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257" r:id="rId3"/>
    <p:sldId id="258" r:id="rId4"/>
    <p:sldId id="292" r:id="rId5"/>
    <p:sldId id="338" r:id="rId6"/>
    <p:sldId id="263" r:id="rId7"/>
    <p:sldId id="273" r:id="rId8"/>
    <p:sldId id="276" r:id="rId9"/>
    <p:sldId id="274" r:id="rId10"/>
    <p:sldId id="277" r:id="rId11"/>
    <p:sldId id="259" r:id="rId12"/>
    <p:sldId id="262" r:id="rId13"/>
    <p:sldId id="260" r:id="rId14"/>
    <p:sldId id="270" r:id="rId15"/>
    <p:sldId id="327" r:id="rId16"/>
    <p:sldId id="294" r:id="rId17"/>
    <p:sldId id="295" r:id="rId18"/>
    <p:sldId id="328" r:id="rId19"/>
    <p:sldId id="278" r:id="rId20"/>
    <p:sldId id="265" r:id="rId21"/>
    <p:sldId id="266" r:id="rId22"/>
    <p:sldId id="267" r:id="rId23"/>
    <p:sldId id="271" r:id="rId24"/>
    <p:sldId id="289" r:id="rId25"/>
    <p:sldId id="268" r:id="rId26"/>
    <p:sldId id="279" r:id="rId27"/>
    <p:sldId id="329" r:id="rId28"/>
    <p:sldId id="280" r:id="rId29"/>
    <p:sldId id="281" r:id="rId30"/>
    <p:sldId id="282" r:id="rId31"/>
    <p:sldId id="283" r:id="rId32"/>
    <p:sldId id="284" r:id="rId33"/>
    <p:sldId id="286" r:id="rId34"/>
    <p:sldId id="287" r:id="rId35"/>
    <p:sldId id="288" r:id="rId36"/>
    <p:sldId id="296" r:id="rId37"/>
    <p:sldId id="297"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34" r:id="rId65"/>
    <p:sldId id="331" r:id="rId66"/>
    <p:sldId id="335" r:id="rId67"/>
    <p:sldId id="332" r:id="rId68"/>
    <p:sldId id="336" r:id="rId69"/>
    <p:sldId id="337" r:id="rId70"/>
    <p:sldId id="291" r:id="rId71"/>
    <p:sldId id="339"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F7FE01-5C69-44A1-BE4A-5D7752FD07FE}" type="datetimeFigureOut">
              <a:rPr lang="en-US" smtClean="0"/>
              <a:t>11/1/2011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5D0D29-EC58-4B9F-B4E5-90A7ABF7BBBA}" type="slidenum">
              <a:rPr lang="en-US" smtClean="0"/>
              <a:t>‹#›</a:t>
            </a:fld>
            <a:endParaRPr lang="en-US"/>
          </a:p>
        </p:txBody>
      </p:sp>
    </p:spTree>
    <p:extLst>
      <p:ext uri="{BB962C8B-B14F-4D97-AF65-F5344CB8AC3E}">
        <p14:creationId xmlns:p14="http://schemas.microsoft.com/office/powerpoint/2010/main" val="168776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has struggled off and on with depression.</a:t>
            </a:r>
            <a:r>
              <a:rPr lang="en-US" baseline="0" dirty="0" smtClean="0"/>
              <a:t> Recently, he has gotten worse and begun to avoid leaving his house even for work. He has stopped working out and starting gaining </a:t>
            </a:r>
            <a:endParaRPr lang="en-US" dirty="0"/>
          </a:p>
        </p:txBody>
      </p:sp>
      <p:sp>
        <p:nvSpPr>
          <p:cNvPr id="4" name="Slide Number Placeholder 3"/>
          <p:cNvSpPr>
            <a:spLocks noGrp="1"/>
          </p:cNvSpPr>
          <p:nvPr>
            <p:ph type="sldNum" sz="quarter" idx="10"/>
          </p:nvPr>
        </p:nvSpPr>
        <p:spPr/>
        <p:txBody>
          <a:bodyPr/>
          <a:lstStyle/>
          <a:p>
            <a:fld id="{535D0D29-EC58-4B9F-B4E5-90A7ABF7BBBA}" type="slidenum">
              <a:rPr lang="en-US" smtClean="0"/>
              <a:t>3</a:t>
            </a:fld>
            <a:endParaRPr lang="en-US"/>
          </a:p>
        </p:txBody>
      </p:sp>
    </p:spTree>
    <p:extLst>
      <p:ext uri="{BB962C8B-B14F-4D97-AF65-F5344CB8AC3E}">
        <p14:creationId xmlns:p14="http://schemas.microsoft.com/office/powerpoint/2010/main" val="3741882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AA2D00-F6C0-447A-B737-1984A0F89172}" type="slidenum">
              <a:rPr lang="en-US" smtClean="0"/>
              <a:pPr eaLnBrk="1" hangingPunct="1"/>
              <a:t>48</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How much sleep do you need? This is discrepant amongst all patients. I only need about 5-6 hours, while my wife needs 8.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521F9C-7E81-4BD9-9325-39EF657218E5}" type="slidenum">
              <a:rPr lang="en-US"/>
              <a:pPr/>
              <a:t>61</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a:t>Nociceptive pain is triggered by tissue injury and activates unmodified nociceptive neurons (light arrow) inducing acute pain. In contrast, normally innocuous stimuli produce pain in neuropathic and neuroplastic conditions in consequence of sensitized nociceptive pathways (dark arrows). Note: Idiopathic pain omitted from figure. (Adapted from [3].)</a:t>
            </a:r>
          </a:p>
          <a:p>
            <a:r>
              <a:rPr lang="en-US"/>
              <a:t>Kidd </a:t>
            </a:r>
            <a:r>
              <a:rPr lang="en-US" i="1"/>
              <a:t>et al.</a:t>
            </a:r>
            <a:r>
              <a:rPr lang="en-US"/>
              <a:t> </a:t>
            </a:r>
            <a:r>
              <a:rPr lang="en-US" i="1"/>
              <a:t>Arthritis Research &amp; Therapy</a:t>
            </a:r>
            <a:r>
              <a:rPr lang="en-US"/>
              <a:t> 2007 </a:t>
            </a:r>
            <a:r>
              <a:rPr lang="en-US" b="1"/>
              <a:t>9</a:t>
            </a:r>
            <a:r>
              <a:rPr lang="en-US"/>
              <a:t>:214   doi:10.1186/ar2147</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435D87-714F-41CD-BA3E-B2832C5C28C3}" type="slidenum">
              <a:rPr lang="en-US"/>
              <a:pPr/>
              <a:t>65</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E018D1-7B2D-484A-A6B3-3DA62F951958}" type="slidenum">
              <a:rPr lang="en-US"/>
              <a:pPr/>
              <a:t>67</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essential features of the diagnosis are the presence of</a:t>
            </a:r>
          </a:p>
          <a:p>
            <a:r>
              <a:rPr lang="en-US" sz="1200" b="0" i="0" u="none" strike="noStrike" kern="1200" baseline="0" dirty="0" smtClean="0">
                <a:solidFill>
                  <a:schemeClr val="tx1"/>
                </a:solidFill>
                <a:latin typeface="+mn-lt"/>
                <a:ea typeface="+mn-ea"/>
                <a:cs typeface="+mn-cs"/>
              </a:rPr>
              <a:t>a general-medical condition and psychological factors adversely</a:t>
            </a:r>
          </a:p>
          <a:p>
            <a:r>
              <a:rPr lang="en-US" sz="1200" b="0" i="0" u="none" strike="noStrike" kern="1200" baseline="0" dirty="0" smtClean="0">
                <a:solidFill>
                  <a:schemeClr val="tx1"/>
                </a:solidFill>
                <a:latin typeface="+mn-lt"/>
                <a:ea typeface="+mn-ea"/>
                <a:cs typeface="+mn-cs"/>
              </a:rPr>
              <a:t>affecting its course and treatment or constituting</a:t>
            </a:r>
          </a:p>
          <a:p>
            <a:r>
              <a:rPr lang="en-US" sz="1200" b="0" i="0" u="none" strike="noStrike" kern="1200" baseline="0" dirty="0" smtClean="0">
                <a:solidFill>
                  <a:schemeClr val="tx1"/>
                </a:solidFill>
                <a:latin typeface="+mn-lt"/>
                <a:ea typeface="+mn-ea"/>
                <a:cs typeface="+mn-cs"/>
              </a:rPr>
              <a:t>health risks and stress-related physiological responses.</a:t>
            </a:r>
            <a:endParaRPr lang="en-US" dirty="0"/>
          </a:p>
        </p:txBody>
      </p:sp>
      <p:sp>
        <p:nvSpPr>
          <p:cNvPr id="4" name="Slide Number Placeholder 3"/>
          <p:cNvSpPr>
            <a:spLocks noGrp="1"/>
          </p:cNvSpPr>
          <p:nvPr>
            <p:ph type="sldNum" sz="quarter" idx="10"/>
          </p:nvPr>
        </p:nvSpPr>
        <p:spPr/>
        <p:txBody>
          <a:bodyPr/>
          <a:lstStyle/>
          <a:p>
            <a:fld id="{535D0D29-EC58-4B9F-B4E5-90A7ABF7BBBA}" type="slidenum">
              <a:rPr lang="en-US" smtClean="0"/>
              <a:t>6</a:t>
            </a:fld>
            <a:endParaRPr lang="en-US"/>
          </a:p>
        </p:txBody>
      </p:sp>
    </p:spTree>
    <p:extLst>
      <p:ext uri="{BB962C8B-B14F-4D97-AF65-F5344CB8AC3E}">
        <p14:creationId xmlns:p14="http://schemas.microsoft.com/office/powerpoint/2010/main" val="3861764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5D0D29-EC58-4B9F-B4E5-90A7ABF7BBBA}" type="slidenum">
              <a:rPr lang="en-US" smtClean="0"/>
              <a:t>11</a:t>
            </a:fld>
            <a:endParaRPr lang="en-US"/>
          </a:p>
        </p:txBody>
      </p:sp>
    </p:spTree>
    <p:extLst>
      <p:ext uri="{BB962C8B-B14F-4D97-AF65-F5344CB8AC3E}">
        <p14:creationId xmlns:p14="http://schemas.microsoft.com/office/powerpoint/2010/main" val="1574072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75% of the general population experiences at least "some stress" every two weeks (National Health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Interview Survey).</a:t>
            </a:r>
            <a:r>
              <a:rPr lang="en-US" dirty="0" smtClean="0"/>
              <a:t> </a:t>
            </a:r>
          </a:p>
          <a:p>
            <a:r>
              <a:rPr lang="en-US" sz="1200" kern="1200" dirty="0" smtClean="0">
                <a:solidFill>
                  <a:schemeClr val="tx1"/>
                </a:solidFill>
                <a:latin typeface="+mn-lt"/>
                <a:ea typeface="+mn-ea"/>
                <a:cs typeface="+mn-cs"/>
              </a:rPr>
              <a:t>Half of those experience moderate or high levels of stress during the same two-week period.</a:t>
            </a:r>
            <a:r>
              <a:rPr lang="en-US" dirty="0" smtClean="0"/>
              <a:t> </a:t>
            </a:r>
          </a:p>
          <a:p>
            <a:r>
              <a:rPr lang="en-US" sz="1200" kern="1200" dirty="0" smtClean="0">
                <a:solidFill>
                  <a:schemeClr val="tx1"/>
                </a:solidFill>
                <a:latin typeface="+mn-lt"/>
                <a:ea typeface="+mn-ea"/>
                <a:cs typeface="+mn-cs"/>
              </a:rPr>
              <a:t>Millions of Americans suffer from unhealthy levels of stress at work. (A study several years ago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estimated the number to be 11 million--given events since that time, this number has certainly more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than tripled--studies in Sweden, Canada, and other Westernized countries show similar trends.)</a:t>
            </a:r>
            <a:endParaRPr lang="en-US" dirty="0" smtClean="0"/>
          </a:p>
          <a:p>
            <a:r>
              <a:rPr lang="en-US" sz="1200" kern="1200" dirty="0" smtClean="0">
                <a:solidFill>
                  <a:schemeClr val="tx1"/>
                </a:solidFill>
                <a:latin typeface="+mn-lt"/>
                <a:ea typeface="+mn-ea"/>
                <a:cs typeface="+mn-cs"/>
              </a:rPr>
              <a:t>Stress contributes to heart disease, high blood pressure, strokes, and other illnesses in many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individuals.</a:t>
            </a:r>
            <a:endParaRPr lang="en-US" dirty="0" smtClean="0"/>
          </a:p>
          <a:p>
            <a:r>
              <a:rPr lang="en-US" sz="1200" kern="1200" dirty="0" smtClean="0">
                <a:solidFill>
                  <a:schemeClr val="tx1"/>
                </a:solidFill>
                <a:latin typeface="+mn-lt"/>
                <a:ea typeface="+mn-ea"/>
                <a:cs typeface="+mn-cs"/>
              </a:rPr>
              <a:t>Stress also affects the immune system, which protects us from many serious diseases.</a:t>
            </a:r>
            <a:endParaRPr lang="en-US" dirty="0" smtClean="0"/>
          </a:p>
          <a:p>
            <a:r>
              <a:rPr lang="en-US" sz="1200" kern="1200" dirty="0" smtClean="0">
                <a:solidFill>
                  <a:schemeClr val="tx1"/>
                </a:solidFill>
                <a:latin typeface="+mn-lt"/>
                <a:ea typeface="+mn-ea"/>
                <a:cs typeface="+mn-cs"/>
              </a:rPr>
              <a:t>Stress also contributes to the development of alcoholism, obesity, suicide, drug addiction, cigarette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addiction, and other harmful behaviors.</a:t>
            </a:r>
            <a:endParaRPr lang="en-US" dirty="0" smtClean="0"/>
          </a:p>
          <a:p>
            <a:r>
              <a:rPr lang="en-US" sz="1200" kern="1200" dirty="0" smtClean="0">
                <a:solidFill>
                  <a:schemeClr val="tx1"/>
                </a:solidFill>
                <a:latin typeface="+mn-lt"/>
                <a:ea typeface="+mn-ea"/>
                <a:cs typeface="+mn-cs"/>
              </a:rPr>
              <a:t>Stress in society is so prevalent that the U.S. Public Health Service has made reducing stress one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of its major health promotion goals.</a:t>
            </a:r>
            <a:endParaRPr lang="en-US" dirty="0" smtClean="0"/>
          </a:p>
          <a:p>
            <a:endParaRPr lang="en-US" dirty="0"/>
          </a:p>
        </p:txBody>
      </p:sp>
      <p:sp>
        <p:nvSpPr>
          <p:cNvPr id="4" name="Slide Number Placeholder 3"/>
          <p:cNvSpPr>
            <a:spLocks noGrp="1"/>
          </p:cNvSpPr>
          <p:nvPr>
            <p:ph type="sldNum" sz="quarter" idx="10"/>
          </p:nvPr>
        </p:nvSpPr>
        <p:spPr/>
        <p:txBody>
          <a:bodyPr/>
          <a:lstStyle/>
          <a:p>
            <a:fld id="{535D0D29-EC58-4B9F-B4E5-90A7ABF7BBBA}" type="slidenum">
              <a:rPr lang="en-US" smtClean="0"/>
              <a:t>13</a:t>
            </a:fld>
            <a:endParaRPr lang="en-US"/>
          </a:p>
        </p:txBody>
      </p:sp>
    </p:spTree>
    <p:extLst>
      <p:ext uri="{BB962C8B-B14F-4D97-AF65-F5344CB8AC3E}">
        <p14:creationId xmlns:p14="http://schemas.microsoft.com/office/powerpoint/2010/main" val="1314673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Meaning you likely have seen one of these patients recently</a:t>
            </a:r>
            <a:endParaRPr lang="en-US" dirty="0"/>
          </a:p>
        </p:txBody>
      </p:sp>
      <p:sp>
        <p:nvSpPr>
          <p:cNvPr id="4" name="Slide Number Placeholder 3"/>
          <p:cNvSpPr>
            <a:spLocks noGrp="1"/>
          </p:cNvSpPr>
          <p:nvPr>
            <p:ph type="sldNum" sz="quarter" idx="10"/>
          </p:nvPr>
        </p:nvSpPr>
        <p:spPr/>
        <p:txBody>
          <a:bodyPr/>
          <a:lstStyle/>
          <a:p>
            <a:fld id="{535D0D29-EC58-4B9F-B4E5-90A7ABF7BBBA}" type="slidenum">
              <a:rPr lang="en-US" smtClean="0"/>
              <a:t>24</a:t>
            </a:fld>
            <a:endParaRPr lang="en-US"/>
          </a:p>
        </p:txBody>
      </p:sp>
    </p:spTree>
    <p:extLst>
      <p:ext uri="{BB962C8B-B14F-4D97-AF65-F5344CB8AC3E}">
        <p14:creationId xmlns:p14="http://schemas.microsoft.com/office/powerpoint/2010/main" val="1898420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B964949-4737-412E-8E5D-D5A667F7DBAF}" type="slidenum">
              <a:rPr lang="en-US"/>
              <a:pPr eaLnBrk="1" hangingPunct="1"/>
              <a:t>30</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Gum – 4mg vs 2mg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3683CA2-6282-487A-AB39-6EC75D001595}" type="slidenum">
              <a:rPr lang="en-US"/>
              <a:pPr eaLnBrk="1" hangingPunct="1"/>
              <a:t>31</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Gum – 4mg vs 2mg</a:t>
            </a:r>
          </a:p>
          <a:p>
            <a:pPr eaLnBrk="1" hangingPunct="1"/>
            <a:r>
              <a:rPr lang="en-US" smtClean="0">
                <a:latin typeface="Arial" pitchFamily="34" charset="0"/>
              </a:rPr>
              <a:t>Nortriptyline given B because of limited studies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F2F91EF-7A65-443C-8569-A9B49A505E0E}" type="slidenum">
              <a:rPr lang="en-US"/>
              <a:pPr eaLnBrk="1" hangingPunct="1"/>
              <a:t>32</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Gum – 4mg vs 2mg</a:t>
            </a:r>
          </a:p>
          <a:p>
            <a:pPr eaLnBrk="1" hangingPunct="1"/>
            <a:r>
              <a:rPr lang="en-US" smtClean="0">
                <a:latin typeface="Arial" pitchFamily="34" charset="0"/>
              </a:rPr>
              <a:t>Nortriptyline given B because of limited studies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While these are quite teachable, sometimes in primary care we are pressed for time and these become more difficult to teach quickly. CBT in general can often be taught much faster than some of these techniques. </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693633-03FA-46BC-B7DF-8E04A8AA7D9F}" type="slidenum">
              <a:rPr lang="en-US" smtClean="0"/>
              <a:pPr eaLnBrk="1" hangingPunct="1"/>
              <a:t>47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376D1B-B604-4083-9ADA-2CC8499C1A4C}" type="datetimeFigureOut">
              <a:rPr lang="en-US" smtClean="0"/>
              <a:t>11/1/2011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79A28-7E96-4BF1-B4C5-F452043C8D11}" type="slidenum">
              <a:rPr lang="en-US" smtClean="0"/>
              <a:t>‹#›</a:t>
            </a:fld>
            <a:endParaRPr lang="en-US"/>
          </a:p>
        </p:txBody>
      </p:sp>
    </p:spTree>
    <p:extLst>
      <p:ext uri="{BB962C8B-B14F-4D97-AF65-F5344CB8AC3E}">
        <p14:creationId xmlns:p14="http://schemas.microsoft.com/office/powerpoint/2010/main" val="529158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376D1B-B604-4083-9ADA-2CC8499C1A4C}" type="datetimeFigureOut">
              <a:rPr lang="en-US" smtClean="0"/>
              <a:t>11/1/2011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79A28-7E96-4BF1-B4C5-F452043C8D11}" type="slidenum">
              <a:rPr lang="en-US" smtClean="0"/>
              <a:t>‹#›</a:t>
            </a:fld>
            <a:endParaRPr lang="en-US"/>
          </a:p>
        </p:txBody>
      </p:sp>
    </p:spTree>
    <p:extLst>
      <p:ext uri="{BB962C8B-B14F-4D97-AF65-F5344CB8AC3E}">
        <p14:creationId xmlns:p14="http://schemas.microsoft.com/office/powerpoint/2010/main" val="281480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376D1B-B604-4083-9ADA-2CC8499C1A4C}" type="datetimeFigureOut">
              <a:rPr lang="en-US" smtClean="0"/>
              <a:t>11/1/2011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79A28-7E96-4BF1-B4C5-F452043C8D11}" type="slidenum">
              <a:rPr lang="en-US" smtClean="0"/>
              <a:t>‹#›</a:t>
            </a:fld>
            <a:endParaRPr lang="en-US"/>
          </a:p>
        </p:txBody>
      </p:sp>
    </p:spTree>
    <p:extLst>
      <p:ext uri="{BB962C8B-B14F-4D97-AF65-F5344CB8AC3E}">
        <p14:creationId xmlns:p14="http://schemas.microsoft.com/office/powerpoint/2010/main" val="3319212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E47C14A-44B1-43FA-AFE7-0AE5F60CDC82}" type="slidenum">
              <a:rPr lang="en-US"/>
              <a:pPr/>
              <a:t>‹#›</a:t>
            </a:fld>
            <a:endParaRPr lang="en-US"/>
          </a:p>
        </p:txBody>
      </p:sp>
    </p:spTree>
    <p:extLst>
      <p:ext uri="{BB962C8B-B14F-4D97-AF65-F5344CB8AC3E}">
        <p14:creationId xmlns:p14="http://schemas.microsoft.com/office/powerpoint/2010/main" val="2196741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B90BCDEF-0711-4C84-BDD4-9D3AB8F96FD2}" type="slidenum">
              <a:rPr lang="en-US"/>
              <a:pPr/>
              <a:t>‹#›</a:t>
            </a:fld>
            <a:endParaRPr lang="en-US"/>
          </a:p>
        </p:txBody>
      </p:sp>
    </p:spTree>
    <p:extLst>
      <p:ext uri="{BB962C8B-B14F-4D97-AF65-F5344CB8AC3E}">
        <p14:creationId xmlns:p14="http://schemas.microsoft.com/office/powerpoint/2010/main" val="4111438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376D1B-B604-4083-9ADA-2CC8499C1A4C}" type="datetimeFigureOut">
              <a:rPr lang="en-US" smtClean="0"/>
              <a:t>11/1/2011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79A28-7E96-4BF1-B4C5-F452043C8D11}" type="slidenum">
              <a:rPr lang="en-US" smtClean="0"/>
              <a:t>‹#›</a:t>
            </a:fld>
            <a:endParaRPr lang="en-US"/>
          </a:p>
        </p:txBody>
      </p:sp>
    </p:spTree>
    <p:extLst>
      <p:ext uri="{BB962C8B-B14F-4D97-AF65-F5344CB8AC3E}">
        <p14:creationId xmlns:p14="http://schemas.microsoft.com/office/powerpoint/2010/main" val="363744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376D1B-B604-4083-9ADA-2CC8499C1A4C}" type="datetimeFigureOut">
              <a:rPr lang="en-US" smtClean="0"/>
              <a:t>11/1/2011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79A28-7E96-4BF1-B4C5-F452043C8D11}" type="slidenum">
              <a:rPr lang="en-US" smtClean="0"/>
              <a:t>‹#›</a:t>
            </a:fld>
            <a:endParaRPr lang="en-US"/>
          </a:p>
        </p:txBody>
      </p:sp>
    </p:spTree>
    <p:extLst>
      <p:ext uri="{BB962C8B-B14F-4D97-AF65-F5344CB8AC3E}">
        <p14:creationId xmlns:p14="http://schemas.microsoft.com/office/powerpoint/2010/main" val="3480312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376D1B-B604-4083-9ADA-2CC8499C1A4C}" type="datetimeFigureOut">
              <a:rPr lang="en-US" smtClean="0"/>
              <a:t>11/1/2011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F79A28-7E96-4BF1-B4C5-F452043C8D11}" type="slidenum">
              <a:rPr lang="en-US" smtClean="0"/>
              <a:t>‹#›</a:t>
            </a:fld>
            <a:endParaRPr lang="en-US"/>
          </a:p>
        </p:txBody>
      </p:sp>
    </p:spTree>
    <p:extLst>
      <p:ext uri="{BB962C8B-B14F-4D97-AF65-F5344CB8AC3E}">
        <p14:creationId xmlns:p14="http://schemas.microsoft.com/office/powerpoint/2010/main" val="675634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376D1B-B604-4083-9ADA-2CC8499C1A4C}" type="datetimeFigureOut">
              <a:rPr lang="en-US" smtClean="0"/>
              <a:t>11/1/2011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F79A28-7E96-4BF1-B4C5-F452043C8D11}" type="slidenum">
              <a:rPr lang="en-US" smtClean="0"/>
              <a:t>‹#›</a:t>
            </a:fld>
            <a:endParaRPr lang="en-US"/>
          </a:p>
        </p:txBody>
      </p:sp>
    </p:spTree>
    <p:extLst>
      <p:ext uri="{BB962C8B-B14F-4D97-AF65-F5344CB8AC3E}">
        <p14:creationId xmlns:p14="http://schemas.microsoft.com/office/powerpoint/2010/main" val="1779081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376D1B-B604-4083-9ADA-2CC8499C1A4C}" type="datetimeFigureOut">
              <a:rPr lang="en-US" smtClean="0"/>
              <a:t>11/1/2011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F79A28-7E96-4BF1-B4C5-F452043C8D11}" type="slidenum">
              <a:rPr lang="en-US" smtClean="0"/>
              <a:t>‹#›</a:t>
            </a:fld>
            <a:endParaRPr lang="en-US"/>
          </a:p>
        </p:txBody>
      </p:sp>
    </p:spTree>
    <p:extLst>
      <p:ext uri="{BB962C8B-B14F-4D97-AF65-F5344CB8AC3E}">
        <p14:creationId xmlns:p14="http://schemas.microsoft.com/office/powerpoint/2010/main" val="4203052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76D1B-B604-4083-9ADA-2CC8499C1A4C}" type="datetimeFigureOut">
              <a:rPr lang="en-US" smtClean="0"/>
              <a:t>11/1/2011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F79A28-7E96-4BF1-B4C5-F452043C8D11}" type="slidenum">
              <a:rPr lang="en-US" smtClean="0"/>
              <a:t>‹#›</a:t>
            </a:fld>
            <a:endParaRPr lang="en-US"/>
          </a:p>
        </p:txBody>
      </p:sp>
    </p:spTree>
    <p:extLst>
      <p:ext uri="{BB962C8B-B14F-4D97-AF65-F5344CB8AC3E}">
        <p14:creationId xmlns:p14="http://schemas.microsoft.com/office/powerpoint/2010/main" val="1757694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376D1B-B604-4083-9ADA-2CC8499C1A4C}" type="datetimeFigureOut">
              <a:rPr lang="en-US" smtClean="0"/>
              <a:t>11/1/2011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F79A28-7E96-4BF1-B4C5-F452043C8D11}" type="slidenum">
              <a:rPr lang="en-US" smtClean="0"/>
              <a:t>‹#›</a:t>
            </a:fld>
            <a:endParaRPr lang="en-US"/>
          </a:p>
        </p:txBody>
      </p:sp>
    </p:spTree>
    <p:extLst>
      <p:ext uri="{BB962C8B-B14F-4D97-AF65-F5344CB8AC3E}">
        <p14:creationId xmlns:p14="http://schemas.microsoft.com/office/powerpoint/2010/main" val="574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376D1B-B604-4083-9ADA-2CC8499C1A4C}" type="datetimeFigureOut">
              <a:rPr lang="en-US" smtClean="0"/>
              <a:t>11/1/2011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F79A28-7E96-4BF1-B4C5-F452043C8D11}" type="slidenum">
              <a:rPr lang="en-US" smtClean="0"/>
              <a:t>‹#›</a:t>
            </a:fld>
            <a:endParaRPr lang="en-US"/>
          </a:p>
        </p:txBody>
      </p:sp>
    </p:spTree>
    <p:extLst>
      <p:ext uri="{BB962C8B-B14F-4D97-AF65-F5344CB8AC3E}">
        <p14:creationId xmlns:p14="http://schemas.microsoft.com/office/powerpoint/2010/main" val="1286428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76D1B-B604-4083-9ADA-2CC8499C1A4C}" type="datetimeFigureOut">
              <a:rPr lang="en-US" smtClean="0"/>
              <a:t>11/1/2011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79A28-7E96-4BF1-B4C5-F452043C8D11}" type="slidenum">
              <a:rPr lang="en-US" smtClean="0"/>
              <a:t>‹#›</a:t>
            </a:fld>
            <a:endParaRPr lang="en-US"/>
          </a:p>
        </p:txBody>
      </p:sp>
    </p:spTree>
    <p:extLst>
      <p:ext uri="{BB962C8B-B14F-4D97-AF65-F5344CB8AC3E}">
        <p14:creationId xmlns:p14="http://schemas.microsoft.com/office/powerpoint/2010/main" val="3528274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absm.org/PDF/ICSD.pdf" TargetMode="External"/><Relationship Id="rId2" Type="http://schemas.openxmlformats.org/officeDocument/2006/relationships/hyperlink" Target="http://www.aasmnet.org/" TargetMode="External"/><Relationship Id="rId1" Type="http://schemas.openxmlformats.org/officeDocument/2006/relationships/slideLayout" Target="../slideLayouts/slideLayout2.xml"/><Relationship Id="rId6" Type="http://schemas.openxmlformats.org/officeDocument/2006/relationships/hyperlink" Target="http://www.sleepforkids.org/" TargetMode="External"/><Relationship Id="rId5" Type="http://schemas.openxmlformats.org/officeDocument/2006/relationships/hyperlink" Target="http://www.sleepfoundation.org/" TargetMode="External"/><Relationship Id="rId4" Type="http://schemas.openxmlformats.org/officeDocument/2006/relationships/hyperlink" Target="http://www.absm.org/"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Medical Knowledge for Behavioral Health Providers</a:t>
            </a:r>
            <a:endParaRPr lang="en-US" dirty="0"/>
          </a:p>
        </p:txBody>
      </p:sp>
      <p:sp>
        <p:nvSpPr>
          <p:cNvPr id="3" name="Subtitle 2"/>
          <p:cNvSpPr>
            <a:spLocks noGrp="1"/>
          </p:cNvSpPr>
          <p:nvPr>
            <p:ph type="subTitle" idx="1"/>
          </p:nvPr>
        </p:nvSpPr>
        <p:spPr/>
        <p:txBody>
          <a:bodyPr/>
          <a:lstStyle/>
          <a:p>
            <a:r>
              <a:rPr lang="en-US" dirty="0" smtClean="0"/>
              <a:t>Miller</a:t>
            </a:r>
            <a:endParaRPr lang="en-US" dirty="0"/>
          </a:p>
        </p:txBody>
      </p:sp>
    </p:spTree>
    <p:extLst>
      <p:ext uri="{BB962C8B-B14F-4D97-AF65-F5344CB8AC3E}">
        <p14:creationId xmlns:p14="http://schemas.microsoft.com/office/powerpoint/2010/main" val="53050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examples</a:t>
            </a:r>
            <a:endParaRPr lang="en-US" dirty="0"/>
          </a:p>
        </p:txBody>
      </p:sp>
      <p:sp>
        <p:nvSpPr>
          <p:cNvPr id="3" name="Text Placeholder 2"/>
          <p:cNvSpPr>
            <a:spLocks noGrp="1"/>
          </p:cNvSpPr>
          <p:nvPr>
            <p:ph type="body" idx="1"/>
          </p:nvPr>
        </p:nvSpPr>
        <p:spPr/>
        <p:txBody>
          <a:bodyPr/>
          <a:lstStyle/>
          <a:p>
            <a:r>
              <a:rPr lang="en-US" dirty="0" smtClean="0"/>
              <a:t>Get specific Miller</a:t>
            </a:r>
            <a:endParaRPr lang="en-US" dirty="0"/>
          </a:p>
        </p:txBody>
      </p:sp>
    </p:spTree>
    <p:extLst>
      <p:ext uri="{BB962C8B-B14F-4D97-AF65-F5344CB8AC3E}">
        <p14:creationId xmlns:p14="http://schemas.microsoft.com/office/powerpoint/2010/main" val="130871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795" y="4173489"/>
            <a:ext cx="1999706"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753248" y="5181559"/>
            <a:ext cx="1066800" cy="1558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0"/>
            <a:ext cx="28575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0078" y="0"/>
            <a:ext cx="6356578" cy="923330"/>
          </a:xfrm>
          <a:prstGeom prst="rect">
            <a:avLst/>
          </a:prstGeom>
        </p:spPr>
        <p:txBody>
          <a:bodyPr wrap="square">
            <a:spAutoFit/>
          </a:bodyPr>
          <a:lstStyle/>
          <a:p>
            <a:r>
              <a:rPr lang="en-US" dirty="0"/>
              <a:t>Major depressive disorder affects approximately 14.8 million American adults, or about 6.7 percent of the U.S. population age 18 and older in a given </a:t>
            </a:r>
            <a:r>
              <a:rPr lang="en-US" dirty="0" smtClean="0"/>
              <a:t>year</a:t>
            </a:r>
            <a:endParaRPr lang="en-US" dirty="0"/>
          </a:p>
        </p:txBody>
      </p:sp>
      <p:sp>
        <p:nvSpPr>
          <p:cNvPr id="4" name="Rectangle 3"/>
          <p:cNvSpPr/>
          <p:nvPr/>
        </p:nvSpPr>
        <p:spPr>
          <a:xfrm>
            <a:off x="762000" y="2690336"/>
            <a:ext cx="4648200" cy="923330"/>
          </a:xfrm>
          <a:prstGeom prst="rect">
            <a:avLst/>
          </a:prstGeom>
        </p:spPr>
        <p:txBody>
          <a:bodyPr wrap="square">
            <a:spAutoFit/>
          </a:bodyPr>
          <a:lstStyle/>
          <a:p>
            <a:r>
              <a:rPr lang="en-US" dirty="0"/>
              <a:t>Cardiovascular </a:t>
            </a:r>
            <a:r>
              <a:rPr lang="en-US" dirty="0" smtClean="0"/>
              <a:t>Disease is the  leading </a:t>
            </a:r>
            <a:r>
              <a:rPr lang="en-US" dirty="0"/>
              <a:t>cause of death in United States; approximately 60.8 Americans experience some for of </a:t>
            </a:r>
            <a:r>
              <a:rPr lang="en-US" dirty="0" smtClean="0"/>
              <a:t>CVD</a:t>
            </a:r>
            <a:endParaRPr lang="en-US" dirty="0"/>
          </a:p>
        </p:txBody>
      </p:sp>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25" y="3613666"/>
            <a:ext cx="17430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4251050"/>
            <a:ext cx="251460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own Arrow 6"/>
          <p:cNvSpPr/>
          <p:nvPr/>
        </p:nvSpPr>
        <p:spPr>
          <a:xfrm>
            <a:off x="2362200" y="1066800"/>
            <a:ext cx="1066800" cy="1471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394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1029"/>
                                        </p:tgtEl>
                                        <p:attrNameLst>
                                          <p:attrName>style.visibility</p:attrName>
                                        </p:attrNameLst>
                                      </p:cBhvr>
                                      <p:to>
                                        <p:strVal val="visible"/>
                                      </p:to>
                                    </p:set>
                                    <p:animEffect transition="in" filter="fade">
                                      <p:cBhvr>
                                        <p:cTn id="18" dur="500"/>
                                        <p:tgtEl>
                                          <p:spTgt spid="1029"/>
                                        </p:tgtEl>
                                      </p:cBhvr>
                                    </p:animEffect>
                                  </p:childTnLst>
                                </p:cTn>
                              </p:par>
                              <p:par>
                                <p:cTn id="19" presetID="10" presetClass="entr" presetSubtype="0"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fade">
                                      <p:cBhvr>
                                        <p:cTn id="21" dur="500"/>
                                        <p:tgtEl>
                                          <p:spTgt spid="1030"/>
                                        </p:tgtEl>
                                      </p:cBhvr>
                                    </p:animEffect>
                                  </p:childTnLst>
                                </p:cTn>
                              </p:par>
                              <p:par>
                                <p:cTn id="22" presetID="10" presetClass="entr" presetSubtype="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500"/>
                                        <p:tgtEl>
                                          <p:spTgt spid="1026"/>
                                        </p:tgtEl>
                                      </p:cBhvr>
                                    </p:animEffect>
                                  </p:childTnLst>
                                </p:cTn>
                              </p:par>
                              <p:par>
                                <p:cTn id="25" presetID="10" presetClass="entr" presetSubtype="0" fill="hold" nodeType="with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fade">
                                      <p:cBhvr>
                                        <p:cTn id="2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571" b="3219"/>
          <a:stretch/>
        </p:blipFill>
        <p:spPr bwMode="auto">
          <a:xfrm>
            <a:off x="15240" y="0"/>
            <a:ext cx="9144000" cy="551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5581471"/>
            <a:ext cx="9159240" cy="1200329"/>
          </a:xfrm>
          <a:prstGeom prst="rect">
            <a:avLst/>
          </a:prstGeom>
        </p:spPr>
        <p:txBody>
          <a:bodyPr wrap="square">
            <a:spAutoFit/>
          </a:bodyPr>
          <a:lstStyle/>
          <a:p>
            <a:r>
              <a:rPr lang="en-US" b="1" dirty="0"/>
              <a:t>Conclusions </a:t>
            </a:r>
            <a:r>
              <a:rPr lang="en-US" dirty="0"/>
              <a:t> A modest association of baseline depressive</a:t>
            </a:r>
            <a:r>
              <a:rPr lang="en-US" baseline="30000" dirty="0"/>
              <a:t> </a:t>
            </a:r>
            <a:r>
              <a:rPr lang="en-US" dirty="0"/>
              <a:t>symptoms with incident type 2 diabetes existed that was partially</a:t>
            </a:r>
            <a:r>
              <a:rPr lang="en-US" baseline="30000" dirty="0"/>
              <a:t> </a:t>
            </a:r>
            <a:r>
              <a:rPr lang="en-US" dirty="0"/>
              <a:t>explained by lifestyle factors. Impaired fasting glucose and</a:t>
            </a:r>
            <a:r>
              <a:rPr lang="en-US" baseline="30000" dirty="0"/>
              <a:t> </a:t>
            </a:r>
            <a:r>
              <a:rPr lang="en-US" dirty="0"/>
              <a:t>untreated type 2 diabetes were inversely associated with incident</a:t>
            </a:r>
            <a:r>
              <a:rPr lang="en-US" baseline="30000" dirty="0"/>
              <a:t> </a:t>
            </a:r>
            <a:r>
              <a:rPr lang="en-US" dirty="0"/>
              <a:t>depressive symptoms, whereas treated type 2 diabetes showed</a:t>
            </a:r>
            <a:r>
              <a:rPr lang="en-US" baseline="30000" dirty="0"/>
              <a:t> </a:t>
            </a:r>
            <a:r>
              <a:rPr lang="en-US" dirty="0"/>
              <a:t>a positive association with depressive symptoms. </a:t>
            </a:r>
          </a:p>
        </p:txBody>
      </p:sp>
      <p:sp>
        <p:nvSpPr>
          <p:cNvPr id="3" name="Rectangle 2"/>
          <p:cNvSpPr/>
          <p:nvPr/>
        </p:nvSpPr>
        <p:spPr>
          <a:xfrm>
            <a:off x="-8710" y="990600"/>
            <a:ext cx="9152709" cy="6001643"/>
          </a:xfrm>
          <a:prstGeom prst="rect">
            <a:avLst/>
          </a:prstGeom>
          <a:solidFill>
            <a:schemeClr val="bg1"/>
          </a:solidFill>
        </p:spPr>
        <p:txBody>
          <a:bodyPr wrap="square">
            <a:spAutoFit/>
          </a:bodyPr>
          <a:lstStyle/>
          <a:p>
            <a:pPr>
              <a:lnSpc>
                <a:spcPct val="80000"/>
              </a:lnSpc>
            </a:pPr>
            <a:r>
              <a:rPr lang="en-US" sz="3200" dirty="0"/>
              <a:t>Approximately 10% to 15% of patients diagnosed with diabetes mellitus meet DSM-IV criteria for major depression (Anderson, </a:t>
            </a:r>
            <a:r>
              <a:rPr lang="en-US" sz="3200" dirty="0" err="1"/>
              <a:t>Freedland</a:t>
            </a:r>
            <a:r>
              <a:rPr lang="en-US" sz="3200" dirty="0"/>
              <a:t>, Clouse, &amp; </a:t>
            </a:r>
            <a:r>
              <a:rPr lang="en-US" sz="3200" dirty="0" err="1"/>
              <a:t>Lustman</a:t>
            </a:r>
            <a:r>
              <a:rPr lang="en-US" sz="3200" dirty="0"/>
              <a:t>, 2001; </a:t>
            </a:r>
            <a:r>
              <a:rPr lang="en-US" sz="3200" dirty="0" err="1"/>
              <a:t>Katon</a:t>
            </a:r>
            <a:r>
              <a:rPr lang="en-US" sz="3200" dirty="0"/>
              <a:t> et al., 2004 </a:t>
            </a:r>
            <a:r>
              <a:rPr lang="en-US" sz="3200" dirty="0" smtClean="0"/>
              <a:t>)</a:t>
            </a:r>
          </a:p>
          <a:p>
            <a:pPr>
              <a:lnSpc>
                <a:spcPct val="80000"/>
              </a:lnSpc>
            </a:pPr>
            <a:endParaRPr lang="en-US" sz="3200" dirty="0"/>
          </a:p>
          <a:p>
            <a:pPr>
              <a:lnSpc>
                <a:spcPct val="80000"/>
              </a:lnSpc>
            </a:pPr>
            <a:endParaRPr lang="en-US" sz="3200" dirty="0" smtClean="0"/>
          </a:p>
          <a:p>
            <a:pPr>
              <a:lnSpc>
                <a:spcPct val="80000"/>
              </a:lnSpc>
            </a:pPr>
            <a:endParaRPr lang="en-US" sz="3200" dirty="0"/>
          </a:p>
          <a:p>
            <a:pPr>
              <a:lnSpc>
                <a:spcPct val="80000"/>
              </a:lnSpc>
            </a:pPr>
            <a:endParaRPr lang="en-US" sz="3200" dirty="0" smtClean="0"/>
          </a:p>
          <a:p>
            <a:pPr>
              <a:lnSpc>
                <a:spcPct val="80000"/>
              </a:lnSpc>
            </a:pPr>
            <a:endParaRPr lang="en-US" sz="3200" dirty="0"/>
          </a:p>
          <a:p>
            <a:pPr>
              <a:lnSpc>
                <a:spcPct val="80000"/>
              </a:lnSpc>
            </a:pPr>
            <a:endParaRPr lang="en-US" sz="3200" dirty="0" smtClean="0"/>
          </a:p>
          <a:p>
            <a:pPr>
              <a:lnSpc>
                <a:spcPct val="80000"/>
              </a:lnSpc>
            </a:pPr>
            <a:endParaRPr lang="en-US" sz="3200" dirty="0"/>
          </a:p>
          <a:p>
            <a:pPr>
              <a:lnSpc>
                <a:spcPct val="80000"/>
              </a:lnSpc>
            </a:pPr>
            <a:endParaRPr lang="en-US" sz="3200" dirty="0" smtClean="0"/>
          </a:p>
          <a:p>
            <a:pPr>
              <a:lnSpc>
                <a:spcPct val="80000"/>
              </a:lnSpc>
            </a:pPr>
            <a:endParaRPr lang="en-US" sz="3200" dirty="0"/>
          </a:p>
          <a:p>
            <a:pPr>
              <a:lnSpc>
                <a:spcPct val="80000"/>
              </a:lnSpc>
            </a:pPr>
            <a:endParaRPr lang="en-US" sz="3200" dirty="0" smtClean="0"/>
          </a:p>
          <a:p>
            <a:pPr>
              <a:lnSpc>
                <a:spcPct val="80000"/>
              </a:lnSpc>
            </a:pPr>
            <a:endParaRPr lang="en-US" sz="3200" dirty="0"/>
          </a:p>
        </p:txBody>
      </p:sp>
    </p:spTree>
    <p:extLst>
      <p:ext uri="{BB962C8B-B14F-4D97-AF65-F5344CB8AC3E}">
        <p14:creationId xmlns:p14="http://schemas.microsoft.com/office/powerpoint/2010/main" val="305092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078" y="0"/>
            <a:ext cx="6356578" cy="369332"/>
          </a:xfrm>
          <a:prstGeom prst="rect">
            <a:avLst/>
          </a:prstGeom>
        </p:spPr>
        <p:txBody>
          <a:bodyPr wrap="square">
            <a:spAutoFit/>
          </a:bodyPr>
          <a:lstStyle/>
          <a:p>
            <a:r>
              <a:rPr lang="en-US" dirty="0" smtClean="0"/>
              <a:t>Then there is that “stress” thing</a:t>
            </a:r>
            <a:endParaRPr lang="en-US" dirty="0"/>
          </a:p>
        </p:txBody>
      </p:sp>
      <p:sp>
        <p:nvSpPr>
          <p:cNvPr id="4" name="Content Placeholder 3"/>
          <p:cNvSpPr>
            <a:spLocks noGrp="1"/>
          </p:cNvSpPr>
          <p:nvPr>
            <p:ph idx="1"/>
          </p:nvPr>
        </p:nvSpPr>
        <p:spPr>
          <a:xfrm>
            <a:off x="457200" y="369332"/>
            <a:ext cx="8229600" cy="5756831"/>
          </a:xfrm>
        </p:spPr>
        <p:txBody>
          <a:bodyPr/>
          <a:lstStyle/>
          <a:p>
            <a:r>
              <a:rPr lang="en-US" dirty="0" smtClean="0"/>
              <a:t>Stress affects health primarily through:</a:t>
            </a:r>
          </a:p>
          <a:p>
            <a:pPr lvl="1"/>
            <a:r>
              <a:rPr lang="en-US" dirty="0" smtClean="0"/>
              <a:t>Direct physiological mechanisms</a:t>
            </a:r>
          </a:p>
          <a:p>
            <a:pPr lvl="2"/>
            <a:r>
              <a:rPr lang="en-US" dirty="0" smtClean="0"/>
              <a:t>Decreased resistance to disease (greater incidence of infectious disease)</a:t>
            </a:r>
          </a:p>
          <a:p>
            <a:pPr lvl="2"/>
            <a:r>
              <a:rPr lang="en-US" dirty="0" smtClean="0"/>
              <a:t>Trigger for cardiovascular events</a:t>
            </a:r>
          </a:p>
          <a:p>
            <a:pPr lvl="2"/>
            <a:r>
              <a:rPr lang="en-US" dirty="0" smtClean="0"/>
              <a:t>Can alter metabolic activity in diabetes</a:t>
            </a:r>
          </a:p>
          <a:p>
            <a:pPr lvl="1"/>
            <a:r>
              <a:rPr lang="en-US" dirty="0" smtClean="0"/>
              <a:t>Alteration of health related behaviors</a:t>
            </a:r>
          </a:p>
          <a:p>
            <a:pPr lvl="2"/>
            <a:r>
              <a:rPr lang="en-US" dirty="0" smtClean="0"/>
              <a:t>Cessation of healthy habits</a:t>
            </a:r>
          </a:p>
          <a:p>
            <a:pPr lvl="2"/>
            <a:r>
              <a:rPr lang="en-US" dirty="0" smtClean="0"/>
              <a:t>Increase in smoking status</a:t>
            </a:r>
          </a:p>
          <a:p>
            <a:pPr lvl="2"/>
            <a:endParaRPr lang="en-US" dirty="0"/>
          </a:p>
        </p:txBody>
      </p:sp>
    </p:spTree>
    <p:extLst>
      <p:ext uri="{BB962C8B-B14F-4D97-AF65-F5344CB8AC3E}">
        <p14:creationId xmlns:p14="http://schemas.microsoft.com/office/powerpoint/2010/main" val="22520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fade">
                                      <p:cBhvr>
                                        <p:cTn id="18" dur="500"/>
                                        <p:tgtEl>
                                          <p:spTgt spid="4">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0"/>
            <a:ext cx="9067800" cy="369332"/>
          </a:xfrm>
          <a:prstGeom prst="rect">
            <a:avLst/>
          </a:prstGeom>
          <a:noFill/>
        </p:spPr>
        <p:txBody>
          <a:bodyPr wrap="square" rtlCol="0">
            <a:spAutoFit/>
          </a:bodyPr>
          <a:lstStyle/>
          <a:p>
            <a:r>
              <a:rPr lang="en-US" dirty="0" smtClean="0"/>
              <a:t>Arguably the most under utilized tool</a:t>
            </a:r>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6647"/>
          <a:stretch/>
        </p:blipFill>
        <p:spPr bwMode="auto">
          <a:xfrm>
            <a:off x="0" y="685800"/>
            <a:ext cx="1245326" cy="5490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76400" y="990600"/>
            <a:ext cx="6934200" cy="1824474"/>
          </a:xfrm>
          <a:prstGeom prst="rect">
            <a:avLst/>
          </a:prstGeom>
        </p:spPr>
        <p:txBody>
          <a:bodyPr wrap="square">
            <a:spAutoFit/>
          </a:bodyPr>
          <a:lstStyle/>
          <a:p>
            <a:pPr>
              <a:lnSpc>
                <a:spcPct val="80000"/>
              </a:lnSpc>
            </a:pPr>
            <a:r>
              <a:rPr lang="en-US" sz="2800" dirty="0"/>
              <a:t>Stress leads to non- adherence of treatment regimens AND diagnosis and symptomatology can lead to psychological distress (</a:t>
            </a:r>
            <a:r>
              <a:rPr lang="en-US" sz="2800" dirty="0" err="1"/>
              <a:t>Lustman</a:t>
            </a:r>
            <a:r>
              <a:rPr lang="en-US" sz="2800" dirty="0"/>
              <a:t>, 1988; Wells, Golding, &amp; </a:t>
            </a:r>
            <a:r>
              <a:rPr lang="en-US" sz="2800" dirty="0" err="1"/>
              <a:t>Burnam</a:t>
            </a:r>
            <a:r>
              <a:rPr lang="en-US" sz="2800" dirty="0"/>
              <a:t>, 1988; Wilkinson, 1991)</a:t>
            </a:r>
          </a:p>
        </p:txBody>
      </p:sp>
      <p:sp>
        <p:nvSpPr>
          <p:cNvPr id="4" name="TextBox 3"/>
          <p:cNvSpPr txBox="1"/>
          <p:nvPr/>
        </p:nvSpPr>
        <p:spPr>
          <a:xfrm>
            <a:off x="3238500" y="2971800"/>
            <a:ext cx="2743200" cy="369332"/>
          </a:xfrm>
          <a:prstGeom prst="rect">
            <a:avLst/>
          </a:prstGeom>
          <a:noFill/>
        </p:spPr>
        <p:txBody>
          <a:bodyPr wrap="square" rtlCol="0">
            <a:spAutoFit/>
          </a:bodyPr>
          <a:lstStyle/>
          <a:p>
            <a:r>
              <a:rPr lang="en-US" dirty="0" smtClean="0"/>
              <a:t>Another two way street</a:t>
            </a:r>
            <a:endParaRPr lang="en-US" dirty="0"/>
          </a:p>
        </p:txBody>
      </p:sp>
    </p:spTree>
    <p:extLst>
      <p:ext uri="{BB962C8B-B14F-4D97-AF65-F5344CB8AC3E}">
        <p14:creationId xmlns:p14="http://schemas.microsoft.com/office/powerpoint/2010/main" val="4116040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the fun begin</a:t>
            </a:r>
            <a:endParaRPr lang="en-US" dirty="0"/>
          </a:p>
        </p:txBody>
      </p:sp>
      <p:sp>
        <p:nvSpPr>
          <p:cNvPr id="3" name="Text Placeholder 2"/>
          <p:cNvSpPr>
            <a:spLocks noGrp="1"/>
          </p:cNvSpPr>
          <p:nvPr>
            <p:ph type="body" idx="1"/>
          </p:nvPr>
        </p:nvSpPr>
        <p:spPr/>
        <p:txBody>
          <a:bodyPr/>
          <a:lstStyle/>
          <a:p>
            <a:r>
              <a:rPr lang="en-US" dirty="0" smtClean="0"/>
              <a:t>Deep breath</a:t>
            </a:r>
            <a:endParaRPr lang="en-US" dirty="0"/>
          </a:p>
        </p:txBody>
      </p:sp>
    </p:spTree>
    <p:extLst>
      <p:ext uri="{BB962C8B-B14F-4D97-AF65-F5344CB8AC3E}">
        <p14:creationId xmlns:p14="http://schemas.microsoft.com/office/powerpoint/2010/main" val="518494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Terminology (prefixes)</a:t>
            </a:r>
            <a:endParaRPr lang="en-US" dirty="0"/>
          </a:p>
        </p:txBody>
      </p:sp>
      <p:sp>
        <p:nvSpPr>
          <p:cNvPr id="3" name="Content Placeholder 2"/>
          <p:cNvSpPr>
            <a:spLocks noGrp="1"/>
          </p:cNvSpPr>
          <p:nvPr>
            <p:ph idx="1"/>
          </p:nvPr>
        </p:nvSpPr>
        <p:spPr/>
        <p:txBody>
          <a:bodyPr/>
          <a:lstStyle/>
          <a:p>
            <a:r>
              <a:rPr lang="en-US" dirty="0" smtClean="0"/>
              <a:t>hyper - above; excessive</a:t>
            </a:r>
          </a:p>
          <a:p>
            <a:r>
              <a:rPr lang="en-US" dirty="0" smtClean="0"/>
              <a:t>hypo </a:t>
            </a:r>
            <a:r>
              <a:rPr lang="en-US" dirty="0"/>
              <a:t>- deficient; below; under; less than </a:t>
            </a:r>
            <a:r>
              <a:rPr lang="en-US" dirty="0" smtClean="0"/>
              <a:t>normal</a:t>
            </a:r>
          </a:p>
          <a:p>
            <a:r>
              <a:rPr lang="en-US" dirty="0" smtClean="0"/>
              <a:t>a – no; not; without </a:t>
            </a:r>
          </a:p>
          <a:p>
            <a:r>
              <a:rPr lang="en-US" dirty="0" err="1" smtClean="0"/>
              <a:t>ab</a:t>
            </a:r>
            <a:r>
              <a:rPr lang="en-US" dirty="0" smtClean="0"/>
              <a:t> – away from</a:t>
            </a:r>
            <a:endParaRPr lang="en-US" dirty="0"/>
          </a:p>
        </p:txBody>
      </p:sp>
    </p:spTree>
    <p:extLst>
      <p:ext uri="{BB962C8B-B14F-4D97-AF65-F5344CB8AC3E}">
        <p14:creationId xmlns:p14="http://schemas.microsoft.com/office/powerpoint/2010/main" val="787292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Terminology (meds)</a:t>
            </a:r>
            <a:endParaRPr lang="en-US" dirty="0"/>
          </a:p>
        </p:txBody>
      </p:sp>
      <p:sp>
        <p:nvSpPr>
          <p:cNvPr id="3" name="Content Placeholder 2"/>
          <p:cNvSpPr>
            <a:spLocks noGrp="1"/>
          </p:cNvSpPr>
          <p:nvPr>
            <p:ph idx="1"/>
          </p:nvPr>
        </p:nvSpPr>
        <p:spPr/>
        <p:txBody>
          <a:bodyPr/>
          <a:lstStyle/>
          <a:p>
            <a:r>
              <a:rPr lang="en-US" dirty="0" err="1" smtClean="0"/>
              <a:t>prn</a:t>
            </a:r>
            <a:r>
              <a:rPr lang="en-US" dirty="0" smtClean="0"/>
              <a:t> – as needed</a:t>
            </a:r>
          </a:p>
          <a:p>
            <a:r>
              <a:rPr lang="en-US" dirty="0" smtClean="0"/>
              <a:t>bid – twice a day</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19189016"/>
              </p:ext>
            </p:extLst>
          </p:nvPr>
        </p:nvGraphicFramePr>
        <p:xfrm>
          <a:off x="457200" y="2956560"/>
          <a:ext cx="8229600" cy="3291840"/>
        </p:xfrm>
        <a:graphic>
          <a:graphicData uri="http://schemas.openxmlformats.org/drawingml/2006/table">
            <a:tbl>
              <a:tblPr/>
              <a:tblGrid>
                <a:gridCol w="4114800"/>
                <a:gridCol w="4114800"/>
              </a:tblGrid>
              <a:tr h="0">
                <a:tc>
                  <a:txBody>
                    <a:bodyPr/>
                    <a:lstStyle/>
                    <a:p>
                      <a:r>
                        <a:rPr lang="en-US" b="1"/>
                        <a:t>q</a:t>
                      </a:r>
                      <a:endParaRPr lang="en-US"/>
                    </a:p>
                  </a:txBody>
                  <a:tcPr anchor="ctr">
                    <a:lnL>
                      <a:noFill/>
                    </a:lnL>
                    <a:lnR>
                      <a:noFill/>
                    </a:lnR>
                    <a:lnT>
                      <a:noFill/>
                    </a:lnT>
                    <a:lnB>
                      <a:noFill/>
                    </a:lnB>
                  </a:tcPr>
                </a:tc>
                <a:tc>
                  <a:txBody>
                    <a:bodyPr/>
                    <a:lstStyle/>
                    <a:p>
                      <a:r>
                        <a:rPr lang="en-US"/>
                        <a:t>every   (e.g.  q6h = every 6 hours)</a:t>
                      </a:r>
                    </a:p>
                  </a:txBody>
                  <a:tcPr anchor="ctr">
                    <a:lnL>
                      <a:noFill/>
                    </a:lnL>
                    <a:lnR>
                      <a:noFill/>
                    </a:lnR>
                    <a:lnT>
                      <a:noFill/>
                    </a:lnT>
                    <a:lnB>
                      <a:noFill/>
                    </a:lnB>
                  </a:tcPr>
                </a:tc>
              </a:tr>
              <a:tr h="0">
                <a:tc>
                  <a:txBody>
                    <a:bodyPr/>
                    <a:lstStyle/>
                    <a:p>
                      <a:r>
                        <a:rPr lang="en-US" b="1"/>
                        <a:t>qd</a:t>
                      </a:r>
                      <a:endParaRPr lang="en-US"/>
                    </a:p>
                  </a:txBody>
                  <a:tcPr anchor="ctr">
                    <a:lnL>
                      <a:noFill/>
                    </a:lnL>
                    <a:lnR>
                      <a:noFill/>
                    </a:lnR>
                    <a:lnT>
                      <a:noFill/>
                    </a:lnT>
                    <a:lnB>
                      <a:noFill/>
                    </a:lnB>
                  </a:tcPr>
                </a:tc>
                <a:tc>
                  <a:txBody>
                    <a:bodyPr/>
                    <a:lstStyle/>
                    <a:p>
                      <a:r>
                        <a:rPr lang="en-US"/>
                        <a:t>every day</a:t>
                      </a:r>
                    </a:p>
                  </a:txBody>
                  <a:tcPr anchor="ctr">
                    <a:lnL>
                      <a:noFill/>
                    </a:lnL>
                    <a:lnR>
                      <a:noFill/>
                    </a:lnR>
                    <a:lnT>
                      <a:noFill/>
                    </a:lnT>
                    <a:lnB>
                      <a:noFill/>
                    </a:lnB>
                  </a:tcPr>
                </a:tc>
              </a:tr>
              <a:tr h="0">
                <a:tc>
                  <a:txBody>
                    <a:bodyPr/>
                    <a:lstStyle/>
                    <a:p>
                      <a:r>
                        <a:rPr lang="en-US" b="1"/>
                        <a:t>qh</a:t>
                      </a:r>
                      <a:endParaRPr lang="en-US"/>
                    </a:p>
                  </a:txBody>
                  <a:tcPr anchor="ctr">
                    <a:lnL>
                      <a:noFill/>
                    </a:lnL>
                    <a:lnR>
                      <a:noFill/>
                    </a:lnR>
                    <a:lnT>
                      <a:noFill/>
                    </a:lnT>
                    <a:lnB>
                      <a:noFill/>
                    </a:lnB>
                  </a:tcPr>
                </a:tc>
                <a:tc>
                  <a:txBody>
                    <a:bodyPr/>
                    <a:lstStyle/>
                    <a:p>
                      <a:r>
                        <a:rPr lang="en-US"/>
                        <a:t>every hour</a:t>
                      </a:r>
                    </a:p>
                  </a:txBody>
                  <a:tcPr anchor="ctr">
                    <a:lnL>
                      <a:noFill/>
                    </a:lnL>
                    <a:lnR>
                      <a:noFill/>
                    </a:lnR>
                    <a:lnT>
                      <a:noFill/>
                    </a:lnT>
                    <a:lnB>
                      <a:noFill/>
                    </a:lnB>
                  </a:tcPr>
                </a:tc>
              </a:tr>
              <a:tr h="0">
                <a:tc>
                  <a:txBody>
                    <a:bodyPr/>
                    <a:lstStyle/>
                    <a:p>
                      <a:r>
                        <a:rPr lang="en-US" b="1"/>
                        <a:t>q4h, q6h....</a:t>
                      </a:r>
                      <a:endParaRPr lang="en-US"/>
                    </a:p>
                  </a:txBody>
                  <a:tcPr anchor="ctr">
                    <a:lnL>
                      <a:noFill/>
                    </a:lnL>
                    <a:lnR>
                      <a:noFill/>
                    </a:lnR>
                    <a:lnT>
                      <a:noFill/>
                    </a:lnT>
                    <a:lnB>
                      <a:noFill/>
                    </a:lnB>
                  </a:tcPr>
                </a:tc>
                <a:tc>
                  <a:txBody>
                    <a:bodyPr/>
                    <a:lstStyle/>
                    <a:p>
                      <a:r>
                        <a:rPr lang="en-US"/>
                        <a:t>every 4 hours, every 6 hours etc.</a:t>
                      </a:r>
                    </a:p>
                  </a:txBody>
                  <a:tcPr anchor="ctr">
                    <a:lnL>
                      <a:noFill/>
                    </a:lnL>
                    <a:lnR>
                      <a:noFill/>
                    </a:lnR>
                    <a:lnT>
                      <a:noFill/>
                    </a:lnT>
                    <a:lnB>
                      <a:noFill/>
                    </a:lnB>
                  </a:tcPr>
                </a:tc>
              </a:tr>
              <a:tr h="0">
                <a:tc>
                  <a:txBody>
                    <a:bodyPr/>
                    <a:lstStyle/>
                    <a:p>
                      <a:r>
                        <a:rPr lang="en-US" b="1"/>
                        <a:t>qid</a:t>
                      </a:r>
                      <a:endParaRPr lang="en-US"/>
                    </a:p>
                  </a:txBody>
                  <a:tcPr anchor="ctr">
                    <a:lnL>
                      <a:noFill/>
                    </a:lnL>
                    <a:lnR>
                      <a:noFill/>
                    </a:lnR>
                    <a:lnT>
                      <a:noFill/>
                    </a:lnT>
                    <a:lnB>
                      <a:noFill/>
                    </a:lnB>
                  </a:tcPr>
                </a:tc>
                <a:tc>
                  <a:txBody>
                    <a:bodyPr/>
                    <a:lstStyle/>
                    <a:p>
                      <a:r>
                        <a:rPr lang="en-US"/>
                        <a:t>four times a day</a:t>
                      </a:r>
                    </a:p>
                  </a:txBody>
                  <a:tcPr anchor="ctr">
                    <a:lnL>
                      <a:noFill/>
                    </a:lnL>
                    <a:lnR>
                      <a:noFill/>
                    </a:lnR>
                    <a:lnT>
                      <a:noFill/>
                    </a:lnT>
                    <a:lnB>
                      <a:noFill/>
                    </a:lnB>
                  </a:tcPr>
                </a:tc>
              </a:tr>
              <a:tr h="0">
                <a:tc>
                  <a:txBody>
                    <a:bodyPr/>
                    <a:lstStyle/>
                    <a:p>
                      <a:r>
                        <a:rPr lang="en-US" b="1"/>
                        <a:t>QNS</a:t>
                      </a:r>
                      <a:endParaRPr lang="en-US"/>
                    </a:p>
                  </a:txBody>
                  <a:tcPr anchor="ctr">
                    <a:lnL>
                      <a:noFill/>
                    </a:lnL>
                    <a:lnR>
                      <a:noFill/>
                    </a:lnR>
                    <a:lnT>
                      <a:noFill/>
                    </a:lnT>
                    <a:lnB>
                      <a:noFill/>
                    </a:lnB>
                  </a:tcPr>
                </a:tc>
                <a:tc>
                  <a:txBody>
                    <a:bodyPr/>
                    <a:lstStyle/>
                    <a:p>
                      <a:r>
                        <a:rPr lang="en-US"/>
                        <a:t>quantity not sufficient</a:t>
                      </a:r>
                    </a:p>
                  </a:txBody>
                  <a:tcPr anchor="ctr">
                    <a:lnL>
                      <a:noFill/>
                    </a:lnL>
                    <a:lnR>
                      <a:noFill/>
                    </a:lnR>
                    <a:lnT>
                      <a:noFill/>
                    </a:lnT>
                    <a:lnB>
                      <a:noFill/>
                    </a:lnB>
                  </a:tcPr>
                </a:tc>
              </a:tr>
              <a:tr h="0">
                <a:tc>
                  <a:txBody>
                    <a:bodyPr/>
                    <a:lstStyle/>
                    <a:p>
                      <a:r>
                        <a:rPr lang="en-US" b="1"/>
                        <a:t>qod</a:t>
                      </a:r>
                      <a:endParaRPr lang="en-US"/>
                    </a:p>
                  </a:txBody>
                  <a:tcPr anchor="ctr">
                    <a:lnL>
                      <a:noFill/>
                    </a:lnL>
                    <a:lnR>
                      <a:noFill/>
                    </a:lnR>
                    <a:lnT>
                      <a:noFill/>
                    </a:lnT>
                    <a:lnB>
                      <a:noFill/>
                    </a:lnB>
                  </a:tcPr>
                </a:tc>
                <a:tc>
                  <a:txBody>
                    <a:bodyPr/>
                    <a:lstStyle/>
                    <a:p>
                      <a:r>
                        <a:rPr lang="en-US"/>
                        <a:t>every other day</a:t>
                      </a:r>
                    </a:p>
                  </a:txBody>
                  <a:tcPr anchor="ctr">
                    <a:lnL>
                      <a:noFill/>
                    </a:lnL>
                    <a:lnR>
                      <a:noFill/>
                    </a:lnR>
                    <a:lnT>
                      <a:noFill/>
                    </a:lnT>
                    <a:lnB>
                      <a:noFill/>
                    </a:lnB>
                  </a:tcPr>
                </a:tc>
              </a:tr>
              <a:tr h="0">
                <a:tc>
                  <a:txBody>
                    <a:bodyPr/>
                    <a:lstStyle/>
                    <a:p>
                      <a:r>
                        <a:rPr lang="en-US" b="1"/>
                        <a:t>Qs/Qt</a:t>
                      </a:r>
                      <a:endParaRPr lang="en-US"/>
                    </a:p>
                  </a:txBody>
                  <a:tcPr anchor="ctr">
                    <a:lnL>
                      <a:noFill/>
                    </a:lnL>
                    <a:lnR>
                      <a:noFill/>
                    </a:lnR>
                    <a:lnT>
                      <a:noFill/>
                    </a:lnT>
                    <a:lnB>
                      <a:noFill/>
                    </a:lnB>
                  </a:tcPr>
                </a:tc>
                <a:tc>
                  <a:txBody>
                    <a:bodyPr/>
                    <a:lstStyle/>
                    <a:p>
                      <a:r>
                        <a:rPr lang="en-US"/>
                        <a:t>shunt fraction</a:t>
                      </a:r>
                    </a:p>
                  </a:txBody>
                  <a:tcPr anchor="ctr">
                    <a:lnL>
                      <a:noFill/>
                    </a:lnL>
                    <a:lnR>
                      <a:noFill/>
                    </a:lnR>
                    <a:lnT>
                      <a:noFill/>
                    </a:lnT>
                    <a:lnB>
                      <a:noFill/>
                    </a:lnB>
                  </a:tcPr>
                </a:tc>
              </a:tr>
              <a:tr h="0">
                <a:tc>
                  <a:txBody>
                    <a:bodyPr/>
                    <a:lstStyle/>
                    <a:p>
                      <a:r>
                        <a:rPr lang="en-US" b="1"/>
                        <a:t>Qt</a:t>
                      </a:r>
                      <a:endParaRPr lang="en-US"/>
                    </a:p>
                  </a:txBody>
                  <a:tcPr anchor="ctr">
                    <a:lnL>
                      <a:noFill/>
                    </a:lnL>
                    <a:lnR>
                      <a:noFill/>
                    </a:lnR>
                    <a:lnT>
                      <a:noFill/>
                    </a:lnT>
                    <a:lnB>
                      <a:noFill/>
                    </a:lnB>
                  </a:tcPr>
                </a:tc>
                <a:tc>
                  <a:txBody>
                    <a:bodyPr/>
                    <a:lstStyle/>
                    <a:p>
                      <a:r>
                        <a:rPr lang="en-US" dirty="0"/>
                        <a:t>total cardiac output</a:t>
                      </a: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819023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54" y="5934670"/>
            <a:ext cx="4579074"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you need</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96" t="18629" r="23072" b="4762"/>
          <a:stretch/>
        </p:blipFill>
        <p:spPr bwMode="auto">
          <a:xfrm>
            <a:off x="14514" y="0"/>
            <a:ext cx="6995886" cy="531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2229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doc, Smoking makes me feel relaxed”</a:t>
            </a:r>
            <a:endParaRPr lang="en-US" dirty="0"/>
          </a:p>
        </p:txBody>
      </p:sp>
      <p:sp>
        <p:nvSpPr>
          <p:cNvPr id="3" name="Text Placeholder 2"/>
          <p:cNvSpPr>
            <a:spLocks noGrp="1"/>
          </p:cNvSpPr>
          <p:nvPr>
            <p:ph type="body" idx="1"/>
          </p:nvPr>
        </p:nvSpPr>
        <p:spPr/>
        <p:txBody>
          <a:bodyPr/>
          <a:lstStyle/>
          <a:p>
            <a:r>
              <a:rPr lang="en-US" dirty="0" smtClean="0"/>
              <a:t>And how could we forget…</a:t>
            </a:r>
            <a:endParaRPr lang="en-US" dirty="0"/>
          </a:p>
        </p:txBody>
      </p:sp>
    </p:spTree>
    <p:extLst>
      <p:ext uri="{BB962C8B-B14F-4D97-AF65-F5344CB8AC3E}">
        <p14:creationId xmlns:p14="http://schemas.microsoft.com/office/powerpoint/2010/main" val="1775950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49452" y="304800"/>
            <a:ext cx="5430013" cy="923330"/>
          </a:xfrm>
          <a:prstGeom prst="rect">
            <a:avLst/>
          </a:prstGeom>
          <a:noFill/>
        </p:spPr>
        <p:txBody>
          <a:bodyPr wrap="none">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What Do You See?</a:t>
            </a:r>
          </a:p>
        </p:txBody>
      </p:sp>
      <p:sp>
        <p:nvSpPr>
          <p:cNvPr id="4" name="Rectangle 3"/>
          <p:cNvSpPr/>
          <p:nvPr/>
        </p:nvSpPr>
        <p:spPr>
          <a:xfrm>
            <a:off x="1683730" y="2667000"/>
            <a:ext cx="5215210" cy="923330"/>
          </a:xfrm>
          <a:prstGeom prst="rect">
            <a:avLst/>
          </a:prstGeom>
          <a:noFill/>
        </p:spPr>
        <p:txBody>
          <a:bodyPr wrap="none">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What Do You Do?</a:t>
            </a:r>
          </a:p>
        </p:txBody>
      </p:sp>
      <p:sp>
        <p:nvSpPr>
          <p:cNvPr id="5" name="Rectangle 4"/>
          <p:cNvSpPr/>
          <p:nvPr/>
        </p:nvSpPr>
        <p:spPr>
          <a:xfrm>
            <a:off x="2222574" y="5257800"/>
            <a:ext cx="4227631" cy="923330"/>
          </a:xfrm>
          <a:prstGeom prst="rect">
            <a:avLst/>
          </a:prstGeom>
          <a:noFill/>
        </p:spPr>
        <p:txBody>
          <a:bodyPr wrap="none">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Does It Work?</a:t>
            </a:r>
          </a:p>
        </p:txBody>
      </p:sp>
    </p:spTree>
    <p:extLst>
      <p:ext uri="{BB962C8B-B14F-4D97-AF65-F5344CB8AC3E}">
        <p14:creationId xmlns:p14="http://schemas.microsoft.com/office/powerpoint/2010/main" val="1696995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xit" presetSubtype="4" fill="hold" nodeType="withEffect">
                                  <p:stCondLst>
                                    <p:cond delay="0"/>
                                  </p:stCondLst>
                                  <p:childTnLst>
                                    <p:anim calcmode="lin" valueType="num">
                                      <p:cBhvr additive="base">
                                        <p:cTn id="16" dur="500"/>
                                        <p:tgtEl>
                                          <p:spTgt spid="3"/>
                                        </p:tgtEl>
                                        <p:attrNameLst>
                                          <p:attrName>ppt_x</p:attrName>
                                        </p:attrNameLst>
                                      </p:cBhvr>
                                      <p:tavLst>
                                        <p:tav tm="0">
                                          <p:val>
                                            <p:strVal val="ppt_x"/>
                                          </p:val>
                                        </p:tav>
                                        <p:tav tm="100000">
                                          <p:val>
                                            <p:strVal val="ppt_x"/>
                                          </p:val>
                                        </p:tav>
                                      </p:tavLst>
                                    </p:anim>
                                    <p:anim calcmode="lin" valueType="num">
                                      <p:cBhvr additive="base">
                                        <p:cTn id="17" dur="500"/>
                                        <p:tgtEl>
                                          <p:spTgt spid="3"/>
                                        </p:tgtEl>
                                        <p:attrNameLst>
                                          <p:attrName>ppt_y</p:attrName>
                                        </p:attrNameLst>
                                      </p:cBhvr>
                                      <p:tavLst>
                                        <p:tav tm="0">
                                          <p:val>
                                            <p:strVal val="ppt_y"/>
                                          </p:val>
                                        </p:tav>
                                        <p:tav tm="100000">
                                          <p:val>
                                            <p:strVal val="1+ppt_h/2"/>
                                          </p:val>
                                        </p:tav>
                                      </p:tavLst>
                                    </p:anim>
                                    <p:set>
                                      <p:cBhvr>
                                        <p:cTn id="18" dur="1" fill="hold">
                                          <p:stCondLst>
                                            <p:cond delay="499"/>
                                          </p:stCondLst>
                                        </p:cTn>
                                        <p:tgtEl>
                                          <p:spTgt spid="3"/>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xit" presetSubtype="4" fill="hold" nodeType="withEffect">
                                  <p:stCondLst>
                                    <p:cond delay="0"/>
                                  </p:stCondLst>
                                  <p:childTnLst>
                                    <p:anim calcmode="lin" valueType="num">
                                      <p:cBhvr additive="base">
                                        <p:cTn id="26" dur="500"/>
                                        <p:tgtEl>
                                          <p:spTgt spid="4"/>
                                        </p:tgtEl>
                                        <p:attrNameLst>
                                          <p:attrName>ppt_x</p:attrName>
                                        </p:attrNameLst>
                                      </p:cBhvr>
                                      <p:tavLst>
                                        <p:tav tm="0">
                                          <p:val>
                                            <p:strVal val="ppt_x"/>
                                          </p:val>
                                        </p:tav>
                                        <p:tav tm="100000">
                                          <p:val>
                                            <p:strVal val="ppt_x"/>
                                          </p:val>
                                        </p:tav>
                                      </p:tavLst>
                                    </p:anim>
                                    <p:anim calcmode="lin" valueType="num">
                                      <p:cBhvr additive="base">
                                        <p:cTn id="27" dur="500"/>
                                        <p:tgtEl>
                                          <p:spTgt spid="4"/>
                                        </p:tgtEl>
                                        <p:attrNameLst>
                                          <p:attrName>ppt_y</p:attrName>
                                        </p:attrNameLst>
                                      </p:cBhvr>
                                      <p:tavLst>
                                        <p:tav tm="0">
                                          <p:val>
                                            <p:strVal val="ppt_y"/>
                                          </p:val>
                                        </p:tav>
                                        <p:tav tm="100000">
                                          <p:val>
                                            <p:strVal val="1+ppt_h/2"/>
                                          </p:val>
                                        </p:tav>
                                      </p:tavLst>
                                    </p:anim>
                                    <p:set>
                                      <p:cBhvr>
                                        <p:cTn id="2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Smoking</a:t>
            </a:r>
            <a:endParaRPr lang="en-US"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92152"/>
            <a:ext cx="4038600" cy="518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6385560" y="6104981"/>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t>1946</a:t>
            </a:r>
          </a:p>
        </p:txBody>
      </p:sp>
    </p:spTree>
    <p:extLst>
      <p:ext uri="{BB962C8B-B14F-4D97-AF65-F5344CB8AC3E}">
        <p14:creationId xmlns:p14="http://schemas.microsoft.com/office/powerpoint/2010/main" val="24905622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81000"/>
            <a:ext cx="4495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5"/>
          <p:cNvSpPr txBox="1">
            <a:spLocks noChangeArrowheads="1"/>
          </p:cNvSpPr>
          <p:nvPr/>
        </p:nvSpPr>
        <p:spPr bwMode="auto">
          <a:xfrm>
            <a:off x="6629400" y="64008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~1950</a:t>
            </a:r>
          </a:p>
        </p:txBody>
      </p:sp>
    </p:spTree>
    <p:extLst>
      <p:ext uri="{BB962C8B-B14F-4D97-AF65-F5344CB8AC3E}">
        <p14:creationId xmlns:p14="http://schemas.microsoft.com/office/powerpoint/2010/main" val="31643629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Tobacco Use Common</a:t>
            </a:r>
          </a:p>
        </p:txBody>
      </p:sp>
      <p:sp>
        <p:nvSpPr>
          <p:cNvPr id="16387" name="Rectangle 3"/>
          <p:cNvSpPr>
            <a:spLocks noGrp="1" noChangeArrowheads="1"/>
          </p:cNvSpPr>
          <p:nvPr>
            <p:ph type="body" idx="1"/>
          </p:nvPr>
        </p:nvSpPr>
        <p:spPr>
          <a:xfrm>
            <a:off x="457200" y="1371600"/>
            <a:ext cx="8229600" cy="4525963"/>
          </a:xfrm>
        </p:spPr>
        <p:txBody>
          <a:bodyPr/>
          <a:lstStyle/>
          <a:p>
            <a:pPr eaLnBrk="1" hangingPunct="1">
              <a:lnSpc>
                <a:spcPct val="80000"/>
              </a:lnSpc>
            </a:pPr>
            <a:r>
              <a:rPr lang="en-US" sz="2400" dirty="0" smtClean="0"/>
              <a:t>80% of individuals with severe mental illness report using some form of tobacco (</a:t>
            </a:r>
            <a:r>
              <a:rPr lang="en-US" sz="2400" dirty="0" err="1" smtClean="0"/>
              <a:t>Ziedonis</a:t>
            </a:r>
            <a:r>
              <a:rPr lang="en-US" sz="2400" dirty="0" smtClean="0"/>
              <a:t> &amp; Williams, 2003)</a:t>
            </a:r>
          </a:p>
          <a:p>
            <a:pPr eaLnBrk="1" hangingPunct="1">
              <a:lnSpc>
                <a:spcPct val="80000"/>
              </a:lnSpc>
            </a:pPr>
            <a:endParaRPr lang="en-US" sz="2400" dirty="0" smtClean="0"/>
          </a:p>
          <a:p>
            <a:pPr eaLnBrk="1" hangingPunct="1">
              <a:lnSpc>
                <a:spcPct val="80000"/>
              </a:lnSpc>
            </a:pPr>
            <a:r>
              <a:rPr lang="en-US" sz="2400" dirty="0" smtClean="0"/>
              <a:t>44% of all cigarettes consumed by individuals with a mental illness or substance abuse disorder (</a:t>
            </a:r>
            <a:r>
              <a:rPr lang="en-US" sz="2400" dirty="0" err="1" smtClean="0"/>
              <a:t>Lasser</a:t>
            </a:r>
            <a:r>
              <a:rPr lang="en-US" sz="2400" dirty="0" smtClean="0"/>
              <a:t> et al., 2000) </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821" r="7693"/>
          <a:stretch/>
        </p:blipFill>
        <p:spPr bwMode="auto">
          <a:xfrm>
            <a:off x="2819400" y="3962400"/>
            <a:ext cx="215537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05150"/>
            <a:ext cx="2524125"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581400"/>
            <a:ext cx="3764044"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07865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0"/>
            <a:ext cx="9144000" cy="4435701"/>
          </a:xfrm>
          <a:prstGeom prst="rect">
            <a:avLst/>
          </a:prstGeom>
        </p:spPr>
        <p:txBody>
          <a:bodyPr wrap="square">
            <a:spAutoFit/>
          </a:bodyPr>
          <a:lstStyle/>
          <a:p>
            <a:pPr>
              <a:lnSpc>
                <a:spcPct val="80000"/>
              </a:lnSpc>
            </a:pPr>
            <a:r>
              <a:rPr lang="en-US" sz="3200" dirty="0"/>
              <a:t>Nicotine dependence has been well documented among individuals diagnosed with schizophrenia (88%), mania (70%), major depression (49%), and anxiety disorder (47%) (Hughes, </a:t>
            </a:r>
            <a:r>
              <a:rPr lang="en-US" sz="3200" dirty="0" err="1"/>
              <a:t>Hatsukami</a:t>
            </a:r>
            <a:r>
              <a:rPr lang="en-US" sz="3200" dirty="0"/>
              <a:t>, Mitchell, &amp; Dahlgren, 1986</a:t>
            </a:r>
            <a:r>
              <a:rPr lang="en-US" sz="3200" dirty="0" smtClean="0"/>
              <a:t>)</a:t>
            </a:r>
            <a:br>
              <a:rPr lang="en-US" sz="3200" dirty="0" smtClean="0"/>
            </a:br>
            <a:endParaRPr lang="en-US" sz="3200" dirty="0" smtClean="0"/>
          </a:p>
          <a:p>
            <a:pPr>
              <a:lnSpc>
                <a:spcPct val="80000"/>
              </a:lnSpc>
            </a:pPr>
            <a:endParaRPr lang="en-US" sz="3200" dirty="0"/>
          </a:p>
          <a:p>
            <a:pPr>
              <a:lnSpc>
                <a:spcPct val="80000"/>
              </a:lnSpc>
            </a:pPr>
            <a:r>
              <a:rPr lang="en-US" sz="3200" dirty="0"/>
              <a:t>To complicate these mental health diagnoses, withdrawal from tobacco use can aggravate and increase emotional </a:t>
            </a:r>
            <a:r>
              <a:rPr lang="en-US" sz="3200" dirty="0" err="1"/>
              <a:t>lability</a:t>
            </a:r>
            <a:r>
              <a:rPr lang="en-US" sz="3200" dirty="0"/>
              <a:t> (Glassman, 1993; Wetter et al., 1998)</a:t>
            </a:r>
          </a:p>
        </p:txBody>
      </p:sp>
    </p:spTree>
    <p:extLst>
      <p:ext uri="{BB962C8B-B14F-4D97-AF65-F5344CB8AC3E}">
        <p14:creationId xmlns:p14="http://schemas.microsoft.com/office/powerpoint/2010/main" val="3128637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031873"/>
          </a:xfrm>
          <a:prstGeom prst="rect">
            <a:avLst/>
          </a:prstGeom>
        </p:spPr>
        <p:txBody>
          <a:bodyPr wrap="square">
            <a:spAutoFit/>
          </a:bodyPr>
          <a:lstStyle/>
          <a:p>
            <a:r>
              <a:rPr lang="en-US" sz="3200" dirty="0" smtClean="0"/>
              <a:t>Among </a:t>
            </a:r>
            <a:r>
              <a:rPr lang="en-US" sz="3200" dirty="0"/>
              <a:t>current smokers, the most common </a:t>
            </a:r>
            <a:r>
              <a:rPr lang="en-US" sz="3200" b="1" i="1" dirty="0"/>
              <a:t>current </a:t>
            </a:r>
            <a:r>
              <a:rPr lang="en-US" sz="3200" dirty="0"/>
              <a:t>(within the last 30 days)</a:t>
            </a:r>
          </a:p>
          <a:p>
            <a:r>
              <a:rPr lang="en-US" sz="3200" dirty="0"/>
              <a:t>mental health diagnoses </a:t>
            </a:r>
            <a:r>
              <a:rPr lang="en-US" sz="3200" dirty="0" smtClean="0"/>
              <a:t>are (</a:t>
            </a:r>
            <a:r>
              <a:rPr lang="en-US" sz="3200" dirty="0" err="1" smtClean="0"/>
              <a:t>Lasser</a:t>
            </a:r>
            <a:r>
              <a:rPr lang="en-US" sz="3200" dirty="0" smtClean="0"/>
              <a:t>, 2000):</a:t>
            </a:r>
            <a:endParaRPr lang="en-US" sz="3200" dirty="0"/>
          </a:p>
          <a:p>
            <a:endParaRPr lang="en-US" sz="3200" dirty="0" smtClean="0"/>
          </a:p>
          <a:p>
            <a:r>
              <a:rPr lang="en-US" sz="3200" dirty="0" smtClean="0"/>
              <a:t>Alcohol </a:t>
            </a:r>
            <a:r>
              <a:rPr lang="en-US" sz="3200" dirty="0"/>
              <a:t>abuse</a:t>
            </a:r>
          </a:p>
          <a:p>
            <a:r>
              <a:rPr lang="en-US" sz="3200" dirty="0"/>
              <a:t>Major Depressive Disorder</a:t>
            </a:r>
          </a:p>
          <a:p>
            <a:r>
              <a:rPr lang="en-US" sz="3200" dirty="0"/>
              <a:t>Anxiety disorders: simple phobias and social phobias</a:t>
            </a:r>
          </a:p>
          <a:p>
            <a:r>
              <a:rPr lang="en-US" sz="3200" dirty="0"/>
              <a:t>Substance Abuse</a:t>
            </a:r>
          </a:p>
        </p:txBody>
      </p:sp>
    </p:spTree>
    <p:extLst>
      <p:ext uri="{BB962C8B-B14F-4D97-AF65-F5344CB8AC3E}">
        <p14:creationId xmlns:p14="http://schemas.microsoft.com/office/powerpoint/2010/main" val="73352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The Five A’s</a:t>
            </a:r>
          </a:p>
        </p:txBody>
      </p:sp>
      <p:sp>
        <p:nvSpPr>
          <p:cNvPr id="22531" name="Rectangle 3"/>
          <p:cNvSpPr>
            <a:spLocks noGrp="1" noChangeArrowheads="1"/>
          </p:cNvSpPr>
          <p:nvPr>
            <p:ph type="body" sz="half" idx="1"/>
          </p:nvPr>
        </p:nvSpPr>
        <p:spPr/>
        <p:txBody>
          <a:bodyPr/>
          <a:lstStyle/>
          <a:p>
            <a:pPr eaLnBrk="1" hangingPunct="1"/>
            <a:r>
              <a:rPr lang="en-US" sz="2800" dirty="0" smtClean="0"/>
              <a:t>Ask </a:t>
            </a:r>
          </a:p>
          <a:p>
            <a:pPr eaLnBrk="1" hangingPunct="1"/>
            <a:r>
              <a:rPr lang="en-US" sz="2800" dirty="0" smtClean="0"/>
              <a:t>Advise</a:t>
            </a:r>
          </a:p>
          <a:p>
            <a:pPr eaLnBrk="1" hangingPunct="1"/>
            <a:r>
              <a:rPr lang="en-US" sz="2800" dirty="0" smtClean="0"/>
              <a:t>Assess </a:t>
            </a:r>
          </a:p>
          <a:p>
            <a:pPr eaLnBrk="1" hangingPunct="1"/>
            <a:r>
              <a:rPr lang="en-US" sz="2800" dirty="0" smtClean="0"/>
              <a:t>Assist </a:t>
            </a:r>
          </a:p>
          <a:p>
            <a:pPr eaLnBrk="1" hangingPunct="1"/>
            <a:r>
              <a:rPr lang="en-US" sz="2800" dirty="0" smtClean="0"/>
              <a:t>Arrange</a:t>
            </a:r>
          </a:p>
        </p:txBody>
      </p:sp>
      <p:pic>
        <p:nvPicPr>
          <p:cNvPr id="22532" name="Picture 5" descr="155436307_070511-APA-Denver-003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429000" y="1752600"/>
            <a:ext cx="5257800" cy="3505200"/>
          </a:xfrm>
        </p:spPr>
      </p:pic>
    </p:spTree>
    <p:extLst>
      <p:ext uri="{BB962C8B-B14F-4D97-AF65-F5344CB8AC3E}">
        <p14:creationId xmlns:p14="http://schemas.microsoft.com/office/powerpoint/2010/main" val="209251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Tobacco Use: What Works*</a:t>
            </a:r>
          </a:p>
        </p:txBody>
      </p:sp>
      <p:sp>
        <p:nvSpPr>
          <p:cNvPr id="27651" name="Rectangle 3"/>
          <p:cNvSpPr>
            <a:spLocks noGrp="1" noChangeArrowheads="1"/>
          </p:cNvSpPr>
          <p:nvPr>
            <p:ph type="body" sz="half" idx="1"/>
          </p:nvPr>
        </p:nvSpPr>
        <p:spPr/>
        <p:txBody>
          <a:bodyPr/>
          <a:lstStyle/>
          <a:p>
            <a:pPr eaLnBrk="1" hangingPunct="1"/>
            <a:r>
              <a:rPr lang="en-US" smtClean="0"/>
              <a:t>High Efficacy:</a:t>
            </a:r>
          </a:p>
          <a:p>
            <a:pPr eaLnBrk="1" hangingPunct="1">
              <a:buFontTx/>
              <a:buNone/>
            </a:pPr>
            <a:r>
              <a:rPr lang="en-US" smtClean="0"/>
              <a:t>	Behavioral Methods:</a:t>
            </a:r>
          </a:p>
          <a:p>
            <a:pPr lvl="1" eaLnBrk="1" hangingPunct="1"/>
            <a:r>
              <a:rPr lang="en-US" smtClean="0"/>
              <a:t>Face to face counseling (e.g., Lancaster et al, 2005)</a:t>
            </a:r>
          </a:p>
          <a:p>
            <a:pPr lvl="1" eaLnBrk="1" hangingPunct="1"/>
            <a:r>
              <a:rPr lang="en-US" smtClean="0"/>
              <a:t>Telephone counseling (e.g., Quitlines; Stead et al., 2006)</a:t>
            </a:r>
          </a:p>
          <a:p>
            <a:pPr lvl="1" eaLnBrk="1" hangingPunct="1"/>
            <a:r>
              <a:rPr lang="en-US" smtClean="0"/>
              <a:t>Computer-tailored interventions</a:t>
            </a:r>
          </a:p>
          <a:p>
            <a:pPr eaLnBrk="1" hangingPunct="1"/>
            <a:endParaRPr lang="en-US" smtClean="0"/>
          </a:p>
        </p:txBody>
      </p:sp>
      <p:sp>
        <p:nvSpPr>
          <p:cNvPr id="27652" name="Rectangle 4"/>
          <p:cNvSpPr>
            <a:spLocks noGrp="1" noChangeArrowheads="1"/>
          </p:cNvSpPr>
          <p:nvPr>
            <p:ph type="body" sz="half" idx="2"/>
          </p:nvPr>
        </p:nvSpPr>
        <p:spPr/>
        <p:txBody>
          <a:bodyPr/>
          <a:lstStyle/>
          <a:p>
            <a:pPr eaLnBrk="1" hangingPunct="1"/>
            <a:r>
              <a:rPr lang="en-US" smtClean="0"/>
              <a:t>Marginal Efficacy:</a:t>
            </a:r>
          </a:p>
          <a:p>
            <a:pPr lvl="1" eaLnBrk="1" hangingPunct="1"/>
            <a:r>
              <a:rPr lang="en-US" smtClean="0"/>
              <a:t>Self-help materials (e.g., books/videos; Lancaster et al, 2005)</a:t>
            </a:r>
          </a:p>
          <a:p>
            <a:pPr eaLnBrk="1" hangingPunct="1"/>
            <a:r>
              <a:rPr lang="en-US" smtClean="0"/>
              <a:t>“Ineffective:”</a:t>
            </a:r>
          </a:p>
          <a:p>
            <a:pPr lvl="1" eaLnBrk="1" hangingPunct="1"/>
            <a:r>
              <a:rPr lang="en-US" smtClean="0"/>
              <a:t>Acupuncture (White et al., 2006)</a:t>
            </a:r>
          </a:p>
          <a:p>
            <a:pPr lvl="1" eaLnBrk="1" hangingPunct="1"/>
            <a:r>
              <a:rPr lang="en-US" smtClean="0"/>
              <a:t>Hypnosis (Abbot et al., 1998) </a:t>
            </a:r>
          </a:p>
        </p:txBody>
      </p:sp>
      <p:sp>
        <p:nvSpPr>
          <p:cNvPr id="27653" name="Text Box 5"/>
          <p:cNvSpPr txBox="1">
            <a:spLocks noChangeArrowheads="1"/>
          </p:cNvSpPr>
          <p:nvPr/>
        </p:nvSpPr>
        <p:spPr bwMode="auto">
          <a:xfrm>
            <a:off x="609600" y="6019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t>*Everyone has an Aunt Susie</a:t>
            </a:r>
          </a:p>
        </p:txBody>
      </p:sp>
    </p:spTree>
    <p:extLst>
      <p:ext uri="{BB962C8B-B14F-4D97-AF65-F5344CB8AC3E}">
        <p14:creationId xmlns:p14="http://schemas.microsoft.com/office/powerpoint/2010/main" val="4037607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590800" y="960437"/>
            <a:ext cx="4038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p:txBody>
      </p:sp>
      <p:grpSp>
        <p:nvGrpSpPr>
          <p:cNvPr id="3" name="Group 5"/>
          <p:cNvGrpSpPr>
            <a:grpSpLocks/>
          </p:cNvGrpSpPr>
          <p:nvPr/>
        </p:nvGrpSpPr>
        <p:grpSpPr bwMode="auto">
          <a:xfrm>
            <a:off x="2286000" y="1646237"/>
            <a:ext cx="4800600" cy="3490913"/>
            <a:chOff x="864" y="1200"/>
            <a:chExt cx="3024" cy="2199"/>
          </a:xfrm>
        </p:grpSpPr>
        <p:sp>
          <p:nvSpPr>
            <p:cNvPr id="4" name="Line 6"/>
            <p:cNvSpPr>
              <a:spLocks noChangeShapeType="1"/>
            </p:cNvSpPr>
            <p:nvPr/>
          </p:nvSpPr>
          <p:spPr bwMode="auto">
            <a:xfrm>
              <a:off x="1392" y="1200"/>
              <a:ext cx="0" cy="16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 name="Group 7"/>
            <p:cNvGrpSpPr>
              <a:grpSpLocks/>
            </p:cNvGrpSpPr>
            <p:nvPr/>
          </p:nvGrpSpPr>
          <p:grpSpPr bwMode="auto">
            <a:xfrm>
              <a:off x="864" y="1344"/>
              <a:ext cx="3024" cy="2055"/>
              <a:chOff x="864" y="1344"/>
              <a:chExt cx="3024" cy="2055"/>
            </a:xfrm>
          </p:grpSpPr>
          <p:sp>
            <p:nvSpPr>
              <p:cNvPr id="6" name="Line 8"/>
              <p:cNvSpPr>
                <a:spLocks noChangeShapeType="1"/>
              </p:cNvSpPr>
              <p:nvPr/>
            </p:nvSpPr>
            <p:spPr bwMode="auto">
              <a:xfrm flipH="1">
                <a:off x="1392" y="2880"/>
                <a:ext cx="172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 name="Group 9"/>
              <p:cNvGrpSpPr>
                <a:grpSpLocks/>
              </p:cNvGrpSpPr>
              <p:nvPr/>
            </p:nvGrpSpPr>
            <p:grpSpPr bwMode="auto">
              <a:xfrm>
                <a:off x="864" y="1344"/>
                <a:ext cx="3024" cy="2055"/>
                <a:chOff x="864" y="1344"/>
                <a:chExt cx="3024" cy="2055"/>
              </a:xfrm>
            </p:grpSpPr>
            <p:sp>
              <p:nvSpPr>
                <p:cNvPr id="8" name="AutoShape 10"/>
                <p:cNvSpPr>
                  <a:spLocks noChangeArrowheads="1"/>
                </p:cNvSpPr>
                <p:nvPr/>
              </p:nvSpPr>
              <p:spPr bwMode="auto">
                <a:xfrm>
                  <a:off x="1104" y="1632"/>
                  <a:ext cx="240" cy="768"/>
                </a:xfrm>
                <a:prstGeom prst="upArrow">
                  <a:avLst>
                    <a:gd name="adj1" fmla="val 50000"/>
                    <a:gd name="adj2" fmla="val 80000"/>
                  </a:avLst>
                </a:prstGeom>
                <a:solidFill>
                  <a:schemeClr val="accent1"/>
                </a:solidFill>
                <a:ln w="9525">
                  <a:solidFill>
                    <a:schemeClr val="tx1"/>
                  </a:solidFill>
                  <a:miter lim="800000"/>
                  <a:headEnd/>
                  <a:tailEnd/>
                </a:ln>
              </p:spPr>
              <p:txBody>
                <a:bodyPr vert="eaVert" wrap="none" anchor="ctr"/>
                <a:lstStyle/>
                <a:p>
                  <a:endParaRPr lang="en-US"/>
                </a:p>
              </p:txBody>
            </p:sp>
            <p:sp>
              <p:nvSpPr>
                <p:cNvPr id="9" name="AutoShape 11"/>
                <p:cNvSpPr>
                  <a:spLocks noChangeArrowheads="1"/>
                </p:cNvSpPr>
                <p:nvPr/>
              </p:nvSpPr>
              <p:spPr bwMode="auto">
                <a:xfrm rot="5400000">
                  <a:off x="2184" y="2664"/>
                  <a:ext cx="240" cy="768"/>
                </a:xfrm>
                <a:prstGeom prst="upArrow">
                  <a:avLst>
                    <a:gd name="adj1" fmla="val 50000"/>
                    <a:gd name="adj2" fmla="val 80000"/>
                  </a:avLst>
                </a:prstGeom>
                <a:solidFill>
                  <a:schemeClr val="accent1"/>
                </a:solidFill>
                <a:ln w="9525">
                  <a:solidFill>
                    <a:schemeClr val="tx1"/>
                  </a:solidFill>
                  <a:miter lim="800000"/>
                  <a:headEnd/>
                  <a:tailEnd/>
                </a:ln>
              </p:spPr>
              <p:txBody>
                <a:bodyPr vert="eaVert" wrap="none" anchor="ctr"/>
                <a:lstStyle/>
                <a:p>
                  <a:endParaRPr lang="en-US"/>
                </a:p>
              </p:txBody>
            </p:sp>
            <p:sp>
              <p:nvSpPr>
                <p:cNvPr id="10" name="Text Box 12"/>
                <p:cNvSpPr txBox="1">
                  <a:spLocks noChangeArrowheads="1"/>
                </p:cNvSpPr>
                <p:nvPr/>
              </p:nvSpPr>
              <p:spPr bwMode="auto">
                <a:xfrm>
                  <a:off x="1968" y="3168"/>
                  <a:ext cx="12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Time</a:t>
                  </a:r>
                </a:p>
              </p:txBody>
            </p:sp>
            <p:sp>
              <p:nvSpPr>
                <p:cNvPr id="11" name="Text Box 13"/>
                <p:cNvSpPr txBox="1">
                  <a:spLocks noChangeArrowheads="1"/>
                </p:cNvSpPr>
                <p:nvPr/>
              </p:nvSpPr>
              <p:spPr bwMode="auto">
                <a:xfrm rot="-5400000">
                  <a:off x="332" y="1876"/>
                  <a:ext cx="12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Level of Nicotine</a:t>
                  </a:r>
                </a:p>
              </p:txBody>
            </p:sp>
            <p:sp>
              <p:nvSpPr>
                <p:cNvPr id="12" name="Freeform 14"/>
                <p:cNvSpPr>
                  <a:spLocks/>
                </p:cNvSpPr>
                <p:nvPr/>
              </p:nvSpPr>
              <p:spPr bwMode="auto">
                <a:xfrm>
                  <a:off x="1392" y="1536"/>
                  <a:ext cx="1728" cy="1344"/>
                </a:xfrm>
                <a:custGeom>
                  <a:avLst/>
                  <a:gdLst>
                    <a:gd name="T0" fmla="*/ 0 w 1728"/>
                    <a:gd name="T1" fmla="*/ 1344 h 1344"/>
                    <a:gd name="T2" fmla="*/ 384 w 1728"/>
                    <a:gd name="T3" fmla="*/ 0 h 1344"/>
                    <a:gd name="T4" fmla="*/ 768 w 1728"/>
                    <a:gd name="T5" fmla="*/ 1344 h 1344"/>
                    <a:gd name="T6" fmla="*/ 1056 w 1728"/>
                    <a:gd name="T7" fmla="*/ 0 h 1344"/>
                    <a:gd name="T8" fmla="*/ 1488 w 1728"/>
                    <a:gd name="T9" fmla="*/ 1344 h 1344"/>
                    <a:gd name="T10" fmla="*/ 1728 w 1728"/>
                    <a:gd name="T11" fmla="*/ 0 h 1344"/>
                    <a:gd name="T12" fmla="*/ 0 60000 65536"/>
                    <a:gd name="T13" fmla="*/ 0 60000 65536"/>
                    <a:gd name="T14" fmla="*/ 0 60000 65536"/>
                    <a:gd name="T15" fmla="*/ 0 60000 65536"/>
                    <a:gd name="T16" fmla="*/ 0 60000 65536"/>
                    <a:gd name="T17" fmla="*/ 0 60000 65536"/>
                    <a:gd name="T18" fmla="*/ 0 w 1728"/>
                    <a:gd name="T19" fmla="*/ 0 h 1344"/>
                    <a:gd name="T20" fmla="*/ 1728 w 1728"/>
                    <a:gd name="T21" fmla="*/ 1344 h 1344"/>
                  </a:gdLst>
                  <a:ahLst/>
                  <a:cxnLst>
                    <a:cxn ang="T12">
                      <a:pos x="T0" y="T1"/>
                    </a:cxn>
                    <a:cxn ang="T13">
                      <a:pos x="T2" y="T3"/>
                    </a:cxn>
                    <a:cxn ang="T14">
                      <a:pos x="T4" y="T5"/>
                    </a:cxn>
                    <a:cxn ang="T15">
                      <a:pos x="T6" y="T7"/>
                    </a:cxn>
                    <a:cxn ang="T16">
                      <a:pos x="T8" y="T9"/>
                    </a:cxn>
                    <a:cxn ang="T17">
                      <a:pos x="T10" y="T11"/>
                    </a:cxn>
                  </a:cxnLst>
                  <a:rect l="T18" t="T19" r="T20" b="T21"/>
                  <a:pathLst>
                    <a:path w="1728" h="1344">
                      <a:moveTo>
                        <a:pt x="0" y="1344"/>
                      </a:moveTo>
                      <a:cubicBezTo>
                        <a:pt x="128" y="672"/>
                        <a:pt x="256" y="0"/>
                        <a:pt x="384" y="0"/>
                      </a:cubicBezTo>
                      <a:cubicBezTo>
                        <a:pt x="512" y="0"/>
                        <a:pt x="656" y="1344"/>
                        <a:pt x="768" y="1344"/>
                      </a:cubicBezTo>
                      <a:cubicBezTo>
                        <a:pt x="880" y="1344"/>
                        <a:pt x="936" y="0"/>
                        <a:pt x="1056" y="0"/>
                      </a:cubicBezTo>
                      <a:cubicBezTo>
                        <a:pt x="1176" y="0"/>
                        <a:pt x="1376" y="1344"/>
                        <a:pt x="1488" y="1344"/>
                      </a:cubicBezTo>
                      <a:cubicBezTo>
                        <a:pt x="1600" y="1344"/>
                        <a:pt x="1664" y="672"/>
                        <a:pt x="172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Line 15"/>
                <p:cNvSpPr>
                  <a:spLocks noChangeShapeType="1"/>
                </p:cNvSpPr>
                <p:nvPr/>
              </p:nvSpPr>
              <p:spPr bwMode="auto">
                <a:xfrm>
                  <a:off x="1392" y="2112"/>
                  <a:ext cx="1776" cy="0"/>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Text Box 16"/>
                <p:cNvSpPr txBox="1">
                  <a:spLocks noChangeArrowheads="1"/>
                </p:cNvSpPr>
                <p:nvPr/>
              </p:nvSpPr>
              <p:spPr bwMode="auto">
                <a:xfrm>
                  <a:off x="3168" y="1968"/>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NRT</a:t>
                  </a:r>
                </a:p>
              </p:txBody>
            </p:sp>
          </p:grpSp>
        </p:grpSp>
      </p:grpSp>
      <p:sp>
        <p:nvSpPr>
          <p:cNvPr id="15" name="Rectangle 14"/>
          <p:cNvSpPr/>
          <p:nvPr/>
        </p:nvSpPr>
        <p:spPr>
          <a:xfrm>
            <a:off x="98839" y="55435"/>
            <a:ext cx="8870122" cy="923330"/>
          </a:xfrm>
          <a:prstGeom prst="rect">
            <a:avLst/>
          </a:prstGeom>
          <a:noFill/>
        </p:spPr>
        <p:txBody>
          <a:bodyPr wrap="none" lIns="91440" tIns="45720" rIns="91440" bIns="45720">
            <a:spAutoFit/>
          </a:bodyPr>
          <a:lstStyle/>
          <a:p>
            <a:pPr algn="ctr"/>
            <a:r>
              <a:rPr lang="en-US"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The importance of physiology</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15295396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Examination of the Evidence</a:t>
            </a:r>
          </a:p>
        </p:txBody>
      </p:sp>
      <p:pic>
        <p:nvPicPr>
          <p:cNvPr id="28675" name="Picture 8" descr="AB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14600" y="1905000"/>
            <a:ext cx="4419600" cy="3167063"/>
          </a:xfrm>
        </p:spPr>
      </p:pic>
    </p:spTree>
    <p:extLst>
      <p:ext uri="{BB962C8B-B14F-4D97-AF65-F5344CB8AC3E}">
        <p14:creationId xmlns:p14="http://schemas.microsoft.com/office/powerpoint/2010/main" val="4099354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Intervention: Pharmacotherapy</a:t>
            </a:r>
          </a:p>
        </p:txBody>
      </p:sp>
      <p:sp>
        <p:nvSpPr>
          <p:cNvPr id="32771" name="Rectangle 3"/>
          <p:cNvSpPr>
            <a:spLocks noGrp="1" noChangeArrowheads="1"/>
          </p:cNvSpPr>
          <p:nvPr>
            <p:ph type="body" idx="1"/>
          </p:nvPr>
        </p:nvSpPr>
        <p:spPr/>
        <p:txBody>
          <a:bodyPr/>
          <a:lstStyle/>
          <a:p>
            <a:pPr eaLnBrk="1" hangingPunct="1"/>
            <a:r>
              <a:rPr lang="en-US" smtClean="0"/>
              <a:t>First-line medications:</a:t>
            </a:r>
          </a:p>
          <a:p>
            <a:pPr lvl="1" eaLnBrk="1" hangingPunct="1"/>
            <a:r>
              <a:rPr lang="en-US" smtClean="0"/>
              <a:t>Bupropion SR</a:t>
            </a:r>
          </a:p>
          <a:p>
            <a:pPr lvl="2" eaLnBrk="1" hangingPunct="1"/>
            <a:r>
              <a:rPr lang="en-US" smtClean="0"/>
              <a:t>Bupropion SR is an efficacious smoking cessation treatment that patients should be encouraged to use (Strength of Evidence – A)</a:t>
            </a:r>
          </a:p>
          <a:p>
            <a:pPr lvl="2" eaLnBrk="1" hangingPunct="1"/>
            <a:r>
              <a:rPr lang="en-US" smtClean="0"/>
              <a:t>Can be used in combination with other nicotine replacement therapies</a:t>
            </a:r>
          </a:p>
          <a:p>
            <a:pPr lvl="2" eaLnBrk="1" hangingPunct="1"/>
            <a:r>
              <a:rPr lang="en-US" smtClean="0"/>
              <a:t>Available exclusively for smoking cessation (Zyban) or depression (Wellbutrin)</a:t>
            </a:r>
          </a:p>
          <a:p>
            <a:pPr lvl="2" eaLnBrk="1" hangingPunct="1"/>
            <a:r>
              <a:rPr lang="en-US" smtClean="0"/>
              <a:t>Estimated abstinence rate:	30.5</a:t>
            </a:r>
          </a:p>
          <a:p>
            <a:pPr lvl="1" eaLnBrk="1" hangingPunct="1">
              <a:buFontTx/>
              <a:buNone/>
            </a:pPr>
            <a:endParaRPr lang="en-US" smtClean="0"/>
          </a:p>
        </p:txBody>
      </p:sp>
    </p:spTree>
    <p:extLst>
      <p:ext uri="{BB962C8B-B14F-4D97-AF65-F5344CB8AC3E}">
        <p14:creationId xmlns:p14="http://schemas.microsoft.com/office/powerpoint/2010/main" val="79590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rved Up Arrow 3"/>
          <p:cNvSpPr/>
          <p:nvPr/>
        </p:nvSpPr>
        <p:spPr>
          <a:xfrm rot="17967160">
            <a:off x="4146836" y="3340751"/>
            <a:ext cx="4734468" cy="232477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urved Right Arrow 2"/>
          <p:cNvSpPr/>
          <p:nvPr/>
        </p:nvSpPr>
        <p:spPr>
          <a:xfrm rot="1900508">
            <a:off x="1292631" y="38974"/>
            <a:ext cx="2048316" cy="4651068"/>
          </a:xfrm>
          <a:prstGeom prst="curvedRightArrow">
            <a:avLst>
              <a:gd name="adj1" fmla="val 25000"/>
              <a:gd name="adj2" fmla="val 50000"/>
              <a:gd name="adj3" fmla="val 246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10886" y="0"/>
            <a:ext cx="1676400" cy="369332"/>
          </a:xfrm>
          <a:prstGeom prst="rect">
            <a:avLst/>
          </a:prstGeom>
          <a:noFill/>
        </p:spPr>
        <p:txBody>
          <a:bodyPr wrap="square" rtlCol="0">
            <a:spAutoFit/>
          </a:bodyPr>
          <a:lstStyle/>
          <a:p>
            <a:r>
              <a:rPr lang="en-US" dirty="0" smtClean="0"/>
              <a:t>A story</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054" y="1617040"/>
            <a:ext cx="1312312" cy="98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6" y="488560"/>
            <a:ext cx="1547704" cy="112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5366" y="2590800"/>
            <a:ext cx="1524166" cy="1141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6462" y="4670717"/>
            <a:ext cx="1587582" cy="1188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9532" y="3690594"/>
            <a:ext cx="1546930" cy="1038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4044" y="5657802"/>
            <a:ext cx="1547704" cy="112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1300826"/>
            <a:ext cx="1668205" cy="1217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6789" y="4503138"/>
            <a:ext cx="1806045" cy="118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178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2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030"/>
                                        </p:tgtEl>
                                        <p:attrNameLst>
                                          <p:attrName>style.visibility</p:attrName>
                                        </p:attrNameLst>
                                      </p:cBhvr>
                                      <p:to>
                                        <p:strVal val="visible"/>
                                      </p:to>
                                    </p:set>
                                    <p:animEffect transition="in" filter="fade">
                                      <p:cBhvr>
                                        <p:cTn id="30" dur="500"/>
                                        <p:tgtEl>
                                          <p:spTgt spid="1030"/>
                                        </p:tgtEl>
                                      </p:cBhvr>
                                    </p:animEffect>
                                  </p:childTnLst>
                                </p:cTn>
                              </p:par>
                              <p:par>
                                <p:cTn id="31" presetID="10" presetClass="entr" presetSubtype="0" fill="hold" nodeType="withEffect">
                                  <p:stCondLst>
                                    <p:cond delay="0"/>
                                  </p:stCondLst>
                                  <p:childTnLst>
                                    <p:set>
                                      <p:cBhvr>
                                        <p:cTn id="32" dur="1" fill="hold">
                                          <p:stCondLst>
                                            <p:cond delay="0"/>
                                          </p:stCondLst>
                                        </p:cTn>
                                        <p:tgtEl>
                                          <p:spTgt spid="1031"/>
                                        </p:tgtEl>
                                        <p:attrNameLst>
                                          <p:attrName>style.visibility</p:attrName>
                                        </p:attrNameLst>
                                      </p:cBhvr>
                                      <p:to>
                                        <p:strVal val="visible"/>
                                      </p:to>
                                    </p:set>
                                    <p:animEffect transition="in" filter="fade">
                                      <p:cBhvr>
                                        <p:cTn id="33" dur="500"/>
                                        <p:tgtEl>
                                          <p:spTgt spid="103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Intervention: Pharmacotherapy</a:t>
            </a:r>
          </a:p>
        </p:txBody>
      </p:sp>
      <p:sp>
        <p:nvSpPr>
          <p:cNvPr id="33795" name="Rectangle 3"/>
          <p:cNvSpPr>
            <a:spLocks noGrp="1" noChangeArrowheads="1"/>
          </p:cNvSpPr>
          <p:nvPr>
            <p:ph type="body" idx="1"/>
          </p:nvPr>
        </p:nvSpPr>
        <p:spPr/>
        <p:txBody>
          <a:bodyPr/>
          <a:lstStyle/>
          <a:p>
            <a:pPr eaLnBrk="1" hangingPunct="1"/>
            <a:r>
              <a:rPr lang="en-US" smtClean="0"/>
              <a:t>First-line:</a:t>
            </a:r>
          </a:p>
          <a:p>
            <a:pPr lvl="1" eaLnBrk="1" hangingPunct="1"/>
            <a:r>
              <a:rPr lang="en-US" smtClean="0"/>
              <a:t>Nicotine Gum (Strength of Evidence – A)</a:t>
            </a:r>
          </a:p>
          <a:p>
            <a:pPr lvl="2" eaLnBrk="1" hangingPunct="1"/>
            <a:r>
              <a:rPr lang="en-US" smtClean="0"/>
              <a:t>Estimated abstinence rate:	23.7	13 studies</a:t>
            </a:r>
          </a:p>
          <a:p>
            <a:pPr lvl="1" eaLnBrk="1" hangingPunct="1"/>
            <a:r>
              <a:rPr lang="en-US" smtClean="0"/>
              <a:t>Nicotine Inhaler (Strength of Evidence – A) </a:t>
            </a:r>
          </a:p>
          <a:p>
            <a:pPr lvl="2" eaLnBrk="1" hangingPunct="1"/>
            <a:r>
              <a:rPr lang="en-US" smtClean="0"/>
              <a:t>Estimated abstinence rate:	22.8	4 studies</a:t>
            </a:r>
          </a:p>
          <a:p>
            <a:pPr lvl="1" eaLnBrk="1" hangingPunct="1"/>
            <a:r>
              <a:rPr lang="en-US" smtClean="0"/>
              <a:t>Nasal Spray (Strength of Evidence – A)</a:t>
            </a:r>
          </a:p>
          <a:p>
            <a:pPr lvl="2" eaLnBrk="1" hangingPunct="1"/>
            <a:r>
              <a:rPr lang="en-US" smtClean="0"/>
              <a:t>Estimated abstinence rate:	30.5	3 studies</a:t>
            </a:r>
          </a:p>
          <a:p>
            <a:pPr lvl="1" eaLnBrk="1" hangingPunct="1"/>
            <a:r>
              <a:rPr lang="en-US" smtClean="0"/>
              <a:t>Nicotine Patch (Strength of Evidence – A)</a:t>
            </a:r>
          </a:p>
          <a:p>
            <a:pPr lvl="2" eaLnBrk="1" hangingPunct="1"/>
            <a:r>
              <a:rPr lang="en-US" smtClean="0"/>
              <a:t>Estimated abstinence rate:	17.7	27 studies</a:t>
            </a:r>
          </a:p>
        </p:txBody>
      </p:sp>
    </p:spTree>
    <p:extLst>
      <p:ext uri="{BB962C8B-B14F-4D97-AF65-F5344CB8AC3E}">
        <p14:creationId xmlns:p14="http://schemas.microsoft.com/office/powerpoint/2010/main" val="6079108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Intervention: Pharmacotherapy</a:t>
            </a:r>
          </a:p>
        </p:txBody>
      </p:sp>
      <p:sp>
        <p:nvSpPr>
          <p:cNvPr id="34819" name="Rectangle 3"/>
          <p:cNvSpPr>
            <a:spLocks noGrp="1" noChangeArrowheads="1"/>
          </p:cNvSpPr>
          <p:nvPr>
            <p:ph type="body" idx="1"/>
          </p:nvPr>
        </p:nvSpPr>
        <p:spPr/>
        <p:txBody>
          <a:bodyPr/>
          <a:lstStyle/>
          <a:p>
            <a:pPr eaLnBrk="1" hangingPunct="1"/>
            <a:r>
              <a:rPr lang="en-US" smtClean="0"/>
              <a:t>Second-line:</a:t>
            </a:r>
          </a:p>
          <a:p>
            <a:pPr lvl="1" eaLnBrk="1" hangingPunct="1"/>
            <a:r>
              <a:rPr lang="en-US" smtClean="0"/>
              <a:t>Clonidine (Strength of Evidence – A)</a:t>
            </a:r>
          </a:p>
          <a:p>
            <a:pPr lvl="2" eaLnBrk="1" hangingPunct="1"/>
            <a:r>
              <a:rPr lang="en-US" smtClean="0"/>
              <a:t>Estimated abstinence rate:	25.6	5 studies</a:t>
            </a:r>
          </a:p>
          <a:p>
            <a:pPr lvl="1" eaLnBrk="1" hangingPunct="1"/>
            <a:r>
              <a:rPr lang="en-US" smtClean="0"/>
              <a:t>Nortriptyline (Strength of Evidence – B) </a:t>
            </a:r>
          </a:p>
          <a:p>
            <a:pPr lvl="2" eaLnBrk="1" hangingPunct="1"/>
            <a:r>
              <a:rPr lang="en-US" smtClean="0"/>
              <a:t>Estimated abstinence rate:	30.1	2 studies</a:t>
            </a:r>
          </a:p>
        </p:txBody>
      </p:sp>
    </p:spTree>
    <p:extLst>
      <p:ext uri="{BB962C8B-B14F-4D97-AF65-F5344CB8AC3E}">
        <p14:creationId xmlns:p14="http://schemas.microsoft.com/office/powerpoint/2010/main" val="9115071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Intervention: Pharmacotherapy</a:t>
            </a:r>
          </a:p>
        </p:txBody>
      </p:sp>
      <p:sp>
        <p:nvSpPr>
          <p:cNvPr id="35843" name="Rectangle 3"/>
          <p:cNvSpPr>
            <a:spLocks noGrp="1" noChangeArrowheads="1"/>
          </p:cNvSpPr>
          <p:nvPr>
            <p:ph type="body" idx="1"/>
          </p:nvPr>
        </p:nvSpPr>
        <p:spPr/>
        <p:txBody>
          <a:bodyPr/>
          <a:lstStyle/>
          <a:p>
            <a:pPr eaLnBrk="1" hangingPunct="1"/>
            <a:r>
              <a:rPr lang="en-US" smtClean="0"/>
              <a:t>Not Recommended:</a:t>
            </a:r>
          </a:p>
          <a:p>
            <a:pPr lvl="1" eaLnBrk="1" hangingPunct="1"/>
            <a:r>
              <a:rPr lang="en-US" smtClean="0"/>
              <a:t>Antidepressants other than Bupropion SR and Nortriptyline</a:t>
            </a:r>
          </a:p>
          <a:p>
            <a:pPr lvl="1" eaLnBrk="1" hangingPunct="1"/>
            <a:r>
              <a:rPr lang="en-US" smtClean="0"/>
              <a:t>Anxiolytics/Benzodiazepine/Beta-Blockers</a:t>
            </a:r>
          </a:p>
          <a:p>
            <a:pPr lvl="1" eaLnBrk="1" hangingPunct="1"/>
            <a:r>
              <a:rPr lang="en-US" smtClean="0"/>
              <a:t>Silver Acetate</a:t>
            </a:r>
          </a:p>
          <a:p>
            <a:pPr lvl="1" eaLnBrk="1" hangingPunct="1"/>
            <a:r>
              <a:rPr lang="en-US" smtClean="0"/>
              <a:t>Mecamylamine</a:t>
            </a:r>
          </a:p>
        </p:txBody>
      </p:sp>
    </p:spTree>
    <p:extLst>
      <p:ext uri="{BB962C8B-B14F-4D97-AF65-F5344CB8AC3E}">
        <p14:creationId xmlns:p14="http://schemas.microsoft.com/office/powerpoint/2010/main" val="16655360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What is being done?</a:t>
            </a:r>
          </a:p>
        </p:txBody>
      </p:sp>
      <p:sp>
        <p:nvSpPr>
          <p:cNvPr id="43011" name="Rectangle 3"/>
          <p:cNvSpPr>
            <a:spLocks noGrp="1" noChangeArrowheads="1"/>
          </p:cNvSpPr>
          <p:nvPr>
            <p:ph type="body" idx="1"/>
          </p:nvPr>
        </p:nvSpPr>
        <p:spPr/>
        <p:txBody>
          <a:bodyPr/>
          <a:lstStyle/>
          <a:p>
            <a:pPr eaLnBrk="1" hangingPunct="1">
              <a:lnSpc>
                <a:spcPct val="90000"/>
              </a:lnSpc>
            </a:pPr>
            <a:r>
              <a:rPr lang="en-US" smtClean="0"/>
              <a:t>In 2000, 1.3.% of smokers making a quit attempt used a behavioral treatment - 21.7% used a pharmacologic treatment (Cokkinides et al., 2005)</a:t>
            </a:r>
          </a:p>
          <a:p>
            <a:pPr eaLnBrk="1" hangingPunct="1">
              <a:lnSpc>
                <a:spcPct val="90000"/>
              </a:lnSpc>
            </a:pPr>
            <a:r>
              <a:rPr lang="en-US" smtClean="0"/>
              <a:t>Shiffman et al., 2008 found that behavioral treatments are rarely used without medication (2.9%), while medications are often used without behavioral treatments (26.3%)</a:t>
            </a:r>
          </a:p>
        </p:txBody>
      </p:sp>
    </p:spTree>
    <p:extLst>
      <p:ext uri="{BB962C8B-B14F-4D97-AF65-F5344CB8AC3E}">
        <p14:creationId xmlns:p14="http://schemas.microsoft.com/office/powerpoint/2010/main" val="31139938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The Role of Stress</a:t>
            </a:r>
          </a:p>
        </p:txBody>
      </p:sp>
      <p:sp>
        <p:nvSpPr>
          <p:cNvPr id="46083" name="Rectangle 3"/>
          <p:cNvSpPr>
            <a:spLocks noGrp="1" noChangeArrowheads="1"/>
          </p:cNvSpPr>
          <p:nvPr>
            <p:ph type="body" idx="1"/>
          </p:nvPr>
        </p:nvSpPr>
        <p:spPr/>
        <p:txBody>
          <a:bodyPr/>
          <a:lstStyle/>
          <a:p>
            <a:pPr eaLnBrk="1" hangingPunct="1"/>
            <a:r>
              <a:rPr lang="en-US" smtClean="0"/>
              <a:t>Why take away the Pt only way of coping with stress? </a:t>
            </a:r>
          </a:p>
          <a:p>
            <a:pPr eaLnBrk="1" hangingPunct="1"/>
            <a:r>
              <a:rPr lang="en-US" smtClean="0"/>
              <a:t>Stress management important prior to a quit attempt</a:t>
            </a:r>
          </a:p>
          <a:p>
            <a:pPr eaLnBrk="1" hangingPunct="1"/>
            <a:endParaRPr lang="en-US" smtClean="0"/>
          </a:p>
        </p:txBody>
      </p:sp>
      <p:pic>
        <p:nvPicPr>
          <p:cNvPr id="460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733800"/>
            <a:ext cx="4343400"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5"/>
          <p:cNvSpPr txBox="1">
            <a:spLocks noChangeArrowheads="1"/>
          </p:cNvSpPr>
          <p:nvPr/>
        </p:nvSpPr>
        <p:spPr bwMode="auto">
          <a:xfrm>
            <a:off x="6553200" y="60960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t>Yerkes-Dodson, 1908</a:t>
            </a:r>
          </a:p>
        </p:txBody>
      </p:sp>
    </p:spTree>
    <p:extLst>
      <p:ext uri="{BB962C8B-B14F-4D97-AF65-F5344CB8AC3E}">
        <p14:creationId xmlns:p14="http://schemas.microsoft.com/office/powerpoint/2010/main" val="3305004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Assessment</a:t>
            </a:r>
          </a:p>
        </p:txBody>
      </p:sp>
      <p:sp>
        <p:nvSpPr>
          <p:cNvPr id="48131" name="Rectangle 3"/>
          <p:cNvSpPr>
            <a:spLocks noGrp="1" noChangeArrowheads="1"/>
          </p:cNvSpPr>
          <p:nvPr>
            <p:ph type="body" idx="1"/>
          </p:nvPr>
        </p:nvSpPr>
        <p:spPr/>
        <p:txBody>
          <a:bodyPr/>
          <a:lstStyle/>
          <a:p>
            <a:pPr eaLnBrk="1" hangingPunct="1"/>
            <a:r>
              <a:rPr lang="en-US" smtClean="0"/>
              <a:t>Arguably the most important element in cessation remains the assessment</a:t>
            </a:r>
          </a:p>
          <a:p>
            <a:pPr eaLnBrk="1" hangingPunct="1"/>
            <a:r>
              <a:rPr lang="en-US" smtClean="0"/>
              <a:t>The Art of Scaling: 0-10 Assessment Tool</a:t>
            </a:r>
          </a:p>
          <a:p>
            <a:pPr lvl="1" eaLnBrk="1" hangingPunct="1"/>
            <a:r>
              <a:rPr lang="en-US" smtClean="0"/>
              <a:t>On a scale of 0-10, how important is it that you quit smoking?</a:t>
            </a:r>
          </a:p>
          <a:p>
            <a:pPr lvl="1" eaLnBrk="1" hangingPunct="1"/>
            <a:r>
              <a:rPr lang="en-US" smtClean="0"/>
              <a:t>On a scale of 0-10, how confident are you in your ability to quit smoking?</a:t>
            </a:r>
          </a:p>
          <a:p>
            <a:pPr eaLnBrk="1" hangingPunct="1"/>
            <a:endParaRPr lang="en-US" smtClean="0"/>
          </a:p>
        </p:txBody>
      </p:sp>
    </p:spTree>
    <p:extLst>
      <p:ext uri="{BB962C8B-B14F-4D97-AF65-F5344CB8AC3E}">
        <p14:creationId xmlns:p14="http://schemas.microsoft.com/office/powerpoint/2010/main" val="11474448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t>Insomnia</a:t>
            </a:r>
          </a:p>
        </p:txBody>
      </p:sp>
    </p:spTree>
    <p:extLst>
      <p:ext uri="{BB962C8B-B14F-4D97-AF65-F5344CB8AC3E}">
        <p14:creationId xmlns:p14="http://schemas.microsoft.com/office/powerpoint/2010/main" val="41302939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0"/>
            <a:ext cx="7458075"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AutoShape 5"/>
          <p:cNvSpPr>
            <a:spLocks noChangeArrowheads="1"/>
          </p:cNvSpPr>
          <p:nvPr/>
        </p:nvSpPr>
        <p:spPr bwMode="auto">
          <a:xfrm>
            <a:off x="914400" y="1066800"/>
            <a:ext cx="3581400" cy="2438400"/>
          </a:xfrm>
          <a:prstGeom prst="cloudCallout">
            <a:avLst>
              <a:gd name="adj1" fmla="val 56606"/>
              <a:gd name="adj2" fmla="val 111718"/>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a:p>
        </p:txBody>
      </p:sp>
      <p:sp>
        <p:nvSpPr>
          <p:cNvPr id="4100" name="Text Box 6"/>
          <p:cNvSpPr txBox="1">
            <a:spLocks noChangeArrowheads="1"/>
          </p:cNvSpPr>
          <p:nvPr/>
        </p:nvSpPr>
        <p:spPr bwMode="auto">
          <a:xfrm>
            <a:off x="1447800" y="1676400"/>
            <a:ext cx="2590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The best cure for insomnia is to get a lot of sleep. </a:t>
            </a:r>
            <a:br>
              <a:rPr lang="en-US"/>
            </a:br>
            <a:r>
              <a:rPr lang="en-US"/>
              <a:t>- W. C. Fields </a:t>
            </a:r>
          </a:p>
        </p:txBody>
      </p:sp>
    </p:spTree>
    <p:extLst>
      <p:ext uri="{BB962C8B-B14F-4D97-AF65-F5344CB8AC3E}">
        <p14:creationId xmlns:p14="http://schemas.microsoft.com/office/powerpoint/2010/main" val="21861144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Chronic Insomnia Prevalence</a:t>
            </a:r>
          </a:p>
        </p:txBody>
      </p:sp>
      <p:sp>
        <p:nvSpPr>
          <p:cNvPr id="6147" name="Rectangle 3"/>
          <p:cNvSpPr>
            <a:spLocks noGrp="1" noChangeArrowheads="1"/>
          </p:cNvSpPr>
          <p:nvPr>
            <p:ph type="body" idx="1"/>
          </p:nvPr>
        </p:nvSpPr>
        <p:spPr/>
        <p:txBody>
          <a:bodyPr/>
          <a:lstStyle/>
          <a:p>
            <a:pPr eaLnBrk="1" hangingPunct="1"/>
            <a:r>
              <a:rPr lang="en-US" sz="2800" smtClean="0"/>
              <a:t>~10-15% (Costa et al., 1996, Morin et al., 1994)</a:t>
            </a:r>
          </a:p>
          <a:p>
            <a:pPr eaLnBrk="1" hangingPunct="1"/>
            <a:r>
              <a:rPr lang="en-US" sz="2800" smtClean="0"/>
              <a:t>Direct costs - $13.9 billion a year (Walsh, 2004)</a:t>
            </a:r>
          </a:p>
          <a:p>
            <a:pPr eaLnBrk="1" hangingPunct="1"/>
            <a:r>
              <a:rPr lang="en-US" sz="2800" smtClean="0"/>
              <a:t>More frequently seen in </a:t>
            </a:r>
          </a:p>
          <a:p>
            <a:pPr lvl="1" eaLnBrk="1" hangingPunct="1"/>
            <a:r>
              <a:rPr lang="en-US" sz="2400" smtClean="0"/>
              <a:t>Women</a:t>
            </a:r>
          </a:p>
          <a:p>
            <a:pPr lvl="1" eaLnBrk="1" hangingPunct="1"/>
            <a:r>
              <a:rPr lang="en-US" sz="2400" smtClean="0"/>
              <a:t>Older Pt</a:t>
            </a:r>
          </a:p>
          <a:p>
            <a:pPr lvl="1" eaLnBrk="1" hangingPunct="1"/>
            <a:r>
              <a:rPr lang="en-US" sz="2400" smtClean="0"/>
              <a:t>Pt with chronic medical dx</a:t>
            </a:r>
          </a:p>
          <a:p>
            <a:pPr lvl="1" eaLnBrk="1" hangingPunct="1"/>
            <a:r>
              <a:rPr lang="en-US" sz="2400" smtClean="0"/>
              <a:t>Pt with psychiatric disorders</a:t>
            </a:r>
          </a:p>
          <a:p>
            <a:pPr eaLnBrk="1" hangingPunct="1"/>
            <a:r>
              <a:rPr lang="en-US" sz="2800" smtClean="0"/>
              <a:t>May follow episodes of acute insomnia </a:t>
            </a:r>
          </a:p>
          <a:p>
            <a:pPr lvl="1" eaLnBrk="1" hangingPunct="1"/>
            <a:endParaRPr lang="en-US" sz="2400" smtClean="0"/>
          </a:p>
        </p:txBody>
      </p:sp>
    </p:spTree>
    <p:extLst>
      <p:ext uri="{BB962C8B-B14F-4D97-AF65-F5344CB8AC3E}">
        <p14:creationId xmlns:p14="http://schemas.microsoft.com/office/powerpoint/2010/main" val="6267326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Definitions</a:t>
            </a:r>
          </a:p>
        </p:txBody>
      </p:sp>
      <p:sp>
        <p:nvSpPr>
          <p:cNvPr id="7171" name="Rectangle 3"/>
          <p:cNvSpPr>
            <a:spLocks noGrp="1" noChangeArrowheads="1"/>
          </p:cNvSpPr>
          <p:nvPr>
            <p:ph type="body" idx="1"/>
          </p:nvPr>
        </p:nvSpPr>
        <p:spPr/>
        <p:txBody>
          <a:bodyPr/>
          <a:lstStyle/>
          <a:p>
            <a:pPr eaLnBrk="1" hangingPunct="1"/>
            <a:r>
              <a:rPr lang="en-US" smtClean="0"/>
              <a:t>Insomnia – difficulty with the initiation, maintenance, duration, or quality of sleep that results in the impairment of daytime functioning, despite adequate opportunity and circumstance for sleep (Silber, 2005, Morin et al., 1999, Costa et al., 1996) </a:t>
            </a:r>
          </a:p>
        </p:txBody>
      </p:sp>
    </p:spTree>
    <p:extLst>
      <p:ext uri="{BB962C8B-B14F-4D97-AF65-F5344CB8AC3E}">
        <p14:creationId xmlns:p14="http://schemas.microsoft.com/office/powerpoint/2010/main" val="3483025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6001" y="4800600"/>
            <a:ext cx="2702599"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Diabetes</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Rectangle 2"/>
          <p:cNvSpPr/>
          <p:nvPr/>
        </p:nvSpPr>
        <p:spPr>
          <a:xfrm>
            <a:off x="3116663" y="3648670"/>
            <a:ext cx="4058676"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Hypertension</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4" name="Rectangle 3"/>
          <p:cNvSpPr/>
          <p:nvPr/>
        </p:nvSpPr>
        <p:spPr>
          <a:xfrm>
            <a:off x="1462589" y="990600"/>
            <a:ext cx="2389052" cy="923330"/>
          </a:xfrm>
          <a:prstGeom prst="rect">
            <a:avLst/>
          </a:prstGeom>
          <a:noFill/>
        </p:spPr>
        <p:txBody>
          <a:bodyPr wrap="non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Asthma</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5" name="Rectangle 4"/>
          <p:cNvSpPr/>
          <p:nvPr/>
        </p:nvSpPr>
        <p:spPr>
          <a:xfrm>
            <a:off x="2092263" y="2286000"/>
            <a:ext cx="4069191" cy="923330"/>
          </a:xfrm>
          <a:prstGeom prst="rect">
            <a:avLst/>
          </a:prstGeom>
          <a:noFill/>
        </p:spPr>
        <p:txBody>
          <a:bodyPr wrap="none" lIns="91440" tIns="45720" rIns="91440" bIns="45720">
            <a:spAutoFit/>
          </a:bodyPr>
          <a:lstStyle/>
          <a:p>
            <a:pPr algn="ctr"/>
            <a:r>
              <a:rPr lang="en-US" sz="54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Chronic Pain</a:t>
            </a:r>
            <a:endParaRPr lang="en-US" sz="54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Tree>
    <p:extLst>
      <p:ext uri="{BB962C8B-B14F-4D97-AF65-F5344CB8AC3E}">
        <p14:creationId xmlns:p14="http://schemas.microsoft.com/office/powerpoint/2010/main" val="21858989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4000" smtClean="0"/>
              <a:t>Chronic Insomnia Consequences</a:t>
            </a:r>
          </a:p>
        </p:txBody>
      </p:sp>
      <p:sp>
        <p:nvSpPr>
          <p:cNvPr id="8195" name="Rectangle 3"/>
          <p:cNvSpPr>
            <a:spLocks noGrp="1" noChangeArrowheads="1"/>
          </p:cNvSpPr>
          <p:nvPr>
            <p:ph type="body" idx="1"/>
          </p:nvPr>
        </p:nvSpPr>
        <p:spPr/>
        <p:txBody>
          <a:bodyPr/>
          <a:lstStyle/>
          <a:p>
            <a:pPr eaLnBrk="1" hangingPunct="1"/>
            <a:r>
              <a:rPr lang="en-US" smtClean="0"/>
              <a:t>Enter Primary Care</a:t>
            </a:r>
          </a:p>
          <a:p>
            <a:pPr lvl="1" eaLnBrk="1" hangingPunct="1"/>
            <a:r>
              <a:rPr lang="en-US" smtClean="0"/>
              <a:t>Pt often initiate treatment on their own</a:t>
            </a:r>
          </a:p>
          <a:p>
            <a:pPr lvl="1" eaLnBrk="1" hangingPunct="1"/>
            <a:r>
              <a:rPr lang="en-US" smtClean="0"/>
              <a:t>Insomnia often unrecognized</a:t>
            </a:r>
          </a:p>
          <a:p>
            <a:pPr lvl="1" eaLnBrk="1" hangingPunct="1"/>
            <a:r>
              <a:rPr lang="en-US" smtClean="0"/>
              <a:t>Not always Pt presenting problem</a:t>
            </a:r>
          </a:p>
          <a:p>
            <a:pPr lvl="1" eaLnBrk="1" hangingPunct="1"/>
            <a:endParaRPr lang="en-US" smtClean="0"/>
          </a:p>
        </p:txBody>
      </p:sp>
    </p:spTree>
    <p:extLst>
      <p:ext uri="{BB962C8B-B14F-4D97-AF65-F5344CB8AC3E}">
        <p14:creationId xmlns:p14="http://schemas.microsoft.com/office/powerpoint/2010/main" val="21898729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Assessment</a:t>
            </a:r>
          </a:p>
        </p:txBody>
      </p:sp>
      <p:sp>
        <p:nvSpPr>
          <p:cNvPr id="18435" name="Rectangle 3"/>
          <p:cNvSpPr>
            <a:spLocks noGrp="1" noChangeArrowheads="1"/>
          </p:cNvSpPr>
          <p:nvPr>
            <p:ph type="body" idx="1"/>
          </p:nvPr>
        </p:nvSpPr>
        <p:spPr/>
        <p:txBody>
          <a:bodyPr/>
          <a:lstStyle/>
          <a:p>
            <a:pPr eaLnBrk="1" hangingPunct="1"/>
            <a:r>
              <a:rPr lang="en-US" smtClean="0"/>
              <a:t>Take a careful history </a:t>
            </a:r>
          </a:p>
          <a:p>
            <a:pPr lvl="1" eaLnBrk="1" hangingPunct="1"/>
            <a:r>
              <a:rPr lang="en-US" smtClean="0"/>
              <a:t>Bed partners are an excellent source of information (e.g., Sleep Apnea)</a:t>
            </a:r>
          </a:p>
          <a:p>
            <a:pPr eaLnBrk="1" hangingPunct="1"/>
            <a:r>
              <a:rPr lang="en-US" smtClean="0"/>
              <a:t>Sleep diary </a:t>
            </a:r>
          </a:p>
          <a:p>
            <a:pPr eaLnBrk="1" hangingPunct="1"/>
            <a:r>
              <a:rPr lang="en-US" smtClean="0"/>
              <a:t>Polysomnography </a:t>
            </a:r>
          </a:p>
          <a:p>
            <a:pPr lvl="1" eaLnBrk="1" hangingPunct="1"/>
            <a:r>
              <a:rPr lang="en-US" smtClean="0"/>
              <a:t>Rarely needed unless suspicion of periodic limb movement, possible sleep disorder breathing problem, or insomnia does not respond to typical treatment </a:t>
            </a:r>
          </a:p>
        </p:txBody>
      </p:sp>
      <p:pic>
        <p:nvPicPr>
          <p:cNvPr id="184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7837488"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57200"/>
            <a:ext cx="6705600" cy="582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7044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3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xit" presetSubtype="4" fill="hold" nodeType="clickEffect">
                                  <p:stCondLst>
                                    <p:cond delay="0"/>
                                  </p:stCondLst>
                                  <p:childTnLst>
                                    <p:anim calcmode="lin" valueType="num">
                                      <p:cBhvr additive="base">
                                        <p:cTn id="22" dur="500"/>
                                        <p:tgtEl>
                                          <p:spTgt spid="18437"/>
                                        </p:tgtEl>
                                        <p:attrNameLst>
                                          <p:attrName>ppt_x</p:attrName>
                                        </p:attrNameLst>
                                      </p:cBhvr>
                                      <p:tavLst>
                                        <p:tav tm="0">
                                          <p:val>
                                            <p:strVal val="ppt_x"/>
                                          </p:val>
                                        </p:tav>
                                        <p:tav tm="100000">
                                          <p:val>
                                            <p:strVal val="ppt_x"/>
                                          </p:val>
                                        </p:tav>
                                      </p:tavLst>
                                    </p:anim>
                                    <p:anim calcmode="lin" valueType="num">
                                      <p:cBhvr additive="base">
                                        <p:cTn id="23" dur="500"/>
                                        <p:tgtEl>
                                          <p:spTgt spid="18437"/>
                                        </p:tgtEl>
                                        <p:attrNameLst>
                                          <p:attrName>ppt_y</p:attrName>
                                        </p:attrNameLst>
                                      </p:cBhvr>
                                      <p:tavLst>
                                        <p:tav tm="0">
                                          <p:val>
                                            <p:strVal val="ppt_y"/>
                                          </p:val>
                                        </p:tav>
                                        <p:tav tm="100000">
                                          <p:val>
                                            <p:strVal val="1+ppt_h/2"/>
                                          </p:val>
                                        </p:tav>
                                      </p:tavLst>
                                    </p:anim>
                                    <p:set>
                                      <p:cBhvr>
                                        <p:cTn id="24" dur="1" fill="hold">
                                          <p:stCondLst>
                                            <p:cond delay="499"/>
                                          </p:stCondLst>
                                        </p:cTn>
                                        <p:tgtEl>
                                          <p:spTgt spid="18437"/>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843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nodeType="clickEffect">
                                  <p:stCondLst>
                                    <p:cond delay="0"/>
                                  </p:stCondLst>
                                  <p:childTnLst>
                                    <p:anim calcmode="lin" valueType="num">
                                      <p:cBhvr additive="base">
                                        <p:cTn id="36" dur="500"/>
                                        <p:tgtEl>
                                          <p:spTgt spid="18439"/>
                                        </p:tgtEl>
                                        <p:attrNameLst>
                                          <p:attrName>ppt_x</p:attrName>
                                        </p:attrNameLst>
                                      </p:cBhvr>
                                      <p:tavLst>
                                        <p:tav tm="0">
                                          <p:val>
                                            <p:strVal val="ppt_x"/>
                                          </p:val>
                                        </p:tav>
                                        <p:tav tm="100000">
                                          <p:val>
                                            <p:strVal val="ppt_x"/>
                                          </p:val>
                                        </p:tav>
                                      </p:tavLst>
                                    </p:anim>
                                    <p:anim calcmode="lin" valueType="num">
                                      <p:cBhvr additive="base">
                                        <p:cTn id="37" dur="500"/>
                                        <p:tgtEl>
                                          <p:spTgt spid="18439"/>
                                        </p:tgtEl>
                                        <p:attrNameLst>
                                          <p:attrName>ppt_y</p:attrName>
                                        </p:attrNameLst>
                                      </p:cBhvr>
                                      <p:tavLst>
                                        <p:tav tm="0">
                                          <p:val>
                                            <p:strVal val="ppt_y"/>
                                          </p:val>
                                        </p:tav>
                                        <p:tav tm="100000">
                                          <p:val>
                                            <p:strVal val="1+ppt_h/2"/>
                                          </p:val>
                                        </p:tav>
                                      </p:tavLst>
                                    </p:anim>
                                    <p:set>
                                      <p:cBhvr>
                                        <p:cTn id="38" dur="1" fill="hold">
                                          <p:stCondLst>
                                            <p:cond delay="499"/>
                                          </p:stCondLst>
                                        </p:cTn>
                                        <p:tgtEl>
                                          <p:spTgt spid="18439"/>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Assessment Tools</a:t>
            </a:r>
          </a:p>
        </p:txBody>
      </p:sp>
      <p:sp>
        <p:nvSpPr>
          <p:cNvPr id="22531" name="Rectangle 3"/>
          <p:cNvSpPr>
            <a:spLocks noGrp="1" noChangeArrowheads="1"/>
          </p:cNvSpPr>
          <p:nvPr>
            <p:ph type="body" idx="1"/>
          </p:nvPr>
        </p:nvSpPr>
        <p:spPr/>
        <p:txBody>
          <a:bodyPr/>
          <a:lstStyle/>
          <a:p>
            <a:pPr eaLnBrk="1" hangingPunct="1">
              <a:lnSpc>
                <a:spcPct val="80000"/>
              </a:lnSpc>
            </a:pPr>
            <a:r>
              <a:rPr lang="en-US" sz="2400" smtClean="0"/>
              <a:t>The Pittsburgh Sleep Quality Index (PSQI; Buysse et al., 1989)</a:t>
            </a:r>
          </a:p>
          <a:p>
            <a:pPr lvl="1" eaLnBrk="1" hangingPunct="1">
              <a:lnSpc>
                <a:spcPct val="80000"/>
              </a:lnSpc>
            </a:pPr>
            <a:r>
              <a:rPr lang="en-US" sz="2000" smtClean="0"/>
              <a:t>Measures the quality and patterns of sleep in adults</a:t>
            </a:r>
          </a:p>
          <a:p>
            <a:pPr lvl="1" eaLnBrk="1" hangingPunct="1">
              <a:lnSpc>
                <a:spcPct val="80000"/>
              </a:lnSpc>
            </a:pPr>
            <a:r>
              <a:rPr lang="en-US" sz="2000" smtClean="0"/>
              <a:t>It differentiates “poor” from “good” </a:t>
            </a:r>
          </a:p>
          <a:p>
            <a:pPr lvl="1" eaLnBrk="1" hangingPunct="1">
              <a:lnSpc>
                <a:spcPct val="80000"/>
              </a:lnSpc>
            </a:pPr>
            <a:r>
              <a:rPr lang="en-US" sz="2000" smtClean="0"/>
              <a:t>Measures seven areas: </a:t>
            </a:r>
          </a:p>
          <a:p>
            <a:pPr lvl="2" eaLnBrk="1" hangingPunct="1">
              <a:lnSpc>
                <a:spcPct val="80000"/>
              </a:lnSpc>
            </a:pPr>
            <a:r>
              <a:rPr lang="en-US" sz="1800" smtClean="0"/>
              <a:t>subjective sleep quality </a:t>
            </a:r>
          </a:p>
          <a:p>
            <a:pPr lvl="2" eaLnBrk="1" hangingPunct="1">
              <a:lnSpc>
                <a:spcPct val="80000"/>
              </a:lnSpc>
            </a:pPr>
            <a:r>
              <a:rPr lang="en-US" sz="1800" smtClean="0"/>
              <a:t>sleep latency</a:t>
            </a:r>
          </a:p>
          <a:p>
            <a:pPr lvl="2" eaLnBrk="1" hangingPunct="1">
              <a:lnSpc>
                <a:spcPct val="80000"/>
              </a:lnSpc>
            </a:pPr>
            <a:r>
              <a:rPr lang="en-US" sz="1800" smtClean="0"/>
              <a:t>sleep duration</a:t>
            </a:r>
          </a:p>
          <a:p>
            <a:pPr lvl="2" eaLnBrk="1" hangingPunct="1">
              <a:lnSpc>
                <a:spcPct val="80000"/>
              </a:lnSpc>
            </a:pPr>
            <a:r>
              <a:rPr lang="en-US" sz="1800" smtClean="0"/>
              <a:t>habitual sleep efficiency</a:t>
            </a:r>
          </a:p>
          <a:p>
            <a:pPr lvl="2" eaLnBrk="1" hangingPunct="1">
              <a:lnSpc>
                <a:spcPct val="80000"/>
              </a:lnSpc>
            </a:pPr>
            <a:r>
              <a:rPr lang="en-US" sz="1800" smtClean="0"/>
              <a:t>sleep disturbances</a:t>
            </a:r>
          </a:p>
          <a:p>
            <a:pPr lvl="2" eaLnBrk="1" hangingPunct="1">
              <a:lnSpc>
                <a:spcPct val="80000"/>
              </a:lnSpc>
            </a:pPr>
            <a:r>
              <a:rPr lang="en-US" sz="1800" smtClean="0"/>
              <a:t>use of sleeping medication</a:t>
            </a:r>
          </a:p>
          <a:p>
            <a:pPr lvl="2" eaLnBrk="1" hangingPunct="1">
              <a:lnSpc>
                <a:spcPct val="80000"/>
              </a:lnSpc>
            </a:pPr>
            <a:r>
              <a:rPr lang="en-US" sz="1800" smtClean="0"/>
              <a:t>daytime dysfunction </a:t>
            </a:r>
          </a:p>
          <a:p>
            <a:pPr lvl="1" eaLnBrk="1" hangingPunct="1">
              <a:lnSpc>
                <a:spcPct val="80000"/>
              </a:lnSpc>
            </a:pPr>
            <a:r>
              <a:rPr lang="en-US" sz="2000" smtClean="0"/>
              <a:t>Scoring of answers is based on a 0 to 3 scale, whereby 3 reflects the negative extreme on the Likert Scale. A global sum of “5” or greater indicates a “poor” sleeper.</a:t>
            </a:r>
          </a:p>
        </p:txBody>
      </p:sp>
      <p:pic>
        <p:nvPicPr>
          <p:cNvPr id="225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57200"/>
            <a:ext cx="5103813" cy="612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5126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3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3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531">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531">
                                            <p:txEl>
                                              <p:pRg st="10" end="1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2533"/>
                                        </p:tgtEl>
                                        <p:attrNameLst>
                                          <p:attrName>style.visibility</p:attrName>
                                        </p:attrNameLst>
                                      </p:cBhvr>
                                      <p:to>
                                        <p:strVal val="visible"/>
                                      </p:to>
                                    </p:set>
                                    <p:anim calcmode="lin" valueType="num">
                                      <p:cBhvr additive="base">
                                        <p:cTn id="29" dur="500" fill="hold"/>
                                        <p:tgtEl>
                                          <p:spTgt spid="22533"/>
                                        </p:tgtEl>
                                        <p:attrNameLst>
                                          <p:attrName>ppt_x</p:attrName>
                                        </p:attrNameLst>
                                      </p:cBhvr>
                                      <p:tavLst>
                                        <p:tav tm="0">
                                          <p:val>
                                            <p:strVal val="#ppt_x"/>
                                          </p:val>
                                        </p:tav>
                                        <p:tav tm="100000">
                                          <p:val>
                                            <p:strVal val="#ppt_x"/>
                                          </p:val>
                                        </p:tav>
                                      </p:tavLst>
                                    </p:anim>
                                    <p:anim calcmode="lin" valueType="num">
                                      <p:cBhvr additive="base">
                                        <p:cTn id="30" dur="500" fill="hold"/>
                                        <p:tgtEl>
                                          <p:spTgt spid="22533"/>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xit" presetSubtype="4" fill="hold" nodeType="clickEffect">
                                  <p:stCondLst>
                                    <p:cond delay="0"/>
                                  </p:stCondLst>
                                  <p:childTnLst>
                                    <p:anim calcmode="lin" valueType="num">
                                      <p:cBhvr additive="base">
                                        <p:cTn id="34" dur="500"/>
                                        <p:tgtEl>
                                          <p:spTgt spid="22533"/>
                                        </p:tgtEl>
                                        <p:attrNameLst>
                                          <p:attrName>ppt_x</p:attrName>
                                        </p:attrNameLst>
                                      </p:cBhvr>
                                      <p:tavLst>
                                        <p:tav tm="0">
                                          <p:val>
                                            <p:strVal val="ppt_x"/>
                                          </p:val>
                                        </p:tav>
                                        <p:tav tm="100000">
                                          <p:val>
                                            <p:strVal val="ppt_x"/>
                                          </p:val>
                                        </p:tav>
                                      </p:tavLst>
                                    </p:anim>
                                    <p:anim calcmode="lin" valueType="num">
                                      <p:cBhvr additive="base">
                                        <p:cTn id="35" dur="500"/>
                                        <p:tgtEl>
                                          <p:spTgt spid="22533"/>
                                        </p:tgtEl>
                                        <p:attrNameLst>
                                          <p:attrName>ppt_y</p:attrName>
                                        </p:attrNameLst>
                                      </p:cBhvr>
                                      <p:tavLst>
                                        <p:tav tm="0">
                                          <p:val>
                                            <p:strVal val="ppt_y"/>
                                          </p:val>
                                        </p:tav>
                                        <p:tav tm="100000">
                                          <p:val>
                                            <p:strVal val="1+ppt_h/2"/>
                                          </p:val>
                                        </p:tav>
                                      </p:tavLst>
                                    </p:anim>
                                    <p:set>
                                      <p:cBhvr>
                                        <p:cTn id="36" dur="1" fill="hold">
                                          <p:stCondLst>
                                            <p:cond delay="499"/>
                                          </p:stCondLst>
                                        </p:cTn>
                                        <p:tgtEl>
                                          <p:spTgt spid="22533"/>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2253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Treatment?</a:t>
            </a:r>
          </a:p>
        </p:txBody>
      </p:sp>
      <p:pic>
        <p:nvPicPr>
          <p:cNvPr id="112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19200"/>
            <a:ext cx="6477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WordArt 5"/>
          <p:cNvSpPr>
            <a:spLocks noChangeArrowheads="1" noChangeShapeType="1" noTextEdit="1"/>
          </p:cNvSpPr>
          <p:nvPr/>
        </p:nvSpPr>
        <p:spPr bwMode="auto">
          <a:xfrm>
            <a:off x="2514600" y="3429000"/>
            <a:ext cx="17145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1</a:t>
            </a:r>
          </a:p>
        </p:txBody>
      </p:sp>
      <p:sp>
        <p:nvSpPr>
          <p:cNvPr id="8199" name="WordArt 7"/>
          <p:cNvSpPr>
            <a:spLocks noChangeArrowheads="1" noChangeShapeType="1" noTextEdit="1"/>
          </p:cNvSpPr>
          <p:nvPr/>
        </p:nvSpPr>
        <p:spPr bwMode="auto">
          <a:xfrm>
            <a:off x="5486400" y="1676400"/>
            <a:ext cx="17145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2</a:t>
            </a:r>
          </a:p>
        </p:txBody>
      </p:sp>
      <p:sp>
        <p:nvSpPr>
          <p:cNvPr id="8200" name="WordArt 8"/>
          <p:cNvSpPr>
            <a:spLocks noChangeArrowheads="1" noChangeShapeType="1" noTextEdit="1"/>
          </p:cNvSpPr>
          <p:nvPr/>
        </p:nvSpPr>
        <p:spPr bwMode="auto">
          <a:xfrm>
            <a:off x="7162800" y="2819400"/>
            <a:ext cx="17145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3</a:t>
            </a:r>
          </a:p>
        </p:txBody>
      </p:sp>
      <p:sp>
        <p:nvSpPr>
          <p:cNvPr id="8201" name="WordArt 9"/>
          <p:cNvSpPr>
            <a:spLocks noChangeArrowheads="1" noChangeShapeType="1" noTextEdit="1"/>
          </p:cNvSpPr>
          <p:nvPr/>
        </p:nvSpPr>
        <p:spPr bwMode="auto">
          <a:xfrm>
            <a:off x="3429000" y="2209800"/>
            <a:ext cx="17145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4</a:t>
            </a:r>
          </a:p>
        </p:txBody>
      </p:sp>
      <p:sp>
        <p:nvSpPr>
          <p:cNvPr id="8202" name="WordArt 10"/>
          <p:cNvSpPr>
            <a:spLocks noChangeArrowheads="1" noChangeShapeType="1" noTextEdit="1"/>
          </p:cNvSpPr>
          <p:nvPr/>
        </p:nvSpPr>
        <p:spPr bwMode="auto">
          <a:xfrm>
            <a:off x="5867400" y="2743200"/>
            <a:ext cx="17145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5</a:t>
            </a:r>
          </a:p>
        </p:txBody>
      </p:sp>
      <p:sp>
        <p:nvSpPr>
          <p:cNvPr id="8203" name="WordArt 11"/>
          <p:cNvSpPr>
            <a:spLocks noChangeArrowheads="1" noChangeShapeType="1" noTextEdit="1"/>
          </p:cNvSpPr>
          <p:nvPr/>
        </p:nvSpPr>
        <p:spPr bwMode="auto">
          <a:xfrm>
            <a:off x="4267200" y="3124200"/>
            <a:ext cx="17145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6</a:t>
            </a:r>
          </a:p>
        </p:txBody>
      </p:sp>
    </p:spTree>
    <p:extLst>
      <p:ext uri="{BB962C8B-B14F-4D97-AF65-F5344CB8AC3E}">
        <p14:creationId xmlns:p14="http://schemas.microsoft.com/office/powerpoint/2010/main" val="1464137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additive="base">
                                        <p:cTn id="7" dur="500" fill="hold"/>
                                        <p:tgtEl>
                                          <p:spTgt spid="8197"/>
                                        </p:tgtEl>
                                        <p:attrNameLst>
                                          <p:attrName>ppt_x</p:attrName>
                                        </p:attrNameLst>
                                      </p:cBhvr>
                                      <p:tavLst>
                                        <p:tav tm="0">
                                          <p:val>
                                            <p:strVal val="#ppt_x"/>
                                          </p:val>
                                        </p:tav>
                                        <p:tav tm="100000">
                                          <p:val>
                                            <p:strVal val="#ppt_x"/>
                                          </p:val>
                                        </p:tav>
                                      </p:tavLst>
                                    </p:anim>
                                    <p:anim calcmode="lin" valueType="num">
                                      <p:cBhvr additive="base">
                                        <p:cTn id="8"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9"/>
                                        </p:tgtEl>
                                        <p:attrNameLst>
                                          <p:attrName>style.visibility</p:attrName>
                                        </p:attrNameLst>
                                      </p:cBhvr>
                                      <p:to>
                                        <p:strVal val="visible"/>
                                      </p:to>
                                    </p:set>
                                    <p:anim calcmode="lin" valueType="num">
                                      <p:cBhvr additive="base">
                                        <p:cTn id="13" dur="500" fill="hold"/>
                                        <p:tgtEl>
                                          <p:spTgt spid="8199"/>
                                        </p:tgtEl>
                                        <p:attrNameLst>
                                          <p:attrName>ppt_x</p:attrName>
                                        </p:attrNameLst>
                                      </p:cBhvr>
                                      <p:tavLst>
                                        <p:tav tm="0">
                                          <p:val>
                                            <p:strVal val="#ppt_x"/>
                                          </p:val>
                                        </p:tav>
                                        <p:tav tm="100000">
                                          <p:val>
                                            <p:strVal val="#ppt_x"/>
                                          </p:val>
                                        </p:tav>
                                      </p:tavLst>
                                    </p:anim>
                                    <p:anim calcmode="lin" valueType="num">
                                      <p:cBhvr additive="base">
                                        <p:cTn id="14"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0" fill="hold" grpId="0" nodeType="clickEffect">
                                  <p:stCondLst>
                                    <p:cond delay="0"/>
                                  </p:stCondLst>
                                  <p:childTnLst>
                                    <p:set>
                                      <p:cBhvr>
                                        <p:cTn id="18" dur="1" fill="hold">
                                          <p:stCondLst>
                                            <p:cond delay="0"/>
                                          </p:stCondLst>
                                        </p:cTn>
                                        <p:tgtEl>
                                          <p:spTgt spid="820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0" fill="hold" grpId="0" nodeType="clickEffect">
                                  <p:stCondLst>
                                    <p:cond delay="0"/>
                                  </p:stCondLst>
                                  <p:childTnLst>
                                    <p:set>
                                      <p:cBhvr>
                                        <p:cTn id="22" dur="1" fill="hold">
                                          <p:stCondLst>
                                            <p:cond delay="0"/>
                                          </p:stCondLst>
                                        </p:cTn>
                                        <p:tgtEl>
                                          <p:spTgt spid="820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0" fill="hold" grpId="0" nodeType="clickEffect">
                                  <p:stCondLst>
                                    <p:cond delay="0"/>
                                  </p:stCondLst>
                                  <p:childTnLst>
                                    <p:set>
                                      <p:cBhvr>
                                        <p:cTn id="26" dur="1" fill="hold">
                                          <p:stCondLst>
                                            <p:cond delay="0"/>
                                          </p:stCondLst>
                                        </p:cTn>
                                        <p:tgtEl>
                                          <p:spTgt spid="820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0" fill="hold" grpId="0" nodeType="clickEffect">
                                  <p:stCondLst>
                                    <p:cond delay="0"/>
                                  </p:stCondLst>
                                  <p:childTnLst>
                                    <p:set>
                                      <p:cBhvr>
                                        <p:cTn id="30" dur="1" fill="hold">
                                          <p:stCondLst>
                                            <p:cond delay="0"/>
                                          </p:stCondLst>
                                        </p:cTn>
                                        <p:tgtEl>
                                          <p:spTgt spid="8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199" grpId="0" animBg="1"/>
      <p:bldP spid="8200" grpId="0" animBg="1"/>
      <p:bldP spid="8201" grpId="0" animBg="1"/>
      <p:bldP spid="8202" grpId="0" animBg="1"/>
      <p:bldP spid="820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Treatment</a:t>
            </a:r>
          </a:p>
        </p:txBody>
      </p:sp>
      <p:sp>
        <p:nvSpPr>
          <p:cNvPr id="19459" name="Rectangle 3"/>
          <p:cNvSpPr>
            <a:spLocks noGrp="1" noChangeArrowheads="1"/>
          </p:cNvSpPr>
          <p:nvPr>
            <p:ph type="body" idx="1"/>
          </p:nvPr>
        </p:nvSpPr>
        <p:spPr>
          <a:xfrm>
            <a:off x="228600" y="2438400"/>
            <a:ext cx="8229600" cy="2438400"/>
          </a:xfrm>
        </p:spPr>
        <p:txBody>
          <a:bodyPr/>
          <a:lstStyle/>
          <a:p>
            <a:pPr eaLnBrk="1" hangingPunct="1">
              <a:buFontTx/>
              <a:buNone/>
            </a:pPr>
            <a:r>
              <a:rPr lang="en-US" sz="2800" smtClean="0"/>
              <a:t>	Behavioral</a:t>
            </a:r>
          </a:p>
          <a:p>
            <a:pPr lvl="1" eaLnBrk="1" hangingPunct="1">
              <a:buFontTx/>
              <a:buNone/>
            </a:pPr>
            <a:r>
              <a:rPr lang="en-US" smtClean="0"/>
              <a:t>*IMPORTANT NOTE: Try first before combining with medicinal trial – studies have shown this reduces the long-term benefit of CBT </a:t>
            </a:r>
          </a:p>
          <a:p>
            <a:pPr eaLnBrk="1" hangingPunct="1"/>
            <a:endParaRPr lang="en-US" smtClean="0"/>
          </a:p>
        </p:txBody>
      </p:sp>
      <p:sp>
        <p:nvSpPr>
          <p:cNvPr id="12292" name="TextBox 3"/>
          <p:cNvSpPr txBox="1">
            <a:spLocks noChangeArrowheads="1"/>
          </p:cNvSpPr>
          <p:nvPr/>
        </p:nvSpPr>
        <p:spPr bwMode="auto">
          <a:xfrm>
            <a:off x="609600" y="1143000"/>
            <a:ext cx="74676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Medicinal</a:t>
            </a:r>
          </a:p>
          <a:p>
            <a:pPr eaLnBrk="1" hangingPunct="1"/>
            <a:r>
              <a:rPr lang="en-US" sz="2800"/>
              <a:t>* Multiple options varying in efficacy</a:t>
            </a:r>
          </a:p>
          <a:p>
            <a:pPr eaLnBrk="1" hangingPunct="1"/>
            <a:endParaRPr lang="en-US"/>
          </a:p>
        </p:txBody>
      </p:sp>
    </p:spTree>
    <p:extLst>
      <p:ext uri="{BB962C8B-B14F-4D97-AF65-F5344CB8AC3E}">
        <p14:creationId xmlns:p14="http://schemas.microsoft.com/office/powerpoint/2010/main" val="4048141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anim calcmode="lin" valueType="num">
                                      <p:cBhvr additive="base">
                                        <p:cTn id="11"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CBT</a:t>
            </a:r>
          </a:p>
        </p:txBody>
      </p:sp>
      <p:sp>
        <p:nvSpPr>
          <p:cNvPr id="13315" name="Rectangle 3"/>
          <p:cNvSpPr>
            <a:spLocks noGrp="1" noChangeArrowheads="1"/>
          </p:cNvSpPr>
          <p:nvPr>
            <p:ph type="body" idx="1"/>
          </p:nvPr>
        </p:nvSpPr>
        <p:spPr/>
        <p:txBody>
          <a:bodyPr/>
          <a:lstStyle/>
          <a:p>
            <a:pPr eaLnBrk="1" hangingPunct="1">
              <a:lnSpc>
                <a:spcPct val="90000"/>
              </a:lnSpc>
            </a:pPr>
            <a:r>
              <a:rPr lang="en-US" smtClean="0"/>
              <a:t>Addresses several factors that often perpetuate insomnia (Silber, 2005)</a:t>
            </a:r>
          </a:p>
          <a:p>
            <a:pPr eaLnBrk="1" hangingPunct="1">
              <a:lnSpc>
                <a:spcPct val="90000"/>
              </a:lnSpc>
            </a:pPr>
            <a:r>
              <a:rPr lang="en-US" smtClean="0"/>
              <a:t>RCT have demonstrated efficacy in treating primary insomnia – meta analyses (Morin et al., 1994; Murtagh et al., 1995)</a:t>
            </a:r>
          </a:p>
          <a:p>
            <a:pPr eaLnBrk="1" hangingPunct="1">
              <a:lnSpc>
                <a:spcPct val="90000"/>
              </a:lnSpc>
            </a:pPr>
            <a:r>
              <a:rPr lang="en-US" smtClean="0"/>
              <a:t>~50% of Pt show clinical improvement (Epsie et al., 2001)</a:t>
            </a:r>
          </a:p>
          <a:p>
            <a:pPr eaLnBrk="1" hangingPunct="1">
              <a:lnSpc>
                <a:spcPct val="90000"/>
              </a:lnSpc>
            </a:pPr>
            <a:r>
              <a:rPr lang="en-US" smtClean="0"/>
              <a:t>BHC in primary care treat insomnia well (Goodie, Isler, Hunter &amp; Peterson, 2009)</a:t>
            </a:r>
          </a:p>
        </p:txBody>
      </p:sp>
    </p:spTree>
    <p:extLst>
      <p:ext uri="{BB962C8B-B14F-4D97-AF65-F5344CB8AC3E}">
        <p14:creationId xmlns:p14="http://schemas.microsoft.com/office/powerpoint/2010/main" val="5488962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Types of CBT</a:t>
            </a:r>
          </a:p>
        </p:txBody>
      </p:sp>
      <p:sp>
        <p:nvSpPr>
          <p:cNvPr id="24579" name="Rectangle 3"/>
          <p:cNvSpPr>
            <a:spLocks noGrp="1" noChangeArrowheads="1"/>
          </p:cNvSpPr>
          <p:nvPr>
            <p:ph type="body" idx="1"/>
          </p:nvPr>
        </p:nvSpPr>
        <p:spPr/>
        <p:txBody>
          <a:bodyPr/>
          <a:lstStyle/>
          <a:p>
            <a:pPr eaLnBrk="1" hangingPunct="1"/>
            <a:r>
              <a:rPr lang="en-US" smtClean="0"/>
              <a:t>Stimulus-control therapy</a:t>
            </a:r>
          </a:p>
          <a:p>
            <a:pPr lvl="1" eaLnBrk="1" hangingPunct="1"/>
            <a:r>
              <a:rPr lang="en-US" smtClean="0"/>
              <a:t>Sleep and sex</a:t>
            </a:r>
          </a:p>
          <a:p>
            <a:pPr lvl="1" eaLnBrk="1" hangingPunct="1"/>
            <a:r>
              <a:rPr lang="en-US" smtClean="0"/>
              <a:t>Go to bed only when sleepy</a:t>
            </a:r>
          </a:p>
          <a:p>
            <a:pPr lvl="1" eaLnBrk="1" hangingPunct="1"/>
            <a:r>
              <a:rPr lang="en-US" smtClean="0"/>
              <a:t>20 minute rule; repeat</a:t>
            </a:r>
          </a:p>
          <a:p>
            <a:pPr lvl="1" eaLnBrk="1" hangingPunct="1"/>
            <a:r>
              <a:rPr lang="en-US" smtClean="0"/>
              <a:t>Regular sleep time</a:t>
            </a:r>
          </a:p>
          <a:p>
            <a:pPr lvl="1" eaLnBrk="1" hangingPunct="1"/>
            <a:r>
              <a:rPr lang="en-US" smtClean="0"/>
              <a:t>No napping</a:t>
            </a:r>
          </a:p>
        </p:txBody>
      </p:sp>
    </p:spTree>
    <p:extLst>
      <p:ext uri="{BB962C8B-B14F-4D97-AF65-F5344CB8AC3E}">
        <p14:creationId xmlns:p14="http://schemas.microsoft.com/office/powerpoint/2010/main" val="38634392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Types of CBT</a:t>
            </a:r>
          </a:p>
        </p:txBody>
      </p:sp>
      <p:sp>
        <p:nvSpPr>
          <p:cNvPr id="25603" name="Rectangle 3"/>
          <p:cNvSpPr>
            <a:spLocks noGrp="1" noChangeArrowheads="1"/>
          </p:cNvSpPr>
          <p:nvPr>
            <p:ph type="body" idx="1"/>
          </p:nvPr>
        </p:nvSpPr>
        <p:spPr/>
        <p:txBody>
          <a:bodyPr/>
          <a:lstStyle/>
          <a:p>
            <a:pPr eaLnBrk="1" hangingPunct="1"/>
            <a:r>
              <a:rPr lang="en-US" smtClean="0"/>
              <a:t>Sleep-restriction therapy</a:t>
            </a:r>
          </a:p>
          <a:p>
            <a:pPr lvl="1" eaLnBrk="1" hangingPunct="1"/>
            <a:r>
              <a:rPr lang="en-US" smtClean="0"/>
              <a:t>Reduce/Increase time in bed</a:t>
            </a:r>
          </a:p>
          <a:p>
            <a:pPr eaLnBrk="1" hangingPunct="1"/>
            <a:r>
              <a:rPr lang="en-US" smtClean="0"/>
              <a:t>Relaxation therapy</a:t>
            </a:r>
          </a:p>
          <a:p>
            <a:pPr lvl="1" eaLnBrk="1" hangingPunct="1"/>
            <a:r>
              <a:rPr lang="en-US" smtClean="0"/>
              <a:t>PMR</a:t>
            </a:r>
          </a:p>
          <a:p>
            <a:pPr lvl="1" eaLnBrk="1" hangingPunct="1"/>
            <a:r>
              <a:rPr lang="en-US" smtClean="0"/>
              <a:t>Biofeedback</a:t>
            </a:r>
          </a:p>
          <a:p>
            <a:pPr lvl="1" eaLnBrk="1" hangingPunct="1"/>
            <a:r>
              <a:rPr lang="en-US" smtClean="0"/>
              <a:t>Guided imagery</a:t>
            </a:r>
          </a:p>
          <a:p>
            <a:pPr lvl="1" eaLnBrk="1" hangingPunct="1"/>
            <a:r>
              <a:rPr lang="en-US" smtClean="0"/>
              <a:t>Meditation</a:t>
            </a:r>
          </a:p>
          <a:p>
            <a:pPr lvl="1" eaLnBrk="1" hangingPunct="1"/>
            <a:endParaRPr lang="en-US" smtClean="0"/>
          </a:p>
        </p:txBody>
      </p:sp>
      <p:sp>
        <p:nvSpPr>
          <p:cNvPr id="25604" name="AutoShape 4"/>
          <p:cNvSpPr>
            <a:spLocks noChangeArrowheads="1"/>
          </p:cNvSpPr>
          <p:nvPr/>
        </p:nvSpPr>
        <p:spPr bwMode="auto">
          <a:xfrm>
            <a:off x="4191000" y="3657600"/>
            <a:ext cx="1371600" cy="1066800"/>
          </a:xfrm>
          <a:prstGeom prst="leftArrow">
            <a:avLst>
              <a:gd name="adj1" fmla="val 50000"/>
              <a:gd name="adj2" fmla="val 32143"/>
            </a:avLst>
          </a:prstGeom>
          <a:solidFill>
            <a:schemeClr val="accent1"/>
          </a:solidFill>
          <a:ln w="9525">
            <a:solidFill>
              <a:schemeClr val="tx1"/>
            </a:solidFill>
            <a:miter lim="800000"/>
            <a:headEnd/>
            <a:tailEnd/>
          </a:ln>
        </p:spPr>
        <p:txBody>
          <a:bodyPr wrap="none" anchor="ctr"/>
          <a:lstStyle/>
          <a:p>
            <a:endParaRPr lang="en-US"/>
          </a:p>
        </p:txBody>
      </p:sp>
      <p:sp>
        <p:nvSpPr>
          <p:cNvPr id="25606" name="WordArt 6"/>
          <p:cNvSpPr>
            <a:spLocks noChangeArrowheads="1" noChangeShapeType="1" noTextEdit="1"/>
          </p:cNvSpPr>
          <p:nvPr/>
        </p:nvSpPr>
        <p:spPr bwMode="auto">
          <a:xfrm>
            <a:off x="5715000" y="3810000"/>
            <a:ext cx="28956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Teachable?</a:t>
            </a:r>
          </a:p>
        </p:txBody>
      </p:sp>
    </p:spTree>
    <p:extLst>
      <p:ext uri="{BB962C8B-B14F-4D97-AF65-F5344CB8AC3E}">
        <p14:creationId xmlns:p14="http://schemas.microsoft.com/office/powerpoint/2010/main" val="79304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60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604"/>
                                        </p:tgtEl>
                                        <p:attrNameLst>
                                          <p:attrName>style.visibility</p:attrName>
                                        </p:attrNameLst>
                                      </p:cBhvr>
                                      <p:to>
                                        <p:strVal val="visible"/>
                                      </p:to>
                                    </p:set>
                                  </p:childTnLst>
                                </p:cTn>
                              </p:par>
                              <p:par>
                                <p:cTn id="21" presetID="3" presetClass="entr" presetSubtype="0" fill="hold" grpId="0" nodeType="withEffect">
                                  <p:stCondLst>
                                    <p:cond delay="0"/>
                                  </p:stCondLst>
                                  <p:childTnLst>
                                    <p:set>
                                      <p:cBhvr>
                                        <p:cTn id="22" dur="1" fill="hold">
                                          <p:stCondLst>
                                            <p:cond delay="0"/>
                                          </p:stCondLst>
                                        </p:cTn>
                                        <p:tgtEl>
                                          <p:spTgt spid="25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P spid="256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CBT</a:t>
            </a:r>
          </a:p>
        </p:txBody>
      </p:sp>
      <p:sp>
        <p:nvSpPr>
          <p:cNvPr id="16387" name="Rectangle 3"/>
          <p:cNvSpPr>
            <a:spLocks noGrp="1" noChangeArrowheads="1"/>
          </p:cNvSpPr>
          <p:nvPr>
            <p:ph type="body" idx="1"/>
          </p:nvPr>
        </p:nvSpPr>
        <p:spPr/>
        <p:txBody>
          <a:bodyPr/>
          <a:lstStyle/>
          <a:p>
            <a:pPr eaLnBrk="1" hangingPunct="1"/>
            <a:r>
              <a:rPr lang="en-US" smtClean="0"/>
              <a:t>Cognitive therapy</a:t>
            </a:r>
          </a:p>
          <a:p>
            <a:pPr lvl="1" eaLnBrk="1" hangingPunct="1"/>
            <a:r>
              <a:rPr lang="en-US" smtClean="0"/>
              <a:t>Change beliefs, attitudes about sleep (e.g., “But Doc, I know it is medically necessary to obtain over 8 hours of sleep”)</a:t>
            </a:r>
          </a:p>
          <a:p>
            <a:pPr lvl="1" eaLnBrk="1" hangingPunct="1"/>
            <a:endParaRPr lang="en-US" smtClean="0"/>
          </a:p>
        </p:txBody>
      </p:sp>
      <p:grpSp>
        <p:nvGrpSpPr>
          <p:cNvPr id="16388" name="Group 4"/>
          <p:cNvGrpSpPr>
            <a:grpSpLocks/>
          </p:cNvGrpSpPr>
          <p:nvPr/>
        </p:nvGrpSpPr>
        <p:grpSpPr bwMode="auto">
          <a:xfrm>
            <a:off x="2590800" y="3703638"/>
            <a:ext cx="3797300" cy="3154362"/>
            <a:chOff x="2836" y="1248"/>
            <a:chExt cx="2392" cy="1987"/>
          </a:xfrm>
        </p:grpSpPr>
        <p:sp>
          <p:nvSpPr>
            <p:cNvPr id="16390" name="Oval 5"/>
            <p:cNvSpPr>
              <a:spLocks noChangeArrowheads="1"/>
            </p:cNvSpPr>
            <p:nvPr/>
          </p:nvSpPr>
          <p:spPr bwMode="auto">
            <a:xfrm>
              <a:off x="3072" y="1584"/>
              <a:ext cx="864" cy="81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391" name="Oval 6"/>
            <p:cNvSpPr>
              <a:spLocks noChangeArrowheads="1"/>
            </p:cNvSpPr>
            <p:nvPr/>
          </p:nvSpPr>
          <p:spPr bwMode="auto">
            <a:xfrm>
              <a:off x="4176" y="1632"/>
              <a:ext cx="864" cy="81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392" name="Oval 7"/>
            <p:cNvSpPr>
              <a:spLocks noChangeArrowheads="1"/>
            </p:cNvSpPr>
            <p:nvPr/>
          </p:nvSpPr>
          <p:spPr bwMode="auto">
            <a:xfrm>
              <a:off x="3120" y="2208"/>
              <a:ext cx="912" cy="81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393" name="Oval 8"/>
            <p:cNvSpPr>
              <a:spLocks noChangeArrowheads="1"/>
            </p:cNvSpPr>
            <p:nvPr/>
          </p:nvSpPr>
          <p:spPr bwMode="auto">
            <a:xfrm>
              <a:off x="4032" y="2208"/>
              <a:ext cx="864" cy="81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394" name="Oval 9"/>
            <p:cNvSpPr>
              <a:spLocks noChangeArrowheads="1"/>
            </p:cNvSpPr>
            <p:nvPr/>
          </p:nvSpPr>
          <p:spPr bwMode="auto">
            <a:xfrm>
              <a:off x="3600" y="1248"/>
              <a:ext cx="864" cy="81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395" name="Text Box 10"/>
            <p:cNvSpPr txBox="1">
              <a:spLocks noChangeArrowheads="1"/>
            </p:cNvSpPr>
            <p:nvPr/>
          </p:nvSpPr>
          <p:spPr bwMode="auto">
            <a:xfrm>
              <a:off x="3600" y="1584"/>
              <a:ext cx="7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Cognitive</a:t>
              </a:r>
            </a:p>
          </p:txBody>
        </p:sp>
        <p:sp>
          <p:nvSpPr>
            <p:cNvPr id="16396" name="Text Box 11"/>
            <p:cNvSpPr txBox="1">
              <a:spLocks noChangeArrowheads="1"/>
            </p:cNvSpPr>
            <p:nvPr/>
          </p:nvSpPr>
          <p:spPr bwMode="auto">
            <a:xfrm>
              <a:off x="3120" y="1872"/>
              <a:ext cx="7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Physical</a:t>
              </a:r>
            </a:p>
          </p:txBody>
        </p:sp>
        <p:sp>
          <p:nvSpPr>
            <p:cNvPr id="16397" name="Text Box 12"/>
            <p:cNvSpPr txBox="1">
              <a:spLocks noChangeArrowheads="1"/>
            </p:cNvSpPr>
            <p:nvPr/>
          </p:nvSpPr>
          <p:spPr bwMode="auto">
            <a:xfrm>
              <a:off x="4224" y="1920"/>
              <a:ext cx="7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Behavior</a:t>
              </a:r>
            </a:p>
          </p:txBody>
        </p:sp>
        <p:sp>
          <p:nvSpPr>
            <p:cNvPr id="16398" name="Text Box 13"/>
            <p:cNvSpPr txBox="1">
              <a:spLocks noChangeArrowheads="1"/>
            </p:cNvSpPr>
            <p:nvPr/>
          </p:nvSpPr>
          <p:spPr bwMode="auto">
            <a:xfrm>
              <a:off x="3072" y="2496"/>
              <a:ext cx="9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Environment</a:t>
              </a:r>
            </a:p>
          </p:txBody>
        </p:sp>
        <p:sp>
          <p:nvSpPr>
            <p:cNvPr id="16399" name="Text Box 14"/>
            <p:cNvSpPr txBox="1">
              <a:spLocks noChangeArrowheads="1"/>
            </p:cNvSpPr>
            <p:nvPr/>
          </p:nvSpPr>
          <p:spPr bwMode="auto">
            <a:xfrm>
              <a:off x="4032" y="2496"/>
              <a:ext cx="7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Emotions</a:t>
              </a:r>
            </a:p>
          </p:txBody>
        </p:sp>
        <p:sp>
          <p:nvSpPr>
            <p:cNvPr id="16400" name="Freeform 15"/>
            <p:cNvSpPr>
              <a:spLocks/>
            </p:cNvSpPr>
            <p:nvPr/>
          </p:nvSpPr>
          <p:spPr bwMode="auto">
            <a:xfrm>
              <a:off x="3792" y="3024"/>
              <a:ext cx="507" cy="211"/>
            </a:xfrm>
            <a:custGeom>
              <a:avLst/>
              <a:gdLst>
                <a:gd name="T0" fmla="*/ 0 w 507"/>
                <a:gd name="T1" fmla="*/ 0 h 211"/>
                <a:gd name="T2" fmla="*/ 7 w 507"/>
                <a:gd name="T3" fmla="*/ 190 h 211"/>
                <a:gd name="T4" fmla="*/ 15 w 507"/>
                <a:gd name="T5" fmla="*/ 114 h 211"/>
                <a:gd name="T6" fmla="*/ 22 w 507"/>
                <a:gd name="T7" fmla="*/ 38 h 211"/>
                <a:gd name="T8" fmla="*/ 38 w 507"/>
                <a:gd name="T9" fmla="*/ 46 h 211"/>
                <a:gd name="T10" fmla="*/ 15 w 507"/>
                <a:gd name="T11" fmla="*/ 38 h 211"/>
                <a:gd name="T12" fmla="*/ 174 w 507"/>
                <a:gd name="T13" fmla="*/ 205 h 211"/>
                <a:gd name="T14" fmla="*/ 394 w 507"/>
                <a:gd name="T15" fmla="*/ 167 h 211"/>
                <a:gd name="T16" fmla="*/ 417 w 507"/>
                <a:gd name="T17" fmla="*/ 129 h 211"/>
                <a:gd name="T18" fmla="*/ 439 w 507"/>
                <a:gd name="T19" fmla="*/ 46 h 211"/>
                <a:gd name="T20" fmla="*/ 348 w 507"/>
                <a:gd name="T21" fmla="*/ 46 h 211"/>
                <a:gd name="T22" fmla="*/ 303 w 507"/>
                <a:gd name="T23" fmla="*/ 61 h 211"/>
                <a:gd name="T24" fmla="*/ 424 w 507"/>
                <a:gd name="T25" fmla="*/ 46 h 211"/>
                <a:gd name="T26" fmla="*/ 485 w 507"/>
                <a:gd name="T27" fmla="*/ 106 h 211"/>
                <a:gd name="T28" fmla="*/ 500 w 507"/>
                <a:gd name="T29" fmla="*/ 167 h 211"/>
                <a:gd name="T30" fmla="*/ 507 w 507"/>
                <a:gd name="T31" fmla="*/ 190 h 211"/>
                <a:gd name="T32" fmla="*/ 470 w 507"/>
                <a:gd name="T33" fmla="*/ 114 h 211"/>
                <a:gd name="T34" fmla="*/ 432 w 507"/>
                <a:gd name="T35" fmla="*/ 53 h 211"/>
                <a:gd name="T36" fmla="*/ 333 w 507"/>
                <a:gd name="T37" fmla="*/ 61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7"/>
                <a:gd name="T58" fmla="*/ 0 h 211"/>
                <a:gd name="T59" fmla="*/ 507 w 507"/>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7" h="211">
                  <a:moveTo>
                    <a:pt x="0" y="0"/>
                  </a:moveTo>
                  <a:cubicBezTo>
                    <a:pt x="11" y="36"/>
                    <a:pt x="6" y="173"/>
                    <a:pt x="7" y="190"/>
                  </a:cubicBezTo>
                  <a:cubicBezTo>
                    <a:pt x="10" y="165"/>
                    <a:pt x="12" y="139"/>
                    <a:pt x="15" y="114"/>
                  </a:cubicBezTo>
                  <a:cubicBezTo>
                    <a:pt x="17" y="89"/>
                    <a:pt x="12" y="61"/>
                    <a:pt x="22" y="38"/>
                  </a:cubicBezTo>
                  <a:cubicBezTo>
                    <a:pt x="22" y="38"/>
                    <a:pt x="120" y="69"/>
                    <a:pt x="38" y="46"/>
                  </a:cubicBezTo>
                  <a:cubicBezTo>
                    <a:pt x="30" y="44"/>
                    <a:pt x="23" y="41"/>
                    <a:pt x="15" y="38"/>
                  </a:cubicBezTo>
                  <a:cubicBezTo>
                    <a:pt x="42" y="126"/>
                    <a:pt x="79" y="180"/>
                    <a:pt x="174" y="205"/>
                  </a:cubicBezTo>
                  <a:cubicBezTo>
                    <a:pt x="255" y="200"/>
                    <a:pt x="327" y="211"/>
                    <a:pt x="394" y="167"/>
                  </a:cubicBezTo>
                  <a:cubicBezTo>
                    <a:pt x="414" y="103"/>
                    <a:pt x="386" y="181"/>
                    <a:pt x="417" y="129"/>
                  </a:cubicBezTo>
                  <a:cubicBezTo>
                    <a:pt x="430" y="108"/>
                    <a:pt x="435" y="69"/>
                    <a:pt x="439" y="46"/>
                  </a:cubicBezTo>
                  <a:cubicBezTo>
                    <a:pt x="399" y="32"/>
                    <a:pt x="413" y="33"/>
                    <a:pt x="348" y="46"/>
                  </a:cubicBezTo>
                  <a:cubicBezTo>
                    <a:pt x="333" y="49"/>
                    <a:pt x="303" y="61"/>
                    <a:pt x="303" y="61"/>
                  </a:cubicBezTo>
                  <a:cubicBezTo>
                    <a:pt x="341" y="72"/>
                    <a:pt x="385" y="52"/>
                    <a:pt x="424" y="46"/>
                  </a:cubicBezTo>
                  <a:cubicBezTo>
                    <a:pt x="470" y="30"/>
                    <a:pt x="475" y="65"/>
                    <a:pt x="485" y="106"/>
                  </a:cubicBezTo>
                  <a:cubicBezTo>
                    <a:pt x="490" y="126"/>
                    <a:pt x="494" y="147"/>
                    <a:pt x="500" y="167"/>
                  </a:cubicBezTo>
                  <a:cubicBezTo>
                    <a:pt x="502" y="175"/>
                    <a:pt x="507" y="198"/>
                    <a:pt x="507" y="190"/>
                  </a:cubicBezTo>
                  <a:cubicBezTo>
                    <a:pt x="507" y="145"/>
                    <a:pt x="486" y="149"/>
                    <a:pt x="470" y="114"/>
                  </a:cubicBezTo>
                  <a:cubicBezTo>
                    <a:pt x="443" y="54"/>
                    <a:pt x="472" y="80"/>
                    <a:pt x="432" y="53"/>
                  </a:cubicBezTo>
                  <a:cubicBezTo>
                    <a:pt x="353" y="62"/>
                    <a:pt x="386" y="61"/>
                    <a:pt x="333" y="6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1" name="Freeform 16"/>
            <p:cNvSpPr>
              <a:spLocks/>
            </p:cNvSpPr>
            <p:nvPr/>
          </p:nvSpPr>
          <p:spPr bwMode="auto">
            <a:xfrm rot="4843272">
              <a:off x="2688" y="2112"/>
              <a:ext cx="507" cy="211"/>
            </a:xfrm>
            <a:custGeom>
              <a:avLst/>
              <a:gdLst>
                <a:gd name="T0" fmla="*/ 0 w 507"/>
                <a:gd name="T1" fmla="*/ 0 h 211"/>
                <a:gd name="T2" fmla="*/ 7 w 507"/>
                <a:gd name="T3" fmla="*/ 190 h 211"/>
                <a:gd name="T4" fmla="*/ 15 w 507"/>
                <a:gd name="T5" fmla="*/ 114 h 211"/>
                <a:gd name="T6" fmla="*/ 22 w 507"/>
                <a:gd name="T7" fmla="*/ 38 h 211"/>
                <a:gd name="T8" fmla="*/ 38 w 507"/>
                <a:gd name="T9" fmla="*/ 46 h 211"/>
                <a:gd name="T10" fmla="*/ 15 w 507"/>
                <a:gd name="T11" fmla="*/ 38 h 211"/>
                <a:gd name="T12" fmla="*/ 174 w 507"/>
                <a:gd name="T13" fmla="*/ 205 h 211"/>
                <a:gd name="T14" fmla="*/ 394 w 507"/>
                <a:gd name="T15" fmla="*/ 167 h 211"/>
                <a:gd name="T16" fmla="*/ 417 w 507"/>
                <a:gd name="T17" fmla="*/ 129 h 211"/>
                <a:gd name="T18" fmla="*/ 439 w 507"/>
                <a:gd name="T19" fmla="*/ 46 h 211"/>
                <a:gd name="T20" fmla="*/ 348 w 507"/>
                <a:gd name="T21" fmla="*/ 46 h 211"/>
                <a:gd name="T22" fmla="*/ 303 w 507"/>
                <a:gd name="T23" fmla="*/ 61 h 211"/>
                <a:gd name="T24" fmla="*/ 424 w 507"/>
                <a:gd name="T25" fmla="*/ 46 h 211"/>
                <a:gd name="T26" fmla="*/ 485 w 507"/>
                <a:gd name="T27" fmla="*/ 106 h 211"/>
                <a:gd name="T28" fmla="*/ 500 w 507"/>
                <a:gd name="T29" fmla="*/ 167 h 211"/>
                <a:gd name="T30" fmla="*/ 507 w 507"/>
                <a:gd name="T31" fmla="*/ 190 h 211"/>
                <a:gd name="T32" fmla="*/ 470 w 507"/>
                <a:gd name="T33" fmla="*/ 114 h 211"/>
                <a:gd name="T34" fmla="*/ 432 w 507"/>
                <a:gd name="T35" fmla="*/ 53 h 211"/>
                <a:gd name="T36" fmla="*/ 333 w 507"/>
                <a:gd name="T37" fmla="*/ 61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7"/>
                <a:gd name="T58" fmla="*/ 0 h 211"/>
                <a:gd name="T59" fmla="*/ 507 w 507"/>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7" h="211">
                  <a:moveTo>
                    <a:pt x="0" y="0"/>
                  </a:moveTo>
                  <a:cubicBezTo>
                    <a:pt x="11" y="36"/>
                    <a:pt x="6" y="173"/>
                    <a:pt x="7" y="190"/>
                  </a:cubicBezTo>
                  <a:cubicBezTo>
                    <a:pt x="10" y="165"/>
                    <a:pt x="12" y="139"/>
                    <a:pt x="15" y="114"/>
                  </a:cubicBezTo>
                  <a:cubicBezTo>
                    <a:pt x="17" y="89"/>
                    <a:pt x="12" y="61"/>
                    <a:pt x="22" y="38"/>
                  </a:cubicBezTo>
                  <a:cubicBezTo>
                    <a:pt x="22" y="38"/>
                    <a:pt x="120" y="69"/>
                    <a:pt x="38" y="46"/>
                  </a:cubicBezTo>
                  <a:cubicBezTo>
                    <a:pt x="30" y="44"/>
                    <a:pt x="23" y="41"/>
                    <a:pt x="15" y="38"/>
                  </a:cubicBezTo>
                  <a:cubicBezTo>
                    <a:pt x="42" y="126"/>
                    <a:pt x="79" y="180"/>
                    <a:pt x="174" y="205"/>
                  </a:cubicBezTo>
                  <a:cubicBezTo>
                    <a:pt x="255" y="200"/>
                    <a:pt x="327" y="211"/>
                    <a:pt x="394" y="167"/>
                  </a:cubicBezTo>
                  <a:cubicBezTo>
                    <a:pt x="414" y="103"/>
                    <a:pt x="386" y="181"/>
                    <a:pt x="417" y="129"/>
                  </a:cubicBezTo>
                  <a:cubicBezTo>
                    <a:pt x="430" y="108"/>
                    <a:pt x="435" y="69"/>
                    <a:pt x="439" y="46"/>
                  </a:cubicBezTo>
                  <a:cubicBezTo>
                    <a:pt x="399" y="32"/>
                    <a:pt x="413" y="33"/>
                    <a:pt x="348" y="46"/>
                  </a:cubicBezTo>
                  <a:cubicBezTo>
                    <a:pt x="333" y="49"/>
                    <a:pt x="303" y="61"/>
                    <a:pt x="303" y="61"/>
                  </a:cubicBezTo>
                  <a:cubicBezTo>
                    <a:pt x="341" y="72"/>
                    <a:pt x="385" y="52"/>
                    <a:pt x="424" y="46"/>
                  </a:cubicBezTo>
                  <a:cubicBezTo>
                    <a:pt x="470" y="30"/>
                    <a:pt x="475" y="65"/>
                    <a:pt x="485" y="106"/>
                  </a:cubicBezTo>
                  <a:cubicBezTo>
                    <a:pt x="490" y="126"/>
                    <a:pt x="494" y="147"/>
                    <a:pt x="500" y="167"/>
                  </a:cubicBezTo>
                  <a:cubicBezTo>
                    <a:pt x="502" y="175"/>
                    <a:pt x="507" y="198"/>
                    <a:pt x="507" y="190"/>
                  </a:cubicBezTo>
                  <a:cubicBezTo>
                    <a:pt x="507" y="145"/>
                    <a:pt x="486" y="149"/>
                    <a:pt x="470" y="114"/>
                  </a:cubicBezTo>
                  <a:cubicBezTo>
                    <a:pt x="443" y="54"/>
                    <a:pt x="472" y="80"/>
                    <a:pt x="432" y="53"/>
                  </a:cubicBezTo>
                  <a:cubicBezTo>
                    <a:pt x="353" y="62"/>
                    <a:pt x="386" y="61"/>
                    <a:pt x="333" y="6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2" name="Freeform 17"/>
            <p:cNvSpPr>
              <a:spLocks/>
            </p:cNvSpPr>
            <p:nvPr/>
          </p:nvSpPr>
          <p:spPr bwMode="auto">
            <a:xfrm rot="-8366749">
              <a:off x="4368" y="1248"/>
              <a:ext cx="507" cy="211"/>
            </a:xfrm>
            <a:custGeom>
              <a:avLst/>
              <a:gdLst>
                <a:gd name="T0" fmla="*/ 0 w 507"/>
                <a:gd name="T1" fmla="*/ 0 h 211"/>
                <a:gd name="T2" fmla="*/ 7 w 507"/>
                <a:gd name="T3" fmla="*/ 190 h 211"/>
                <a:gd name="T4" fmla="*/ 15 w 507"/>
                <a:gd name="T5" fmla="*/ 114 h 211"/>
                <a:gd name="T6" fmla="*/ 22 w 507"/>
                <a:gd name="T7" fmla="*/ 38 h 211"/>
                <a:gd name="T8" fmla="*/ 38 w 507"/>
                <a:gd name="T9" fmla="*/ 46 h 211"/>
                <a:gd name="T10" fmla="*/ 15 w 507"/>
                <a:gd name="T11" fmla="*/ 38 h 211"/>
                <a:gd name="T12" fmla="*/ 174 w 507"/>
                <a:gd name="T13" fmla="*/ 205 h 211"/>
                <a:gd name="T14" fmla="*/ 394 w 507"/>
                <a:gd name="T15" fmla="*/ 167 h 211"/>
                <a:gd name="T16" fmla="*/ 417 w 507"/>
                <a:gd name="T17" fmla="*/ 129 h 211"/>
                <a:gd name="T18" fmla="*/ 439 w 507"/>
                <a:gd name="T19" fmla="*/ 46 h 211"/>
                <a:gd name="T20" fmla="*/ 348 w 507"/>
                <a:gd name="T21" fmla="*/ 46 h 211"/>
                <a:gd name="T22" fmla="*/ 303 w 507"/>
                <a:gd name="T23" fmla="*/ 61 h 211"/>
                <a:gd name="T24" fmla="*/ 424 w 507"/>
                <a:gd name="T25" fmla="*/ 46 h 211"/>
                <a:gd name="T26" fmla="*/ 485 w 507"/>
                <a:gd name="T27" fmla="*/ 106 h 211"/>
                <a:gd name="T28" fmla="*/ 500 w 507"/>
                <a:gd name="T29" fmla="*/ 167 h 211"/>
                <a:gd name="T30" fmla="*/ 507 w 507"/>
                <a:gd name="T31" fmla="*/ 190 h 211"/>
                <a:gd name="T32" fmla="*/ 470 w 507"/>
                <a:gd name="T33" fmla="*/ 114 h 211"/>
                <a:gd name="T34" fmla="*/ 432 w 507"/>
                <a:gd name="T35" fmla="*/ 53 h 211"/>
                <a:gd name="T36" fmla="*/ 333 w 507"/>
                <a:gd name="T37" fmla="*/ 61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7"/>
                <a:gd name="T58" fmla="*/ 0 h 211"/>
                <a:gd name="T59" fmla="*/ 507 w 507"/>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7" h="211">
                  <a:moveTo>
                    <a:pt x="0" y="0"/>
                  </a:moveTo>
                  <a:cubicBezTo>
                    <a:pt x="11" y="36"/>
                    <a:pt x="6" y="173"/>
                    <a:pt x="7" y="190"/>
                  </a:cubicBezTo>
                  <a:cubicBezTo>
                    <a:pt x="10" y="165"/>
                    <a:pt x="12" y="139"/>
                    <a:pt x="15" y="114"/>
                  </a:cubicBezTo>
                  <a:cubicBezTo>
                    <a:pt x="17" y="89"/>
                    <a:pt x="12" y="61"/>
                    <a:pt x="22" y="38"/>
                  </a:cubicBezTo>
                  <a:cubicBezTo>
                    <a:pt x="22" y="38"/>
                    <a:pt x="120" y="69"/>
                    <a:pt x="38" y="46"/>
                  </a:cubicBezTo>
                  <a:cubicBezTo>
                    <a:pt x="30" y="44"/>
                    <a:pt x="23" y="41"/>
                    <a:pt x="15" y="38"/>
                  </a:cubicBezTo>
                  <a:cubicBezTo>
                    <a:pt x="42" y="126"/>
                    <a:pt x="79" y="180"/>
                    <a:pt x="174" y="205"/>
                  </a:cubicBezTo>
                  <a:cubicBezTo>
                    <a:pt x="255" y="200"/>
                    <a:pt x="327" y="211"/>
                    <a:pt x="394" y="167"/>
                  </a:cubicBezTo>
                  <a:cubicBezTo>
                    <a:pt x="414" y="103"/>
                    <a:pt x="386" y="181"/>
                    <a:pt x="417" y="129"/>
                  </a:cubicBezTo>
                  <a:cubicBezTo>
                    <a:pt x="430" y="108"/>
                    <a:pt x="435" y="69"/>
                    <a:pt x="439" y="46"/>
                  </a:cubicBezTo>
                  <a:cubicBezTo>
                    <a:pt x="399" y="32"/>
                    <a:pt x="413" y="33"/>
                    <a:pt x="348" y="46"/>
                  </a:cubicBezTo>
                  <a:cubicBezTo>
                    <a:pt x="333" y="49"/>
                    <a:pt x="303" y="61"/>
                    <a:pt x="303" y="61"/>
                  </a:cubicBezTo>
                  <a:cubicBezTo>
                    <a:pt x="341" y="72"/>
                    <a:pt x="385" y="52"/>
                    <a:pt x="424" y="46"/>
                  </a:cubicBezTo>
                  <a:cubicBezTo>
                    <a:pt x="470" y="30"/>
                    <a:pt x="475" y="65"/>
                    <a:pt x="485" y="106"/>
                  </a:cubicBezTo>
                  <a:cubicBezTo>
                    <a:pt x="490" y="126"/>
                    <a:pt x="494" y="147"/>
                    <a:pt x="500" y="167"/>
                  </a:cubicBezTo>
                  <a:cubicBezTo>
                    <a:pt x="502" y="175"/>
                    <a:pt x="507" y="198"/>
                    <a:pt x="507" y="190"/>
                  </a:cubicBezTo>
                  <a:cubicBezTo>
                    <a:pt x="507" y="145"/>
                    <a:pt x="486" y="149"/>
                    <a:pt x="470" y="114"/>
                  </a:cubicBezTo>
                  <a:cubicBezTo>
                    <a:pt x="443" y="54"/>
                    <a:pt x="472" y="80"/>
                    <a:pt x="432" y="53"/>
                  </a:cubicBezTo>
                  <a:cubicBezTo>
                    <a:pt x="353" y="62"/>
                    <a:pt x="386" y="61"/>
                    <a:pt x="333" y="6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3" name="Freeform 18"/>
            <p:cNvSpPr>
              <a:spLocks/>
            </p:cNvSpPr>
            <p:nvPr/>
          </p:nvSpPr>
          <p:spPr bwMode="auto">
            <a:xfrm rot="-4847721">
              <a:off x="4856" y="2344"/>
              <a:ext cx="507" cy="236"/>
            </a:xfrm>
            <a:custGeom>
              <a:avLst/>
              <a:gdLst>
                <a:gd name="T0" fmla="*/ 0 w 507"/>
                <a:gd name="T1" fmla="*/ 0 h 211"/>
                <a:gd name="T2" fmla="*/ 7 w 507"/>
                <a:gd name="T3" fmla="*/ 814 h 211"/>
                <a:gd name="T4" fmla="*/ 15 w 507"/>
                <a:gd name="T5" fmla="*/ 492 h 211"/>
                <a:gd name="T6" fmla="*/ 22 w 507"/>
                <a:gd name="T7" fmla="*/ 164 h 211"/>
                <a:gd name="T8" fmla="*/ 38 w 507"/>
                <a:gd name="T9" fmla="*/ 200 h 211"/>
                <a:gd name="T10" fmla="*/ 15 w 507"/>
                <a:gd name="T11" fmla="*/ 164 h 211"/>
                <a:gd name="T12" fmla="*/ 174 w 507"/>
                <a:gd name="T13" fmla="*/ 875 h 211"/>
                <a:gd name="T14" fmla="*/ 394 w 507"/>
                <a:gd name="T15" fmla="*/ 718 h 211"/>
                <a:gd name="T16" fmla="*/ 417 w 507"/>
                <a:gd name="T17" fmla="*/ 551 h 211"/>
                <a:gd name="T18" fmla="*/ 439 w 507"/>
                <a:gd name="T19" fmla="*/ 200 h 211"/>
                <a:gd name="T20" fmla="*/ 348 w 507"/>
                <a:gd name="T21" fmla="*/ 200 h 211"/>
                <a:gd name="T22" fmla="*/ 303 w 507"/>
                <a:gd name="T23" fmla="*/ 262 h 211"/>
                <a:gd name="T24" fmla="*/ 424 w 507"/>
                <a:gd name="T25" fmla="*/ 200 h 211"/>
                <a:gd name="T26" fmla="*/ 485 w 507"/>
                <a:gd name="T27" fmla="*/ 459 h 211"/>
                <a:gd name="T28" fmla="*/ 500 w 507"/>
                <a:gd name="T29" fmla="*/ 718 h 211"/>
                <a:gd name="T30" fmla="*/ 507 w 507"/>
                <a:gd name="T31" fmla="*/ 814 h 211"/>
                <a:gd name="T32" fmla="*/ 470 w 507"/>
                <a:gd name="T33" fmla="*/ 492 h 211"/>
                <a:gd name="T34" fmla="*/ 432 w 507"/>
                <a:gd name="T35" fmla="*/ 226 h 211"/>
                <a:gd name="T36" fmla="*/ 333 w 507"/>
                <a:gd name="T37" fmla="*/ 262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7"/>
                <a:gd name="T58" fmla="*/ 0 h 211"/>
                <a:gd name="T59" fmla="*/ 507 w 507"/>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7" h="211">
                  <a:moveTo>
                    <a:pt x="0" y="0"/>
                  </a:moveTo>
                  <a:cubicBezTo>
                    <a:pt x="11" y="36"/>
                    <a:pt x="6" y="173"/>
                    <a:pt x="7" y="190"/>
                  </a:cubicBezTo>
                  <a:cubicBezTo>
                    <a:pt x="10" y="165"/>
                    <a:pt x="12" y="139"/>
                    <a:pt x="15" y="114"/>
                  </a:cubicBezTo>
                  <a:cubicBezTo>
                    <a:pt x="17" y="89"/>
                    <a:pt x="12" y="61"/>
                    <a:pt x="22" y="38"/>
                  </a:cubicBezTo>
                  <a:cubicBezTo>
                    <a:pt x="22" y="38"/>
                    <a:pt x="120" y="69"/>
                    <a:pt x="38" y="46"/>
                  </a:cubicBezTo>
                  <a:cubicBezTo>
                    <a:pt x="30" y="44"/>
                    <a:pt x="23" y="41"/>
                    <a:pt x="15" y="38"/>
                  </a:cubicBezTo>
                  <a:cubicBezTo>
                    <a:pt x="42" y="126"/>
                    <a:pt x="79" y="180"/>
                    <a:pt x="174" y="205"/>
                  </a:cubicBezTo>
                  <a:cubicBezTo>
                    <a:pt x="255" y="200"/>
                    <a:pt x="327" y="211"/>
                    <a:pt x="394" y="167"/>
                  </a:cubicBezTo>
                  <a:cubicBezTo>
                    <a:pt x="414" y="103"/>
                    <a:pt x="386" y="181"/>
                    <a:pt x="417" y="129"/>
                  </a:cubicBezTo>
                  <a:cubicBezTo>
                    <a:pt x="430" y="108"/>
                    <a:pt x="435" y="69"/>
                    <a:pt x="439" y="46"/>
                  </a:cubicBezTo>
                  <a:cubicBezTo>
                    <a:pt x="399" y="32"/>
                    <a:pt x="413" y="33"/>
                    <a:pt x="348" y="46"/>
                  </a:cubicBezTo>
                  <a:cubicBezTo>
                    <a:pt x="333" y="49"/>
                    <a:pt x="303" y="61"/>
                    <a:pt x="303" y="61"/>
                  </a:cubicBezTo>
                  <a:cubicBezTo>
                    <a:pt x="341" y="72"/>
                    <a:pt x="385" y="52"/>
                    <a:pt x="424" y="46"/>
                  </a:cubicBezTo>
                  <a:cubicBezTo>
                    <a:pt x="470" y="30"/>
                    <a:pt x="475" y="65"/>
                    <a:pt x="485" y="106"/>
                  </a:cubicBezTo>
                  <a:cubicBezTo>
                    <a:pt x="490" y="126"/>
                    <a:pt x="494" y="147"/>
                    <a:pt x="500" y="167"/>
                  </a:cubicBezTo>
                  <a:cubicBezTo>
                    <a:pt x="502" y="175"/>
                    <a:pt x="507" y="198"/>
                    <a:pt x="507" y="190"/>
                  </a:cubicBezTo>
                  <a:cubicBezTo>
                    <a:pt x="507" y="145"/>
                    <a:pt x="486" y="149"/>
                    <a:pt x="470" y="114"/>
                  </a:cubicBezTo>
                  <a:cubicBezTo>
                    <a:pt x="443" y="54"/>
                    <a:pt x="472" y="80"/>
                    <a:pt x="432" y="53"/>
                  </a:cubicBezTo>
                  <a:cubicBezTo>
                    <a:pt x="353" y="62"/>
                    <a:pt x="386" y="61"/>
                    <a:pt x="333" y="6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389" name="Freeform 19"/>
          <p:cNvSpPr>
            <a:spLocks/>
          </p:cNvSpPr>
          <p:nvPr/>
        </p:nvSpPr>
        <p:spPr bwMode="auto">
          <a:xfrm rot="8017114">
            <a:off x="2889250" y="3663950"/>
            <a:ext cx="804863" cy="334963"/>
          </a:xfrm>
          <a:custGeom>
            <a:avLst/>
            <a:gdLst>
              <a:gd name="T0" fmla="*/ 0 w 507"/>
              <a:gd name="T1" fmla="*/ 0 h 211"/>
              <a:gd name="T2" fmla="*/ 2147483647 w 507"/>
              <a:gd name="T3" fmla="*/ 2147483647 h 211"/>
              <a:gd name="T4" fmla="*/ 2147483647 w 507"/>
              <a:gd name="T5" fmla="*/ 2147483647 h 211"/>
              <a:gd name="T6" fmla="*/ 2147483647 w 507"/>
              <a:gd name="T7" fmla="*/ 2147483647 h 211"/>
              <a:gd name="T8" fmla="*/ 2147483647 w 507"/>
              <a:gd name="T9" fmla="*/ 2147483647 h 211"/>
              <a:gd name="T10" fmla="*/ 2147483647 w 507"/>
              <a:gd name="T11" fmla="*/ 2147483647 h 211"/>
              <a:gd name="T12" fmla="*/ 2147483647 w 507"/>
              <a:gd name="T13" fmla="*/ 2147483647 h 211"/>
              <a:gd name="T14" fmla="*/ 2147483647 w 507"/>
              <a:gd name="T15" fmla="*/ 2147483647 h 211"/>
              <a:gd name="T16" fmla="*/ 2147483647 w 507"/>
              <a:gd name="T17" fmla="*/ 2147483647 h 211"/>
              <a:gd name="T18" fmla="*/ 2147483647 w 507"/>
              <a:gd name="T19" fmla="*/ 2147483647 h 211"/>
              <a:gd name="T20" fmla="*/ 2147483647 w 507"/>
              <a:gd name="T21" fmla="*/ 2147483647 h 211"/>
              <a:gd name="T22" fmla="*/ 2147483647 w 507"/>
              <a:gd name="T23" fmla="*/ 2147483647 h 211"/>
              <a:gd name="T24" fmla="*/ 2147483647 w 507"/>
              <a:gd name="T25" fmla="*/ 2147483647 h 211"/>
              <a:gd name="T26" fmla="*/ 2147483647 w 507"/>
              <a:gd name="T27" fmla="*/ 2147483647 h 211"/>
              <a:gd name="T28" fmla="*/ 2147483647 w 507"/>
              <a:gd name="T29" fmla="*/ 2147483647 h 211"/>
              <a:gd name="T30" fmla="*/ 2147483647 w 507"/>
              <a:gd name="T31" fmla="*/ 2147483647 h 211"/>
              <a:gd name="T32" fmla="*/ 2147483647 w 507"/>
              <a:gd name="T33" fmla="*/ 2147483647 h 211"/>
              <a:gd name="T34" fmla="*/ 2147483647 w 507"/>
              <a:gd name="T35" fmla="*/ 2147483647 h 211"/>
              <a:gd name="T36" fmla="*/ 2147483647 w 507"/>
              <a:gd name="T37" fmla="*/ 2147483647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7"/>
              <a:gd name="T58" fmla="*/ 0 h 211"/>
              <a:gd name="T59" fmla="*/ 507 w 507"/>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7" h="211">
                <a:moveTo>
                  <a:pt x="0" y="0"/>
                </a:moveTo>
                <a:cubicBezTo>
                  <a:pt x="11" y="36"/>
                  <a:pt x="6" y="173"/>
                  <a:pt x="7" y="190"/>
                </a:cubicBezTo>
                <a:cubicBezTo>
                  <a:pt x="10" y="165"/>
                  <a:pt x="12" y="139"/>
                  <a:pt x="15" y="114"/>
                </a:cubicBezTo>
                <a:cubicBezTo>
                  <a:pt x="17" y="89"/>
                  <a:pt x="12" y="61"/>
                  <a:pt x="22" y="38"/>
                </a:cubicBezTo>
                <a:cubicBezTo>
                  <a:pt x="22" y="38"/>
                  <a:pt x="120" y="69"/>
                  <a:pt x="38" y="46"/>
                </a:cubicBezTo>
                <a:cubicBezTo>
                  <a:pt x="30" y="44"/>
                  <a:pt x="23" y="41"/>
                  <a:pt x="15" y="38"/>
                </a:cubicBezTo>
                <a:cubicBezTo>
                  <a:pt x="42" y="126"/>
                  <a:pt x="79" y="180"/>
                  <a:pt x="174" y="205"/>
                </a:cubicBezTo>
                <a:cubicBezTo>
                  <a:pt x="255" y="200"/>
                  <a:pt x="327" y="211"/>
                  <a:pt x="394" y="167"/>
                </a:cubicBezTo>
                <a:cubicBezTo>
                  <a:pt x="414" y="103"/>
                  <a:pt x="386" y="181"/>
                  <a:pt x="417" y="129"/>
                </a:cubicBezTo>
                <a:cubicBezTo>
                  <a:pt x="430" y="108"/>
                  <a:pt x="435" y="69"/>
                  <a:pt x="439" y="46"/>
                </a:cubicBezTo>
                <a:cubicBezTo>
                  <a:pt x="399" y="32"/>
                  <a:pt x="413" y="33"/>
                  <a:pt x="348" y="46"/>
                </a:cubicBezTo>
                <a:cubicBezTo>
                  <a:pt x="333" y="49"/>
                  <a:pt x="303" y="61"/>
                  <a:pt x="303" y="61"/>
                </a:cubicBezTo>
                <a:cubicBezTo>
                  <a:pt x="341" y="72"/>
                  <a:pt x="385" y="52"/>
                  <a:pt x="424" y="46"/>
                </a:cubicBezTo>
                <a:cubicBezTo>
                  <a:pt x="470" y="30"/>
                  <a:pt x="475" y="65"/>
                  <a:pt x="485" y="106"/>
                </a:cubicBezTo>
                <a:cubicBezTo>
                  <a:pt x="490" y="126"/>
                  <a:pt x="494" y="147"/>
                  <a:pt x="500" y="167"/>
                </a:cubicBezTo>
                <a:cubicBezTo>
                  <a:pt x="502" y="175"/>
                  <a:pt x="507" y="198"/>
                  <a:pt x="507" y="190"/>
                </a:cubicBezTo>
                <a:cubicBezTo>
                  <a:pt x="507" y="145"/>
                  <a:pt x="486" y="149"/>
                  <a:pt x="470" y="114"/>
                </a:cubicBezTo>
                <a:cubicBezTo>
                  <a:pt x="443" y="54"/>
                  <a:pt x="472" y="80"/>
                  <a:pt x="432" y="53"/>
                </a:cubicBezTo>
                <a:cubicBezTo>
                  <a:pt x="353" y="62"/>
                  <a:pt x="386" y="61"/>
                  <a:pt x="333" y="6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1615135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CBT</a:t>
            </a:r>
          </a:p>
        </p:txBody>
      </p:sp>
      <p:sp>
        <p:nvSpPr>
          <p:cNvPr id="27651" name="Rectangle 3"/>
          <p:cNvSpPr>
            <a:spLocks noGrp="1" noChangeArrowheads="1"/>
          </p:cNvSpPr>
          <p:nvPr>
            <p:ph type="body" idx="1"/>
          </p:nvPr>
        </p:nvSpPr>
        <p:spPr/>
        <p:txBody>
          <a:bodyPr/>
          <a:lstStyle/>
          <a:p>
            <a:pPr eaLnBrk="1" hangingPunct="1">
              <a:lnSpc>
                <a:spcPct val="90000"/>
              </a:lnSpc>
            </a:pPr>
            <a:r>
              <a:rPr lang="en-US" sz="2800" smtClean="0"/>
              <a:t>Sleep Hygiene</a:t>
            </a:r>
          </a:p>
          <a:p>
            <a:pPr lvl="1" eaLnBrk="1" hangingPunct="1">
              <a:lnSpc>
                <a:spcPct val="90000"/>
              </a:lnSpc>
            </a:pPr>
            <a:r>
              <a:rPr lang="en-US" sz="2400" smtClean="0"/>
              <a:t>Pets (“Scruffy only covers my face once in a while.”)</a:t>
            </a:r>
          </a:p>
          <a:p>
            <a:pPr lvl="1" eaLnBrk="1" hangingPunct="1">
              <a:lnSpc>
                <a:spcPct val="90000"/>
              </a:lnSpc>
            </a:pPr>
            <a:r>
              <a:rPr lang="en-US" sz="2400" smtClean="0"/>
              <a:t>Smoking (“It just relaxes me.”)</a:t>
            </a:r>
          </a:p>
          <a:p>
            <a:pPr lvl="1" eaLnBrk="1" hangingPunct="1">
              <a:lnSpc>
                <a:spcPct val="90000"/>
              </a:lnSpc>
            </a:pPr>
            <a:r>
              <a:rPr lang="en-US" sz="2400" smtClean="0"/>
              <a:t>Alcohol (“All I need is one glass of wine!”)</a:t>
            </a:r>
          </a:p>
          <a:p>
            <a:pPr lvl="1" eaLnBrk="1" hangingPunct="1">
              <a:lnSpc>
                <a:spcPct val="90000"/>
              </a:lnSpc>
            </a:pPr>
            <a:r>
              <a:rPr lang="en-US" sz="2400" smtClean="0"/>
              <a:t>Bed Partner (“I swear, if only John wouldn’t snore like a chainsaw, I would sleep better.”)</a:t>
            </a:r>
          </a:p>
          <a:p>
            <a:pPr lvl="1" eaLnBrk="1" hangingPunct="1">
              <a:lnSpc>
                <a:spcPct val="90000"/>
              </a:lnSpc>
            </a:pPr>
            <a:r>
              <a:rPr lang="en-US" sz="2400" smtClean="0"/>
              <a:t>Exercise (“The only time I have to exercise is right before I go to bed – or I just don’t have time to exercise.”)</a:t>
            </a:r>
          </a:p>
          <a:p>
            <a:pPr lvl="1" eaLnBrk="1" hangingPunct="1">
              <a:lnSpc>
                <a:spcPct val="90000"/>
              </a:lnSpc>
            </a:pPr>
            <a:r>
              <a:rPr lang="en-US" sz="2400" smtClean="0"/>
              <a:t>Other Environmental Cues (“Falling asleep with the news on isn't a problem is it?”) </a:t>
            </a:r>
          </a:p>
          <a:p>
            <a:pPr lvl="1" eaLnBrk="1" hangingPunct="1">
              <a:lnSpc>
                <a:spcPct val="90000"/>
              </a:lnSpc>
            </a:pPr>
            <a:endParaRPr lang="en-US" sz="2400" smtClean="0"/>
          </a:p>
        </p:txBody>
      </p:sp>
      <p:sp>
        <p:nvSpPr>
          <p:cNvPr id="27652" name="Text Box 4"/>
          <p:cNvSpPr txBox="1">
            <a:spLocks noChangeArrowheads="1"/>
          </p:cNvSpPr>
          <p:nvPr/>
        </p:nvSpPr>
        <p:spPr bwMode="auto">
          <a:xfrm>
            <a:off x="1066800" y="60960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chemeClr val="folHlink"/>
                </a:solidFill>
              </a:rPr>
              <a:t>YOU CAN’T EDUCATE IF YOU DON’T ASSESS</a:t>
            </a:r>
          </a:p>
        </p:txBody>
      </p:sp>
    </p:spTree>
    <p:extLst>
      <p:ext uri="{BB962C8B-B14F-4D97-AF65-F5344CB8AC3E}">
        <p14:creationId xmlns:p14="http://schemas.microsoft.com/office/powerpoint/2010/main" val="3133363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652"/>
                                        </p:tgtEl>
                                        <p:attrNameLst>
                                          <p:attrName>style.visibility</p:attrName>
                                        </p:attrNameLst>
                                      </p:cBhvr>
                                      <p:to>
                                        <p:strVal val="visible"/>
                                      </p:to>
                                    </p:set>
                                    <p:anim calcmode="lin" valueType="num">
                                      <p:cBhvr additive="base">
                                        <p:cTn id="31" dur="500" fill="hold"/>
                                        <p:tgtEl>
                                          <p:spTgt spid="27652"/>
                                        </p:tgtEl>
                                        <p:attrNameLst>
                                          <p:attrName>ppt_x</p:attrName>
                                        </p:attrNameLst>
                                      </p:cBhvr>
                                      <p:tavLst>
                                        <p:tav tm="0">
                                          <p:val>
                                            <p:strVal val="#ppt_x"/>
                                          </p:val>
                                        </p:tav>
                                        <p:tav tm="100000">
                                          <p:val>
                                            <p:strVal val="#ppt_x"/>
                                          </p:val>
                                        </p:tav>
                                      </p:tavLst>
                                    </p:anim>
                                    <p:anim calcmode="lin" valueType="num">
                                      <p:cBhvr additive="base">
                                        <p:cTn id="32" dur="500" fill="hold"/>
                                        <p:tgtEl>
                                          <p:spTgt spid="276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Biggies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Medications (side effects and interactions)</a:t>
            </a:r>
          </a:p>
          <a:p>
            <a:r>
              <a:rPr lang="en-US" dirty="0" smtClean="0"/>
              <a:t>The “basic” vitals</a:t>
            </a:r>
          </a:p>
          <a:p>
            <a:pPr lvl="1"/>
            <a:r>
              <a:rPr lang="en-US" dirty="0" smtClean="0"/>
              <a:t>Height/weight</a:t>
            </a:r>
            <a:endParaRPr lang="en-US" dirty="0"/>
          </a:p>
          <a:p>
            <a:pPr lvl="1"/>
            <a:r>
              <a:rPr lang="en-US" dirty="0" smtClean="0"/>
              <a:t>BP</a:t>
            </a:r>
          </a:p>
          <a:p>
            <a:r>
              <a:rPr lang="en-US" dirty="0" smtClean="0"/>
              <a:t>The most common “medical” conditions and what you can do</a:t>
            </a:r>
          </a:p>
          <a:p>
            <a:r>
              <a:rPr lang="en-US" dirty="0" smtClean="0"/>
              <a:t>Diagnoses and underlying physiological processes </a:t>
            </a:r>
          </a:p>
          <a:p>
            <a:r>
              <a:rPr lang="en-US" dirty="0" smtClean="0"/>
              <a:t>What might be, but is not a “mental health” condition </a:t>
            </a:r>
            <a:endParaRPr lang="en-US" dirty="0"/>
          </a:p>
          <a:p>
            <a:pPr lvl="1"/>
            <a:endParaRPr lang="en-US" dirty="0"/>
          </a:p>
        </p:txBody>
      </p:sp>
    </p:spTree>
    <p:extLst>
      <p:ext uri="{BB962C8B-B14F-4D97-AF65-F5344CB8AC3E}">
        <p14:creationId xmlns:p14="http://schemas.microsoft.com/office/powerpoint/2010/main" val="24996187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Pharmacologic Therapies</a:t>
            </a:r>
          </a:p>
        </p:txBody>
      </p:sp>
      <p:sp>
        <p:nvSpPr>
          <p:cNvPr id="20483" name="Rectangle 3"/>
          <p:cNvSpPr>
            <a:spLocks noGrp="1" noChangeArrowheads="1"/>
          </p:cNvSpPr>
          <p:nvPr>
            <p:ph type="body" idx="1"/>
          </p:nvPr>
        </p:nvSpPr>
        <p:spPr/>
        <p:txBody>
          <a:bodyPr/>
          <a:lstStyle/>
          <a:p>
            <a:pPr eaLnBrk="1" hangingPunct="1"/>
            <a:r>
              <a:rPr lang="en-US" smtClean="0"/>
              <a:t>Classes</a:t>
            </a:r>
          </a:p>
          <a:p>
            <a:pPr lvl="1" eaLnBrk="1" hangingPunct="1"/>
            <a:r>
              <a:rPr lang="en-US" smtClean="0"/>
              <a:t>Benzodiazepines</a:t>
            </a:r>
          </a:p>
          <a:p>
            <a:pPr lvl="1" eaLnBrk="1" hangingPunct="1"/>
            <a:r>
              <a:rPr lang="en-US" smtClean="0"/>
              <a:t>Benzodiazepine-receptor agonists</a:t>
            </a:r>
          </a:p>
          <a:p>
            <a:pPr lvl="1" eaLnBrk="1" hangingPunct="1"/>
            <a:r>
              <a:rPr lang="en-US" smtClean="0"/>
              <a:t>Sedating antidepressants </a:t>
            </a:r>
          </a:p>
          <a:p>
            <a:pPr eaLnBrk="1" hangingPunct="1"/>
            <a:r>
              <a:rPr lang="en-US" smtClean="0"/>
              <a:t>Data to support use</a:t>
            </a:r>
          </a:p>
          <a:p>
            <a:pPr lvl="1" eaLnBrk="1" hangingPunct="1"/>
            <a:r>
              <a:rPr lang="en-US" smtClean="0"/>
              <a:t>No studies extend beyond six months</a:t>
            </a:r>
          </a:p>
          <a:p>
            <a:pPr eaLnBrk="1" hangingPunct="1"/>
            <a:endParaRPr lang="en-US" smtClean="0"/>
          </a:p>
        </p:txBody>
      </p:sp>
      <p:pic>
        <p:nvPicPr>
          <p:cNvPr id="2048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828800"/>
            <a:ext cx="13525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86740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Pharmacologic Therapies</a:t>
            </a:r>
          </a:p>
        </p:txBody>
      </p:sp>
      <p:sp>
        <p:nvSpPr>
          <p:cNvPr id="21507" name="Rectangle 3"/>
          <p:cNvSpPr>
            <a:spLocks noGrp="1" noChangeArrowheads="1"/>
          </p:cNvSpPr>
          <p:nvPr>
            <p:ph type="body" idx="1"/>
          </p:nvPr>
        </p:nvSpPr>
        <p:spPr>
          <a:xfrm>
            <a:off x="457200" y="1600200"/>
            <a:ext cx="8229600" cy="762000"/>
          </a:xfrm>
        </p:spPr>
        <p:txBody>
          <a:bodyPr/>
          <a:lstStyle/>
          <a:p>
            <a:pPr eaLnBrk="1" hangingPunct="1"/>
            <a:r>
              <a:rPr lang="en-US" smtClean="0"/>
              <a:t>zolpidem (Ambien)</a:t>
            </a:r>
          </a:p>
        </p:txBody>
      </p:sp>
      <p:pic>
        <p:nvPicPr>
          <p:cNvPr id="215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600200"/>
            <a:ext cx="965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533400" y="2438400"/>
            <a:ext cx="8229600" cy="685800"/>
          </a:xfrm>
          <a:prstGeom prst="rect">
            <a:avLst/>
          </a:prstGeom>
          <a:noFill/>
          <a:ln w="9525">
            <a:noFill/>
            <a:miter lim="800000"/>
            <a:headEnd/>
            <a:tailEnd/>
          </a:ln>
        </p:spPr>
        <p:txBody>
          <a:bodyPr/>
          <a:lstStyle/>
          <a:p>
            <a:pPr marL="342900" indent="-342900">
              <a:spcBef>
                <a:spcPct val="20000"/>
              </a:spcBef>
              <a:buFontTx/>
              <a:buChar char="•"/>
              <a:defRPr/>
            </a:pPr>
            <a:r>
              <a:rPr lang="en-US" sz="3200" kern="0" dirty="0" err="1">
                <a:latin typeface="+mn-lt"/>
              </a:rPr>
              <a:t>zaleplon</a:t>
            </a:r>
            <a:r>
              <a:rPr lang="en-US" sz="3200" kern="0" dirty="0">
                <a:latin typeface="+mn-lt"/>
              </a:rPr>
              <a:t> (Sonata)</a:t>
            </a:r>
          </a:p>
        </p:txBody>
      </p:sp>
      <p:pic>
        <p:nvPicPr>
          <p:cNvPr id="215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438400"/>
            <a:ext cx="9175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533400" y="3200400"/>
            <a:ext cx="8229600" cy="609600"/>
          </a:xfrm>
          <a:prstGeom prst="rect">
            <a:avLst/>
          </a:prstGeom>
          <a:noFill/>
          <a:ln w="9525">
            <a:noFill/>
            <a:miter lim="800000"/>
            <a:headEnd/>
            <a:tailEnd/>
          </a:ln>
        </p:spPr>
        <p:txBody>
          <a:bodyPr/>
          <a:lstStyle/>
          <a:p>
            <a:pPr marL="342900" indent="-342900">
              <a:spcBef>
                <a:spcPct val="20000"/>
              </a:spcBef>
              <a:buFontTx/>
              <a:buChar char="•"/>
              <a:defRPr/>
            </a:pPr>
            <a:r>
              <a:rPr lang="en-US" sz="3200" kern="0" dirty="0" err="1">
                <a:latin typeface="+mn-lt"/>
              </a:rPr>
              <a:t>eszopiclone</a:t>
            </a:r>
            <a:r>
              <a:rPr lang="en-US" sz="3200" kern="0" dirty="0">
                <a:latin typeface="+mn-lt"/>
              </a:rPr>
              <a:t> (</a:t>
            </a:r>
            <a:r>
              <a:rPr lang="en-US" sz="3200" kern="0" dirty="0" err="1">
                <a:latin typeface="+mn-lt"/>
              </a:rPr>
              <a:t>Lunesta</a:t>
            </a:r>
            <a:r>
              <a:rPr lang="en-US" sz="3200" kern="0" dirty="0">
                <a:latin typeface="+mn-lt"/>
              </a:rPr>
              <a:t>)</a:t>
            </a:r>
          </a:p>
        </p:txBody>
      </p:sp>
      <p:pic>
        <p:nvPicPr>
          <p:cNvPr id="215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276600"/>
            <a:ext cx="9144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bwMode="auto">
          <a:xfrm>
            <a:off x="533400" y="3962400"/>
            <a:ext cx="8229600" cy="609600"/>
          </a:xfrm>
          <a:prstGeom prst="rect">
            <a:avLst/>
          </a:prstGeom>
          <a:noFill/>
          <a:ln w="9525">
            <a:noFill/>
            <a:miter lim="800000"/>
            <a:headEnd/>
            <a:tailEnd/>
          </a:ln>
        </p:spPr>
        <p:txBody>
          <a:bodyPr/>
          <a:lstStyle/>
          <a:p>
            <a:pPr marL="342900" indent="-342900">
              <a:spcBef>
                <a:spcPct val="20000"/>
              </a:spcBef>
              <a:buFontTx/>
              <a:buChar char="•"/>
              <a:defRPr/>
            </a:pPr>
            <a:r>
              <a:rPr lang="en-US" sz="3200" kern="0" dirty="0" err="1">
                <a:latin typeface="+mn-lt"/>
              </a:rPr>
              <a:t>ramelteon</a:t>
            </a:r>
            <a:r>
              <a:rPr lang="en-US" sz="3200" kern="0" dirty="0">
                <a:latin typeface="+mn-lt"/>
              </a:rPr>
              <a:t> (</a:t>
            </a:r>
            <a:r>
              <a:rPr lang="en-US" sz="3200" kern="0" dirty="0" err="1">
                <a:latin typeface="+mn-lt"/>
              </a:rPr>
              <a:t>Rozerem</a:t>
            </a:r>
            <a:r>
              <a:rPr lang="en-US" sz="3200" kern="0" dirty="0">
                <a:latin typeface="+mn-lt"/>
              </a:rPr>
              <a:t>)</a:t>
            </a:r>
          </a:p>
        </p:txBody>
      </p:sp>
      <p:pic>
        <p:nvPicPr>
          <p:cNvPr id="2151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038600"/>
            <a:ext cx="914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txBox="1">
            <a:spLocks noChangeArrowheads="1"/>
          </p:cNvSpPr>
          <p:nvPr/>
        </p:nvSpPr>
        <p:spPr bwMode="auto">
          <a:xfrm>
            <a:off x="533400" y="4876800"/>
            <a:ext cx="8229600" cy="685800"/>
          </a:xfrm>
          <a:prstGeom prst="rect">
            <a:avLst/>
          </a:prstGeom>
          <a:noFill/>
          <a:ln w="9525">
            <a:noFill/>
            <a:miter lim="800000"/>
            <a:headEnd/>
            <a:tailEnd/>
          </a:ln>
        </p:spPr>
        <p:txBody>
          <a:bodyPr/>
          <a:lstStyle/>
          <a:p>
            <a:pPr marL="342900" indent="-342900">
              <a:spcBef>
                <a:spcPct val="20000"/>
              </a:spcBef>
              <a:buFontTx/>
              <a:buChar char="•"/>
              <a:defRPr/>
            </a:pPr>
            <a:r>
              <a:rPr lang="en-US" sz="3200" kern="0" dirty="0">
                <a:latin typeface="+mn-lt"/>
              </a:rPr>
              <a:t>s</a:t>
            </a:r>
            <a:r>
              <a:rPr lang="en-US" sz="3200" kern="0" dirty="0" err="1">
                <a:latin typeface="+mn-lt"/>
              </a:rPr>
              <a:t>edating</a:t>
            </a:r>
            <a:r>
              <a:rPr lang="en-US" sz="3200" kern="0" dirty="0">
                <a:latin typeface="+mn-lt"/>
              </a:rPr>
              <a:t> antidepressants </a:t>
            </a:r>
          </a:p>
        </p:txBody>
      </p:sp>
      <p:pic>
        <p:nvPicPr>
          <p:cNvPr id="2151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4800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65141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r>
              <a:rPr lang="en-US" smtClean="0"/>
              <a:t>Pharmacologic Therapies</a:t>
            </a:r>
            <a:br>
              <a:rPr lang="en-US" smtClean="0"/>
            </a:br>
            <a:r>
              <a:rPr lang="en-US" smtClean="0"/>
              <a:t>Bottom Line</a:t>
            </a:r>
          </a:p>
        </p:txBody>
      </p:sp>
      <p:sp>
        <p:nvSpPr>
          <p:cNvPr id="22531" name="Rectangle 3"/>
          <p:cNvSpPr>
            <a:spLocks noGrp="1" noChangeArrowheads="1"/>
          </p:cNvSpPr>
          <p:nvPr>
            <p:ph type="body" idx="1"/>
          </p:nvPr>
        </p:nvSpPr>
        <p:spPr/>
        <p:txBody>
          <a:bodyPr/>
          <a:lstStyle/>
          <a:p>
            <a:pPr eaLnBrk="1" hangingPunct="1"/>
            <a:r>
              <a:rPr lang="en-US" smtClean="0"/>
              <a:t>Short-acting agents have greatest effect  on sleep latency</a:t>
            </a:r>
          </a:p>
          <a:p>
            <a:pPr eaLnBrk="1" hangingPunct="1"/>
            <a:r>
              <a:rPr lang="en-US" smtClean="0"/>
              <a:t>Agents with intermediate or long-acting have greatest effect on total sleep time</a:t>
            </a:r>
          </a:p>
        </p:txBody>
      </p:sp>
    </p:spTree>
    <p:extLst>
      <p:ext uri="{BB962C8B-B14F-4D97-AF65-F5344CB8AC3E}">
        <p14:creationId xmlns:p14="http://schemas.microsoft.com/office/powerpoint/2010/main" val="19169558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Pharm vs. CBT</a:t>
            </a:r>
          </a:p>
        </p:txBody>
      </p:sp>
      <p:sp>
        <p:nvSpPr>
          <p:cNvPr id="23555" name="Rectangle 3"/>
          <p:cNvSpPr>
            <a:spLocks noGrp="1" noChangeArrowheads="1"/>
          </p:cNvSpPr>
          <p:nvPr>
            <p:ph type="body" idx="1"/>
          </p:nvPr>
        </p:nvSpPr>
        <p:spPr/>
        <p:txBody>
          <a:bodyPr/>
          <a:lstStyle/>
          <a:p>
            <a:pPr eaLnBrk="1" hangingPunct="1"/>
            <a:r>
              <a:rPr lang="en-US" sz="2800" smtClean="0"/>
              <a:t>CBT vs. triazolam (Halcion - benzo w/ short half-life; McClusky et al., 1991)</a:t>
            </a:r>
          </a:p>
          <a:p>
            <a:pPr lvl="1" eaLnBrk="1" hangingPunct="1"/>
            <a:r>
              <a:rPr lang="en-US" sz="2400" smtClean="0"/>
              <a:t>Compared to CBT Shorter sleep latency w/ triazolam at 2 weeks, but equal latencies at 4 weeks</a:t>
            </a:r>
          </a:p>
          <a:p>
            <a:pPr eaLnBrk="1" hangingPunct="1"/>
            <a:r>
              <a:rPr lang="en-US" sz="2800" smtClean="0"/>
              <a:t>CBT vs. zolpidem (Ambien - non-benzo; Jacobs et al, 2004)</a:t>
            </a:r>
          </a:p>
          <a:p>
            <a:pPr lvl="1" eaLnBrk="1" hangingPunct="1"/>
            <a:r>
              <a:rPr lang="en-US" sz="2400" smtClean="0"/>
              <a:t>CBT superior throughout </a:t>
            </a:r>
          </a:p>
          <a:p>
            <a:pPr lvl="1" eaLnBrk="1" hangingPunct="1"/>
            <a:r>
              <a:rPr lang="en-US" sz="2400" smtClean="0"/>
              <a:t>Follow up at 4-6 weeks after medication d/c and CBT completed showed sustained benefit of only CBT</a:t>
            </a:r>
          </a:p>
          <a:p>
            <a:pPr lvl="1" eaLnBrk="1" hangingPunct="1"/>
            <a:endParaRPr lang="en-US" sz="2400" smtClean="0"/>
          </a:p>
        </p:txBody>
      </p:sp>
    </p:spTree>
    <p:extLst>
      <p:ext uri="{BB962C8B-B14F-4D97-AF65-F5344CB8AC3E}">
        <p14:creationId xmlns:p14="http://schemas.microsoft.com/office/powerpoint/2010/main" val="23238885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Pharm vs. CBT</a:t>
            </a:r>
          </a:p>
        </p:txBody>
      </p:sp>
      <p:sp>
        <p:nvSpPr>
          <p:cNvPr id="24579" name="Rectangle 3"/>
          <p:cNvSpPr>
            <a:spLocks noGrp="1" noChangeArrowheads="1"/>
          </p:cNvSpPr>
          <p:nvPr>
            <p:ph type="body" idx="1"/>
          </p:nvPr>
        </p:nvSpPr>
        <p:spPr/>
        <p:txBody>
          <a:bodyPr/>
          <a:lstStyle/>
          <a:p>
            <a:pPr eaLnBrk="1" hangingPunct="1"/>
            <a:r>
              <a:rPr lang="en-US" smtClean="0"/>
              <a:t>CBT w/ RXP vs. CBT alone (Morin et al., 1999; Jacobs et al., 2004; Hauri, 1997)</a:t>
            </a:r>
          </a:p>
          <a:p>
            <a:pPr lvl="1" eaLnBrk="1" hangingPunct="1"/>
            <a:r>
              <a:rPr lang="en-US" smtClean="0"/>
              <a:t>10-24 months f/u improvements are maintained for CBT alone, but not for combined therapy</a:t>
            </a:r>
          </a:p>
          <a:p>
            <a:pPr lvl="1" eaLnBrk="1" hangingPunct="1"/>
            <a:r>
              <a:rPr lang="en-US" smtClean="0"/>
              <a:t>Explanation?</a:t>
            </a:r>
          </a:p>
          <a:p>
            <a:pPr lvl="1" eaLnBrk="1" hangingPunct="1"/>
            <a:r>
              <a:rPr lang="en-US" smtClean="0"/>
              <a:t>Pt less committed to learning and practicing CBT skills if they can control insomnia w/ medications</a:t>
            </a:r>
          </a:p>
          <a:p>
            <a:pPr lvl="1" eaLnBrk="1" hangingPunct="1">
              <a:buFontTx/>
              <a:buNone/>
            </a:pPr>
            <a:endParaRPr lang="en-US" smtClean="0"/>
          </a:p>
          <a:p>
            <a:pPr lvl="1" eaLnBrk="1" hangingPunct="1"/>
            <a:endParaRPr lang="en-US" smtClean="0"/>
          </a:p>
        </p:txBody>
      </p:sp>
    </p:spTree>
    <p:extLst>
      <p:ext uri="{BB962C8B-B14F-4D97-AF65-F5344CB8AC3E}">
        <p14:creationId xmlns:p14="http://schemas.microsoft.com/office/powerpoint/2010/main" val="23508994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More Evidence</a:t>
            </a:r>
          </a:p>
        </p:txBody>
      </p:sp>
      <p:sp>
        <p:nvSpPr>
          <p:cNvPr id="43011" name="Rectangle 3"/>
          <p:cNvSpPr>
            <a:spLocks noGrp="1" noChangeArrowheads="1"/>
          </p:cNvSpPr>
          <p:nvPr>
            <p:ph type="body" idx="1"/>
          </p:nvPr>
        </p:nvSpPr>
        <p:spPr/>
        <p:txBody>
          <a:bodyPr/>
          <a:lstStyle/>
          <a:p>
            <a:pPr eaLnBrk="1" hangingPunct="1"/>
            <a:r>
              <a:rPr lang="en-US" sz="2800" smtClean="0"/>
              <a:t>AASM –EBP (non-pharmacologic tx for insomnia) the following were recommended:</a:t>
            </a:r>
          </a:p>
          <a:p>
            <a:pPr lvl="1" eaLnBrk="1" hangingPunct="1"/>
            <a:r>
              <a:rPr lang="en-US" sz="2400" smtClean="0"/>
              <a:t>Stimulus-control</a:t>
            </a:r>
          </a:p>
          <a:p>
            <a:pPr lvl="1" eaLnBrk="1" hangingPunct="1"/>
            <a:r>
              <a:rPr lang="en-US" sz="2400" smtClean="0"/>
              <a:t>PMR</a:t>
            </a:r>
          </a:p>
          <a:p>
            <a:pPr lvl="1" eaLnBrk="1" hangingPunct="1"/>
            <a:r>
              <a:rPr lang="en-US" sz="2400" smtClean="0"/>
              <a:t>CBT</a:t>
            </a:r>
          </a:p>
          <a:p>
            <a:pPr eaLnBrk="1" hangingPunct="1"/>
            <a:r>
              <a:rPr lang="en-US" sz="2800" smtClean="0"/>
              <a:t>Insufficient evidence exists to support the use of the following interventions alone:</a:t>
            </a:r>
          </a:p>
          <a:p>
            <a:pPr lvl="1" eaLnBrk="1" hangingPunct="1"/>
            <a:r>
              <a:rPr lang="en-US" sz="2400" smtClean="0"/>
              <a:t>sleep hygiene education</a:t>
            </a:r>
          </a:p>
          <a:p>
            <a:pPr lvl="1" eaLnBrk="1" hangingPunct="1"/>
            <a:r>
              <a:rPr lang="en-US" sz="2400" smtClean="0"/>
              <a:t>Imagery training</a:t>
            </a:r>
          </a:p>
          <a:p>
            <a:pPr lvl="1" eaLnBrk="1" hangingPunct="1"/>
            <a:r>
              <a:rPr lang="en-US" sz="2400" smtClean="0"/>
              <a:t>Cognitive therapy</a:t>
            </a:r>
          </a:p>
          <a:p>
            <a:pPr lvl="1" eaLnBrk="1" hangingPunct="1"/>
            <a:endParaRPr lang="en-US" sz="2400" smtClean="0"/>
          </a:p>
        </p:txBody>
      </p:sp>
      <p:grpSp>
        <p:nvGrpSpPr>
          <p:cNvPr id="2" name="Group 6"/>
          <p:cNvGrpSpPr>
            <a:grpSpLocks/>
          </p:cNvGrpSpPr>
          <p:nvPr/>
        </p:nvGrpSpPr>
        <p:grpSpPr bwMode="auto">
          <a:xfrm>
            <a:off x="762000" y="1295400"/>
            <a:ext cx="7924800" cy="5105400"/>
            <a:chOff x="1296" y="1296"/>
            <a:chExt cx="2610" cy="2208"/>
          </a:xfrm>
        </p:grpSpPr>
        <p:pic>
          <p:nvPicPr>
            <p:cNvPr id="25605" name="Picture 4"/>
            <p:cNvPicPr>
              <a:picLocks noChangeAspect="1" noChangeArrowheads="1"/>
            </p:cNvPicPr>
            <p:nvPr/>
          </p:nvPicPr>
          <p:blipFill>
            <a:blip r:embed="rId2">
              <a:extLst>
                <a:ext uri="{28A0092B-C50C-407E-A947-70E740481C1C}">
                  <a14:useLocalDpi xmlns:a14="http://schemas.microsoft.com/office/drawing/2010/main" val="0"/>
                </a:ext>
              </a:extLst>
            </a:blip>
            <a:srcRect b="4167"/>
            <a:stretch>
              <a:fillRect/>
            </a:stretch>
          </p:blipFill>
          <p:spPr bwMode="auto">
            <a:xfrm>
              <a:off x="1296" y="1296"/>
              <a:ext cx="2610"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5"/>
            <p:cNvSpPr txBox="1">
              <a:spLocks noChangeArrowheads="1"/>
            </p:cNvSpPr>
            <p:nvPr/>
          </p:nvSpPr>
          <p:spPr bwMode="auto">
            <a:xfrm>
              <a:off x="1728" y="3024"/>
              <a:ext cx="1728"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chemeClr val="folHlink"/>
                  </a:solidFill>
                </a:rPr>
                <a:t>What about me?</a:t>
              </a:r>
            </a:p>
          </p:txBody>
        </p:sp>
      </p:grpSp>
    </p:spTree>
    <p:extLst>
      <p:ext uri="{BB962C8B-B14F-4D97-AF65-F5344CB8AC3E}">
        <p14:creationId xmlns:p14="http://schemas.microsoft.com/office/powerpoint/2010/main" val="3438445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3011">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Take Home Message</a:t>
            </a:r>
          </a:p>
        </p:txBody>
      </p:sp>
      <p:sp>
        <p:nvSpPr>
          <p:cNvPr id="44035" name="Rectangle 3"/>
          <p:cNvSpPr>
            <a:spLocks noGrp="1" noChangeArrowheads="1"/>
          </p:cNvSpPr>
          <p:nvPr>
            <p:ph type="body" idx="1"/>
          </p:nvPr>
        </p:nvSpPr>
        <p:spPr/>
        <p:txBody>
          <a:bodyPr/>
          <a:lstStyle/>
          <a:p>
            <a:pPr eaLnBrk="1" hangingPunct="1"/>
            <a:r>
              <a:rPr lang="en-US" smtClean="0"/>
              <a:t>Assess, Assess, Assess </a:t>
            </a:r>
          </a:p>
          <a:p>
            <a:pPr eaLnBrk="1" hangingPunct="1"/>
            <a:r>
              <a:rPr lang="en-US" smtClean="0"/>
              <a:t>Identify secondary causes first</a:t>
            </a:r>
          </a:p>
          <a:p>
            <a:pPr eaLnBrk="1" hangingPunct="1"/>
            <a:r>
              <a:rPr lang="en-US" smtClean="0"/>
              <a:t>CBT first then meds</a:t>
            </a:r>
          </a:p>
          <a:p>
            <a:pPr eaLnBrk="1" hangingPunct="1"/>
            <a:r>
              <a:rPr lang="en-US" smtClean="0"/>
              <a:t>Medication helpful in short-term (limited studies &gt;6 months)</a:t>
            </a:r>
          </a:p>
          <a:p>
            <a:pPr eaLnBrk="1" hangingPunct="1"/>
            <a:r>
              <a:rPr lang="en-US" smtClean="0"/>
              <a:t>Insomnia is treatable</a:t>
            </a:r>
          </a:p>
          <a:p>
            <a:pPr eaLnBrk="1" hangingPunct="1"/>
            <a:endParaRPr lang="en-US" smtClean="0"/>
          </a:p>
        </p:txBody>
      </p:sp>
      <p:pic>
        <p:nvPicPr>
          <p:cNvPr id="440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962400"/>
            <a:ext cx="3429000"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5120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403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Resources</a:t>
            </a:r>
          </a:p>
        </p:txBody>
      </p:sp>
      <p:sp>
        <p:nvSpPr>
          <p:cNvPr id="27651" name="Rectangle 3"/>
          <p:cNvSpPr>
            <a:spLocks noGrp="1" noChangeArrowheads="1"/>
          </p:cNvSpPr>
          <p:nvPr>
            <p:ph type="body" idx="1"/>
          </p:nvPr>
        </p:nvSpPr>
        <p:spPr/>
        <p:txBody>
          <a:bodyPr/>
          <a:lstStyle/>
          <a:p>
            <a:pPr eaLnBrk="1" hangingPunct="1"/>
            <a:r>
              <a:rPr lang="en-US" smtClean="0">
                <a:hlinkClick r:id="rId2"/>
              </a:rPr>
              <a:t>http://www.aasmnet.org/</a:t>
            </a:r>
            <a:r>
              <a:rPr lang="en-US" smtClean="0"/>
              <a:t> </a:t>
            </a:r>
          </a:p>
          <a:p>
            <a:pPr eaLnBrk="1" hangingPunct="1"/>
            <a:r>
              <a:rPr lang="en-US" smtClean="0">
                <a:hlinkClick r:id="rId3"/>
              </a:rPr>
              <a:t>http://www.absm.org/PDF/ICSD.pdf</a:t>
            </a:r>
            <a:r>
              <a:rPr lang="en-US" smtClean="0"/>
              <a:t> </a:t>
            </a:r>
          </a:p>
          <a:p>
            <a:pPr eaLnBrk="1" hangingPunct="1"/>
            <a:r>
              <a:rPr lang="en-US" smtClean="0">
                <a:hlinkClick r:id="rId4"/>
              </a:rPr>
              <a:t>http://www.absm.org/</a:t>
            </a:r>
            <a:r>
              <a:rPr lang="en-US" smtClean="0"/>
              <a:t> </a:t>
            </a:r>
          </a:p>
          <a:p>
            <a:pPr eaLnBrk="1" hangingPunct="1"/>
            <a:r>
              <a:rPr lang="en-US" smtClean="0">
                <a:hlinkClick r:id="rId5"/>
              </a:rPr>
              <a:t>http://www.sleepfoundation.org</a:t>
            </a:r>
            <a:r>
              <a:rPr lang="en-US" smtClean="0"/>
              <a:t> </a:t>
            </a:r>
          </a:p>
          <a:p>
            <a:pPr eaLnBrk="1" hangingPunct="1"/>
            <a:r>
              <a:rPr lang="en-US" smtClean="0">
                <a:hlinkClick r:id="rId6"/>
              </a:rPr>
              <a:t>http://www.sleepforkids.org/</a:t>
            </a:r>
            <a:r>
              <a:rPr lang="en-US" smtClean="0"/>
              <a:t> </a:t>
            </a:r>
          </a:p>
        </p:txBody>
      </p:sp>
    </p:spTree>
    <p:extLst>
      <p:ext uri="{BB962C8B-B14F-4D97-AF65-F5344CB8AC3E}">
        <p14:creationId xmlns:p14="http://schemas.microsoft.com/office/powerpoint/2010/main" val="20129168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Pain</a:t>
            </a:r>
            <a:endParaRPr lang="en-US" dirty="0"/>
          </a:p>
        </p:txBody>
      </p:sp>
      <p:sp>
        <p:nvSpPr>
          <p:cNvPr id="3" name="Text Placeholder 2"/>
          <p:cNvSpPr>
            <a:spLocks noGrp="1"/>
          </p:cNvSpPr>
          <p:nvPr>
            <p:ph type="body" idx="1"/>
          </p:nvPr>
        </p:nvSpPr>
        <p:spPr/>
        <p:txBody>
          <a:bodyPr/>
          <a:lstStyle/>
          <a:p>
            <a:r>
              <a:rPr lang="en-US" dirty="0" smtClean="0"/>
              <a:t>Ouch	</a:t>
            </a:r>
            <a:endParaRPr lang="en-US" dirty="0"/>
          </a:p>
        </p:txBody>
      </p:sp>
    </p:spTree>
    <p:extLst>
      <p:ext uri="{BB962C8B-B14F-4D97-AF65-F5344CB8AC3E}">
        <p14:creationId xmlns:p14="http://schemas.microsoft.com/office/powerpoint/2010/main" val="37768753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304800" y="228600"/>
            <a:ext cx="861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American Pain Society</a:t>
            </a:r>
          </a:p>
        </p:txBody>
      </p:sp>
      <p:sp>
        <p:nvSpPr>
          <p:cNvPr id="4102" name="WordArt 6"/>
          <p:cNvSpPr>
            <a:spLocks noChangeArrowheads="1" noChangeShapeType="1" noTextEdit="1"/>
          </p:cNvSpPr>
          <p:nvPr/>
        </p:nvSpPr>
        <p:spPr bwMode="auto">
          <a:xfrm>
            <a:off x="381000" y="3581400"/>
            <a:ext cx="509587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$100 billion per year</a:t>
            </a:r>
          </a:p>
        </p:txBody>
      </p:sp>
      <p:sp>
        <p:nvSpPr>
          <p:cNvPr id="4103" name="Text Box 7"/>
          <p:cNvSpPr txBox="1">
            <a:spLocks noChangeArrowheads="1"/>
          </p:cNvSpPr>
          <p:nvPr/>
        </p:nvSpPr>
        <p:spPr bwMode="auto">
          <a:xfrm>
            <a:off x="304800" y="685800"/>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Chronic pain</a:t>
            </a:r>
          </a:p>
        </p:txBody>
      </p:sp>
      <p:sp>
        <p:nvSpPr>
          <p:cNvPr id="4104" name="Text Box 8"/>
          <p:cNvSpPr txBox="1">
            <a:spLocks noChangeArrowheads="1"/>
          </p:cNvSpPr>
          <p:nvPr/>
        </p:nvSpPr>
        <p:spPr bwMode="auto">
          <a:xfrm>
            <a:off x="304800" y="1143000"/>
            <a:ext cx="853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Defined as pain that lasts six months or longer, well past the normal healing period one would expect for its protective biological function.</a:t>
            </a:r>
          </a:p>
        </p:txBody>
      </p:sp>
      <p:grpSp>
        <p:nvGrpSpPr>
          <p:cNvPr id="4106" name="Group 10"/>
          <p:cNvGrpSpPr>
            <a:grpSpLocks/>
          </p:cNvGrpSpPr>
          <p:nvPr/>
        </p:nvGrpSpPr>
        <p:grpSpPr bwMode="auto">
          <a:xfrm>
            <a:off x="381000" y="2057400"/>
            <a:ext cx="7258050" cy="1295400"/>
            <a:chOff x="288" y="1872"/>
            <a:chExt cx="4572" cy="816"/>
          </a:xfrm>
        </p:grpSpPr>
        <p:sp>
          <p:nvSpPr>
            <p:cNvPr id="4101" name="WordArt 5"/>
            <p:cNvSpPr>
              <a:spLocks noChangeArrowheads="1" noChangeShapeType="1" noTextEdit="1"/>
            </p:cNvSpPr>
            <p:nvPr/>
          </p:nvSpPr>
          <p:spPr bwMode="auto">
            <a:xfrm>
              <a:off x="288" y="1872"/>
              <a:ext cx="1536" cy="81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50 million</a:t>
              </a:r>
            </a:p>
          </p:txBody>
        </p:sp>
        <p:sp>
          <p:nvSpPr>
            <p:cNvPr id="4105" name="WordArt 9"/>
            <p:cNvSpPr>
              <a:spLocks noChangeArrowheads="1" noChangeShapeType="1" noTextEdit="1"/>
            </p:cNvSpPr>
            <p:nvPr/>
          </p:nvSpPr>
          <p:spPr bwMode="auto">
            <a:xfrm>
              <a:off x="2016" y="2160"/>
              <a:ext cx="2844" cy="40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(15%-20% Children)</a:t>
              </a:r>
            </a:p>
          </p:txBody>
        </p:sp>
      </p:grpSp>
      <p:pic>
        <p:nvPicPr>
          <p:cNvPr id="4109" name="Picture 13"/>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429000" y="4343400"/>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15" name="Group 19"/>
          <p:cNvGrpSpPr>
            <a:grpSpLocks/>
          </p:cNvGrpSpPr>
          <p:nvPr/>
        </p:nvGrpSpPr>
        <p:grpSpPr bwMode="auto">
          <a:xfrm>
            <a:off x="228600" y="4343400"/>
            <a:ext cx="1447800" cy="2209800"/>
            <a:chOff x="144" y="2736"/>
            <a:chExt cx="912" cy="1392"/>
          </a:xfrm>
        </p:grpSpPr>
        <p:sp>
          <p:nvSpPr>
            <p:cNvPr id="4113" name="AutoShape 17"/>
            <p:cNvSpPr>
              <a:spLocks noChangeArrowheads="1"/>
            </p:cNvSpPr>
            <p:nvPr/>
          </p:nvSpPr>
          <p:spPr bwMode="auto">
            <a:xfrm>
              <a:off x="144" y="2736"/>
              <a:ext cx="912" cy="1392"/>
            </a:xfrm>
            <a:prstGeom prst="upArrow">
              <a:avLst>
                <a:gd name="adj1" fmla="val 50000"/>
                <a:gd name="adj2" fmla="val 3815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114" name="WordArt 18"/>
            <p:cNvSpPr>
              <a:spLocks noChangeArrowheads="1" noChangeShapeType="1" noTextEdit="1"/>
            </p:cNvSpPr>
            <p:nvPr/>
          </p:nvSpPr>
          <p:spPr bwMode="auto">
            <a:xfrm rot="16200000">
              <a:off x="180" y="3420"/>
              <a:ext cx="816" cy="40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Need</a:t>
              </a:r>
            </a:p>
          </p:txBody>
        </p:sp>
      </p:grpSp>
      <p:sp>
        <p:nvSpPr>
          <p:cNvPr id="4117" name="WordArt 21"/>
          <p:cNvSpPr>
            <a:spLocks noChangeArrowheads="1" noChangeShapeType="1" noTextEdit="1"/>
          </p:cNvSpPr>
          <p:nvPr/>
        </p:nvSpPr>
        <p:spPr bwMode="auto">
          <a:xfrm>
            <a:off x="457200" y="2057400"/>
            <a:ext cx="2438400" cy="1295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76 million</a:t>
            </a:r>
          </a:p>
        </p:txBody>
      </p:sp>
    </p:spTree>
    <p:extLst>
      <p:ext uri="{BB962C8B-B14F-4D97-AF65-F5344CB8AC3E}">
        <p14:creationId xmlns:p14="http://schemas.microsoft.com/office/powerpoint/2010/main" val="1671362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fade">
                                      <p:cBhvr>
                                        <p:cTn id="7" dur="2000"/>
                                        <p:tgtEl>
                                          <p:spTgt spid="4103"/>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104"/>
                                        </p:tgtEl>
                                        <p:attrNameLst>
                                          <p:attrName>style.visibility</p:attrName>
                                        </p:attrNameLst>
                                      </p:cBhvr>
                                      <p:to>
                                        <p:strVal val="visible"/>
                                      </p:to>
                                    </p:set>
                                    <p:animEffect transition="in" filter="fade">
                                      <p:cBhvr>
                                        <p:cTn id="11" dur="2000"/>
                                        <p:tgtEl>
                                          <p:spTgt spid="4104"/>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06"/>
                                        </p:tgtEl>
                                        <p:attrNameLst>
                                          <p:attrName>style.visibility</p:attrName>
                                        </p:attrNameLst>
                                      </p:cBhvr>
                                      <p:to>
                                        <p:strVal val="visible"/>
                                      </p:to>
                                    </p:set>
                                    <p:animEffect transition="in" filter="fade">
                                      <p:cBhvr>
                                        <p:cTn id="15" dur="2000"/>
                                        <p:tgtEl>
                                          <p:spTgt spid="4106"/>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102"/>
                                        </p:tgtEl>
                                        <p:attrNameLst>
                                          <p:attrName>style.visibility</p:attrName>
                                        </p:attrNameLst>
                                      </p:cBhvr>
                                      <p:to>
                                        <p:strVal val="visible"/>
                                      </p:to>
                                    </p:set>
                                    <p:animEffect transition="in" filter="fade">
                                      <p:cBhvr>
                                        <p:cTn id="19" dur="2000"/>
                                        <p:tgtEl>
                                          <p:spTgt spid="410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xit" presetSubtype="0" fill="hold" nodeType="clickEffect">
                                  <p:stCondLst>
                                    <p:cond delay="0"/>
                                  </p:stCondLst>
                                  <p:childTnLst>
                                    <p:animEffect transition="out" filter="fade">
                                      <p:cBhvr>
                                        <p:cTn id="23" dur="2000"/>
                                        <p:tgtEl>
                                          <p:spTgt spid="4106"/>
                                        </p:tgtEl>
                                      </p:cBhvr>
                                    </p:animEffect>
                                    <p:set>
                                      <p:cBhvr>
                                        <p:cTn id="24" dur="1" fill="hold">
                                          <p:stCondLst>
                                            <p:cond delay="1999"/>
                                          </p:stCondLst>
                                        </p:cTn>
                                        <p:tgtEl>
                                          <p:spTgt spid="4106"/>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xit" presetSubtype="0" fill="hold" grpId="1" nodeType="clickEffect">
                                  <p:stCondLst>
                                    <p:cond delay="0"/>
                                  </p:stCondLst>
                                  <p:childTnLst>
                                    <p:animEffect transition="out" filter="fade">
                                      <p:cBhvr>
                                        <p:cTn id="28" dur="2000"/>
                                        <p:tgtEl>
                                          <p:spTgt spid="4103"/>
                                        </p:tgtEl>
                                      </p:cBhvr>
                                    </p:animEffect>
                                    <p:set>
                                      <p:cBhvr>
                                        <p:cTn id="29" dur="1" fill="hold">
                                          <p:stCondLst>
                                            <p:cond delay="1999"/>
                                          </p:stCondLst>
                                        </p:cTn>
                                        <p:tgtEl>
                                          <p:spTgt spid="4103"/>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4115"/>
                                        </p:tgtEl>
                                        <p:attrNameLst>
                                          <p:attrName>style.visibility</p:attrName>
                                        </p:attrNameLst>
                                      </p:cBhvr>
                                      <p:to>
                                        <p:strVal val="visible"/>
                                      </p:to>
                                    </p:set>
                                    <p:anim calcmode="lin" valueType="num">
                                      <p:cBhvr additive="base">
                                        <p:cTn id="34" dur="500" fill="hold"/>
                                        <p:tgtEl>
                                          <p:spTgt spid="4115"/>
                                        </p:tgtEl>
                                        <p:attrNameLst>
                                          <p:attrName>ppt_x</p:attrName>
                                        </p:attrNameLst>
                                      </p:cBhvr>
                                      <p:tavLst>
                                        <p:tav tm="0">
                                          <p:val>
                                            <p:strVal val="#ppt_x"/>
                                          </p:val>
                                        </p:tav>
                                        <p:tav tm="100000">
                                          <p:val>
                                            <p:strVal val="#ppt_x"/>
                                          </p:val>
                                        </p:tav>
                                      </p:tavLst>
                                    </p:anim>
                                    <p:anim calcmode="lin" valueType="num">
                                      <p:cBhvr additive="base">
                                        <p:cTn id="35" dur="500" fill="hold"/>
                                        <p:tgtEl>
                                          <p:spTgt spid="4115"/>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4109"/>
                                        </p:tgtEl>
                                        <p:attrNameLst>
                                          <p:attrName>style.visibility</p:attrName>
                                        </p:attrNameLst>
                                      </p:cBhvr>
                                      <p:to>
                                        <p:strVal val="visible"/>
                                      </p:to>
                                    </p:set>
                                    <p:anim calcmode="lin" valueType="num">
                                      <p:cBhvr additive="base">
                                        <p:cTn id="38" dur="500" fill="hold"/>
                                        <p:tgtEl>
                                          <p:spTgt spid="4109"/>
                                        </p:tgtEl>
                                        <p:attrNameLst>
                                          <p:attrName>ppt_x</p:attrName>
                                        </p:attrNameLst>
                                      </p:cBhvr>
                                      <p:tavLst>
                                        <p:tav tm="0">
                                          <p:val>
                                            <p:strVal val="#ppt_x"/>
                                          </p:val>
                                        </p:tav>
                                        <p:tav tm="100000">
                                          <p:val>
                                            <p:strVal val="#ppt_x"/>
                                          </p:val>
                                        </p:tav>
                                      </p:tavLst>
                                    </p:anim>
                                    <p:anim calcmode="lin" valueType="num">
                                      <p:cBhvr additive="base">
                                        <p:cTn id="39" dur="500" fill="hold"/>
                                        <p:tgtEl>
                                          <p:spTgt spid="4109"/>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117"/>
                                        </p:tgtEl>
                                        <p:attrNameLst>
                                          <p:attrName>style.visibility</p:attrName>
                                        </p:attrNameLst>
                                      </p:cBhvr>
                                      <p:to>
                                        <p:strVal val="visible"/>
                                      </p:to>
                                    </p:set>
                                    <p:animEffect transition="in" filter="fade">
                                      <p:cBhvr>
                                        <p:cTn id="44" dur="2000"/>
                                        <p:tgtEl>
                                          <p:spTgt spid="4117"/>
                                        </p:tgtEl>
                                      </p:cBhvr>
                                    </p:animEffect>
                                  </p:childTnLst>
                                </p:cTn>
                              </p:par>
                              <p:par>
                                <p:cTn id="45" presetID="10" presetClass="exit" presetSubtype="0" fill="hold" nodeType="withEffect">
                                  <p:stCondLst>
                                    <p:cond delay="0"/>
                                  </p:stCondLst>
                                  <p:childTnLst>
                                    <p:animEffect transition="out" filter="fade">
                                      <p:cBhvr>
                                        <p:cTn id="46" dur="2000"/>
                                        <p:tgtEl>
                                          <p:spTgt spid="4109"/>
                                        </p:tgtEl>
                                      </p:cBhvr>
                                    </p:animEffect>
                                    <p:set>
                                      <p:cBhvr>
                                        <p:cTn id="47" dur="1" fill="hold">
                                          <p:stCondLst>
                                            <p:cond delay="1999"/>
                                          </p:stCondLst>
                                        </p:cTn>
                                        <p:tgtEl>
                                          <p:spTgt spid="4109"/>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2000"/>
                                        <p:tgtEl>
                                          <p:spTgt spid="4115"/>
                                        </p:tgtEl>
                                      </p:cBhvr>
                                    </p:animEffect>
                                    <p:set>
                                      <p:cBhvr>
                                        <p:cTn id="50" dur="1" fill="hold">
                                          <p:stCondLst>
                                            <p:cond delay="1999"/>
                                          </p:stCondLst>
                                        </p:cTn>
                                        <p:tgtEl>
                                          <p:spTgt spid="4115"/>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2000"/>
                                        <p:tgtEl>
                                          <p:spTgt spid="4102"/>
                                        </p:tgtEl>
                                      </p:cBhvr>
                                    </p:animEffect>
                                    <p:set>
                                      <p:cBhvr>
                                        <p:cTn id="53" dur="1" fill="hold">
                                          <p:stCondLst>
                                            <p:cond delay="1999"/>
                                          </p:stCondLst>
                                        </p:cTn>
                                        <p:tgtEl>
                                          <p:spTgt spid="4102"/>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2000"/>
                                        <p:tgtEl>
                                          <p:spTgt spid="4104"/>
                                        </p:tgtEl>
                                      </p:cBhvr>
                                    </p:animEffect>
                                    <p:set>
                                      <p:cBhvr>
                                        <p:cTn id="56" dur="1" fill="hold">
                                          <p:stCondLst>
                                            <p:cond delay="1999"/>
                                          </p:stCondLst>
                                        </p:cTn>
                                        <p:tgtEl>
                                          <p:spTgt spid="4104"/>
                                        </p:tgtEl>
                                        <p:attrNameLst>
                                          <p:attrName>style.visibility</p:attrName>
                                        </p:attrNameLst>
                                      </p:cBhvr>
                                      <p:to>
                                        <p:strVal val="hidden"/>
                                      </p:to>
                                    </p:set>
                                  </p:childTnLst>
                                </p:cTn>
                              </p:par>
                              <p:par>
                                <p:cTn id="57" presetID="10" presetClass="exit" presetSubtype="0" fill="hold" grpId="2" nodeType="withEffect">
                                  <p:stCondLst>
                                    <p:cond delay="0"/>
                                  </p:stCondLst>
                                  <p:childTnLst>
                                    <p:animEffect transition="out" filter="fade">
                                      <p:cBhvr>
                                        <p:cTn id="58" dur="2000"/>
                                        <p:tgtEl>
                                          <p:spTgt spid="4103"/>
                                        </p:tgtEl>
                                      </p:cBhvr>
                                    </p:animEffect>
                                    <p:set>
                                      <p:cBhvr>
                                        <p:cTn id="59" dur="1" fill="hold">
                                          <p:stCondLst>
                                            <p:cond delay="1999"/>
                                          </p:stCondLst>
                                        </p:cTn>
                                        <p:tgtEl>
                                          <p:spTgt spid="4103"/>
                                        </p:tgtEl>
                                        <p:attrNameLst>
                                          <p:attrName>style.visibility</p:attrName>
                                        </p:attrNameLst>
                                      </p:cBhvr>
                                      <p:to>
                                        <p:strVal val="hidden"/>
                                      </p:to>
                                    </p:set>
                                  </p:childTnLst>
                                </p:cTn>
                              </p:par>
                              <p:par>
                                <p:cTn id="60" presetID="10" presetClass="exit" presetSubtype="0" fill="hold" grpId="0" nodeType="withEffect">
                                  <p:stCondLst>
                                    <p:cond delay="0"/>
                                  </p:stCondLst>
                                  <p:childTnLst>
                                    <p:animEffect transition="out" filter="fade">
                                      <p:cBhvr>
                                        <p:cTn id="61" dur="2000"/>
                                        <p:tgtEl>
                                          <p:spTgt spid="4100"/>
                                        </p:tgtEl>
                                      </p:cBhvr>
                                    </p:animEffect>
                                    <p:set>
                                      <p:cBhvr>
                                        <p:cTn id="62" dur="1" fill="hold">
                                          <p:stCondLst>
                                            <p:cond delay="1999"/>
                                          </p:stCondLst>
                                        </p:cTn>
                                        <p:tgtEl>
                                          <p:spTgt spid="41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2" grpId="0" animBg="1"/>
      <p:bldP spid="4102" grpId="1" animBg="1"/>
      <p:bldP spid="4103" grpId="0"/>
      <p:bldP spid="4103" grpId="1"/>
      <p:bldP spid="4103" grpId="2"/>
      <p:bldP spid="4104" grpId="0"/>
      <p:bldP spid="4104" grpId="1"/>
      <p:bldP spid="41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54" y="0"/>
            <a:ext cx="5410200" cy="369332"/>
          </a:xfrm>
          <a:prstGeom prst="rect">
            <a:avLst/>
          </a:prstGeom>
          <a:noFill/>
        </p:spPr>
        <p:txBody>
          <a:bodyPr wrap="square" rtlCol="0">
            <a:spAutoFit/>
          </a:bodyPr>
          <a:lstStyle/>
          <a:p>
            <a:r>
              <a:rPr lang="en-US" dirty="0" smtClean="0"/>
              <a:t>Psychological factors affecting medical conditions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0"/>
            <a:ext cx="2989217" cy="435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200"/>
            <a:ext cx="4948646" cy="370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398" y="4370497"/>
            <a:ext cx="4393202" cy="226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4257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457200" y="228600"/>
            <a:ext cx="792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Definitions</a:t>
            </a:r>
          </a:p>
        </p:txBody>
      </p:sp>
      <p:sp>
        <p:nvSpPr>
          <p:cNvPr id="7173" name="Text Box 5"/>
          <p:cNvSpPr txBox="1">
            <a:spLocks noChangeArrowheads="1"/>
          </p:cNvSpPr>
          <p:nvPr/>
        </p:nvSpPr>
        <p:spPr bwMode="auto">
          <a:xfrm>
            <a:off x="457200" y="762000"/>
            <a:ext cx="5410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t>Acute pain</a:t>
            </a:r>
          </a:p>
          <a:p>
            <a:r>
              <a:rPr lang="en-US"/>
              <a:t>is usually indicative of tissue damage, and it is</a:t>
            </a:r>
          </a:p>
          <a:p>
            <a:r>
              <a:rPr lang="en-US"/>
              <a:t>characterized by momentary intense noxious</a:t>
            </a:r>
          </a:p>
          <a:p>
            <a:r>
              <a:rPr lang="en-US"/>
              <a:t>sensations (i.e., nociception)</a:t>
            </a:r>
          </a:p>
        </p:txBody>
      </p:sp>
      <p:sp>
        <p:nvSpPr>
          <p:cNvPr id="7175" name="Text Box 7"/>
          <p:cNvSpPr txBox="1">
            <a:spLocks noChangeArrowheads="1"/>
          </p:cNvSpPr>
          <p:nvPr/>
        </p:nvSpPr>
        <p:spPr bwMode="auto">
          <a:xfrm>
            <a:off x="457200" y="2057400"/>
            <a:ext cx="54102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t>Chronic pain </a:t>
            </a:r>
          </a:p>
          <a:p>
            <a:r>
              <a:rPr lang="en-US"/>
              <a:t>is defined as pain that lasts</a:t>
            </a:r>
          </a:p>
          <a:p>
            <a:r>
              <a:rPr lang="en-US"/>
              <a:t>six months or longer, well past the normal</a:t>
            </a:r>
          </a:p>
          <a:p>
            <a:r>
              <a:rPr lang="en-US"/>
              <a:t>healing period one would expect for its</a:t>
            </a:r>
          </a:p>
          <a:p>
            <a:r>
              <a:rPr lang="en-US"/>
              <a:t>protective biological function</a:t>
            </a:r>
          </a:p>
        </p:txBody>
      </p:sp>
      <p:sp>
        <p:nvSpPr>
          <p:cNvPr id="7176" name="Text Box 8"/>
          <p:cNvSpPr txBox="1">
            <a:spLocks noChangeArrowheads="1"/>
          </p:cNvSpPr>
          <p:nvPr/>
        </p:nvSpPr>
        <p:spPr bwMode="auto">
          <a:xfrm>
            <a:off x="457200" y="3657600"/>
            <a:ext cx="54102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t>Recurrent pain </a:t>
            </a:r>
          </a:p>
          <a:p>
            <a:r>
              <a:rPr lang="en-US"/>
              <a:t>refers to intense, episodic</a:t>
            </a:r>
          </a:p>
          <a:p>
            <a:r>
              <a:rPr lang="en-US"/>
              <a:t>pain, reoccurring for more than three months.</a:t>
            </a:r>
          </a:p>
          <a:p>
            <a:r>
              <a:rPr lang="en-US"/>
              <a:t>Recurrent pain episodes are usually brief (as</a:t>
            </a:r>
          </a:p>
          <a:p>
            <a:r>
              <a:rPr lang="en-US"/>
              <a:t>are acute pain episodes); however the</a:t>
            </a:r>
          </a:p>
          <a:p>
            <a:r>
              <a:rPr lang="en-US"/>
              <a:t>reoccurring nature of this type of pain makes</a:t>
            </a:r>
          </a:p>
          <a:p>
            <a:r>
              <a:rPr lang="en-US"/>
              <a:t>it similar to chronic pain in that it is very</a:t>
            </a:r>
          </a:p>
          <a:p>
            <a:r>
              <a:rPr lang="en-US"/>
              <a:t>distressing to patients.</a:t>
            </a:r>
          </a:p>
        </p:txBody>
      </p:sp>
      <p:sp>
        <p:nvSpPr>
          <p:cNvPr id="7178" name="Text Box 10"/>
          <p:cNvSpPr txBox="1">
            <a:spLocks noChangeArrowheads="1"/>
          </p:cNvSpPr>
          <p:nvPr/>
        </p:nvSpPr>
        <p:spPr bwMode="auto">
          <a:xfrm>
            <a:off x="5638800" y="228600"/>
            <a:ext cx="32004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a:r>
              <a:rPr lang="en-US">
                <a:solidFill>
                  <a:schemeClr val="hlink"/>
                </a:solidFill>
              </a:rPr>
              <a:t>Occurs in 15-20% of US population annually</a:t>
            </a:r>
          </a:p>
          <a:p>
            <a:pPr lvl="2"/>
            <a:r>
              <a:rPr lang="en-US">
                <a:solidFill>
                  <a:schemeClr val="hlink"/>
                </a:solidFill>
              </a:rPr>
              <a:t>Only 1 out of 4 postsurgical patients are adequately treated</a:t>
            </a:r>
          </a:p>
        </p:txBody>
      </p:sp>
      <p:sp>
        <p:nvSpPr>
          <p:cNvPr id="7179" name="Text Box 11"/>
          <p:cNvSpPr txBox="1">
            <a:spLocks noChangeArrowheads="1"/>
          </p:cNvSpPr>
          <p:nvPr/>
        </p:nvSpPr>
        <p:spPr bwMode="auto">
          <a:xfrm>
            <a:off x="5638800" y="2057400"/>
            <a:ext cx="2971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a:r>
              <a:rPr lang="en-US">
                <a:solidFill>
                  <a:schemeClr val="hlink"/>
                </a:solidFill>
              </a:rPr>
              <a:t>50 million sufferers in US</a:t>
            </a:r>
          </a:p>
          <a:p>
            <a:pPr lvl="2"/>
            <a:r>
              <a:rPr lang="en-US">
                <a:solidFill>
                  <a:schemeClr val="hlink"/>
                </a:solidFill>
              </a:rPr>
              <a:t>40% with moderate to severe pain cannot get relief</a:t>
            </a:r>
          </a:p>
        </p:txBody>
      </p:sp>
    </p:spTree>
    <p:extLst>
      <p:ext uri="{BB962C8B-B14F-4D97-AF65-F5344CB8AC3E}">
        <p14:creationId xmlns:p14="http://schemas.microsoft.com/office/powerpoint/2010/main" val="3261016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7173"/>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7178"/>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7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717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7179"/>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3" grpId="1"/>
      <p:bldP spid="7175" grpId="0"/>
      <p:bldP spid="7175" grpId="1"/>
      <p:bldP spid="7176" grpId="0"/>
      <p:bldP spid="7178" grpId="0"/>
      <p:bldP spid="7178" grpId="1"/>
      <p:bldP spid="7179" grpId="0"/>
      <p:bldP spid="7179" grpId="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152400" y="152400"/>
            <a:ext cx="457200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Nociceptive pain</a:t>
            </a:r>
          </a:p>
          <a:p>
            <a:pPr lvl="1"/>
            <a:r>
              <a:rPr lang="en-US"/>
              <a:t>Ongoing activation of nociceptors in response to noxious stimuli (injury, disease, inflammation)</a:t>
            </a:r>
          </a:p>
          <a:p>
            <a:pPr lvl="2"/>
            <a:r>
              <a:rPr lang="en-US"/>
              <a:t>Visceral</a:t>
            </a:r>
          </a:p>
          <a:p>
            <a:pPr lvl="2"/>
            <a:r>
              <a:rPr lang="en-US"/>
              <a:t>Somatic</a:t>
            </a:r>
          </a:p>
          <a:p>
            <a:pPr lvl="3"/>
            <a:r>
              <a:rPr lang="en-US"/>
              <a:t>Superficial</a:t>
            </a:r>
          </a:p>
          <a:p>
            <a:pPr lvl="3"/>
            <a:r>
              <a:rPr lang="en-US"/>
              <a:t>Deep</a:t>
            </a:r>
          </a:p>
          <a:p>
            <a:pPr lvl="3"/>
            <a:endParaRPr lang="en-US"/>
          </a:p>
        </p:txBody>
      </p:sp>
      <p:sp>
        <p:nvSpPr>
          <p:cNvPr id="9222" name="Text Box 6"/>
          <p:cNvSpPr txBox="1">
            <a:spLocks noChangeArrowheads="1"/>
          </p:cNvSpPr>
          <p:nvPr/>
        </p:nvSpPr>
        <p:spPr bwMode="auto">
          <a:xfrm>
            <a:off x="152400" y="4114800"/>
            <a:ext cx="3810000" cy="270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Neuropathic pain</a:t>
            </a:r>
          </a:p>
          <a:p>
            <a:pPr lvl="1"/>
            <a:r>
              <a:rPr lang="en-US"/>
              <a:t>Caused by aberrant signal processing in the CNS due to trauma, inflammation, metabolic diseases, infection, tumors, toxins, etc.</a:t>
            </a:r>
          </a:p>
          <a:p>
            <a:pPr lvl="2"/>
            <a:r>
              <a:rPr lang="en-US"/>
              <a:t>Allodynia</a:t>
            </a:r>
          </a:p>
          <a:p>
            <a:pPr lvl="2"/>
            <a:r>
              <a:rPr lang="en-US"/>
              <a:t>Hyperalgesia</a:t>
            </a:r>
          </a:p>
          <a:p>
            <a:pPr>
              <a:spcBef>
                <a:spcPct val="50000"/>
              </a:spcBef>
            </a:pPr>
            <a:endParaRPr lang="en-US"/>
          </a:p>
        </p:txBody>
      </p:sp>
      <p:pic>
        <p:nvPicPr>
          <p:cNvPr id="92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52400"/>
            <a:ext cx="5029200" cy="651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75628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35" name="Group 47"/>
          <p:cNvGraphicFramePr>
            <a:graphicFrameLocks noGrp="1"/>
          </p:cNvGraphicFramePr>
          <p:nvPr/>
        </p:nvGraphicFramePr>
        <p:xfrm>
          <a:off x="685800" y="838200"/>
          <a:ext cx="7772400" cy="5059363"/>
        </p:xfrm>
        <a:graphic>
          <a:graphicData uri="http://schemas.openxmlformats.org/drawingml/2006/table">
            <a:tbl>
              <a:tblPr/>
              <a:tblGrid>
                <a:gridCol w="1943100"/>
                <a:gridCol w="1943100"/>
                <a:gridCol w="1943100"/>
                <a:gridCol w="1943100"/>
              </a:tblGrid>
              <a:tr h="7302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0" i="0" u="none" strike="noStrike" cap="none" normalizeH="0" baseline="0" smtClean="0">
                        <a:ln>
                          <a:noFill/>
                        </a:ln>
                        <a:solidFill>
                          <a:srgbClr val="000000"/>
                        </a:solidFill>
                        <a:effectLst/>
                        <a:latin typeface="Times New Roman" pitchFamily="18" charset="0"/>
                      </a:endParaRPr>
                    </a:p>
                  </a:txBody>
                  <a:tcPr anchor="ctr" anchorCtr="1"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smtClean="0">
                          <a:ln>
                            <a:noFill/>
                          </a:ln>
                          <a:solidFill>
                            <a:srgbClr val="000000"/>
                          </a:solidFill>
                          <a:effectLst/>
                          <a:latin typeface="Times New Roman" pitchFamily="18" charset="0"/>
                        </a:rPr>
                        <a:t>Acute Pain</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smtClean="0">
                          <a:ln>
                            <a:noFill/>
                          </a:ln>
                          <a:solidFill>
                            <a:srgbClr val="000000"/>
                          </a:solidFill>
                          <a:effectLst/>
                          <a:latin typeface="Times New Roman" pitchFamily="18" charset="0"/>
                        </a:rPr>
                        <a:t>Chronic Noncancer Pain</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smtClean="0">
                          <a:ln>
                            <a:noFill/>
                          </a:ln>
                          <a:solidFill>
                            <a:srgbClr val="000000"/>
                          </a:solidFill>
                          <a:effectLst/>
                          <a:latin typeface="Times New Roman" pitchFamily="18" charset="0"/>
                        </a:rPr>
                        <a:t>Chronic Cancer Pain</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44291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smtClean="0">
                          <a:ln>
                            <a:noFill/>
                          </a:ln>
                          <a:solidFill>
                            <a:srgbClr val="000000"/>
                          </a:solidFill>
                          <a:effectLst/>
                          <a:latin typeface="Times New Roman" pitchFamily="18" charset="0"/>
                        </a:rPr>
                        <a:t>Duration</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rgbClr val="000000"/>
                          </a:solidFill>
                          <a:effectLst/>
                          <a:latin typeface="Times New Roman" pitchFamily="18" charset="0"/>
                        </a:rPr>
                        <a:t>Hrs - days</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rgbClr val="000000"/>
                          </a:solidFill>
                          <a:effectLst/>
                          <a:latin typeface="Times New Roman" pitchFamily="18" charset="0"/>
                        </a:rPr>
                        <a:t>Months - yrs</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rgbClr val="000000"/>
                          </a:solidFill>
                          <a:effectLst/>
                          <a:latin typeface="Times New Roman" pitchFamily="18" charset="0"/>
                        </a:rPr>
                        <a:t>Unpredictable</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70167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smtClean="0">
                          <a:ln>
                            <a:noFill/>
                          </a:ln>
                          <a:solidFill>
                            <a:srgbClr val="000000"/>
                          </a:solidFill>
                          <a:effectLst/>
                          <a:latin typeface="Times New Roman" pitchFamily="18" charset="0"/>
                        </a:rPr>
                        <a:t>Associated pathology</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rgbClr val="000000"/>
                          </a:solidFill>
                          <a:effectLst/>
                          <a:latin typeface="Times New Roman" pitchFamily="18" charset="0"/>
                        </a:rPr>
                        <a:t>Present</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rgbClr val="000000"/>
                          </a:solidFill>
                          <a:effectLst/>
                          <a:latin typeface="Times New Roman" pitchFamily="18" charset="0"/>
                        </a:rPr>
                        <a:t>Often little or none</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rgbClr val="000000"/>
                          </a:solidFill>
                          <a:effectLst/>
                          <a:latin typeface="Times New Roman" pitchFamily="18" charset="0"/>
                        </a:rPr>
                        <a:t>Usually present</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8636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smtClean="0">
                          <a:ln>
                            <a:noFill/>
                          </a:ln>
                          <a:solidFill>
                            <a:srgbClr val="000000"/>
                          </a:solidFill>
                          <a:effectLst/>
                          <a:latin typeface="Times New Roman" pitchFamily="18" charset="0"/>
                        </a:rPr>
                        <a:t>Prognosis</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rgbClr val="000000"/>
                          </a:solidFill>
                          <a:effectLst/>
                          <a:latin typeface="Times New Roman" pitchFamily="18" charset="0"/>
                        </a:rPr>
                        <a:t>Predictable</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rgbClr val="000000"/>
                          </a:solidFill>
                          <a:effectLst/>
                          <a:latin typeface="Times New Roman" pitchFamily="18" charset="0"/>
                        </a:rPr>
                        <a:t>Unpredictable</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rgbClr val="000000"/>
                          </a:solidFill>
                          <a:effectLst/>
                          <a:latin typeface="Times New Roman" pitchFamily="18" charset="0"/>
                        </a:rPr>
                        <a:t>Inc pain with possibility of disfigurement or fear of dying</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66357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smtClean="0">
                          <a:ln>
                            <a:noFill/>
                          </a:ln>
                          <a:solidFill>
                            <a:srgbClr val="000000"/>
                          </a:solidFill>
                          <a:effectLst/>
                          <a:latin typeface="Times New Roman" pitchFamily="18" charset="0"/>
                        </a:rPr>
                        <a:t>Associated problems</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rgbClr val="000000"/>
                          </a:solidFill>
                          <a:effectLst/>
                          <a:latin typeface="Times New Roman" pitchFamily="18" charset="0"/>
                        </a:rPr>
                        <a:t>Uncommon</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rgbClr val="000000"/>
                          </a:solidFill>
                          <a:effectLst/>
                          <a:latin typeface="Times New Roman" pitchFamily="18" charset="0"/>
                        </a:rPr>
                        <a:t>Depression, anxiety</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rgbClr val="000000"/>
                          </a:solidFill>
                          <a:effectLst/>
                          <a:latin typeface="Times New Roman" pitchFamily="18" charset="0"/>
                        </a:rPr>
                        <a:t>Many, especially fear of loss of control</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4132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smtClean="0">
                          <a:ln>
                            <a:noFill/>
                          </a:ln>
                          <a:solidFill>
                            <a:srgbClr val="000000"/>
                          </a:solidFill>
                          <a:effectLst/>
                          <a:latin typeface="Times New Roman" pitchFamily="18" charset="0"/>
                        </a:rPr>
                        <a:t>Social effects</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rgbClr val="000000"/>
                          </a:solidFill>
                          <a:effectLst/>
                          <a:latin typeface="Times New Roman" pitchFamily="18" charset="0"/>
                        </a:rPr>
                        <a:t>Minimal</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rgbClr val="000000"/>
                          </a:solidFill>
                          <a:effectLst/>
                          <a:latin typeface="Times New Roman" pitchFamily="18" charset="0"/>
                        </a:rPr>
                        <a:t>Profound</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rgbClr val="000000"/>
                          </a:solidFill>
                          <a:effectLst/>
                          <a:latin typeface="Times New Roman" pitchFamily="18" charset="0"/>
                        </a:rPr>
                        <a:t>Profound</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6513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smtClean="0">
                          <a:ln>
                            <a:noFill/>
                          </a:ln>
                          <a:solidFill>
                            <a:srgbClr val="000000"/>
                          </a:solidFill>
                          <a:effectLst/>
                          <a:latin typeface="Times New Roman" pitchFamily="18" charset="0"/>
                        </a:rPr>
                        <a:t>Treatment</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rgbClr val="000000"/>
                          </a:solidFill>
                          <a:effectLst/>
                          <a:latin typeface="Times New Roman" pitchFamily="18" charset="0"/>
                        </a:rPr>
                        <a:t>Analgesics</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rgbClr val="000000"/>
                          </a:solidFill>
                          <a:effectLst/>
                          <a:latin typeface="Times New Roman" pitchFamily="18" charset="0"/>
                        </a:rPr>
                        <a:t>Multimodal; largely behavioral </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rgbClr val="000000"/>
                          </a:solidFill>
                          <a:effectLst/>
                          <a:latin typeface="Times New Roman" pitchFamily="18" charset="0"/>
                        </a:rPr>
                        <a:t>Multimodal; drugs play major role</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spTree>
    <p:extLst>
      <p:ext uri="{BB962C8B-B14F-4D97-AF65-F5344CB8AC3E}">
        <p14:creationId xmlns:p14="http://schemas.microsoft.com/office/powerpoint/2010/main" val="15139136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381000" y="228600"/>
            <a:ext cx="861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Treatment Options</a:t>
            </a:r>
          </a:p>
        </p:txBody>
      </p:sp>
      <p:sp>
        <p:nvSpPr>
          <p:cNvPr id="6149" name="Text Box 5"/>
          <p:cNvSpPr txBox="1">
            <a:spLocks noChangeArrowheads="1"/>
          </p:cNvSpPr>
          <p:nvPr/>
        </p:nvSpPr>
        <p:spPr bwMode="auto">
          <a:xfrm>
            <a:off x="457200" y="685800"/>
            <a:ext cx="830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6150" name="Text Box 6"/>
          <p:cNvSpPr txBox="1">
            <a:spLocks noChangeArrowheads="1"/>
          </p:cNvSpPr>
          <p:nvPr/>
        </p:nvSpPr>
        <p:spPr bwMode="auto">
          <a:xfrm>
            <a:off x="457200" y="609600"/>
            <a:ext cx="35052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chemeClr val="hlink"/>
                </a:solidFill>
              </a:rPr>
              <a:t>Acute Pain</a:t>
            </a:r>
          </a:p>
          <a:p>
            <a:pPr lvl="1"/>
            <a:r>
              <a:rPr lang="en-US"/>
              <a:t>Provide rapid and effective relief</a:t>
            </a:r>
          </a:p>
          <a:p>
            <a:pPr lvl="1"/>
            <a:endParaRPr lang="en-US"/>
          </a:p>
          <a:p>
            <a:pPr lvl="1"/>
            <a:r>
              <a:rPr lang="en-US"/>
              <a:t>Treat the cause</a:t>
            </a:r>
          </a:p>
          <a:p>
            <a:pPr lvl="1"/>
            <a:endParaRPr lang="en-US"/>
          </a:p>
        </p:txBody>
      </p:sp>
      <p:sp>
        <p:nvSpPr>
          <p:cNvPr id="6151" name="Text Box 7"/>
          <p:cNvSpPr txBox="1">
            <a:spLocks noChangeArrowheads="1"/>
          </p:cNvSpPr>
          <p:nvPr/>
        </p:nvSpPr>
        <p:spPr bwMode="auto">
          <a:xfrm>
            <a:off x="381000" y="2233613"/>
            <a:ext cx="3429000" cy="462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chemeClr val="hlink"/>
                </a:solidFill>
              </a:rPr>
              <a:t>Chronic Pain</a:t>
            </a:r>
          </a:p>
          <a:p>
            <a:pPr lvl="1"/>
            <a:r>
              <a:rPr lang="en-US"/>
              <a:t>Reduce pain to a level that is appropriate for the patient</a:t>
            </a:r>
          </a:p>
          <a:p>
            <a:pPr lvl="1"/>
            <a:endParaRPr lang="en-US"/>
          </a:p>
          <a:p>
            <a:pPr lvl="1"/>
            <a:r>
              <a:rPr lang="en-US"/>
              <a:t>May not be able to eliminate</a:t>
            </a:r>
          </a:p>
          <a:p>
            <a:pPr lvl="1"/>
            <a:endParaRPr lang="en-US"/>
          </a:p>
          <a:p>
            <a:pPr lvl="1"/>
            <a:r>
              <a:rPr lang="en-US"/>
              <a:t>Improve functioning and quality of life</a:t>
            </a:r>
          </a:p>
          <a:p>
            <a:pPr lvl="1"/>
            <a:endParaRPr lang="en-US"/>
          </a:p>
          <a:p>
            <a:pPr lvl="1"/>
            <a:r>
              <a:rPr lang="en-US"/>
              <a:t>Manage comorbidities</a:t>
            </a:r>
          </a:p>
          <a:p>
            <a:pPr lvl="1"/>
            <a:endParaRPr lang="en-US"/>
          </a:p>
          <a:p>
            <a:pPr lvl="1"/>
            <a:r>
              <a:rPr lang="en-US"/>
              <a:t>Address psychosocial issues</a:t>
            </a:r>
          </a:p>
          <a:p>
            <a:pPr>
              <a:spcBef>
                <a:spcPct val="50000"/>
              </a:spcBef>
            </a:pP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9010" y="1052513"/>
            <a:ext cx="4283490" cy="424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4457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a:t>
            </a:r>
            <a:endParaRPr lang="en-US" dirty="0"/>
          </a:p>
        </p:txBody>
      </p:sp>
      <p:sp>
        <p:nvSpPr>
          <p:cNvPr id="3" name="Text Placeholder 2"/>
          <p:cNvSpPr>
            <a:spLocks noGrp="1"/>
          </p:cNvSpPr>
          <p:nvPr>
            <p:ph type="body" idx="1"/>
          </p:nvPr>
        </p:nvSpPr>
        <p:spPr/>
        <p:txBody>
          <a:bodyPr/>
          <a:lstStyle/>
          <a:p>
            <a:r>
              <a:rPr lang="en-US" dirty="0" smtClean="0"/>
              <a:t>How sweet</a:t>
            </a:r>
            <a:endParaRPr lang="en-US" dirty="0"/>
          </a:p>
        </p:txBody>
      </p:sp>
    </p:spTree>
    <p:extLst>
      <p:ext uri="{BB962C8B-B14F-4D97-AF65-F5344CB8AC3E}">
        <p14:creationId xmlns:p14="http://schemas.microsoft.com/office/powerpoint/2010/main" val="36120470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nvPr>
        </p:nvSpPr>
        <p:spPr/>
        <p:txBody>
          <a:bodyPr/>
          <a:lstStyle/>
          <a:p>
            <a:r>
              <a:rPr lang="en-US"/>
              <a:t>What is Type 2 Diabetes?</a:t>
            </a:r>
          </a:p>
        </p:txBody>
      </p:sp>
      <p:sp>
        <p:nvSpPr>
          <p:cNvPr id="74757" name="Rectangle 5"/>
          <p:cNvSpPr>
            <a:spLocks noGrp="1" noChangeArrowheads="1"/>
          </p:cNvSpPr>
          <p:nvPr>
            <p:ph type="body" sz="half" idx="1"/>
          </p:nvPr>
        </p:nvSpPr>
        <p:spPr/>
        <p:txBody>
          <a:bodyPr/>
          <a:lstStyle/>
          <a:p>
            <a:r>
              <a:rPr lang="en-US" sz="2400"/>
              <a:t>A Chronic endocrinological disorder characterized by abnormalities in glucose metabolism due to abnormalities in the production and/or utilization of the hormone insulin (Gonder-Frederick, Cox, &amp; Ritterband, 2002)  </a:t>
            </a:r>
          </a:p>
          <a:p>
            <a:endParaRPr lang="en-US" sz="2800"/>
          </a:p>
        </p:txBody>
      </p:sp>
      <p:pic>
        <p:nvPicPr>
          <p:cNvPr id="74759" name="Picture 7" descr="2C7B3C6B-E8DE-4FE6-96C0-B4F418B54E7C"/>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267200" y="1752600"/>
            <a:ext cx="4502679" cy="466464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221307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I </a:t>
            </a:r>
            <a:r>
              <a:rPr lang="en-US" dirty="0" err="1" smtClean="0"/>
              <a:t>vs</a:t>
            </a:r>
            <a:r>
              <a:rPr lang="en-US" dirty="0" smtClean="0"/>
              <a:t> Type II</a:t>
            </a:r>
            <a:endParaRPr lang="en-US" dirty="0"/>
          </a:p>
        </p:txBody>
      </p:sp>
      <p:sp>
        <p:nvSpPr>
          <p:cNvPr id="3" name="Content Placeholder 2"/>
          <p:cNvSpPr>
            <a:spLocks noGrp="1"/>
          </p:cNvSpPr>
          <p:nvPr>
            <p:ph idx="1"/>
          </p:nvPr>
        </p:nvSpPr>
        <p:spPr/>
        <p:txBody>
          <a:bodyPr/>
          <a:lstStyle/>
          <a:p>
            <a:r>
              <a:rPr lang="en-US" dirty="0" smtClean="0"/>
              <a:t>T1DM: (insulin dependent) ~5% (think born with it, onset usually during youth age)</a:t>
            </a:r>
          </a:p>
          <a:p>
            <a:pPr lvl="1"/>
            <a:r>
              <a:rPr lang="en-US" dirty="0" smtClean="0"/>
              <a:t>Body has insufficient production of insulin (a protein hormone) that helps metabolize carbs</a:t>
            </a:r>
          </a:p>
          <a:p>
            <a:r>
              <a:rPr lang="en-US" dirty="0" smtClean="0"/>
              <a:t>T2DM: (non-insulin dependent) 90-95%</a:t>
            </a:r>
          </a:p>
          <a:p>
            <a:r>
              <a:rPr lang="en-US" dirty="0" smtClean="0"/>
              <a:t>Gestational diabetes (2-5%) disappears after pregnancy </a:t>
            </a:r>
            <a:endParaRPr lang="en-US" dirty="0"/>
          </a:p>
        </p:txBody>
      </p:sp>
    </p:spTree>
    <p:extLst>
      <p:ext uri="{BB962C8B-B14F-4D97-AF65-F5344CB8AC3E}">
        <p14:creationId xmlns:p14="http://schemas.microsoft.com/office/powerpoint/2010/main" val="14014136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dirty="0"/>
              <a:t>T2DM Statistics</a:t>
            </a:r>
          </a:p>
        </p:txBody>
      </p:sp>
      <p:sp>
        <p:nvSpPr>
          <p:cNvPr id="78851" name="Rectangle 3"/>
          <p:cNvSpPr>
            <a:spLocks noGrp="1" noChangeArrowheads="1"/>
          </p:cNvSpPr>
          <p:nvPr>
            <p:ph type="body" idx="1"/>
          </p:nvPr>
        </p:nvSpPr>
        <p:spPr/>
        <p:txBody>
          <a:bodyPr/>
          <a:lstStyle/>
          <a:p>
            <a:pPr>
              <a:lnSpc>
                <a:spcPct val="80000"/>
              </a:lnSpc>
            </a:pPr>
            <a:r>
              <a:rPr lang="en-US" sz="2400" dirty="0"/>
              <a:t>Chronic illnesses such as diabetes account for approximately </a:t>
            </a:r>
            <a:r>
              <a:rPr lang="en-US" sz="2400" i="1" dirty="0"/>
              <a:t>80%</a:t>
            </a:r>
            <a:r>
              <a:rPr lang="en-US" sz="2400" dirty="0"/>
              <a:t> of the deaths in Western countries (</a:t>
            </a:r>
            <a:r>
              <a:rPr lang="en-US" sz="2400" dirty="0" err="1"/>
              <a:t>Maes</a:t>
            </a:r>
            <a:r>
              <a:rPr lang="en-US" sz="2400" dirty="0"/>
              <a:t>, </a:t>
            </a:r>
            <a:r>
              <a:rPr lang="en-US" sz="2400" dirty="0" err="1"/>
              <a:t>Leventhal</a:t>
            </a:r>
            <a:r>
              <a:rPr lang="en-US" sz="2400" dirty="0"/>
              <a:t>, and </a:t>
            </a:r>
            <a:r>
              <a:rPr lang="en-US" sz="2400" dirty="0" err="1"/>
              <a:t>DeRidder</a:t>
            </a:r>
            <a:r>
              <a:rPr lang="en-US" sz="2400" dirty="0"/>
              <a:t>, 1996)</a:t>
            </a:r>
          </a:p>
          <a:p>
            <a:pPr>
              <a:lnSpc>
                <a:spcPct val="80000"/>
              </a:lnSpc>
            </a:pPr>
            <a:r>
              <a:rPr lang="en-US" sz="2400" dirty="0"/>
              <a:t>Diabetes is the </a:t>
            </a:r>
            <a:r>
              <a:rPr lang="en-US" sz="2400" i="1" dirty="0"/>
              <a:t>7</a:t>
            </a:r>
            <a:r>
              <a:rPr lang="en-US" sz="2400" i="1" baseline="30000" dirty="0"/>
              <a:t>th</a:t>
            </a:r>
            <a:r>
              <a:rPr lang="en-US" sz="2400" dirty="0"/>
              <a:t> leading cause of death in the United States (Centers for Disease Control and Prevention, 2002)</a:t>
            </a:r>
          </a:p>
          <a:p>
            <a:pPr>
              <a:lnSpc>
                <a:spcPct val="80000"/>
              </a:lnSpc>
            </a:pPr>
            <a:r>
              <a:rPr lang="en-US" sz="2400" dirty="0"/>
              <a:t>Diabetes affects approximately </a:t>
            </a:r>
            <a:r>
              <a:rPr lang="en-US" sz="2400" i="1" dirty="0"/>
              <a:t>17 million</a:t>
            </a:r>
            <a:r>
              <a:rPr lang="en-US" sz="2400" dirty="0"/>
              <a:t> Americans </a:t>
            </a:r>
          </a:p>
          <a:p>
            <a:pPr>
              <a:lnSpc>
                <a:spcPct val="80000"/>
              </a:lnSpc>
              <a:buFont typeface="Wingdings" pitchFamily="2" charset="2"/>
              <a:buNone/>
            </a:pPr>
            <a:r>
              <a:rPr lang="en-US" sz="2400" dirty="0"/>
              <a:t>    (American Diabetes Association, 2001)</a:t>
            </a:r>
          </a:p>
          <a:p>
            <a:pPr>
              <a:lnSpc>
                <a:spcPct val="80000"/>
              </a:lnSpc>
            </a:pPr>
            <a:r>
              <a:rPr lang="en-US" sz="2400" dirty="0"/>
              <a:t>Direct and indirect costs related to diabetes range from </a:t>
            </a:r>
            <a:r>
              <a:rPr lang="en-US" sz="2400" i="1" dirty="0"/>
              <a:t>57$ to 98$ billion dollars</a:t>
            </a:r>
            <a:r>
              <a:rPr lang="en-US" sz="2400" dirty="0"/>
              <a:t> (American Diabetes Association, 1998)</a:t>
            </a:r>
          </a:p>
          <a:p>
            <a:pPr>
              <a:lnSpc>
                <a:spcPct val="80000"/>
              </a:lnSpc>
            </a:pPr>
            <a:r>
              <a:rPr lang="en-US" sz="2400" dirty="0"/>
              <a:t>T2DM is strongly related to obesity (80%), age, and over 2/3 have a first or second cousin with the disease (</a:t>
            </a:r>
            <a:r>
              <a:rPr lang="en-US" sz="2400" dirty="0" err="1"/>
              <a:t>Haffner</a:t>
            </a:r>
            <a:r>
              <a:rPr lang="en-US" sz="2400" dirty="0"/>
              <a:t>, 1998)</a:t>
            </a:r>
          </a:p>
          <a:p>
            <a:pPr>
              <a:lnSpc>
                <a:spcPct val="80000"/>
              </a:lnSpc>
            </a:pPr>
            <a:r>
              <a:rPr lang="en-US" sz="2400" dirty="0"/>
              <a:t>Additionally, </a:t>
            </a:r>
            <a:r>
              <a:rPr lang="en-US" sz="2400" dirty="0" err="1"/>
              <a:t>Haffner</a:t>
            </a:r>
            <a:r>
              <a:rPr lang="en-US" sz="2400" dirty="0"/>
              <a:t> (1998) found that the risk for T2DM is higher in minority groups, but T1DM is higher in Caucasians</a:t>
            </a:r>
          </a:p>
          <a:p>
            <a:pPr>
              <a:lnSpc>
                <a:spcPct val="80000"/>
              </a:lnSpc>
            </a:pPr>
            <a:endParaRPr lang="en-US" sz="2200" dirty="0"/>
          </a:p>
          <a:p>
            <a:pPr>
              <a:lnSpc>
                <a:spcPct val="80000"/>
              </a:lnSpc>
            </a:pPr>
            <a:endParaRPr lang="en-US" sz="2200" dirty="0"/>
          </a:p>
        </p:txBody>
      </p:sp>
    </p:spTree>
    <p:extLst>
      <p:ext uri="{BB962C8B-B14F-4D97-AF65-F5344CB8AC3E}">
        <p14:creationId xmlns:p14="http://schemas.microsoft.com/office/powerpoint/2010/main" val="2147360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pressure and the heart</a:t>
            </a:r>
            <a:endParaRPr lang="en-US" dirty="0"/>
          </a:p>
        </p:txBody>
      </p:sp>
      <p:sp>
        <p:nvSpPr>
          <p:cNvPr id="3" name="Text Placeholder 2"/>
          <p:cNvSpPr>
            <a:spLocks noGrp="1"/>
          </p:cNvSpPr>
          <p:nvPr>
            <p:ph type="body" idx="1"/>
          </p:nvPr>
        </p:nvSpPr>
        <p:spPr/>
        <p:txBody>
          <a:bodyPr/>
          <a:lstStyle/>
          <a:p>
            <a:r>
              <a:rPr lang="en-US" dirty="0" smtClean="0"/>
              <a:t>Thump </a:t>
            </a:r>
            <a:r>
              <a:rPr lang="en-US" dirty="0" err="1" smtClean="0"/>
              <a:t>thump</a:t>
            </a:r>
            <a:endParaRPr lang="en-US" dirty="0"/>
          </a:p>
        </p:txBody>
      </p:sp>
    </p:spTree>
    <p:extLst>
      <p:ext uri="{BB962C8B-B14F-4D97-AF65-F5344CB8AC3E}">
        <p14:creationId xmlns:p14="http://schemas.microsoft.com/office/powerpoint/2010/main" val="28158667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Pressure</a:t>
            </a:r>
            <a:endParaRPr lang="en-US" dirty="0"/>
          </a:p>
        </p:txBody>
      </p:sp>
      <p:sp>
        <p:nvSpPr>
          <p:cNvPr id="4" name="Text Placeholder 3"/>
          <p:cNvSpPr>
            <a:spLocks noGrp="1"/>
          </p:cNvSpPr>
          <p:nvPr>
            <p:ph type="body" idx="1"/>
          </p:nvPr>
        </p:nvSpPr>
        <p:spPr>
          <a:xfrm>
            <a:off x="914400" y="1535113"/>
            <a:ext cx="4040188" cy="639762"/>
          </a:xfrm>
        </p:spPr>
        <p:txBody>
          <a:bodyPr/>
          <a:lstStyle/>
          <a:p>
            <a:r>
              <a:rPr lang="en-US" dirty="0" smtClean="0"/>
              <a:t>Systolic</a:t>
            </a:r>
            <a:endParaRPr lang="en-US" dirty="0"/>
          </a:p>
        </p:txBody>
      </p:sp>
      <p:sp>
        <p:nvSpPr>
          <p:cNvPr id="5" name="Content Placeholder 4"/>
          <p:cNvSpPr>
            <a:spLocks noGrp="1"/>
          </p:cNvSpPr>
          <p:nvPr>
            <p:ph sz="half" idx="2"/>
          </p:nvPr>
        </p:nvSpPr>
        <p:spPr>
          <a:xfrm>
            <a:off x="914400" y="2174875"/>
            <a:ext cx="4040188" cy="3951288"/>
          </a:xfrm>
        </p:spPr>
        <p:txBody>
          <a:bodyPr/>
          <a:lstStyle/>
          <a:p>
            <a:r>
              <a:rPr lang="en-US" dirty="0" smtClean="0"/>
              <a:t>&lt;130	Normal	</a:t>
            </a:r>
          </a:p>
          <a:p>
            <a:r>
              <a:rPr lang="en-US" dirty="0" smtClean="0"/>
              <a:t>130-139	High Normal</a:t>
            </a:r>
          </a:p>
          <a:p>
            <a:r>
              <a:rPr lang="en-US" dirty="0" smtClean="0"/>
              <a:t>140-159	Hypertension</a:t>
            </a:r>
          </a:p>
          <a:p>
            <a:r>
              <a:rPr lang="en-US" dirty="0" smtClean="0"/>
              <a:t>160-179	(stage II)</a:t>
            </a:r>
          </a:p>
          <a:p>
            <a:r>
              <a:rPr lang="en-US" dirty="0" smtClean="0"/>
              <a:t>&gt;180 	(stage III)</a:t>
            </a:r>
            <a:endParaRPr lang="en-US" dirty="0"/>
          </a:p>
        </p:txBody>
      </p:sp>
      <p:sp>
        <p:nvSpPr>
          <p:cNvPr id="6" name="Text Placeholder 5"/>
          <p:cNvSpPr>
            <a:spLocks noGrp="1"/>
          </p:cNvSpPr>
          <p:nvPr>
            <p:ph type="body" sz="quarter" idx="3"/>
          </p:nvPr>
        </p:nvSpPr>
        <p:spPr>
          <a:xfrm>
            <a:off x="5102225" y="1535113"/>
            <a:ext cx="4041775" cy="639762"/>
          </a:xfrm>
        </p:spPr>
        <p:txBody>
          <a:bodyPr/>
          <a:lstStyle/>
          <a:p>
            <a:r>
              <a:rPr lang="en-US" dirty="0" smtClean="0"/>
              <a:t>Diastolic</a:t>
            </a:r>
            <a:endParaRPr lang="en-US" dirty="0"/>
          </a:p>
        </p:txBody>
      </p:sp>
      <p:sp>
        <p:nvSpPr>
          <p:cNvPr id="7" name="Content Placeholder 6"/>
          <p:cNvSpPr>
            <a:spLocks noGrp="1"/>
          </p:cNvSpPr>
          <p:nvPr>
            <p:ph sz="quarter" idx="4"/>
          </p:nvPr>
        </p:nvSpPr>
        <p:spPr>
          <a:xfrm>
            <a:off x="5102225" y="2174875"/>
            <a:ext cx="4041775" cy="3951288"/>
          </a:xfrm>
        </p:spPr>
        <p:txBody>
          <a:bodyPr/>
          <a:lstStyle/>
          <a:p>
            <a:r>
              <a:rPr lang="en-US" dirty="0" smtClean="0"/>
              <a:t>&lt;85</a:t>
            </a:r>
          </a:p>
          <a:p>
            <a:r>
              <a:rPr lang="en-US" dirty="0" smtClean="0"/>
              <a:t>85-89</a:t>
            </a:r>
          </a:p>
          <a:p>
            <a:r>
              <a:rPr lang="en-US" dirty="0" smtClean="0"/>
              <a:t>90-99</a:t>
            </a:r>
          </a:p>
          <a:p>
            <a:r>
              <a:rPr lang="en-US" dirty="0" smtClean="0"/>
              <a:t>100-109</a:t>
            </a:r>
          </a:p>
          <a:p>
            <a:r>
              <a:rPr lang="en-US" dirty="0" smtClean="0"/>
              <a:t>&gt;110</a:t>
            </a:r>
            <a:endParaRPr lang="en-US" dirty="0"/>
          </a:p>
        </p:txBody>
      </p:sp>
    </p:spTree>
    <p:extLst>
      <p:ext uri="{BB962C8B-B14F-4D97-AF65-F5344CB8AC3E}">
        <p14:creationId xmlns:p14="http://schemas.microsoft.com/office/powerpoint/2010/main" val="2951373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Whole Bunch of Numbers</a:t>
            </a:r>
            <a:endParaRPr lang="en-US" dirty="0"/>
          </a:p>
        </p:txBody>
      </p:sp>
      <p:sp>
        <p:nvSpPr>
          <p:cNvPr id="3" name="Content Placeholder 2"/>
          <p:cNvSpPr>
            <a:spLocks noGrp="1"/>
          </p:cNvSpPr>
          <p:nvPr>
            <p:ph idx="1"/>
          </p:nvPr>
        </p:nvSpPr>
        <p:spPr/>
        <p:txBody>
          <a:bodyPr>
            <a:normAutofit lnSpcReduction="10000"/>
          </a:bodyPr>
          <a:lstStyle/>
          <a:p>
            <a:r>
              <a:rPr lang="en-US" dirty="0" smtClean="0"/>
              <a:t>If you have a mental health diagnosis, higher likelihood you have physical symptoms or medical diagnosis (vice versa too) </a:t>
            </a:r>
          </a:p>
          <a:p>
            <a:r>
              <a:rPr lang="en-US" dirty="0" smtClean="0"/>
              <a:t>20-40% patients in primary care reporting fatigue suffer from depression </a:t>
            </a:r>
          </a:p>
          <a:p>
            <a:r>
              <a:rPr lang="en-US" dirty="0" smtClean="0"/>
              <a:t>Patients with mental health diagnosis often have longer hospital stay</a:t>
            </a:r>
          </a:p>
          <a:p>
            <a:r>
              <a:rPr lang="en-US" dirty="0" smtClean="0"/>
              <a:t>Depression and anxiety associated with increased use of medical services</a:t>
            </a:r>
            <a:endParaRPr lang="en-US" dirty="0"/>
          </a:p>
        </p:txBody>
      </p:sp>
    </p:spTree>
    <p:extLst>
      <p:ext uri="{BB962C8B-B14F-4D97-AF65-F5344CB8AC3E}">
        <p14:creationId xmlns:p14="http://schemas.microsoft.com/office/powerpoint/2010/main" val="30025472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Mental health diagnoses complicate medical diagnoses – address both</a:t>
            </a:r>
            <a:endParaRPr lang="en-US" dirty="0"/>
          </a:p>
        </p:txBody>
      </p:sp>
      <p:sp>
        <p:nvSpPr>
          <p:cNvPr id="3" name="Text Placeholder 2"/>
          <p:cNvSpPr>
            <a:spLocks noGrp="1"/>
          </p:cNvSpPr>
          <p:nvPr>
            <p:ph type="body" idx="1"/>
          </p:nvPr>
        </p:nvSpPr>
        <p:spPr/>
        <p:txBody>
          <a:bodyPr/>
          <a:lstStyle/>
          <a:p>
            <a:r>
              <a:rPr lang="en-US" dirty="0" smtClean="0"/>
              <a:t>Summary</a:t>
            </a:r>
            <a:endParaRPr lang="en-US" dirty="0"/>
          </a:p>
        </p:txBody>
      </p:sp>
    </p:spTree>
    <p:extLst>
      <p:ext uri="{BB962C8B-B14F-4D97-AF65-F5344CB8AC3E}">
        <p14:creationId xmlns:p14="http://schemas.microsoft.com/office/powerpoint/2010/main" val="8190044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8193087" cy="1362075"/>
          </a:xfrm>
        </p:spPr>
        <p:txBody>
          <a:bodyPr/>
          <a:lstStyle/>
          <a:p>
            <a:r>
              <a:rPr lang="en-US" dirty="0" smtClean="0"/>
              <a:t>Benjamin.miller@ucdenver.edu</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0343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bumper sticker</a:t>
            </a:r>
            <a:endParaRPr lang="en-US" dirty="0"/>
          </a:p>
        </p:txBody>
      </p:sp>
      <p:sp>
        <p:nvSpPr>
          <p:cNvPr id="3" name="Text Placeholder 2"/>
          <p:cNvSpPr>
            <a:spLocks noGrp="1"/>
          </p:cNvSpPr>
          <p:nvPr>
            <p:ph type="body" idx="1"/>
          </p:nvPr>
        </p:nvSpPr>
        <p:spPr/>
        <p:txBody>
          <a:bodyPr/>
          <a:lstStyle/>
          <a:p>
            <a:r>
              <a:rPr lang="en-US" dirty="0" smtClean="0"/>
              <a:t>Distilling down	</a:t>
            </a:r>
            <a:endParaRPr lang="en-US" dirty="0"/>
          </a:p>
        </p:txBody>
      </p:sp>
    </p:spTree>
    <p:extLst>
      <p:ext uri="{BB962C8B-B14F-4D97-AF65-F5344CB8AC3E}">
        <p14:creationId xmlns:p14="http://schemas.microsoft.com/office/powerpoint/2010/main" val="4189341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we do works</a:t>
            </a:r>
            <a:endParaRPr lang="en-US" dirty="0"/>
          </a:p>
        </p:txBody>
      </p:sp>
      <p:sp>
        <p:nvSpPr>
          <p:cNvPr id="3" name="Content Placeholder 2"/>
          <p:cNvSpPr>
            <a:spLocks noGrp="1"/>
          </p:cNvSpPr>
          <p:nvPr>
            <p:ph idx="1"/>
          </p:nvPr>
        </p:nvSpPr>
        <p:spPr/>
        <p:txBody>
          <a:bodyPr/>
          <a:lstStyle/>
          <a:p>
            <a:r>
              <a:rPr lang="en-US" dirty="0" smtClean="0"/>
              <a:t>Psychological interventions lead to </a:t>
            </a:r>
          </a:p>
          <a:p>
            <a:pPr lvl="1"/>
            <a:r>
              <a:rPr lang="en-US" dirty="0" smtClean="0"/>
              <a:t>Decrease in medical utilization</a:t>
            </a:r>
          </a:p>
          <a:p>
            <a:pPr lvl="1"/>
            <a:r>
              <a:rPr lang="en-US" dirty="0" smtClean="0"/>
              <a:t>Saving money</a:t>
            </a:r>
          </a:p>
          <a:p>
            <a:pPr lvl="1"/>
            <a:r>
              <a:rPr lang="en-US" dirty="0" smtClean="0"/>
              <a:t>Increased recovery time (post surgery)</a:t>
            </a:r>
          </a:p>
          <a:p>
            <a:pPr lvl="1"/>
            <a:r>
              <a:rPr lang="en-US" dirty="0" smtClean="0"/>
              <a:t>Less readmission rates</a:t>
            </a:r>
          </a:p>
          <a:p>
            <a:pPr lvl="1"/>
            <a:r>
              <a:rPr lang="en-US" dirty="0" smtClean="0"/>
              <a:t>Improved mental AND medical outcomes</a:t>
            </a:r>
          </a:p>
          <a:p>
            <a:pPr lvl="1"/>
            <a:endParaRPr lang="en-US" dirty="0"/>
          </a:p>
        </p:txBody>
      </p:sp>
    </p:spTree>
    <p:extLst>
      <p:ext uri="{BB962C8B-B14F-4D97-AF65-F5344CB8AC3E}">
        <p14:creationId xmlns:p14="http://schemas.microsoft.com/office/powerpoint/2010/main" val="2003109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1735</TotalTime>
  <Words>2643</Words>
  <Application>Microsoft Office PowerPoint</Application>
  <PresentationFormat>On-screen Show (4:3)</PresentationFormat>
  <Paragraphs>462</Paragraphs>
  <Slides>71</Slides>
  <Notes>13</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Medical Knowledge for Behavioral Health Providers</vt:lpstr>
      <vt:lpstr>PowerPoint Presentation</vt:lpstr>
      <vt:lpstr>PowerPoint Presentation</vt:lpstr>
      <vt:lpstr>PowerPoint Presentation</vt:lpstr>
      <vt:lpstr>The Biggies</vt:lpstr>
      <vt:lpstr>PowerPoint Presentation</vt:lpstr>
      <vt:lpstr>A Whole Bunch of Numbers</vt:lpstr>
      <vt:lpstr>The bumper sticker</vt:lpstr>
      <vt:lpstr>BUT, what we do works</vt:lpstr>
      <vt:lpstr>A few examples</vt:lpstr>
      <vt:lpstr>PowerPoint Presentation</vt:lpstr>
      <vt:lpstr>PowerPoint Presentation</vt:lpstr>
      <vt:lpstr>PowerPoint Presentation</vt:lpstr>
      <vt:lpstr>PowerPoint Presentation</vt:lpstr>
      <vt:lpstr>Let the fun begin</vt:lpstr>
      <vt:lpstr>Medical Terminology (prefixes)</vt:lpstr>
      <vt:lpstr>Medical Terminology (meds)</vt:lpstr>
      <vt:lpstr>PowerPoint Presentation</vt:lpstr>
      <vt:lpstr>“But doc, Smoking makes me feel relaxed”</vt:lpstr>
      <vt:lpstr>Smoking</vt:lpstr>
      <vt:lpstr>PowerPoint Presentation</vt:lpstr>
      <vt:lpstr>Tobacco Use Common</vt:lpstr>
      <vt:lpstr>PowerPoint Presentation</vt:lpstr>
      <vt:lpstr>PowerPoint Presentation</vt:lpstr>
      <vt:lpstr>The Five A’s</vt:lpstr>
      <vt:lpstr>Tobacco Use: What Works*</vt:lpstr>
      <vt:lpstr>PowerPoint Presentation</vt:lpstr>
      <vt:lpstr>Examination of the Evidence</vt:lpstr>
      <vt:lpstr>Intervention: Pharmacotherapy</vt:lpstr>
      <vt:lpstr>Intervention: Pharmacotherapy</vt:lpstr>
      <vt:lpstr>Intervention: Pharmacotherapy</vt:lpstr>
      <vt:lpstr>Intervention: Pharmacotherapy</vt:lpstr>
      <vt:lpstr>What is being done?</vt:lpstr>
      <vt:lpstr>The Role of Stress</vt:lpstr>
      <vt:lpstr>Assessment</vt:lpstr>
      <vt:lpstr>Insomnia</vt:lpstr>
      <vt:lpstr>PowerPoint Presentation</vt:lpstr>
      <vt:lpstr>Chronic Insomnia Prevalence</vt:lpstr>
      <vt:lpstr>Definitions</vt:lpstr>
      <vt:lpstr>Chronic Insomnia Consequences</vt:lpstr>
      <vt:lpstr>Assessment</vt:lpstr>
      <vt:lpstr>Assessment Tools</vt:lpstr>
      <vt:lpstr>Treatment?</vt:lpstr>
      <vt:lpstr>Treatment</vt:lpstr>
      <vt:lpstr>CBT</vt:lpstr>
      <vt:lpstr>Types of CBT</vt:lpstr>
      <vt:lpstr>Types of CBT</vt:lpstr>
      <vt:lpstr>CBT</vt:lpstr>
      <vt:lpstr>CBT</vt:lpstr>
      <vt:lpstr>Pharmacologic Therapies</vt:lpstr>
      <vt:lpstr>Pharmacologic Therapies</vt:lpstr>
      <vt:lpstr>Pharmacologic Therapies Bottom Line</vt:lpstr>
      <vt:lpstr>Pharm vs. CBT</vt:lpstr>
      <vt:lpstr>Pharm vs. CBT</vt:lpstr>
      <vt:lpstr>More Evidence</vt:lpstr>
      <vt:lpstr>Take Home Message</vt:lpstr>
      <vt:lpstr>Resources</vt:lpstr>
      <vt:lpstr>Chronic Pain</vt:lpstr>
      <vt:lpstr>PowerPoint Presentation</vt:lpstr>
      <vt:lpstr>PowerPoint Presentation</vt:lpstr>
      <vt:lpstr>PowerPoint Presentation</vt:lpstr>
      <vt:lpstr>PowerPoint Presentation</vt:lpstr>
      <vt:lpstr>PowerPoint Presentation</vt:lpstr>
      <vt:lpstr>Diabetes</vt:lpstr>
      <vt:lpstr>What is Type 2 Diabetes?</vt:lpstr>
      <vt:lpstr>Type I vs Type II</vt:lpstr>
      <vt:lpstr>T2DM Statistics</vt:lpstr>
      <vt:lpstr>Blood pressure and the heart</vt:lpstr>
      <vt:lpstr>Blood Pressure</vt:lpstr>
      <vt:lpstr>Mental health diagnoses complicate medical diagnoses – address both</vt:lpstr>
      <vt:lpstr>Benjamin.miller@ucdenver.edu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Specific Behavioral Health Issues that Affect Medical Conditions</dc:title>
  <dc:creator>Ben Miller</dc:creator>
  <cp:lastModifiedBy>Selisa Robinson</cp:lastModifiedBy>
  <cp:revision>36</cp:revision>
  <dcterms:created xsi:type="dcterms:W3CDTF">2010-11-29T22:57:22Z</dcterms:created>
  <dcterms:modified xsi:type="dcterms:W3CDTF">2011-11-01T21:52:49Z</dcterms:modified>
</cp:coreProperties>
</file>