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9"/>
  </p:notesMasterIdLst>
  <p:handoutMasterIdLst>
    <p:handoutMasterId r:id="rId100"/>
  </p:handoutMasterIdLst>
  <p:sldIdLst>
    <p:sldId id="256" r:id="rId2"/>
    <p:sldId id="462" r:id="rId3"/>
    <p:sldId id="463" r:id="rId4"/>
    <p:sldId id="476" r:id="rId5"/>
    <p:sldId id="475" r:id="rId6"/>
    <p:sldId id="466" r:id="rId7"/>
    <p:sldId id="467" r:id="rId8"/>
    <p:sldId id="468" r:id="rId9"/>
    <p:sldId id="472" r:id="rId10"/>
    <p:sldId id="477" r:id="rId11"/>
    <p:sldId id="502" r:id="rId12"/>
    <p:sldId id="355" r:id="rId13"/>
    <p:sldId id="346" r:id="rId14"/>
    <p:sldId id="478" r:id="rId15"/>
    <p:sldId id="479" r:id="rId16"/>
    <p:sldId id="480" r:id="rId17"/>
    <p:sldId id="481" r:id="rId18"/>
    <p:sldId id="503" r:id="rId19"/>
    <p:sldId id="347" r:id="rId20"/>
    <p:sldId id="484" r:id="rId21"/>
    <p:sldId id="349" r:id="rId22"/>
    <p:sldId id="485" r:id="rId23"/>
    <p:sldId id="505" r:id="rId24"/>
    <p:sldId id="438" r:id="rId25"/>
    <p:sldId id="493" r:id="rId26"/>
    <p:sldId id="506" r:id="rId27"/>
    <p:sldId id="417" r:id="rId28"/>
    <p:sldId id="435" r:id="rId29"/>
    <p:sldId id="504" r:id="rId30"/>
    <p:sldId id="299" r:id="rId31"/>
    <p:sldId id="516" r:id="rId32"/>
    <p:sldId id="507" r:id="rId33"/>
    <p:sldId id="441" r:id="rId34"/>
    <p:sldId id="488" r:id="rId35"/>
    <p:sldId id="459" r:id="rId36"/>
    <p:sldId id="456" r:id="rId37"/>
    <p:sldId id="457" r:id="rId38"/>
    <p:sldId id="499" r:id="rId39"/>
    <p:sldId id="458" r:id="rId40"/>
    <p:sldId id="508" r:id="rId41"/>
    <p:sldId id="440" r:id="rId42"/>
    <p:sldId id="442" r:id="rId43"/>
    <p:sldId id="443" r:id="rId44"/>
    <p:sldId id="487" r:id="rId45"/>
    <p:sldId id="444" r:id="rId46"/>
    <p:sldId id="445" r:id="rId47"/>
    <p:sldId id="446" r:id="rId48"/>
    <p:sldId id="509" r:id="rId49"/>
    <p:sldId id="447" r:id="rId50"/>
    <p:sldId id="448" r:id="rId51"/>
    <p:sldId id="449" r:id="rId52"/>
    <p:sldId id="450" r:id="rId53"/>
    <p:sldId id="521" r:id="rId54"/>
    <p:sldId id="522" r:id="rId55"/>
    <p:sldId id="451" r:id="rId56"/>
    <p:sldId id="510" r:id="rId57"/>
    <p:sldId id="452" r:id="rId58"/>
    <p:sldId id="526" r:id="rId59"/>
    <p:sldId id="491" r:id="rId60"/>
    <p:sldId id="489" r:id="rId61"/>
    <p:sldId id="513" r:id="rId62"/>
    <p:sldId id="490" r:id="rId63"/>
    <p:sldId id="514" r:id="rId64"/>
    <p:sldId id="515" r:id="rId65"/>
    <p:sldId id="454" r:id="rId66"/>
    <p:sldId id="455" r:id="rId67"/>
    <p:sldId id="358" r:id="rId68"/>
    <p:sldId id="500" r:id="rId69"/>
    <p:sldId id="421" r:id="rId70"/>
    <p:sldId id="486" r:id="rId71"/>
    <p:sldId id="453" r:id="rId72"/>
    <p:sldId id="423" r:id="rId73"/>
    <p:sldId id="428" r:id="rId74"/>
    <p:sldId id="419" r:id="rId75"/>
    <p:sldId id="420" r:id="rId76"/>
    <p:sldId id="495" r:id="rId77"/>
    <p:sldId id="496" r:id="rId78"/>
    <p:sldId id="497" r:id="rId79"/>
    <p:sldId id="498" r:id="rId80"/>
    <p:sldId id="284" r:id="rId81"/>
    <p:sldId id="517" r:id="rId82"/>
    <p:sldId id="293" r:id="rId83"/>
    <p:sldId id="360" r:id="rId84"/>
    <p:sldId id="313" r:id="rId85"/>
    <p:sldId id="312" r:id="rId86"/>
    <p:sldId id="437" r:id="rId87"/>
    <p:sldId id="361" r:id="rId88"/>
    <p:sldId id="431" r:id="rId89"/>
    <p:sldId id="523" r:id="rId90"/>
    <p:sldId id="524" r:id="rId91"/>
    <p:sldId id="525" r:id="rId92"/>
    <p:sldId id="511" r:id="rId93"/>
    <p:sldId id="518" r:id="rId94"/>
    <p:sldId id="519" r:id="rId95"/>
    <p:sldId id="520" r:id="rId96"/>
    <p:sldId id="512" r:id="rId97"/>
    <p:sldId id="501" r:id="rId9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F6600"/>
    <a:srgbClr val="009900"/>
    <a:srgbClr val="00CC00"/>
    <a:srgbClr val="66FF33"/>
    <a:srgbClr val="33CCFF"/>
    <a:srgbClr val="FF0066"/>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52" autoAdjust="0"/>
    <p:restoredTop sz="94660"/>
  </p:normalViewPr>
  <p:slideViewPr>
    <p:cSldViewPr>
      <p:cViewPr>
        <p:scale>
          <a:sx n="58" d="100"/>
          <a:sy n="58" d="100"/>
        </p:scale>
        <p:origin x="-864" y="-6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p:cViewPr>
        <p:scale>
          <a:sx n="100" d="100"/>
          <a:sy n="100" d="100"/>
        </p:scale>
        <p:origin x="-1968" y="22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8890E-D747-446C-B50B-CF1DE6C0517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2D6A5FA-4F9D-4255-9E78-53B4E5CAC137}">
      <dgm:prSet phldrT="[Text]" phldr="1"/>
      <dgm:spPr/>
      <dgm:t>
        <a:bodyPr/>
        <a:lstStyle/>
        <a:p>
          <a:endParaRPr lang="en-US" dirty="0"/>
        </a:p>
      </dgm:t>
    </dgm:pt>
    <dgm:pt modelId="{F30D3AB8-B84B-46AD-B7C0-5FBE5EEAA69F}" type="parTrans" cxnId="{080C1033-1209-416D-9352-ED43C8B9E6FE}">
      <dgm:prSet/>
      <dgm:spPr/>
      <dgm:t>
        <a:bodyPr/>
        <a:lstStyle/>
        <a:p>
          <a:endParaRPr lang="en-US"/>
        </a:p>
      </dgm:t>
    </dgm:pt>
    <dgm:pt modelId="{9A54A372-70C6-4177-99C7-77630DB02AA2}" type="sibTrans" cxnId="{080C1033-1209-416D-9352-ED43C8B9E6FE}">
      <dgm:prSet/>
      <dgm:spPr/>
      <dgm:t>
        <a:bodyPr/>
        <a:lstStyle/>
        <a:p>
          <a:endParaRPr lang="en-US"/>
        </a:p>
      </dgm:t>
    </dgm:pt>
    <dgm:pt modelId="{1655B604-B1C6-459A-9561-C43E7F814A8A}">
      <dgm:prSet phldrT="[Text]"/>
      <dgm:spPr/>
      <dgm:t>
        <a:bodyPr/>
        <a:lstStyle/>
        <a:p>
          <a:r>
            <a:rPr lang="en-US" dirty="0" smtClean="0"/>
            <a:t>Assessment</a:t>
          </a:r>
          <a:endParaRPr lang="en-US" dirty="0"/>
        </a:p>
      </dgm:t>
    </dgm:pt>
    <dgm:pt modelId="{1F10B82C-FABA-40FC-B8C0-84E6115C6096}" type="parTrans" cxnId="{3C792C37-E03F-49DA-818D-1E67D0CC9F7D}">
      <dgm:prSet/>
      <dgm:spPr/>
      <dgm:t>
        <a:bodyPr/>
        <a:lstStyle/>
        <a:p>
          <a:endParaRPr lang="en-US"/>
        </a:p>
      </dgm:t>
    </dgm:pt>
    <dgm:pt modelId="{1844F7E6-B3DD-403A-9667-70C196FCC5C2}" type="sibTrans" cxnId="{3C792C37-E03F-49DA-818D-1E67D0CC9F7D}">
      <dgm:prSet/>
      <dgm:spPr/>
      <dgm:t>
        <a:bodyPr/>
        <a:lstStyle/>
        <a:p>
          <a:endParaRPr lang="en-US"/>
        </a:p>
      </dgm:t>
    </dgm:pt>
    <dgm:pt modelId="{E40064EB-43FC-4E14-ABEF-EF6CA5E9ED0B}">
      <dgm:prSet phldrT="[Text]"/>
      <dgm:spPr/>
      <dgm:t>
        <a:bodyPr/>
        <a:lstStyle/>
        <a:p>
          <a:r>
            <a:rPr lang="en-US" dirty="0" smtClean="0"/>
            <a:t>Developing a Care Plan</a:t>
          </a:r>
          <a:endParaRPr lang="en-US" dirty="0"/>
        </a:p>
      </dgm:t>
    </dgm:pt>
    <dgm:pt modelId="{868EF5A1-C82D-4D46-A995-FF503CD5EBF9}" type="parTrans" cxnId="{627656CD-2FCE-4191-AE16-84135E890068}">
      <dgm:prSet/>
      <dgm:spPr/>
      <dgm:t>
        <a:bodyPr/>
        <a:lstStyle/>
        <a:p>
          <a:endParaRPr lang="en-US"/>
        </a:p>
      </dgm:t>
    </dgm:pt>
    <dgm:pt modelId="{824BF3E9-E399-4640-8FE3-3DE79E1B906E}" type="sibTrans" cxnId="{627656CD-2FCE-4191-AE16-84135E890068}">
      <dgm:prSet/>
      <dgm:spPr/>
      <dgm:t>
        <a:bodyPr/>
        <a:lstStyle/>
        <a:p>
          <a:endParaRPr lang="en-US"/>
        </a:p>
      </dgm:t>
    </dgm:pt>
    <dgm:pt modelId="{D039B214-00CA-472E-A76B-31CF8EC17595}">
      <dgm:prSet phldrT="[Text]"/>
      <dgm:spPr/>
      <dgm:t>
        <a:bodyPr/>
        <a:lstStyle/>
        <a:p>
          <a:r>
            <a:rPr lang="en-US" dirty="0" smtClean="0"/>
            <a:t>Referral to Services</a:t>
          </a:r>
          <a:endParaRPr lang="en-US" dirty="0"/>
        </a:p>
      </dgm:t>
    </dgm:pt>
    <dgm:pt modelId="{DBF0C8F3-628D-4502-B54B-4F921456932B}" type="parTrans" cxnId="{2D44DEAA-0721-40A0-8AF9-2AC5714B720F}">
      <dgm:prSet/>
      <dgm:spPr/>
      <dgm:t>
        <a:bodyPr/>
        <a:lstStyle/>
        <a:p>
          <a:endParaRPr lang="en-US"/>
        </a:p>
      </dgm:t>
    </dgm:pt>
    <dgm:pt modelId="{A8174EC9-EC94-4713-97B6-DC1D93231BFA}" type="sibTrans" cxnId="{2D44DEAA-0721-40A0-8AF9-2AC5714B720F}">
      <dgm:prSet/>
      <dgm:spPr/>
      <dgm:t>
        <a:bodyPr/>
        <a:lstStyle/>
        <a:p>
          <a:endParaRPr lang="en-US"/>
        </a:p>
      </dgm:t>
    </dgm:pt>
    <dgm:pt modelId="{ED6DD500-C83D-4EEA-B6D6-EA832AFA8C35}">
      <dgm:prSet phldrT="[Text]"/>
      <dgm:spPr/>
      <dgm:t>
        <a:bodyPr/>
        <a:lstStyle/>
        <a:p>
          <a:r>
            <a:rPr lang="en-US" dirty="0" smtClean="0"/>
            <a:t>Monitoring &amp; Follow-up</a:t>
          </a:r>
          <a:endParaRPr lang="en-US" dirty="0"/>
        </a:p>
      </dgm:t>
    </dgm:pt>
    <dgm:pt modelId="{E7743E11-BD9D-45C0-882E-444E5C9389F2}" type="parTrans" cxnId="{30CA380F-EC3C-4128-82C2-022C3968B2B9}">
      <dgm:prSet/>
      <dgm:spPr/>
      <dgm:t>
        <a:bodyPr/>
        <a:lstStyle/>
        <a:p>
          <a:endParaRPr lang="en-US"/>
        </a:p>
      </dgm:t>
    </dgm:pt>
    <dgm:pt modelId="{E062896C-D81F-4DA2-8B75-A23211825AAA}" type="sibTrans" cxnId="{30CA380F-EC3C-4128-82C2-022C3968B2B9}">
      <dgm:prSet/>
      <dgm:spPr/>
      <dgm:t>
        <a:bodyPr/>
        <a:lstStyle/>
        <a:p>
          <a:endParaRPr lang="en-US"/>
        </a:p>
      </dgm:t>
    </dgm:pt>
    <dgm:pt modelId="{640F236A-F009-4A6B-B9B8-E9AF3C6B9FE8}" type="pres">
      <dgm:prSet presAssocID="{9C08890E-D747-446C-B50B-CF1DE6C0517B}" presName="Name0" presStyleCnt="0">
        <dgm:presLayoutVars>
          <dgm:chMax val="1"/>
          <dgm:dir/>
          <dgm:animLvl val="ctr"/>
          <dgm:resizeHandles val="exact"/>
        </dgm:presLayoutVars>
      </dgm:prSet>
      <dgm:spPr/>
      <dgm:t>
        <a:bodyPr/>
        <a:lstStyle/>
        <a:p>
          <a:endParaRPr lang="en-US"/>
        </a:p>
      </dgm:t>
    </dgm:pt>
    <dgm:pt modelId="{FCAB710B-420B-41EA-822F-93D3B9124408}" type="pres">
      <dgm:prSet presAssocID="{B2D6A5FA-4F9D-4255-9E78-53B4E5CAC137}" presName="centerShape" presStyleLbl="node0" presStyleIdx="0" presStyleCnt="1"/>
      <dgm:spPr/>
      <dgm:t>
        <a:bodyPr/>
        <a:lstStyle/>
        <a:p>
          <a:endParaRPr lang="en-US"/>
        </a:p>
      </dgm:t>
    </dgm:pt>
    <dgm:pt modelId="{A5582757-2010-4388-9857-60249B6EBFD9}" type="pres">
      <dgm:prSet presAssocID="{1655B604-B1C6-459A-9561-C43E7F814A8A}" presName="node" presStyleLbl="node1" presStyleIdx="0" presStyleCnt="4" custRadScaleRad="100326" custRadScaleInc="5417">
        <dgm:presLayoutVars>
          <dgm:bulletEnabled val="1"/>
        </dgm:presLayoutVars>
      </dgm:prSet>
      <dgm:spPr/>
      <dgm:t>
        <a:bodyPr/>
        <a:lstStyle/>
        <a:p>
          <a:endParaRPr lang="en-US"/>
        </a:p>
      </dgm:t>
    </dgm:pt>
    <dgm:pt modelId="{E238511F-AE40-41DE-8096-BEEDD6AA5515}" type="pres">
      <dgm:prSet presAssocID="{1655B604-B1C6-459A-9561-C43E7F814A8A}" presName="dummy" presStyleCnt="0"/>
      <dgm:spPr/>
    </dgm:pt>
    <dgm:pt modelId="{C2D1083F-DE69-4C06-973B-60A4CE5990DE}" type="pres">
      <dgm:prSet presAssocID="{1844F7E6-B3DD-403A-9667-70C196FCC5C2}" presName="sibTrans" presStyleLbl="sibTrans2D1" presStyleIdx="0" presStyleCnt="4"/>
      <dgm:spPr/>
      <dgm:t>
        <a:bodyPr/>
        <a:lstStyle/>
        <a:p>
          <a:endParaRPr lang="en-US"/>
        </a:p>
      </dgm:t>
    </dgm:pt>
    <dgm:pt modelId="{B9EFBFB8-C292-45D6-8369-F85B53604D38}" type="pres">
      <dgm:prSet presAssocID="{E40064EB-43FC-4E14-ABEF-EF6CA5E9ED0B}" presName="node" presStyleLbl="node1" presStyleIdx="1" presStyleCnt="4">
        <dgm:presLayoutVars>
          <dgm:bulletEnabled val="1"/>
        </dgm:presLayoutVars>
      </dgm:prSet>
      <dgm:spPr/>
      <dgm:t>
        <a:bodyPr/>
        <a:lstStyle/>
        <a:p>
          <a:endParaRPr lang="en-US"/>
        </a:p>
      </dgm:t>
    </dgm:pt>
    <dgm:pt modelId="{7704CF47-1A28-48B5-AF7D-2DD651EE1165}" type="pres">
      <dgm:prSet presAssocID="{E40064EB-43FC-4E14-ABEF-EF6CA5E9ED0B}" presName="dummy" presStyleCnt="0"/>
      <dgm:spPr/>
    </dgm:pt>
    <dgm:pt modelId="{06C70DC2-DB4C-43A8-88C7-077FBEB0C5E8}" type="pres">
      <dgm:prSet presAssocID="{824BF3E9-E399-4640-8FE3-3DE79E1B906E}" presName="sibTrans" presStyleLbl="sibTrans2D1" presStyleIdx="1" presStyleCnt="4"/>
      <dgm:spPr/>
      <dgm:t>
        <a:bodyPr/>
        <a:lstStyle/>
        <a:p>
          <a:endParaRPr lang="en-US"/>
        </a:p>
      </dgm:t>
    </dgm:pt>
    <dgm:pt modelId="{BB67E01E-7690-4F5B-A674-15D3E670F34A}" type="pres">
      <dgm:prSet presAssocID="{D039B214-00CA-472E-A76B-31CF8EC17595}" presName="node" presStyleLbl="node1" presStyleIdx="2" presStyleCnt="4">
        <dgm:presLayoutVars>
          <dgm:bulletEnabled val="1"/>
        </dgm:presLayoutVars>
      </dgm:prSet>
      <dgm:spPr/>
      <dgm:t>
        <a:bodyPr/>
        <a:lstStyle/>
        <a:p>
          <a:endParaRPr lang="en-US"/>
        </a:p>
      </dgm:t>
    </dgm:pt>
    <dgm:pt modelId="{78F5CE0C-CF2C-4C93-BA0D-469D7776DD7C}" type="pres">
      <dgm:prSet presAssocID="{D039B214-00CA-472E-A76B-31CF8EC17595}" presName="dummy" presStyleCnt="0"/>
      <dgm:spPr/>
    </dgm:pt>
    <dgm:pt modelId="{F1142B5D-BDAF-47A6-9450-CDA1054F8625}" type="pres">
      <dgm:prSet presAssocID="{A8174EC9-EC94-4713-97B6-DC1D93231BFA}" presName="sibTrans" presStyleLbl="sibTrans2D1" presStyleIdx="2" presStyleCnt="4"/>
      <dgm:spPr/>
      <dgm:t>
        <a:bodyPr/>
        <a:lstStyle/>
        <a:p>
          <a:endParaRPr lang="en-US"/>
        </a:p>
      </dgm:t>
    </dgm:pt>
    <dgm:pt modelId="{DD7303EA-0CD3-4B0C-B02F-E6D8D6ECEADD}" type="pres">
      <dgm:prSet presAssocID="{ED6DD500-C83D-4EEA-B6D6-EA832AFA8C35}" presName="node" presStyleLbl="node1" presStyleIdx="3" presStyleCnt="4">
        <dgm:presLayoutVars>
          <dgm:bulletEnabled val="1"/>
        </dgm:presLayoutVars>
      </dgm:prSet>
      <dgm:spPr/>
      <dgm:t>
        <a:bodyPr/>
        <a:lstStyle/>
        <a:p>
          <a:endParaRPr lang="en-US"/>
        </a:p>
      </dgm:t>
    </dgm:pt>
    <dgm:pt modelId="{FCBDD8EB-21E6-49A9-9F1B-2DFFAB570419}" type="pres">
      <dgm:prSet presAssocID="{ED6DD500-C83D-4EEA-B6D6-EA832AFA8C35}" presName="dummy" presStyleCnt="0"/>
      <dgm:spPr/>
    </dgm:pt>
    <dgm:pt modelId="{6BCF2AEF-9C1B-4A34-8164-345182F4CEF1}" type="pres">
      <dgm:prSet presAssocID="{E062896C-D81F-4DA2-8B75-A23211825AAA}" presName="sibTrans" presStyleLbl="sibTrans2D1" presStyleIdx="3" presStyleCnt="4" custScaleX="97522" custScaleY="99306"/>
      <dgm:spPr/>
      <dgm:t>
        <a:bodyPr/>
        <a:lstStyle/>
        <a:p>
          <a:endParaRPr lang="en-US"/>
        </a:p>
      </dgm:t>
    </dgm:pt>
  </dgm:ptLst>
  <dgm:cxnLst>
    <dgm:cxn modelId="{627656CD-2FCE-4191-AE16-84135E890068}" srcId="{B2D6A5FA-4F9D-4255-9E78-53B4E5CAC137}" destId="{E40064EB-43FC-4E14-ABEF-EF6CA5E9ED0B}" srcOrd="1" destOrd="0" parTransId="{868EF5A1-C82D-4D46-A995-FF503CD5EBF9}" sibTransId="{824BF3E9-E399-4640-8FE3-3DE79E1B906E}"/>
    <dgm:cxn modelId="{FB3198BC-414A-4E43-9B62-7EFF3858F9F0}" type="presOf" srcId="{ED6DD500-C83D-4EEA-B6D6-EA832AFA8C35}" destId="{DD7303EA-0CD3-4B0C-B02F-E6D8D6ECEADD}" srcOrd="0" destOrd="0" presId="urn:microsoft.com/office/officeart/2005/8/layout/radial6"/>
    <dgm:cxn modelId="{BD52BC40-45CB-4B6A-BE88-DDCB072FAB0A}" type="presOf" srcId="{824BF3E9-E399-4640-8FE3-3DE79E1B906E}" destId="{06C70DC2-DB4C-43A8-88C7-077FBEB0C5E8}" srcOrd="0" destOrd="0" presId="urn:microsoft.com/office/officeart/2005/8/layout/radial6"/>
    <dgm:cxn modelId="{29691DA8-1CE8-4781-80B6-BEA458A07DDC}" type="presOf" srcId="{A8174EC9-EC94-4713-97B6-DC1D93231BFA}" destId="{F1142B5D-BDAF-47A6-9450-CDA1054F8625}" srcOrd="0" destOrd="0" presId="urn:microsoft.com/office/officeart/2005/8/layout/radial6"/>
    <dgm:cxn modelId="{EB32009A-A91C-4895-A37F-F26613DFF808}" type="presOf" srcId="{D039B214-00CA-472E-A76B-31CF8EC17595}" destId="{BB67E01E-7690-4F5B-A674-15D3E670F34A}" srcOrd="0" destOrd="0" presId="urn:microsoft.com/office/officeart/2005/8/layout/radial6"/>
    <dgm:cxn modelId="{F14E0763-F7F4-42AE-B72D-5688F087A17A}" type="presOf" srcId="{9C08890E-D747-446C-B50B-CF1DE6C0517B}" destId="{640F236A-F009-4A6B-B9B8-E9AF3C6B9FE8}" srcOrd="0" destOrd="0" presId="urn:microsoft.com/office/officeart/2005/8/layout/radial6"/>
    <dgm:cxn modelId="{30CA380F-EC3C-4128-82C2-022C3968B2B9}" srcId="{B2D6A5FA-4F9D-4255-9E78-53B4E5CAC137}" destId="{ED6DD500-C83D-4EEA-B6D6-EA832AFA8C35}" srcOrd="3" destOrd="0" parTransId="{E7743E11-BD9D-45C0-882E-444E5C9389F2}" sibTransId="{E062896C-D81F-4DA2-8B75-A23211825AAA}"/>
    <dgm:cxn modelId="{6348921A-3420-43CD-BC77-AFF1B19B5385}" type="presOf" srcId="{E062896C-D81F-4DA2-8B75-A23211825AAA}" destId="{6BCF2AEF-9C1B-4A34-8164-345182F4CEF1}" srcOrd="0" destOrd="0" presId="urn:microsoft.com/office/officeart/2005/8/layout/radial6"/>
    <dgm:cxn modelId="{080C1033-1209-416D-9352-ED43C8B9E6FE}" srcId="{9C08890E-D747-446C-B50B-CF1DE6C0517B}" destId="{B2D6A5FA-4F9D-4255-9E78-53B4E5CAC137}" srcOrd="0" destOrd="0" parTransId="{F30D3AB8-B84B-46AD-B7C0-5FBE5EEAA69F}" sibTransId="{9A54A372-70C6-4177-99C7-77630DB02AA2}"/>
    <dgm:cxn modelId="{6F94B6C7-6232-4C08-A159-66164B0B4E67}" type="presOf" srcId="{B2D6A5FA-4F9D-4255-9E78-53B4E5CAC137}" destId="{FCAB710B-420B-41EA-822F-93D3B9124408}" srcOrd="0" destOrd="0" presId="urn:microsoft.com/office/officeart/2005/8/layout/radial6"/>
    <dgm:cxn modelId="{ACC0A082-E293-412C-865A-F7A97A32A856}" type="presOf" srcId="{E40064EB-43FC-4E14-ABEF-EF6CA5E9ED0B}" destId="{B9EFBFB8-C292-45D6-8369-F85B53604D38}" srcOrd="0" destOrd="0" presId="urn:microsoft.com/office/officeart/2005/8/layout/radial6"/>
    <dgm:cxn modelId="{3C792C37-E03F-49DA-818D-1E67D0CC9F7D}" srcId="{B2D6A5FA-4F9D-4255-9E78-53B4E5CAC137}" destId="{1655B604-B1C6-459A-9561-C43E7F814A8A}" srcOrd="0" destOrd="0" parTransId="{1F10B82C-FABA-40FC-B8C0-84E6115C6096}" sibTransId="{1844F7E6-B3DD-403A-9667-70C196FCC5C2}"/>
    <dgm:cxn modelId="{7410FA10-A020-4E31-8051-9AC6CC6C43EB}" type="presOf" srcId="{1655B604-B1C6-459A-9561-C43E7F814A8A}" destId="{A5582757-2010-4388-9857-60249B6EBFD9}" srcOrd="0" destOrd="0" presId="urn:microsoft.com/office/officeart/2005/8/layout/radial6"/>
    <dgm:cxn modelId="{2D44DEAA-0721-40A0-8AF9-2AC5714B720F}" srcId="{B2D6A5FA-4F9D-4255-9E78-53B4E5CAC137}" destId="{D039B214-00CA-472E-A76B-31CF8EC17595}" srcOrd="2" destOrd="0" parTransId="{DBF0C8F3-628D-4502-B54B-4F921456932B}" sibTransId="{A8174EC9-EC94-4713-97B6-DC1D93231BFA}"/>
    <dgm:cxn modelId="{866EE81D-5BF4-4D1C-9A3B-A3C4C09BC993}" type="presOf" srcId="{1844F7E6-B3DD-403A-9667-70C196FCC5C2}" destId="{C2D1083F-DE69-4C06-973B-60A4CE5990DE}" srcOrd="0" destOrd="0" presId="urn:microsoft.com/office/officeart/2005/8/layout/radial6"/>
    <dgm:cxn modelId="{FFD42A48-43A1-4827-97A3-C2B8AC3963CA}" type="presParOf" srcId="{640F236A-F009-4A6B-B9B8-E9AF3C6B9FE8}" destId="{FCAB710B-420B-41EA-822F-93D3B9124408}" srcOrd="0" destOrd="0" presId="urn:microsoft.com/office/officeart/2005/8/layout/radial6"/>
    <dgm:cxn modelId="{2556BFB8-2ABA-4D2F-8F47-253C50F51CE8}" type="presParOf" srcId="{640F236A-F009-4A6B-B9B8-E9AF3C6B9FE8}" destId="{A5582757-2010-4388-9857-60249B6EBFD9}" srcOrd="1" destOrd="0" presId="urn:microsoft.com/office/officeart/2005/8/layout/radial6"/>
    <dgm:cxn modelId="{E5329F25-E803-4D9F-9AEB-86B6ECA4409F}" type="presParOf" srcId="{640F236A-F009-4A6B-B9B8-E9AF3C6B9FE8}" destId="{E238511F-AE40-41DE-8096-BEEDD6AA5515}" srcOrd="2" destOrd="0" presId="urn:microsoft.com/office/officeart/2005/8/layout/radial6"/>
    <dgm:cxn modelId="{7DB31586-D93F-48CE-BB6B-7142AFE04F20}" type="presParOf" srcId="{640F236A-F009-4A6B-B9B8-E9AF3C6B9FE8}" destId="{C2D1083F-DE69-4C06-973B-60A4CE5990DE}" srcOrd="3" destOrd="0" presId="urn:microsoft.com/office/officeart/2005/8/layout/radial6"/>
    <dgm:cxn modelId="{ED860880-17C4-42AD-9ABA-26E1F6FF4AC6}" type="presParOf" srcId="{640F236A-F009-4A6B-B9B8-E9AF3C6B9FE8}" destId="{B9EFBFB8-C292-45D6-8369-F85B53604D38}" srcOrd="4" destOrd="0" presId="urn:microsoft.com/office/officeart/2005/8/layout/radial6"/>
    <dgm:cxn modelId="{B6657DC2-CBDE-4C85-91FD-B83AB9537F50}" type="presParOf" srcId="{640F236A-F009-4A6B-B9B8-E9AF3C6B9FE8}" destId="{7704CF47-1A28-48B5-AF7D-2DD651EE1165}" srcOrd="5" destOrd="0" presId="urn:microsoft.com/office/officeart/2005/8/layout/radial6"/>
    <dgm:cxn modelId="{8D434599-521B-4678-9911-89044B1DA1D5}" type="presParOf" srcId="{640F236A-F009-4A6B-B9B8-E9AF3C6B9FE8}" destId="{06C70DC2-DB4C-43A8-88C7-077FBEB0C5E8}" srcOrd="6" destOrd="0" presId="urn:microsoft.com/office/officeart/2005/8/layout/radial6"/>
    <dgm:cxn modelId="{4CF384BF-3849-4D53-8288-F05CA8005544}" type="presParOf" srcId="{640F236A-F009-4A6B-B9B8-E9AF3C6B9FE8}" destId="{BB67E01E-7690-4F5B-A674-15D3E670F34A}" srcOrd="7" destOrd="0" presId="urn:microsoft.com/office/officeart/2005/8/layout/radial6"/>
    <dgm:cxn modelId="{A64EAAE1-3513-4755-BEC7-A82C686A0545}" type="presParOf" srcId="{640F236A-F009-4A6B-B9B8-E9AF3C6B9FE8}" destId="{78F5CE0C-CF2C-4C93-BA0D-469D7776DD7C}" srcOrd="8" destOrd="0" presId="urn:microsoft.com/office/officeart/2005/8/layout/radial6"/>
    <dgm:cxn modelId="{E9592C13-FA58-4F2F-BEC8-7151351DC7D0}" type="presParOf" srcId="{640F236A-F009-4A6B-B9B8-E9AF3C6B9FE8}" destId="{F1142B5D-BDAF-47A6-9450-CDA1054F8625}" srcOrd="9" destOrd="0" presId="urn:microsoft.com/office/officeart/2005/8/layout/radial6"/>
    <dgm:cxn modelId="{42381891-FA71-4010-BCAA-7EA2A83A4AD2}" type="presParOf" srcId="{640F236A-F009-4A6B-B9B8-E9AF3C6B9FE8}" destId="{DD7303EA-0CD3-4B0C-B02F-E6D8D6ECEADD}" srcOrd="10" destOrd="0" presId="urn:microsoft.com/office/officeart/2005/8/layout/radial6"/>
    <dgm:cxn modelId="{74323ECF-7E56-424F-93D2-E0C55D805216}" type="presParOf" srcId="{640F236A-F009-4A6B-B9B8-E9AF3C6B9FE8}" destId="{FCBDD8EB-21E6-49A9-9F1B-2DFFAB570419}" srcOrd="11" destOrd="0" presId="urn:microsoft.com/office/officeart/2005/8/layout/radial6"/>
    <dgm:cxn modelId="{05E8BFA3-084C-4245-A26B-F5ABA830D0B2}" type="presParOf" srcId="{640F236A-F009-4A6B-B9B8-E9AF3C6B9FE8}" destId="{6BCF2AEF-9C1B-4A34-8164-345182F4CEF1}"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8890E-D747-446C-B50B-CF1DE6C0517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2D6A5FA-4F9D-4255-9E78-53B4E5CAC137}">
      <dgm:prSet phldrT="[Text]"/>
      <dgm:spPr/>
      <dgm:t>
        <a:bodyPr/>
        <a:lstStyle/>
        <a:p>
          <a:r>
            <a:rPr lang="en-US" dirty="0" smtClean="0"/>
            <a:t>CASE MANAGEMENT</a:t>
          </a:r>
          <a:endParaRPr lang="en-US" dirty="0"/>
        </a:p>
      </dgm:t>
    </dgm:pt>
    <dgm:pt modelId="{F30D3AB8-B84B-46AD-B7C0-5FBE5EEAA69F}" type="parTrans" cxnId="{080C1033-1209-416D-9352-ED43C8B9E6FE}">
      <dgm:prSet/>
      <dgm:spPr/>
      <dgm:t>
        <a:bodyPr/>
        <a:lstStyle/>
        <a:p>
          <a:endParaRPr lang="en-US"/>
        </a:p>
      </dgm:t>
    </dgm:pt>
    <dgm:pt modelId="{9A54A372-70C6-4177-99C7-77630DB02AA2}" type="sibTrans" cxnId="{080C1033-1209-416D-9352-ED43C8B9E6FE}">
      <dgm:prSet/>
      <dgm:spPr/>
      <dgm:t>
        <a:bodyPr/>
        <a:lstStyle/>
        <a:p>
          <a:endParaRPr lang="en-US"/>
        </a:p>
      </dgm:t>
    </dgm:pt>
    <dgm:pt modelId="{1655B604-B1C6-459A-9561-C43E7F814A8A}">
      <dgm:prSet phldrT="[Text]"/>
      <dgm:spPr/>
      <dgm:t>
        <a:bodyPr/>
        <a:lstStyle/>
        <a:p>
          <a:r>
            <a:rPr lang="en-US" dirty="0" smtClean="0"/>
            <a:t>Assessment</a:t>
          </a:r>
          <a:endParaRPr lang="en-US" dirty="0"/>
        </a:p>
      </dgm:t>
    </dgm:pt>
    <dgm:pt modelId="{1F10B82C-FABA-40FC-B8C0-84E6115C6096}" type="parTrans" cxnId="{3C792C37-E03F-49DA-818D-1E67D0CC9F7D}">
      <dgm:prSet/>
      <dgm:spPr/>
      <dgm:t>
        <a:bodyPr/>
        <a:lstStyle/>
        <a:p>
          <a:endParaRPr lang="en-US"/>
        </a:p>
      </dgm:t>
    </dgm:pt>
    <dgm:pt modelId="{1844F7E6-B3DD-403A-9667-70C196FCC5C2}" type="sibTrans" cxnId="{3C792C37-E03F-49DA-818D-1E67D0CC9F7D}">
      <dgm:prSet/>
      <dgm:spPr/>
      <dgm:t>
        <a:bodyPr/>
        <a:lstStyle/>
        <a:p>
          <a:endParaRPr lang="en-US"/>
        </a:p>
      </dgm:t>
    </dgm:pt>
    <dgm:pt modelId="{E40064EB-43FC-4E14-ABEF-EF6CA5E9ED0B}">
      <dgm:prSet phldrT="[Text]"/>
      <dgm:spPr/>
      <dgm:t>
        <a:bodyPr/>
        <a:lstStyle/>
        <a:p>
          <a:r>
            <a:rPr lang="en-US" dirty="0" smtClean="0"/>
            <a:t>Developing a Care Plan</a:t>
          </a:r>
          <a:endParaRPr lang="en-US" dirty="0"/>
        </a:p>
      </dgm:t>
    </dgm:pt>
    <dgm:pt modelId="{868EF5A1-C82D-4D46-A995-FF503CD5EBF9}" type="parTrans" cxnId="{627656CD-2FCE-4191-AE16-84135E890068}">
      <dgm:prSet/>
      <dgm:spPr/>
      <dgm:t>
        <a:bodyPr/>
        <a:lstStyle/>
        <a:p>
          <a:endParaRPr lang="en-US"/>
        </a:p>
      </dgm:t>
    </dgm:pt>
    <dgm:pt modelId="{824BF3E9-E399-4640-8FE3-3DE79E1B906E}" type="sibTrans" cxnId="{627656CD-2FCE-4191-AE16-84135E890068}">
      <dgm:prSet/>
      <dgm:spPr/>
      <dgm:t>
        <a:bodyPr/>
        <a:lstStyle/>
        <a:p>
          <a:endParaRPr lang="en-US"/>
        </a:p>
      </dgm:t>
    </dgm:pt>
    <dgm:pt modelId="{D039B214-00CA-472E-A76B-31CF8EC17595}">
      <dgm:prSet phldrT="[Text]"/>
      <dgm:spPr/>
      <dgm:t>
        <a:bodyPr/>
        <a:lstStyle/>
        <a:p>
          <a:r>
            <a:rPr lang="en-US" dirty="0" smtClean="0"/>
            <a:t>Referral to Services</a:t>
          </a:r>
          <a:endParaRPr lang="en-US" dirty="0"/>
        </a:p>
      </dgm:t>
    </dgm:pt>
    <dgm:pt modelId="{DBF0C8F3-628D-4502-B54B-4F921456932B}" type="parTrans" cxnId="{2D44DEAA-0721-40A0-8AF9-2AC5714B720F}">
      <dgm:prSet/>
      <dgm:spPr/>
      <dgm:t>
        <a:bodyPr/>
        <a:lstStyle/>
        <a:p>
          <a:endParaRPr lang="en-US"/>
        </a:p>
      </dgm:t>
    </dgm:pt>
    <dgm:pt modelId="{A8174EC9-EC94-4713-97B6-DC1D93231BFA}" type="sibTrans" cxnId="{2D44DEAA-0721-40A0-8AF9-2AC5714B720F}">
      <dgm:prSet/>
      <dgm:spPr/>
      <dgm:t>
        <a:bodyPr/>
        <a:lstStyle/>
        <a:p>
          <a:endParaRPr lang="en-US"/>
        </a:p>
      </dgm:t>
    </dgm:pt>
    <dgm:pt modelId="{ED6DD500-C83D-4EEA-B6D6-EA832AFA8C35}">
      <dgm:prSet phldrT="[Text]"/>
      <dgm:spPr/>
      <dgm:t>
        <a:bodyPr/>
        <a:lstStyle/>
        <a:p>
          <a:r>
            <a:rPr lang="en-US" dirty="0" smtClean="0"/>
            <a:t>Monitoring &amp; Follow-up</a:t>
          </a:r>
          <a:endParaRPr lang="en-US" dirty="0"/>
        </a:p>
      </dgm:t>
    </dgm:pt>
    <dgm:pt modelId="{E7743E11-BD9D-45C0-882E-444E5C9389F2}" type="parTrans" cxnId="{30CA380F-EC3C-4128-82C2-022C3968B2B9}">
      <dgm:prSet/>
      <dgm:spPr/>
      <dgm:t>
        <a:bodyPr/>
        <a:lstStyle/>
        <a:p>
          <a:endParaRPr lang="en-US"/>
        </a:p>
      </dgm:t>
    </dgm:pt>
    <dgm:pt modelId="{E062896C-D81F-4DA2-8B75-A23211825AAA}" type="sibTrans" cxnId="{30CA380F-EC3C-4128-82C2-022C3968B2B9}">
      <dgm:prSet/>
      <dgm:spPr/>
      <dgm:t>
        <a:bodyPr/>
        <a:lstStyle/>
        <a:p>
          <a:endParaRPr lang="en-US"/>
        </a:p>
      </dgm:t>
    </dgm:pt>
    <dgm:pt modelId="{640F236A-F009-4A6B-B9B8-E9AF3C6B9FE8}" type="pres">
      <dgm:prSet presAssocID="{9C08890E-D747-446C-B50B-CF1DE6C0517B}" presName="Name0" presStyleCnt="0">
        <dgm:presLayoutVars>
          <dgm:chMax val="1"/>
          <dgm:dir/>
          <dgm:animLvl val="ctr"/>
          <dgm:resizeHandles val="exact"/>
        </dgm:presLayoutVars>
      </dgm:prSet>
      <dgm:spPr/>
      <dgm:t>
        <a:bodyPr/>
        <a:lstStyle/>
        <a:p>
          <a:endParaRPr lang="en-US"/>
        </a:p>
      </dgm:t>
    </dgm:pt>
    <dgm:pt modelId="{FCAB710B-420B-41EA-822F-93D3B9124408}" type="pres">
      <dgm:prSet presAssocID="{B2D6A5FA-4F9D-4255-9E78-53B4E5CAC137}" presName="centerShape" presStyleLbl="node0" presStyleIdx="0" presStyleCnt="1" custScaleX="99998" custLinFactNeighborX="-37251" custLinFactNeighborY="-4938"/>
      <dgm:spPr/>
      <dgm:t>
        <a:bodyPr/>
        <a:lstStyle/>
        <a:p>
          <a:endParaRPr lang="en-US"/>
        </a:p>
      </dgm:t>
    </dgm:pt>
    <dgm:pt modelId="{A5582757-2010-4388-9857-60249B6EBFD9}" type="pres">
      <dgm:prSet presAssocID="{1655B604-B1C6-459A-9561-C43E7F814A8A}" presName="node" presStyleLbl="node1" presStyleIdx="0" presStyleCnt="4" custRadScaleRad="100326" custRadScaleInc="5417">
        <dgm:presLayoutVars>
          <dgm:bulletEnabled val="1"/>
        </dgm:presLayoutVars>
      </dgm:prSet>
      <dgm:spPr/>
      <dgm:t>
        <a:bodyPr/>
        <a:lstStyle/>
        <a:p>
          <a:endParaRPr lang="en-US"/>
        </a:p>
      </dgm:t>
    </dgm:pt>
    <dgm:pt modelId="{E238511F-AE40-41DE-8096-BEEDD6AA5515}" type="pres">
      <dgm:prSet presAssocID="{1655B604-B1C6-459A-9561-C43E7F814A8A}" presName="dummy" presStyleCnt="0"/>
      <dgm:spPr/>
    </dgm:pt>
    <dgm:pt modelId="{C2D1083F-DE69-4C06-973B-60A4CE5990DE}" type="pres">
      <dgm:prSet presAssocID="{1844F7E6-B3DD-403A-9667-70C196FCC5C2}" presName="sibTrans" presStyleLbl="sibTrans2D1" presStyleIdx="0" presStyleCnt="4"/>
      <dgm:spPr/>
      <dgm:t>
        <a:bodyPr/>
        <a:lstStyle/>
        <a:p>
          <a:endParaRPr lang="en-US"/>
        </a:p>
      </dgm:t>
    </dgm:pt>
    <dgm:pt modelId="{B9EFBFB8-C292-45D6-8369-F85B53604D38}" type="pres">
      <dgm:prSet presAssocID="{E40064EB-43FC-4E14-ABEF-EF6CA5E9ED0B}" presName="node" presStyleLbl="node1" presStyleIdx="1" presStyleCnt="4">
        <dgm:presLayoutVars>
          <dgm:bulletEnabled val="1"/>
        </dgm:presLayoutVars>
      </dgm:prSet>
      <dgm:spPr/>
      <dgm:t>
        <a:bodyPr/>
        <a:lstStyle/>
        <a:p>
          <a:endParaRPr lang="en-US"/>
        </a:p>
      </dgm:t>
    </dgm:pt>
    <dgm:pt modelId="{7704CF47-1A28-48B5-AF7D-2DD651EE1165}" type="pres">
      <dgm:prSet presAssocID="{E40064EB-43FC-4E14-ABEF-EF6CA5E9ED0B}" presName="dummy" presStyleCnt="0"/>
      <dgm:spPr/>
    </dgm:pt>
    <dgm:pt modelId="{06C70DC2-DB4C-43A8-88C7-077FBEB0C5E8}" type="pres">
      <dgm:prSet presAssocID="{824BF3E9-E399-4640-8FE3-3DE79E1B906E}" presName="sibTrans" presStyleLbl="sibTrans2D1" presStyleIdx="1" presStyleCnt="4"/>
      <dgm:spPr/>
      <dgm:t>
        <a:bodyPr/>
        <a:lstStyle/>
        <a:p>
          <a:endParaRPr lang="en-US"/>
        </a:p>
      </dgm:t>
    </dgm:pt>
    <dgm:pt modelId="{BB67E01E-7690-4F5B-A674-15D3E670F34A}" type="pres">
      <dgm:prSet presAssocID="{D039B214-00CA-472E-A76B-31CF8EC17595}" presName="node" presStyleLbl="node1" presStyleIdx="2" presStyleCnt="4">
        <dgm:presLayoutVars>
          <dgm:bulletEnabled val="1"/>
        </dgm:presLayoutVars>
      </dgm:prSet>
      <dgm:spPr/>
      <dgm:t>
        <a:bodyPr/>
        <a:lstStyle/>
        <a:p>
          <a:endParaRPr lang="en-US"/>
        </a:p>
      </dgm:t>
    </dgm:pt>
    <dgm:pt modelId="{78F5CE0C-CF2C-4C93-BA0D-469D7776DD7C}" type="pres">
      <dgm:prSet presAssocID="{D039B214-00CA-472E-A76B-31CF8EC17595}" presName="dummy" presStyleCnt="0"/>
      <dgm:spPr/>
    </dgm:pt>
    <dgm:pt modelId="{F1142B5D-BDAF-47A6-9450-CDA1054F8625}" type="pres">
      <dgm:prSet presAssocID="{A8174EC9-EC94-4713-97B6-DC1D93231BFA}" presName="sibTrans" presStyleLbl="sibTrans2D1" presStyleIdx="2" presStyleCnt="4"/>
      <dgm:spPr/>
      <dgm:t>
        <a:bodyPr/>
        <a:lstStyle/>
        <a:p>
          <a:endParaRPr lang="en-US"/>
        </a:p>
      </dgm:t>
    </dgm:pt>
    <dgm:pt modelId="{DD7303EA-0CD3-4B0C-B02F-E6D8D6ECEADD}" type="pres">
      <dgm:prSet presAssocID="{ED6DD500-C83D-4EEA-B6D6-EA832AFA8C35}" presName="node" presStyleLbl="node1" presStyleIdx="3" presStyleCnt="4">
        <dgm:presLayoutVars>
          <dgm:bulletEnabled val="1"/>
        </dgm:presLayoutVars>
      </dgm:prSet>
      <dgm:spPr/>
      <dgm:t>
        <a:bodyPr/>
        <a:lstStyle/>
        <a:p>
          <a:endParaRPr lang="en-US"/>
        </a:p>
      </dgm:t>
    </dgm:pt>
    <dgm:pt modelId="{FCBDD8EB-21E6-49A9-9F1B-2DFFAB570419}" type="pres">
      <dgm:prSet presAssocID="{ED6DD500-C83D-4EEA-B6D6-EA832AFA8C35}" presName="dummy" presStyleCnt="0"/>
      <dgm:spPr/>
    </dgm:pt>
    <dgm:pt modelId="{6BCF2AEF-9C1B-4A34-8164-345182F4CEF1}" type="pres">
      <dgm:prSet presAssocID="{E062896C-D81F-4DA2-8B75-A23211825AAA}" presName="sibTrans" presStyleLbl="sibTrans2D1" presStyleIdx="3" presStyleCnt="4" custScaleX="97522" custScaleY="99306"/>
      <dgm:spPr/>
      <dgm:t>
        <a:bodyPr/>
        <a:lstStyle/>
        <a:p>
          <a:endParaRPr lang="en-US"/>
        </a:p>
      </dgm:t>
    </dgm:pt>
  </dgm:ptLst>
  <dgm:cxnLst>
    <dgm:cxn modelId="{F33148A7-3120-4D06-9FEE-DAD1C50362F4}" type="presOf" srcId="{D039B214-00CA-472E-A76B-31CF8EC17595}" destId="{BB67E01E-7690-4F5B-A674-15D3E670F34A}" srcOrd="0" destOrd="0" presId="urn:microsoft.com/office/officeart/2005/8/layout/radial6"/>
    <dgm:cxn modelId="{33808A1F-0FA8-4931-9558-909249172702}" type="presOf" srcId="{9C08890E-D747-446C-B50B-CF1DE6C0517B}" destId="{640F236A-F009-4A6B-B9B8-E9AF3C6B9FE8}" srcOrd="0" destOrd="0" presId="urn:microsoft.com/office/officeart/2005/8/layout/radial6"/>
    <dgm:cxn modelId="{627656CD-2FCE-4191-AE16-84135E890068}" srcId="{B2D6A5FA-4F9D-4255-9E78-53B4E5CAC137}" destId="{E40064EB-43FC-4E14-ABEF-EF6CA5E9ED0B}" srcOrd="1" destOrd="0" parTransId="{868EF5A1-C82D-4D46-A995-FF503CD5EBF9}" sibTransId="{824BF3E9-E399-4640-8FE3-3DE79E1B906E}"/>
    <dgm:cxn modelId="{30CA380F-EC3C-4128-82C2-022C3968B2B9}" srcId="{B2D6A5FA-4F9D-4255-9E78-53B4E5CAC137}" destId="{ED6DD500-C83D-4EEA-B6D6-EA832AFA8C35}" srcOrd="3" destOrd="0" parTransId="{E7743E11-BD9D-45C0-882E-444E5C9389F2}" sibTransId="{E062896C-D81F-4DA2-8B75-A23211825AAA}"/>
    <dgm:cxn modelId="{080C1033-1209-416D-9352-ED43C8B9E6FE}" srcId="{9C08890E-D747-446C-B50B-CF1DE6C0517B}" destId="{B2D6A5FA-4F9D-4255-9E78-53B4E5CAC137}" srcOrd="0" destOrd="0" parTransId="{F30D3AB8-B84B-46AD-B7C0-5FBE5EEAA69F}" sibTransId="{9A54A372-70C6-4177-99C7-77630DB02AA2}"/>
    <dgm:cxn modelId="{4A8BA8A7-13CD-4FAA-B419-107A2D9C047D}" type="presOf" srcId="{A8174EC9-EC94-4713-97B6-DC1D93231BFA}" destId="{F1142B5D-BDAF-47A6-9450-CDA1054F8625}" srcOrd="0" destOrd="0" presId="urn:microsoft.com/office/officeart/2005/8/layout/radial6"/>
    <dgm:cxn modelId="{7A5065B2-F792-4CA9-B8E5-4A205291DC93}" type="presOf" srcId="{824BF3E9-E399-4640-8FE3-3DE79E1B906E}" destId="{06C70DC2-DB4C-43A8-88C7-077FBEB0C5E8}" srcOrd="0" destOrd="0" presId="urn:microsoft.com/office/officeart/2005/8/layout/radial6"/>
    <dgm:cxn modelId="{C3A12979-2032-4EF2-9008-957BCF558C97}" type="presOf" srcId="{1655B604-B1C6-459A-9561-C43E7F814A8A}" destId="{A5582757-2010-4388-9857-60249B6EBFD9}" srcOrd="0" destOrd="0" presId="urn:microsoft.com/office/officeart/2005/8/layout/radial6"/>
    <dgm:cxn modelId="{2D44DEAA-0721-40A0-8AF9-2AC5714B720F}" srcId="{B2D6A5FA-4F9D-4255-9E78-53B4E5CAC137}" destId="{D039B214-00CA-472E-A76B-31CF8EC17595}" srcOrd="2" destOrd="0" parTransId="{DBF0C8F3-628D-4502-B54B-4F921456932B}" sibTransId="{A8174EC9-EC94-4713-97B6-DC1D93231BFA}"/>
    <dgm:cxn modelId="{B741979D-AAC5-45AB-8A8A-63AA5DE5F1F6}" type="presOf" srcId="{B2D6A5FA-4F9D-4255-9E78-53B4E5CAC137}" destId="{FCAB710B-420B-41EA-822F-93D3B9124408}" srcOrd="0" destOrd="0" presId="urn:microsoft.com/office/officeart/2005/8/layout/radial6"/>
    <dgm:cxn modelId="{B0E922C5-510B-474A-B925-17904F380E9D}" type="presOf" srcId="{ED6DD500-C83D-4EEA-B6D6-EA832AFA8C35}" destId="{DD7303EA-0CD3-4B0C-B02F-E6D8D6ECEADD}" srcOrd="0" destOrd="0" presId="urn:microsoft.com/office/officeart/2005/8/layout/radial6"/>
    <dgm:cxn modelId="{ADC99651-946C-4EC7-97F6-F9BBA5E85E8C}" type="presOf" srcId="{E062896C-D81F-4DA2-8B75-A23211825AAA}" destId="{6BCF2AEF-9C1B-4A34-8164-345182F4CEF1}" srcOrd="0" destOrd="0" presId="urn:microsoft.com/office/officeart/2005/8/layout/radial6"/>
    <dgm:cxn modelId="{29C5AECE-7D0D-4FAF-B263-66785D53BB22}" type="presOf" srcId="{1844F7E6-B3DD-403A-9667-70C196FCC5C2}" destId="{C2D1083F-DE69-4C06-973B-60A4CE5990DE}" srcOrd="0" destOrd="0" presId="urn:microsoft.com/office/officeart/2005/8/layout/radial6"/>
    <dgm:cxn modelId="{640FD6B1-749B-4ACA-A202-61A4F097BC68}" type="presOf" srcId="{E40064EB-43FC-4E14-ABEF-EF6CA5E9ED0B}" destId="{B9EFBFB8-C292-45D6-8369-F85B53604D38}" srcOrd="0" destOrd="0" presId="urn:microsoft.com/office/officeart/2005/8/layout/radial6"/>
    <dgm:cxn modelId="{3C792C37-E03F-49DA-818D-1E67D0CC9F7D}" srcId="{B2D6A5FA-4F9D-4255-9E78-53B4E5CAC137}" destId="{1655B604-B1C6-459A-9561-C43E7F814A8A}" srcOrd="0" destOrd="0" parTransId="{1F10B82C-FABA-40FC-B8C0-84E6115C6096}" sibTransId="{1844F7E6-B3DD-403A-9667-70C196FCC5C2}"/>
    <dgm:cxn modelId="{C48D4751-CEC5-40F6-816A-66263BDCE2D3}" type="presParOf" srcId="{640F236A-F009-4A6B-B9B8-E9AF3C6B9FE8}" destId="{FCAB710B-420B-41EA-822F-93D3B9124408}" srcOrd="0" destOrd="0" presId="urn:microsoft.com/office/officeart/2005/8/layout/radial6"/>
    <dgm:cxn modelId="{2B70DB42-D28A-4CEB-A572-CF6F8502F32E}" type="presParOf" srcId="{640F236A-F009-4A6B-B9B8-E9AF3C6B9FE8}" destId="{A5582757-2010-4388-9857-60249B6EBFD9}" srcOrd="1" destOrd="0" presId="urn:microsoft.com/office/officeart/2005/8/layout/radial6"/>
    <dgm:cxn modelId="{CC9AACC5-E42B-4FDB-B305-DFAA393F828C}" type="presParOf" srcId="{640F236A-F009-4A6B-B9B8-E9AF3C6B9FE8}" destId="{E238511F-AE40-41DE-8096-BEEDD6AA5515}" srcOrd="2" destOrd="0" presId="urn:microsoft.com/office/officeart/2005/8/layout/radial6"/>
    <dgm:cxn modelId="{800D345D-30B3-4F50-9C88-B2F7130E750D}" type="presParOf" srcId="{640F236A-F009-4A6B-B9B8-E9AF3C6B9FE8}" destId="{C2D1083F-DE69-4C06-973B-60A4CE5990DE}" srcOrd="3" destOrd="0" presId="urn:microsoft.com/office/officeart/2005/8/layout/radial6"/>
    <dgm:cxn modelId="{72B4FF45-0422-47A9-AB45-5A667CB6EAA4}" type="presParOf" srcId="{640F236A-F009-4A6B-B9B8-E9AF3C6B9FE8}" destId="{B9EFBFB8-C292-45D6-8369-F85B53604D38}" srcOrd="4" destOrd="0" presId="urn:microsoft.com/office/officeart/2005/8/layout/radial6"/>
    <dgm:cxn modelId="{47359F6E-D47B-45C9-9EEE-9675513B6E1B}" type="presParOf" srcId="{640F236A-F009-4A6B-B9B8-E9AF3C6B9FE8}" destId="{7704CF47-1A28-48B5-AF7D-2DD651EE1165}" srcOrd="5" destOrd="0" presId="urn:microsoft.com/office/officeart/2005/8/layout/radial6"/>
    <dgm:cxn modelId="{1C00740B-926B-4674-A5AD-3133A07F4A07}" type="presParOf" srcId="{640F236A-F009-4A6B-B9B8-E9AF3C6B9FE8}" destId="{06C70DC2-DB4C-43A8-88C7-077FBEB0C5E8}" srcOrd="6" destOrd="0" presId="urn:microsoft.com/office/officeart/2005/8/layout/radial6"/>
    <dgm:cxn modelId="{154BEB14-A14D-4605-A7AE-C4D1F1033B9F}" type="presParOf" srcId="{640F236A-F009-4A6B-B9B8-E9AF3C6B9FE8}" destId="{BB67E01E-7690-4F5B-A674-15D3E670F34A}" srcOrd="7" destOrd="0" presId="urn:microsoft.com/office/officeart/2005/8/layout/radial6"/>
    <dgm:cxn modelId="{B0831418-995C-418B-AAFD-5FC364788846}" type="presParOf" srcId="{640F236A-F009-4A6B-B9B8-E9AF3C6B9FE8}" destId="{78F5CE0C-CF2C-4C93-BA0D-469D7776DD7C}" srcOrd="8" destOrd="0" presId="urn:microsoft.com/office/officeart/2005/8/layout/radial6"/>
    <dgm:cxn modelId="{EE0727AC-DD1F-4ECF-92D6-605990689AA5}" type="presParOf" srcId="{640F236A-F009-4A6B-B9B8-E9AF3C6B9FE8}" destId="{F1142B5D-BDAF-47A6-9450-CDA1054F8625}" srcOrd="9" destOrd="0" presId="urn:microsoft.com/office/officeart/2005/8/layout/radial6"/>
    <dgm:cxn modelId="{0CCE8ED7-2AF3-42DB-9A5F-BFE5F340A766}" type="presParOf" srcId="{640F236A-F009-4A6B-B9B8-E9AF3C6B9FE8}" destId="{DD7303EA-0CD3-4B0C-B02F-E6D8D6ECEADD}" srcOrd="10" destOrd="0" presId="urn:microsoft.com/office/officeart/2005/8/layout/radial6"/>
    <dgm:cxn modelId="{796FC67B-2CA7-4480-BE72-067D2717BF39}" type="presParOf" srcId="{640F236A-F009-4A6B-B9B8-E9AF3C6B9FE8}" destId="{FCBDD8EB-21E6-49A9-9F1B-2DFFAB570419}" srcOrd="11" destOrd="0" presId="urn:microsoft.com/office/officeart/2005/8/layout/radial6"/>
    <dgm:cxn modelId="{6B7BD301-5F85-46DF-A456-25D09AE99E79}" type="presParOf" srcId="{640F236A-F009-4A6B-B9B8-E9AF3C6B9FE8}" destId="{6BCF2AEF-9C1B-4A34-8164-345182F4CEF1}"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F2AEF-9C1B-4A34-8164-345182F4CEF1}">
      <dsp:nvSpPr>
        <dsp:cNvPr id="0" name=""/>
        <dsp:cNvSpPr/>
      </dsp:nvSpPr>
      <dsp:spPr>
        <a:xfrm>
          <a:off x="1524007" y="477668"/>
          <a:ext cx="3047980" cy="3103738"/>
        </a:xfrm>
        <a:prstGeom prst="blockArc">
          <a:avLst>
            <a:gd name="adj1" fmla="val 10794456"/>
            <a:gd name="adj2" fmla="val 16297828"/>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142B5D-BDAF-47A6-9450-CDA1054F8625}">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C70DC2-DB4C-43A8-88C7-077FBEB0C5E8}">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D1083F-DE69-4C06-973B-60A4CE5990DE}">
      <dsp:nvSpPr>
        <dsp:cNvPr id="0" name=""/>
        <dsp:cNvSpPr/>
      </dsp:nvSpPr>
      <dsp:spPr>
        <a:xfrm>
          <a:off x="1485287" y="466823"/>
          <a:ext cx="3125428" cy="3125428"/>
        </a:xfrm>
        <a:prstGeom prst="blockArc">
          <a:avLst>
            <a:gd name="adj1" fmla="val 16297819"/>
            <a:gd name="adj2" fmla="val 554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B710B-420B-41EA-822F-93D3B9124408}">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2328416" y="1312416"/>
        <a:ext cx="1439167" cy="1439167"/>
      </dsp:txXfrm>
    </dsp:sp>
    <dsp:sp modelId="{A5582757-2010-4388-9857-60249B6EBFD9}">
      <dsp:nvSpPr>
        <dsp:cNvPr id="0" name=""/>
        <dsp:cNvSpPr/>
      </dsp:nvSpPr>
      <dsp:spPr>
        <a:xfrm>
          <a:off x="2587721" y="0"/>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Assessment</a:t>
          </a:r>
          <a:endParaRPr lang="en-US" sz="900" kern="1200" dirty="0"/>
        </a:p>
      </dsp:txBody>
      <dsp:txXfrm>
        <a:off x="2587721" y="0"/>
        <a:ext cx="1007417" cy="1007417"/>
      </dsp:txXfrm>
    </dsp:sp>
    <dsp:sp modelId="{B9EFBFB8-C292-45D6-8369-F85B53604D38}">
      <dsp:nvSpPr>
        <dsp:cNvPr id="0" name=""/>
        <dsp:cNvSpPr/>
      </dsp:nvSpPr>
      <dsp:spPr>
        <a:xfrm>
          <a:off x="4070738"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Developing a Care Plan</a:t>
          </a:r>
          <a:endParaRPr lang="en-US" sz="900" kern="1200" dirty="0"/>
        </a:p>
      </dsp:txBody>
      <dsp:txXfrm>
        <a:off x="4070738" y="1528291"/>
        <a:ext cx="1007417" cy="1007417"/>
      </dsp:txXfrm>
    </dsp:sp>
    <dsp:sp modelId="{BB67E01E-7690-4F5B-A674-15D3E670F34A}">
      <dsp:nvSpPr>
        <dsp:cNvPr id="0" name=""/>
        <dsp:cNvSpPr/>
      </dsp:nvSpPr>
      <dsp:spPr>
        <a:xfrm>
          <a:off x="2544291" y="3054738"/>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Referral to Services</a:t>
          </a:r>
          <a:endParaRPr lang="en-US" sz="900" kern="1200" dirty="0"/>
        </a:p>
      </dsp:txBody>
      <dsp:txXfrm>
        <a:off x="2544291" y="3054738"/>
        <a:ext cx="1007417" cy="1007417"/>
      </dsp:txXfrm>
    </dsp:sp>
    <dsp:sp modelId="{DD7303EA-0CD3-4B0C-B02F-E6D8D6ECEADD}">
      <dsp:nvSpPr>
        <dsp:cNvPr id="0" name=""/>
        <dsp:cNvSpPr/>
      </dsp:nvSpPr>
      <dsp:spPr>
        <a:xfrm>
          <a:off x="1017843"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Monitoring &amp; Follow-up</a:t>
          </a:r>
          <a:endParaRPr lang="en-US" sz="900" kern="1200" dirty="0"/>
        </a:p>
      </dsp:txBody>
      <dsp:txXfrm>
        <a:off x="1017843" y="1528291"/>
        <a:ext cx="1007417" cy="10074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F2AEF-9C1B-4A34-8164-345182F4CEF1}">
      <dsp:nvSpPr>
        <dsp:cNvPr id="0" name=""/>
        <dsp:cNvSpPr/>
      </dsp:nvSpPr>
      <dsp:spPr>
        <a:xfrm>
          <a:off x="666279" y="268722"/>
          <a:ext cx="1715439" cy="1746821"/>
        </a:xfrm>
        <a:prstGeom prst="blockArc">
          <a:avLst>
            <a:gd name="adj1" fmla="val 10796530"/>
            <a:gd name="adj2" fmla="val 16297826"/>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142B5D-BDAF-47A6-9450-CDA1054F8625}">
      <dsp:nvSpPr>
        <dsp:cNvPr id="0" name=""/>
        <dsp:cNvSpPr/>
      </dsp:nvSpPr>
      <dsp:spPr>
        <a:xfrm>
          <a:off x="644485" y="263485"/>
          <a:ext cx="1759028" cy="1759028"/>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C70DC2-DB4C-43A8-88C7-077FBEB0C5E8}">
      <dsp:nvSpPr>
        <dsp:cNvPr id="0" name=""/>
        <dsp:cNvSpPr/>
      </dsp:nvSpPr>
      <dsp:spPr>
        <a:xfrm>
          <a:off x="644485" y="263485"/>
          <a:ext cx="1759028" cy="1759028"/>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D1083F-DE69-4C06-973B-60A4CE5990DE}">
      <dsp:nvSpPr>
        <dsp:cNvPr id="0" name=""/>
        <dsp:cNvSpPr/>
      </dsp:nvSpPr>
      <dsp:spPr>
        <a:xfrm>
          <a:off x="644486" y="262618"/>
          <a:ext cx="1759028" cy="1759028"/>
        </a:xfrm>
        <a:prstGeom prst="blockArc">
          <a:avLst>
            <a:gd name="adj1" fmla="val 16297822"/>
            <a:gd name="adj2" fmla="val 347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B710B-420B-41EA-822F-93D3B9124408}">
      <dsp:nvSpPr>
        <dsp:cNvPr id="0" name=""/>
        <dsp:cNvSpPr/>
      </dsp:nvSpPr>
      <dsp:spPr>
        <a:xfrm>
          <a:off x="479140" y="653341"/>
          <a:ext cx="809608" cy="809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CASE MANAGEMENT</a:t>
          </a:r>
          <a:endParaRPr lang="en-US" sz="600" kern="1200" dirty="0"/>
        </a:p>
      </dsp:txBody>
      <dsp:txXfrm>
        <a:off x="479140" y="653341"/>
        <a:ext cx="809608" cy="809625"/>
      </dsp:txXfrm>
    </dsp:sp>
    <dsp:sp modelId="{A5582757-2010-4388-9857-60249B6EBFD9}">
      <dsp:nvSpPr>
        <dsp:cNvPr id="0" name=""/>
        <dsp:cNvSpPr/>
      </dsp:nvSpPr>
      <dsp:spPr>
        <a:xfrm>
          <a:off x="1265074" y="0"/>
          <a:ext cx="566737" cy="566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Assessment</a:t>
          </a:r>
          <a:endParaRPr lang="en-US" sz="500" kern="1200" dirty="0"/>
        </a:p>
      </dsp:txBody>
      <dsp:txXfrm>
        <a:off x="1265074" y="0"/>
        <a:ext cx="566737" cy="566737"/>
      </dsp:txXfrm>
    </dsp:sp>
    <dsp:sp modelId="{B9EFBFB8-C292-45D6-8369-F85B53604D38}">
      <dsp:nvSpPr>
        <dsp:cNvPr id="0" name=""/>
        <dsp:cNvSpPr/>
      </dsp:nvSpPr>
      <dsp:spPr>
        <a:xfrm>
          <a:off x="2099743" y="859631"/>
          <a:ext cx="566737" cy="566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Developing a Care Plan</a:t>
          </a:r>
          <a:endParaRPr lang="en-US" sz="500" kern="1200" dirty="0"/>
        </a:p>
      </dsp:txBody>
      <dsp:txXfrm>
        <a:off x="2099743" y="859631"/>
        <a:ext cx="566737" cy="566737"/>
      </dsp:txXfrm>
    </dsp:sp>
    <dsp:sp modelId="{BB67E01E-7690-4F5B-A674-15D3E670F34A}">
      <dsp:nvSpPr>
        <dsp:cNvPr id="0" name=""/>
        <dsp:cNvSpPr/>
      </dsp:nvSpPr>
      <dsp:spPr>
        <a:xfrm>
          <a:off x="1240631" y="1718743"/>
          <a:ext cx="566737" cy="566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Referral to Services</a:t>
          </a:r>
          <a:endParaRPr lang="en-US" sz="500" kern="1200" dirty="0"/>
        </a:p>
      </dsp:txBody>
      <dsp:txXfrm>
        <a:off x="1240631" y="1718743"/>
        <a:ext cx="566737" cy="566737"/>
      </dsp:txXfrm>
    </dsp:sp>
    <dsp:sp modelId="{DD7303EA-0CD3-4B0C-B02F-E6D8D6ECEADD}">
      <dsp:nvSpPr>
        <dsp:cNvPr id="0" name=""/>
        <dsp:cNvSpPr/>
      </dsp:nvSpPr>
      <dsp:spPr>
        <a:xfrm>
          <a:off x="381519" y="859631"/>
          <a:ext cx="566737" cy="566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Monitoring &amp; Follow-up</a:t>
          </a:r>
          <a:endParaRPr lang="en-US" sz="500" kern="1200" dirty="0"/>
        </a:p>
      </dsp:txBody>
      <dsp:txXfrm>
        <a:off x="381519" y="859631"/>
        <a:ext cx="566737" cy="5667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E72ECABD-4D6B-4200-8FFA-BA6853347CE5}" type="datetimeFigureOut">
              <a:rPr lang="en-US"/>
              <a:pPr>
                <a:defRPr/>
              </a:pPr>
              <a:t>10/27/2011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335675EA-250E-498C-99FC-A20B1B894C0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63B0BA5F-A626-4867-8784-77C882E0C4BE}" type="datetimeFigureOut">
              <a:rPr lang="en-US"/>
              <a:pPr>
                <a:defRPr/>
              </a:pPr>
              <a:t>10/27/2011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0F072ECB-6723-46F3-BBCA-D156D7F50C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DCAD7-2080-4390-B97D-2D12DA8EC27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526CB-5C34-48F6-90D8-347579F4F9E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ACC0C-D0E6-4DD3-972D-7488229AB48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xfrm>
            <a:off x="731838" y="4560888"/>
            <a:ext cx="5851525" cy="4479925"/>
          </a:xfrm>
          <a:noFill/>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3BF8F0-4A27-48B1-8036-47E8007DF242}"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0565B-01F0-4054-BBE4-689ED1F81B4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8B450B-82CF-4F45-9939-EC753138FA5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863B2B-5869-48E2-B95C-257AD582B68D}" type="slidenum">
              <a:rPr lang="en-US" smtClean="0"/>
              <a:pPr/>
              <a:t>15</a:t>
            </a:fld>
            <a:endParaRPr lang="en-US" smtClean="0"/>
          </a:p>
        </p:txBody>
      </p:sp>
      <p:sp>
        <p:nvSpPr>
          <p:cNvPr id="116741" name="Rectangle 5"/>
          <p:cNvSpPr>
            <a:spLocks noChangeArrowheads="1"/>
          </p:cNvSpPr>
          <p:nvPr/>
        </p:nvSpPr>
        <p:spPr bwMode="auto">
          <a:xfrm>
            <a:off x="1671638" y="1754188"/>
            <a:ext cx="195262" cy="374650"/>
          </a:xfrm>
          <a:prstGeom prst="rect">
            <a:avLst/>
          </a:prstGeom>
          <a:noFill/>
          <a:ln w="9525">
            <a:noFill/>
            <a:miter lim="800000"/>
            <a:headEnd/>
            <a:tailEnd/>
          </a:ln>
        </p:spPr>
        <p:txBody>
          <a:bodyPr wrap="none" lIns="96661" tIns="48331" rIns="96661" bIns="48331" anchor="ctr">
            <a:spAutoFit/>
          </a:bodyPr>
          <a:lstStyle/>
          <a:p>
            <a:pPr eaLnBrk="0" hangingPunct="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E9FAF2-573C-46EB-B089-70FB77E2D48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CD7DA85-F82D-4A46-9297-2E3552EFE696}" type="slidenum">
              <a:rPr lang="en-US" smtClean="0"/>
              <a:pPr/>
              <a:t>17</a:t>
            </a:fld>
            <a:endParaRPr lang="en-US"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B434BBE-D6BA-446D-BCB8-0032A42F8DB5}" type="slidenum">
              <a:rPr lang="en-US" smtClean="0"/>
              <a:pPr/>
              <a:t>18</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04886B-FBD3-4349-A600-E045C709BC6E}" type="slidenum">
              <a:rPr lang="en-US" smtClean="0"/>
              <a:pPr/>
              <a:t>19</a:t>
            </a:fld>
            <a:endParaRPr lang="en-US" smtClean="0"/>
          </a:p>
        </p:txBody>
      </p:sp>
      <p:sp>
        <p:nvSpPr>
          <p:cNvPr id="120836" name="Notes Placeholder 4"/>
          <p:cNvSpPr>
            <a:spLocks noGrp="1"/>
          </p:cNvSpPr>
          <p:nvPr/>
        </p:nvSpPr>
        <p:spPr bwMode="auto">
          <a:xfrm>
            <a:off x="731838" y="4560888"/>
            <a:ext cx="5851525" cy="4319587"/>
          </a:xfrm>
          <a:prstGeom prst="rect">
            <a:avLst/>
          </a:prstGeom>
          <a:noFill/>
          <a:ln w="9525">
            <a:noFill/>
            <a:miter lim="800000"/>
            <a:headEnd/>
            <a:tailEnd/>
          </a:ln>
        </p:spPr>
        <p:txBody>
          <a:bodyPr lIns="96661" tIns="48331" rIns="96661" bIns="48331"/>
          <a:lstStyle/>
          <a:p>
            <a:pPr eaLnBrk="0" hangingPunct="0">
              <a:spcBef>
                <a:spcPct val="30000"/>
              </a:spcBef>
            </a:pPr>
            <a:endParaRPr lang="en-US" sz="1300">
              <a:latin typeface="Calibri" pitchFamily="34" charset="0"/>
            </a:endParaRPr>
          </a:p>
        </p:txBody>
      </p:sp>
      <p:graphicFrame>
        <p:nvGraphicFramePr>
          <p:cNvPr id="6" name="Table 5"/>
          <p:cNvGraphicFramePr>
            <a:graphicFrameLocks noGrp="1"/>
          </p:cNvGraphicFramePr>
          <p:nvPr/>
        </p:nvGraphicFramePr>
        <p:xfrm>
          <a:off x="893763" y="4879975"/>
          <a:ext cx="5038725" cy="4000500"/>
        </p:xfrm>
        <a:graphic>
          <a:graphicData uri="http://schemas.openxmlformats.org/drawingml/2006/table">
            <a:tbl>
              <a:tblPr firstRow="1" firstCol="1" bandRow="1">
                <a:tableStyleId>{5C22544A-7EE6-4342-B048-85BDC9FD1C3A}</a:tableStyleId>
              </a:tblPr>
              <a:tblGrid>
                <a:gridCol w="3961330"/>
                <a:gridCol w="1078030"/>
              </a:tblGrid>
              <a:tr h="225950">
                <a:tc>
                  <a:txBody>
                    <a:bodyPr/>
                    <a:lstStyle/>
                    <a:p>
                      <a:pPr marL="0" marR="0">
                        <a:spcBef>
                          <a:spcPts val="0"/>
                        </a:spcBef>
                        <a:spcAft>
                          <a:spcPts val="0"/>
                        </a:spcAft>
                      </a:pPr>
                      <a:r>
                        <a:rPr lang="en-US" sz="1200">
                          <a:effectLst/>
                        </a:rPr>
                        <a:t>Number of Clinical Staff</a:t>
                      </a:r>
                      <a:endParaRPr lang="en-US" sz="1200">
                        <a:effectLst/>
                        <a:latin typeface="Calibri"/>
                        <a:ea typeface="Calibri"/>
                      </a:endParaRPr>
                    </a:p>
                  </a:txBody>
                  <a:tcPr marL="73152" marR="73152" marT="0" marB="0" anchor="b"/>
                </a:tc>
                <a:tc>
                  <a:txBody>
                    <a:bodyPr/>
                    <a:lstStyle/>
                    <a:p>
                      <a:pPr marL="0" marR="0" algn="r">
                        <a:spcBef>
                          <a:spcPts val="0"/>
                        </a:spcBef>
                        <a:spcAft>
                          <a:spcPts val="0"/>
                        </a:spcAft>
                      </a:pPr>
                      <a:r>
                        <a:rPr lang="en-US" sz="1200">
                          <a:effectLst/>
                        </a:rPr>
                        <a:t>139</a:t>
                      </a:r>
                      <a:endParaRPr lang="en-US" sz="1200">
                        <a:effectLst/>
                        <a:latin typeface="Calibri"/>
                        <a:ea typeface="Calibri"/>
                      </a:endParaRPr>
                    </a:p>
                  </a:txBody>
                  <a:tcPr marL="73152" marR="73152" marT="0" marB="0" anchor="b"/>
                </a:tc>
              </a:tr>
              <a:tr h="225950">
                <a:tc>
                  <a:txBody>
                    <a:bodyPr/>
                    <a:lstStyle/>
                    <a:p>
                      <a:pPr marL="0" marR="0">
                        <a:spcBef>
                          <a:spcPts val="0"/>
                        </a:spcBef>
                        <a:spcAft>
                          <a:spcPts val="0"/>
                        </a:spcAft>
                      </a:pPr>
                      <a:r>
                        <a:rPr lang="en-US" sz="1200">
                          <a:effectLst/>
                        </a:rPr>
                        <a:t>If only 10% had past due Tx plans, Staff =</a:t>
                      </a:r>
                      <a:endParaRPr lang="en-US" sz="1200">
                        <a:effectLst/>
                        <a:latin typeface="Calibri"/>
                        <a:ea typeface="Calibri"/>
                      </a:endParaRPr>
                    </a:p>
                  </a:txBody>
                  <a:tcPr marL="73152" marR="73152" marT="0" marB="0" anchor="b"/>
                </a:tc>
                <a:tc>
                  <a:txBody>
                    <a:bodyPr/>
                    <a:lstStyle/>
                    <a:p>
                      <a:pPr marL="0" marR="0" algn="r">
                        <a:spcBef>
                          <a:spcPts val="0"/>
                        </a:spcBef>
                        <a:spcAft>
                          <a:spcPts val="0"/>
                        </a:spcAft>
                      </a:pPr>
                      <a:r>
                        <a:rPr lang="en-US" sz="1200">
                          <a:effectLst/>
                        </a:rPr>
                        <a:t>14</a:t>
                      </a:r>
                      <a:endParaRPr lang="en-US" sz="1200">
                        <a:effectLst/>
                        <a:latin typeface="Calibri"/>
                        <a:ea typeface="Calibri"/>
                      </a:endParaRPr>
                    </a:p>
                  </a:txBody>
                  <a:tcPr marL="73152" marR="73152" marT="0" marB="0" anchor="b"/>
                </a:tc>
              </a:tr>
              <a:tr h="225950">
                <a:tc>
                  <a:txBody>
                    <a:bodyPr/>
                    <a:lstStyle/>
                    <a:p>
                      <a:pPr marL="0" marR="0">
                        <a:spcBef>
                          <a:spcPts val="0"/>
                        </a:spcBef>
                        <a:spcAft>
                          <a:spcPts val="0"/>
                        </a:spcAft>
                      </a:pPr>
                      <a:r>
                        <a:rPr lang="en-US" sz="1200">
                          <a:effectLst/>
                        </a:rPr>
                        <a:t>If the 14 staff had 6 clients with past due Tx plans, Clients =</a:t>
                      </a:r>
                      <a:endParaRPr lang="en-US" sz="1200">
                        <a:effectLst/>
                        <a:latin typeface="Calibri"/>
                        <a:ea typeface="Calibri"/>
                      </a:endParaRPr>
                    </a:p>
                  </a:txBody>
                  <a:tcPr marL="73152" marR="73152" marT="0" marB="0" anchor="b"/>
                </a:tc>
                <a:tc>
                  <a:txBody>
                    <a:bodyPr/>
                    <a:lstStyle/>
                    <a:p>
                      <a:pPr marL="0" marR="0" algn="r">
                        <a:spcBef>
                          <a:spcPts val="0"/>
                        </a:spcBef>
                        <a:spcAft>
                          <a:spcPts val="0"/>
                        </a:spcAft>
                      </a:pPr>
                      <a:r>
                        <a:rPr lang="en-US" sz="1200">
                          <a:effectLst/>
                        </a:rPr>
                        <a:t>83</a:t>
                      </a:r>
                      <a:endParaRPr lang="en-US" sz="1200">
                        <a:effectLst/>
                        <a:latin typeface="Calibri"/>
                        <a:ea typeface="Calibri"/>
                      </a:endParaRPr>
                    </a:p>
                  </a:txBody>
                  <a:tcPr marL="73152" marR="73152" marT="0" marB="0" anchor="b"/>
                </a:tc>
              </a:tr>
              <a:tr h="225950">
                <a:tc>
                  <a:txBody>
                    <a:bodyPr/>
                    <a:lstStyle/>
                    <a:p>
                      <a:pPr marL="0" marR="0">
                        <a:spcBef>
                          <a:spcPts val="0"/>
                        </a:spcBef>
                        <a:spcAft>
                          <a:spcPts val="0"/>
                        </a:spcAft>
                      </a:pPr>
                      <a:r>
                        <a:rPr lang="en-US" sz="1200">
                          <a:effectLst/>
                        </a:rPr>
                        <a:t>If each of those clients had 6 encounters, Encounters =</a:t>
                      </a:r>
                      <a:endParaRPr lang="en-US" sz="1200">
                        <a:effectLst/>
                        <a:latin typeface="Calibri"/>
                        <a:ea typeface="Calibri"/>
                      </a:endParaRPr>
                    </a:p>
                  </a:txBody>
                  <a:tcPr marL="73152" marR="73152" marT="0" marB="0" anchor="b"/>
                </a:tc>
                <a:tc>
                  <a:txBody>
                    <a:bodyPr/>
                    <a:lstStyle/>
                    <a:p>
                      <a:pPr marL="0" marR="0" algn="r">
                        <a:spcBef>
                          <a:spcPts val="0"/>
                        </a:spcBef>
                        <a:spcAft>
                          <a:spcPts val="0"/>
                        </a:spcAft>
                      </a:pPr>
                      <a:r>
                        <a:rPr lang="en-US" sz="1200">
                          <a:effectLst/>
                        </a:rPr>
                        <a:t>500</a:t>
                      </a:r>
                      <a:endParaRPr lang="en-US" sz="1200">
                        <a:effectLst/>
                        <a:latin typeface="Calibri"/>
                        <a:ea typeface="Calibri"/>
                      </a:endParaRPr>
                    </a:p>
                  </a:txBody>
                  <a:tcPr marL="73152" marR="73152" marT="0" marB="0" anchor="b"/>
                </a:tc>
              </a:tr>
              <a:tr h="225950">
                <a:tc>
                  <a:txBody>
                    <a:bodyPr/>
                    <a:lstStyle/>
                    <a:p>
                      <a:endParaRPr lang="en-US" sz="1100">
                        <a:effectLst/>
                        <a:latin typeface="Times New Roman"/>
                      </a:endParaRPr>
                    </a:p>
                  </a:txBody>
                  <a:tcPr marL="73152" marR="73152" marT="0" marB="0" anchor="b"/>
                </a:tc>
                <a:tc>
                  <a:txBody>
                    <a:bodyPr/>
                    <a:lstStyle/>
                    <a:p>
                      <a:endParaRPr lang="en-US" sz="1100">
                        <a:effectLst/>
                        <a:latin typeface="Times New Roman"/>
                      </a:endParaRPr>
                    </a:p>
                  </a:txBody>
                  <a:tcPr marL="73152" marR="73152" marT="0" marB="0" anchor="b"/>
                </a:tc>
              </a:tr>
              <a:tr h="225950">
                <a:tc>
                  <a:txBody>
                    <a:bodyPr/>
                    <a:lstStyle/>
                    <a:p>
                      <a:pPr marL="0" marR="0">
                        <a:spcBef>
                          <a:spcPts val="0"/>
                        </a:spcBef>
                        <a:spcAft>
                          <a:spcPts val="0"/>
                        </a:spcAft>
                      </a:pPr>
                      <a:r>
                        <a:rPr lang="en-US" sz="1200">
                          <a:effectLst/>
                        </a:rPr>
                        <a:t>The Average Billed Amount Per Encounter</a:t>
                      </a:r>
                      <a:endParaRPr lang="en-US" sz="1200">
                        <a:effectLst/>
                        <a:latin typeface="Calibri"/>
                        <a:ea typeface="Calibri"/>
                      </a:endParaRPr>
                    </a:p>
                  </a:txBody>
                  <a:tcPr marL="73152" marR="73152" marT="0" marB="0" anchor="b"/>
                </a:tc>
                <a:tc>
                  <a:txBody>
                    <a:bodyPr/>
                    <a:lstStyle/>
                    <a:p>
                      <a:pPr marL="0" marR="0">
                        <a:spcBef>
                          <a:spcPts val="0"/>
                        </a:spcBef>
                        <a:spcAft>
                          <a:spcPts val="0"/>
                        </a:spcAft>
                      </a:pPr>
                      <a:r>
                        <a:rPr lang="en-US" sz="1200">
                          <a:effectLst/>
                        </a:rPr>
                        <a:t>$             119 </a:t>
                      </a:r>
                      <a:endParaRPr lang="en-US" sz="1200">
                        <a:effectLst/>
                        <a:latin typeface="Calibri"/>
                        <a:ea typeface="Calibri"/>
                      </a:endParaRPr>
                    </a:p>
                  </a:txBody>
                  <a:tcPr marL="73152" marR="73152" marT="0" marB="0" anchor="b"/>
                </a:tc>
              </a:tr>
              <a:tr h="225950">
                <a:tc>
                  <a:txBody>
                    <a:bodyPr/>
                    <a:lstStyle/>
                    <a:p>
                      <a:pPr marL="0" marR="0">
                        <a:spcBef>
                          <a:spcPts val="0"/>
                        </a:spcBef>
                        <a:spcAft>
                          <a:spcPts val="0"/>
                        </a:spcAft>
                      </a:pPr>
                      <a:r>
                        <a:rPr lang="en-US" sz="1200">
                          <a:effectLst/>
                        </a:rPr>
                        <a:t>The Average Billed Amount x 516 Encounters</a:t>
                      </a:r>
                      <a:endParaRPr lang="en-US" sz="1200">
                        <a:effectLst/>
                        <a:latin typeface="Calibri"/>
                        <a:ea typeface="Calibri"/>
                      </a:endParaRPr>
                    </a:p>
                  </a:txBody>
                  <a:tcPr marL="73152" marR="73152" marT="0" marB="0" anchor="b"/>
                </a:tc>
                <a:tc>
                  <a:txBody>
                    <a:bodyPr/>
                    <a:lstStyle/>
                    <a:p>
                      <a:pPr marL="0" marR="0">
                        <a:spcBef>
                          <a:spcPts val="0"/>
                        </a:spcBef>
                        <a:spcAft>
                          <a:spcPts val="0"/>
                        </a:spcAft>
                      </a:pPr>
                      <a:r>
                        <a:rPr lang="en-US" sz="1200">
                          <a:effectLst/>
                        </a:rPr>
                        <a:t>$         59,548 </a:t>
                      </a:r>
                      <a:endParaRPr lang="en-US" sz="1200">
                        <a:effectLst/>
                        <a:latin typeface="Calibri"/>
                        <a:ea typeface="Calibri"/>
                      </a:endParaRPr>
                    </a:p>
                  </a:txBody>
                  <a:tcPr marL="73152" marR="73152" marT="0" marB="0" anchor="b"/>
                </a:tc>
              </a:tr>
              <a:tr h="225950">
                <a:tc>
                  <a:txBody>
                    <a:bodyPr/>
                    <a:lstStyle/>
                    <a:p>
                      <a:endParaRPr lang="en-US" sz="1100">
                        <a:effectLst/>
                        <a:latin typeface="Times New Roman"/>
                      </a:endParaRPr>
                    </a:p>
                  </a:txBody>
                  <a:tcPr marL="73152" marR="73152" marT="0" marB="0" anchor="b"/>
                </a:tc>
                <a:tc>
                  <a:txBody>
                    <a:bodyPr/>
                    <a:lstStyle/>
                    <a:p>
                      <a:endParaRPr lang="en-US" sz="1100">
                        <a:effectLst/>
                        <a:latin typeface="Times New Roman"/>
                      </a:endParaRPr>
                    </a:p>
                  </a:txBody>
                  <a:tcPr marL="73152" marR="73152" marT="0" marB="0" anchor="b"/>
                </a:tc>
              </a:tr>
              <a:tr h="225950">
                <a:tc>
                  <a:txBody>
                    <a:bodyPr/>
                    <a:lstStyle/>
                    <a:p>
                      <a:pPr marL="0" marR="0">
                        <a:spcBef>
                          <a:spcPts val="0"/>
                        </a:spcBef>
                        <a:spcAft>
                          <a:spcPts val="0"/>
                        </a:spcAft>
                      </a:pPr>
                      <a:r>
                        <a:rPr lang="en-US" sz="1200">
                          <a:effectLst/>
                        </a:rPr>
                        <a:t>The Penalty Fee per Encounter</a:t>
                      </a:r>
                      <a:endParaRPr lang="en-US" sz="1200">
                        <a:effectLst/>
                        <a:latin typeface="Calibri"/>
                        <a:ea typeface="Calibri"/>
                      </a:endParaRPr>
                    </a:p>
                  </a:txBody>
                  <a:tcPr marL="73152" marR="73152" marT="0" marB="0" anchor="b"/>
                </a:tc>
                <a:tc>
                  <a:txBody>
                    <a:bodyPr/>
                    <a:lstStyle/>
                    <a:p>
                      <a:pPr marL="0" marR="0">
                        <a:spcBef>
                          <a:spcPts val="0"/>
                        </a:spcBef>
                        <a:spcAft>
                          <a:spcPts val="0"/>
                        </a:spcAft>
                      </a:pPr>
                      <a:r>
                        <a:rPr lang="en-US" sz="1200">
                          <a:effectLst/>
                        </a:rPr>
                        <a:t>$         11,000 </a:t>
                      </a:r>
                      <a:endParaRPr lang="en-US" sz="1200">
                        <a:effectLst/>
                        <a:latin typeface="Calibri"/>
                        <a:ea typeface="Calibri"/>
                      </a:endParaRPr>
                    </a:p>
                  </a:txBody>
                  <a:tcPr marL="73152" marR="73152" marT="0" marB="0" anchor="b"/>
                </a:tc>
              </a:tr>
              <a:tr h="225950">
                <a:tc>
                  <a:txBody>
                    <a:bodyPr/>
                    <a:lstStyle/>
                    <a:p>
                      <a:pPr marL="0" marR="0">
                        <a:spcBef>
                          <a:spcPts val="0"/>
                        </a:spcBef>
                        <a:spcAft>
                          <a:spcPts val="0"/>
                        </a:spcAft>
                      </a:pPr>
                      <a:r>
                        <a:rPr lang="en-US" sz="1200">
                          <a:effectLst/>
                        </a:rPr>
                        <a:t>The Cost of Penalty Fees for 516 Encounters</a:t>
                      </a:r>
                      <a:endParaRPr lang="en-US" sz="1200">
                        <a:effectLst/>
                        <a:latin typeface="Calibri"/>
                        <a:ea typeface="Calibri"/>
                      </a:endParaRPr>
                    </a:p>
                  </a:txBody>
                  <a:tcPr marL="73152" marR="73152" marT="0" marB="0" anchor="b"/>
                </a:tc>
                <a:tc>
                  <a:txBody>
                    <a:bodyPr/>
                    <a:lstStyle/>
                    <a:p>
                      <a:pPr marL="0" marR="0">
                        <a:spcBef>
                          <a:spcPts val="0"/>
                        </a:spcBef>
                        <a:spcAft>
                          <a:spcPts val="0"/>
                        </a:spcAft>
                      </a:pPr>
                      <a:r>
                        <a:rPr lang="en-US" sz="1200">
                          <a:effectLst/>
                        </a:rPr>
                        <a:t>$     5,504,400 </a:t>
                      </a:r>
                      <a:endParaRPr lang="en-US" sz="1200">
                        <a:effectLst/>
                        <a:latin typeface="Calibri"/>
                        <a:ea typeface="Calibri"/>
                      </a:endParaRPr>
                    </a:p>
                  </a:txBody>
                  <a:tcPr marL="73152" marR="73152" marT="0" marB="0" anchor="b"/>
                </a:tc>
              </a:tr>
              <a:tr h="225950">
                <a:tc>
                  <a:txBody>
                    <a:bodyPr/>
                    <a:lstStyle/>
                    <a:p>
                      <a:endParaRPr lang="en-US" sz="1100">
                        <a:effectLst/>
                        <a:latin typeface="Times New Roman"/>
                      </a:endParaRPr>
                    </a:p>
                  </a:txBody>
                  <a:tcPr marL="73152" marR="73152" marT="0" marB="0" anchor="b"/>
                </a:tc>
                <a:tc>
                  <a:txBody>
                    <a:bodyPr/>
                    <a:lstStyle/>
                    <a:p>
                      <a:endParaRPr lang="en-US" sz="1100">
                        <a:effectLst/>
                        <a:latin typeface="Times New Roman"/>
                      </a:endParaRPr>
                    </a:p>
                  </a:txBody>
                  <a:tcPr marL="73152" marR="73152" marT="0" marB="0" anchor="b"/>
                </a:tc>
              </a:tr>
              <a:tr h="225950">
                <a:tc>
                  <a:txBody>
                    <a:bodyPr/>
                    <a:lstStyle/>
                    <a:p>
                      <a:pPr marL="0" marR="0">
                        <a:spcBef>
                          <a:spcPts val="0"/>
                        </a:spcBef>
                        <a:spcAft>
                          <a:spcPts val="0"/>
                        </a:spcAft>
                      </a:pPr>
                      <a:r>
                        <a:rPr lang="en-US" sz="1200" dirty="0">
                          <a:effectLst/>
                        </a:rPr>
                        <a:t>Total Cost to </a:t>
                      </a:r>
                      <a:r>
                        <a:rPr lang="en-US" sz="1200" dirty="0" smtClean="0">
                          <a:effectLst/>
                        </a:rPr>
                        <a:t>MHC </a:t>
                      </a:r>
                      <a:r>
                        <a:rPr lang="en-US" sz="1200" dirty="0">
                          <a:effectLst/>
                        </a:rPr>
                        <a:t>for HCPF/CMS Audit</a:t>
                      </a:r>
                      <a:endParaRPr lang="en-US" sz="1200" dirty="0">
                        <a:effectLst/>
                        <a:latin typeface="Calibri"/>
                        <a:ea typeface="Calibri"/>
                      </a:endParaRPr>
                    </a:p>
                  </a:txBody>
                  <a:tcPr marL="73152" marR="73152" marT="0" marB="0" anchor="b"/>
                </a:tc>
                <a:tc>
                  <a:txBody>
                    <a:bodyPr/>
                    <a:lstStyle/>
                    <a:p>
                      <a:pPr marL="0" marR="0">
                        <a:spcBef>
                          <a:spcPts val="0"/>
                        </a:spcBef>
                        <a:spcAft>
                          <a:spcPts val="0"/>
                        </a:spcAft>
                      </a:pPr>
                      <a:r>
                        <a:rPr lang="en-US" sz="1200">
                          <a:effectLst/>
                        </a:rPr>
                        <a:t>$     5,563,948 </a:t>
                      </a:r>
                      <a:endParaRPr lang="en-US" sz="1200">
                        <a:effectLst/>
                        <a:latin typeface="Calibri"/>
                        <a:ea typeface="Calibri"/>
                      </a:endParaRPr>
                    </a:p>
                  </a:txBody>
                  <a:tcPr marL="73152" marR="73152" marT="0" marB="0" anchor="b"/>
                </a:tc>
              </a:tr>
              <a:tr h="225950">
                <a:tc>
                  <a:txBody>
                    <a:bodyPr/>
                    <a:lstStyle/>
                    <a:p>
                      <a:pPr marL="0" marR="0">
                        <a:spcBef>
                          <a:spcPts val="0"/>
                        </a:spcBef>
                        <a:spcAft>
                          <a:spcPts val="0"/>
                        </a:spcAft>
                      </a:pPr>
                      <a:r>
                        <a:rPr lang="en-US" sz="1200" dirty="0">
                          <a:effectLst/>
                        </a:rPr>
                        <a:t>Total Budgeted Expenses for </a:t>
                      </a:r>
                      <a:r>
                        <a:rPr lang="en-US" sz="1200" dirty="0" smtClean="0">
                          <a:effectLst/>
                        </a:rPr>
                        <a:t>MHC </a:t>
                      </a:r>
                      <a:r>
                        <a:rPr lang="en-US" sz="1200" dirty="0">
                          <a:effectLst/>
                        </a:rPr>
                        <a:t>in FY 11</a:t>
                      </a:r>
                      <a:endParaRPr lang="en-US" sz="1200" dirty="0">
                        <a:effectLst/>
                        <a:latin typeface="Calibri"/>
                        <a:ea typeface="Calibri"/>
                      </a:endParaRPr>
                    </a:p>
                  </a:txBody>
                  <a:tcPr marL="73152" marR="73152" marT="0" marB="0" anchor="b"/>
                </a:tc>
                <a:tc>
                  <a:txBody>
                    <a:bodyPr/>
                    <a:lstStyle/>
                    <a:p>
                      <a:pPr marL="0" marR="0">
                        <a:spcBef>
                          <a:spcPts val="0"/>
                        </a:spcBef>
                        <a:spcAft>
                          <a:spcPts val="0"/>
                        </a:spcAft>
                      </a:pPr>
                      <a:r>
                        <a:rPr lang="en-US" sz="1200">
                          <a:effectLst/>
                        </a:rPr>
                        <a:t>$   14,133,046 </a:t>
                      </a:r>
                      <a:endParaRPr lang="en-US" sz="1200">
                        <a:effectLst/>
                        <a:latin typeface="Calibri"/>
                        <a:ea typeface="Calibri"/>
                      </a:endParaRPr>
                    </a:p>
                  </a:txBody>
                  <a:tcPr marL="73152" marR="73152" marT="0" marB="0" anchor="b"/>
                </a:tc>
              </a:tr>
              <a:tr h="225950">
                <a:tc>
                  <a:txBody>
                    <a:bodyPr/>
                    <a:lstStyle/>
                    <a:p>
                      <a:pPr marL="0" marR="0">
                        <a:spcBef>
                          <a:spcPts val="0"/>
                        </a:spcBef>
                        <a:spcAft>
                          <a:spcPts val="0"/>
                        </a:spcAft>
                      </a:pPr>
                      <a:r>
                        <a:rPr lang="en-US" sz="1200">
                          <a:effectLst/>
                        </a:rPr>
                        <a:t> </a:t>
                      </a:r>
                      <a:endParaRPr lang="en-US" sz="1200">
                        <a:effectLst/>
                        <a:latin typeface="Calibri"/>
                        <a:ea typeface="Calibri"/>
                      </a:endParaRPr>
                    </a:p>
                  </a:txBody>
                  <a:tcPr marL="73152" marR="73152" marT="0" marB="0" anchor="b"/>
                </a:tc>
                <a:tc>
                  <a:txBody>
                    <a:bodyPr/>
                    <a:lstStyle/>
                    <a:p>
                      <a:pPr marL="0" marR="0">
                        <a:spcBef>
                          <a:spcPts val="0"/>
                        </a:spcBef>
                        <a:spcAft>
                          <a:spcPts val="0"/>
                        </a:spcAft>
                      </a:pPr>
                      <a:r>
                        <a:rPr lang="en-US" sz="1200">
                          <a:effectLst/>
                        </a:rPr>
                        <a:t> </a:t>
                      </a:r>
                      <a:endParaRPr lang="en-US" sz="1200">
                        <a:effectLst/>
                        <a:latin typeface="Calibri"/>
                        <a:ea typeface="Calibri"/>
                      </a:endParaRPr>
                    </a:p>
                  </a:txBody>
                  <a:tcPr marL="73152" marR="73152" marT="0" marB="0" anchor="b"/>
                </a:tc>
              </a:tr>
              <a:tr h="837203">
                <a:tc>
                  <a:txBody>
                    <a:bodyPr/>
                    <a:lstStyle/>
                    <a:p>
                      <a:pPr marL="0" marR="0">
                        <a:spcBef>
                          <a:spcPts val="0"/>
                        </a:spcBef>
                        <a:spcAft>
                          <a:spcPts val="0"/>
                        </a:spcAft>
                      </a:pPr>
                      <a:r>
                        <a:rPr lang="en-US" sz="1200">
                          <a:effectLst/>
                        </a:rPr>
                        <a:t>One audit could cost our center 40% of its annual budget, which could mean a termination of 2 of every 5 staff members and dramatically reduce the number and type of services we offer to those in our community.</a:t>
                      </a:r>
                      <a:endParaRPr lang="en-US" sz="1200">
                        <a:effectLst/>
                        <a:latin typeface="Calibri"/>
                        <a:ea typeface="Calibri"/>
                      </a:endParaRPr>
                    </a:p>
                  </a:txBody>
                  <a:tcPr marL="73152" marR="73152" marT="0" marB="0" anchor="b"/>
                </a:tc>
                <a:tc>
                  <a:txBody>
                    <a:bodyPr/>
                    <a:lstStyle/>
                    <a:p>
                      <a:pPr marL="0" marR="0" algn="ctr">
                        <a:spcBef>
                          <a:spcPts val="0"/>
                        </a:spcBef>
                        <a:spcAft>
                          <a:spcPts val="0"/>
                        </a:spcAft>
                      </a:pPr>
                      <a:r>
                        <a:rPr lang="en-US" sz="1200" dirty="0">
                          <a:effectLst/>
                        </a:rPr>
                        <a:t>39.4%</a:t>
                      </a:r>
                      <a:endParaRPr lang="en-US" sz="1200" dirty="0">
                        <a:effectLst/>
                        <a:latin typeface="Calibri"/>
                        <a:ea typeface="Calibri"/>
                      </a:endParaRPr>
                    </a:p>
                  </a:txBody>
                  <a:tcPr marL="73152" marR="73152" marT="0" marB="0" anchor="ctr"/>
                </a:tc>
              </a:tr>
            </a:tbl>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1E17CA-B0E4-457A-8CE7-F4EED6FEF06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562494-D8FC-4E67-9CEE-8E216B204A1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6E4FFD-9702-42F4-8CDA-F1F6F8CE1480}"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1C2BE7-AA72-4C23-BEA0-FBBD279D9E5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E4B265-1249-4F18-A0CD-BFFE183C781A}"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F16FCA-6E09-4FDC-B047-B0A6BAF7736C}"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E3E5E5-5345-4257-80CE-C4210EE84972}"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46F981-1EE9-4FB0-8F7D-0885B1B3FCD8}"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41653" indent="-241653">
              <a:buFontTx/>
              <a:buAutoNum type="arabicPeriod"/>
              <a:defRPr/>
            </a:pPr>
            <a:endParaRPr lang="en-US" dirty="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DA0159-3688-4464-A5E0-237210F03C7C}"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24BC59-C814-41EC-89DF-683BABD90E87}"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5F12AC-6D23-4FFA-8E20-F5E2F8B0D7E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BA80CC-98D3-4EBE-A0FA-6F3EC03EA519}"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EFE34D-F4F8-4C73-A5BF-BA831F0F081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A80015-539F-4110-B44A-BAE7B5CACDB8}"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A731E0-4AAB-42B7-B0F1-C76C25088397}" type="slidenum">
              <a:rPr lang="en-US" smtClean="0"/>
              <a:pPr/>
              <a:t>32</a:t>
            </a:fld>
            <a:endParaRPr lang="en-US" smtClean="0"/>
          </a:p>
        </p:txBody>
      </p:sp>
      <p:pic>
        <p:nvPicPr>
          <p:cNvPr id="134149" name="Picture 3" descr="C:\Documents and Settings\Mary Thornton\Local Settings\Temporary Internet Files\Content.IE5\JZH9JNP4\MM900354750[1].gif"/>
          <p:cNvPicPr>
            <a:picLocks noChangeAspect="1" noChangeArrowheads="1" noCrop="1"/>
          </p:cNvPicPr>
          <p:nvPr/>
        </p:nvPicPr>
        <p:blipFill>
          <a:blip r:embed="rId3"/>
          <a:srcRect/>
          <a:stretch>
            <a:fillRect/>
          </a:stretch>
        </p:blipFill>
        <p:spPr bwMode="auto">
          <a:xfrm>
            <a:off x="3819525" y="2925763"/>
            <a:ext cx="1870075" cy="849312"/>
          </a:xfrm>
          <a:prstGeom prst="rect">
            <a:avLst/>
          </a:prstGeom>
          <a:noFill/>
          <a:ln w="9525">
            <a:noFill/>
            <a:miter lim="800000"/>
            <a:headEnd/>
            <a:tailEnd/>
          </a:ln>
        </p:spPr>
      </p:pic>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531DFD-3D99-4DE1-9C49-066694845A49}"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8829A5-9D1B-4C13-B412-6714D6D05504}"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A709C6-8926-4A81-9E7E-623B56BE8F6F}"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CD60B9-780D-4E0B-9A31-8C1C758B4E0C}"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50073C-B6B6-411D-96CD-625804DEC1D7}"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5FDF28-53AD-4EB3-8BCC-733EAE20B938}"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1CD2B4-44E3-4D70-B20B-EFA1C7FEE3CE}"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93B098-EB6B-498A-976B-BC54C16AA38D}"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37E38A-8FC0-42E1-8C52-0CE9B781630D}"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EF02E7-F9B1-4DA8-9201-7FA9623FDB86}"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0AC8C3-5FF6-4DB0-A54F-F758289FEC59}"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147A21-39D4-454B-8201-53C2C55392A1}"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xfrm>
            <a:off x="406400" y="4560888"/>
            <a:ext cx="6502400" cy="4319587"/>
          </a:xfrm>
          <a:noFill/>
        </p:spPr>
        <p:txBody>
          <a:bodyPr wrap="square" numCol="1" anchor="t" anchorCtr="0" compatLnSpc="1">
            <a:prstTxWarp prst="textNoShape">
              <a:avLst/>
            </a:prstTxWarp>
          </a:bodyPr>
          <a:lstStyle/>
          <a:p>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79CAF4-7568-4F9E-94AD-F7A43068B1D2}"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747841-7F7D-4168-994A-032D38298D7C}"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16824A-C5E6-4521-B9D3-71A9D70D8669}"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EFF849-5FF1-4C32-91B2-1FCE9619D0F2}"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96B3B-6CA8-42BF-A8C2-2B8E7AAE8840}"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F7234E-3C49-467B-B935-E003F6A5A874}"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820E54-5A43-408E-AFFA-95FBB3167808}"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D47F14-79F4-4D6E-9900-857648B31A68}"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776FF8-CE54-4EA8-9D6E-74D90BCBA1A3}"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297943-51E8-420B-9A4D-4408D7C1D3B7}"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BF72CB-5962-4DC7-B6B4-82BA4EF6CB93}" type="slidenum">
              <a:rPr lang="en-US" smtClean="0"/>
              <a:pPr/>
              <a:t>53</a:t>
            </a:fld>
            <a:endParaRPr lang="en-US" smtClean="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5427F59-1758-4DEF-B440-8A913C2D89F1}" type="slidenum">
              <a:rPr lang="en-US" smtClean="0"/>
              <a:pPr/>
              <a:t>54</a:t>
            </a:fld>
            <a:endParaRPr lang="en-US"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7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6528E1-B055-4BB0-95E9-6CBB549516B8}"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08A3B7-EF5F-4A4A-AFAE-E529140D855D}"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03E20B-97FD-4FBD-85F0-55FE1B665F36}"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072ECB-6723-46F3-BBCA-D156D7F50C0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B09341-972D-4CE5-9B59-C5CD9B001231}" type="slidenum">
              <a:rPr lang="en-US" smtClean="0"/>
              <a:pPr/>
              <a:t>59</a:t>
            </a:fld>
            <a:endParaRPr lang="en-US" smtClean="0"/>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481FCA-BF2B-40F3-AB9F-2E7A4673B85C}" type="slidenum">
              <a:rPr lang="en-US" smtClean="0"/>
              <a:pPr/>
              <a:t>6</a:t>
            </a:fld>
            <a:endParaRPr lang="en-US"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p:txBody>
          <a:bodyPr wrap="square" numCol="1" anchor="t" anchorCtr="0" compatLnSpc="1">
            <a:prstTxWarp prst="textNoShape">
              <a:avLst/>
            </a:prstTxWarp>
          </a:bodyPr>
          <a:lstStyle/>
          <a:p>
            <a:pPr marL="241653" indent="-241653" eaLnBrk="1" hangingPunct="1">
              <a:spcBef>
                <a:spcPct val="0"/>
              </a:spcBef>
              <a:buFontTx/>
              <a:buAutoNum type="arabicParenR"/>
              <a:defRPr/>
            </a:pP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631A3-CE1A-4E2A-BC59-70E4568B8694}"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6657C5-0DD6-41A5-890E-16E850735C60}"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lvl="1">
              <a:buFontTx/>
              <a:buChar char="•"/>
            </a:pPr>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79C9B6-AAC3-42FC-BED1-E6D1275AC16B}"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31838" y="4560888"/>
            <a:ext cx="5851525" cy="4800600"/>
          </a:xfrm>
        </p:spPr>
        <p:txBody>
          <a:bodyPr>
            <a:normAutofit fontScale="92500" lnSpcReduction="10000"/>
          </a:bodyPr>
          <a:lstStyle/>
          <a:p>
            <a:pPr lvl="1">
              <a:defRPr/>
            </a:pPr>
            <a:endParaRPr lang="en-US" dirty="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9DA654-24AE-47E1-BB3E-BA391D216098}"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marL="241300" indent="-241300">
              <a:buFontTx/>
              <a:buAutoNum type="alphaUcPeriod" startAt="3"/>
            </a:pPr>
            <a:endParaRPr lang="en-US"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CD161C-C0D5-40FC-959C-065593112210}"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33677E-F3DF-40BC-948C-4CD77FB94FCF}"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769518-2C26-4EC2-B893-412A743E0085}"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325438" y="4560888"/>
            <a:ext cx="6583362" cy="4319587"/>
          </a:xfrm>
        </p:spPr>
        <p:txBody>
          <a:bodyPr wrap="square" numCol="1" anchor="t" anchorCtr="0" compatLnSpc="1">
            <a:prstTxWarp prst="textNoShape">
              <a:avLst/>
            </a:prstTxWarp>
            <a:normAutofit lnSpcReduction="10000"/>
          </a:bodyPr>
          <a:lstStyle/>
          <a:p>
            <a:pPr marL="241653" indent="-241653">
              <a:buFontTx/>
              <a:buAutoNum type="arabicPeriod"/>
              <a:defRPr/>
            </a:pPr>
            <a:endParaRPr lang="en-US" dirty="0"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D4E1F2-30F7-496A-B4A7-DB5821D5ABAE}"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C9F8D3-9D10-425C-B7E4-2A2B26001BF7}"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E78AB6-EF79-437A-A7AD-3E3D61266A60}"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245A58-70A6-42BB-8C36-0B50F5715FDA}"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A8D53C-EB7E-43CA-A886-BCBDE84DF7F8}"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61925" y="4479925"/>
            <a:ext cx="6991350" cy="4800600"/>
          </a:xfrm>
        </p:spPr>
        <p:txBody>
          <a:bodyPr>
            <a:normAutofit fontScale="92500" lnSpcReduction="20000"/>
          </a:bodyPr>
          <a:lstStyle/>
          <a:p>
            <a:pPr>
              <a:defRPr/>
            </a:pPr>
            <a:endParaRPr lang="en-US" dirty="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DD8619-DEEB-4939-9516-354899DF5741}"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35DDA5-3ACB-4636-8C3D-EFE2FC2A59DB}"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925887-A39C-4C39-A851-B1D0B0EE956D}"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CA51DB-5B77-4540-B93C-2B93D331AE8C}"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0C97CC-2303-4094-85FC-3BC861F75801}"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4FF666D-4D4B-4373-A9BE-1FA202696508}" type="slidenum">
              <a:rPr lang="en-US" smtClean="0"/>
              <a:pPr/>
              <a:t>76</a:t>
            </a:fld>
            <a:endParaRPr lang="en-US" smtClean="0"/>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072ECB-6723-46F3-BBCA-D156D7F50C0E}"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072ECB-6723-46F3-BBCA-D156D7F50C0E}"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072ECB-6723-46F3-BBCA-D156D7F50C0E}"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E72133-C1CB-4A16-A68F-2583F0C2775D}"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430B4B-7B2E-40DD-959D-38A1CE8252F8}"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244475" y="4560888"/>
            <a:ext cx="6826250" cy="4560887"/>
          </a:xfrm>
        </p:spPr>
        <p:txBody>
          <a:bodyPr>
            <a:normAutofit fontScale="92500"/>
          </a:bodyPr>
          <a:lstStyle/>
          <a:p>
            <a:pPr>
              <a:defRPr/>
            </a:pPr>
            <a:endParaRPr lang="en-US" dirty="0"/>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85E7C4-71E5-4336-BB8A-2A38948CB96C}"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32C2DC-D053-47A3-B0AB-614D34E14307}"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2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23C616-2A82-479B-8206-A38ADA736B30}"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9BC88B-0397-4E57-A975-E0DF5DE4B1EA}"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BD8C4-8E06-44A6-9378-592BF6CB416C}"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A564A-5E96-4BEC-B3AF-3455105329AC}"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D8FDAB-A049-4EAE-9E4A-1DB4C60F624D}"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7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59D32C-9E06-4132-81E6-4D3118CDFA85}"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C37BCC5-4045-4CD7-83CC-0AAA243AB3F5}" type="slidenum">
              <a:rPr lang="en-US" smtClean="0"/>
              <a:pPr/>
              <a:t>89</a:t>
            </a:fld>
            <a:endParaRPr lang="en-US" smtClean="0"/>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C20817-78C7-429F-B642-A86BDC4B83F2}"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F41E59-0DD4-45C5-8F9E-D5A819F0B0ED}" type="slidenum">
              <a:rPr lang="en-US" smtClean="0"/>
              <a:pPr/>
              <a:t>90</a:t>
            </a:fld>
            <a:endParaRPr lang="en-US" smtClean="0"/>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5657EE-ED7B-40BF-B466-B00DAB82941E}"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072ECB-6723-46F3-BBCA-D156D7F50C0E}"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ABDD2D-4C3E-4444-88B6-23A08BB24558}"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812AE1-5BE2-4642-81F5-C4449946821B}"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0E9DB-7D3F-4366-8166-CF8EB6658360}"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1DE865-6373-4999-9BF3-A78A5BF07F8B}"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5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D5CAEF-2728-4EC6-B17A-2B6C1ED1FD58}" type="slidenum">
              <a:rPr lang="en-US" smtClean="0"/>
              <a:pPr/>
              <a:t>97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pPr>
              <a:defRPr/>
            </a:pPr>
            <a:endParaRPr lang="en-US"/>
          </a:p>
        </p:txBody>
      </p:sp>
      <p:sp>
        <p:nvSpPr>
          <p:cNvPr id="3789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78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r>
              <a:rPr lang="en-US" altLang="en-US" smtClean="0"/>
              <a:t>Copyright Mary Thornton &amp; Associates </a:t>
            </a: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2204DA16-3D4F-49E9-A61F-77941CE98E23}"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E681334-C388-4064-ADCC-A857F7C4A3A8}"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5595681-BE89-4495-AF3F-1A6406EB420B}"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1D45CE2-7130-473D-BB2B-8CD04199133F}"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6791DBE-55E6-4FE0-B76A-6A9CE5884D47}"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764252F-7E17-440D-86A3-01D47E064E12}"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8062AB0F-D7D6-42AB-851A-7BFFEC4A07B9}"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741DD64B-99D6-4040-9484-1F244C0D4DE4}"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62E22C8C-D69A-4B25-A8F8-002BA2E535F4}"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18D8B54-3613-443B-817A-C0A50C5B1AE9}"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t>Copyright Mary Thornton &amp; Associates </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BE03BC3E-A1EE-4E8D-B589-B033DCB3042C}"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3687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Copyright Mary Thornton &amp; Associates </a:t>
            </a:r>
            <a:endParaRPr lang="en-US" altLang="en-US"/>
          </a:p>
        </p:txBody>
      </p:sp>
      <p:sp>
        <p:nvSpPr>
          <p:cNvPr id="3687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96118778-878E-46DE-947E-C739747FE9E2}"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pPr>
                <a:defRPr/>
              </a:pPr>
              <a:endParaRPr lang="en-US"/>
            </a:p>
          </p:txBody>
        </p:sp>
        <p:sp>
          <p:nvSpPr>
            <p:cNvPr id="1034" name="Oval 10"/>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pPr>
                <a:defRPr/>
              </a:pPr>
              <a:endParaRPr lang="en-US"/>
            </a:p>
          </p:txBody>
        </p:sp>
        <p:sp>
          <p:nvSpPr>
            <p:cNvPr id="1035" name="Oval 11"/>
            <p:cNvSpPr>
              <a:spLocks noChangeArrowheads="1"/>
            </p:cNvSpPr>
            <p:nvPr/>
          </p:nvSpPr>
          <p:spPr bwMode="auto">
            <a:xfrm>
              <a:off x="5360" y="960"/>
              <a:ext cx="76" cy="80"/>
            </a:xfrm>
            <a:prstGeom prst="ellipse">
              <a:avLst/>
            </a:prstGeom>
            <a:solidFill>
              <a:schemeClr val="tx2"/>
            </a:solidFill>
            <a:ln w="9525">
              <a:noFill/>
              <a:round/>
              <a:headEnd/>
              <a:tailEnd/>
            </a:ln>
          </p:spPr>
          <p:txBody>
            <a:bodyPr wrap="none" anchor="ctr"/>
            <a:lstStyle/>
            <a:p>
              <a:pPr>
                <a:defRPr/>
              </a:pPr>
              <a:endParaRPr lang="en-US"/>
            </a:p>
          </p:txBody>
        </p:sp>
        <p:sp>
          <p:nvSpPr>
            <p:cNvPr id="1036" name="Oval 12"/>
            <p:cNvSpPr>
              <a:spLocks noChangeArrowheads="1"/>
            </p:cNvSpPr>
            <p:nvPr/>
          </p:nvSpPr>
          <p:spPr bwMode="auto">
            <a:xfrm>
              <a:off x="5136" y="1072"/>
              <a:ext cx="80" cy="77"/>
            </a:xfrm>
            <a:prstGeom prst="ellipse">
              <a:avLst/>
            </a:prstGeom>
            <a:solidFill>
              <a:schemeClr val="tx2"/>
            </a:solidFill>
            <a:ln w="9525">
              <a:noFill/>
              <a:round/>
              <a:headEnd/>
              <a:tailEnd/>
            </a:ln>
          </p:spPr>
          <p:txBody>
            <a:bodyPr wrap="none" anchor="ctr"/>
            <a:lstStyle/>
            <a:p>
              <a:pPr>
                <a:defRPr/>
              </a:pPr>
              <a:endParaRPr lang="en-US"/>
            </a:p>
          </p:txBody>
        </p:sp>
        <p:sp>
          <p:nvSpPr>
            <p:cNvPr id="1037" name="Oval 13"/>
            <p:cNvSpPr>
              <a:spLocks noChangeArrowheads="1"/>
            </p:cNvSpPr>
            <p:nvPr/>
          </p:nvSpPr>
          <p:spPr bwMode="auto">
            <a:xfrm>
              <a:off x="5248" y="1072"/>
              <a:ext cx="79" cy="77"/>
            </a:xfrm>
            <a:prstGeom prst="ellipse">
              <a:avLst/>
            </a:prstGeom>
            <a:solidFill>
              <a:schemeClr val="tx2"/>
            </a:solidFill>
            <a:ln w="9525">
              <a:noFill/>
              <a:round/>
              <a:headEnd/>
              <a:tailEnd/>
            </a:ln>
          </p:spPr>
          <p:txBody>
            <a:bodyPr wrap="none" anchor="ctr"/>
            <a:lstStyle/>
            <a:p>
              <a:pPr>
                <a:defRPr/>
              </a:pPr>
              <a:endParaRPr lang="en-US"/>
            </a:p>
          </p:txBody>
        </p:sp>
        <p:sp>
          <p:nvSpPr>
            <p:cNvPr id="1038" name="Oval 14"/>
            <p:cNvSpPr>
              <a:spLocks noChangeArrowheads="1"/>
            </p:cNvSpPr>
            <p:nvPr/>
          </p:nvSpPr>
          <p:spPr bwMode="auto">
            <a:xfrm>
              <a:off x="5360" y="1072"/>
              <a:ext cx="76" cy="77"/>
            </a:xfrm>
            <a:prstGeom prst="ellipse">
              <a:avLst/>
            </a:prstGeom>
            <a:solidFill>
              <a:schemeClr val="tx2"/>
            </a:solidFill>
            <a:ln w="9525">
              <a:noFill/>
              <a:round/>
              <a:headEnd/>
              <a:tailEnd/>
            </a:ln>
          </p:spPr>
          <p:txBody>
            <a:bodyPr wrap="none" anchor="ctr"/>
            <a:lstStyle/>
            <a:p>
              <a:pPr>
                <a:defRPr/>
              </a:pPr>
              <a:endParaRPr lang="en-US"/>
            </a:p>
          </p:txBody>
        </p:sp>
        <p:sp>
          <p:nvSpPr>
            <p:cNvPr id="1039" name="Oval 15"/>
            <p:cNvSpPr>
              <a:spLocks noChangeArrowheads="1"/>
            </p:cNvSpPr>
            <p:nvPr/>
          </p:nvSpPr>
          <p:spPr bwMode="auto">
            <a:xfrm>
              <a:off x="5472" y="1072"/>
              <a:ext cx="73" cy="77"/>
            </a:xfrm>
            <a:prstGeom prst="ellipse">
              <a:avLst/>
            </a:prstGeom>
            <a:solidFill>
              <a:schemeClr val="accent2"/>
            </a:solidFill>
            <a:ln w="9525">
              <a:noFill/>
              <a:round/>
              <a:headEnd/>
              <a:tailEnd/>
            </a:ln>
          </p:spPr>
          <p:txBody>
            <a:bodyPr wrap="none" anchor="ctr"/>
            <a:lstStyle/>
            <a:p>
              <a:pPr>
                <a:defRPr/>
              </a:pPr>
              <a:endParaRPr lang="en-US"/>
            </a:p>
          </p:txBody>
        </p:sp>
        <p:sp>
          <p:nvSpPr>
            <p:cNvPr id="1040" name="Oval 16"/>
            <p:cNvSpPr>
              <a:spLocks noChangeArrowheads="1"/>
            </p:cNvSpPr>
            <p:nvPr/>
          </p:nvSpPr>
          <p:spPr bwMode="auto">
            <a:xfrm>
              <a:off x="5136" y="1184"/>
              <a:ext cx="80" cy="73"/>
            </a:xfrm>
            <a:prstGeom prst="ellipse">
              <a:avLst/>
            </a:prstGeom>
            <a:solidFill>
              <a:schemeClr val="tx2"/>
            </a:solidFill>
            <a:ln w="9525">
              <a:noFill/>
              <a:round/>
              <a:headEnd/>
              <a:tailEnd/>
            </a:ln>
          </p:spPr>
          <p:txBody>
            <a:bodyPr wrap="none" anchor="ctr"/>
            <a:lstStyle/>
            <a:p>
              <a:pPr>
                <a:defRPr/>
              </a:pPr>
              <a:endParaRPr lang="en-US"/>
            </a:p>
          </p:txBody>
        </p:sp>
        <p:sp>
          <p:nvSpPr>
            <p:cNvPr id="1041" name="Oval 17"/>
            <p:cNvSpPr>
              <a:spLocks noChangeArrowheads="1"/>
            </p:cNvSpPr>
            <p:nvPr/>
          </p:nvSpPr>
          <p:spPr bwMode="auto">
            <a:xfrm>
              <a:off x="5248" y="1184"/>
              <a:ext cx="79" cy="73"/>
            </a:xfrm>
            <a:prstGeom prst="ellipse">
              <a:avLst/>
            </a:prstGeom>
            <a:solidFill>
              <a:schemeClr val="tx2"/>
            </a:solidFill>
            <a:ln w="9525">
              <a:noFill/>
              <a:round/>
              <a:headEnd/>
              <a:tailEnd/>
            </a:ln>
          </p:spPr>
          <p:txBody>
            <a:bodyPr wrap="none" anchor="ctr"/>
            <a:lstStyle/>
            <a:p>
              <a:pPr>
                <a:defRPr/>
              </a:pPr>
              <a:endParaRPr lang="en-US"/>
            </a:p>
          </p:txBody>
        </p:sp>
        <p:sp>
          <p:nvSpPr>
            <p:cNvPr id="1042" name="Oval 18"/>
            <p:cNvSpPr>
              <a:spLocks noChangeArrowheads="1"/>
            </p:cNvSpPr>
            <p:nvPr/>
          </p:nvSpPr>
          <p:spPr bwMode="auto">
            <a:xfrm>
              <a:off x="5360" y="1184"/>
              <a:ext cx="76" cy="73"/>
            </a:xfrm>
            <a:prstGeom prst="ellipse">
              <a:avLst/>
            </a:prstGeom>
            <a:solidFill>
              <a:schemeClr val="accent2"/>
            </a:solidFill>
            <a:ln w="9525">
              <a:noFill/>
              <a:round/>
              <a:headEnd/>
              <a:tailEnd/>
            </a:ln>
          </p:spPr>
          <p:txBody>
            <a:bodyPr wrap="none" anchor="ctr"/>
            <a:lstStyle/>
            <a:p>
              <a:pPr>
                <a:defRPr/>
              </a:pPr>
              <a:endParaRPr lang="en-US"/>
            </a:p>
          </p:txBody>
        </p:sp>
        <p:sp>
          <p:nvSpPr>
            <p:cNvPr id="1043" name="Oval 19"/>
            <p:cNvSpPr>
              <a:spLocks noChangeArrowheads="1"/>
            </p:cNvSpPr>
            <p:nvPr/>
          </p:nvSpPr>
          <p:spPr bwMode="auto">
            <a:xfrm>
              <a:off x="5472" y="1184"/>
              <a:ext cx="73" cy="73"/>
            </a:xfrm>
            <a:prstGeom prst="ellipse">
              <a:avLst/>
            </a:prstGeom>
            <a:solidFill>
              <a:schemeClr val="accent2"/>
            </a:solidFill>
            <a:ln w="9525">
              <a:noFill/>
              <a:round/>
              <a:headEnd/>
              <a:tailEnd/>
            </a:ln>
          </p:spPr>
          <p:txBody>
            <a:bodyPr wrap="none" anchor="ctr"/>
            <a:lstStyle/>
            <a:p>
              <a:pPr>
                <a:defRPr/>
              </a:pPr>
              <a:endParaRPr lang="en-US"/>
            </a:p>
          </p:txBody>
        </p:sp>
        <p:sp>
          <p:nvSpPr>
            <p:cNvPr id="1044" name="Oval 20"/>
            <p:cNvSpPr>
              <a:spLocks noChangeArrowheads="1"/>
            </p:cNvSpPr>
            <p:nvPr/>
          </p:nvSpPr>
          <p:spPr bwMode="auto">
            <a:xfrm>
              <a:off x="5584" y="1184"/>
              <a:ext cx="80" cy="73"/>
            </a:xfrm>
            <a:prstGeom prst="ellipse">
              <a:avLst/>
            </a:prstGeom>
            <a:solidFill>
              <a:schemeClr val="accent1"/>
            </a:solidFill>
            <a:ln w="9525">
              <a:noFill/>
              <a:round/>
              <a:headEnd/>
              <a:tailEnd/>
            </a:ln>
          </p:spPr>
          <p:txBody>
            <a:bodyPr wrap="none" anchor="ctr"/>
            <a:lstStyle/>
            <a:p>
              <a:pPr>
                <a:defRPr/>
              </a:pPr>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pPr>
                <a:defRPr/>
              </a:pPr>
              <a:endParaRPr lang="en-US"/>
            </a:p>
          </p:txBody>
        </p:sp>
        <p:sp>
          <p:nvSpPr>
            <p:cNvPr id="1046" name="Oval 22"/>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pPr>
                <a:defRPr/>
              </a:pPr>
              <a:endParaRPr lang="en-US"/>
            </a:p>
          </p:txBody>
        </p:sp>
        <p:sp>
          <p:nvSpPr>
            <p:cNvPr id="1047" name="Oval 23"/>
            <p:cNvSpPr>
              <a:spLocks noChangeArrowheads="1"/>
            </p:cNvSpPr>
            <p:nvPr/>
          </p:nvSpPr>
          <p:spPr bwMode="auto">
            <a:xfrm>
              <a:off x="5360" y="1296"/>
              <a:ext cx="76" cy="80"/>
            </a:xfrm>
            <a:prstGeom prst="ellipse">
              <a:avLst/>
            </a:prstGeom>
            <a:solidFill>
              <a:schemeClr val="accent2"/>
            </a:solidFill>
            <a:ln w="9525">
              <a:noFill/>
              <a:round/>
              <a:headEnd/>
              <a:tailEnd/>
            </a:ln>
          </p:spPr>
          <p:txBody>
            <a:bodyPr wrap="none" anchor="ctr"/>
            <a:lstStyle/>
            <a:p>
              <a:pPr>
                <a:defRPr/>
              </a:pPr>
              <a:endParaRPr lang="en-US"/>
            </a:p>
          </p:txBody>
        </p:sp>
        <p:sp>
          <p:nvSpPr>
            <p:cNvPr id="1048" name="Oval 24"/>
            <p:cNvSpPr>
              <a:spLocks noChangeArrowheads="1"/>
            </p:cNvSpPr>
            <p:nvPr/>
          </p:nvSpPr>
          <p:spPr bwMode="auto">
            <a:xfrm>
              <a:off x="5472" y="1296"/>
              <a:ext cx="73" cy="80"/>
            </a:xfrm>
            <a:prstGeom prst="ellipse">
              <a:avLst/>
            </a:prstGeom>
            <a:solidFill>
              <a:schemeClr val="accent1"/>
            </a:solidFill>
            <a:ln w="9525">
              <a:noFill/>
              <a:round/>
              <a:headEnd/>
              <a:tailEnd/>
            </a:ln>
          </p:spPr>
          <p:txBody>
            <a:bodyPr wrap="none" anchor="ctr"/>
            <a:lstStyle/>
            <a:p>
              <a:pPr>
                <a:defRPr/>
              </a:pPr>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pPr>
                <a:defRPr/>
              </a:pPr>
              <a:endParaRPr lang="en-US"/>
            </a:p>
          </p:txBody>
        </p:sp>
        <p:sp>
          <p:nvSpPr>
            <p:cNvPr id="1050" name="Oval 26"/>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pPr>
                <a:defRPr/>
              </a:pPr>
              <a:endParaRPr lang="en-US"/>
            </a:p>
          </p:txBody>
        </p:sp>
        <p:sp>
          <p:nvSpPr>
            <p:cNvPr id="1051" name="Oval 27"/>
            <p:cNvSpPr>
              <a:spLocks noChangeArrowheads="1"/>
            </p:cNvSpPr>
            <p:nvPr/>
          </p:nvSpPr>
          <p:spPr bwMode="auto">
            <a:xfrm>
              <a:off x="5360" y="1408"/>
              <a:ext cx="76" cy="80"/>
            </a:xfrm>
            <a:prstGeom prst="ellipse">
              <a:avLst/>
            </a:prstGeom>
            <a:solidFill>
              <a:schemeClr val="accent1"/>
            </a:solidFill>
            <a:ln w="9525">
              <a:noFill/>
              <a:round/>
              <a:headEnd/>
              <a:tailEnd/>
            </a:ln>
          </p:spPr>
          <p:txBody>
            <a:bodyPr wrap="none" anchor="ctr"/>
            <a:lstStyle/>
            <a:p>
              <a:pPr>
                <a:defRPr/>
              </a:pPr>
              <a:endParaRPr lang="en-US"/>
            </a:p>
          </p:txBody>
        </p:sp>
        <p:sp>
          <p:nvSpPr>
            <p:cNvPr id="1052" name="Oval 28"/>
            <p:cNvSpPr>
              <a:spLocks noChangeArrowheads="1"/>
            </p:cNvSpPr>
            <p:nvPr/>
          </p:nvSpPr>
          <p:spPr bwMode="auto">
            <a:xfrm>
              <a:off x="5472" y="1408"/>
              <a:ext cx="73" cy="80"/>
            </a:xfrm>
            <a:prstGeom prst="ellipse">
              <a:avLst/>
            </a:prstGeom>
            <a:solidFill>
              <a:schemeClr val="accent1"/>
            </a:solidFill>
            <a:ln w="9525">
              <a:noFill/>
              <a:round/>
              <a:headEnd/>
              <a:tailEnd/>
            </a:ln>
          </p:spPr>
          <p:txBody>
            <a:bodyPr wrap="none" anchor="ctr"/>
            <a:lstStyle/>
            <a:p>
              <a:pPr>
                <a:defRPr/>
              </a:pPr>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pPr>
                <a:defRPr/>
              </a:pPr>
              <a:endParaRPr lang="en-US"/>
            </a:p>
          </p:txBody>
        </p:sp>
        <p:sp>
          <p:nvSpPr>
            <p:cNvPr id="1054" name="Oval 30"/>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pPr>
                <a:defRPr/>
              </a:pPr>
              <a:endParaRPr lang="en-US"/>
            </a:p>
          </p:txBody>
        </p:sp>
        <p:sp>
          <p:nvSpPr>
            <p:cNvPr id="1055" name="Oval 31"/>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pPr>
                <a:defRPr/>
              </a:pPr>
              <a:endParaRPr lang="en-US"/>
            </a:p>
          </p:txBody>
        </p:sp>
        <p:sp>
          <p:nvSpPr>
            <p:cNvPr id="1056" name="Oval 32"/>
            <p:cNvSpPr>
              <a:spLocks noChangeArrowheads="1"/>
            </p:cNvSpPr>
            <p:nvPr/>
          </p:nvSpPr>
          <p:spPr bwMode="auto">
            <a:xfrm>
              <a:off x="5360" y="1520"/>
              <a:ext cx="76" cy="79"/>
            </a:xfrm>
            <a:prstGeom prst="ellipse">
              <a:avLst/>
            </a:prstGeom>
            <a:solidFill>
              <a:schemeClr val="accent1"/>
            </a:solidFill>
            <a:ln w="9525">
              <a:noFill/>
              <a:round/>
              <a:headEnd/>
              <a:tailEnd/>
            </a:ln>
          </p:spPr>
          <p:txBody>
            <a:bodyPr wrap="none" anchor="ctr"/>
            <a:lstStyle/>
            <a:p>
              <a:pPr>
                <a:defRPr/>
              </a:pPr>
              <a:endParaRPr lang="en-US"/>
            </a:p>
          </p:txBody>
        </p:sp>
        <p:sp>
          <p:nvSpPr>
            <p:cNvPr id="1057" name="Oval 33"/>
            <p:cNvSpPr>
              <a:spLocks noChangeArrowheads="1"/>
            </p:cNvSpPr>
            <p:nvPr/>
          </p:nvSpPr>
          <p:spPr bwMode="auto">
            <a:xfrm>
              <a:off x="5472" y="1520"/>
              <a:ext cx="73" cy="79"/>
            </a:xfrm>
            <a:prstGeom prst="ellipse">
              <a:avLst/>
            </a:prstGeom>
            <a:solidFill>
              <a:schemeClr val="folHlink"/>
            </a:solidFill>
            <a:ln w="9525">
              <a:noFill/>
              <a:round/>
              <a:headEnd/>
              <a:tailEnd/>
            </a:ln>
          </p:spPr>
          <p:txBody>
            <a:bodyPr wrap="none" anchor="ctr"/>
            <a:lstStyle/>
            <a:p>
              <a:pPr>
                <a:defRPr/>
              </a:pPr>
              <a:endParaRPr lang="en-US"/>
            </a:p>
          </p:txBody>
        </p:sp>
        <p:sp>
          <p:nvSpPr>
            <p:cNvPr id="1058" name="Oval 34"/>
            <p:cNvSpPr>
              <a:spLocks noChangeArrowheads="1"/>
            </p:cNvSpPr>
            <p:nvPr/>
          </p:nvSpPr>
          <p:spPr bwMode="auto">
            <a:xfrm>
              <a:off x="5136" y="1632"/>
              <a:ext cx="80" cy="75"/>
            </a:xfrm>
            <a:prstGeom prst="ellipse">
              <a:avLst/>
            </a:prstGeom>
            <a:solidFill>
              <a:schemeClr val="accent1"/>
            </a:solidFill>
            <a:ln w="9525">
              <a:noFill/>
              <a:round/>
              <a:headEnd/>
              <a:tailEnd/>
            </a:ln>
          </p:spPr>
          <p:txBody>
            <a:bodyPr wrap="none" anchor="ctr"/>
            <a:lstStyle/>
            <a:p>
              <a:pPr>
                <a:defRPr/>
              </a:pPr>
              <a:endParaRPr lang="en-US"/>
            </a:p>
          </p:txBody>
        </p:sp>
        <p:sp>
          <p:nvSpPr>
            <p:cNvPr id="1059" name="Oval 35"/>
            <p:cNvSpPr>
              <a:spLocks noChangeArrowheads="1"/>
            </p:cNvSpPr>
            <p:nvPr/>
          </p:nvSpPr>
          <p:spPr bwMode="auto">
            <a:xfrm>
              <a:off x="5248" y="1632"/>
              <a:ext cx="79" cy="75"/>
            </a:xfrm>
            <a:prstGeom prst="ellipse">
              <a:avLst/>
            </a:prstGeom>
            <a:solidFill>
              <a:schemeClr val="accent1"/>
            </a:solidFill>
            <a:ln w="9525">
              <a:noFill/>
              <a:round/>
              <a:headEnd/>
              <a:tailEnd/>
            </a:ln>
          </p:spPr>
          <p:txBody>
            <a:bodyPr wrap="none" anchor="ctr"/>
            <a:lstStyle/>
            <a:p>
              <a:pPr>
                <a:defRPr/>
              </a:pPr>
              <a:endParaRPr lang="en-US"/>
            </a:p>
          </p:txBody>
        </p:sp>
        <p:sp>
          <p:nvSpPr>
            <p:cNvPr id="1060" name="Oval 36"/>
            <p:cNvSpPr>
              <a:spLocks noChangeArrowheads="1"/>
            </p:cNvSpPr>
            <p:nvPr/>
          </p:nvSpPr>
          <p:spPr bwMode="auto">
            <a:xfrm>
              <a:off x="5360" y="1632"/>
              <a:ext cx="76" cy="75"/>
            </a:xfrm>
            <a:prstGeom prst="ellipse">
              <a:avLst/>
            </a:prstGeom>
            <a:solidFill>
              <a:schemeClr val="folHlink"/>
            </a:solidFill>
            <a:ln w="9525">
              <a:noFill/>
              <a:round/>
              <a:headEnd/>
              <a:tailEnd/>
            </a:ln>
          </p:spPr>
          <p:txBody>
            <a:bodyPr wrap="none" anchor="ctr"/>
            <a:lstStyle/>
            <a:p>
              <a:pPr>
                <a:defRPr/>
              </a:pPr>
              <a:endParaRPr lang="en-US"/>
            </a:p>
          </p:txBody>
        </p:sp>
        <p:sp>
          <p:nvSpPr>
            <p:cNvPr id="1061" name="Oval 37"/>
            <p:cNvSpPr>
              <a:spLocks noChangeArrowheads="1"/>
            </p:cNvSpPr>
            <p:nvPr/>
          </p:nvSpPr>
          <p:spPr bwMode="auto">
            <a:xfrm>
              <a:off x="5472" y="1632"/>
              <a:ext cx="73" cy="75"/>
            </a:xfrm>
            <a:prstGeom prst="ellipse">
              <a:avLst/>
            </a:prstGeom>
            <a:solidFill>
              <a:schemeClr val="folHlink"/>
            </a:solidFill>
            <a:ln w="9525">
              <a:noFill/>
              <a:round/>
              <a:headEnd/>
              <a:tailEnd/>
            </a:ln>
          </p:spPr>
          <p:txBody>
            <a:bodyPr wrap="none" anchor="ctr"/>
            <a:lstStyle/>
            <a:p>
              <a:pPr>
                <a:defRPr/>
              </a:pPr>
              <a:endParaRPr lang="en-US"/>
            </a:p>
          </p:txBody>
        </p:sp>
        <p:sp>
          <p:nvSpPr>
            <p:cNvPr id="1062" name="Oval 38"/>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pPr>
                <a:defRPr/>
              </a:pPr>
              <a:endParaRPr lang="en-US"/>
            </a:p>
          </p:txBody>
        </p:sp>
        <p:sp>
          <p:nvSpPr>
            <p:cNvPr id="1063" name="Oval 39"/>
            <p:cNvSpPr>
              <a:spLocks noChangeArrowheads="1"/>
            </p:cNvSpPr>
            <p:nvPr/>
          </p:nvSpPr>
          <p:spPr bwMode="auto">
            <a:xfrm>
              <a:off x="5472" y="1744"/>
              <a:ext cx="73" cy="80"/>
            </a:xfrm>
            <a:prstGeom prst="ellipse">
              <a:avLst/>
            </a:prstGeom>
            <a:solidFill>
              <a:schemeClr val="folHlink"/>
            </a:solidFill>
            <a:ln w="9525">
              <a:noFill/>
              <a:round/>
              <a:headEnd/>
              <a:tailEnd/>
            </a:ln>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36"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914400" y="457200"/>
            <a:ext cx="6781800" cy="914400"/>
          </a:xfrm>
        </p:spPr>
        <p:txBody>
          <a:bodyPr/>
          <a:lstStyle/>
          <a:p>
            <a:pPr algn="ctr" eaLnBrk="1" hangingPunct="1"/>
            <a:r>
              <a:rPr lang="en-US" sz="4400" smtClean="0"/>
              <a:t>CASE MANAGEMENT</a:t>
            </a:r>
          </a:p>
        </p:txBody>
      </p:sp>
      <p:graphicFrame>
        <p:nvGraphicFramePr>
          <p:cNvPr id="9" name="Diagram 8"/>
          <p:cNvGraphicFramePr/>
          <p:nvPr/>
        </p:nvGraphicFramePr>
        <p:xfrm>
          <a:off x="1219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9"/>
          <p:cNvPicPr>
            <a:picLocks noChangeAspect="1"/>
          </p:cNvPicPr>
          <p:nvPr/>
        </p:nvPicPr>
        <p:blipFill>
          <a:blip r:embed="rId8" cstate="print"/>
          <a:srcRect/>
          <a:stretch>
            <a:fillRect/>
          </a:stretch>
        </p:blipFill>
        <p:spPr bwMode="auto">
          <a:xfrm>
            <a:off x="3429000" y="3276600"/>
            <a:ext cx="1757363" cy="1757363"/>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smtClean="0"/>
              <a:t>The Real Basic Rules  </a:t>
            </a:r>
          </a:p>
        </p:txBody>
      </p:sp>
      <p:sp>
        <p:nvSpPr>
          <p:cNvPr id="12291" name="Subtitle 2"/>
          <p:cNvSpPr>
            <a:spLocks noGrp="1"/>
          </p:cNvSpPr>
          <p:nvPr>
            <p:ph type="subTitle" idx="1"/>
          </p:nvPr>
        </p:nvSpPr>
        <p:spPr/>
        <p:txBody>
          <a:bodyPr/>
          <a:lstStyle/>
          <a:p>
            <a:r>
              <a:rPr lang="en-US" smtClean="0"/>
              <a:t>Medicaid and Medicare</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Medicaid</a:t>
            </a:r>
          </a:p>
        </p:txBody>
      </p:sp>
      <p:sp>
        <p:nvSpPr>
          <p:cNvPr id="13315" name="Content Placeholder 2"/>
          <p:cNvSpPr>
            <a:spLocks noGrp="1"/>
          </p:cNvSpPr>
          <p:nvPr>
            <p:ph idx="1"/>
          </p:nvPr>
        </p:nvSpPr>
        <p:spPr/>
        <p:txBody>
          <a:bodyPr/>
          <a:lstStyle/>
          <a:p>
            <a:r>
              <a:rPr lang="en-US" smtClean="0"/>
              <a:t>Primary payer of community-based mental health services, including case management</a:t>
            </a:r>
          </a:p>
          <a:p>
            <a:r>
              <a:rPr lang="en-US" smtClean="0"/>
              <a:t>Joint payment by both the federal government and the state  -so they both have a say as to how services are provided</a:t>
            </a:r>
          </a:p>
          <a:p>
            <a:r>
              <a:rPr lang="en-US" smtClean="0"/>
              <a:t>Highly regulated industry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122238"/>
            <a:ext cx="6248400" cy="2620962"/>
          </a:xfrm>
        </p:spPr>
        <p:txBody>
          <a:bodyPr/>
          <a:lstStyle/>
          <a:p>
            <a:r>
              <a:rPr lang="en-US" smtClean="0"/>
              <a:t>CURRENT ENVIRONMENT: Enforcement and Oversight </a:t>
            </a:r>
          </a:p>
        </p:txBody>
      </p:sp>
      <p:sp>
        <p:nvSpPr>
          <p:cNvPr id="14339" name="Content Placeholder 2"/>
          <p:cNvSpPr>
            <a:spLocks noGrp="1"/>
          </p:cNvSpPr>
          <p:nvPr>
            <p:ph idx="1"/>
          </p:nvPr>
        </p:nvSpPr>
        <p:spPr>
          <a:xfrm>
            <a:off x="457200" y="2895600"/>
            <a:ext cx="7620000" cy="3235325"/>
          </a:xfrm>
        </p:spPr>
        <p:txBody>
          <a:bodyPr/>
          <a:lstStyle/>
          <a:p>
            <a:pPr>
              <a:buFont typeface="Wingdings" pitchFamily="2" charset="2"/>
              <a:buNone/>
            </a:pPr>
            <a:r>
              <a:rPr lang="en-US" sz="3200" smtClean="0"/>
              <a:t>   The government understands that it needs to bend the cost curve in health care and so it looks for savings in efficiencies, implementation of better models AND the reduction of fraud, abuse and waste in the system. </a:t>
            </a:r>
          </a:p>
          <a:p>
            <a:endParaRPr lang="en-US" smtClean="0"/>
          </a:p>
        </p:txBody>
      </p:sp>
      <p:pic>
        <p:nvPicPr>
          <p:cNvPr id="14340" name="Picture 3" descr="Fraud 3.jpg"/>
          <p:cNvPicPr>
            <a:picLocks noChangeAspect="1"/>
          </p:cNvPicPr>
          <p:nvPr/>
        </p:nvPicPr>
        <p:blipFill>
          <a:blip r:embed="rId3" cstate="print"/>
          <a:srcRect/>
          <a:stretch>
            <a:fillRect/>
          </a:stretch>
        </p:blipFill>
        <p:spPr bwMode="auto">
          <a:xfrm>
            <a:off x="6096000" y="304800"/>
            <a:ext cx="2895600" cy="2514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000" smtClean="0"/>
              <a:t>Colorado CMHCs Get Paid</a:t>
            </a:r>
            <a:endParaRPr lang="en-US" smtClean="0"/>
          </a:p>
        </p:txBody>
      </p:sp>
      <p:sp>
        <p:nvSpPr>
          <p:cNvPr id="15363" name="Content Placeholder 2"/>
          <p:cNvSpPr>
            <a:spLocks noGrp="1"/>
          </p:cNvSpPr>
          <p:nvPr>
            <p:ph sz="half" idx="1"/>
          </p:nvPr>
        </p:nvSpPr>
        <p:spPr>
          <a:xfrm>
            <a:off x="457200" y="1447800"/>
            <a:ext cx="5257800" cy="4953000"/>
          </a:xfrm>
        </p:spPr>
        <p:txBody>
          <a:bodyPr/>
          <a:lstStyle/>
          <a:p>
            <a:pPr>
              <a:lnSpc>
                <a:spcPct val="80000"/>
              </a:lnSpc>
            </a:pPr>
            <a:r>
              <a:rPr lang="en-US" sz="2400" smtClean="0"/>
              <a:t>We get a set amount each month for each Individual  assigned to us as a member  to provide all of their mental health needs. </a:t>
            </a:r>
          </a:p>
          <a:p>
            <a:pPr>
              <a:lnSpc>
                <a:spcPct val="80000"/>
              </a:lnSpc>
            </a:pPr>
            <a:r>
              <a:rPr lang="en-US" sz="2400" smtClean="0"/>
              <a:t>The amount we get paid in this set amount is dependent on the health care status of the individual. </a:t>
            </a:r>
          </a:p>
          <a:p>
            <a:pPr>
              <a:lnSpc>
                <a:spcPct val="80000"/>
              </a:lnSpc>
            </a:pPr>
            <a:r>
              <a:rPr lang="en-US" sz="2400" smtClean="0"/>
              <a:t>We track the services we provide by submitting encounters to the Behavioral Health Organizations which are responsible for managing the Medicaid mental health dollars for the state. </a:t>
            </a:r>
          </a:p>
          <a:p>
            <a:pPr>
              <a:lnSpc>
                <a:spcPct val="80000"/>
              </a:lnSpc>
            </a:pPr>
            <a:r>
              <a:rPr lang="en-US" sz="2400" smtClean="0"/>
              <a:t>For the purposes of compliance encounters and claims are the same thing. </a:t>
            </a:r>
            <a:endParaRPr lang="en-US" smtClean="0"/>
          </a:p>
        </p:txBody>
      </p:sp>
      <p:pic>
        <p:nvPicPr>
          <p:cNvPr id="15364" name="Picture 3" descr="fraud.jpg"/>
          <p:cNvPicPr>
            <a:picLocks noChangeAspect="1"/>
          </p:cNvPicPr>
          <p:nvPr/>
        </p:nvPicPr>
        <p:blipFill>
          <a:blip r:embed="rId3" cstate="print"/>
          <a:srcRect/>
          <a:stretch>
            <a:fillRect/>
          </a:stretch>
        </p:blipFill>
        <p:spPr bwMode="auto">
          <a:xfrm>
            <a:off x="5791200" y="1600200"/>
            <a:ext cx="2209800" cy="4191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eaLnBrk="1" hangingPunct="1"/>
            <a:endParaRPr lang="en-US" smtClean="0"/>
          </a:p>
          <a:p>
            <a:pPr eaLnBrk="1" hangingPunct="1"/>
            <a:r>
              <a:rPr lang="en-US" smtClean="0"/>
              <a:t>Everything that is therapeutic is not billable</a:t>
            </a:r>
          </a:p>
          <a:p>
            <a:pPr lvl="1" eaLnBrk="1" hangingPunct="1"/>
            <a:r>
              <a:rPr lang="en-US" smtClean="0"/>
              <a:t>Remember Medicaid is like any other insurance – it only pays for covered services</a:t>
            </a:r>
          </a:p>
          <a:p>
            <a:pPr lvl="2" eaLnBrk="1" hangingPunct="1"/>
            <a:r>
              <a:rPr lang="en-US" smtClean="0"/>
              <a:t>Therefore understanding the definition of case management services is critical </a:t>
            </a:r>
          </a:p>
          <a:p>
            <a:pPr eaLnBrk="1" hangingPunct="1"/>
            <a:endParaRPr lang="en-US" smtClean="0"/>
          </a:p>
        </p:txBody>
      </p:sp>
      <p:sp>
        <p:nvSpPr>
          <p:cNvPr id="16388" name="Rectangle 2"/>
          <p:cNvSpPr>
            <a:spLocks noGrp="1" noChangeArrowheads="1"/>
          </p:cNvSpPr>
          <p:nvPr>
            <p:ph type="title"/>
          </p:nvPr>
        </p:nvSpPr>
        <p:spPr/>
        <p:txBody>
          <a:bodyPr/>
          <a:lstStyle/>
          <a:p>
            <a:pPr eaLnBrk="1" hangingPunct="1"/>
            <a:r>
              <a:rPr lang="en-US" smtClean="0"/>
              <a:t>With Medicaid: Rule #1</a:t>
            </a:r>
          </a:p>
        </p:txBody>
      </p:sp>
      <p:pic>
        <p:nvPicPr>
          <p:cNvPr id="16389" name="Picture 1"/>
          <p:cNvPicPr>
            <a:picLocks noChangeAspect="1"/>
          </p:cNvPicPr>
          <p:nvPr/>
        </p:nvPicPr>
        <p:blipFill>
          <a:blip r:embed="rId3" cstate="print"/>
          <a:srcRect/>
          <a:stretch>
            <a:fillRect/>
          </a:stretch>
        </p:blipFill>
        <p:spPr bwMode="auto">
          <a:xfrm>
            <a:off x="6732588" y="304800"/>
            <a:ext cx="2316162" cy="1752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eaLnBrk="1" hangingPunct="1"/>
            <a:endParaRPr lang="en-US" smtClean="0"/>
          </a:p>
          <a:p>
            <a:pPr eaLnBrk="1" hangingPunct="1"/>
            <a:r>
              <a:rPr lang="en-US" smtClean="0"/>
              <a:t>To become a Medicaid provider you must meet certain criteria: </a:t>
            </a:r>
          </a:p>
          <a:p>
            <a:pPr lvl="1" eaLnBrk="1" hangingPunct="1"/>
            <a:r>
              <a:rPr lang="en-US" smtClean="0"/>
              <a:t>We must be a licensed CMHC to be a Medicaid Provider – the conditions for this license are contained in the Department of Behavioral Health regulations. </a:t>
            </a:r>
          </a:p>
          <a:p>
            <a:pPr lvl="1" eaLnBrk="1" hangingPunct="1"/>
            <a:r>
              <a:rPr lang="en-US" smtClean="0"/>
              <a:t>Each time we submit an encounter we certify that we meet all regulatory requirements</a:t>
            </a:r>
          </a:p>
        </p:txBody>
      </p:sp>
      <p:sp>
        <p:nvSpPr>
          <p:cNvPr id="17412" name="Rectangle 2"/>
          <p:cNvSpPr>
            <a:spLocks noGrp="1" noChangeArrowheads="1"/>
          </p:cNvSpPr>
          <p:nvPr>
            <p:ph type="title"/>
          </p:nvPr>
        </p:nvSpPr>
        <p:spPr/>
        <p:txBody>
          <a:bodyPr/>
          <a:lstStyle/>
          <a:p>
            <a:pPr eaLnBrk="1" hangingPunct="1"/>
            <a:r>
              <a:rPr lang="en-US" smtClean="0"/>
              <a:t>With Medicaid: Rule #2</a:t>
            </a:r>
          </a:p>
        </p:txBody>
      </p:sp>
      <p:pic>
        <p:nvPicPr>
          <p:cNvPr id="17413" name="Picture 10"/>
          <p:cNvPicPr>
            <a:picLocks noChangeAspect="1"/>
          </p:cNvPicPr>
          <p:nvPr/>
        </p:nvPicPr>
        <p:blipFill>
          <a:blip r:embed="rId3" cstate="print"/>
          <a:srcRect/>
          <a:stretch>
            <a:fillRect/>
          </a:stretch>
        </p:blipFill>
        <p:spPr bwMode="auto">
          <a:xfrm>
            <a:off x="6400800" y="533400"/>
            <a:ext cx="1905000" cy="1676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57200"/>
            <a:ext cx="7543800" cy="1752600"/>
          </a:xfrm>
        </p:spPr>
        <p:txBody>
          <a:bodyPr/>
          <a:lstStyle/>
          <a:p>
            <a:r>
              <a:rPr lang="en-US" sz="2400" smtClean="0"/>
              <a:t>With Medicaid: Rule #3: Medicaid and Medicare are both highly regulated and now a highly enforced business environment. </a:t>
            </a:r>
            <a:br>
              <a:rPr lang="en-US" sz="2400" smtClean="0"/>
            </a:br>
            <a:endParaRPr lang="en-US" smtClean="0"/>
          </a:p>
        </p:txBody>
      </p:sp>
      <p:sp>
        <p:nvSpPr>
          <p:cNvPr id="2" name="Content Placeholder 2"/>
          <p:cNvSpPr>
            <a:spLocks noGrp="1"/>
          </p:cNvSpPr>
          <p:nvPr>
            <p:ph idx="1"/>
          </p:nvPr>
        </p:nvSpPr>
        <p:spPr>
          <a:xfrm>
            <a:off x="228600" y="1719263"/>
            <a:ext cx="8610600" cy="4411662"/>
          </a:xfrm>
        </p:spPr>
        <p:txBody>
          <a:bodyPr/>
          <a:lstStyle/>
          <a:p>
            <a:pPr lvl="1">
              <a:defRPr/>
            </a:pPr>
            <a:r>
              <a:rPr lang="en-US" dirty="0" smtClean="0"/>
              <a:t>Medicare works under a model of care that requires that a mental health professional orders care, oversees implementation, and ensures the plan is effective and being followed</a:t>
            </a:r>
          </a:p>
          <a:p>
            <a:pPr lvl="1">
              <a:defRPr/>
            </a:pPr>
            <a:r>
              <a:rPr lang="en-US" dirty="0" smtClean="0"/>
              <a:t>In Colorado, the treatment plan –no matter who actually writes it – must be signed by a licensed professional. </a:t>
            </a:r>
          </a:p>
          <a:p>
            <a:pPr lvl="1">
              <a:defRPr/>
            </a:pPr>
            <a:r>
              <a:rPr lang="en-US" dirty="0" smtClean="0"/>
              <a:t>Colorado is committed to recovery/resiliency based treatment – we must learn to use Medicaid’s rules in such a way that these models of service delivery are supported. </a:t>
            </a:r>
            <a:endParaRPr lang="en-US" dirty="0"/>
          </a:p>
          <a:p>
            <a:pPr lvl="1">
              <a:defRPr/>
            </a:pPr>
            <a:endParaRPr lang="en-US" dirty="0" smtClean="0"/>
          </a:p>
          <a:p>
            <a:pPr marL="344487" lvl="1" indent="0">
              <a:buFont typeface="Wingdings" pitchFamily="2" charset="2"/>
              <a:buNone/>
              <a:defRPr/>
            </a:pPr>
            <a:endParaRPr lang="en-US" dirty="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3050"/>
            <a:ext cx="3200400" cy="2851150"/>
          </a:xfrm>
        </p:spPr>
        <p:txBody>
          <a:bodyPr/>
          <a:lstStyle/>
          <a:p>
            <a:r>
              <a:rPr lang="en-US" sz="3200" smtClean="0"/>
              <a:t/>
            </a:r>
            <a:br>
              <a:rPr lang="en-US" sz="3200" smtClean="0"/>
            </a:br>
            <a:r>
              <a:rPr lang="en-US" sz="3200" smtClean="0"/>
              <a:t/>
            </a:r>
            <a:br>
              <a:rPr lang="en-US" sz="3200" smtClean="0"/>
            </a:br>
            <a:r>
              <a:rPr lang="en-US" sz="3200" smtClean="0"/>
              <a:t/>
            </a:r>
            <a:br>
              <a:rPr lang="en-US" sz="3200" smtClean="0"/>
            </a:br>
            <a:r>
              <a:rPr lang="en-US" sz="3200" smtClean="0"/>
              <a:t>What Does This Mean for Provider Organizations? </a:t>
            </a:r>
          </a:p>
        </p:txBody>
      </p:sp>
      <p:sp>
        <p:nvSpPr>
          <p:cNvPr id="19459" name="Rectangle 3"/>
          <p:cNvSpPr>
            <a:spLocks noGrp="1" noChangeArrowheads="1"/>
          </p:cNvSpPr>
          <p:nvPr>
            <p:ph idx="1"/>
          </p:nvPr>
        </p:nvSpPr>
        <p:spPr>
          <a:xfrm>
            <a:off x="3575050" y="838200"/>
            <a:ext cx="5111750" cy="5287963"/>
          </a:xfrm>
        </p:spPr>
        <p:txBody>
          <a:bodyPr/>
          <a:lstStyle/>
          <a:p>
            <a:pPr>
              <a:lnSpc>
                <a:spcPct val="90000"/>
              </a:lnSpc>
            </a:pPr>
            <a:r>
              <a:rPr lang="en-US" smtClean="0"/>
              <a:t>We must build structures that gives providers the information they need to safely provide services </a:t>
            </a:r>
          </a:p>
          <a:p>
            <a:pPr>
              <a:lnSpc>
                <a:spcPct val="90000"/>
              </a:lnSpc>
            </a:pPr>
            <a:r>
              <a:rPr lang="en-US" smtClean="0"/>
              <a:t>We have a compliance program and compliance officer to help answer questions and to investigate potential problems. </a:t>
            </a:r>
          </a:p>
        </p:txBody>
      </p:sp>
      <p:pic>
        <p:nvPicPr>
          <p:cNvPr id="19461" name="Picture 2"/>
          <p:cNvPicPr>
            <a:picLocks noChangeAspect="1"/>
          </p:cNvPicPr>
          <p:nvPr/>
        </p:nvPicPr>
        <p:blipFill>
          <a:blip r:embed="rId3" cstate="print"/>
          <a:srcRect/>
          <a:stretch>
            <a:fillRect/>
          </a:stretch>
        </p:blipFill>
        <p:spPr bwMode="auto">
          <a:xfrm>
            <a:off x="533400" y="3413125"/>
            <a:ext cx="2816225" cy="268287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3050"/>
            <a:ext cx="3200400" cy="2851150"/>
          </a:xfrm>
        </p:spPr>
        <p:txBody>
          <a:bodyPr/>
          <a:lstStyle/>
          <a:p>
            <a:r>
              <a:rPr lang="en-US" sz="3200" smtClean="0"/>
              <a:t/>
            </a:r>
            <a:br>
              <a:rPr lang="en-US" sz="3200" smtClean="0"/>
            </a:br>
            <a:r>
              <a:rPr lang="en-US" sz="3200" smtClean="0"/>
              <a:t/>
            </a:r>
            <a:br>
              <a:rPr lang="en-US" sz="3200" smtClean="0"/>
            </a:br>
            <a:r>
              <a:rPr lang="en-US" sz="3200" smtClean="0"/>
              <a:t/>
            </a:r>
            <a:br>
              <a:rPr lang="en-US" sz="3200" smtClean="0"/>
            </a:br>
            <a:r>
              <a:rPr lang="en-US" sz="3200" smtClean="0"/>
              <a:t>What Does This Mean for Individual Providers? </a:t>
            </a:r>
          </a:p>
        </p:txBody>
      </p:sp>
      <p:sp>
        <p:nvSpPr>
          <p:cNvPr id="20483" name="Rectangle 3"/>
          <p:cNvSpPr>
            <a:spLocks noGrp="1" noChangeArrowheads="1"/>
          </p:cNvSpPr>
          <p:nvPr>
            <p:ph idx="1"/>
          </p:nvPr>
        </p:nvSpPr>
        <p:spPr>
          <a:xfrm>
            <a:off x="3352800" y="838200"/>
            <a:ext cx="5486400" cy="5287963"/>
          </a:xfrm>
        </p:spPr>
        <p:txBody>
          <a:bodyPr/>
          <a:lstStyle/>
          <a:p>
            <a:pPr>
              <a:lnSpc>
                <a:spcPct val="90000"/>
              </a:lnSpc>
            </a:pPr>
            <a:r>
              <a:rPr lang="en-US" dirty="0" smtClean="0"/>
              <a:t>You must remember that your name is going on every encounter/bill.</a:t>
            </a:r>
          </a:p>
          <a:p>
            <a:pPr>
              <a:lnSpc>
                <a:spcPct val="90000"/>
              </a:lnSpc>
            </a:pPr>
            <a:r>
              <a:rPr lang="en-US" dirty="0" smtClean="0"/>
              <a:t>Try to remember that the rules (e.g. documentation) are usually put into place to help you.</a:t>
            </a:r>
          </a:p>
          <a:p>
            <a:pPr>
              <a:lnSpc>
                <a:spcPct val="90000"/>
              </a:lnSpc>
            </a:pPr>
            <a:r>
              <a:rPr lang="en-US" dirty="0" smtClean="0"/>
              <a:t>You must not bill for services you do not think meet requirements</a:t>
            </a:r>
          </a:p>
          <a:p>
            <a:pPr>
              <a:lnSpc>
                <a:spcPct val="90000"/>
              </a:lnSpc>
            </a:pPr>
            <a:r>
              <a:rPr lang="en-US" dirty="0" smtClean="0"/>
              <a:t>You need to follow the rules </a:t>
            </a:r>
          </a:p>
          <a:p>
            <a:pPr>
              <a:lnSpc>
                <a:spcPct val="90000"/>
              </a:lnSpc>
            </a:pPr>
            <a:endParaRPr lang="en-US" dirty="0" smtClean="0"/>
          </a:p>
        </p:txBody>
      </p:sp>
      <p:pic>
        <p:nvPicPr>
          <p:cNvPr id="20485" name="Picture 2"/>
          <p:cNvPicPr>
            <a:picLocks noChangeAspect="1"/>
          </p:cNvPicPr>
          <p:nvPr/>
        </p:nvPicPr>
        <p:blipFill>
          <a:blip r:embed="rId3" cstate="print"/>
          <a:srcRect/>
          <a:stretch>
            <a:fillRect/>
          </a:stretch>
        </p:blipFill>
        <p:spPr bwMode="auto">
          <a:xfrm>
            <a:off x="533400" y="3413125"/>
            <a:ext cx="2816225" cy="2682875"/>
          </a:xfrm>
          <a:prstGeom prst="rect">
            <a:avLst/>
          </a:prstGeom>
          <a:noFill/>
          <a:ln w="9525">
            <a:noFill/>
            <a:miter lim="800000"/>
            <a:headEnd/>
            <a:tailEnd/>
          </a:ln>
        </p:spPr>
      </p:pic>
      <p:sp>
        <p:nvSpPr>
          <p:cNvPr id="6" name="Footer Placeholder 5"/>
          <p:cNvSpPr>
            <a:spLocks noGrp="1"/>
          </p:cNvSpPr>
          <p:nvPr>
            <p:ph type="ftr" sz="quarter" idx="11"/>
          </p:nvPr>
        </p:nvSpPr>
        <p:spPr>
          <a:xfrm>
            <a:off x="31242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Risk of Non-Compliance</a:t>
            </a:r>
          </a:p>
        </p:txBody>
      </p:sp>
      <p:sp>
        <p:nvSpPr>
          <p:cNvPr id="21507" name="Content Placeholder 2"/>
          <p:cNvSpPr>
            <a:spLocks noGrp="1"/>
          </p:cNvSpPr>
          <p:nvPr>
            <p:ph idx="1"/>
          </p:nvPr>
        </p:nvSpPr>
        <p:spPr/>
        <p:txBody>
          <a:bodyPr/>
          <a:lstStyle/>
          <a:p>
            <a:r>
              <a:rPr lang="en-US" smtClean="0"/>
              <a:t>Loss of Medicaid funding</a:t>
            </a:r>
          </a:p>
          <a:p>
            <a:r>
              <a:rPr lang="en-US" smtClean="0"/>
              <a:t>Reduction in reimbursement rates</a:t>
            </a:r>
          </a:p>
          <a:p>
            <a:r>
              <a:rPr lang="en-US" smtClean="0"/>
              <a:t>Significant paybacks</a:t>
            </a:r>
          </a:p>
          <a:p>
            <a:r>
              <a:rPr lang="en-US" smtClean="0"/>
              <a:t>Exclusion: Loss of eligibility to participate in the Medicare/Medicaid programs, both as an agency or as individual providers</a:t>
            </a:r>
          </a:p>
          <a:p>
            <a:r>
              <a:rPr lang="en-US" smtClean="0"/>
              <a:t>Personal risk to professional license</a:t>
            </a:r>
          </a:p>
          <a:p>
            <a:endParaRPr lang="en-US" smtClean="0"/>
          </a:p>
        </p:txBody>
      </p:sp>
      <p:pic>
        <p:nvPicPr>
          <p:cNvPr id="21508" name="Picture 3" descr="money.jpg"/>
          <p:cNvPicPr>
            <a:picLocks noChangeAspect="1"/>
          </p:cNvPicPr>
          <p:nvPr/>
        </p:nvPicPr>
        <p:blipFill>
          <a:blip r:embed="rId3" cstate="print"/>
          <a:srcRect/>
          <a:stretch>
            <a:fillRect/>
          </a:stretch>
        </p:blipFill>
        <p:spPr bwMode="auto">
          <a:xfrm>
            <a:off x="7162800" y="152400"/>
            <a:ext cx="1828800" cy="1752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6">
              <a:lumMod val="40000"/>
              <a:lumOff val="60000"/>
            </a:schemeClr>
          </a:solidFill>
        </p:spPr>
        <p:txBody>
          <a:bodyPr/>
          <a:lstStyle/>
          <a:p>
            <a:pPr eaLnBrk="1" hangingPunct="1">
              <a:defRPr/>
            </a:pPr>
            <a:r>
              <a:rPr lang="en-US" sz="3600" dirty="0" smtClean="0"/>
              <a:t>CCQC: Is it possible to do this alone?</a:t>
            </a:r>
          </a:p>
        </p:txBody>
      </p:sp>
      <p:sp>
        <p:nvSpPr>
          <p:cNvPr id="4099" name="Rectangle 3"/>
          <p:cNvSpPr>
            <a:spLocks noGrp="1" noChangeArrowheads="1"/>
          </p:cNvSpPr>
          <p:nvPr>
            <p:ph type="body" idx="1"/>
          </p:nvPr>
        </p:nvSpPr>
        <p:spPr/>
        <p:txBody>
          <a:bodyPr/>
          <a:lstStyle/>
          <a:p>
            <a:pPr eaLnBrk="1" hangingPunct="1"/>
            <a:r>
              <a:rPr lang="en-US" sz="2800" smtClean="0"/>
              <a:t>Training programs can get to be very expensive especially when all of the costs – actual and opportunity costs – are included</a:t>
            </a:r>
          </a:p>
          <a:p>
            <a:pPr eaLnBrk="1" hangingPunct="1"/>
            <a:r>
              <a:rPr lang="en-US" sz="2800" smtClean="0"/>
              <a:t>Resource limitations force too many providers to use ineffective on the job training programs which can range from inconsistent to very scary</a:t>
            </a:r>
          </a:p>
          <a:p>
            <a:pPr eaLnBrk="1" hangingPunct="1"/>
            <a:r>
              <a:rPr lang="en-US" sz="2800" smtClean="0"/>
              <a:t>Standardized training tools are critical but they must be updated to keep interest and freshness of the material – trainers get bored too.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ctrTitle"/>
          </p:nvPr>
        </p:nvSpPr>
        <p:spPr/>
        <p:txBody>
          <a:bodyPr/>
          <a:lstStyle/>
          <a:p>
            <a:r>
              <a:rPr lang="en-US" smtClean="0"/>
              <a:t>Not Just Fraud, </a:t>
            </a:r>
            <a:br>
              <a:rPr lang="en-US" smtClean="0"/>
            </a:br>
            <a:r>
              <a:rPr lang="en-US" smtClean="0"/>
              <a:t>Abuse and Waste</a:t>
            </a:r>
          </a:p>
        </p:txBody>
      </p:sp>
      <p:sp>
        <p:nvSpPr>
          <p:cNvPr id="28675" name="Subtitle 4"/>
          <p:cNvSpPr>
            <a:spLocks noGrp="1"/>
          </p:cNvSpPr>
          <p:nvPr>
            <p:ph type="subTitle" idx="1"/>
          </p:nvPr>
        </p:nvSpPr>
        <p:spPr/>
        <p:txBody>
          <a:bodyPr/>
          <a:lstStyle/>
          <a:p>
            <a:pPr>
              <a:defRPr/>
            </a:pPr>
            <a:r>
              <a:rPr lang="en-US" sz="4800" b="1" dirty="0" smtClean="0">
                <a:solidFill>
                  <a:schemeClr val="accent6">
                    <a:lumMod val="75000"/>
                  </a:schemeClr>
                </a:solidFill>
              </a:rPr>
              <a:t>But also Improper Payments</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369888"/>
            <a:ext cx="5410200" cy="838200"/>
          </a:xfrm>
        </p:spPr>
        <p:txBody>
          <a:bodyPr/>
          <a:lstStyle/>
          <a:p>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rgbClr val="0070C0"/>
                </a:solidFill>
              </a:rPr>
              <a:t>IMPROPER BILLING PRACTICES</a:t>
            </a:r>
            <a:r>
              <a:rPr lang="en-US" sz="4000" smtClean="0">
                <a:solidFill>
                  <a:srgbClr val="0070C0"/>
                </a:solidFill>
              </a:rPr>
              <a:t/>
            </a:r>
            <a:br>
              <a:rPr lang="en-US" sz="4000" smtClean="0">
                <a:solidFill>
                  <a:srgbClr val="0070C0"/>
                </a:solidFill>
              </a:rPr>
            </a:br>
            <a:endParaRPr lang="en-US" smtClean="0">
              <a:solidFill>
                <a:srgbClr val="0070C0"/>
              </a:solidFill>
            </a:endParaRPr>
          </a:p>
        </p:txBody>
      </p:sp>
      <p:sp>
        <p:nvSpPr>
          <p:cNvPr id="23555" name="Content Placeholder 2"/>
          <p:cNvSpPr>
            <a:spLocks noGrp="1"/>
          </p:cNvSpPr>
          <p:nvPr>
            <p:ph idx="1"/>
          </p:nvPr>
        </p:nvSpPr>
        <p:spPr>
          <a:xfrm>
            <a:off x="4876800" y="533400"/>
            <a:ext cx="3886200" cy="5516563"/>
          </a:xfrm>
        </p:spPr>
        <p:txBody>
          <a:bodyPr/>
          <a:lstStyle/>
          <a:p>
            <a:pPr lvl="1" eaLnBrk="1" hangingPunct="1"/>
            <a:endParaRPr lang="en-US" sz="2400" b="1" smtClean="0">
              <a:solidFill>
                <a:schemeClr val="hlink"/>
              </a:solidFill>
            </a:endParaRPr>
          </a:p>
          <a:p>
            <a:pPr lvl="1" eaLnBrk="1" hangingPunct="1"/>
            <a:endParaRPr lang="en-US" sz="2400" b="1" smtClean="0">
              <a:solidFill>
                <a:schemeClr val="hlink"/>
              </a:solidFill>
            </a:endParaRPr>
          </a:p>
        </p:txBody>
      </p:sp>
      <p:sp>
        <p:nvSpPr>
          <p:cNvPr id="23556" name="Text Placeholder 4"/>
          <p:cNvSpPr>
            <a:spLocks noGrp="1"/>
          </p:cNvSpPr>
          <p:nvPr>
            <p:ph type="body" sz="half" idx="2"/>
          </p:nvPr>
        </p:nvSpPr>
        <p:spPr>
          <a:xfrm>
            <a:off x="457200" y="1143000"/>
            <a:ext cx="7467600" cy="5334000"/>
          </a:xfrm>
        </p:spPr>
        <p:txBody>
          <a:bodyPr/>
          <a:lstStyle/>
          <a:p>
            <a:pPr lvl="1" eaLnBrk="1" hangingPunct="1"/>
            <a:r>
              <a:rPr lang="en-US" sz="2000" b="1" smtClean="0">
                <a:solidFill>
                  <a:srgbClr val="0070C0"/>
                </a:solidFill>
              </a:rPr>
              <a:t>“Up-coding” </a:t>
            </a:r>
            <a:r>
              <a:rPr lang="en-US" sz="2000" b="1" i="1" smtClean="0"/>
              <a:t>- submitting a bill with</a:t>
            </a:r>
          </a:p>
          <a:p>
            <a:pPr lvl="1" eaLnBrk="1" hangingPunct="1"/>
            <a:r>
              <a:rPr lang="en-US" sz="2000" b="1" i="1" smtClean="0"/>
              <a:t> a service code that is at  higher </a:t>
            </a:r>
          </a:p>
          <a:p>
            <a:pPr lvl="1" eaLnBrk="1" hangingPunct="1"/>
            <a:r>
              <a:rPr lang="en-US" sz="2000" b="1" i="1" smtClean="0"/>
              <a:t>cost than the actual service </a:t>
            </a:r>
          </a:p>
          <a:p>
            <a:pPr lvl="1" eaLnBrk="1" hangingPunct="1"/>
            <a:r>
              <a:rPr lang="en-US" sz="2000" b="1" i="1" smtClean="0"/>
              <a:t>provided , e.g. providing CM and coding it as therapy</a:t>
            </a:r>
          </a:p>
          <a:p>
            <a:pPr lvl="1" eaLnBrk="1" hangingPunct="1"/>
            <a:r>
              <a:rPr lang="en-US" sz="2200" b="1" smtClean="0">
                <a:solidFill>
                  <a:srgbClr val="0070C0"/>
                </a:solidFill>
              </a:rPr>
              <a:t>No clinical note </a:t>
            </a:r>
            <a:r>
              <a:rPr lang="en-US" sz="2200" b="1" smtClean="0"/>
              <a:t>(or an inadequate note) </a:t>
            </a:r>
            <a:r>
              <a:rPr lang="en-US" sz="2200" b="1" i="1" smtClean="0"/>
              <a:t>- lack of substantiation for the delivered service</a:t>
            </a:r>
          </a:p>
          <a:p>
            <a:pPr lvl="1" eaLnBrk="1" hangingPunct="1"/>
            <a:r>
              <a:rPr lang="en-US" sz="2200" b="1" i="1" smtClean="0">
                <a:solidFill>
                  <a:srgbClr val="0070C0"/>
                </a:solidFill>
              </a:rPr>
              <a:t>Cloned documentation:</a:t>
            </a:r>
            <a:r>
              <a:rPr lang="en-US" sz="2200" b="1" i="1" smtClean="0"/>
              <a:t> where every note looks virtually the same for the individual or across a CM caseload. </a:t>
            </a:r>
          </a:p>
          <a:p>
            <a:pPr lvl="1" eaLnBrk="1" hangingPunct="1"/>
            <a:r>
              <a:rPr lang="en-US" sz="2200" b="1" smtClean="0">
                <a:solidFill>
                  <a:srgbClr val="0070C0"/>
                </a:solidFill>
              </a:rPr>
              <a:t>Delivering more treatment than is medically necessary</a:t>
            </a:r>
            <a:r>
              <a:rPr lang="en-US" sz="2200" b="1" i="1" smtClean="0">
                <a:solidFill>
                  <a:srgbClr val="0070C0"/>
                </a:solidFill>
              </a:rPr>
              <a:t>-</a:t>
            </a:r>
            <a:r>
              <a:rPr lang="en-US" sz="2200" b="1" i="1" smtClean="0"/>
              <a:t> knowingly providing</a:t>
            </a:r>
            <a:r>
              <a:rPr lang="en-US" sz="2200" b="1" i="1" smtClean="0">
                <a:solidFill>
                  <a:schemeClr val="bg1"/>
                </a:solidFill>
              </a:rPr>
              <a:t> </a:t>
            </a:r>
            <a:r>
              <a:rPr lang="en-US" sz="2200" b="1" i="1" smtClean="0"/>
              <a:t>more service than is warranted for the client’s needs – e.g. to meet productivity you see clients for longer periods of time. </a:t>
            </a:r>
            <a:endParaRPr lang="en-US" smtClean="0"/>
          </a:p>
        </p:txBody>
      </p:sp>
      <p:pic>
        <p:nvPicPr>
          <p:cNvPr id="23557" name="Picture 3" descr="Fraud 6.gif"/>
          <p:cNvPicPr>
            <a:picLocks noChangeAspect="1"/>
          </p:cNvPicPr>
          <p:nvPr/>
        </p:nvPicPr>
        <p:blipFill>
          <a:blip r:embed="rId3" cstate="print"/>
          <a:srcRect/>
          <a:stretch>
            <a:fillRect/>
          </a:stretch>
        </p:blipFill>
        <p:spPr bwMode="auto">
          <a:xfrm>
            <a:off x="5486400" y="304800"/>
            <a:ext cx="3352800" cy="1828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3" cstate="print"/>
          <a:srcRect/>
          <a:stretch>
            <a:fillRect/>
          </a:stretch>
        </p:blipFill>
        <p:spPr bwMode="auto">
          <a:xfrm>
            <a:off x="1528763" y="2590800"/>
            <a:ext cx="5715000" cy="3444875"/>
          </a:xfrm>
          <a:prstGeom prst="rect">
            <a:avLst/>
          </a:prstGeom>
          <a:noFill/>
          <a:ln w="9525">
            <a:noFill/>
            <a:miter lim="800000"/>
            <a:headEnd/>
            <a:tailEnd/>
          </a:ln>
        </p:spPr>
      </p:pic>
      <p:sp>
        <p:nvSpPr>
          <p:cNvPr id="24579" name="TextBox 6"/>
          <p:cNvSpPr txBox="1">
            <a:spLocks noChangeArrowheads="1"/>
          </p:cNvSpPr>
          <p:nvPr/>
        </p:nvSpPr>
        <p:spPr bwMode="auto">
          <a:xfrm>
            <a:off x="1333500" y="990600"/>
            <a:ext cx="5905500" cy="1200150"/>
          </a:xfrm>
          <a:prstGeom prst="rect">
            <a:avLst/>
          </a:prstGeom>
          <a:noFill/>
          <a:ln w="9525">
            <a:noFill/>
            <a:miter lim="800000"/>
            <a:headEnd/>
            <a:tailEnd/>
          </a:ln>
        </p:spPr>
        <p:txBody>
          <a:bodyPr>
            <a:spAutoFit/>
          </a:bodyPr>
          <a:lstStyle/>
          <a:p>
            <a:pPr algn="ctr"/>
            <a:r>
              <a:rPr lang="en-US" sz="3600">
                <a:latin typeface="Arial Black" pitchFamily="34" charset="0"/>
              </a:rPr>
              <a:t>CASE MANAGEMENT SERVICES</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What is CM? It is “care coordination”.  </a:t>
            </a:r>
          </a:p>
        </p:txBody>
      </p:sp>
      <p:sp>
        <p:nvSpPr>
          <p:cNvPr id="25603" name="Content Placeholder 2"/>
          <p:cNvSpPr>
            <a:spLocks noGrp="1"/>
          </p:cNvSpPr>
          <p:nvPr>
            <p:ph idx="1"/>
          </p:nvPr>
        </p:nvSpPr>
        <p:spPr/>
        <p:txBody>
          <a:bodyPr/>
          <a:lstStyle/>
          <a:p>
            <a:r>
              <a:rPr lang="en-US" smtClean="0"/>
              <a:t>“Care coordination” is a client-centered, assessment-based interdisciplinary approach to integrating health care and social support services in which an individual’s needs and preferences are assessed, a comprehensive care plan is developed, and services are managed and monitored by an identified care coordinator following evidence-based standards of care.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457200"/>
            <a:ext cx="5105400" cy="1447800"/>
          </a:xfrm>
        </p:spPr>
        <p:txBody>
          <a:bodyPr/>
          <a:lstStyle/>
          <a:p>
            <a:r>
              <a:rPr lang="en-US" sz="3600" smtClean="0">
                <a:solidFill>
                  <a:schemeClr val="tx1"/>
                </a:solidFill>
              </a:rPr>
              <a:t/>
            </a:r>
            <a:br>
              <a:rPr lang="en-US" sz="3600" smtClean="0">
                <a:solidFill>
                  <a:schemeClr val="tx1"/>
                </a:solidFill>
              </a:rPr>
            </a:br>
            <a:r>
              <a:rPr lang="en-US" sz="3600" smtClean="0">
                <a:solidFill>
                  <a:schemeClr val="tx1"/>
                </a:solidFill>
              </a:rPr>
              <a:t/>
            </a:r>
            <a:br>
              <a:rPr lang="en-US" sz="3600" smtClean="0">
                <a:solidFill>
                  <a:schemeClr val="tx1"/>
                </a:solidFill>
              </a:rPr>
            </a:br>
            <a:r>
              <a:rPr lang="en-US" sz="3600" smtClean="0">
                <a:solidFill>
                  <a:schemeClr val="tx1"/>
                </a:solidFill>
              </a:rPr>
              <a:t/>
            </a:r>
            <a:br>
              <a:rPr lang="en-US" sz="3600" smtClean="0">
                <a:solidFill>
                  <a:schemeClr val="tx1"/>
                </a:solidFill>
              </a:rPr>
            </a:br>
            <a:r>
              <a:rPr lang="en-US" sz="2800" smtClean="0">
                <a:solidFill>
                  <a:schemeClr val="tx1"/>
                </a:solidFill>
              </a:rPr>
              <a:t/>
            </a:r>
            <a:br>
              <a:rPr lang="en-US" sz="2800" smtClean="0">
                <a:solidFill>
                  <a:schemeClr val="tx1"/>
                </a:solidFill>
              </a:rPr>
            </a:br>
            <a:r>
              <a:rPr lang="en-US" sz="2800" smtClean="0"/>
              <a:t> </a:t>
            </a:r>
            <a:br>
              <a:rPr lang="en-US" sz="2800" smtClean="0"/>
            </a:br>
            <a:r>
              <a:rPr lang="en-US" sz="2800" smtClean="0"/>
              <a:t/>
            </a:r>
            <a:br>
              <a:rPr lang="en-US" sz="2800" smtClean="0"/>
            </a:br>
            <a:r>
              <a:rPr lang="en-US" sz="3200" smtClean="0">
                <a:solidFill>
                  <a:schemeClr val="tx1"/>
                </a:solidFill>
              </a:rPr>
              <a:t/>
            </a:r>
            <a:br>
              <a:rPr lang="en-US" sz="3200" smtClean="0">
                <a:solidFill>
                  <a:schemeClr val="tx1"/>
                </a:solidFill>
              </a:rPr>
            </a:br>
            <a:r>
              <a:rPr lang="en-US" sz="3200" smtClean="0"/>
              <a:t> State Medicaid Manual </a:t>
            </a:r>
          </a:p>
        </p:txBody>
      </p:sp>
      <p:sp>
        <p:nvSpPr>
          <p:cNvPr id="26627" name="Content Placeholder 2"/>
          <p:cNvSpPr>
            <a:spLocks noGrp="1"/>
          </p:cNvSpPr>
          <p:nvPr>
            <p:ph idx="1"/>
          </p:nvPr>
        </p:nvSpPr>
        <p:spPr>
          <a:xfrm>
            <a:off x="457200" y="2133600"/>
            <a:ext cx="8229600" cy="4411663"/>
          </a:xfrm>
        </p:spPr>
        <p:txBody>
          <a:bodyPr/>
          <a:lstStyle/>
          <a:p>
            <a:pPr>
              <a:buFont typeface="Wingdings" pitchFamily="2" charset="2"/>
              <a:buNone/>
            </a:pPr>
            <a:r>
              <a:rPr lang="en-US" sz="1600" b="1" smtClean="0"/>
              <a:t> </a:t>
            </a:r>
            <a:endParaRPr lang="en-US" sz="1600" smtClean="0"/>
          </a:p>
          <a:p>
            <a:pPr>
              <a:buFont typeface="Wingdings" pitchFamily="2" charset="2"/>
              <a:buNone/>
            </a:pPr>
            <a:r>
              <a:rPr lang="en-US" sz="2800" smtClean="0"/>
              <a:t>	Chapter 4: 4302 A: Case management is an activity which assists individuals eligible for Medicaid in gaining and coordinating access to necessary care and services appropriate to the needs of an individual. </a:t>
            </a:r>
            <a:endParaRPr lang="en-US" sz="2800" b="1" smtClean="0">
              <a:solidFill>
                <a:srgbClr val="FF0000"/>
              </a:solidFill>
            </a:endParaRPr>
          </a:p>
          <a:p>
            <a:pPr>
              <a:buFont typeface="Wingdings" pitchFamily="2" charset="2"/>
              <a:buNone/>
            </a:pPr>
            <a:r>
              <a:rPr lang="en-US" sz="1800" smtClean="0"/>
              <a:t>						</a:t>
            </a:r>
          </a:p>
          <a:p>
            <a:pPr>
              <a:buFont typeface="Wingdings" pitchFamily="2" charset="2"/>
              <a:buNone/>
            </a:pPr>
            <a:endParaRPr lang="en-US" sz="2800" b="1" smtClean="0">
              <a:solidFill>
                <a:srgbClr val="FF0000"/>
              </a:solidFill>
            </a:endParaRPr>
          </a:p>
        </p:txBody>
      </p:sp>
      <p:pic>
        <p:nvPicPr>
          <p:cNvPr id="26628" name="Picture 4" descr="counselor.jpg"/>
          <p:cNvPicPr>
            <a:picLocks noChangeAspect="1"/>
          </p:cNvPicPr>
          <p:nvPr/>
        </p:nvPicPr>
        <p:blipFill>
          <a:blip r:embed="rId3" cstate="print"/>
          <a:srcRect/>
          <a:stretch>
            <a:fillRect/>
          </a:stretch>
        </p:blipFill>
        <p:spPr bwMode="auto">
          <a:xfrm>
            <a:off x="5791200" y="457200"/>
            <a:ext cx="2552700" cy="16002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What is CM? The New Federal Definition in the DRA. </a:t>
            </a:r>
          </a:p>
        </p:txBody>
      </p:sp>
      <p:sp>
        <p:nvSpPr>
          <p:cNvPr id="27651" name="Content Placeholder 2"/>
          <p:cNvSpPr>
            <a:spLocks noGrp="1"/>
          </p:cNvSpPr>
          <p:nvPr>
            <p:ph idx="1"/>
          </p:nvPr>
        </p:nvSpPr>
        <p:spPr/>
        <p:txBody>
          <a:bodyPr/>
          <a:lstStyle/>
          <a:p>
            <a:r>
              <a:rPr lang="en-US" smtClean="0"/>
              <a:t>Services that consist of one or more of 4 buckets of activities:</a:t>
            </a:r>
          </a:p>
          <a:p>
            <a:pPr lvl="1"/>
            <a:r>
              <a:rPr lang="en-US" smtClean="0"/>
              <a:t>CM assessment</a:t>
            </a:r>
          </a:p>
          <a:p>
            <a:pPr lvl="1"/>
            <a:r>
              <a:rPr lang="en-US" smtClean="0"/>
              <a:t>CM plan or integration of CM interventions into a treatment plan</a:t>
            </a:r>
          </a:p>
          <a:p>
            <a:pPr lvl="1"/>
            <a:r>
              <a:rPr lang="en-US" smtClean="0"/>
              <a:t>Referral and related activities</a:t>
            </a:r>
          </a:p>
          <a:p>
            <a:pPr lvl="1"/>
            <a:r>
              <a:rPr lang="en-US" smtClean="0"/>
              <a:t>Evaluation and Monitoring of the plan</a:t>
            </a:r>
          </a:p>
          <a:p>
            <a:endParaRPr lang="en-US"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22238"/>
            <a:ext cx="7543800" cy="2163762"/>
          </a:xfrm>
        </p:spPr>
        <p:txBody>
          <a:bodyPr/>
          <a:lstStyle/>
          <a:p>
            <a:r>
              <a:rPr lang="en-US" smtClean="0"/>
              <a:t>New Federal Definition is Congruent with the Definition of Effective Care Coordination</a:t>
            </a:r>
          </a:p>
        </p:txBody>
      </p:sp>
      <p:sp>
        <p:nvSpPr>
          <p:cNvPr id="28675" name="Content Placeholder 2"/>
          <p:cNvSpPr>
            <a:spLocks noGrp="1"/>
          </p:cNvSpPr>
          <p:nvPr>
            <p:ph idx="1"/>
          </p:nvPr>
        </p:nvSpPr>
        <p:spPr>
          <a:xfrm>
            <a:off x="457200" y="2438400"/>
            <a:ext cx="8229600" cy="3692525"/>
          </a:xfrm>
        </p:spPr>
        <p:txBody>
          <a:bodyPr/>
          <a:lstStyle/>
          <a:p>
            <a:r>
              <a:rPr lang="en-US" smtClean="0"/>
              <a:t>“Care coordination” is a client-centered, assessment-based interdisciplinary approach to integrating health care and social support services in which an (1) individual’s needs and preferences are assessed, (2) a comprehensive care plan is developed, and (3) services are managed and (4)monitored by an identified care coordinator following evidence-based standards of care. </a:t>
            </a:r>
          </a:p>
        </p:txBody>
      </p:sp>
      <p:sp>
        <p:nvSpPr>
          <p:cNvPr id="4" name="Footer Placeholder 3"/>
          <p:cNvSpPr>
            <a:spLocks noGrp="1"/>
          </p:cNvSpPr>
          <p:nvPr>
            <p:ph type="ftr" sz="quarter" idx="11"/>
          </p:nvPr>
        </p:nvSpPr>
        <p:spPr>
          <a:xfrm>
            <a:off x="64770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CASE MANAGEMENT</a:t>
            </a:r>
          </a:p>
        </p:txBody>
      </p:sp>
      <p:sp>
        <p:nvSpPr>
          <p:cNvPr id="12291" name="Content Placeholder 2"/>
          <p:cNvSpPr>
            <a:spLocks noGrp="1"/>
          </p:cNvSpPr>
          <p:nvPr>
            <p:ph idx="1"/>
          </p:nvPr>
        </p:nvSpPr>
        <p:spPr>
          <a:xfrm>
            <a:off x="685800" y="1676400"/>
            <a:ext cx="7924800" cy="4411663"/>
          </a:xfrm>
        </p:spPr>
        <p:txBody>
          <a:bodyPr/>
          <a:lstStyle/>
          <a:p>
            <a:pPr>
              <a:buFont typeface="Wingdings" pitchFamily="2" charset="2"/>
              <a:buNone/>
              <a:defRPr/>
            </a:pPr>
            <a:endParaRPr lang="en-US" dirty="0" smtClean="0">
              <a:solidFill>
                <a:schemeClr val="accent2">
                  <a:lumMod val="75000"/>
                </a:schemeClr>
              </a:solidFill>
            </a:endParaRPr>
          </a:p>
          <a:p>
            <a:pPr>
              <a:buFont typeface="Wingdings" pitchFamily="2" charset="2"/>
              <a:buNone/>
              <a:defRPr/>
            </a:pPr>
            <a:endParaRPr lang="en-US" dirty="0">
              <a:solidFill>
                <a:schemeClr val="accent2">
                  <a:lumMod val="75000"/>
                </a:schemeClr>
              </a:solidFill>
            </a:endParaRPr>
          </a:p>
          <a:p>
            <a:pPr>
              <a:buFont typeface="Wingdings" pitchFamily="2" charset="2"/>
              <a:buNone/>
              <a:defRPr/>
            </a:pPr>
            <a:r>
              <a:rPr lang="en-US" dirty="0" smtClean="0">
                <a:solidFill>
                  <a:schemeClr val="accent2">
                    <a:lumMod val="75000"/>
                  </a:schemeClr>
                </a:solidFill>
              </a:rPr>
              <a:t>In Colorado, there are </a:t>
            </a:r>
          </a:p>
          <a:p>
            <a:pPr>
              <a:buFont typeface="Wingdings" pitchFamily="2" charset="2"/>
              <a:buNone/>
              <a:defRPr/>
            </a:pPr>
            <a:r>
              <a:rPr lang="en-US" dirty="0" smtClean="0">
                <a:solidFill>
                  <a:schemeClr val="accent2">
                    <a:lumMod val="75000"/>
                  </a:schemeClr>
                </a:solidFill>
              </a:rPr>
              <a:t>      really 3 types of </a:t>
            </a:r>
          </a:p>
          <a:p>
            <a:pPr>
              <a:buFont typeface="Wingdings" pitchFamily="2" charset="2"/>
              <a:buNone/>
              <a:defRPr/>
            </a:pPr>
            <a:r>
              <a:rPr lang="en-US" dirty="0" smtClean="0">
                <a:solidFill>
                  <a:schemeClr val="accent2">
                    <a:lumMod val="75000"/>
                  </a:schemeClr>
                </a:solidFill>
              </a:rPr>
              <a:t>Case Management</a:t>
            </a:r>
          </a:p>
          <a:p>
            <a:pPr>
              <a:buFont typeface="Wingdings" pitchFamily="2" charset="2"/>
              <a:buNone/>
              <a:defRPr/>
            </a:pPr>
            <a:endParaRPr lang="en-US" dirty="0" smtClean="0"/>
          </a:p>
        </p:txBody>
      </p:sp>
      <p:pic>
        <p:nvPicPr>
          <p:cNvPr id="29700" name="Picture 5" descr="telephone2.bmp"/>
          <p:cNvPicPr>
            <a:picLocks noChangeAspect="1"/>
          </p:cNvPicPr>
          <p:nvPr/>
        </p:nvPicPr>
        <p:blipFill>
          <a:blip r:embed="rId3" cstate="print"/>
          <a:srcRect/>
          <a:stretch>
            <a:fillRect/>
          </a:stretch>
        </p:blipFill>
        <p:spPr bwMode="auto">
          <a:xfrm>
            <a:off x="4800600" y="2438400"/>
            <a:ext cx="3810000" cy="3048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z="3600" smtClean="0"/>
              <a:t>Clinic Based Case Management</a:t>
            </a:r>
          </a:p>
        </p:txBody>
      </p:sp>
      <p:sp>
        <p:nvSpPr>
          <p:cNvPr id="30723" name="Content Placeholder 5"/>
          <p:cNvSpPr>
            <a:spLocks noGrp="1"/>
          </p:cNvSpPr>
          <p:nvPr>
            <p:ph idx="1"/>
          </p:nvPr>
        </p:nvSpPr>
        <p:spPr>
          <a:xfrm>
            <a:off x="457200" y="1600200"/>
            <a:ext cx="8229600" cy="4411663"/>
          </a:xfrm>
        </p:spPr>
        <p:txBody>
          <a:bodyPr/>
          <a:lstStyle/>
          <a:p>
            <a:pPr>
              <a:buFont typeface="Wingdings" pitchFamily="2" charset="2"/>
              <a:buNone/>
            </a:pPr>
            <a:r>
              <a:rPr lang="en-US" sz="3200" smtClean="0"/>
              <a:t>   Case management services are provided by the Individual’s clinician. </a:t>
            </a:r>
          </a:p>
          <a:p>
            <a:pPr marL="1149350" lvl="2" indent="-457200"/>
            <a:r>
              <a:rPr lang="en-US" smtClean="0"/>
              <a:t>Facility based</a:t>
            </a:r>
          </a:p>
          <a:p>
            <a:pPr marL="1149350" lvl="2" indent="-457200"/>
            <a:r>
              <a:rPr lang="en-US" smtClean="0"/>
              <a:t>Usually for ad hoc needs or </a:t>
            </a:r>
          </a:p>
          <a:p>
            <a:pPr marL="1149350" lvl="2" indent="-457200">
              <a:buFont typeface="Wingdings" pitchFamily="2" charset="2"/>
              <a:buNone/>
            </a:pPr>
            <a:r>
              <a:rPr lang="en-US" smtClean="0"/>
              <a:t>      concentration on one or two</a:t>
            </a:r>
          </a:p>
          <a:p>
            <a:pPr marL="1149350" lvl="2" indent="-457200">
              <a:buFont typeface="Wingdings" pitchFamily="2" charset="2"/>
              <a:buNone/>
            </a:pPr>
            <a:r>
              <a:rPr lang="en-US" smtClean="0"/>
              <a:t>      systems. </a:t>
            </a:r>
          </a:p>
          <a:p>
            <a:pPr marL="1149350" lvl="2" indent="-457200"/>
            <a:r>
              <a:rPr lang="en-US" smtClean="0"/>
              <a:t>Usually more of a brokerage</a:t>
            </a:r>
          </a:p>
          <a:p>
            <a:pPr marL="1149350" lvl="2" indent="-457200">
              <a:buFont typeface="Wingdings" pitchFamily="2" charset="2"/>
              <a:buNone/>
            </a:pPr>
            <a:r>
              <a:rPr lang="en-US" smtClean="0"/>
              <a:t>      system – lots of phone work</a:t>
            </a:r>
          </a:p>
          <a:p>
            <a:pPr algn="ctr">
              <a:buFont typeface="Wingdings" pitchFamily="2" charset="2"/>
              <a:buNone/>
            </a:pPr>
            <a:r>
              <a:rPr lang="en-US" smtClean="0"/>
              <a:t>	</a:t>
            </a:r>
          </a:p>
        </p:txBody>
      </p:sp>
      <p:pic>
        <p:nvPicPr>
          <p:cNvPr id="30724" name="Picture 1"/>
          <p:cNvPicPr>
            <a:picLocks noChangeAspect="1"/>
          </p:cNvPicPr>
          <p:nvPr/>
        </p:nvPicPr>
        <p:blipFill>
          <a:blip r:embed="rId3" cstate="print"/>
          <a:srcRect/>
          <a:stretch>
            <a:fillRect/>
          </a:stretch>
        </p:blipFill>
        <p:spPr bwMode="auto">
          <a:xfrm>
            <a:off x="5410200" y="3581400"/>
            <a:ext cx="3429000" cy="2590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Community-Based Case Management </a:t>
            </a:r>
          </a:p>
        </p:txBody>
      </p:sp>
      <p:sp>
        <p:nvSpPr>
          <p:cNvPr id="31747" name="Content Placeholder 2"/>
          <p:cNvSpPr>
            <a:spLocks noGrp="1"/>
          </p:cNvSpPr>
          <p:nvPr>
            <p:ph idx="1"/>
          </p:nvPr>
        </p:nvSpPr>
        <p:spPr/>
        <p:txBody>
          <a:bodyPr/>
          <a:lstStyle/>
          <a:p>
            <a:r>
              <a:rPr lang="en-US" smtClean="0"/>
              <a:t>Usually high need for assistance with multiple systems </a:t>
            </a:r>
          </a:p>
          <a:p>
            <a:r>
              <a:rPr lang="en-US" smtClean="0"/>
              <a:t>Individual has few supports</a:t>
            </a:r>
          </a:p>
          <a:p>
            <a:r>
              <a:rPr lang="en-US" smtClean="0"/>
              <a:t>Often significant functional problems – social and cognitive deficits that make linking difficult</a:t>
            </a:r>
          </a:p>
          <a:p>
            <a:r>
              <a:rPr lang="en-US" smtClean="0"/>
              <a:t>Often need for both community-based work and aggressive outreach along with phone work for coordination of care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accent6">
              <a:lumMod val="40000"/>
              <a:lumOff val="60000"/>
            </a:schemeClr>
          </a:solidFill>
        </p:spPr>
        <p:txBody>
          <a:bodyPr/>
          <a:lstStyle/>
          <a:p>
            <a:pPr eaLnBrk="1" hangingPunct="1">
              <a:defRPr/>
            </a:pPr>
            <a:r>
              <a:rPr lang="en-US" sz="3600" smtClean="0"/>
              <a:t>Behavioral Health Risk</a:t>
            </a:r>
          </a:p>
        </p:txBody>
      </p:sp>
      <p:sp>
        <p:nvSpPr>
          <p:cNvPr id="5123" name="Rectangle 3"/>
          <p:cNvSpPr>
            <a:spLocks noGrp="1" noChangeArrowheads="1"/>
          </p:cNvSpPr>
          <p:nvPr>
            <p:ph type="body" idx="1"/>
          </p:nvPr>
        </p:nvSpPr>
        <p:spPr/>
        <p:txBody>
          <a:bodyPr/>
          <a:lstStyle/>
          <a:p>
            <a:pPr eaLnBrk="1" hangingPunct="1"/>
            <a:r>
              <a:rPr lang="en-US" sz="2800" smtClean="0"/>
              <a:t>Centers around two primary issues</a:t>
            </a:r>
          </a:p>
          <a:p>
            <a:pPr eaLnBrk="1" hangingPunct="1">
              <a:buFont typeface="Wingdings" pitchFamily="2" charset="2"/>
              <a:buNone/>
            </a:pPr>
            <a:r>
              <a:rPr lang="en-US" sz="2800" smtClean="0"/>
              <a:t>    1) are we providing covered services that are </a:t>
            </a:r>
          </a:p>
          <a:p>
            <a:pPr eaLnBrk="1" hangingPunct="1">
              <a:buFont typeface="Wingdings" pitchFamily="2" charset="2"/>
              <a:buNone/>
            </a:pPr>
            <a:r>
              <a:rPr lang="en-US" sz="2800" smtClean="0"/>
              <a:t>        medically necessary</a:t>
            </a:r>
          </a:p>
          <a:p>
            <a:pPr eaLnBrk="1" hangingPunct="1">
              <a:buFont typeface="Wingdings" pitchFamily="2" charset="2"/>
              <a:buNone/>
            </a:pPr>
            <a:r>
              <a:rPr lang="en-US" sz="2800" smtClean="0"/>
              <a:t>    2) are we documenting these services so that </a:t>
            </a:r>
          </a:p>
          <a:p>
            <a:pPr eaLnBrk="1" hangingPunct="1">
              <a:buFont typeface="Wingdings" pitchFamily="2" charset="2"/>
              <a:buNone/>
            </a:pPr>
            <a:r>
              <a:rPr lang="en-US" sz="2800" smtClean="0"/>
              <a:t>        an auditor realizes this</a:t>
            </a:r>
          </a:p>
          <a:p>
            <a:pPr eaLnBrk="1" hangingPunct="1">
              <a:buFont typeface="Wingdings" pitchFamily="2" charset="2"/>
              <a:buNone/>
            </a:pPr>
            <a:endParaRPr lang="en-US" sz="280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49213"/>
            <a:ext cx="4724400" cy="1828800"/>
          </a:xfrm>
        </p:spPr>
        <p:txBody>
          <a:bodyPr/>
          <a:lstStyle/>
          <a:p>
            <a:pPr>
              <a:defRPr/>
            </a:pPr>
            <a:r>
              <a:rPr lang="en-US" sz="4000" cap="small" dirty="0" smtClean="0"/>
              <a:t>Intensive case </a:t>
            </a:r>
            <a:br>
              <a:rPr lang="en-US" sz="4000" cap="small" dirty="0" smtClean="0"/>
            </a:br>
            <a:r>
              <a:rPr lang="en-US" sz="4000" cap="small" dirty="0" smtClean="0"/>
              <a:t>management</a:t>
            </a:r>
          </a:p>
        </p:txBody>
      </p:sp>
      <p:sp>
        <p:nvSpPr>
          <p:cNvPr id="25603" name="Content Placeholder 2"/>
          <p:cNvSpPr>
            <a:spLocks noGrp="1"/>
          </p:cNvSpPr>
          <p:nvPr>
            <p:ph idx="1"/>
          </p:nvPr>
        </p:nvSpPr>
        <p:spPr>
          <a:xfrm>
            <a:off x="457200" y="1719263"/>
            <a:ext cx="7924800" cy="4757737"/>
          </a:xfrm>
        </p:spPr>
        <p:txBody>
          <a:bodyPr/>
          <a:lstStyle/>
          <a:p>
            <a:pPr>
              <a:buFont typeface="Wingdings" pitchFamily="2" charset="2"/>
              <a:buNone/>
              <a:defRPr/>
            </a:pPr>
            <a:endParaRPr lang="en-US" sz="2400" dirty="0" smtClean="0"/>
          </a:p>
          <a:p>
            <a:pPr>
              <a:buFont typeface="Wingdings" pitchFamily="2" charset="2"/>
              <a:buNone/>
              <a:defRPr/>
            </a:pPr>
            <a:r>
              <a:rPr lang="en-US" sz="2000" dirty="0" smtClean="0"/>
              <a:t>     ICM is defined as </a:t>
            </a:r>
            <a:r>
              <a:rPr lang="en-US" sz="2400" dirty="0" smtClean="0"/>
              <a:t>“</a:t>
            </a:r>
            <a:r>
              <a:rPr lang="en-US" sz="2000" dirty="0" smtClean="0"/>
              <a:t>community‐based services averaging </a:t>
            </a:r>
            <a:r>
              <a:rPr lang="en-US" sz="2000" b="1" dirty="0" smtClean="0">
                <a:solidFill>
                  <a:schemeClr val="tx2">
                    <a:lumMod val="60000"/>
                    <a:lumOff val="40000"/>
                  </a:schemeClr>
                </a:solidFill>
              </a:rPr>
              <a:t>more than one (1) hour per week</a:t>
            </a:r>
            <a:r>
              <a:rPr lang="en-US" sz="2000" dirty="0" smtClean="0"/>
              <a:t>, provided to children and youth with serious emotional disturbances (SEDs) and adults with serious mental illnesses (SMIs) who are at risk of hospitalization, incarceration and/or homelessness due to multiple needs and impaired level of functioning (LOF). ICM Services are designed to provide adequate supports to ensure community living.”</a:t>
            </a:r>
          </a:p>
          <a:p>
            <a:pPr>
              <a:buFont typeface="Wingdings" pitchFamily="2" charset="2"/>
              <a:buNone/>
              <a:defRPr/>
            </a:pPr>
            <a:r>
              <a:rPr lang="en-US" sz="2000" dirty="0" smtClean="0"/>
              <a:t>    </a:t>
            </a:r>
          </a:p>
          <a:p>
            <a:pPr>
              <a:buFont typeface="Wingdings" pitchFamily="2" charset="2"/>
              <a:buNone/>
              <a:defRPr/>
            </a:pPr>
            <a:r>
              <a:rPr lang="en-US" sz="2000" dirty="0" smtClean="0"/>
              <a:t>      </a:t>
            </a:r>
            <a:r>
              <a:rPr lang="en-US" sz="2000" b="1" dirty="0" smtClean="0">
                <a:solidFill>
                  <a:srgbClr val="C00000"/>
                </a:solidFill>
              </a:rPr>
              <a:t>A form of community-based case management services.  Decision to bill/encounter for this is a week by week decision, i.e. Individuals are not enrolled in intensive case management. </a:t>
            </a:r>
          </a:p>
          <a:p>
            <a:pPr>
              <a:buFont typeface="Wingdings" pitchFamily="2" charset="2"/>
              <a:buNone/>
              <a:defRPr/>
            </a:pPr>
            <a:endParaRPr lang="en-US" sz="2000" b="1" dirty="0" smtClean="0">
              <a:solidFill>
                <a:srgbClr val="C00000"/>
              </a:solidFill>
            </a:endParaRPr>
          </a:p>
          <a:p>
            <a:pPr algn="ctr">
              <a:buFont typeface="Wingdings" pitchFamily="2" charset="2"/>
              <a:buNone/>
              <a:defRPr/>
            </a:pPr>
            <a:endParaRPr lang="en-US" b="1" dirty="0" smtClean="0">
              <a:solidFill>
                <a:srgbClr val="C00000"/>
              </a:solidFill>
            </a:endParaRPr>
          </a:p>
        </p:txBody>
      </p:sp>
      <p:graphicFrame>
        <p:nvGraphicFramePr>
          <p:cNvPr id="5" name="Diagram 4"/>
          <p:cNvGraphicFramePr/>
          <p:nvPr/>
        </p:nvGraphicFramePr>
        <p:xfrm>
          <a:off x="5715000" y="0"/>
          <a:ext cx="3048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Goal of all Types of CM </a:t>
            </a:r>
          </a:p>
        </p:txBody>
      </p:sp>
      <p:sp>
        <p:nvSpPr>
          <p:cNvPr id="33795" name="Content Placeholder 2"/>
          <p:cNvSpPr>
            <a:spLocks noGrp="1"/>
          </p:cNvSpPr>
          <p:nvPr>
            <p:ph idx="1"/>
          </p:nvPr>
        </p:nvSpPr>
        <p:spPr/>
        <p:txBody>
          <a:bodyPr/>
          <a:lstStyle/>
          <a:p>
            <a:r>
              <a:rPr lang="en-US" smtClean="0"/>
              <a:t>Greater independence on the part of individuals and families in accessing and linking to appropriate services and supports. </a:t>
            </a:r>
          </a:p>
          <a:p>
            <a:r>
              <a:rPr lang="en-US" smtClean="0"/>
              <a:t>CM always focus on working themselves out of a job with each individual on their caseload. </a:t>
            </a:r>
          </a:p>
          <a:p>
            <a:r>
              <a:rPr lang="en-US" smtClean="0"/>
              <a:t>CM always looking for other less formal supports, e.g family, social services, etc. that will replace the mental health system.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951288"/>
            <a:ext cx="7543800" cy="2693987"/>
          </a:xfrm>
        </p:spPr>
        <p:txBody>
          <a:bodyPr/>
          <a:lstStyle/>
          <a:p>
            <a:pPr>
              <a:defRPr/>
            </a:pPr>
            <a:r>
              <a:rPr lang="en-US" dirty="0" smtClean="0"/>
              <a:t>Other Important CM Rules</a:t>
            </a:r>
            <a:endParaRPr lang="en-US" dirty="0"/>
          </a:p>
        </p:txBody>
      </p:sp>
      <p:pic>
        <p:nvPicPr>
          <p:cNvPr id="34819" name="Picture 4" descr="C:\Documents and Settings\Mary Thornton\Local Settings\Temporary Internet Files\Content.IE5\547TNT5J\MC900330862[1].wmf"/>
          <p:cNvPicPr>
            <a:picLocks noChangeAspect="1" noChangeArrowheads="1"/>
          </p:cNvPicPr>
          <p:nvPr/>
        </p:nvPicPr>
        <p:blipFill>
          <a:blip r:embed="rId3" cstate="print"/>
          <a:srcRect/>
          <a:stretch>
            <a:fillRect/>
          </a:stretch>
        </p:blipFill>
        <p:spPr bwMode="auto">
          <a:xfrm>
            <a:off x="2133600" y="609600"/>
            <a:ext cx="1758950" cy="3200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09600" y="3200400"/>
            <a:ext cx="7848600" cy="2971800"/>
          </a:xfrm>
        </p:spPr>
        <p:txBody>
          <a:bodyPr/>
          <a:lstStyle/>
          <a:p>
            <a:pPr algn="ctr">
              <a:defRPr/>
            </a:pPr>
            <a:r>
              <a:rPr lang="en-US" sz="3200" dirty="0"/>
              <a:t>PROVIDER CHOICE</a:t>
            </a:r>
            <a:endParaRPr lang="en-US" sz="3200" b="1" dirty="0" smtClean="0">
              <a:solidFill>
                <a:schemeClr val="accent6">
                  <a:lumMod val="75000"/>
                </a:schemeClr>
              </a:solidFill>
            </a:endParaRPr>
          </a:p>
          <a:p>
            <a:pPr algn="ctr">
              <a:defRPr/>
            </a:pPr>
            <a:r>
              <a:rPr lang="en-US" sz="3200" b="1" dirty="0" smtClean="0">
                <a:solidFill>
                  <a:schemeClr val="accent6">
                    <a:lumMod val="75000"/>
                  </a:schemeClr>
                </a:solidFill>
              </a:rPr>
              <a:t>The client must have a choice in where he/she receives their case management services. We cannot require clients receive their CM services from us. </a:t>
            </a:r>
            <a:endParaRPr lang="en-US" sz="3200" b="1" dirty="0">
              <a:solidFill>
                <a:schemeClr val="accent6">
                  <a:lumMod val="75000"/>
                </a:schemeClr>
              </a:solidFill>
            </a:endParaRPr>
          </a:p>
        </p:txBody>
      </p:sp>
      <p:pic>
        <p:nvPicPr>
          <p:cNvPr id="35843" name="Picture 3"/>
          <p:cNvPicPr>
            <a:picLocks noChangeAspect="1"/>
          </p:cNvPicPr>
          <p:nvPr/>
        </p:nvPicPr>
        <p:blipFill>
          <a:blip r:embed="rId3" cstate="print"/>
          <a:srcRect/>
          <a:stretch>
            <a:fillRect/>
          </a:stretch>
        </p:blipFill>
        <p:spPr bwMode="auto">
          <a:xfrm>
            <a:off x="2743200" y="609600"/>
            <a:ext cx="3352800" cy="2286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Content Placeholder 5"/>
          <p:cNvSpPr>
            <a:spLocks noGrp="1"/>
          </p:cNvSpPr>
          <p:nvPr>
            <p:ph idx="1"/>
          </p:nvPr>
        </p:nvSpPr>
        <p:spPr>
          <a:xfrm>
            <a:off x="457200" y="304800"/>
            <a:ext cx="8382000" cy="5826125"/>
          </a:xfrm>
        </p:spPr>
        <p:txBody>
          <a:bodyPr/>
          <a:lstStyle/>
          <a:p>
            <a:pPr>
              <a:defRPr/>
            </a:pPr>
            <a:endParaRPr lang="en-US" dirty="0" smtClean="0"/>
          </a:p>
          <a:p>
            <a:pPr>
              <a:defRPr/>
            </a:pPr>
            <a:r>
              <a:rPr lang="en-US" dirty="0" smtClean="0"/>
              <a:t>Help the individual to </a:t>
            </a:r>
          </a:p>
          <a:p>
            <a:pPr>
              <a:buFont typeface="Wingdings" pitchFamily="2" charset="2"/>
              <a:buNone/>
              <a:defRPr/>
            </a:pPr>
            <a:r>
              <a:rPr lang="en-US" dirty="0" smtClean="0"/>
              <a:t>   choose one CM if they </a:t>
            </a:r>
          </a:p>
          <a:p>
            <a:pPr>
              <a:buFont typeface="Wingdings" pitchFamily="2" charset="2"/>
              <a:buNone/>
              <a:defRPr/>
            </a:pPr>
            <a:r>
              <a:rPr lang="en-US" dirty="0" smtClean="0"/>
              <a:t>   have more than one. If not,</a:t>
            </a:r>
          </a:p>
          <a:p>
            <a:pPr>
              <a:buFont typeface="Wingdings" pitchFamily="2" charset="2"/>
              <a:buNone/>
              <a:defRPr/>
            </a:pPr>
            <a:r>
              <a:rPr lang="en-US" dirty="0" smtClean="0"/>
              <a:t>   coordinate so that you are not both addressing the same issues. </a:t>
            </a:r>
          </a:p>
          <a:p>
            <a:pPr marL="0" indent="0" algn="ctr">
              <a:buFont typeface="Wingdings" pitchFamily="2" charset="2"/>
              <a:buNone/>
              <a:defRPr/>
            </a:pPr>
            <a:r>
              <a:rPr lang="en-US" dirty="0" smtClean="0">
                <a:solidFill>
                  <a:schemeClr val="tx2">
                    <a:lumMod val="60000"/>
                    <a:lumOff val="40000"/>
                  </a:schemeClr>
                </a:solidFill>
              </a:rPr>
              <a:t>Do not duplicate other CM services!</a:t>
            </a:r>
          </a:p>
          <a:p>
            <a:pPr>
              <a:defRPr/>
            </a:pPr>
            <a:r>
              <a:rPr lang="en-US" dirty="0" smtClean="0"/>
              <a:t>Where there are others involved try to focus on the mental health CM needs of the person. </a:t>
            </a:r>
          </a:p>
          <a:p>
            <a:pPr>
              <a:defRPr/>
            </a:pPr>
            <a:r>
              <a:rPr lang="en-US" dirty="0" smtClean="0"/>
              <a:t>Where there are others involved:  Medicaid is always the payer of last resort. </a:t>
            </a:r>
          </a:p>
          <a:p>
            <a:pPr>
              <a:defRPr/>
            </a:pPr>
            <a:endParaRPr lang="en-US" dirty="0" smtClean="0"/>
          </a:p>
        </p:txBody>
      </p:sp>
      <p:pic>
        <p:nvPicPr>
          <p:cNvPr id="36867" name="Picture 1"/>
          <p:cNvPicPr>
            <a:picLocks noChangeAspect="1"/>
          </p:cNvPicPr>
          <p:nvPr/>
        </p:nvPicPr>
        <p:blipFill>
          <a:blip r:embed="rId3" cstate="print"/>
          <a:srcRect/>
          <a:stretch>
            <a:fillRect/>
          </a:stretch>
        </p:blipFill>
        <p:spPr bwMode="auto">
          <a:xfrm>
            <a:off x="5486400" y="304800"/>
            <a:ext cx="3352800" cy="2286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096000" cy="1295400"/>
          </a:xfrm>
        </p:spPr>
        <p:txBody>
          <a:bodyPr/>
          <a:lstStyle/>
          <a:p>
            <a:pPr>
              <a:defRPr/>
            </a:pPr>
            <a:r>
              <a:rPr lang="en-US" cap="small" dirty="0" smtClean="0"/>
              <a:t>Collateral contacts and case management …</a:t>
            </a:r>
            <a:endParaRPr lang="en-US" cap="small" dirty="0"/>
          </a:p>
        </p:txBody>
      </p:sp>
      <p:sp>
        <p:nvSpPr>
          <p:cNvPr id="37891" name="Content Placeholder 2"/>
          <p:cNvSpPr>
            <a:spLocks noGrp="1"/>
          </p:cNvSpPr>
          <p:nvPr>
            <p:ph idx="1"/>
          </p:nvPr>
        </p:nvSpPr>
        <p:spPr/>
        <p:txBody>
          <a:bodyPr/>
          <a:lstStyle/>
          <a:p>
            <a:endParaRPr lang="en-US" sz="2000" smtClean="0"/>
          </a:p>
          <a:p>
            <a:r>
              <a:rPr lang="en-US" sz="2000" smtClean="0"/>
              <a:t>Case management may include contacts with collateral contacts or family members when necessary to manage the care of the client (e.g., to help access services, identify needs and supports, and provide useful feedback to case managers). </a:t>
            </a:r>
          </a:p>
          <a:p>
            <a:r>
              <a:rPr lang="en-US" sz="2000" smtClean="0"/>
              <a:t>Contacts with others  can be either face to face or via phone</a:t>
            </a:r>
          </a:p>
          <a:p>
            <a:r>
              <a:rPr lang="en-US" sz="2000" smtClean="0"/>
              <a:t>Family members may also be involved in all components of case management—for example, when they provide feedback or alert the case manager to changes in the individual’s condition or needs that results in a change in the treatment plan. </a:t>
            </a:r>
          </a:p>
          <a:p>
            <a:r>
              <a:rPr lang="en-US" sz="2000" smtClean="0"/>
              <a:t>However, CM services cannot be provided for the family if they do not have their own diagnosis and CM plan.  This is called “exclusive benefit” . </a:t>
            </a:r>
          </a:p>
          <a:p>
            <a:pPr>
              <a:buFont typeface="Wingdings" pitchFamily="2" charset="2"/>
              <a:buNone/>
            </a:pPr>
            <a:endParaRPr lang="en-US" smtClean="0"/>
          </a:p>
        </p:txBody>
      </p:sp>
      <p:pic>
        <p:nvPicPr>
          <p:cNvPr id="37892" name="Picture 3" descr="telephone2.bmp"/>
          <p:cNvPicPr>
            <a:picLocks noChangeAspect="1"/>
          </p:cNvPicPr>
          <p:nvPr/>
        </p:nvPicPr>
        <p:blipFill>
          <a:blip r:embed="rId3" cstate="print"/>
          <a:srcRect/>
          <a:stretch>
            <a:fillRect/>
          </a:stretch>
        </p:blipFill>
        <p:spPr bwMode="auto">
          <a:xfrm>
            <a:off x="6705600" y="304800"/>
            <a:ext cx="2286000" cy="1828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defRPr/>
            </a:pPr>
            <a:r>
              <a:rPr lang="en-US" cap="small" dirty="0" smtClean="0"/>
              <a:t>The Case Management Code cannot be used for …</a:t>
            </a:r>
          </a:p>
        </p:txBody>
      </p:sp>
      <p:sp>
        <p:nvSpPr>
          <p:cNvPr id="24579" name="Content Placeholder 2"/>
          <p:cNvSpPr>
            <a:spLocks noGrp="1"/>
          </p:cNvSpPr>
          <p:nvPr>
            <p:ph idx="1"/>
          </p:nvPr>
        </p:nvSpPr>
        <p:spPr/>
        <p:txBody>
          <a:bodyPr/>
          <a:lstStyle/>
          <a:p>
            <a:pPr>
              <a:buFont typeface="Wingdings" pitchFamily="2" charset="2"/>
              <a:buNone/>
              <a:defRPr/>
            </a:pPr>
            <a:r>
              <a:rPr lang="en-US" sz="2400" b="1" i="1" dirty="0" smtClean="0">
                <a:solidFill>
                  <a:srgbClr val="C00000"/>
                </a:solidFill>
              </a:rPr>
              <a:t>	The direct delivery of a service to which the consumer has been referred.</a:t>
            </a:r>
            <a:r>
              <a:rPr lang="en-US" sz="2400" b="1" i="1" dirty="0" smtClean="0"/>
              <a:t> For example, you cannot provide skill building service and call it case management.</a:t>
            </a:r>
          </a:p>
          <a:p>
            <a:pPr>
              <a:buFont typeface="Wingdings" pitchFamily="2" charset="2"/>
              <a:buNone/>
              <a:defRPr/>
            </a:pPr>
            <a:endParaRPr lang="en-US" sz="2400" b="1" i="1" dirty="0" smtClean="0"/>
          </a:p>
          <a:p>
            <a:pPr>
              <a:buFont typeface="Wingdings" pitchFamily="2" charset="2"/>
              <a:buNone/>
              <a:defRPr/>
            </a:pPr>
            <a:r>
              <a:rPr lang="en-US" sz="2400" dirty="0" smtClean="0">
                <a:solidFill>
                  <a:schemeClr val="tx2">
                    <a:lumMod val="60000"/>
                    <a:lumOff val="40000"/>
                  </a:schemeClr>
                </a:solidFill>
              </a:rPr>
              <a:t>	Does </a:t>
            </a:r>
            <a:r>
              <a:rPr lang="en-US" sz="2400" b="1" i="1" u="sng" dirty="0" smtClean="0">
                <a:solidFill>
                  <a:schemeClr val="tx2">
                    <a:lumMod val="60000"/>
                    <a:lumOff val="40000"/>
                  </a:schemeClr>
                </a:solidFill>
              </a:rPr>
              <a:t>not </a:t>
            </a:r>
            <a:r>
              <a:rPr lang="en-US" sz="2400" dirty="0" smtClean="0">
                <a:solidFill>
                  <a:schemeClr val="tx2">
                    <a:lumMod val="60000"/>
                    <a:lumOff val="40000"/>
                  </a:schemeClr>
                </a:solidFill>
              </a:rPr>
              <a:t>include time spent </a:t>
            </a:r>
          </a:p>
          <a:p>
            <a:pPr>
              <a:buFont typeface="Wingdings" pitchFamily="2" charset="2"/>
              <a:buNone/>
              <a:defRPr/>
            </a:pPr>
            <a:r>
              <a:rPr lang="en-US" sz="2400" dirty="0" smtClean="0">
                <a:solidFill>
                  <a:schemeClr val="tx2">
                    <a:lumMod val="60000"/>
                    <a:lumOff val="40000"/>
                  </a:schemeClr>
                </a:solidFill>
              </a:rPr>
              <a:t>	transporting </a:t>
            </a:r>
            <a:r>
              <a:rPr lang="en-US" sz="2400" dirty="0" smtClean="0"/>
              <a:t>the consumer to </a:t>
            </a:r>
          </a:p>
          <a:p>
            <a:pPr>
              <a:buFont typeface="Wingdings" pitchFamily="2" charset="2"/>
              <a:buNone/>
              <a:defRPr/>
            </a:pPr>
            <a:r>
              <a:rPr lang="en-US" sz="2400" dirty="0" smtClean="0"/>
              <a:t>	required services or </a:t>
            </a:r>
            <a:r>
              <a:rPr lang="en-US" sz="2400" dirty="0" smtClean="0">
                <a:solidFill>
                  <a:srgbClr val="0000FF"/>
                </a:solidFill>
              </a:rPr>
              <a:t>time spent </a:t>
            </a:r>
          </a:p>
          <a:p>
            <a:pPr>
              <a:buFont typeface="Wingdings" pitchFamily="2" charset="2"/>
              <a:buNone/>
              <a:defRPr/>
            </a:pPr>
            <a:r>
              <a:rPr lang="en-US" sz="2400" dirty="0" smtClean="0">
                <a:solidFill>
                  <a:srgbClr val="0000FF"/>
                </a:solidFill>
              </a:rPr>
              <a:t>	waiting </a:t>
            </a:r>
            <a:r>
              <a:rPr lang="en-US" sz="2400" dirty="0" smtClean="0"/>
              <a:t>while the consumer attends </a:t>
            </a:r>
          </a:p>
          <a:p>
            <a:pPr>
              <a:buFont typeface="Wingdings" pitchFamily="2" charset="2"/>
              <a:buNone/>
              <a:defRPr/>
            </a:pPr>
            <a:r>
              <a:rPr lang="en-US" sz="2400" dirty="0" smtClean="0"/>
              <a:t>	a scheduled appointment. </a:t>
            </a:r>
          </a:p>
        </p:txBody>
      </p:sp>
      <p:pic>
        <p:nvPicPr>
          <p:cNvPr id="38916" name="Picture 5" descr="CAR2.bmp"/>
          <p:cNvPicPr>
            <a:picLocks noChangeAspect="1"/>
          </p:cNvPicPr>
          <p:nvPr/>
        </p:nvPicPr>
        <p:blipFill>
          <a:blip r:embed="rId3" cstate="print"/>
          <a:srcRect/>
          <a:stretch>
            <a:fillRect/>
          </a:stretch>
        </p:blipFill>
        <p:spPr bwMode="auto">
          <a:xfrm>
            <a:off x="5943600" y="2971800"/>
            <a:ext cx="2514600" cy="2514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CM Code </a:t>
            </a:r>
            <a:r>
              <a:rPr lang="en-US" smtClean="0">
                <a:solidFill>
                  <a:srgbClr val="FF0000"/>
                </a:solidFill>
              </a:rPr>
              <a:t>Cannot </a:t>
            </a:r>
            <a:r>
              <a:rPr lang="en-US" smtClean="0"/>
              <a:t>be Used for</a:t>
            </a:r>
          </a:p>
        </p:txBody>
      </p:sp>
      <p:sp>
        <p:nvSpPr>
          <p:cNvPr id="39939" name="Content Placeholder 2"/>
          <p:cNvSpPr>
            <a:spLocks noGrp="1"/>
          </p:cNvSpPr>
          <p:nvPr>
            <p:ph idx="1"/>
          </p:nvPr>
        </p:nvSpPr>
        <p:spPr>
          <a:xfrm>
            <a:off x="381000" y="1752600"/>
            <a:ext cx="8229600" cy="4411663"/>
          </a:xfrm>
        </p:spPr>
        <p:txBody>
          <a:bodyPr/>
          <a:lstStyle/>
          <a:p>
            <a:r>
              <a:rPr lang="en-US" smtClean="0"/>
              <a:t>Any treatment interventions or skill building</a:t>
            </a:r>
          </a:p>
          <a:p>
            <a:r>
              <a:rPr lang="en-US" smtClean="0"/>
              <a:t>Social or recreational activities or supervision of them</a:t>
            </a:r>
          </a:p>
          <a:p>
            <a:r>
              <a:rPr lang="en-US" smtClean="0"/>
              <a:t>Running errands</a:t>
            </a:r>
          </a:p>
          <a:p>
            <a:r>
              <a:rPr lang="en-US" smtClean="0"/>
              <a:t>Clinical or administrative supervision</a:t>
            </a:r>
          </a:p>
          <a:p>
            <a:r>
              <a:rPr lang="en-US" smtClean="0"/>
              <a:t>Documentation</a:t>
            </a:r>
          </a:p>
          <a:p>
            <a:r>
              <a:rPr lang="en-US" smtClean="0"/>
              <a:t>Service record reviews</a:t>
            </a:r>
          </a:p>
          <a:p>
            <a:endParaRPr lang="en-US" smtClean="0"/>
          </a:p>
        </p:txBody>
      </p:sp>
      <p:pic>
        <p:nvPicPr>
          <p:cNvPr id="39940" name="Picture 3" descr="No.bmp"/>
          <p:cNvPicPr>
            <a:picLocks noChangeAspect="1"/>
          </p:cNvPicPr>
          <p:nvPr/>
        </p:nvPicPr>
        <p:blipFill>
          <a:blip r:embed="rId3" cstate="print"/>
          <a:srcRect/>
          <a:stretch>
            <a:fillRect/>
          </a:stretch>
        </p:blipFill>
        <p:spPr bwMode="auto">
          <a:xfrm>
            <a:off x="5410200" y="4343400"/>
            <a:ext cx="3505200" cy="2133600"/>
          </a:xfrm>
          <a:prstGeom prst="rect">
            <a:avLst/>
          </a:prstGeom>
          <a:noFill/>
          <a:ln w="9525">
            <a:noFill/>
            <a:miter lim="800000"/>
            <a:headEnd/>
            <a:tailEnd/>
          </a:ln>
        </p:spPr>
      </p:pic>
      <p:sp>
        <p:nvSpPr>
          <p:cNvPr id="5" name="Footer Placeholder 4"/>
          <p:cNvSpPr>
            <a:spLocks noGrp="1"/>
          </p:cNvSpPr>
          <p:nvPr>
            <p:ph type="ftr" sz="quarter" idx="11"/>
          </p:nvPr>
        </p:nvSpPr>
        <p:spPr>
          <a:xfrm>
            <a:off x="22860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Case managers are not…</a:t>
            </a:r>
          </a:p>
        </p:txBody>
      </p:sp>
      <p:sp>
        <p:nvSpPr>
          <p:cNvPr id="40963" name="Content Placeholder 2"/>
          <p:cNvSpPr>
            <a:spLocks noGrp="1"/>
          </p:cNvSpPr>
          <p:nvPr>
            <p:ph idx="1"/>
          </p:nvPr>
        </p:nvSpPr>
        <p:spPr/>
        <p:txBody>
          <a:bodyPr/>
          <a:lstStyle/>
          <a:p>
            <a:r>
              <a:rPr lang="en-US" smtClean="0"/>
              <a:t>Mother or father</a:t>
            </a:r>
          </a:p>
          <a:p>
            <a:r>
              <a:rPr lang="en-US" smtClean="0"/>
              <a:t>Big brother or sister</a:t>
            </a:r>
          </a:p>
          <a:p>
            <a:r>
              <a:rPr lang="en-US" smtClean="0"/>
              <a:t>Taxi or chauffeur</a:t>
            </a:r>
          </a:p>
          <a:p>
            <a:r>
              <a:rPr lang="en-US" smtClean="0"/>
              <a:t>“Gofer” or “Do for person”</a:t>
            </a:r>
          </a:p>
          <a:p>
            <a:r>
              <a:rPr lang="en-US" smtClean="0"/>
              <a:t>Friend or companion</a:t>
            </a:r>
          </a:p>
          <a:p>
            <a:r>
              <a:rPr lang="en-US" smtClean="0"/>
              <a:t>Date, escort</a:t>
            </a:r>
          </a:p>
          <a:p>
            <a:r>
              <a:rPr lang="en-US" smtClean="0"/>
              <a:t>Accountant, bookkeeper or loan agent</a:t>
            </a:r>
          </a:p>
          <a:p>
            <a:r>
              <a:rPr lang="en-US" smtClean="0"/>
              <a:t>Police Officer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Some examples of Non-CM Activities</a:t>
            </a:r>
          </a:p>
        </p:txBody>
      </p:sp>
      <p:sp>
        <p:nvSpPr>
          <p:cNvPr id="41987" name="Rectangle 3"/>
          <p:cNvSpPr>
            <a:spLocks noGrp="1" noChangeArrowheads="1"/>
          </p:cNvSpPr>
          <p:nvPr>
            <p:ph type="body" idx="1"/>
          </p:nvPr>
        </p:nvSpPr>
        <p:spPr>
          <a:xfrm>
            <a:off x="457200" y="1295400"/>
            <a:ext cx="8229600" cy="4835525"/>
          </a:xfrm>
        </p:spPr>
        <p:txBody>
          <a:bodyPr/>
          <a:lstStyle/>
          <a:p>
            <a:pPr eaLnBrk="1" hangingPunct="1">
              <a:buFont typeface="Wingdings" pitchFamily="2" charset="2"/>
              <a:buNone/>
            </a:pPr>
            <a:endParaRPr lang="en-US" sz="2000" smtClean="0"/>
          </a:p>
          <a:p>
            <a:pPr eaLnBrk="1" hangingPunct="1">
              <a:lnSpc>
                <a:spcPct val="150000"/>
              </a:lnSpc>
            </a:pPr>
            <a:r>
              <a:rPr lang="en-US" sz="2000" smtClean="0"/>
              <a:t>Attending a meeting or going to court with a client </a:t>
            </a:r>
          </a:p>
          <a:p>
            <a:pPr eaLnBrk="1" hangingPunct="1">
              <a:lnSpc>
                <a:spcPct val="150000"/>
              </a:lnSpc>
              <a:buFont typeface="Wingdings" pitchFamily="2" charset="2"/>
              <a:buNone/>
            </a:pPr>
            <a:r>
              <a:rPr lang="en-US" sz="2000" smtClean="0"/>
              <a:t>	UNLESS you are testifying</a:t>
            </a:r>
            <a:r>
              <a:rPr lang="en-US" sz="2000" smtClean="0">
                <a:solidFill>
                  <a:srgbClr val="FF0066"/>
                </a:solidFill>
              </a:rPr>
              <a:t> </a:t>
            </a:r>
            <a:r>
              <a:rPr lang="en-US" sz="2000" smtClean="0"/>
              <a:t>or negotiating with the judge/parole officer for changes so that additional tx can be provided</a:t>
            </a:r>
            <a:r>
              <a:rPr lang="en-US" sz="2000" smtClean="0">
                <a:solidFill>
                  <a:srgbClr val="FF0066"/>
                </a:solidFill>
              </a:rPr>
              <a:t>.</a:t>
            </a:r>
          </a:p>
          <a:p>
            <a:pPr eaLnBrk="1" hangingPunct="1">
              <a:lnSpc>
                <a:spcPct val="150000"/>
              </a:lnSpc>
            </a:pPr>
            <a:r>
              <a:rPr lang="en-US" sz="2000" smtClean="0"/>
              <a:t>Working on a budget with a client</a:t>
            </a:r>
          </a:p>
          <a:p>
            <a:pPr eaLnBrk="1" hangingPunct="1">
              <a:lnSpc>
                <a:spcPct val="150000"/>
              </a:lnSpc>
            </a:pPr>
            <a:r>
              <a:rPr lang="en-US" sz="2000" smtClean="0"/>
              <a:t>Delivering meds to the client’s home</a:t>
            </a:r>
          </a:p>
          <a:p>
            <a:pPr eaLnBrk="1" hangingPunct="1">
              <a:lnSpc>
                <a:spcPct val="150000"/>
              </a:lnSpc>
            </a:pPr>
            <a:r>
              <a:rPr lang="en-US" sz="2000" smtClean="0"/>
              <a:t>Sitting in on the psychiatrist’s appointment </a:t>
            </a:r>
          </a:p>
          <a:p>
            <a:pPr eaLnBrk="1" hangingPunct="1">
              <a:lnSpc>
                <a:spcPct val="150000"/>
              </a:lnSpc>
            </a:pPr>
            <a:r>
              <a:rPr lang="en-US" sz="2000" smtClean="0"/>
              <a:t>Leaving messages, writing no-show letters</a:t>
            </a:r>
          </a:p>
          <a:p>
            <a:pPr eaLnBrk="1" hangingPunct="1">
              <a:lnSpc>
                <a:spcPct val="150000"/>
              </a:lnSpc>
            </a:pPr>
            <a:r>
              <a:rPr lang="en-US" sz="2000" smtClean="0"/>
              <a:t>Refilling prescriptions</a:t>
            </a:r>
          </a:p>
          <a:p>
            <a:pPr eaLnBrk="1" hangingPunct="1">
              <a:lnSpc>
                <a:spcPct val="150000"/>
              </a:lnSpc>
            </a:pPr>
            <a:r>
              <a:rPr lang="en-US" sz="2000" smtClean="0"/>
              <a:t>Activities to do with jury duty notices</a:t>
            </a:r>
          </a:p>
          <a:p>
            <a:pPr eaLnBrk="1" hangingPunct="1">
              <a:lnSpc>
                <a:spcPct val="80000"/>
              </a:lnSpc>
            </a:pPr>
            <a:endParaRPr lang="en-US" sz="2000" smtClean="0"/>
          </a:p>
        </p:txBody>
      </p:sp>
      <p:pic>
        <p:nvPicPr>
          <p:cNvPr id="41988" name="Picture 4" descr="No.bmp"/>
          <p:cNvPicPr>
            <a:picLocks noChangeAspect="1"/>
          </p:cNvPicPr>
          <p:nvPr/>
        </p:nvPicPr>
        <p:blipFill>
          <a:blip r:embed="rId3" cstate="print"/>
          <a:srcRect/>
          <a:stretch>
            <a:fillRect/>
          </a:stretch>
        </p:blipFill>
        <p:spPr bwMode="auto">
          <a:xfrm>
            <a:off x="6705600" y="3886200"/>
            <a:ext cx="1733550" cy="1676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pPr eaLnBrk="1" hangingPunct="1">
              <a:defRPr/>
            </a:pPr>
            <a:r>
              <a:rPr lang="en-US" dirty="0" smtClean="0"/>
              <a:t>Brief Background</a:t>
            </a:r>
            <a:endParaRPr lang="en-US" dirty="0"/>
          </a:p>
        </p:txBody>
      </p:sp>
      <p:sp>
        <p:nvSpPr>
          <p:cNvPr id="6147" name="Content Placeholder 2"/>
          <p:cNvSpPr>
            <a:spLocks noGrp="1"/>
          </p:cNvSpPr>
          <p:nvPr>
            <p:ph idx="1"/>
          </p:nvPr>
        </p:nvSpPr>
        <p:spPr>
          <a:xfrm>
            <a:off x="1173163" y="1600200"/>
            <a:ext cx="7772400" cy="4495800"/>
          </a:xfrm>
        </p:spPr>
        <p:txBody>
          <a:bodyPr/>
          <a:lstStyle/>
          <a:p>
            <a:pPr eaLnBrk="1" hangingPunct="1"/>
            <a:r>
              <a:rPr lang="en-US" smtClean="0"/>
              <a:t>Case management considered high risk by OIG and CMS </a:t>
            </a:r>
          </a:p>
          <a:p>
            <a:pPr eaLnBrk="1" hangingPunct="1"/>
            <a:r>
              <a:rPr lang="en-US" smtClean="0"/>
              <a:t>Costs high, value uncertain</a:t>
            </a:r>
          </a:p>
          <a:p>
            <a:pPr eaLnBrk="1" hangingPunct="1"/>
            <a:r>
              <a:rPr lang="en-US" smtClean="0"/>
              <a:t>Mostly abuse by states </a:t>
            </a:r>
          </a:p>
          <a:p>
            <a:pPr eaLnBrk="1" hangingPunct="1"/>
            <a:r>
              <a:rPr lang="en-US" smtClean="0"/>
              <a:t>Resulted in a change to the definition of case management by Congress in the Deficit Reduction Act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ctrTitle"/>
          </p:nvPr>
        </p:nvSpPr>
        <p:spPr/>
        <p:txBody>
          <a:bodyPr/>
          <a:lstStyle/>
          <a:p>
            <a:r>
              <a:rPr lang="en-US" smtClean="0"/>
              <a:t>So, What is CM? </a:t>
            </a:r>
          </a:p>
        </p:txBody>
      </p:sp>
      <p:sp>
        <p:nvSpPr>
          <p:cNvPr id="43011" name="Subtitle 4"/>
          <p:cNvSpPr>
            <a:spLocks noGrp="1"/>
          </p:cNvSpPr>
          <p:nvPr>
            <p:ph type="subTitle" idx="1"/>
          </p:nvPr>
        </p:nvSpPr>
        <p:spPr/>
        <p:txBody>
          <a:bodyPr/>
          <a:lstStyle/>
          <a:p>
            <a:r>
              <a:rPr lang="en-US" smtClean="0"/>
              <a:t>I know what I cannot do, but what can I do?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22238"/>
            <a:ext cx="7543800" cy="1554162"/>
          </a:xfrm>
        </p:spPr>
        <p:txBody>
          <a:bodyPr/>
          <a:lstStyle/>
          <a:p>
            <a:pPr>
              <a:defRPr/>
            </a:pPr>
            <a:r>
              <a:rPr lang="en-US" sz="3600" cap="small" dirty="0" smtClean="0"/>
              <a:t>Elements of Case Management</a:t>
            </a:r>
            <a:r>
              <a:rPr lang="en-US" sz="3600" dirty="0" smtClean="0"/>
              <a:t/>
            </a:r>
            <a:br>
              <a:rPr lang="en-US" sz="3600" dirty="0" smtClean="0"/>
            </a:br>
            <a:endParaRPr lang="en-US" sz="3600" dirty="0" smtClean="0"/>
          </a:p>
        </p:txBody>
      </p:sp>
      <p:sp>
        <p:nvSpPr>
          <p:cNvPr id="44035" name="Content Placeholder 2"/>
          <p:cNvSpPr>
            <a:spLocks noGrp="1"/>
          </p:cNvSpPr>
          <p:nvPr>
            <p:ph idx="1"/>
          </p:nvPr>
        </p:nvSpPr>
        <p:spPr>
          <a:xfrm>
            <a:off x="457200" y="1371600"/>
            <a:ext cx="8229600" cy="5105400"/>
          </a:xfrm>
        </p:spPr>
        <p:txBody>
          <a:bodyPr/>
          <a:lstStyle/>
          <a:p>
            <a:pPr>
              <a:buFont typeface="Wingdings" pitchFamily="2" charset="2"/>
              <a:buNone/>
            </a:pPr>
            <a:r>
              <a:rPr lang="en-US" sz="2000" b="1" i="1" u="sng" smtClean="0"/>
              <a:t>FIRST: A comprehensive assessment</a:t>
            </a:r>
            <a:r>
              <a:rPr lang="en-US" sz="2000" smtClean="0"/>
              <a:t> to determine the need for medical, educational, social or other services. This includes </a:t>
            </a:r>
          </a:p>
          <a:p>
            <a:pPr>
              <a:buFont typeface="Wingdings" pitchFamily="2" charset="2"/>
              <a:buNone/>
            </a:pPr>
            <a:endParaRPr lang="en-US" sz="2000" smtClean="0"/>
          </a:p>
          <a:p>
            <a:r>
              <a:rPr lang="en-US" sz="2000" smtClean="0"/>
              <a:t>Assessing the individual’s strengths </a:t>
            </a:r>
          </a:p>
          <a:p>
            <a:pPr>
              <a:buFont typeface="Wingdings" pitchFamily="2" charset="2"/>
              <a:buNone/>
            </a:pPr>
            <a:r>
              <a:rPr lang="en-US" sz="2000" smtClean="0"/>
              <a:t>	and preferences</a:t>
            </a:r>
          </a:p>
          <a:p>
            <a:pPr>
              <a:buFont typeface="Wingdings" pitchFamily="2" charset="2"/>
              <a:buNone/>
            </a:pPr>
            <a:endParaRPr lang="en-US" sz="2000" smtClean="0"/>
          </a:p>
          <a:p>
            <a:r>
              <a:rPr lang="en-US" sz="2000" smtClean="0"/>
              <a:t>Taking client history</a:t>
            </a:r>
          </a:p>
          <a:p>
            <a:pPr>
              <a:buFont typeface="Wingdings" pitchFamily="2" charset="2"/>
              <a:buNone/>
            </a:pPr>
            <a:endParaRPr lang="en-US" sz="2000" smtClean="0"/>
          </a:p>
          <a:p>
            <a:r>
              <a:rPr lang="en-US" sz="2000" smtClean="0"/>
              <a:t>Identifying needs and completing </a:t>
            </a:r>
          </a:p>
          <a:p>
            <a:pPr>
              <a:buFont typeface="Wingdings" pitchFamily="2" charset="2"/>
              <a:buNone/>
            </a:pPr>
            <a:r>
              <a:rPr lang="en-US" sz="2000" smtClean="0"/>
              <a:t>	related documentation </a:t>
            </a:r>
          </a:p>
          <a:p>
            <a:pPr>
              <a:buFont typeface="Wingdings" pitchFamily="2" charset="2"/>
              <a:buNone/>
            </a:pPr>
            <a:endParaRPr lang="en-US" sz="2000" smtClean="0"/>
          </a:p>
          <a:p>
            <a:r>
              <a:rPr lang="en-US" sz="2000" smtClean="0"/>
              <a:t>Gathering information from other sources such as family members, medical providers, social workers, educators, or others to form a complete assessment of the eligible individual’s needs.</a:t>
            </a:r>
          </a:p>
          <a:p>
            <a:endParaRPr lang="en-US" smtClean="0"/>
          </a:p>
        </p:txBody>
      </p:sp>
      <p:pic>
        <p:nvPicPr>
          <p:cNvPr id="44036" name="Picture 5" descr="aSSESSMENT.bmp"/>
          <p:cNvPicPr>
            <a:picLocks noChangeAspect="1"/>
          </p:cNvPicPr>
          <p:nvPr/>
        </p:nvPicPr>
        <p:blipFill>
          <a:blip r:embed="rId3" cstate="print"/>
          <a:srcRect/>
          <a:stretch>
            <a:fillRect/>
          </a:stretch>
        </p:blipFill>
        <p:spPr bwMode="auto">
          <a:xfrm>
            <a:off x="5334000" y="2667000"/>
            <a:ext cx="2971800" cy="2057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CM ASSESSMENT</a:t>
            </a:r>
          </a:p>
        </p:txBody>
      </p:sp>
      <p:sp>
        <p:nvSpPr>
          <p:cNvPr id="45059" name="Content Placeholder 2"/>
          <p:cNvSpPr>
            <a:spLocks noGrp="1"/>
          </p:cNvSpPr>
          <p:nvPr>
            <p:ph idx="1"/>
          </p:nvPr>
        </p:nvSpPr>
        <p:spPr>
          <a:xfrm>
            <a:off x="457200" y="1447800"/>
            <a:ext cx="8229600" cy="4683125"/>
          </a:xfrm>
        </p:spPr>
        <p:txBody>
          <a:bodyPr/>
          <a:lstStyle/>
          <a:p>
            <a:pPr>
              <a:buFont typeface="Wingdings" pitchFamily="2" charset="2"/>
              <a:buNone/>
            </a:pPr>
            <a:r>
              <a:rPr lang="en-US" sz="2800" smtClean="0">
                <a:solidFill>
                  <a:srgbClr val="6600CC"/>
                </a:solidFill>
              </a:rPr>
              <a:t>Determines the Individual’s needs using multiple sources including their own story.</a:t>
            </a:r>
          </a:p>
          <a:p>
            <a:pPr>
              <a:buFont typeface="Wingdings" pitchFamily="2" charset="2"/>
              <a:buNone/>
            </a:pPr>
            <a:r>
              <a:rPr lang="en-US" sz="2200" smtClean="0"/>
              <a:t>The case management assessment</a:t>
            </a:r>
          </a:p>
          <a:p>
            <a:pPr lvl="1"/>
            <a:r>
              <a:rPr lang="en-US" sz="2200" smtClean="0"/>
              <a:t>Is an organized review of needs</a:t>
            </a:r>
          </a:p>
          <a:p>
            <a:pPr lvl="1"/>
            <a:r>
              <a:rPr lang="en-US" sz="2200" smtClean="0"/>
              <a:t>Determines priorities. </a:t>
            </a:r>
          </a:p>
          <a:p>
            <a:pPr lvl="1"/>
            <a:r>
              <a:rPr lang="en-US" sz="2200" smtClean="0"/>
              <a:t>Asks: </a:t>
            </a:r>
          </a:p>
          <a:p>
            <a:pPr lvl="2"/>
            <a:r>
              <a:rPr lang="en-US" sz="1900" smtClean="0"/>
              <a:t>What kind of impact is the issue having? </a:t>
            </a:r>
          </a:p>
          <a:p>
            <a:pPr lvl="2"/>
            <a:r>
              <a:rPr lang="en-US" sz="1900" smtClean="0"/>
              <a:t>How have they been dealing with this? </a:t>
            </a:r>
          </a:p>
          <a:p>
            <a:pPr lvl="2"/>
            <a:r>
              <a:rPr lang="en-US" sz="1900" smtClean="0"/>
              <a:t>Anyone else helping them? </a:t>
            </a:r>
          </a:p>
          <a:p>
            <a:pPr lvl="2"/>
            <a:r>
              <a:rPr lang="en-US" sz="1900" smtClean="0"/>
              <a:t>Anyone else available? </a:t>
            </a:r>
          </a:p>
          <a:p>
            <a:pPr lvl="2"/>
            <a:r>
              <a:rPr lang="en-US" sz="1900" smtClean="0"/>
              <a:t>Do they need help? </a:t>
            </a:r>
          </a:p>
          <a:p>
            <a:pPr lvl="2"/>
            <a:r>
              <a:rPr lang="en-US" sz="1900" smtClean="0"/>
              <a:t>What kind? </a:t>
            </a:r>
          </a:p>
        </p:txBody>
      </p:sp>
      <p:pic>
        <p:nvPicPr>
          <p:cNvPr id="45060" name="Picture 3" descr="assessment2.bmp"/>
          <p:cNvPicPr>
            <a:picLocks noChangeAspect="1"/>
          </p:cNvPicPr>
          <p:nvPr/>
        </p:nvPicPr>
        <p:blipFill>
          <a:blip r:embed="rId3" cstate="print"/>
          <a:srcRect/>
          <a:stretch>
            <a:fillRect/>
          </a:stretch>
        </p:blipFill>
        <p:spPr bwMode="auto">
          <a:xfrm>
            <a:off x="6172200" y="2514600"/>
            <a:ext cx="2320925" cy="1828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609600"/>
            <a:ext cx="5334000" cy="1905000"/>
          </a:xfrm>
        </p:spPr>
        <p:txBody>
          <a:bodyPr/>
          <a:lstStyle/>
          <a:p>
            <a:pPr algn="ctr"/>
            <a:r>
              <a:rPr lang="en-US" smtClean="0"/>
              <a:t/>
            </a:r>
            <a:br>
              <a:rPr lang="en-US" smtClean="0"/>
            </a:br>
            <a:r>
              <a:rPr lang="en-US" smtClean="0"/>
              <a:t/>
            </a:r>
            <a:br>
              <a:rPr lang="en-US" smtClean="0"/>
            </a:br>
            <a:r>
              <a:rPr lang="en-US" smtClean="0"/>
              <a:t/>
            </a:r>
            <a:br>
              <a:rPr lang="en-US" smtClean="0"/>
            </a:br>
            <a:r>
              <a:rPr lang="en-US" smtClean="0"/>
              <a:t>What are Assessment Activities that Can be Encountered? </a:t>
            </a:r>
          </a:p>
        </p:txBody>
      </p:sp>
      <p:sp>
        <p:nvSpPr>
          <p:cNvPr id="46083" name="Content Placeholder 2"/>
          <p:cNvSpPr>
            <a:spLocks noGrp="1"/>
          </p:cNvSpPr>
          <p:nvPr>
            <p:ph idx="1"/>
          </p:nvPr>
        </p:nvSpPr>
        <p:spPr>
          <a:xfrm>
            <a:off x="457200" y="2667000"/>
            <a:ext cx="8229600" cy="3463925"/>
          </a:xfrm>
        </p:spPr>
        <p:txBody>
          <a:bodyPr/>
          <a:lstStyle/>
          <a:p>
            <a:pPr>
              <a:lnSpc>
                <a:spcPct val="80000"/>
              </a:lnSpc>
              <a:buFont typeface="Wingdings" pitchFamily="2" charset="2"/>
              <a:buNone/>
            </a:pPr>
            <a:r>
              <a:rPr lang="en-US" b="1" smtClean="0">
                <a:solidFill>
                  <a:srgbClr val="6600CC"/>
                </a:solidFill>
              </a:rPr>
              <a:t>Assessment</a:t>
            </a:r>
          </a:p>
          <a:p>
            <a:pPr lvl="1">
              <a:lnSpc>
                <a:spcPct val="80000"/>
              </a:lnSpc>
            </a:pPr>
            <a:r>
              <a:rPr lang="en-US" sz="2800" b="1" smtClean="0"/>
              <a:t>Meeting with client/family members</a:t>
            </a:r>
          </a:p>
          <a:p>
            <a:pPr lvl="1">
              <a:lnSpc>
                <a:spcPct val="80000"/>
              </a:lnSpc>
            </a:pPr>
            <a:r>
              <a:rPr lang="en-US" sz="2800" b="1" smtClean="0"/>
              <a:t>Completing assessment tool</a:t>
            </a:r>
          </a:p>
          <a:p>
            <a:pPr lvl="1">
              <a:lnSpc>
                <a:spcPct val="80000"/>
              </a:lnSpc>
            </a:pPr>
            <a:r>
              <a:rPr lang="en-US" sz="2800" b="1" smtClean="0"/>
              <a:t>Gathering authorizations to get information from other providers</a:t>
            </a:r>
          </a:p>
          <a:p>
            <a:pPr lvl="1">
              <a:lnSpc>
                <a:spcPct val="80000"/>
              </a:lnSpc>
            </a:pPr>
            <a:r>
              <a:rPr lang="en-US" sz="2800" b="1" smtClean="0"/>
              <a:t>Reviewing biopsychosocial with client and family to familiarize yourself and to ask questions</a:t>
            </a:r>
          </a:p>
          <a:p>
            <a:pPr lvl="1">
              <a:lnSpc>
                <a:spcPct val="80000"/>
              </a:lnSpc>
            </a:pPr>
            <a:r>
              <a:rPr lang="en-US" sz="2800" b="1" smtClean="0"/>
              <a:t>SEE HANDOUT </a:t>
            </a:r>
          </a:p>
          <a:p>
            <a:pPr lvl="2">
              <a:lnSpc>
                <a:spcPct val="80000"/>
              </a:lnSpc>
            </a:pPr>
            <a:endParaRPr lang="en-US" sz="1600" b="1" smtClean="0"/>
          </a:p>
        </p:txBody>
      </p:sp>
      <p:pic>
        <p:nvPicPr>
          <p:cNvPr id="46084" name="Picture 4" descr="CM brochure.bmp"/>
          <p:cNvPicPr>
            <a:picLocks noChangeAspect="1"/>
          </p:cNvPicPr>
          <p:nvPr/>
        </p:nvPicPr>
        <p:blipFill>
          <a:blip r:embed="rId3" cstate="print"/>
          <a:srcRect/>
          <a:stretch>
            <a:fillRect/>
          </a:stretch>
        </p:blipFill>
        <p:spPr bwMode="auto">
          <a:xfrm>
            <a:off x="5943600" y="201613"/>
            <a:ext cx="2514600" cy="2209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04800" y="122238"/>
            <a:ext cx="7696200" cy="1295400"/>
          </a:xfrm>
        </p:spPr>
        <p:txBody>
          <a:bodyPr/>
          <a:lstStyle/>
          <a:p>
            <a:r>
              <a:rPr lang="en-US" smtClean="0"/>
              <a:t>Case Management Assessment</a:t>
            </a:r>
          </a:p>
        </p:txBody>
      </p:sp>
      <p:sp>
        <p:nvSpPr>
          <p:cNvPr id="47107" name="Content Placeholder 2"/>
          <p:cNvSpPr>
            <a:spLocks noGrp="1"/>
          </p:cNvSpPr>
          <p:nvPr>
            <p:ph idx="1"/>
          </p:nvPr>
        </p:nvSpPr>
        <p:spPr/>
        <p:txBody>
          <a:bodyPr/>
          <a:lstStyle/>
          <a:p>
            <a:r>
              <a:rPr lang="en-US" smtClean="0"/>
              <a:t>Two examples: (remember this is not required – but a clinical assessment is usually not specific enough for CM needs)</a:t>
            </a:r>
          </a:p>
          <a:p>
            <a:pPr lvl="1"/>
            <a:r>
              <a:rPr lang="en-US" smtClean="0"/>
              <a:t>Pennsylvania</a:t>
            </a:r>
          </a:p>
          <a:p>
            <a:pPr lvl="1"/>
            <a:r>
              <a:rPr lang="en-US" smtClean="0"/>
              <a:t>Pennsylvania Lite</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600" smtClean="0">
                <a:solidFill>
                  <a:schemeClr val="tx1"/>
                </a:solidFill>
              </a:rPr>
              <a:t>Case Management Assessment</a:t>
            </a:r>
            <a:br>
              <a:rPr lang="en-US" sz="3600" smtClean="0">
                <a:solidFill>
                  <a:schemeClr val="tx1"/>
                </a:solidFill>
              </a:rPr>
            </a:br>
            <a:r>
              <a:rPr lang="en-US" sz="3600" smtClean="0">
                <a:solidFill>
                  <a:schemeClr val="tx1"/>
                </a:solidFill>
              </a:rPr>
              <a:t>Script for Case Managers</a:t>
            </a:r>
          </a:p>
        </p:txBody>
      </p:sp>
      <p:sp>
        <p:nvSpPr>
          <p:cNvPr id="23555" name="Content Placeholder 2"/>
          <p:cNvSpPr>
            <a:spLocks noGrp="1"/>
          </p:cNvSpPr>
          <p:nvPr>
            <p:ph idx="1"/>
          </p:nvPr>
        </p:nvSpPr>
        <p:spPr>
          <a:xfrm>
            <a:off x="457200" y="1828800"/>
            <a:ext cx="8382000" cy="4302125"/>
          </a:xfrm>
        </p:spPr>
        <p:txBody>
          <a:bodyPr/>
          <a:lstStyle/>
          <a:p>
            <a:pPr>
              <a:buFont typeface="Wingdings" pitchFamily="2" charset="2"/>
              <a:buNone/>
              <a:defRPr/>
            </a:pPr>
            <a:r>
              <a:rPr lang="en-US" sz="2000" b="1" dirty="0" smtClean="0"/>
              <a:t>Ask the following questions for each life domain: </a:t>
            </a:r>
          </a:p>
          <a:p>
            <a:pPr marL="457200" indent="-457200">
              <a:buFont typeface="+mj-lt"/>
              <a:buAutoNum type="arabicPeriod"/>
              <a:defRPr/>
            </a:pPr>
            <a:r>
              <a:rPr lang="en-US" sz="2400" dirty="0" smtClean="0"/>
              <a:t>In the past 30 days has your situation/ability/functioning with or in (list domain) made it difficult for you to participate in mental health/ substance abuse treatment, job/job training, school, or seeing your medical doctors?</a:t>
            </a:r>
          </a:p>
          <a:p>
            <a:pPr marL="457200" indent="-457200">
              <a:buFont typeface="+mj-lt"/>
              <a:buAutoNum type="arabicPeriod"/>
              <a:defRPr/>
            </a:pPr>
            <a:r>
              <a:rPr lang="en-US" sz="2400" dirty="0" smtClean="0"/>
              <a:t>If yes, how much? (A little, somewhat, a great deal)</a:t>
            </a:r>
          </a:p>
          <a:p>
            <a:pPr marL="457200" indent="-457200">
              <a:buFont typeface="+mj-lt"/>
              <a:buAutoNum type="arabicPeriod"/>
              <a:defRPr/>
            </a:pPr>
            <a:r>
              <a:rPr lang="en-US" sz="2400" dirty="0" smtClean="0"/>
              <a:t>If yes, can you describe the current situation and what type of help you think you need?</a:t>
            </a:r>
          </a:p>
          <a:p>
            <a:pPr marL="457200" indent="-457200">
              <a:buFont typeface="+mj-lt"/>
              <a:buAutoNum type="arabicPeriod"/>
              <a:defRPr/>
            </a:pPr>
            <a:r>
              <a:rPr lang="en-US" sz="2400" dirty="0" smtClean="0"/>
              <a:t>Is anyone else helping you with this?</a:t>
            </a:r>
          </a:p>
          <a:p>
            <a:pPr marL="457200" indent="-457200">
              <a:buFont typeface="+mj-lt"/>
              <a:buAutoNum type="arabicPeriod"/>
              <a:defRPr/>
            </a:pPr>
            <a:r>
              <a:rPr lang="en-US" sz="2400" dirty="0" smtClean="0"/>
              <a:t>Were they helpful and are you still </a:t>
            </a:r>
          </a:p>
          <a:p>
            <a:pPr marL="457200" indent="-457200">
              <a:buFont typeface="Wingdings" pitchFamily="2" charset="2"/>
              <a:buNone/>
              <a:defRPr/>
            </a:pPr>
            <a:r>
              <a:rPr lang="en-US" sz="2400" dirty="0" smtClean="0"/>
              <a:t>      working with them</a:t>
            </a:r>
            <a:r>
              <a:rPr lang="en-US" sz="2000" dirty="0" smtClean="0"/>
              <a:t>?</a:t>
            </a:r>
          </a:p>
          <a:p>
            <a:pPr lvl="1">
              <a:buFont typeface="Wingdings" pitchFamily="2" charset="2"/>
              <a:buNone/>
              <a:defRPr/>
            </a:pPr>
            <a:endParaRPr lang="en-US" sz="2000" dirty="0" smtClean="0">
              <a:ea typeface="+mn-ea"/>
              <a:cs typeface="+mn-cs"/>
            </a:endParaRPr>
          </a:p>
        </p:txBody>
      </p:sp>
      <p:pic>
        <p:nvPicPr>
          <p:cNvPr id="48132" name="Picture 3" descr="CM help.bmp"/>
          <p:cNvPicPr>
            <a:picLocks noChangeAspect="1"/>
          </p:cNvPicPr>
          <p:nvPr/>
        </p:nvPicPr>
        <p:blipFill>
          <a:blip r:embed="rId3" cstate="print"/>
          <a:srcRect/>
          <a:stretch>
            <a:fillRect/>
          </a:stretch>
        </p:blipFill>
        <p:spPr bwMode="auto">
          <a:xfrm>
            <a:off x="6781800" y="4876800"/>
            <a:ext cx="1981200" cy="14922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477962"/>
          </a:xfrm>
        </p:spPr>
        <p:txBody>
          <a:bodyPr/>
          <a:lstStyle/>
          <a:p>
            <a:pPr>
              <a:defRPr/>
            </a:pPr>
            <a:r>
              <a:rPr lang="en-US" sz="3600" cap="small" dirty="0" smtClean="0"/>
              <a:t>Elements of Case Management</a:t>
            </a:r>
            <a:r>
              <a:rPr lang="en-US" sz="4800" dirty="0" smtClean="0"/>
              <a:t/>
            </a:r>
            <a:br>
              <a:rPr lang="en-US" sz="4800" dirty="0" smtClean="0"/>
            </a:br>
            <a:endParaRPr lang="en-US" dirty="0"/>
          </a:p>
        </p:txBody>
      </p:sp>
      <p:sp>
        <p:nvSpPr>
          <p:cNvPr id="44035" name="Content Placeholder 2"/>
          <p:cNvSpPr>
            <a:spLocks noGrp="1"/>
          </p:cNvSpPr>
          <p:nvPr>
            <p:ph idx="1"/>
          </p:nvPr>
        </p:nvSpPr>
        <p:spPr>
          <a:xfrm>
            <a:off x="457200" y="1371600"/>
            <a:ext cx="8229600" cy="4759325"/>
          </a:xfrm>
        </p:spPr>
        <p:txBody>
          <a:bodyPr/>
          <a:lstStyle/>
          <a:p>
            <a:pPr>
              <a:buFont typeface="Wingdings" pitchFamily="2" charset="2"/>
              <a:buNone/>
              <a:defRPr/>
            </a:pPr>
            <a:r>
              <a:rPr lang="en-US" sz="2000" dirty="0" smtClean="0"/>
              <a:t>SECOND: The </a:t>
            </a:r>
            <a:r>
              <a:rPr lang="en-US" sz="2000" b="1" i="1" u="sng" dirty="0" smtClean="0"/>
              <a:t>development of a specific plan of care</a:t>
            </a:r>
            <a:r>
              <a:rPr lang="en-US" sz="2000" dirty="0" smtClean="0"/>
              <a:t> </a:t>
            </a:r>
          </a:p>
          <a:p>
            <a:pPr>
              <a:buFont typeface="Wingdings" pitchFamily="2" charset="2"/>
              <a:buNone/>
              <a:defRPr/>
            </a:pPr>
            <a:r>
              <a:rPr lang="en-US" sz="2000" dirty="0" smtClean="0"/>
              <a:t>(based on information collected through the assessment</a:t>
            </a:r>
            <a:r>
              <a:rPr lang="en-US" sz="2000" dirty="0" smtClean="0">
                <a:solidFill>
                  <a:srgbClr val="FF0000"/>
                </a:solidFill>
              </a:rPr>
              <a:t>. </a:t>
            </a:r>
            <a:r>
              <a:rPr lang="en-US" sz="2000" dirty="0" smtClean="0"/>
              <a:t>process)</a:t>
            </a:r>
          </a:p>
          <a:p>
            <a:pPr indent="0">
              <a:defRPr/>
            </a:pPr>
            <a:r>
              <a:rPr lang="en-US" sz="2000" dirty="0" smtClean="0"/>
              <a:t>    </a:t>
            </a:r>
            <a:r>
              <a:rPr lang="en-US" sz="2200" dirty="0" smtClean="0"/>
              <a:t>The plan lists the recovery goals and actions necessary to address the medical, social, educational and other services the individual needs. </a:t>
            </a:r>
          </a:p>
          <a:p>
            <a:pPr indent="0">
              <a:defRPr/>
            </a:pPr>
            <a:r>
              <a:rPr lang="en-US" sz="2200" dirty="0" smtClean="0"/>
              <a:t>    The Individual should be an active participant (remember they are more likely to engage if active participant)  -this is true for adults and children both </a:t>
            </a:r>
          </a:p>
          <a:p>
            <a:pPr indent="0">
              <a:defRPr/>
            </a:pPr>
            <a:r>
              <a:rPr lang="en-US" sz="2200" dirty="0" smtClean="0"/>
              <a:t>        The CM plan should address the same goals and objectives as the treatment plan – you should all work towards the same recovery goals. </a:t>
            </a:r>
          </a:p>
          <a:p>
            <a:pPr indent="0">
              <a:defRPr/>
            </a:pPr>
            <a:endParaRPr lang="en-US" sz="2400" dirty="0" smtClean="0"/>
          </a:p>
          <a:p>
            <a:pPr indent="0" eaLnBrk="1" hangingPunct="1">
              <a:lnSpc>
                <a:spcPct val="80000"/>
              </a:lnSpc>
              <a:spcBef>
                <a:spcPct val="0"/>
              </a:spcBef>
              <a:buClr>
                <a:schemeClr val="bg1"/>
              </a:buClr>
              <a:buFont typeface="Wingdings" pitchFamily="2" charset="2"/>
              <a:buNone/>
              <a:defRPr/>
            </a:pPr>
            <a:r>
              <a:rPr lang="en-US" sz="2400" dirty="0" smtClean="0"/>
              <a:t>     </a:t>
            </a:r>
          </a:p>
          <a:p>
            <a:pPr>
              <a:defRPr/>
            </a:pPr>
            <a:endParaRPr lang="en-US" sz="2400" dirty="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28600"/>
            <a:ext cx="7543800" cy="1524000"/>
          </a:xfrm>
        </p:spPr>
        <p:txBody>
          <a:bodyPr/>
          <a:lstStyle/>
          <a:p>
            <a:r>
              <a:rPr lang="en-US" sz="3600" smtClean="0"/>
              <a:t> Planning: What Needs to Be Considered</a:t>
            </a:r>
          </a:p>
        </p:txBody>
      </p:sp>
      <p:sp>
        <p:nvSpPr>
          <p:cNvPr id="50179" name="Content Placeholder 2"/>
          <p:cNvSpPr>
            <a:spLocks noGrp="1"/>
          </p:cNvSpPr>
          <p:nvPr>
            <p:ph idx="1"/>
          </p:nvPr>
        </p:nvSpPr>
        <p:spPr>
          <a:xfrm>
            <a:off x="228600" y="1676400"/>
            <a:ext cx="8686800" cy="4411663"/>
          </a:xfrm>
        </p:spPr>
        <p:txBody>
          <a:bodyPr/>
          <a:lstStyle/>
          <a:p>
            <a:pPr lvl="1" eaLnBrk="1" hangingPunct="1"/>
            <a:r>
              <a:rPr lang="en-US" smtClean="0"/>
              <a:t>Person-centered planning is a process–not an event. </a:t>
            </a:r>
            <a:r>
              <a:rPr lang="en-US" sz="2000" b="1" i="1" smtClean="0"/>
              <a:t>(Stay with the Individual – they don’t know or trust you or the system in the early days.)</a:t>
            </a:r>
          </a:p>
          <a:p>
            <a:pPr lvl="1" eaLnBrk="1" hangingPunct="1"/>
            <a:r>
              <a:rPr lang="en-US" smtClean="0"/>
              <a:t>Who do you need to link to – in what order – with what effort?</a:t>
            </a:r>
          </a:p>
          <a:p>
            <a:pPr lvl="1" eaLnBrk="1" hangingPunct="1"/>
            <a:r>
              <a:rPr lang="en-US" smtClean="0"/>
              <a:t>What types and kinds of coordination will be needed? </a:t>
            </a:r>
          </a:p>
          <a:p>
            <a:pPr lvl="1" eaLnBrk="1" hangingPunct="1"/>
            <a:r>
              <a:rPr lang="en-US" smtClean="0"/>
              <a:t>When and  how will you assess the  </a:t>
            </a:r>
          </a:p>
          <a:p>
            <a:pPr lvl="1" eaLnBrk="1" hangingPunct="1">
              <a:buFont typeface="Wingdings" pitchFamily="2" charset="2"/>
              <a:buNone/>
            </a:pPr>
            <a:r>
              <a:rPr lang="en-US" smtClean="0"/>
              <a:t>    effectiveness of the plan?</a:t>
            </a:r>
          </a:p>
          <a:p>
            <a:pPr lvl="1" eaLnBrk="1" hangingPunct="1">
              <a:buFont typeface="Wingdings" pitchFamily="2" charset="2"/>
              <a:buNone/>
            </a:pPr>
            <a:endParaRPr lang="en-US" smtClean="0"/>
          </a:p>
          <a:p>
            <a:pPr lvl="1" eaLnBrk="1" hangingPunct="1"/>
            <a:endParaRPr lang="en-US" smtClean="0"/>
          </a:p>
        </p:txBody>
      </p:sp>
      <p:pic>
        <p:nvPicPr>
          <p:cNvPr id="50180" name="Picture 3" descr="integrated cm.bmp"/>
          <p:cNvPicPr>
            <a:picLocks noChangeAspect="1"/>
          </p:cNvPicPr>
          <p:nvPr/>
        </p:nvPicPr>
        <p:blipFill>
          <a:blip r:embed="rId3" cstate="print"/>
          <a:srcRect/>
          <a:stretch>
            <a:fillRect/>
          </a:stretch>
        </p:blipFill>
        <p:spPr bwMode="auto">
          <a:xfrm>
            <a:off x="6781800" y="4648200"/>
            <a:ext cx="2362200" cy="1676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22238"/>
            <a:ext cx="8001000" cy="1295400"/>
          </a:xfrm>
        </p:spPr>
        <p:txBody>
          <a:bodyPr/>
          <a:lstStyle/>
          <a:p>
            <a:pPr algn="ctr"/>
            <a:r>
              <a:rPr lang="en-US" smtClean="0"/>
              <a:t>Do We Need to Have a Separate CM Plan? </a:t>
            </a:r>
          </a:p>
        </p:txBody>
      </p:sp>
      <p:sp>
        <p:nvSpPr>
          <p:cNvPr id="51203" name="Content Placeholder 2"/>
          <p:cNvSpPr>
            <a:spLocks noGrp="1"/>
          </p:cNvSpPr>
          <p:nvPr>
            <p:ph idx="1"/>
          </p:nvPr>
        </p:nvSpPr>
        <p:spPr>
          <a:xfrm>
            <a:off x="457200" y="1371600"/>
            <a:ext cx="8229600" cy="4759325"/>
          </a:xfrm>
        </p:spPr>
        <p:txBody>
          <a:bodyPr/>
          <a:lstStyle/>
          <a:p>
            <a:r>
              <a:rPr lang="en-US" smtClean="0"/>
              <a:t>NO – with an integrated treatment/CM plan, CM will usually show up as interventions. </a:t>
            </a:r>
          </a:p>
          <a:p>
            <a:pPr lvl="1"/>
            <a:r>
              <a:rPr lang="en-US" smtClean="0"/>
              <a:t>E.g. Goal: I would like to be able to reconcile with my family. </a:t>
            </a:r>
          </a:p>
          <a:p>
            <a:pPr lvl="2"/>
            <a:r>
              <a:rPr lang="en-US" smtClean="0"/>
              <a:t>Objective:  Jim will make one call to each family member and talk for 5 minutes about a non-controversial subject. </a:t>
            </a:r>
          </a:p>
          <a:p>
            <a:pPr lvl="3"/>
            <a:r>
              <a:rPr lang="en-US" smtClean="0"/>
              <a:t>CM: link to therapist to assist individual with developing social/conversational skills; coping with anxiety, anger management. </a:t>
            </a:r>
          </a:p>
          <a:p>
            <a:pPr lvl="3"/>
            <a:r>
              <a:rPr lang="en-US" smtClean="0"/>
              <a:t>CM link to AA for community based recovery support </a:t>
            </a:r>
          </a:p>
          <a:p>
            <a:pPr lvl="3"/>
            <a:endParaRPr lang="en-US"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457200"/>
            <a:ext cx="7543800" cy="685800"/>
          </a:xfrm>
        </p:spPr>
        <p:txBody>
          <a:bodyPr/>
          <a:lstStyle/>
          <a:p>
            <a:pPr marL="342900" indent="-342900">
              <a:lnSpc>
                <a:spcPct val="80000"/>
              </a:lnSpc>
            </a:pPr>
            <a:r>
              <a:rPr lang="en-US" sz="2800" smtClean="0">
                <a:solidFill>
                  <a:srgbClr val="6600CC"/>
                </a:solidFill>
              </a:rPr>
              <a:t>    CM Planning:  What You Can do</a:t>
            </a:r>
            <a:endParaRPr lang="en-US" smtClean="0"/>
          </a:p>
        </p:txBody>
      </p:sp>
      <p:sp>
        <p:nvSpPr>
          <p:cNvPr id="60419" name="Content Placeholder 2"/>
          <p:cNvSpPr>
            <a:spLocks noGrp="1"/>
          </p:cNvSpPr>
          <p:nvPr>
            <p:ph idx="1"/>
          </p:nvPr>
        </p:nvSpPr>
        <p:spPr>
          <a:xfrm>
            <a:off x="457200" y="1524000"/>
            <a:ext cx="8229600" cy="4724400"/>
          </a:xfrm>
        </p:spPr>
        <p:txBody>
          <a:bodyPr/>
          <a:lstStyle/>
          <a:p>
            <a:pPr marL="0" indent="0">
              <a:lnSpc>
                <a:spcPct val="80000"/>
              </a:lnSpc>
              <a:buFont typeface="Wingdings" pitchFamily="2" charset="2"/>
              <a:buNone/>
              <a:defRPr/>
            </a:pPr>
            <a:r>
              <a:rPr lang="en-US" sz="2400" dirty="0" smtClean="0"/>
              <a:t>Developing the initial plan includes covered activities such as: SEE HANDOUT </a:t>
            </a:r>
          </a:p>
          <a:p>
            <a:pPr marL="114300" lvl="1" indent="0">
              <a:defRPr/>
            </a:pPr>
            <a:r>
              <a:rPr lang="en-US" sz="2200" dirty="0" smtClean="0"/>
              <a:t>Coordinating planning meetings; </a:t>
            </a:r>
          </a:p>
          <a:p>
            <a:pPr marL="114300" lvl="1" indent="0">
              <a:defRPr/>
            </a:pPr>
            <a:r>
              <a:rPr lang="en-US" sz="2200" dirty="0" smtClean="0"/>
              <a:t>Making sure the individual understands the planning process and is included in planning; </a:t>
            </a:r>
          </a:p>
          <a:p>
            <a:pPr marL="114300" lvl="1" indent="0">
              <a:defRPr/>
            </a:pPr>
            <a:r>
              <a:rPr lang="en-US" sz="2200" dirty="0" smtClean="0"/>
              <a:t>Helping the individual prioritize their needs and identify strengths and the skills and supports they need as a result; </a:t>
            </a:r>
          </a:p>
          <a:p>
            <a:pPr marL="114300" lvl="1" indent="0">
              <a:defRPr/>
            </a:pPr>
            <a:r>
              <a:rPr lang="en-US" sz="2200" dirty="0" smtClean="0"/>
              <a:t>On-going evaluation, with the individual and your supervisor together, of the effectiveness of the plan. </a:t>
            </a:r>
          </a:p>
          <a:p>
            <a:pPr marL="114300" lvl="1" indent="0">
              <a:defRPr/>
            </a:pPr>
            <a:r>
              <a:rPr lang="en-US" sz="2200" dirty="0" smtClean="0"/>
              <a:t>Writing the plan if the client is present – concurrent documentation</a:t>
            </a:r>
          </a:p>
          <a:p>
            <a:pPr>
              <a:defRPr/>
            </a:pPr>
            <a:endParaRPr lang="en-US" sz="2200" dirty="0" smtClean="0"/>
          </a:p>
          <a:p>
            <a:pPr marL="114300" lvl="1" indent="0">
              <a:lnSpc>
                <a:spcPct val="80000"/>
              </a:lnSpc>
              <a:defRPr/>
            </a:pPr>
            <a:endParaRPr lang="en-US" sz="2400" dirty="0" smtClean="0"/>
          </a:p>
        </p:txBody>
      </p:sp>
      <p:pic>
        <p:nvPicPr>
          <p:cNvPr id="52228" name="Picture 4" descr="IIdea.jpg"/>
          <p:cNvPicPr>
            <a:picLocks noChangeAspect="1"/>
          </p:cNvPicPr>
          <p:nvPr/>
        </p:nvPicPr>
        <p:blipFill>
          <a:blip r:embed="rId3" cstate="print"/>
          <a:srcRect/>
          <a:stretch>
            <a:fillRect/>
          </a:stretch>
        </p:blipFill>
        <p:spPr bwMode="auto">
          <a:xfrm>
            <a:off x="3962400" y="5321300"/>
            <a:ext cx="2266950" cy="1308100"/>
          </a:xfrm>
          <a:prstGeom prst="rect">
            <a:avLst/>
          </a:prstGeom>
          <a:noFill/>
          <a:ln w="9525">
            <a:noFill/>
            <a:miter lim="800000"/>
            <a:headEnd/>
            <a:tailEnd/>
          </a:ln>
        </p:spPr>
      </p:pic>
      <p:sp>
        <p:nvSpPr>
          <p:cNvPr id="5" name="Footer Placeholder 4"/>
          <p:cNvSpPr>
            <a:spLocks noGrp="1"/>
          </p:cNvSpPr>
          <p:nvPr>
            <p:ph type="ftr" sz="quarter" idx="11"/>
          </p:nvPr>
        </p:nvSpPr>
        <p:spPr>
          <a:xfrm>
            <a:off x="62484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pPr eaLnBrk="1" hangingPunct="1">
              <a:defRPr/>
            </a:pPr>
            <a:r>
              <a:rPr lang="en-US" dirty="0" smtClean="0"/>
              <a:t>Brief Background</a:t>
            </a:r>
            <a:endParaRPr lang="en-US" dirty="0"/>
          </a:p>
        </p:txBody>
      </p:sp>
      <p:sp>
        <p:nvSpPr>
          <p:cNvPr id="7171" name="Content Placeholder 2"/>
          <p:cNvSpPr>
            <a:spLocks noGrp="1"/>
          </p:cNvSpPr>
          <p:nvPr>
            <p:ph idx="1"/>
          </p:nvPr>
        </p:nvSpPr>
        <p:spPr>
          <a:xfrm>
            <a:off x="1173163" y="1676400"/>
            <a:ext cx="7772400" cy="4419600"/>
          </a:xfrm>
        </p:spPr>
        <p:txBody>
          <a:bodyPr/>
          <a:lstStyle/>
          <a:p>
            <a:pPr eaLnBrk="1" hangingPunct="1"/>
            <a:r>
              <a:rPr lang="en-US" smtClean="0"/>
              <a:t>Remaining advice is a State Medicaid Director’s letter, the DRA definition, and the post-moratorium CMS –all in your handouts</a:t>
            </a:r>
          </a:p>
          <a:p>
            <a:pPr eaLnBrk="1" hangingPunct="1"/>
            <a:r>
              <a:rPr lang="en-US" smtClean="0"/>
              <a:t>Colorado intends to submit a SPA for TCM – right now providers operating under current definition which is clinic based</a:t>
            </a:r>
          </a:p>
          <a:p>
            <a:pPr lvl="1" eaLnBrk="1" hangingPunct="1"/>
            <a:r>
              <a:rPr lang="en-US" smtClean="0"/>
              <a:t>HCPF has informed CMS that providers are currently doing community based CM</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685800"/>
            <a:ext cx="6934200" cy="914400"/>
          </a:xfrm>
        </p:spPr>
        <p:txBody>
          <a:bodyPr/>
          <a:lstStyle/>
          <a:p>
            <a:pPr>
              <a:defRPr/>
            </a:pPr>
            <a:r>
              <a:rPr lang="en-US" sz="3200" cap="small" dirty="0" smtClean="0"/>
              <a:t> </a:t>
            </a:r>
            <a:br>
              <a:rPr lang="en-US" sz="3200" cap="small" dirty="0" smtClean="0"/>
            </a:br>
            <a:r>
              <a:rPr lang="en-US" sz="3200" cap="small" dirty="0" smtClean="0"/>
              <a:t/>
            </a:r>
            <a:br>
              <a:rPr lang="en-US" sz="3200" cap="small" dirty="0" smtClean="0"/>
            </a:br>
            <a:r>
              <a:rPr lang="en-US" sz="3200" cap="small" dirty="0" smtClean="0"/>
              <a:t/>
            </a:r>
            <a:br>
              <a:rPr lang="en-US" sz="3200" cap="small" dirty="0" smtClean="0"/>
            </a:br>
            <a:r>
              <a:rPr lang="en-US" sz="3200" cap="small" dirty="0" smtClean="0"/>
              <a:t>Elements of Case Management</a:t>
            </a:r>
            <a:r>
              <a:rPr lang="en-US" sz="4000" dirty="0" smtClean="0"/>
              <a:t/>
            </a:r>
            <a:br>
              <a:rPr lang="en-US" sz="4000" dirty="0" smtClean="0"/>
            </a:br>
            <a:endParaRPr lang="en-US" dirty="0" smtClean="0"/>
          </a:p>
        </p:txBody>
      </p:sp>
      <p:sp>
        <p:nvSpPr>
          <p:cNvPr id="53251" name="Content Placeholder 2"/>
          <p:cNvSpPr>
            <a:spLocks noGrp="1"/>
          </p:cNvSpPr>
          <p:nvPr>
            <p:ph idx="1"/>
          </p:nvPr>
        </p:nvSpPr>
        <p:spPr>
          <a:xfrm>
            <a:off x="3581400" y="0"/>
            <a:ext cx="5340350" cy="6248400"/>
          </a:xfrm>
        </p:spPr>
        <p:txBody>
          <a:bodyPr/>
          <a:lstStyle/>
          <a:p>
            <a:pPr>
              <a:buFont typeface="Wingdings" pitchFamily="2" charset="2"/>
              <a:buNone/>
            </a:pPr>
            <a:endParaRPr lang="en-US" sz="2000" b="1" i="1" u="sng" smtClean="0"/>
          </a:p>
          <a:p>
            <a:pPr>
              <a:buFont typeface="Wingdings" pitchFamily="2" charset="2"/>
              <a:buNone/>
            </a:pPr>
            <a:endParaRPr lang="en-US" sz="2000" b="1" i="1" u="sng" smtClean="0"/>
          </a:p>
          <a:p>
            <a:pPr>
              <a:buFont typeface="Wingdings" pitchFamily="2" charset="2"/>
              <a:buNone/>
            </a:pPr>
            <a:endParaRPr lang="en-US" sz="2000" b="1" i="1" u="sng" smtClean="0"/>
          </a:p>
          <a:p>
            <a:pPr>
              <a:buFont typeface="Wingdings" pitchFamily="2" charset="2"/>
              <a:buNone/>
            </a:pPr>
            <a:endParaRPr lang="en-US" sz="2000" b="1" i="1" u="sng" smtClean="0"/>
          </a:p>
          <a:p>
            <a:pPr>
              <a:buFont typeface="Wingdings" pitchFamily="2" charset="2"/>
              <a:buNone/>
            </a:pPr>
            <a:r>
              <a:rPr lang="en-US" sz="2000" b="1" i="1" u="sng" smtClean="0"/>
              <a:t>  </a:t>
            </a:r>
            <a:r>
              <a:rPr lang="en-US" sz="2400" b="1" i="1" u="sng" smtClean="0"/>
              <a:t>THIRD: Referral/Linkage and related activities</a:t>
            </a:r>
            <a:r>
              <a:rPr lang="en-US" sz="2400" smtClean="0"/>
              <a:t> to help individuals obtain needed services. </a:t>
            </a:r>
          </a:p>
          <a:p>
            <a:pPr>
              <a:buFont typeface="Wingdings" pitchFamily="2" charset="2"/>
              <a:buNone/>
            </a:pPr>
            <a:r>
              <a:rPr lang="en-US" smtClean="0"/>
              <a:t>This includes activities that :</a:t>
            </a:r>
          </a:p>
          <a:p>
            <a:r>
              <a:rPr lang="en-US" smtClean="0"/>
              <a:t>Plan for linkage and referral activities </a:t>
            </a:r>
          </a:p>
          <a:p>
            <a:r>
              <a:rPr lang="en-US" smtClean="0"/>
              <a:t>Do the actual referral and linkage </a:t>
            </a:r>
          </a:p>
          <a:p>
            <a:endParaRPr lang="en-US" smtClean="0"/>
          </a:p>
        </p:txBody>
      </p:sp>
      <p:pic>
        <p:nvPicPr>
          <p:cNvPr id="53252" name="Picture 3" descr="Linking to CM.bmp"/>
          <p:cNvPicPr>
            <a:picLocks noChangeAspect="1"/>
          </p:cNvPicPr>
          <p:nvPr/>
        </p:nvPicPr>
        <p:blipFill>
          <a:blip r:embed="rId3" cstate="print"/>
          <a:srcRect/>
          <a:stretch>
            <a:fillRect/>
          </a:stretch>
        </p:blipFill>
        <p:spPr bwMode="auto">
          <a:xfrm>
            <a:off x="304800" y="1905000"/>
            <a:ext cx="3124200" cy="3657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7543800" cy="1295400"/>
          </a:xfrm>
        </p:spPr>
        <p:txBody>
          <a:bodyPr/>
          <a:lstStyle/>
          <a:p>
            <a:r>
              <a:rPr lang="en-US" smtClean="0"/>
              <a:t>Linkage…  TWO PARTS</a:t>
            </a:r>
          </a:p>
        </p:txBody>
      </p:sp>
      <p:sp>
        <p:nvSpPr>
          <p:cNvPr id="54275" name="Content Placeholder 2"/>
          <p:cNvSpPr>
            <a:spLocks noGrp="1"/>
          </p:cNvSpPr>
          <p:nvPr>
            <p:ph idx="1"/>
          </p:nvPr>
        </p:nvSpPr>
        <p:spPr/>
        <p:txBody>
          <a:bodyPr/>
          <a:lstStyle/>
          <a:p>
            <a:pPr>
              <a:lnSpc>
                <a:spcPct val="90000"/>
              </a:lnSpc>
              <a:buFont typeface="Wingdings" pitchFamily="2" charset="2"/>
              <a:buNone/>
            </a:pPr>
            <a:endParaRPr lang="en-US" sz="2800" smtClean="0"/>
          </a:p>
          <a:p>
            <a:pPr lvl="1">
              <a:lnSpc>
                <a:spcPct val="90000"/>
              </a:lnSpc>
            </a:pPr>
            <a:r>
              <a:rPr lang="en-US" sz="3200" smtClean="0"/>
              <a:t>Linkage Strategy:  Planning for implementation of the various parts of the plan: timelines,  appointments, priorities, etc. </a:t>
            </a:r>
          </a:p>
          <a:p>
            <a:pPr lvl="1">
              <a:lnSpc>
                <a:spcPct val="90000"/>
              </a:lnSpc>
            </a:pPr>
            <a:endParaRPr lang="en-US" sz="3200" smtClean="0"/>
          </a:p>
          <a:p>
            <a:pPr lvl="1">
              <a:lnSpc>
                <a:spcPct val="90000"/>
              </a:lnSpc>
            </a:pPr>
            <a:r>
              <a:rPr lang="en-US" sz="3200" smtClean="0"/>
              <a:t>Linkage Implementation of the plan: Assistance with accessing services and supports.</a:t>
            </a:r>
          </a:p>
          <a:p>
            <a:pPr>
              <a:lnSpc>
                <a:spcPct val="90000"/>
              </a:lnSpc>
              <a:buFont typeface="Wingdings" pitchFamily="2" charset="2"/>
              <a:buNone/>
            </a:pPr>
            <a:endParaRPr lang="en-US" sz="3200" smtClean="0"/>
          </a:p>
          <a:p>
            <a:endParaRPr lang="en-US" smtClean="0"/>
          </a:p>
        </p:txBody>
      </p:sp>
      <p:pic>
        <p:nvPicPr>
          <p:cNvPr id="54276" name="Picture 3" descr="puzzle.bmp"/>
          <p:cNvPicPr>
            <a:picLocks noChangeAspect="1"/>
          </p:cNvPicPr>
          <p:nvPr/>
        </p:nvPicPr>
        <p:blipFill>
          <a:blip r:embed="rId3" cstate="print"/>
          <a:srcRect/>
          <a:stretch>
            <a:fillRect/>
          </a:stretch>
        </p:blipFill>
        <p:spPr bwMode="auto">
          <a:xfrm>
            <a:off x="6172200" y="68263"/>
            <a:ext cx="2590800" cy="2141537"/>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228600" y="1752600"/>
            <a:ext cx="8229600" cy="4411663"/>
          </a:xfrm>
        </p:spPr>
        <p:txBody>
          <a:bodyPr/>
          <a:lstStyle/>
          <a:p>
            <a:pPr lvl="1" eaLnBrk="1" hangingPunct="1">
              <a:lnSpc>
                <a:spcPct val="90000"/>
              </a:lnSpc>
              <a:buFont typeface="Wingdings" pitchFamily="2" charset="2"/>
              <a:buNone/>
            </a:pPr>
            <a:r>
              <a:rPr lang="en-US" smtClean="0"/>
              <a:t>   “</a:t>
            </a:r>
            <a:r>
              <a:rPr lang="en-US" smtClean="0">
                <a:latin typeface="Arial Black" pitchFamily="34" charset="0"/>
              </a:rPr>
              <a:t>Case management referral activity is completed once the referral and linkage have been made.” </a:t>
            </a:r>
            <a:r>
              <a:rPr lang="en-US" sz="1600" smtClean="0">
                <a:latin typeface="Arial Black" pitchFamily="34" charset="0"/>
              </a:rPr>
              <a:t>From the Interim Final Rule</a:t>
            </a:r>
          </a:p>
          <a:p>
            <a:pPr lvl="2" eaLnBrk="1" hangingPunct="1">
              <a:lnSpc>
                <a:spcPct val="90000"/>
              </a:lnSpc>
            </a:pPr>
            <a:endParaRPr lang="en-US" smtClean="0">
              <a:latin typeface="Arial Black" pitchFamily="34" charset="0"/>
            </a:endParaRPr>
          </a:p>
          <a:p>
            <a:pPr lvl="2" eaLnBrk="1" hangingPunct="1">
              <a:lnSpc>
                <a:spcPct val="90000"/>
              </a:lnSpc>
            </a:pPr>
            <a:r>
              <a:rPr lang="en-US" smtClean="0"/>
              <a:t>Referral: process of directing someone to a service or support</a:t>
            </a:r>
          </a:p>
          <a:p>
            <a:pPr lvl="2" eaLnBrk="1" hangingPunct="1">
              <a:lnSpc>
                <a:spcPct val="90000"/>
              </a:lnSpc>
              <a:buFont typeface="Wingdings" pitchFamily="2" charset="2"/>
              <a:buNone/>
            </a:pPr>
            <a:endParaRPr lang="en-US" smtClean="0"/>
          </a:p>
          <a:p>
            <a:pPr lvl="2" eaLnBrk="1" hangingPunct="1">
              <a:lnSpc>
                <a:spcPct val="90000"/>
              </a:lnSpc>
            </a:pPr>
            <a:r>
              <a:rPr lang="en-US" sz="2400" smtClean="0"/>
              <a:t>Linkage: Need to ask the question could this person independently access the service on their own?</a:t>
            </a:r>
          </a:p>
          <a:p>
            <a:pPr lvl="3" eaLnBrk="1" hangingPunct="1">
              <a:lnSpc>
                <a:spcPct val="90000"/>
              </a:lnSpc>
            </a:pPr>
            <a:r>
              <a:rPr lang="en-US" smtClean="0"/>
              <a:t>Linkage means something more;  not just the referral but the ability to use and manage the referral. </a:t>
            </a:r>
          </a:p>
          <a:p>
            <a:pPr lvl="2" eaLnBrk="1" hangingPunct="1">
              <a:lnSpc>
                <a:spcPct val="90000"/>
              </a:lnSpc>
            </a:pPr>
            <a:endParaRPr lang="en-US" smtClean="0">
              <a:latin typeface="Arial Black" pitchFamily="34" charset="0"/>
            </a:endParaRPr>
          </a:p>
        </p:txBody>
      </p:sp>
      <p:pic>
        <p:nvPicPr>
          <p:cNvPr id="55299" name="Picture 4" descr="chain.jpg"/>
          <p:cNvPicPr>
            <a:picLocks noChangeAspect="1"/>
          </p:cNvPicPr>
          <p:nvPr/>
        </p:nvPicPr>
        <p:blipFill>
          <a:blip r:embed="rId3" cstate="print"/>
          <a:srcRect/>
          <a:stretch>
            <a:fillRect/>
          </a:stretch>
        </p:blipFill>
        <p:spPr bwMode="auto">
          <a:xfrm>
            <a:off x="1524000" y="247650"/>
            <a:ext cx="5638800" cy="990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95400" y="228600"/>
            <a:ext cx="7543800" cy="717550"/>
          </a:xfrm>
        </p:spPr>
        <p:txBody>
          <a:bodyPr/>
          <a:lstStyle/>
          <a:p>
            <a:pPr eaLnBrk="1" hangingPunct="1"/>
            <a:r>
              <a:rPr lang="en-US" smtClean="0"/>
              <a:t>Referral and Linkage</a:t>
            </a:r>
          </a:p>
        </p:txBody>
      </p:sp>
      <p:sp>
        <p:nvSpPr>
          <p:cNvPr id="1215491" name="Rectangle 3"/>
          <p:cNvSpPr>
            <a:spLocks noGrp="1" noChangeArrowheads="1"/>
          </p:cNvSpPr>
          <p:nvPr>
            <p:ph idx="1"/>
          </p:nvPr>
        </p:nvSpPr>
        <p:spPr>
          <a:xfrm>
            <a:off x="838200" y="838200"/>
            <a:ext cx="8153400" cy="5638800"/>
          </a:xfrm>
        </p:spPr>
        <p:txBody>
          <a:bodyPr/>
          <a:lstStyle/>
          <a:p>
            <a:pPr marL="457200" indent="-457200" eaLnBrk="1" hangingPunct="1">
              <a:lnSpc>
                <a:spcPct val="80000"/>
              </a:lnSpc>
              <a:defRPr/>
            </a:pPr>
            <a:r>
              <a:rPr lang="en-US" dirty="0" smtClean="0"/>
              <a:t>Making and Keeping Appointments –its not easy</a:t>
            </a:r>
          </a:p>
          <a:p>
            <a:pPr marL="857250" lvl="1" indent="-457200" eaLnBrk="1" hangingPunct="1">
              <a:lnSpc>
                <a:spcPct val="80000"/>
              </a:lnSpc>
              <a:defRPr/>
            </a:pPr>
            <a:r>
              <a:rPr lang="en-US" dirty="0" smtClean="0"/>
              <a:t>Pay attention to the secretary</a:t>
            </a:r>
          </a:p>
          <a:p>
            <a:pPr marL="857250" lvl="1" indent="-457200" eaLnBrk="1" hangingPunct="1">
              <a:lnSpc>
                <a:spcPct val="80000"/>
              </a:lnSpc>
              <a:defRPr/>
            </a:pPr>
            <a:r>
              <a:rPr lang="en-US" dirty="0" smtClean="0"/>
              <a:t>Understand what has been said or written</a:t>
            </a:r>
          </a:p>
          <a:p>
            <a:pPr marL="857250" lvl="1" indent="-457200" eaLnBrk="1" hangingPunct="1">
              <a:lnSpc>
                <a:spcPct val="80000"/>
              </a:lnSpc>
              <a:defRPr/>
            </a:pPr>
            <a:r>
              <a:rPr lang="en-US" dirty="0" smtClean="0"/>
              <a:t>Think about other appointments you have made so as to avoid a schedule conflict</a:t>
            </a:r>
          </a:p>
          <a:p>
            <a:pPr marL="857250" lvl="1" indent="-457200" eaLnBrk="1" hangingPunct="1">
              <a:lnSpc>
                <a:spcPct val="80000"/>
              </a:lnSpc>
              <a:defRPr/>
            </a:pPr>
            <a:r>
              <a:rPr lang="en-US" dirty="0" smtClean="0"/>
              <a:t>Remember to write down the appointment</a:t>
            </a:r>
          </a:p>
          <a:p>
            <a:pPr marL="857250" lvl="1" indent="-457200" eaLnBrk="1" hangingPunct="1">
              <a:lnSpc>
                <a:spcPct val="80000"/>
              </a:lnSpc>
              <a:defRPr/>
            </a:pPr>
            <a:r>
              <a:rPr lang="en-US" dirty="0" smtClean="0"/>
              <a:t>Remember to look at the calendar on the designated day. </a:t>
            </a:r>
          </a:p>
          <a:p>
            <a:pPr marL="857250" lvl="1" indent="-457200" eaLnBrk="1" hangingPunct="1">
              <a:lnSpc>
                <a:spcPct val="80000"/>
              </a:lnSpc>
              <a:defRPr/>
            </a:pPr>
            <a:r>
              <a:rPr lang="en-US" dirty="0" smtClean="0"/>
              <a:t>Plan how you will get to the appointment</a:t>
            </a:r>
          </a:p>
          <a:p>
            <a:pPr marL="857250" lvl="1" indent="-457200" eaLnBrk="1" hangingPunct="1">
              <a:lnSpc>
                <a:spcPct val="80000"/>
              </a:lnSpc>
              <a:defRPr/>
            </a:pPr>
            <a:r>
              <a:rPr lang="en-US" dirty="0" smtClean="0"/>
              <a:t>Organize yourself to make sure you are there on time. </a:t>
            </a:r>
          </a:p>
          <a:p>
            <a:pPr marL="857250" lvl="1" indent="-457200" eaLnBrk="1" hangingPunct="1">
              <a:lnSpc>
                <a:spcPct val="80000"/>
              </a:lnSpc>
              <a:defRPr/>
            </a:pPr>
            <a:r>
              <a:rPr lang="en-US" dirty="0" smtClean="0"/>
              <a:t>You may even want to make notes about the things you will need to discuss at the appointment</a:t>
            </a:r>
          </a:p>
          <a:p>
            <a:pPr marL="457200" indent="-457200" eaLnBrk="1" hangingPunct="1">
              <a:lnSpc>
                <a:spcPct val="80000"/>
              </a:lnSpc>
              <a:defRPr/>
            </a:pPr>
            <a:endParaRPr lang="en-US" dirty="0" smtClean="0"/>
          </a:p>
          <a:p>
            <a:pPr eaLnBrk="1" hangingPunct="1">
              <a:lnSpc>
                <a:spcPct val="80000"/>
              </a:lnSpc>
              <a:buFont typeface="Wingdings" pitchFamily="2" charset="2"/>
              <a:buNone/>
              <a:defRPr/>
            </a:pPr>
            <a:endParaRPr lang="en-US" sz="2400" b="1" dirty="0" smtClean="0"/>
          </a:p>
        </p:txBody>
      </p:sp>
      <p:sp>
        <p:nvSpPr>
          <p:cNvPr id="4" name="Footer Placeholder 3"/>
          <p:cNvSpPr>
            <a:spLocks noGrp="1"/>
          </p:cNvSpPr>
          <p:nvPr>
            <p:ph type="ftr" sz="quarter" idx="11"/>
          </p:nvPr>
        </p:nvSpPr>
        <p:spPr>
          <a:xfrm>
            <a:off x="62484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95400" y="228600"/>
            <a:ext cx="7543800" cy="717550"/>
          </a:xfrm>
        </p:spPr>
        <p:txBody>
          <a:bodyPr/>
          <a:lstStyle/>
          <a:p>
            <a:pPr eaLnBrk="1" hangingPunct="1"/>
            <a:r>
              <a:rPr lang="en-US" smtClean="0"/>
              <a:t>Referral and Linkage</a:t>
            </a:r>
          </a:p>
        </p:txBody>
      </p:sp>
      <p:sp>
        <p:nvSpPr>
          <p:cNvPr id="1215491" name="Rectangle 3"/>
          <p:cNvSpPr>
            <a:spLocks noGrp="1" noChangeArrowheads="1"/>
          </p:cNvSpPr>
          <p:nvPr>
            <p:ph idx="1"/>
          </p:nvPr>
        </p:nvSpPr>
        <p:spPr>
          <a:xfrm>
            <a:off x="914400" y="990600"/>
            <a:ext cx="7924800" cy="5486400"/>
          </a:xfrm>
        </p:spPr>
        <p:txBody>
          <a:bodyPr/>
          <a:lstStyle/>
          <a:p>
            <a:pPr marL="457200" indent="-457200" eaLnBrk="1" hangingPunct="1">
              <a:lnSpc>
                <a:spcPct val="80000"/>
              </a:lnSpc>
              <a:defRPr/>
            </a:pPr>
            <a:r>
              <a:rPr lang="en-US" dirty="0" smtClean="0"/>
              <a:t>Making and Keeping Appointments</a:t>
            </a:r>
          </a:p>
          <a:p>
            <a:pPr marL="857250" lvl="1" indent="-457200" eaLnBrk="1" hangingPunct="1">
              <a:lnSpc>
                <a:spcPct val="80000"/>
              </a:lnSpc>
              <a:defRPr/>
            </a:pPr>
            <a:r>
              <a:rPr lang="en-US" dirty="0" smtClean="0"/>
              <a:t>Very important: you must also be emotionally ready and willing to keep the appointment</a:t>
            </a:r>
          </a:p>
          <a:p>
            <a:pPr marL="857250" lvl="1" indent="-457200" eaLnBrk="1" hangingPunct="1">
              <a:lnSpc>
                <a:spcPct val="80000"/>
              </a:lnSpc>
              <a:defRPr/>
            </a:pPr>
            <a:r>
              <a:rPr lang="en-US" dirty="0" smtClean="0"/>
              <a:t>You must be able and comfortable expressing your issues and concerns to the provider</a:t>
            </a:r>
          </a:p>
          <a:p>
            <a:pPr marL="857250" lvl="1" indent="-457200" eaLnBrk="1" hangingPunct="1">
              <a:lnSpc>
                <a:spcPct val="80000"/>
              </a:lnSpc>
              <a:defRPr/>
            </a:pPr>
            <a:r>
              <a:rPr lang="en-US" dirty="0" smtClean="0"/>
              <a:t>You must be able to remember changes, homework, advice and counseling, additional activities you must undertake (e.g. lab work)</a:t>
            </a:r>
          </a:p>
          <a:p>
            <a:pPr marL="457200" indent="-457200" eaLnBrk="1" hangingPunct="1">
              <a:lnSpc>
                <a:spcPct val="80000"/>
              </a:lnSpc>
              <a:buFont typeface="Wingdings" pitchFamily="2" charset="2"/>
              <a:buNone/>
              <a:defRPr/>
            </a:pPr>
            <a:endParaRPr lang="en-US" dirty="0" smtClean="0"/>
          </a:p>
          <a:p>
            <a:pPr marL="457200" indent="0" eaLnBrk="1" hangingPunct="1">
              <a:lnSpc>
                <a:spcPct val="80000"/>
              </a:lnSpc>
              <a:buFont typeface="Wingdings" pitchFamily="2" charset="2"/>
              <a:buNone/>
              <a:defRPr/>
            </a:pPr>
            <a:r>
              <a:rPr lang="en-US" sz="2400" i="1" dirty="0" smtClean="0"/>
              <a:t>This sequence can be overwhelming. You are trying to intervene where necessary, to provide supports where needed, and to back off where the Individual can do by themselves or with supports other than you. </a:t>
            </a:r>
          </a:p>
          <a:p>
            <a:pPr eaLnBrk="1" hangingPunct="1">
              <a:lnSpc>
                <a:spcPct val="80000"/>
              </a:lnSpc>
              <a:buFont typeface="Wingdings" pitchFamily="2" charset="2"/>
              <a:buNone/>
              <a:defRPr/>
            </a:pPr>
            <a:endParaRPr lang="en-US" sz="2400" b="1" dirty="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85800"/>
            <a:ext cx="7543800" cy="2514600"/>
          </a:xfrm>
        </p:spPr>
        <p:txBody>
          <a:bodyPr/>
          <a:lstStyle/>
          <a:p>
            <a:pPr>
              <a:defRPr/>
            </a:pPr>
            <a:r>
              <a:rPr lang="en-US" sz="3600" cap="small" dirty="0" smtClean="0"/>
              <a:t>Elements of Case </a:t>
            </a:r>
            <a:br>
              <a:rPr lang="en-US" sz="3600" cap="small" dirty="0" smtClean="0"/>
            </a:br>
            <a:r>
              <a:rPr lang="en-US" sz="3600" cap="small" dirty="0" smtClean="0"/>
              <a:t>Management</a:t>
            </a:r>
            <a:r>
              <a:rPr lang="en-US" sz="4800" dirty="0" smtClean="0"/>
              <a:t/>
            </a:r>
            <a:br>
              <a:rPr lang="en-US" sz="4800" dirty="0" smtClean="0"/>
            </a:br>
            <a:endParaRPr lang="en-US" dirty="0" smtClean="0"/>
          </a:p>
        </p:txBody>
      </p:sp>
      <p:sp>
        <p:nvSpPr>
          <p:cNvPr id="58371" name="Content Placeholder 2"/>
          <p:cNvSpPr>
            <a:spLocks noGrp="1"/>
          </p:cNvSpPr>
          <p:nvPr>
            <p:ph idx="1"/>
          </p:nvPr>
        </p:nvSpPr>
        <p:spPr>
          <a:xfrm>
            <a:off x="457200" y="1295400"/>
            <a:ext cx="8229600" cy="5257800"/>
          </a:xfrm>
        </p:spPr>
        <p:txBody>
          <a:bodyPr/>
          <a:lstStyle/>
          <a:p>
            <a:pPr>
              <a:buFont typeface="Wingdings" pitchFamily="2" charset="2"/>
              <a:buNone/>
            </a:pPr>
            <a:endParaRPr lang="en-US" sz="2800" b="1" i="1" u="sng" smtClean="0"/>
          </a:p>
          <a:p>
            <a:pPr>
              <a:buFont typeface="Wingdings" pitchFamily="2" charset="2"/>
              <a:buNone/>
            </a:pPr>
            <a:r>
              <a:rPr lang="en-US" sz="2800" b="1" i="1" u="sng" smtClean="0"/>
              <a:t>FOURTH: Monitoring and follow-up activities</a:t>
            </a:r>
            <a:r>
              <a:rPr lang="en-US" sz="2800" smtClean="0"/>
              <a:t> including </a:t>
            </a:r>
          </a:p>
          <a:p>
            <a:r>
              <a:rPr lang="en-US" sz="2800" smtClean="0"/>
              <a:t>Activities and contacts that are necessary to ensure that the care plan is effectively implemented and is adequately addressing the person’s needs. </a:t>
            </a:r>
          </a:p>
          <a:p>
            <a:r>
              <a:rPr lang="en-US" sz="2800" smtClean="0"/>
              <a:t>Follow-up may be with the individual’s family members or service providers, or other entities or individuals. </a:t>
            </a:r>
          </a:p>
          <a:p>
            <a:endParaRPr lang="en-US" smtClean="0"/>
          </a:p>
        </p:txBody>
      </p:sp>
      <p:pic>
        <p:nvPicPr>
          <p:cNvPr id="58372" name="Picture 4" descr="telephone.bmp"/>
          <p:cNvPicPr>
            <a:picLocks noChangeAspect="1"/>
          </p:cNvPicPr>
          <p:nvPr/>
        </p:nvPicPr>
        <p:blipFill>
          <a:blip r:embed="rId3" cstate="print"/>
          <a:srcRect/>
          <a:stretch>
            <a:fillRect/>
          </a:stretch>
        </p:blipFill>
        <p:spPr bwMode="auto">
          <a:xfrm>
            <a:off x="6096000" y="304800"/>
            <a:ext cx="1524000" cy="1447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85800"/>
            <a:ext cx="7543800" cy="2514600"/>
          </a:xfrm>
        </p:spPr>
        <p:txBody>
          <a:bodyPr/>
          <a:lstStyle/>
          <a:p>
            <a:pPr>
              <a:defRPr/>
            </a:pPr>
            <a:r>
              <a:rPr lang="en-US" sz="3600" cap="small" dirty="0" smtClean="0"/>
              <a:t>Elements of Case </a:t>
            </a:r>
            <a:br>
              <a:rPr lang="en-US" sz="3600" cap="small" dirty="0" smtClean="0"/>
            </a:br>
            <a:r>
              <a:rPr lang="en-US" sz="3600" cap="small" dirty="0" smtClean="0"/>
              <a:t>Management</a:t>
            </a:r>
            <a:r>
              <a:rPr lang="en-US" sz="4800" dirty="0" smtClean="0"/>
              <a:t/>
            </a:r>
            <a:br>
              <a:rPr lang="en-US" sz="4800" dirty="0" smtClean="0"/>
            </a:br>
            <a:endParaRPr lang="en-US" dirty="0" smtClean="0"/>
          </a:p>
        </p:txBody>
      </p:sp>
      <p:sp>
        <p:nvSpPr>
          <p:cNvPr id="59395" name="Content Placeholder 2"/>
          <p:cNvSpPr>
            <a:spLocks noGrp="1"/>
          </p:cNvSpPr>
          <p:nvPr>
            <p:ph idx="1"/>
          </p:nvPr>
        </p:nvSpPr>
        <p:spPr>
          <a:xfrm>
            <a:off x="457200" y="1295400"/>
            <a:ext cx="8229600" cy="5257800"/>
          </a:xfrm>
        </p:spPr>
        <p:txBody>
          <a:bodyPr/>
          <a:lstStyle/>
          <a:p>
            <a:pPr>
              <a:buFont typeface="Wingdings" pitchFamily="2" charset="2"/>
              <a:buNone/>
            </a:pPr>
            <a:r>
              <a:rPr lang="en-US" sz="2400" b="1" i="1" u="sng" smtClean="0"/>
              <a:t>FOURTH: Monitoring and follow-up activities</a:t>
            </a:r>
            <a:r>
              <a:rPr lang="en-US" sz="2400" smtClean="0"/>
              <a:t> including </a:t>
            </a:r>
          </a:p>
          <a:p>
            <a:r>
              <a:rPr lang="en-US" sz="2400" smtClean="0"/>
              <a:t>Monitoring/Coordination of Care  may involve either face-to-face or telephone contact. The activities can be conducted as often as necessary (including at least one annual meeting) to help determine whether: </a:t>
            </a:r>
          </a:p>
          <a:p>
            <a:pPr lvl="2"/>
            <a:r>
              <a:rPr lang="en-US" sz="2400" smtClean="0"/>
              <a:t>services are being furnished in accordance to the individual’s plan; </a:t>
            </a:r>
          </a:p>
          <a:p>
            <a:pPr lvl="2"/>
            <a:r>
              <a:rPr lang="en-US" sz="2400" smtClean="0"/>
              <a:t>the services in the care plan are adequate; and </a:t>
            </a:r>
          </a:p>
          <a:p>
            <a:pPr lvl="2"/>
            <a:r>
              <a:rPr lang="en-US" sz="2400" smtClean="0"/>
              <a:t>there are changes in the eligible individual’s needs or status. </a:t>
            </a:r>
          </a:p>
          <a:p>
            <a:r>
              <a:rPr lang="en-US" sz="2400" smtClean="0"/>
              <a:t>If so, necessary adjustments can be made in the care plan and service arrangements with providers. </a:t>
            </a:r>
          </a:p>
          <a:p>
            <a:pPr>
              <a:buFont typeface="Wingdings" pitchFamily="2" charset="2"/>
              <a:buNone/>
            </a:pPr>
            <a:r>
              <a:rPr lang="en-US" sz="2400" smtClean="0"/>
              <a:t> </a:t>
            </a:r>
          </a:p>
          <a:p>
            <a:endParaRPr lang="en-US" smtClean="0"/>
          </a:p>
        </p:txBody>
      </p:sp>
      <p:pic>
        <p:nvPicPr>
          <p:cNvPr id="59396" name="Picture 4" descr="telephone.bmp"/>
          <p:cNvPicPr>
            <a:picLocks noChangeAspect="1"/>
          </p:cNvPicPr>
          <p:nvPr/>
        </p:nvPicPr>
        <p:blipFill>
          <a:blip r:embed="rId3" cstate="print"/>
          <a:srcRect/>
          <a:stretch>
            <a:fillRect/>
          </a:stretch>
        </p:blipFill>
        <p:spPr bwMode="auto">
          <a:xfrm>
            <a:off x="6096000" y="304800"/>
            <a:ext cx="1524000" cy="1066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22238"/>
            <a:ext cx="7543800" cy="868362"/>
          </a:xfrm>
        </p:spPr>
        <p:txBody>
          <a:bodyPr/>
          <a:lstStyle/>
          <a:p>
            <a:r>
              <a:rPr lang="en-US" sz="4000" smtClean="0">
                <a:solidFill>
                  <a:schemeClr val="tx1"/>
                </a:solidFill>
              </a:rPr>
              <a:t>Monitoring Implementation</a:t>
            </a:r>
          </a:p>
        </p:txBody>
      </p:sp>
      <p:sp>
        <p:nvSpPr>
          <p:cNvPr id="60419" name="Content Placeholder 2"/>
          <p:cNvSpPr>
            <a:spLocks noGrp="1"/>
          </p:cNvSpPr>
          <p:nvPr>
            <p:ph idx="1"/>
          </p:nvPr>
        </p:nvSpPr>
        <p:spPr>
          <a:xfrm>
            <a:off x="457200" y="1143000"/>
            <a:ext cx="8229600" cy="4987925"/>
          </a:xfrm>
        </p:spPr>
        <p:txBody>
          <a:bodyPr/>
          <a:lstStyle/>
          <a:p>
            <a:pPr algn="ctr">
              <a:buFont typeface="Wingdings" pitchFamily="2" charset="2"/>
              <a:buNone/>
            </a:pPr>
            <a:r>
              <a:rPr lang="en-US" sz="2400" i="1" smtClean="0">
                <a:solidFill>
                  <a:srgbClr val="FF6600"/>
                </a:solidFill>
                <a:latin typeface="Arial Black" pitchFamily="34" charset="0"/>
              </a:rPr>
              <a:t>You are not monitoring the client.</a:t>
            </a:r>
          </a:p>
          <a:p>
            <a:pPr algn="ctr">
              <a:buFont typeface="Wingdings" pitchFamily="2" charset="2"/>
              <a:buNone/>
            </a:pPr>
            <a:r>
              <a:rPr lang="en-US" sz="2400" i="1" smtClean="0">
                <a:solidFill>
                  <a:srgbClr val="FF6600"/>
                </a:solidFill>
                <a:latin typeface="Arial Black" pitchFamily="34" charset="0"/>
              </a:rPr>
              <a:t> You are monitoring the implementation and effectiveness of the plan.</a:t>
            </a:r>
          </a:p>
          <a:p>
            <a:r>
              <a:rPr lang="en-US" sz="2000" i="1" smtClean="0">
                <a:latin typeface="Arial Black" pitchFamily="34" charset="0"/>
              </a:rPr>
              <a:t>Is this active treatment?</a:t>
            </a:r>
          </a:p>
          <a:p>
            <a:r>
              <a:rPr lang="en-US" sz="2000" i="1" smtClean="0">
                <a:latin typeface="Arial Black" pitchFamily="34" charset="0"/>
              </a:rPr>
              <a:t>Is it the appropriate treatment?</a:t>
            </a:r>
          </a:p>
          <a:p>
            <a:r>
              <a:rPr lang="en-US" sz="2000" i="1" smtClean="0">
                <a:latin typeface="Arial Black" pitchFamily="34" charset="0"/>
              </a:rPr>
              <a:t>Does the client agree the overall plan is effective for them?</a:t>
            </a:r>
          </a:p>
          <a:p>
            <a:pPr lvl="1"/>
            <a:r>
              <a:rPr lang="en-US" sz="2000" b="1" smtClean="0"/>
              <a:t>Is the consumer getting the services in the plan?</a:t>
            </a:r>
          </a:p>
          <a:p>
            <a:pPr lvl="1"/>
            <a:r>
              <a:rPr lang="en-US" sz="2000" b="1" smtClean="0"/>
              <a:t>If not, why not? </a:t>
            </a:r>
          </a:p>
          <a:p>
            <a:pPr lvl="1"/>
            <a:r>
              <a:rPr lang="en-US" sz="2000" b="1" smtClean="0"/>
              <a:t>If yes, are they satisfied with the provider(s)/services?</a:t>
            </a:r>
          </a:p>
          <a:p>
            <a:pPr lvl="1"/>
            <a:r>
              <a:rPr lang="en-US" sz="2000" b="1" smtClean="0"/>
              <a:t>Are providers doing as expected?</a:t>
            </a:r>
          </a:p>
          <a:p>
            <a:pPr lvl="1"/>
            <a:r>
              <a:rPr lang="en-US" sz="2000" b="1" smtClean="0"/>
              <a:t>Are they coordinating their respective roles?</a:t>
            </a:r>
          </a:p>
          <a:p>
            <a:endParaRPr lang="en-US" sz="2400" i="1" smtClean="0"/>
          </a:p>
          <a:p>
            <a:pPr>
              <a:buFont typeface="Wingdings" pitchFamily="2" charset="2"/>
              <a:buNone/>
            </a:pPr>
            <a:endParaRPr lang="en-US" sz="2400" i="1" smtClean="0"/>
          </a:p>
        </p:txBody>
      </p:sp>
      <p:pic>
        <p:nvPicPr>
          <p:cNvPr id="60420" name="Picture 3" descr="chain.jpg"/>
          <p:cNvPicPr>
            <a:picLocks noChangeAspect="1"/>
          </p:cNvPicPr>
          <p:nvPr/>
        </p:nvPicPr>
        <p:blipFill>
          <a:blip r:embed="rId3" cstate="print"/>
          <a:srcRect/>
          <a:stretch>
            <a:fillRect/>
          </a:stretch>
        </p:blipFill>
        <p:spPr bwMode="auto">
          <a:xfrm>
            <a:off x="2362200" y="5943600"/>
            <a:ext cx="3810000" cy="596900"/>
          </a:xfrm>
          <a:prstGeom prst="rect">
            <a:avLst/>
          </a:prstGeom>
          <a:noFill/>
          <a:ln w="9525">
            <a:noFill/>
            <a:miter lim="800000"/>
            <a:headEnd/>
            <a:tailEnd/>
          </a:ln>
        </p:spPr>
      </p:pic>
      <p:sp>
        <p:nvSpPr>
          <p:cNvPr id="5" name="Footer Placeholder 4"/>
          <p:cNvSpPr>
            <a:spLocks noGrp="1"/>
          </p:cNvSpPr>
          <p:nvPr>
            <p:ph type="ftr" sz="quarter" idx="11"/>
          </p:nvPr>
        </p:nvSpPr>
        <p:spPr>
          <a:xfrm>
            <a:off x="6248400" y="6400800"/>
            <a:ext cx="2895600" cy="457200"/>
          </a:xfrm>
        </p:spPr>
        <p:txBody>
          <a:bodyPr/>
          <a:lstStyle/>
          <a:p>
            <a:pPr>
              <a:defRPr/>
            </a:pPr>
            <a:r>
              <a:rPr lang="en-US" altLang="en-US" smtClean="0"/>
              <a:t>Copyright Mary Thornton &amp; Associates </a:t>
            </a:r>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7543800" cy="1096962"/>
          </a:xfrm>
        </p:spPr>
        <p:txBody>
          <a:bodyPr/>
          <a:lstStyle/>
          <a:p>
            <a:r>
              <a:rPr lang="en-US" dirty="0" smtClean="0"/>
              <a:t>Consultation with Collaterals</a:t>
            </a:r>
            <a:endParaRPr lang="en-US" dirty="0"/>
          </a:p>
        </p:txBody>
      </p:sp>
      <p:sp>
        <p:nvSpPr>
          <p:cNvPr id="6" name="Content Placeholder 5"/>
          <p:cNvSpPr>
            <a:spLocks noGrp="1"/>
          </p:cNvSpPr>
          <p:nvPr>
            <p:ph idx="1"/>
          </p:nvPr>
        </p:nvSpPr>
        <p:spPr>
          <a:xfrm>
            <a:off x="304800" y="1295400"/>
            <a:ext cx="8382000" cy="4835525"/>
          </a:xfrm>
        </p:spPr>
        <p:txBody>
          <a:bodyPr/>
          <a:lstStyle/>
          <a:p>
            <a:r>
              <a:rPr lang="en-US" sz="2400" dirty="0" smtClean="0"/>
              <a:t>Request for an opinion or advice related to treatment, treatment options, etc from a member of the treatment team for a specific Individual. </a:t>
            </a:r>
            <a:r>
              <a:rPr lang="en-US" sz="2400" i="1" dirty="0" smtClean="0"/>
              <a:t>Currently internal consultations cannot be encountered. Clinical supervision is not covered. </a:t>
            </a:r>
          </a:p>
          <a:p>
            <a:r>
              <a:rPr lang="en-US" sz="2400" i="1" dirty="0" smtClean="0"/>
              <a:t>Request for an opinion or advice related to the treatment, treatment options, etc. from a professional who is not a member of the treatment team but who either knows the client or has access to the medical records in order to render a professional opinion on treatment. </a:t>
            </a:r>
          </a:p>
          <a:p>
            <a:r>
              <a:rPr lang="en-US" sz="2400" dirty="0" smtClean="0"/>
              <a:t>Meeting with your clinical supervisor to discuss treatment options, progress, prognosis ONLY when the client or a collateral is present. </a:t>
            </a:r>
          </a:p>
          <a:p>
            <a:endParaRPr lang="en-US" dirty="0"/>
          </a:p>
        </p:txBody>
      </p:sp>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457200"/>
            <a:ext cx="5867400" cy="762000"/>
          </a:xfrm>
        </p:spPr>
        <p:txBody>
          <a:bodyPr/>
          <a:lstStyle/>
          <a:p>
            <a:pPr eaLnBrk="1" hangingPunct="1"/>
            <a:r>
              <a:rPr lang="en-US" sz="3200" smtClean="0"/>
              <a:t>SUMMING UP </a:t>
            </a:r>
          </a:p>
        </p:txBody>
      </p:sp>
      <p:sp>
        <p:nvSpPr>
          <p:cNvPr id="65539" name="Rectangle 3"/>
          <p:cNvSpPr>
            <a:spLocks noGrp="1" noChangeArrowheads="1"/>
          </p:cNvSpPr>
          <p:nvPr>
            <p:ph type="body" idx="1"/>
          </p:nvPr>
        </p:nvSpPr>
        <p:spPr>
          <a:xfrm>
            <a:off x="381000" y="1600200"/>
            <a:ext cx="8458200" cy="4495800"/>
          </a:xfrm>
        </p:spPr>
        <p:txBody>
          <a:bodyPr/>
          <a:lstStyle/>
          <a:p>
            <a:pPr marL="0" indent="0" eaLnBrk="1" hangingPunct="1">
              <a:buFont typeface="Wingdings" pitchFamily="2" charset="2"/>
              <a:buNone/>
              <a:defRPr/>
            </a:pPr>
            <a:r>
              <a:rPr lang="en-US" sz="2800" dirty="0" smtClean="0"/>
              <a:t>The CM service must consist of one of the 4 buckets of activities </a:t>
            </a:r>
            <a:r>
              <a:rPr lang="en-US" sz="2800" u="sng" dirty="0" smtClean="0"/>
              <a:t>and </a:t>
            </a:r>
          </a:p>
          <a:p>
            <a:pPr eaLnBrk="1" hangingPunct="1">
              <a:defRPr/>
            </a:pPr>
            <a:r>
              <a:rPr lang="en-US" sz="2400" b="1" dirty="0" smtClean="0">
                <a:solidFill>
                  <a:srgbClr val="FF0066"/>
                </a:solidFill>
              </a:rPr>
              <a:t>Services must be medically necessary</a:t>
            </a:r>
          </a:p>
          <a:p>
            <a:pPr eaLnBrk="1" hangingPunct="1">
              <a:defRPr/>
            </a:pPr>
            <a:r>
              <a:rPr lang="en-US" sz="2400" b="1" dirty="0" smtClean="0">
                <a:solidFill>
                  <a:srgbClr val="FF6600"/>
                </a:solidFill>
              </a:rPr>
              <a:t>Individual must be unable to access the services and supports on their own – consider always natural supports</a:t>
            </a:r>
          </a:p>
          <a:p>
            <a:pPr eaLnBrk="1" hangingPunct="1">
              <a:defRPr/>
            </a:pPr>
            <a:r>
              <a:rPr lang="en-US" sz="2400" b="1" dirty="0" smtClean="0">
                <a:solidFill>
                  <a:srgbClr val="0000FF"/>
                </a:solidFill>
              </a:rPr>
              <a:t>Must have an impact on client’s recovery or recovery goals – watch for significance</a:t>
            </a:r>
          </a:p>
          <a:p>
            <a:pPr eaLnBrk="1" hangingPunct="1">
              <a:defRPr/>
            </a:pPr>
            <a:r>
              <a:rPr lang="en-US" sz="2400" b="1" dirty="0" smtClean="0">
                <a:solidFill>
                  <a:srgbClr val="009900"/>
                </a:solidFill>
              </a:rPr>
              <a:t>Requires vigilance in determining if plan is being implemented – active treatment concept</a:t>
            </a:r>
          </a:p>
        </p:txBody>
      </p:sp>
      <p:pic>
        <p:nvPicPr>
          <p:cNvPr id="61444" name="Picture 1"/>
          <p:cNvPicPr>
            <a:picLocks noChangeAspect="1"/>
          </p:cNvPicPr>
          <p:nvPr/>
        </p:nvPicPr>
        <p:blipFill>
          <a:blip r:embed="rId3" cstate="print"/>
          <a:srcRect/>
          <a:stretch>
            <a:fillRect/>
          </a:stretch>
        </p:blipFill>
        <p:spPr bwMode="auto">
          <a:xfrm>
            <a:off x="6542088" y="0"/>
            <a:ext cx="1752600" cy="1506538"/>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chemeClr val="accent6">
              <a:lumMod val="40000"/>
              <a:lumOff val="60000"/>
            </a:schemeClr>
          </a:solidFill>
        </p:spPr>
        <p:txBody>
          <a:bodyPr/>
          <a:lstStyle/>
          <a:p>
            <a:pPr eaLnBrk="1" hangingPunct="1">
              <a:defRPr/>
            </a:pPr>
            <a:r>
              <a:rPr lang="en-US" sz="3600" smtClean="0"/>
              <a:t>Medical Necessity</a:t>
            </a:r>
          </a:p>
        </p:txBody>
      </p:sp>
      <p:sp>
        <p:nvSpPr>
          <p:cNvPr id="8195" name="Rectangle 3"/>
          <p:cNvSpPr>
            <a:spLocks noGrp="1" noChangeArrowheads="1"/>
          </p:cNvSpPr>
          <p:nvPr>
            <p:ph type="body" idx="1"/>
          </p:nvPr>
        </p:nvSpPr>
        <p:spPr/>
        <p:txBody>
          <a:bodyPr/>
          <a:lstStyle/>
          <a:p>
            <a:pPr eaLnBrk="1" hangingPunct="1"/>
            <a:r>
              <a:rPr lang="en-US" sz="2800" smtClean="0"/>
              <a:t>The payers perspective</a:t>
            </a:r>
          </a:p>
          <a:p>
            <a:pPr eaLnBrk="1" hangingPunct="1">
              <a:buFont typeface="Wingdings" pitchFamily="2" charset="2"/>
              <a:buNone/>
            </a:pPr>
            <a:endParaRPr lang="en-US" sz="2800" smtClean="0"/>
          </a:p>
          <a:p>
            <a:pPr eaLnBrk="1" hangingPunct="1">
              <a:buFont typeface="Wingdings" pitchFamily="2" charset="2"/>
              <a:buNone/>
            </a:pPr>
            <a:r>
              <a:rPr lang="en-US" sz="2800" smtClean="0"/>
              <a:t>    1) Definition is controlled by the payer</a:t>
            </a:r>
          </a:p>
          <a:p>
            <a:pPr eaLnBrk="1" hangingPunct="1">
              <a:buFont typeface="Wingdings" pitchFamily="2" charset="2"/>
              <a:buNone/>
            </a:pPr>
            <a:r>
              <a:rPr lang="en-US" sz="2800" smtClean="0"/>
              <a:t>    2) Multi-dimensional decision-making but big question is, is it necessary? </a:t>
            </a:r>
          </a:p>
          <a:p>
            <a:pPr eaLnBrk="1" hangingPunct="1">
              <a:buFont typeface="Wingdings" pitchFamily="2" charset="2"/>
              <a:buNone/>
            </a:pPr>
            <a:r>
              <a:rPr lang="en-US" sz="2800" smtClean="0"/>
              <a:t>    3) CM or not? </a:t>
            </a:r>
          </a:p>
          <a:p>
            <a:pPr eaLnBrk="1" hangingPunct="1">
              <a:buFont typeface="Wingdings" pitchFamily="2" charset="2"/>
              <a:buNone/>
            </a:pPr>
            <a:r>
              <a:rPr lang="en-US" sz="2800" smtClean="0"/>
              <a:t>    4) Cost-effectiveness</a:t>
            </a:r>
          </a:p>
          <a:p>
            <a:pPr eaLnBrk="1" hangingPunct="1">
              <a:buFont typeface="Wingdings" pitchFamily="2" charset="2"/>
              <a:buNone/>
            </a:pPr>
            <a:r>
              <a:rPr lang="en-US" sz="2800" smtClean="0"/>
              <a:t>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Do I need to Know about Medical necessity?</a:t>
            </a:r>
            <a:endParaRPr lang="en-US" dirty="0"/>
          </a:p>
        </p:txBody>
      </p:sp>
      <p:sp>
        <p:nvSpPr>
          <p:cNvPr id="62467" name="Text Placeholder 2"/>
          <p:cNvSpPr>
            <a:spLocks noGrp="1"/>
          </p:cNvSpPr>
          <p:nvPr>
            <p:ph type="body" idx="1"/>
          </p:nvPr>
        </p:nvSpPr>
        <p:spPr/>
        <p:txBody>
          <a:bodyPr/>
          <a:lstStyle/>
          <a:p>
            <a:r>
              <a:rPr lang="en-US" smtClean="0"/>
              <a:t>Case Management Services</a:t>
            </a:r>
          </a:p>
        </p:txBody>
      </p:sp>
      <p:pic>
        <p:nvPicPr>
          <p:cNvPr id="62468" name="Picture 2"/>
          <p:cNvPicPr>
            <a:picLocks noChangeAspect="1"/>
          </p:cNvPicPr>
          <p:nvPr/>
        </p:nvPicPr>
        <p:blipFill>
          <a:blip r:embed="rId3" cstate="print"/>
          <a:srcRect/>
          <a:stretch>
            <a:fillRect/>
          </a:stretch>
        </p:blipFill>
        <p:spPr bwMode="auto">
          <a:xfrm>
            <a:off x="685800" y="685800"/>
            <a:ext cx="3581400" cy="2895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r>
              <a:rPr lang="en-US" smtClean="0"/>
              <a:t>CM Services Must be Medically Necessary</a:t>
            </a:r>
          </a:p>
        </p:txBody>
      </p:sp>
      <p:sp>
        <p:nvSpPr>
          <p:cNvPr id="63491" name="Content Placeholder 4"/>
          <p:cNvSpPr>
            <a:spLocks noGrp="1"/>
          </p:cNvSpPr>
          <p:nvPr>
            <p:ph idx="1"/>
          </p:nvPr>
        </p:nvSpPr>
        <p:spPr/>
        <p:txBody>
          <a:bodyPr/>
          <a:lstStyle/>
          <a:p>
            <a:r>
              <a:rPr lang="en-US" smtClean="0"/>
              <a:t>AND ….</a:t>
            </a:r>
          </a:p>
          <a:p>
            <a:pPr>
              <a:buFont typeface="Wingdings" pitchFamily="2" charset="2"/>
              <a:buNone/>
            </a:pPr>
            <a:r>
              <a:rPr lang="en-US" smtClean="0"/>
              <a:t>   </a:t>
            </a:r>
          </a:p>
          <a:p>
            <a:pPr>
              <a:buFont typeface="Wingdings" pitchFamily="2" charset="2"/>
              <a:buNone/>
            </a:pPr>
            <a:r>
              <a:rPr lang="en-US" smtClean="0"/>
              <a:t>   THE MEDICAL, MENTAL HEALTH, AND SUBSTANCE ABUSE SERVICES YOU LINK THE INDIVIDUAL TO MUST BE MEDICALLY NECESSARY AS WELL OR THE INDIVIDUAL’S MEDICAID BENEFIT WILL NOT COVER THE SERVICE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22238"/>
            <a:ext cx="8686800" cy="1630362"/>
          </a:xfrm>
        </p:spPr>
        <p:txBody>
          <a:bodyPr/>
          <a:lstStyle/>
          <a:p>
            <a:r>
              <a:rPr lang="en-US" sz="2800" smtClean="0"/>
              <a:t>COLORADO DEPARTMENT OF HEALTH CARE POLICY AND FINANCING –MEDICAL NECESSITY</a:t>
            </a:r>
            <a:r>
              <a:rPr lang="en-US" sz="4000" smtClean="0"/>
              <a:t/>
            </a:r>
            <a:br>
              <a:rPr lang="en-US" sz="4000" smtClean="0"/>
            </a:br>
            <a:endParaRPr lang="en-US" smtClean="0"/>
          </a:p>
        </p:txBody>
      </p:sp>
      <p:sp>
        <p:nvSpPr>
          <p:cNvPr id="61443" name="Content Placeholder 2"/>
          <p:cNvSpPr>
            <a:spLocks noGrp="1"/>
          </p:cNvSpPr>
          <p:nvPr>
            <p:ph idx="1"/>
          </p:nvPr>
        </p:nvSpPr>
        <p:spPr>
          <a:xfrm>
            <a:off x="457200" y="1143000"/>
            <a:ext cx="8229600" cy="5562600"/>
          </a:xfrm>
        </p:spPr>
        <p:txBody>
          <a:bodyPr/>
          <a:lstStyle/>
          <a:p>
            <a:pPr marL="0" indent="0">
              <a:buFont typeface="Wingdings" pitchFamily="2" charset="2"/>
              <a:buNone/>
              <a:defRPr/>
            </a:pPr>
            <a:r>
              <a:rPr lang="en-US" sz="1200" dirty="0"/>
              <a:t> </a:t>
            </a:r>
          </a:p>
          <a:p>
            <a:pPr marL="0" indent="0">
              <a:buFont typeface="Wingdings" pitchFamily="2" charset="2"/>
              <a:buNone/>
              <a:defRPr/>
            </a:pPr>
            <a:r>
              <a:rPr lang="en-US" sz="1800" dirty="0" smtClean="0"/>
              <a:t>“</a:t>
            </a:r>
            <a:r>
              <a:rPr lang="en-US" sz="2800" dirty="0" smtClean="0"/>
              <a:t>Medical </a:t>
            </a:r>
            <a:r>
              <a:rPr lang="en-US" sz="2800" dirty="0"/>
              <a:t>necessity means that a covered service shall be deemed a </a:t>
            </a:r>
            <a:r>
              <a:rPr lang="en-US" sz="2800" dirty="0" smtClean="0"/>
              <a:t>medical necessity </a:t>
            </a:r>
            <a:r>
              <a:rPr lang="en-US" sz="2800" dirty="0"/>
              <a:t>or medically necessary if, in a manner </a:t>
            </a:r>
            <a:r>
              <a:rPr lang="en-US" sz="2800" u="sng" dirty="0"/>
              <a:t>consistent with </a:t>
            </a:r>
            <a:r>
              <a:rPr lang="en-US" sz="2800" u="sng" dirty="0" smtClean="0"/>
              <a:t>accepted standards</a:t>
            </a:r>
            <a:r>
              <a:rPr lang="en-US" sz="2800" dirty="0" smtClean="0"/>
              <a:t> </a:t>
            </a:r>
            <a:r>
              <a:rPr lang="en-US" sz="2800" dirty="0"/>
              <a:t>of medical practice, it</a:t>
            </a:r>
            <a:r>
              <a:rPr lang="en-US" sz="2800" dirty="0" smtClean="0"/>
              <a:t>:</a:t>
            </a:r>
          </a:p>
          <a:p>
            <a:pPr marL="349250" lvl="1" indent="0">
              <a:buFont typeface="Wingdings" pitchFamily="2" charset="2"/>
              <a:buNone/>
              <a:defRPr/>
            </a:pPr>
            <a:r>
              <a:rPr lang="en-US" sz="2800" dirty="0"/>
              <a:t> </a:t>
            </a:r>
            <a:r>
              <a:rPr lang="en-US" sz="2800" dirty="0" smtClean="0"/>
              <a:t>1</a:t>
            </a:r>
            <a:r>
              <a:rPr lang="en-US" sz="2800" dirty="0"/>
              <a:t>. </a:t>
            </a:r>
            <a:r>
              <a:rPr lang="en-US" sz="2800" dirty="0" smtClean="0"/>
              <a:t>Is </a:t>
            </a:r>
            <a:r>
              <a:rPr lang="en-US" sz="2800" dirty="0"/>
              <a:t>found to be an </a:t>
            </a:r>
            <a:r>
              <a:rPr lang="en-US" sz="2800" u="sng" dirty="0"/>
              <a:t>equally effective </a:t>
            </a:r>
            <a:r>
              <a:rPr lang="en-US" sz="2800" dirty="0"/>
              <a:t>treatment among other </a:t>
            </a:r>
            <a:r>
              <a:rPr lang="en-US" sz="2800" dirty="0" smtClean="0"/>
              <a:t>less conservative </a:t>
            </a:r>
            <a:r>
              <a:rPr lang="en-US" sz="2800" dirty="0"/>
              <a:t>or more costly treatment </a:t>
            </a:r>
            <a:r>
              <a:rPr lang="en-US" sz="2800" dirty="0" smtClean="0"/>
              <a:t>options</a:t>
            </a:r>
            <a:r>
              <a:rPr lang="en-US" sz="2800" dirty="0"/>
              <a:t>, </a:t>
            </a:r>
            <a:r>
              <a:rPr lang="en-US" sz="2800" dirty="0" smtClean="0"/>
              <a:t> and</a:t>
            </a:r>
          </a:p>
          <a:p>
            <a:pPr>
              <a:defRPr/>
            </a:pPr>
            <a:endParaRPr lang="en-US" dirty="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22238"/>
            <a:ext cx="8686800" cy="563562"/>
          </a:xfrm>
        </p:spPr>
        <p:txBody>
          <a:bodyPr/>
          <a:lstStyle/>
          <a:p>
            <a:r>
              <a:rPr lang="en-US" sz="2800" smtClean="0"/>
              <a:t>COLORADO HCPF CONTINUED</a:t>
            </a:r>
            <a:endParaRPr lang="en-US" smtClean="0"/>
          </a:p>
        </p:txBody>
      </p:sp>
      <p:sp>
        <p:nvSpPr>
          <p:cNvPr id="61443" name="Content Placeholder 2"/>
          <p:cNvSpPr>
            <a:spLocks noGrp="1"/>
          </p:cNvSpPr>
          <p:nvPr>
            <p:ph idx="1"/>
          </p:nvPr>
        </p:nvSpPr>
        <p:spPr>
          <a:xfrm>
            <a:off x="228600" y="685800"/>
            <a:ext cx="8458200" cy="5791200"/>
          </a:xfrm>
        </p:spPr>
        <p:txBody>
          <a:bodyPr/>
          <a:lstStyle/>
          <a:p>
            <a:pPr marL="0" indent="0">
              <a:buFont typeface="Wingdings" pitchFamily="2" charset="2"/>
              <a:buNone/>
              <a:defRPr/>
            </a:pPr>
            <a:r>
              <a:rPr lang="en-US" sz="1200" dirty="0"/>
              <a:t> </a:t>
            </a:r>
          </a:p>
          <a:p>
            <a:pPr marL="0" indent="0">
              <a:buFont typeface="Wingdings" pitchFamily="2" charset="2"/>
              <a:buNone/>
              <a:defRPr/>
            </a:pPr>
            <a:r>
              <a:rPr lang="en-US" sz="2200" dirty="0" smtClean="0"/>
              <a:t> </a:t>
            </a:r>
            <a:r>
              <a:rPr lang="en-US" sz="2800" dirty="0" smtClean="0"/>
              <a:t>2</a:t>
            </a:r>
            <a:r>
              <a:rPr lang="en-US" sz="2800" dirty="0"/>
              <a:t>. Meets at least one of the following criteria</a:t>
            </a:r>
            <a:r>
              <a:rPr lang="en-US" sz="2800" dirty="0" smtClean="0"/>
              <a:t>:</a:t>
            </a:r>
          </a:p>
          <a:p>
            <a:pPr marL="514350" indent="-514350">
              <a:buFont typeface="Wingdings" pitchFamily="2" charset="2"/>
              <a:buNone/>
              <a:defRPr/>
            </a:pPr>
            <a:r>
              <a:rPr lang="en-US" sz="2800" dirty="0" smtClean="0"/>
              <a:t>    a. The </a:t>
            </a:r>
            <a:r>
              <a:rPr lang="en-US" sz="2800" dirty="0"/>
              <a:t>service will, or is reasonably expected to </a:t>
            </a:r>
            <a:r>
              <a:rPr lang="en-US" sz="2800" u="sng" dirty="0"/>
              <a:t>prevent or </a:t>
            </a:r>
            <a:r>
              <a:rPr lang="en-US" sz="2800" u="sng" dirty="0" smtClean="0"/>
              <a:t>diagnose</a:t>
            </a:r>
            <a:r>
              <a:rPr lang="en-US" sz="2800" dirty="0" smtClean="0"/>
              <a:t> the </a:t>
            </a:r>
            <a:r>
              <a:rPr lang="en-US" sz="2800" dirty="0"/>
              <a:t>onset of an illness, condition, primary disability, or </a:t>
            </a:r>
            <a:r>
              <a:rPr lang="en-US" sz="2800" dirty="0" smtClean="0"/>
              <a:t>secondary disability.</a:t>
            </a:r>
          </a:p>
          <a:p>
            <a:pPr marL="514350" indent="-514350">
              <a:buFont typeface="Wingdings" pitchFamily="2" charset="2"/>
              <a:buAutoNum type="alphaLcPeriod"/>
              <a:defRPr/>
            </a:pPr>
            <a:endParaRPr lang="en-US" sz="2800" dirty="0"/>
          </a:p>
          <a:p>
            <a:pPr marL="349250" lvl="1" indent="0">
              <a:buFont typeface="Wingdings" pitchFamily="2" charset="2"/>
              <a:buNone/>
              <a:defRPr/>
            </a:pPr>
            <a:r>
              <a:rPr lang="en-US" sz="2800" dirty="0"/>
              <a:t>b. The service will, or is reasonably expected to </a:t>
            </a:r>
            <a:r>
              <a:rPr lang="en-US" sz="2800" u="sng" dirty="0"/>
              <a:t>cure, correct, </a:t>
            </a:r>
            <a:r>
              <a:rPr lang="en-US" sz="2800" u="sng" dirty="0" smtClean="0"/>
              <a:t>reduce or </a:t>
            </a:r>
            <a:r>
              <a:rPr lang="en-US" sz="2800" u="sng" dirty="0"/>
              <a:t>ameliorate </a:t>
            </a:r>
            <a:r>
              <a:rPr lang="en-US" sz="2800" dirty="0"/>
              <a:t>the physical, mental cognitive or </a:t>
            </a:r>
            <a:r>
              <a:rPr lang="en-US" sz="2800" dirty="0" smtClean="0"/>
              <a:t>developmental effects </a:t>
            </a:r>
            <a:r>
              <a:rPr lang="en-US" sz="2800" dirty="0"/>
              <a:t>of an illness, injury or disability.</a:t>
            </a:r>
          </a:p>
          <a:p>
            <a:pPr>
              <a:defRPr/>
            </a:pPr>
            <a:endParaRPr lang="en-US" sz="2800" dirty="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122238"/>
            <a:ext cx="8686800" cy="563562"/>
          </a:xfrm>
        </p:spPr>
        <p:txBody>
          <a:bodyPr/>
          <a:lstStyle/>
          <a:p>
            <a:r>
              <a:rPr lang="en-US" sz="2800" smtClean="0"/>
              <a:t>COLORADO HCPF CONTINUED</a:t>
            </a:r>
            <a:endParaRPr lang="en-US" smtClean="0"/>
          </a:p>
        </p:txBody>
      </p:sp>
      <p:sp>
        <p:nvSpPr>
          <p:cNvPr id="61443" name="Content Placeholder 2"/>
          <p:cNvSpPr>
            <a:spLocks noGrp="1"/>
          </p:cNvSpPr>
          <p:nvPr>
            <p:ph idx="1"/>
          </p:nvPr>
        </p:nvSpPr>
        <p:spPr>
          <a:xfrm>
            <a:off x="228600" y="685800"/>
            <a:ext cx="8458200" cy="5791200"/>
          </a:xfrm>
        </p:spPr>
        <p:txBody>
          <a:bodyPr/>
          <a:lstStyle/>
          <a:p>
            <a:pPr marL="0" indent="0">
              <a:buFont typeface="Wingdings" pitchFamily="2" charset="2"/>
              <a:buNone/>
              <a:defRPr/>
            </a:pPr>
            <a:r>
              <a:rPr lang="en-US" sz="1200" dirty="0"/>
              <a:t> </a:t>
            </a:r>
          </a:p>
          <a:p>
            <a:pPr marL="0" indent="0">
              <a:buFont typeface="Wingdings" pitchFamily="2" charset="2"/>
              <a:buNone/>
              <a:defRPr/>
            </a:pPr>
            <a:r>
              <a:rPr lang="en-US" sz="2400" dirty="0" smtClean="0"/>
              <a:t>c</a:t>
            </a:r>
            <a:r>
              <a:rPr lang="en-US" sz="2800" dirty="0"/>
              <a:t>. The service will, or is reasonably expected to </a:t>
            </a:r>
            <a:r>
              <a:rPr lang="en-US" sz="2800" u="sng" dirty="0"/>
              <a:t>reduce or </a:t>
            </a:r>
            <a:r>
              <a:rPr lang="en-US" sz="2800" u="sng" dirty="0" smtClean="0"/>
              <a:t>ameliorate the </a:t>
            </a:r>
            <a:r>
              <a:rPr lang="en-US" sz="2800" u="sng" dirty="0"/>
              <a:t>pain or suffering </a:t>
            </a:r>
            <a:r>
              <a:rPr lang="en-US" sz="2800" dirty="0"/>
              <a:t>caused by an illness, injury or disability</a:t>
            </a:r>
            <a:r>
              <a:rPr lang="en-US" sz="2800" dirty="0" smtClean="0"/>
              <a:t>.</a:t>
            </a:r>
          </a:p>
          <a:p>
            <a:pPr marL="0" indent="0">
              <a:buFont typeface="Wingdings" pitchFamily="2" charset="2"/>
              <a:buNone/>
              <a:defRPr/>
            </a:pPr>
            <a:endParaRPr lang="en-US" sz="2800" dirty="0"/>
          </a:p>
          <a:p>
            <a:pPr marL="0" indent="0">
              <a:buFont typeface="Wingdings" pitchFamily="2" charset="2"/>
              <a:buNone/>
              <a:defRPr/>
            </a:pPr>
            <a:r>
              <a:rPr lang="en-US" sz="2800" dirty="0"/>
              <a:t>d. The service will, or is </a:t>
            </a:r>
            <a:r>
              <a:rPr lang="en-US" sz="2800" u="sng" dirty="0"/>
              <a:t>reasonably</a:t>
            </a:r>
            <a:r>
              <a:rPr lang="en-US" sz="2800" dirty="0"/>
              <a:t> expected to assist the </a:t>
            </a:r>
            <a:r>
              <a:rPr lang="en-US" sz="2800" dirty="0" smtClean="0"/>
              <a:t>individual to </a:t>
            </a:r>
            <a:r>
              <a:rPr lang="en-US" sz="2800" u="sng" dirty="0"/>
              <a:t>achieve or maintain </a:t>
            </a:r>
            <a:r>
              <a:rPr lang="en-US" sz="2800" dirty="0"/>
              <a:t>maximum </a:t>
            </a:r>
            <a:r>
              <a:rPr lang="en-US" sz="2800" u="sng" dirty="0"/>
              <a:t>functional</a:t>
            </a:r>
            <a:r>
              <a:rPr lang="en-US" sz="2800" dirty="0"/>
              <a:t> capacity in </a:t>
            </a:r>
            <a:r>
              <a:rPr lang="en-US" sz="2800" dirty="0" smtClean="0"/>
              <a:t>performing Activities </a:t>
            </a:r>
            <a:r>
              <a:rPr lang="en-US" sz="2800" dirty="0"/>
              <a:t>of Daily Living</a:t>
            </a:r>
            <a:r>
              <a:rPr lang="en-US" sz="2800" dirty="0" smtClean="0"/>
              <a:t>.</a:t>
            </a:r>
            <a:r>
              <a:rPr lang="en-US" sz="2800" dirty="0"/>
              <a:t> </a:t>
            </a:r>
            <a:endParaRPr lang="en-US" sz="2800" dirty="0" smtClean="0"/>
          </a:p>
          <a:p>
            <a:pPr marL="0" indent="0">
              <a:buFont typeface="Wingdings" pitchFamily="2" charset="2"/>
              <a:buNone/>
              <a:defRPr/>
            </a:pPr>
            <a:endParaRPr lang="en-US" sz="2800" dirty="0" smtClean="0"/>
          </a:p>
          <a:p>
            <a:pPr marL="0" indent="0">
              <a:buFont typeface="Wingdings" pitchFamily="2" charset="2"/>
              <a:buNone/>
              <a:defRPr/>
            </a:pPr>
            <a:r>
              <a:rPr lang="en-US" sz="2800" dirty="0" smtClean="0"/>
              <a:t>Medical </a:t>
            </a:r>
            <a:r>
              <a:rPr lang="en-US" sz="2800" dirty="0"/>
              <a:t>necessity may also be a course of treatment that includes </a:t>
            </a:r>
            <a:r>
              <a:rPr lang="en-US" sz="2800" dirty="0" smtClean="0"/>
              <a:t>mere observation </a:t>
            </a:r>
            <a:r>
              <a:rPr lang="en-US" sz="2800" dirty="0"/>
              <a:t>or no treatment at all</a:t>
            </a:r>
            <a:r>
              <a:rPr lang="en-US" sz="2800" dirty="0" smtClean="0"/>
              <a:t>.”</a:t>
            </a:r>
            <a:endParaRPr lang="en-US" sz="2800" dirty="0"/>
          </a:p>
          <a:p>
            <a:pPr>
              <a:defRPr/>
            </a:pPr>
            <a:endParaRPr lang="en-US" sz="2000" dirty="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MEDICAL NECESSITY:</a:t>
            </a:r>
            <a:br>
              <a:rPr lang="en-US" smtClean="0"/>
            </a:br>
            <a:r>
              <a:rPr lang="en-US" smtClean="0"/>
              <a:t>An Operational Definition</a:t>
            </a:r>
          </a:p>
        </p:txBody>
      </p:sp>
      <p:sp>
        <p:nvSpPr>
          <p:cNvPr id="67587" name="Content Placeholder 2"/>
          <p:cNvSpPr>
            <a:spLocks noGrp="1"/>
          </p:cNvSpPr>
          <p:nvPr>
            <p:ph idx="1"/>
          </p:nvPr>
        </p:nvSpPr>
        <p:spPr>
          <a:xfrm>
            <a:off x="457200" y="1719263"/>
            <a:ext cx="8229600" cy="4833937"/>
          </a:xfrm>
        </p:spPr>
        <p:txBody>
          <a:bodyPr/>
          <a:lstStyle/>
          <a:p>
            <a:pPr algn="ctr" eaLnBrk="1" hangingPunct="1">
              <a:buFont typeface="Wingdings" pitchFamily="2" charset="2"/>
              <a:buNone/>
              <a:tabLst>
                <a:tab pos="1371600" algn="l"/>
              </a:tabLst>
            </a:pPr>
            <a:endParaRPr lang="en-US" sz="2800" b="1" u="sng" smtClean="0">
              <a:solidFill>
                <a:srgbClr val="000066"/>
              </a:solidFill>
            </a:endParaRPr>
          </a:p>
          <a:p>
            <a:pPr eaLnBrk="1" hangingPunct="1">
              <a:tabLst>
                <a:tab pos="1371600" algn="l"/>
              </a:tabLst>
            </a:pPr>
            <a:r>
              <a:rPr lang="en-US" sz="2800" smtClean="0">
                <a:solidFill>
                  <a:srgbClr val="000066"/>
                </a:solidFill>
              </a:rPr>
              <a:t>The member has a mental health/substance abuse condition/illness that has produced a current problem in functional status, including current signs and symptoms that interfere with functionality, that can be helped by providing the services listed on the treatment/CM plan. </a:t>
            </a:r>
          </a:p>
        </p:txBody>
      </p:sp>
      <p:pic>
        <p:nvPicPr>
          <p:cNvPr id="67588" name="Picture 3" descr="j0409709.jpg"/>
          <p:cNvPicPr>
            <a:picLocks noChangeAspect="1"/>
          </p:cNvPicPr>
          <p:nvPr/>
        </p:nvPicPr>
        <p:blipFill>
          <a:blip r:embed="rId3" cstate="print"/>
          <a:srcRect/>
          <a:stretch>
            <a:fillRect/>
          </a:stretch>
        </p:blipFill>
        <p:spPr bwMode="auto">
          <a:xfrm>
            <a:off x="6477000" y="0"/>
            <a:ext cx="2514600" cy="1905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r"/>
            <a:r>
              <a:rPr lang="en-US" smtClean="0"/>
              <a:t>Operational Definition</a:t>
            </a:r>
            <a:br>
              <a:rPr lang="en-US" smtClean="0"/>
            </a:br>
            <a:r>
              <a:rPr lang="en-US" smtClean="0"/>
              <a:t>of Medical Necessity</a:t>
            </a:r>
          </a:p>
        </p:txBody>
      </p:sp>
      <p:sp>
        <p:nvSpPr>
          <p:cNvPr id="3" name="Content Placeholder 2"/>
          <p:cNvSpPr>
            <a:spLocks noGrp="1"/>
          </p:cNvSpPr>
          <p:nvPr>
            <p:ph idx="1"/>
          </p:nvPr>
        </p:nvSpPr>
        <p:spPr/>
        <p:txBody>
          <a:bodyPr/>
          <a:lstStyle/>
          <a:p>
            <a:pPr>
              <a:buFont typeface="Wingdings" pitchFamily="2" charset="2"/>
              <a:buNone/>
              <a:defRPr/>
            </a:pPr>
            <a:r>
              <a:rPr lang="en-US" sz="2400" dirty="0" smtClean="0"/>
              <a:t>Help can be focused on the:</a:t>
            </a:r>
          </a:p>
          <a:p>
            <a:pPr lvl="1">
              <a:defRPr/>
            </a:pPr>
            <a:r>
              <a:rPr lang="en-US" sz="2400" dirty="0" smtClean="0">
                <a:ea typeface="+mn-ea"/>
                <a:cs typeface="+mn-cs"/>
              </a:rPr>
              <a:t>Reduction or better management of signs and symptoms; </a:t>
            </a:r>
          </a:p>
          <a:p>
            <a:pPr lvl="1">
              <a:defRPr/>
            </a:pPr>
            <a:r>
              <a:rPr lang="en-US" sz="2400" dirty="0" smtClean="0">
                <a:ea typeface="+mn-ea"/>
                <a:cs typeface="+mn-cs"/>
              </a:rPr>
              <a:t>betterment of a functional status; </a:t>
            </a:r>
          </a:p>
          <a:p>
            <a:pPr lvl="1">
              <a:defRPr/>
            </a:pPr>
            <a:r>
              <a:rPr lang="en-US" sz="2400" dirty="0" smtClean="0">
                <a:ea typeface="+mn-ea"/>
                <a:cs typeface="+mn-cs"/>
              </a:rPr>
              <a:t>prevention of a worsening or maintenance of functional status; </a:t>
            </a:r>
          </a:p>
          <a:p>
            <a:pPr lvl="1">
              <a:defRPr/>
            </a:pPr>
            <a:r>
              <a:rPr lang="en-US" sz="2400" dirty="0" smtClean="0">
                <a:ea typeface="+mn-ea"/>
                <a:cs typeface="+mn-cs"/>
              </a:rPr>
              <a:t>development of age appropriate functioning in a child where mental illness has prevented age appropriate functioning;</a:t>
            </a:r>
          </a:p>
          <a:p>
            <a:pPr lvl="1">
              <a:defRPr/>
            </a:pPr>
            <a:r>
              <a:rPr lang="en-US" sz="2400" dirty="0" smtClean="0">
                <a:ea typeface="+mn-ea"/>
                <a:cs typeface="+mn-cs"/>
              </a:rPr>
              <a:t>or the prevention of new morbidities where they are threatened by the individual’s mental illness. </a:t>
            </a:r>
          </a:p>
          <a:p>
            <a:pPr>
              <a:defRPr/>
            </a:pPr>
            <a:endParaRPr lang="en-US" dirty="0"/>
          </a:p>
        </p:txBody>
      </p:sp>
      <p:pic>
        <p:nvPicPr>
          <p:cNvPr id="68612" name="Picture 3" descr="Nurse.jpg"/>
          <p:cNvPicPr>
            <a:picLocks noChangeAspect="1"/>
          </p:cNvPicPr>
          <p:nvPr/>
        </p:nvPicPr>
        <p:blipFill>
          <a:blip r:embed="rId3" cstate="print"/>
          <a:srcRect/>
          <a:stretch>
            <a:fillRect/>
          </a:stretch>
        </p:blipFill>
        <p:spPr bwMode="auto">
          <a:xfrm>
            <a:off x="381000" y="304800"/>
            <a:ext cx="1676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57200"/>
            <a:ext cx="7543800" cy="1524000"/>
          </a:xfrm>
        </p:spPr>
        <p:txBody>
          <a:bodyPr/>
          <a:lstStyle/>
          <a:p>
            <a:r>
              <a:rPr lang="en-US" smtClean="0"/>
              <a:t>What are they looking for and where do they look?</a:t>
            </a:r>
            <a:br>
              <a:rPr lang="en-US" smtClean="0"/>
            </a:br>
            <a:endParaRPr lang="en-US" smtClean="0"/>
          </a:p>
        </p:txBody>
      </p:sp>
      <p:sp>
        <p:nvSpPr>
          <p:cNvPr id="59395" name="Content Placeholder 2"/>
          <p:cNvSpPr>
            <a:spLocks noGrp="1"/>
          </p:cNvSpPr>
          <p:nvPr>
            <p:ph idx="1"/>
          </p:nvPr>
        </p:nvSpPr>
        <p:spPr>
          <a:xfrm>
            <a:off x="457200" y="1371600"/>
            <a:ext cx="8229600" cy="4759325"/>
          </a:xfrm>
        </p:spPr>
        <p:txBody>
          <a:bodyPr/>
          <a:lstStyle/>
          <a:p>
            <a:pPr algn="ctr">
              <a:buFont typeface="Wingdings" pitchFamily="2" charset="2"/>
              <a:buNone/>
              <a:defRPr/>
            </a:pPr>
            <a:r>
              <a:rPr lang="en-US" sz="2400" dirty="0" smtClean="0"/>
              <a:t>Medical Necessity and CM </a:t>
            </a:r>
          </a:p>
          <a:p>
            <a:pPr marL="457200" indent="-457200">
              <a:buFont typeface="+mj-lt"/>
              <a:buAutoNum type="arabicPeriod"/>
              <a:defRPr/>
            </a:pPr>
            <a:r>
              <a:rPr lang="en-US" sz="2400" dirty="0" smtClean="0"/>
              <a:t>It treats a mental health condition/illness or functional deficits that are the result of the mental illness.</a:t>
            </a:r>
          </a:p>
          <a:p>
            <a:pPr marL="457200" indent="-457200">
              <a:buFont typeface="+mj-lt"/>
              <a:buAutoNum type="arabicPeriod"/>
              <a:defRPr/>
            </a:pPr>
            <a:r>
              <a:rPr lang="en-US" sz="2400" dirty="0" smtClean="0"/>
              <a:t>It has been ordered or prescribed–credentials critical.</a:t>
            </a:r>
          </a:p>
          <a:p>
            <a:pPr marL="457200" indent="-457200">
              <a:buFont typeface="+mj-lt"/>
              <a:buAutoNum type="arabicPeriod"/>
              <a:defRPr/>
            </a:pPr>
            <a:r>
              <a:rPr lang="en-US" sz="2400" dirty="0" smtClean="0"/>
              <a:t>The service should be generally accepted as effective for the mental illness being treated.</a:t>
            </a:r>
          </a:p>
          <a:p>
            <a:pPr marL="457200" indent="-457200">
              <a:buFont typeface="+mj-lt"/>
              <a:buAutoNum type="arabicPeriod"/>
              <a:defRPr/>
            </a:pPr>
            <a:r>
              <a:rPr lang="en-US" sz="2400" dirty="0" smtClean="0"/>
              <a:t>The individual must be willing to participate in treatment </a:t>
            </a:r>
          </a:p>
          <a:p>
            <a:pPr marL="457200" indent="-457200">
              <a:buFont typeface="+mj-lt"/>
              <a:buAutoNum type="arabicPeriod"/>
              <a:defRPr/>
            </a:pPr>
            <a:r>
              <a:rPr lang="en-US" sz="2400" dirty="0" smtClean="0"/>
              <a:t>The individual must be able to benefit from the service being provided.</a:t>
            </a:r>
          </a:p>
          <a:p>
            <a:pPr marL="457200" indent="-457200">
              <a:buFont typeface="+mj-lt"/>
              <a:buAutoNum type="arabicPeriod"/>
              <a:defRPr/>
            </a:pPr>
            <a:r>
              <a:rPr lang="en-US" sz="2400" dirty="0" smtClean="0"/>
              <a:t>There must be active treatment.</a:t>
            </a:r>
          </a:p>
        </p:txBody>
      </p:sp>
      <p:pic>
        <p:nvPicPr>
          <p:cNvPr id="69636" name="Picture 3" descr="Girl looking.bmp"/>
          <p:cNvPicPr>
            <a:picLocks noChangeAspect="1"/>
          </p:cNvPicPr>
          <p:nvPr/>
        </p:nvPicPr>
        <p:blipFill>
          <a:blip r:embed="rId3" cstate="print"/>
          <a:srcRect/>
          <a:stretch>
            <a:fillRect/>
          </a:stretch>
        </p:blipFill>
        <p:spPr bwMode="auto">
          <a:xfrm>
            <a:off x="6705600" y="4800600"/>
            <a:ext cx="1905000" cy="16002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457200"/>
            <a:ext cx="8305800" cy="1447800"/>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What makes a CM service medically necessary? ?</a:t>
            </a:r>
            <a:br>
              <a:rPr lang="en-US" smtClean="0"/>
            </a:br>
            <a:endParaRPr lang="en-US" smtClean="0"/>
          </a:p>
        </p:txBody>
      </p:sp>
      <p:sp>
        <p:nvSpPr>
          <p:cNvPr id="70659" name="Content Placeholder 2"/>
          <p:cNvSpPr>
            <a:spLocks noGrp="1"/>
          </p:cNvSpPr>
          <p:nvPr>
            <p:ph idx="1"/>
          </p:nvPr>
        </p:nvSpPr>
        <p:spPr>
          <a:xfrm>
            <a:off x="457200" y="1219200"/>
            <a:ext cx="8229600" cy="4835525"/>
          </a:xfrm>
        </p:spPr>
        <p:txBody>
          <a:bodyPr/>
          <a:lstStyle/>
          <a:p>
            <a:r>
              <a:rPr lang="en-US" sz="2400" smtClean="0"/>
              <a:t>The individual meets the diagnostic and clinical criteria for case management</a:t>
            </a:r>
          </a:p>
          <a:p>
            <a:r>
              <a:rPr lang="en-US" sz="2400" smtClean="0"/>
              <a:t>The service is ordered in the individual’s treatment plan or a separate case plan</a:t>
            </a:r>
          </a:p>
          <a:p>
            <a:r>
              <a:rPr lang="en-US" sz="2400" smtClean="0"/>
              <a:t>You provide a service that meets the definition of medical necessity –one of the 4 buckets allowed in CM </a:t>
            </a:r>
          </a:p>
          <a:p>
            <a:r>
              <a:rPr lang="en-US" sz="2400" smtClean="0"/>
              <a:t>The Individual wants to receive CM services from you</a:t>
            </a:r>
          </a:p>
          <a:p>
            <a:r>
              <a:rPr lang="en-US" sz="2400" smtClean="0"/>
              <a:t>The Individual is unable to link to services on their own but with your help can become more independent in locating and using services and supports</a:t>
            </a:r>
          </a:p>
          <a:p>
            <a:r>
              <a:rPr lang="en-US" sz="2400" smtClean="0"/>
              <a:t>The case management activities are being provided according to the plan including the necessary linkages and referrals.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5"/>
          <p:cNvSpPr>
            <a:spLocks noGrp="1"/>
          </p:cNvSpPr>
          <p:nvPr>
            <p:ph type="body" sz="half" idx="2"/>
          </p:nvPr>
        </p:nvSpPr>
        <p:spPr>
          <a:xfrm>
            <a:off x="838200" y="1600200"/>
            <a:ext cx="7772400" cy="4572000"/>
          </a:xfrm>
        </p:spPr>
        <p:txBody>
          <a:bodyPr/>
          <a:lstStyle/>
          <a:p>
            <a:pPr algn="ctr"/>
            <a:r>
              <a:rPr lang="en-US" sz="4800" b="1" i="1" smtClean="0"/>
              <a:t>Doing Case Management well means…….</a:t>
            </a:r>
          </a:p>
        </p:txBody>
      </p:sp>
      <p:sp>
        <p:nvSpPr>
          <p:cNvPr id="3" name="Footer Placeholder 2"/>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chemeClr val="accent6">
              <a:lumMod val="40000"/>
              <a:lumOff val="60000"/>
            </a:schemeClr>
          </a:solidFill>
        </p:spPr>
        <p:txBody>
          <a:bodyPr/>
          <a:lstStyle/>
          <a:p>
            <a:pPr eaLnBrk="1" hangingPunct="1">
              <a:defRPr/>
            </a:pPr>
            <a:r>
              <a:rPr lang="en-US" sz="3600" smtClean="0"/>
              <a:t>Documentation</a:t>
            </a:r>
          </a:p>
        </p:txBody>
      </p:sp>
      <p:sp>
        <p:nvSpPr>
          <p:cNvPr id="9219" name="Rectangle 3"/>
          <p:cNvSpPr>
            <a:spLocks noGrp="1" noChangeArrowheads="1"/>
          </p:cNvSpPr>
          <p:nvPr>
            <p:ph type="body" idx="1"/>
          </p:nvPr>
        </p:nvSpPr>
        <p:spPr/>
        <p:txBody>
          <a:bodyPr/>
          <a:lstStyle/>
          <a:p>
            <a:pPr eaLnBrk="1" hangingPunct="1">
              <a:buFont typeface="Wingdings" pitchFamily="2" charset="2"/>
              <a:buNone/>
            </a:pPr>
            <a:r>
              <a:rPr lang="en-US" sz="2000" smtClean="0"/>
              <a:t>    “</a:t>
            </a:r>
            <a:r>
              <a:rPr lang="en-US" sz="2800" smtClean="0"/>
              <a:t>Without complete clinical record documentation, including a description of what took place in a therapy session, the medication prescribed, the individual’s interaction with group members, his or her progress compared to the treatment plan goals, and future plans of treatment, the appropriateness of the individual’s level of care is unclear. </a:t>
            </a:r>
          </a:p>
          <a:p>
            <a:pPr eaLnBrk="1" hangingPunct="1">
              <a:buFont typeface="Wingdings" pitchFamily="2" charset="2"/>
              <a:buNone/>
            </a:pPr>
            <a:endParaRPr lang="en-US" sz="2000" smtClean="0"/>
          </a:p>
          <a:p>
            <a:pPr eaLnBrk="1" hangingPunct="1">
              <a:buFont typeface="Wingdings" pitchFamily="2" charset="2"/>
              <a:buNone/>
            </a:pPr>
            <a:endParaRPr lang="en-US" sz="200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371600" y="457200"/>
            <a:ext cx="5486400" cy="566738"/>
          </a:xfrm>
        </p:spPr>
        <p:txBody>
          <a:bodyPr/>
          <a:lstStyle/>
          <a:p>
            <a:pPr algn="ctr"/>
            <a:r>
              <a:rPr lang="en-US" sz="2400" smtClean="0"/>
              <a:t>Elements  of Case Management</a:t>
            </a:r>
          </a:p>
        </p:txBody>
      </p:sp>
      <p:sp>
        <p:nvSpPr>
          <p:cNvPr id="72707" name="Text Placeholder 3"/>
          <p:cNvSpPr>
            <a:spLocks noGrp="1"/>
          </p:cNvSpPr>
          <p:nvPr>
            <p:ph type="body" sz="half" idx="2"/>
          </p:nvPr>
        </p:nvSpPr>
        <p:spPr/>
        <p:txBody>
          <a:bodyPr/>
          <a:lstStyle/>
          <a:p>
            <a:pPr algn="ctr"/>
            <a:r>
              <a:rPr lang="en-US" sz="2400" smtClean="0"/>
              <a:t>Four Buckets of Allowed Services</a:t>
            </a:r>
          </a:p>
        </p:txBody>
      </p:sp>
      <p:pic>
        <p:nvPicPr>
          <p:cNvPr id="72708" name="Picture 2"/>
          <p:cNvPicPr>
            <a:picLocks noChangeAspect="1"/>
          </p:cNvPicPr>
          <p:nvPr/>
        </p:nvPicPr>
        <p:blipFill>
          <a:blip r:embed="rId3" cstate="print"/>
          <a:srcRect/>
          <a:stretch>
            <a:fillRect/>
          </a:stretch>
        </p:blipFill>
        <p:spPr bwMode="auto">
          <a:xfrm>
            <a:off x="1981200" y="1828800"/>
            <a:ext cx="4648200" cy="3276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A</a:t>
            </a:r>
            <a:r>
              <a:rPr lang="en-US" sz="2400" smtClean="0"/>
              <a:t>re the Documents           vs.    What do they say? </a:t>
            </a:r>
            <a:br>
              <a:rPr lang="en-US" sz="2400" smtClean="0"/>
            </a:br>
            <a:r>
              <a:rPr lang="en-US" sz="2400" smtClean="0"/>
              <a:t>There?		</a:t>
            </a:r>
            <a:endParaRPr lang="en-US" sz="2400" smtClean="0">
              <a:solidFill>
                <a:srgbClr val="FF0000"/>
              </a:solidFill>
            </a:endParaRPr>
          </a:p>
        </p:txBody>
      </p:sp>
      <p:sp>
        <p:nvSpPr>
          <p:cNvPr id="73731" name="Content Placeholder 2"/>
          <p:cNvSpPr>
            <a:spLocks noGrp="1"/>
          </p:cNvSpPr>
          <p:nvPr>
            <p:ph sz="half" idx="1"/>
          </p:nvPr>
        </p:nvSpPr>
        <p:spPr>
          <a:xfrm>
            <a:off x="457200" y="1752600"/>
            <a:ext cx="4038600" cy="4378325"/>
          </a:xfrm>
        </p:spPr>
        <p:txBody>
          <a:bodyPr/>
          <a:lstStyle/>
          <a:p>
            <a:pPr algn="ctr">
              <a:buFont typeface="Wingdings" pitchFamily="2" charset="2"/>
              <a:buNone/>
            </a:pPr>
            <a:r>
              <a:rPr lang="en-US" sz="2000" smtClean="0"/>
              <a:t>      </a:t>
            </a:r>
          </a:p>
          <a:p>
            <a:r>
              <a:rPr lang="en-US" sz="2000" smtClean="0"/>
              <a:t>Is there a comprehensive  CM assessment</a:t>
            </a:r>
          </a:p>
          <a:p>
            <a:r>
              <a:rPr lang="en-US" sz="2000" smtClean="0"/>
              <a:t>Is there a current and appropriately signed treatment plan with CM interventions</a:t>
            </a:r>
          </a:p>
          <a:p>
            <a:r>
              <a:rPr lang="en-US" sz="2000" smtClean="0"/>
              <a:t>Is there a complete and accurate note</a:t>
            </a:r>
          </a:p>
          <a:p>
            <a:endParaRPr lang="en-US" smtClean="0"/>
          </a:p>
        </p:txBody>
      </p:sp>
      <p:sp>
        <p:nvSpPr>
          <p:cNvPr id="47108" name="Content Placeholder 3"/>
          <p:cNvSpPr>
            <a:spLocks noGrp="1"/>
          </p:cNvSpPr>
          <p:nvPr>
            <p:ph sz="half" idx="2"/>
          </p:nvPr>
        </p:nvSpPr>
        <p:spPr/>
        <p:txBody>
          <a:bodyPr/>
          <a:lstStyle/>
          <a:p>
            <a:pPr>
              <a:buFont typeface="Wingdings" pitchFamily="2" charset="2"/>
              <a:buNone/>
              <a:defRPr/>
            </a:pPr>
            <a:r>
              <a:rPr lang="en-US" sz="2000" b="1" cap="small" dirty="0" smtClean="0"/>
              <a:t>Content Standards</a:t>
            </a:r>
          </a:p>
          <a:p>
            <a:pPr>
              <a:buFont typeface="Wingdings" pitchFamily="2" charset="2"/>
              <a:buNone/>
              <a:defRPr/>
            </a:pPr>
            <a:endParaRPr lang="en-US" sz="2000" dirty="0" smtClean="0"/>
          </a:p>
          <a:p>
            <a:pPr>
              <a:defRPr/>
            </a:pPr>
            <a:r>
              <a:rPr lang="en-US" sz="2000" dirty="0" smtClean="0"/>
              <a:t>Is the service CM? </a:t>
            </a:r>
          </a:p>
          <a:p>
            <a:pPr>
              <a:defRPr/>
            </a:pPr>
            <a:r>
              <a:rPr lang="en-US" sz="2000" dirty="0" smtClean="0"/>
              <a:t>Are the services individualized? Is it a clone? Copy and paste?</a:t>
            </a:r>
          </a:p>
          <a:p>
            <a:pPr>
              <a:defRPr/>
            </a:pPr>
            <a:r>
              <a:rPr lang="en-US" sz="2000" dirty="0" smtClean="0"/>
              <a:t>Is there a current assessment that provides evidence of  eligibility for CM services? </a:t>
            </a:r>
            <a:endParaRPr lang="en-US" sz="2000" b="1" u="sng" dirty="0" smtClean="0"/>
          </a:p>
          <a:p>
            <a:pPr>
              <a:defRPr/>
            </a:pPr>
            <a:r>
              <a:rPr lang="en-US" sz="2000" dirty="0" smtClean="0"/>
              <a:t>IF the treatment isn’t working is the strategy changing? </a:t>
            </a:r>
          </a:p>
          <a:p>
            <a:pPr>
              <a:defRPr/>
            </a:pPr>
            <a:endParaRPr lang="en-US" dirty="0" smtClean="0"/>
          </a:p>
        </p:txBody>
      </p:sp>
      <p:pic>
        <p:nvPicPr>
          <p:cNvPr id="73733" name="Picture 4" descr="writer.jpg"/>
          <p:cNvPicPr>
            <a:picLocks noChangeAspect="1"/>
          </p:cNvPicPr>
          <p:nvPr/>
        </p:nvPicPr>
        <p:blipFill>
          <a:blip r:embed="rId3" cstate="print"/>
          <a:srcRect/>
          <a:stretch>
            <a:fillRect/>
          </a:stretch>
        </p:blipFill>
        <p:spPr bwMode="auto">
          <a:xfrm>
            <a:off x="1447800" y="4953000"/>
            <a:ext cx="1828800" cy="1447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3200" smtClean="0"/>
              <a:t>WHAT IS THE GOLDEN THREAD?</a:t>
            </a:r>
          </a:p>
        </p:txBody>
      </p:sp>
      <p:sp>
        <p:nvSpPr>
          <p:cNvPr id="74755" name="Content Placeholder 2"/>
          <p:cNvSpPr>
            <a:spLocks noGrp="1"/>
          </p:cNvSpPr>
          <p:nvPr>
            <p:ph idx="1"/>
          </p:nvPr>
        </p:nvSpPr>
        <p:spPr/>
        <p:txBody>
          <a:bodyPr/>
          <a:lstStyle/>
          <a:p>
            <a:r>
              <a:rPr lang="en-US" sz="2800" smtClean="0"/>
              <a:t>The golden thread begins with the CM assessment (identified needs), then pulls through the treatment plan (interventions and goals) to ongoing progress notes (client efforts, services provided, progress made). </a:t>
            </a:r>
          </a:p>
          <a:p>
            <a:r>
              <a:rPr lang="en-US" sz="2800" smtClean="0"/>
              <a:t>It is golden because, if accurately followed through, the documentation that supports each decision, intervention, or client progress note contributes to a complete record of client care that is error-free and ready for reimbursement.</a:t>
            </a:r>
          </a:p>
          <a:p>
            <a:endParaRPr lang="en-US" smtClean="0"/>
          </a:p>
        </p:txBody>
      </p:sp>
      <p:pic>
        <p:nvPicPr>
          <p:cNvPr id="74756" name="Picture 3" descr="GT.jpg"/>
          <p:cNvPicPr>
            <a:picLocks noChangeAspect="1"/>
          </p:cNvPicPr>
          <p:nvPr/>
        </p:nvPicPr>
        <p:blipFill>
          <a:blip r:embed="rId3" cstate="print"/>
          <a:srcRect/>
          <a:stretch>
            <a:fillRect/>
          </a:stretch>
        </p:blipFill>
        <p:spPr bwMode="auto">
          <a:xfrm>
            <a:off x="7212013" y="0"/>
            <a:ext cx="1931987" cy="2057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z="3600" smtClean="0">
                <a:solidFill>
                  <a:srgbClr val="FFCC00"/>
                </a:solidFill>
              </a:rPr>
              <a:t>The Golden Thread</a:t>
            </a:r>
            <a:endParaRPr lang="en-US" smtClean="0"/>
          </a:p>
        </p:txBody>
      </p:sp>
      <p:sp>
        <p:nvSpPr>
          <p:cNvPr id="75779" name="Content Placeholder 2"/>
          <p:cNvSpPr>
            <a:spLocks noGrp="1"/>
          </p:cNvSpPr>
          <p:nvPr>
            <p:ph idx="1"/>
          </p:nvPr>
        </p:nvSpPr>
        <p:spPr/>
        <p:txBody>
          <a:bodyPr/>
          <a:lstStyle/>
          <a:p>
            <a:pPr eaLnBrk="1" hangingPunct="1"/>
            <a:r>
              <a:rPr lang="en-US" sz="2400" smtClean="0"/>
              <a:t>Each piece of documentation must flow logically from one to another so that someone reviewing the record can see the logic.</a:t>
            </a:r>
          </a:p>
          <a:p>
            <a:pPr eaLnBrk="1" hangingPunct="1"/>
            <a:r>
              <a:rPr lang="en-US" sz="2400" smtClean="0"/>
              <a:t>The assessment must lead to the treatment plan and be coherent and cohesive and establish medical necessity.</a:t>
            </a:r>
          </a:p>
          <a:p>
            <a:pPr eaLnBrk="1" hangingPunct="1"/>
            <a:r>
              <a:rPr lang="en-US" sz="2400" smtClean="0"/>
              <a:t>The progress notes must flow from the treatment plan and document the services provided and the individual’s response to treatment.</a:t>
            </a:r>
          </a:p>
          <a:p>
            <a:pPr eaLnBrk="1" hangingPunct="1"/>
            <a:r>
              <a:rPr lang="en-US" sz="2400" smtClean="0"/>
              <a:t>The progress notes lead to the treatment plan review and update, which leads to the progress notes, etc.</a:t>
            </a:r>
          </a:p>
        </p:txBody>
      </p:sp>
      <p:pic>
        <p:nvPicPr>
          <p:cNvPr id="75780" name="Picture 3" descr="GT.jpg"/>
          <p:cNvPicPr>
            <a:picLocks noChangeAspect="1"/>
          </p:cNvPicPr>
          <p:nvPr/>
        </p:nvPicPr>
        <p:blipFill>
          <a:blip r:embed="rId3" cstate="print"/>
          <a:srcRect/>
          <a:stretch>
            <a:fillRect/>
          </a:stretch>
        </p:blipFill>
        <p:spPr bwMode="auto">
          <a:xfrm>
            <a:off x="5486400" y="0"/>
            <a:ext cx="3657600" cy="17430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ctr"/>
            <a:r>
              <a:rPr lang="en-US" sz="3200" smtClean="0"/>
              <a:t>Documentation Linkage - a “Reflection” of the Golden Thread</a:t>
            </a:r>
            <a:endParaRPr lang="en-US" sz="3200" smtClean="0">
              <a:solidFill>
                <a:schemeClr val="tx1"/>
              </a:solidFill>
            </a:endParaRPr>
          </a:p>
        </p:txBody>
      </p:sp>
      <p:sp>
        <p:nvSpPr>
          <p:cNvPr id="76803" name="Content Placeholder 2"/>
          <p:cNvSpPr>
            <a:spLocks noGrp="1"/>
          </p:cNvSpPr>
          <p:nvPr>
            <p:ph sz="half" idx="1"/>
          </p:nvPr>
        </p:nvSpPr>
        <p:spPr/>
        <p:txBody>
          <a:bodyPr/>
          <a:lstStyle/>
          <a:p>
            <a:r>
              <a:rPr lang="en-US" b="1" smtClean="0"/>
              <a:t>Assessing with the Client</a:t>
            </a:r>
          </a:p>
          <a:p>
            <a:r>
              <a:rPr lang="en-US" b="1" smtClean="0"/>
              <a:t>Planning with the Client</a:t>
            </a:r>
          </a:p>
          <a:p>
            <a:r>
              <a:rPr lang="en-US" b="1" smtClean="0"/>
              <a:t>Working with the Client</a:t>
            </a:r>
          </a:p>
        </p:txBody>
      </p:sp>
      <p:sp>
        <p:nvSpPr>
          <p:cNvPr id="76804" name="Content Placeholder 3"/>
          <p:cNvSpPr>
            <a:spLocks noGrp="1"/>
          </p:cNvSpPr>
          <p:nvPr>
            <p:ph sz="half" idx="2"/>
          </p:nvPr>
        </p:nvSpPr>
        <p:spPr/>
        <p:txBody>
          <a:bodyPr/>
          <a:lstStyle/>
          <a:p>
            <a:pPr indent="0">
              <a:buFont typeface="Wingdings" pitchFamily="2" charset="2"/>
              <a:buNone/>
            </a:pPr>
            <a:r>
              <a:rPr lang="en-US" b="1" smtClean="0"/>
              <a:t>Completing the Assessment Form</a:t>
            </a:r>
          </a:p>
          <a:p>
            <a:pPr indent="0">
              <a:buFont typeface="Wingdings" pitchFamily="2" charset="2"/>
              <a:buNone/>
            </a:pPr>
            <a:r>
              <a:rPr lang="en-US" b="1" smtClean="0"/>
              <a:t>Completing the Service Plan</a:t>
            </a:r>
          </a:p>
          <a:p>
            <a:pPr indent="0">
              <a:buFont typeface="Wingdings" pitchFamily="2" charset="2"/>
              <a:buNone/>
            </a:pPr>
            <a:r>
              <a:rPr lang="en-US" b="1" smtClean="0"/>
              <a:t>Writing Progress Notes</a:t>
            </a:r>
            <a:endParaRPr lang="en-US" smtClean="0"/>
          </a:p>
          <a:p>
            <a:pPr indent="0">
              <a:buFont typeface="Wingdings" pitchFamily="2" charset="2"/>
              <a:buNone/>
            </a:pPr>
            <a:endParaRPr lang="en-US" smtClean="0"/>
          </a:p>
        </p:txBody>
      </p:sp>
      <p:pic>
        <p:nvPicPr>
          <p:cNvPr id="76805" name="Picture 5" descr="imagesCA76U1JM.jpg"/>
          <p:cNvPicPr>
            <a:picLocks noChangeAspect="1"/>
          </p:cNvPicPr>
          <p:nvPr/>
        </p:nvPicPr>
        <p:blipFill>
          <a:blip r:embed="rId3" cstate="print"/>
          <a:srcRect/>
          <a:stretch>
            <a:fillRect/>
          </a:stretch>
        </p:blipFill>
        <p:spPr bwMode="auto">
          <a:xfrm>
            <a:off x="1295400" y="4495800"/>
            <a:ext cx="5334000" cy="1847850"/>
          </a:xfrm>
          <a:prstGeom prst="rect">
            <a:avLst/>
          </a:prstGeom>
          <a:noFill/>
          <a:ln w="9525">
            <a:noFill/>
            <a:miter lim="800000"/>
            <a:headEnd/>
            <a:tailEnd/>
          </a:ln>
        </p:spPr>
      </p:pic>
      <p:cxnSp>
        <p:nvCxnSpPr>
          <p:cNvPr id="7" name="Straight Arrow Connector 6"/>
          <p:cNvCxnSpPr/>
          <p:nvPr/>
        </p:nvCxnSpPr>
        <p:spPr>
          <a:xfrm>
            <a:off x="2667000" y="24384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2667000" y="2438400"/>
            <a:ext cx="2362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2438400" y="3276600"/>
            <a:ext cx="2514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a:off x="2514600" y="4191000"/>
            <a:ext cx="2209800" cy="46038"/>
          </a:xfrm>
          <a:prstGeom prst="rightArrow">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ooter Placeholder 10"/>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p:txBody>
          <a:bodyPr/>
          <a:lstStyle/>
          <a:p>
            <a:r>
              <a:rPr lang="en-US" smtClean="0"/>
              <a:t>It’s Not All About Paperwork !</a:t>
            </a:r>
          </a:p>
        </p:txBody>
      </p:sp>
      <p:sp>
        <p:nvSpPr>
          <p:cNvPr id="77827" name="Content Placeholder 5"/>
          <p:cNvSpPr>
            <a:spLocks noGrp="1"/>
          </p:cNvSpPr>
          <p:nvPr>
            <p:ph idx="1"/>
          </p:nvPr>
        </p:nvSpPr>
        <p:spPr>
          <a:xfrm>
            <a:off x="457200" y="1676400"/>
            <a:ext cx="8229600" cy="4411663"/>
          </a:xfrm>
        </p:spPr>
        <p:txBody>
          <a:bodyPr/>
          <a:lstStyle/>
          <a:p>
            <a:r>
              <a:rPr lang="en-US" sz="2800" smtClean="0"/>
              <a:t>Documentation should just be an accurate retrospective account of what we do in an abbreviated form.</a:t>
            </a:r>
          </a:p>
          <a:p>
            <a:r>
              <a:rPr lang="en-US" sz="2800" smtClean="0"/>
              <a:t>If what we do makes sense and is billable then</a:t>
            </a:r>
          </a:p>
          <a:p>
            <a:pPr>
              <a:buFont typeface="Wingdings" pitchFamily="2" charset="2"/>
              <a:buNone/>
            </a:pPr>
            <a:r>
              <a:rPr lang="en-US" sz="2800" smtClean="0"/>
              <a:t>	documenting it should not be a painful process.</a:t>
            </a:r>
          </a:p>
          <a:p>
            <a:r>
              <a:rPr lang="en-US" sz="2800" smtClean="0"/>
              <a:t>We should not need to </a:t>
            </a:r>
            <a:r>
              <a:rPr lang="en-US" sz="2800" i="1" smtClean="0"/>
              <a:t>Bend our Documentation</a:t>
            </a:r>
          </a:p>
          <a:p>
            <a:pPr>
              <a:buFont typeface="Wingdings" pitchFamily="2" charset="2"/>
              <a:buNone/>
            </a:pPr>
            <a:r>
              <a:rPr lang="en-US" sz="2800" smtClean="0"/>
              <a:t>	to meet compliance standards. </a:t>
            </a:r>
          </a:p>
          <a:p>
            <a:r>
              <a:rPr lang="en-US" sz="2800" smtClean="0"/>
              <a:t>Documentation should be intuitive and support</a:t>
            </a:r>
          </a:p>
          <a:p>
            <a:pPr>
              <a:buFont typeface="Wingdings" pitchFamily="2" charset="2"/>
              <a:buNone/>
            </a:pPr>
            <a:r>
              <a:rPr lang="en-US" sz="2800" smtClean="0"/>
              <a:t>	our work.</a:t>
            </a:r>
          </a:p>
        </p:txBody>
      </p:sp>
      <p:pic>
        <p:nvPicPr>
          <p:cNvPr id="77828" name="Picture 7" descr="Paperwork and white flag.bmp"/>
          <p:cNvPicPr>
            <a:picLocks noChangeAspect="1"/>
          </p:cNvPicPr>
          <p:nvPr/>
        </p:nvPicPr>
        <p:blipFill>
          <a:blip r:embed="rId3" cstate="print"/>
          <a:srcRect/>
          <a:stretch>
            <a:fillRect/>
          </a:stretch>
        </p:blipFill>
        <p:spPr bwMode="auto">
          <a:xfrm>
            <a:off x="7524750" y="152400"/>
            <a:ext cx="1600200" cy="16002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304800"/>
            <a:ext cx="8564563" cy="1143000"/>
          </a:xfrm>
        </p:spPr>
        <p:txBody>
          <a:bodyPr/>
          <a:lstStyle/>
          <a:p>
            <a:pPr eaLnBrk="1" hangingPunct="1"/>
            <a:r>
              <a:rPr lang="en-US" smtClean="0"/>
              <a:t>Learning to Think Like a CM: </a:t>
            </a:r>
            <a:br>
              <a:rPr lang="en-US" smtClean="0"/>
            </a:br>
            <a:r>
              <a:rPr lang="en-US" smtClean="0"/>
              <a:t>The Client</a:t>
            </a:r>
          </a:p>
        </p:txBody>
      </p:sp>
      <p:sp>
        <p:nvSpPr>
          <p:cNvPr id="78851" name="Rectangle 3"/>
          <p:cNvSpPr>
            <a:spLocks noGrp="1" noChangeArrowheads="1"/>
          </p:cNvSpPr>
          <p:nvPr>
            <p:ph idx="1"/>
          </p:nvPr>
        </p:nvSpPr>
        <p:spPr>
          <a:xfrm>
            <a:off x="457200" y="1219200"/>
            <a:ext cx="8458200" cy="4876800"/>
          </a:xfrm>
        </p:spPr>
        <p:txBody>
          <a:bodyPr/>
          <a:lstStyle/>
          <a:p>
            <a:pPr indent="0" eaLnBrk="1" hangingPunct="1">
              <a:lnSpc>
                <a:spcPct val="90000"/>
              </a:lnSpc>
              <a:buFont typeface="Wingdings" pitchFamily="2" charset="2"/>
              <a:buNone/>
            </a:pPr>
            <a:endParaRPr lang="en-US" sz="2400" smtClean="0"/>
          </a:p>
          <a:p>
            <a:pPr indent="0" eaLnBrk="1" hangingPunct="1">
              <a:lnSpc>
                <a:spcPct val="90000"/>
              </a:lnSpc>
              <a:buFont typeface="Wingdings" pitchFamily="2" charset="2"/>
              <a:buNone/>
            </a:pPr>
            <a:r>
              <a:rPr lang="en-US" sz="2400" smtClean="0"/>
              <a:t>Client currently experiencing auditory hallucinations that she responds to frequently resulting in eviction from apartment and 2 subsequent hospitalizations.  Current situation began 3 months ago when client stopped taking medications. Client moved in with brother, currently on meds but not stable and family (other treatment team members) are concerned about client’s compliance as client admits to frequent lapses in past. Client unable to attend day programming and difficulty with social isolation as a result. Client seeing psychiatrist bi-weekly to stabilize medications. Brother wants Client out as soon as possible but will provide some supports.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Assessment: </a:t>
            </a:r>
          </a:p>
        </p:txBody>
      </p:sp>
      <p:sp>
        <p:nvSpPr>
          <p:cNvPr id="68611" name="Rectangle 3"/>
          <p:cNvSpPr>
            <a:spLocks noGrp="1" noChangeArrowheads="1"/>
          </p:cNvSpPr>
          <p:nvPr>
            <p:ph idx="1"/>
          </p:nvPr>
        </p:nvSpPr>
        <p:spPr>
          <a:xfrm>
            <a:off x="304800" y="1524000"/>
            <a:ext cx="8640763" cy="4572000"/>
          </a:xfrm>
        </p:spPr>
        <p:txBody>
          <a:bodyPr/>
          <a:lstStyle/>
          <a:p>
            <a:pPr indent="0" eaLnBrk="1" hangingPunct="1">
              <a:buFont typeface="Wingdings" pitchFamily="2" charset="2"/>
              <a:buNone/>
              <a:defRPr/>
            </a:pPr>
            <a:r>
              <a:rPr lang="en-US" sz="2400" dirty="0" smtClean="0"/>
              <a:t>1. Client not stabilized on meds so currently still symptomatic – </a:t>
            </a:r>
            <a:r>
              <a:rPr lang="en-US" sz="2400" i="1" dirty="0" smtClean="0"/>
              <a:t>continued linkage to psychiatry; client teaching; family provide supports; higher level of care? </a:t>
            </a:r>
          </a:p>
          <a:p>
            <a:pPr indent="0" eaLnBrk="1" hangingPunct="1">
              <a:buFont typeface="Wingdings" pitchFamily="2" charset="2"/>
              <a:buNone/>
              <a:defRPr/>
            </a:pPr>
            <a:r>
              <a:rPr lang="en-US" sz="2400" dirty="0" smtClean="0"/>
              <a:t>2. Client not consistently medication compliant – </a:t>
            </a:r>
            <a:r>
              <a:rPr lang="en-US" sz="2400" i="1" dirty="0" smtClean="0"/>
              <a:t>research other resources; client teaching</a:t>
            </a:r>
          </a:p>
          <a:p>
            <a:pPr indent="0" eaLnBrk="1" hangingPunct="1">
              <a:buFont typeface="Wingdings" pitchFamily="2" charset="2"/>
              <a:buNone/>
              <a:defRPr/>
            </a:pPr>
            <a:r>
              <a:rPr lang="en-US" sz="2400" dirty="0" smtClean="0"/>
              <a:t>3. Client socially isolated – not good as it adds to her paranoia and bizarre behavior – </a:t>
            </a:r>
            <a:r>
              <a:rPr lang="en-US" sz="2400" i="1" dirty="0" smtClean="0"/>
              <a:t>research local supports; family resources; other activities</a:t>
            </a:r>
          </a:p>
          <a:p>
            <a:pPr indent="0" eaLnBrk="1" hangingPunct="1">
              <a:buFont typeface="Wingdings" pitchFamily="2" charset="2"/>
              <a:buNone/>
              <a:defRPr/>
            </a:pPr>
            <a:r>
              <a:rPr lang="en-US" sz="2400" dirty="0" smtClean="0"/>
              <a:t>4. Unstable living situation jeopardizing community placement – </a:t>
            </a:r>
            <a:r>
              <a:rPr lang="en-US" sz="2400" i="1" dirty="0" smtClean="0"/>
              <a:t>housing plan needed</a:t>
            </a:r>
          </a:p>
          <a:p>
            <a:pPr eaLnBrk="1" hangingPunct="1">
              <a:defRPr/>
            </a:pPr>
            <a:endParaRPr lang="en-US" sz="2400" dirty="0"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Thinking CM Interventions by Reviewing Objectives</a:t>
            </a:r>
          </a:p>
        </p:txBody>
      </p:sp>
      <p:sp>
        <p:nvSpPr>
          <p:cNvPr id="80899" name="Rectangle 3"/>
          <p:cNvSpPr>
            <a:spLocks noGrp="1" noChangeArrowheads="1"/>
          </p:cNvSpPr>
          <p:nvPr>
            <p:ph idx="1"/>
          </p:nvPr>
        </p:nvSpPr>
        <p:spPr/>
        <p:txBody>
          <a:bodyPr/>
          <a:lstStyle/>
          <a:p>
            <a:pPr eaLnBrk="1" hangingPunct="1">
              <a:lnSpc>
                <a:spcPct val="80000"/>
              </a:lnSpc>
            </a:pPr>
            <a:r>
              <a:rPr lang="en-US" sz="2200" smtClean="0"/>
              <a:t>Treatment Objectives for Medical Services: </a:t>
            </a:r>
          </a:p>
          <a:p>
            <a:pPr lvl="1" eaLnBrk="1" hangingPunct="1">
              <a:lnSpc>
                <a:spcPct val="80000"/>
              </a:lnSpc>
            </a:pPr>
            <a:r>
              <a:rPr lang="en-US" sz="2200" smtClean="0"/>
              <a:t>Client will stabilize on medications that will reduce symptoms so that he can attend day treatment to reduce isolation and work on recovery goal. </a:t>
            </a:r>
          </a:p>
          <a:p>
            <a:pPr lvl="1" eaLnBrk="1" hangingPunct="1">
              <a:lnSpc>
                <a:spcPct val="80000"/>
              </a:lnSpc>
            </a:pPr>
            <a:r>
              <a:rPr lang="en-US" sz="2200" smtClean="0"/>
              <a:t>Client will work with Rx Team (ID them) to recognize and then minimize side effects from the medication that make compliance more difficult. As measured by….</a:t>
            </a:r>
          </a:p>
          <a:p>
            <a:pPr lvl="1" eaLnBrk="1" hangingPunct="1">
              <a:lnSpc>
                <a:spcPct val="80000"/>
              </a:lnSpc>
            </a:pPr>
            <a:r>
              <a:rPr lang="en-US" sz="2200" smtClean="0"/>
              <a:t>Client will work with Rx Team to be able to connect the use of medications with reduction in symptoms that risk his community placement. As measured by…</a:t>
            </a:r>
          </a:p>
          <a:p>
            <a:pPr lvl="1" eaLnBrk="1" hangingPunct="1">
              <a:lnSpc>
                <a:spcPct val="80000"/>
              </a:lnSpc>
            </a:pPr>
            <a:r>
              <a:rPr lang="en-US" sz="2200" smtClean="0"/>
              <a:t>Family members (ID) and client will be able to identify meds, their purpose and major side effects.  As measured </a:t>
            </a:r>
            <a:r>
              <a:rPr lang="en-US" sz="2000" smtClean="0"/>
              <a:t>by….</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22238"/>
            <a:ext cx="7543800" cy="792162"/>
          </a:xfrm>
        </p:spPr>
        <p:txBody>
          <a:bodyPr/>
          <a:lstStyle/>
          <a:p>
            <a:pPr eaLnBrk="1" hangingPunct="1"/>
            <a:r>
              <a:rPr lang="en-US" smtClean="0"/>
              <a:t>CM Interventions: </a:t>
            </a:r>
          </a:p>
        </p:txBody>
      </p:sp>
      <p:sp>
        <p:nvSpPr>
          <p:cNvPr id="81923" name="Rectangle 3"/>
          <p:cNvSpPr>
            <a:spLocks noGrp="1" noChangeArrowheads="1"/>
          </p:cNvSpPr>
          <p:nvPr>
            <p:ph idx="1"/>
          </p:nvPr>
        </p:nvSpPr>
        <p:spPr>
          <a:xfrm>
            <a:off x="304800" y="990600"/>
            <a:ext cx="8534400" cy="5105400"/>
          </a:xfrm>
        </p:spPr>
        <p:txBody>
          <a:bodyPr/>
          <a:lstStyle/>
          <a:p>
            <a:pPr eaLnBrk="1" hangingPunct="1">
              <a:lnSpc>
                <a:spcPct val="80000"/>
              </a:lnSpc>
            </a:pPr>
            <a:r>
              <a:rPr lang="en-US" sz="2000" smtClean="0"/>
              <a:t>Client will continue to see MD bi-weekly</a:t>
            </a:r>
          </a:p>
          <a:p>
            <a:pPr lvl="1" eaLnBrk="1" hangingPunct="1">
              <a:lnSpc>
                <a:spcPct val="80000"/>
              </a:lnSpc>
            </a:pPr>
            <a:r>
              <a:rPr lang="en-US" sz="2000" smtClean="0"/>
              <a:t>CM to meet with client bi-weekly for ½ hour prior to MD meeting to ID questions</a:t>
            </a:r>
          </a:p>
          <a:p>
            <a:pPr lvl="1" eaLnBrk="1" hangingPunct="1">
              <a:lnSpc>
                <a:spcPct val="80000"/>
              </a:lnSpc>
            </a:pPr>
            <a:r>
              <a:rPr lang="en-US" sz="2000" smtClean="0"/>
              <a:t>CM will engage family to accompany client to medication appointments. </a:t>
            </a:r>
          </a:p>
          <a:p>
            <a:pPr lvl="1" eaLnBrk="1" hangingPunct="1">
              <a:lnSpc>
                <a:spcPct val="80000"/>
              </a:lnSpc>
            </a:pPr>
            <a:r>
              <a:rPr lang="en-US" sz="2000" smtClean="0"/>
              <a:t>CM will ID any med changes and ensure scripts filled and family notified </a:t>
            </a:r>
          </a:p>
          <a:p>
            <a:pPr eaLnBrk="1" hangingPunct="1">
              <a:lnSpc>
                <a:spcPct val="80000"/>
              </a:lnSpc>
            </a:pPr>
            <a:r>
              <a:rPr lang="en-US" sz="2000" smtClean="0"/>
              <a:t>Client and family will meet with nurse weekly for one hour for medication education.</a:t>
            </a:r>
          </a:p>
          <a:p>
            <a:pPr lvl="1" eaLnBrk="1" hangingPunct="1">
              <a:lnSpc>
                <a:spcPct val="80000"/>
              </a:lnSpc>
            </a:pPr>
            <a:r>
              <a:rPr lang="en-US" sz="2000" smtClean="0"/>
              <a:t>CM will coordinate appointments  and arrange transportation if necessary</a:t>
            </a:r>
          </a:p>
          <a:p>
            <a:pPr eaLnBrk="1" hangingPunct="1">
              <a:lnSpc>
                <a:spcPct val="80000"/>
              </a:lnSpc>
            </a:pPr>
            <a:r>
              <a:rPr lang="en-US" sz="2000" smtClean="0"/>
              <a:t>Client will see current primary care doctor to make sure he/she knows about psych meds and to screen for any contraindicating co-morbidities.</a:t>
            </a:r>
          </a:p>
          <a:p>
            <a:pPr lvl="1" eaLnBrk="1" hangingPunct="1">
              <a:lnSpc>
                <a:spcPct val="80000"/>
              </a:lnSpc>
            </a:pPr>
            <a:r>
              <a:rPr lang="en-US" sz="2000" smtClean="0"/>
              <a:t>CM will assist family/client to set up appointment.</a:t>
            </a:r>
          </a:p>
          <a:p>
            <a:pPr lvl="1" eaLnBrk="1" hangingPunct="1">
              <a:lnSpc>
                <a:spcPct val="80000"/>
              </a:lnSpc>
            </a:pPr>
            <a:r>
              <a:rPr lang="en-US" sz="2000" smtClean="0"/>
              <a:t>CM will accompany client to appt in order to advocate for appropriate follow-up appointments and to assist client in explaining current medications. </a:t>
            </a:r>
          </a:p>
          <a:p>
            <a:pPr lvl="1" eaLnBrk="1" hangingPunct="1">
              <a:lnSpc>
                <a:spcPct val="80000"/>
              </a:lnSpc>
            </a:pPr>
            <a:r>
              <a:rPr lang="en-US" sz="2000" smtClean="0"/>
              <a:t>CM will coordinate correspondence and communication between psychiatrist and primary care MD, </a:t>
            </a:r>
          </a:p>
          <a:p>
            <a:pPr eaLnBrk="1" hangingPunct="1">
              <a:lnSpc>
                <a:spcPct val="80000"/>
              </a:lnSpc>
            </a:pPr>
            <a:endParaRPr lang="en-US" sz="2000" smtClean="0"/>
          </a:p>
        </p:txBody>
      </p:sp>
      <p:sp>
        <p:nvSpPr>
          <p:cNvPr id="4" name="Footer Placeholder 3"/>
          <p:cNvSpPr>
            <a:spLocks noGrp="1"/>
          </p:cNvSpPr>
          <p:nvPr>
            <p:ph type="ftr" sz="quarter" idx="11"/>
          </p:nvPr>
        </p:nvSpPr>
        <p:spPr>
          <a:xfrm>
            <a:off x="62484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chemeClr val="accent6">
              <a:lumMod val="40000"/>
              <a:lumOff val="60000"/>
            </a:schemeClr>
          </a:solidFill>
        </p:spPr>
        <p:txBody>
          <a:bodyPr/>
          <a:lstStyle/>
          <a:p>
            <a:pPr eaLnBrk="1" hangingPunct="1">
              <a:defRPr/>
            </a:pPr>
            <a:r>
              <a:rPr lang="en-US" smtClean="0"/>
              <a:t>Documentation</a:t>
            </a:r>
          </a:p>
        </p:txBody>
      </p:sp>
      <p:sp>
        <p:nvSpPr>
          <p:cNvPr id="10243" name="Content Placeholder 2"/>
          <p:cNvSpPr>
            <a:spLocks noGrp="1"/>
          </p:cNvSpPr>
          <p:nvPr>
            <p:ph idx="1"/>
          </p:nvPr>
        </p:nvSpPr>
        <p:spPr/>
        <p:txBody>
          <a:bodyPr/>
          <a:lstStyle/>
          <a:p>
            <a:pPr eaLnBrk="1" hangingPunct="1"/>
            <a:r>
              <a:rPr lang="en-US" smtClean="0"/>
              <a:t>Furthermore, inadequate documentation of individual therapies and treatment provides little guidance to physicians and therapists to direct future treatment. In this regard, the lack of required documentation precludes reviewers from determining whether those services are needed.”</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3200" cap="small" dirty="0" smtClean="0"/>
              <a:t>Case Management Progress Note</a:t>
            </a:r>
            <a:r>
              <a:rPr lang="en-US" sz="3500" cap="small" dirty="0" smtClean="0"/>
              <a:t> *</a:t>
            </a:r>
            <a:r>
              <a:rPr lang="en-US" sz="3500" dirty="0" smtClean="0"/>
              <a:t/>
            </a:r>
            <a:br>
              <a:rPr lang="en-US" sz="3500" dirty="0" smtClean="0"/>
            </a:br>
            <a:endParaRPr lang="en-US" sz="2000" dirty="0" smtClean="0"/>
          </a:p>
        </p:txBody>
      </p:sp>
      <p:sp>
        <p:nvSpPr>
          <p:cNvPr id="82947" name="Rectangle 3"/>
          <p:cNvSpPr>
            <a:spLocks noGrp="1" noChangeArrowheads="1"/>
          </p:cNvSpPr>
          <p:nvPr>
            <p:ph type="body" idx="1"/>
          </p:nvPr>
        </p:nvSpPr>
        <p:spPr>
          <a:xfrm>
            <a:off x="457200" y="1143000"/>
            <a:ext cx="8229600" cy="5334000"/>
          </a:xfrm>
          <a:ln>
            <a:solidFill>
              <a:srgbClr val="0000FF"/>
            </a:solidFill>
          </a:ln>
        </p:spPr>
        <p:txBody>
          <a:bodyPr/>
          <a:lstStyle/>
          <a:p>
            <a:r>
              <a:rPr lang="en-US" sz="2800" smtClean="0"/>
              <a:t>Which goal/objective is being </a:t>
            </a:r>
          </a:p>
          <a:p>
            <a:pPr>
              <a:buFont typeface="Wingdings" pitchFamily="2" charset="2"/>
              <a:buNone/>
            </a:pPr>
            <a:r>
              <a:rPr lang="en-US" sz="2800" smtClean="0"/>
              <a:t>    addressed from the service plan</a:t>
            </a:r>
          </a:p>
          <a:p>
            <a:r>
              <a:rPr lang="en-US" sz="2800" smtClean="0"/>
              <a:t>Start and end time/duration </a:t>
            </a:r>
          </a:p>
          <a:p>
            <a:r>
              <a:rPr lang="en-US" sz="2800" smtClean="0"/>
              <a:t>Type of CM activity and specific functions :</a:t>
            </a:r>
          </a:p>
          <a:p>
            <a:pPr>
              <a:buFont typeface="Wingdings" pitchFamily="2" charset="2"/>
              <a:buNone/>
            </a:pPr>
            <a:r>
              <a:rPr lang="en-US" sz="2800" b="1" smtClean="0"/>
              <a:t>               Assessment </a:t>
            </a:r>
            <a:endParaRPr lang="en-US" sz="2800" smtClean="0"/>
          </a:p>
          <a:p>
            <a:pPr>
              <a:buFont typeface="Wingdings" pitchFamily="2" charset="2"/>
              <a:buNone/>
            </a:pPr>
            <a:r>
              <a:rPr lang="en-US" sz="2800" b="1" smtClean="0"/>
              <a:t>               Service plan development </a:t>
            </a:r>
            <a:r>
              <a:rPr lang="en-US" sz="2800" smtClean="0"/>
              <a:t> </a:t>
            </a:r>
          </a:p>
          <a:p>
            <a:pPr>
              <a:buFont typeface="Wingdings" pitchFamily="2" charset="2"/>
              <a:buNone/>
            </a:pPr>
            <a:r>
              <a:rPr lang="en-US" sz="2800" b="1" smtClean="0"/>
              <a:t>               Referral </a:t>
            </a:r>
            <a:endParaRPr lang="en-US" sz="2800" smtClean="0"/>
          </a:p>
          <a:p>
            <a:pPr>
              <a:buFont typeface="Wingdings" pitchFamily="2" charset="2"/>
              <a:buNone/>
            </a:pPr>
            <a:r>
              <a:rPr lang="en-US" sz="2800" b="1" smtClean="0"/>
              <a:t>               Monitoring and follow‐up</a:t>
            </a:r>
            <a:endParaRPr lang="en-US" sz="2800" smtClean="0"/>
          </a:p>
          <a:p>
            <a:pPr>
              <a:buFont typeface="Wingdings" pitchFamily="2" charset="2"/>
              <a:buNone/>
            </a:pPr>
            <a:endParaRPr lang="en-US" sz="1800" smtClean="0"/>
          </a:p>
          <a:p>
            <a:pPr>
              <a:buFont typeface="Wingdings" pitchFamily="2" charset="2"/>
              <a:buNone/>
            </a:pPr>
            <a:endParaRPr lang="en-US" sz="1800" smtClean="0"/>
          </a:p>
          <a:p>
            <a:pPr>
              <a:buFont typeface="Wingdings" pitchFamily="2" charset="2"/>
              <a:buNone/>
            </a:pPr>
            <a:endParaRPr lang="en-US" sz="1800" smtClean="0"/>
          </a:p>
          <a:p>
            <a:pPr>
              <a:buFont typeface="Wingdings" pitchFamily="2" charset="2"/>
              <a:buNone/>
            </a:pPr>
            <a:r>
              <a:rPr lang="en-US" sz="1800" smtClean="0"/>
              <a:t>* From Colorado Coding Manual </a:t>
            </a:r>
          </a:p>
        </p:txBody>
      </p:sp>
      <p:pic>
        <p:nvPicPr>
          <p:cNvPr id="82948" name="Picture 4" descr="COMPUTER NOTES.bmp"/>
          <p:cNvPicPr>
            <a:picLocks noChangeAspect="1"/>
          </p:cNvPicPr>
          <p:nvPr/>
        </p:nvPicPr>
        <p:blipFill>
          <a:blip r:embed="rId3" cstate="print"/>
          <a:srcRect/>
          <a:stretch>
            <a:fillRect/>
          </a:stretch>
        </p:blipFill>
        <p:spPr bwMode="auto">
          <a:xfrm>
            <a:off x="6400800" y="990600"/>
            <a:ext cx="2286000" cy="1752600"/>
          </a:xfrm>
          <a:prstGeom prst="rect">
            <a:avLst/>
          </a:prstGeom>
          <a:noFill/>
          <a:ln w="9525">
            <a:noFill/>
            <a:miter lim="800000"/>
            <a:headEnd/>
            <a:tailEnd/>
          </a:ln>
        </p:spPr>
      </p:pic>
      <p:sp>
        <p:nvSpPr>
          <p:cNvPr id="5" name="Footer Placeholder 4"/>
          <p:cNvSpPr>
            <a:spLocks noGrp="1"/>
          </p:cNvSpPr>
          <p:nvPr>
            <p:ph type="ftr" sz="quarter" idx="11"/>
          </p:nvPr>
        </p:nvSpPr>
        <p:spPr>
          <a:xfrm>
            <a:off x="6248400" y="66294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3200" cap="small" dirty="0" smtClean="0"/>
              <a:t>Case Management Progress Note</a:t>
            </a:r>
            <a:r>
              <a:rPr lang="en-US" sz="3500" cap="small" dirty="0" smtClean="0"/>
              <a:t> *</a:t>
            </a:r>
            <a:r>
              <a:rPr lang="en-US" sz="3500" dirty="0" smtClean="0"/>
              <a:t/>
            </a:r>
            <a:br>
              <a:rPr lang="en-US" sz="3500" dirty="0" smtClean="0"/>
            </a:br>
            <a:endParaRPr lang="en-US" sz="2000" dirty="0" smtClean="0"/>
          </a:p>
        </p:txBody>
      </p:sp>
      <p:sp>
        <p:nvSpPr>
          <p:cNvPr id="83971" name="Rectangle 3"/>
          <p:cNvSpPr>
            <a:spLocks noGrp="1" noChangeArrowheads="1"/>
          </p:cNvSpPr>
          <p:nvPr>
            <p:ph type="body" idx="1"/>
          </p:nvPr>
        </p:nvSpPr>
        <p:spPr>
          <a:xfrm>
            <a:off x="457200" y="1143000"/>
            <a:ext cx="8229600" cy="5334000"/>
          </a:xfrm>
          <a:ln>
            <a:solidFill>
              <a:srgbClr val="0000FF"/>
            </a:solidFill>
          </a:ln>
        </p:spPr>
        <p:txBody>
          <a:bodyPr/>
          <a:lstStyle/>
          <a:p>
            <a:r>
              <a:rPr lang="en-US" sz="2400" smtClean="0"/>
              <a:t>Each contact with and on behalf of consumer </a:t>
            </a:r>
          </a:p>
          <a:p>
            <a:pPr lvl="1"/>
            <a:r>
              <a:rPr lang="en-US" sz="2400" smtClean="0"/>
              <a:t>Nature and extent of service </a:t>
            </a:r>
          </a:p>
          <a:p>
            <a:pPr lvl="1"/>
            <a:r>
              <a:rPr lang="en-US" sz="2400" smtClean="0"/>
              <a:t>Date and place of service delivery </a:t>
            </a:r>
          </a:p>
          <a:p>
            <a:pPr lvl="1"/>
            <a:r>
              <a:rPr lang="en-US" sz="2400" smtClean="0"/>
              <a:t>Mode of contact (telephone/face‐to‐face) </a:t>
            </a:r>
          </a:p>
          <a:p>
            <a:pPr lvl="1"/>
            <a:r>
              <a:rPr lang="en-US" sz="2400" smtClean="0"/>
              <a:t>Issues addressed (adult living skills, family, income/ support, legal, medication, educational, housing, interpersonal, medical/dental, vocational, other basic resources)  - FROM A CASE MANAGEMENT PERSPECTIVE ONLY </a:t>
            </a:r>
          </a:p>
          <a:p>
            <a:pPr lvl="1"/>
            <a:r>
              <a:rPr lang="en-US" sz="2400" smtClean="0"/>
              <a:t>Consumer’s response </a:t>
            </a:r>
          </a:p>
          <a:p>
            <a:pPr lvl="1"/>
            <a:r>
              <a:rPr lang="en-US" sz="2400" smtClean="0"/>
              <a:t>Progress toward service plan goals and objectives </a:t>
            </a:r>
          </a:p>
          <a:p>
            <a:r>
              <a:rPr lang="en-US" sz="2400" smtClean="0"/>
              <a:t>Case Manager’s dated signature, degree, title/position </a:t>
            </a:r>
          </a:p>
          <a:p>
            <a:pPr>
              <a:buFont typeface="Wingdings" pitchFamily="2" charset="2"/>
              <a:buNone/>
            </a:pPr>
            <a:r>
              <a:rPr lang="en-US" sz="1800" smtClean="0"/>
              <a:t>* From Colorado Coding Manual </a:t>
            </a:r>
          </a:p>
        </p:txBody>
      </p:sp>
      <p:pic>
        <p:nvPicPr>
          <p:cNvPr id="83972" name="Picture 4" descr="COMPUTER NOTES.bmp"/>
          <p:cNvPicPr>
            <a:picLocks noChangeAspect="1"/>
          </p:cNvPicPr>
          <p:nvPr/>
        </p:nvPicPr>
        <p:blipFill>
          <a:blip r:embed="rId3" cstate="print"/>
          <a:srcRect/>
          <a:stretch>
            <a:fillRect/>
          </a:stretch>
        </p:blipFill>
        <p:spPr bwMode="auto">
          <a:xfrm>
            <a:off x="7162800" y="990600"/>
            <a:ext cx="1524000" cy="1752600"/>
          </a:xfrm>
          <a:prstGeom prst="rect">
            <a:avLst/>
          </a:prstGeom>
          <a:noFill/>
          <a:ln w="9525">
            <a:noFill/>
            <a:miter lim="800000"/>
            <a:headEnd/>
            <a:tailEnd/>
          </a:ln>
        </p:spPr>
      </p:pic>
      <p:sp>
        <p:nvSpPr>
          <p:cNvPr id="5" name="Footer Placeholder 4"/>
          <p:cNvSpPr>
            <a:spLocks noGrp="1"/>
          </p:cNvSpPr>
          <p:nvPr>
            <p:ph type="ftr" sz="quarter" idx="11"/>
          </p:nvPr>
        </p:nvSpPr>
        <p:spPr>
          <a:xfrm>
            <a:off x="3048000" y="66294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CM Progress Notes</a:t>
            </a:r>
          </a:p>
        </p:txBody>
      </p:sp>
      <p:sp>
        <p:nvSpPr>
          <p:cNvPr id="84995" name="Rectangle 3"/>
          <p:cNvSpPr>
            <a:spLocks noGrp="1" noChangeArrowheads="1"/>
          </p:cNvSpPr>
          <p:nvPr>
            <p:ph type="body" idx="1"/>
          </p:nvPr>
        </p:nvSpPr>
        <p:spPr>
          <a:xfrm>
            <a:off x="457200" y="1752600"/>
            <a:ext cx="8229600" cy="4411663"/>
          </a:xfrm>
        </p:spPr>
        <p:txBody>
          <a:bodyPr/>
          <a:lstStyle/>
          <a:p>
            <a:pPr eaLnBrk="1" hangingPunct="1"/>
            <a:r>
              <a:rPr lang="en-US" sz="2800" smtClean="0"/>
              <a:t>A good progress note for any </a:t>
            </a:r>
          </a:p>
          <a:p>
            <a:pPr eaLnBrk="1" hangingPunct="1">
              <a:buFont typeface="Wingdings" pitchFamily="2" charset="2"/>
              <a:buNone/>
            </a:pPr>
            <a:r>
              <a:rPr lang="en-US" sz="2800" smtClean="0"/>
              <a:t>	service is the only way auditors</a:t>
            </a:r>
          </a:p>
          <a:p>
            <a:pPr eaLnBrk="1" hangingPunct="1">
              <a:buFont typeface="Wingdings" pitchFamily="2" charset="2"/>
              <a:buNone/>
            </a:pPr>
            <a:r>
              <a:rPr lang="en-US" sz="2800" smtClean="0"/>
              <a:t>	can judge what you did and </a:t>
            </a:r>
          </a:p>
          <a:p>
            <a:pPr eaLnBrk="1" hangingPunct="1">
              <a:buFont typeface="Wingdings" pitchFamily="2" charset="2"/>
              <a:buNone/>
            </a:pPr>
            <a:r>
              <a:rPr lang="en-US" sz="2800" smtClean="0"/>
              <a:t>	whether it meets definitions.</a:t>
            </a:r>
          </a:p>
          <a:p>
            <a:pPr eaLnBrk="1" hangingPunct="1"/>
            <a:r>
              <a:rPr lang="en-US" sz="2800" smtClean="0"/>
              <a:t>A legitimate CM service may </a:t>
            </a:r>
          </a:p>
          <a:p>
            <a:pPr eaLnBrk="1" hangingPunct="1">
              <a:buFont typeface="Wingdings" pitchFamily="2" charset="2"/>
              <a:buNone/>
            </a:pPr>
            <a:r>
              <a:rPr lang="en-US" sz="2800" smtClean="0"/>
              <a:t>	be denied if the note does </a:t>
            </a:r>
          </a:p>
          <a:p>
            <a:pPr eaLnBrk="1" hangingPunct="1">
              <a:buFont typeface="Wingdings" pitchFamily="2" charset="2"/>
              <a:buNone/>
            </a:pPr>
            <a:r>
              <a:rPr lang="en-US" sz="2800" smtClean="0"/>
              <a:t>	not justify the service provided </a:t>
            </a:r>
          </a:p>
          <a:p>
            <a:pPr eaLnBrk="1" hangingPunct="1">
              <a:buFont typeface="Wingdings" pitchFamily="2" charset="2"/>
              <a:buNone/>
            </a:pPr>
            <a:r>
              <a:rPr lang="en-US" sz="2800" smtClean="0"/>
              <a:t>	and link back to the treatment plan.</a:t>
            </a:r>
          </a:p>
          <a:p>
            <a:pPr eaLnBrk="1" hangingPunct="1"/>
            <a:endParaRPr lang="en-US" smtClean="0"/>
          </a:p>
        </p:txBody>
      </p:sp>
      <p:pic>
        <p:nvPicPr>
          <p:cNvPr id="84996" name="Picture 4" descr="monkies.bmp"/>
          <p:cNvPicPr>
            <a:picLocks noChangeAspect="1"/>
          </p:cNvPicPr>
          <p:nvPr/>
        </p:nvPicPr>
        <p:blipFill>
          <a:blip r:embed="rId3" cstate="print"/>
          <a:srcRect/>
          <a:stretch>
            <a:fillRect/>
          </a:stretch>
        </p:blipFill>
        <p:spPr bwMode="auto">
          <a:xfrm>
            <a:off x="5943600" y="2743200"/>
            <a:ext cx="2667000" cy="2438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The Rules</a:t>
            </a:r>
            <a:br>
              <a:rPr lang="en-US" smtClean="0"/>
            </a:br>
            <a:r>
              <a:rPr lang="en-US" smtClean="0"/>
              <a:t>Documentation</a:t>
            </a:r>
          </a:p>
        </p:txBody>
      </p:sp>
      <p:sp>
        <p:nvSpPr>
          <p:cNvPr id="86019" name="Content Placeholder 2"/>
          <p:cNvSpPr>
            <a:spLocks noGrp="1"/>
          </p:cNvSpPr>
          <p:nvPr>
            <p:ph idx="1"/>
          </p:nvPr>
        </p:nvSpPr>
        <p:spPr/>
        <p:txBody>
          <a:bodyPr/>
          <a:lstStyle/>
          <a:p>
            <a:r>
              <a:rPr lang="en-US" sz="2400" smtClean="0"/>
              <a:t>Legibility</a:t>
            </a:r>
          </a:p>
          <a:p>
            <a:r>
              <a:rPr lang="en-US" sz="2400" smtClean="0"/>
              <a:t>No white out or cross outs without an explanation</a:t>
            </a:r>
          </a:p>
          <a:p>
            <a:r>
              <a:rPr lang="en-US" sz="2400" smtClean="0"/>
              <a:t>Timeliness</a:t>
            </a:r>
          </a:p>
          <a:p>
            <a:r>
              <a:rPr lang="en-US" sz="2400" smtClean="0"/>
              <a:t>Accuracy: dates, times, signatures</a:t>
            </a:r>
          </a:p>
          <a:p>
            <a:r>
              <a:rPr lang="en-US" sz="2400" smtClean="0"/>
              <a:t>Must relate to a service ordered on the treatment plan</a:t>
            </a:r>
          </a:p>
          <a:p>
            <a:r>
              <a:rPr lang="en-US" sz="2400" smtClean="0"/>
              <a:t>Must relate to a focus or issue listed for that service on the treatment plan</a:t>
            </a:r>
          </a:p>
          <a:p>
            <a:r>
              <a:rPr lang="en-US" sz="2400" smtClean="0"/>
              <a:t>Must describe what you did with the client</a:t>
            </a:r>
          </a:p>
          <a:p>
            <a:r>
              <a:rPr lang="en-US" sz="2400" smtClean="0">
                <a:solidFill>
                  <a:srgbClr val="FF0000"/>
                </a:solidFill>
              </a:rPr>
              <a:t>Handout on Medicare documentation.</a:t>
            </a:r>
          </a:p>
          <a:p>
            <a:endParaRPr lang="en-US" sz="2400" smtClean="0"/>
          </a:p>
        </p:txBody>
      </p:sp>
      <p:pic>
        <p:nvPicPr>
          <p:cNvPr id="86020" name="Picture 3" descr="NOTE WRITING.bmp"/>
          <p:cNvPicPr>
            <a:picLocks noChangeAspect="1"/>
          </p:cNvPicPr>
          <p:nvPr/>
        </p:nvPicPr>
        <p:blipFill>
          <a:blip r:embed="rId3" cstate="print"/>
          <a:srcRect/>
          <a:stretch>
            <a:fillRect/>
          </a:stretch>
        </p:blipFill>
        <p:spPr bwMode="auto">
          <a:xfrm>
            <a:off x="4800600" y="228600"/>
            <a:ext cx="2667000" cy="1676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            GIPP-one type </a:t>
            </a:r>
          </a:p>
        </p:txBody>
      </p:sp>
      <p:sp>
        <p:nvSpPr>
          <p:cNvPr id="87043" name="Content Placeholder 2"/>
          <p:cNvSpPr>
            <a:spLocks noGrp="1"/>
          </p:cNvSpPr>
          <p:nvPr>
            <p:ph idx="1"/>
          </p:nvPr>
        </p:nvSpPr>
        <p:spPr/>
        <p:txBody>
          <a:bodyPr/>
          <a:lstStyle/>
          <a:p>
            <a:pPr eaLnBrk="1" hangingPunct="1">
              <a:lnSpc>
                <a:spcPct val="80000"/>
              </a:lnSpc>
            </a:pPr>
            <a:endParaRPr lang="en-US" sz="2800" smtClean="0"/>
          </a:p>
          <a:p>
            <a:pPr eaLnBrk="1" hangingPunct="1">
              <a:lnSpc>
                <a:spcPct val="80000"/>
              </a:lnSpc>
            </a:pPr>
            <a:r>
              <a:rPr lang="en-US" sz="2800" smtClean="0"/>
              <a:t>Goal/Objective—what goal from the service plan was addressed today?</a:t>
            </a:r>
          </a:p>
          <a:p>
            <a:pPr eaLnBrk="1" hangingPunct="1">
              <a:lnSpc>
                <a:spcPct val="80000"/>
              </a:lnSpc>
            </a:pPr>
            <a:r>
              <a:rPr lang="en-US" sz="2800" smtClean="0"/>
              <a:t>Intervention—what action was taken by the CM clinician?  What technique used?  Action words!</a:t>
            </a:r>
          </a:p>
          <a:p>
            <a:pPr eaLnBrk="1" hangingPunct="1">
              <a:lnSpc>
                <a:spcPct val="80000"/>
              </a:lnSpc>
            </a:pPr>
            <a:r>
              <a:rPr lang="en-US" sz="2800" smtClean="0"/>
              <a:t>Progress—what was the impact of this activity?  Client’s progress or lack of it toward goals, possible barriers to progress</a:t>
            </a:r>
          </a:p>
          <a:p>
            <a:pPr eaLnBrk="1" hangingPunct="1">
              <a:lnSpc>
                <a:spcPct val="80000"/>
              </a:lnSpc>
            </a:pPr>
            <a:r>
              <a:rPr lang="en-US" sz="2800" smtClean="0"/>
              <a:t>Plan what will be next session’s activity? Does tx plan need to be changed? For clinicians providing CM, is the dx still applicable. </a:t>
            </a:r>
          </a:p>
        </p:txBody>
      </p:sp>
      <p:pic>
        <p:nvPicPr>
          <p:cNvPr id="87044" name="Picture 3" descr="MAN WRITING NOTES.jpg"/>
          <p:cNvPicPr>
            <a:picLocks noChangeAspect="1"/>
          </p:cNvPicPr>
          <p:nvPr/>
        </p:nvPicPr>
        <p:blipFill>
          <a:blip r:embed="rId3" cstate="print"/>
          <a:srcRect/>
          <a:stretch>
            <a:fillRect/>
          </a:stretch>
        </p:blipFill>
        <p:spPr bwMode="auto">
          <a:xfrm>
            <a:off x="5943600" y="152400"/>
            <a:ext cx="2971800" cy="1828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EXAMPLE:  GIPP CM NOTE</a:t>
            </a:r>
          </a:p>
        </p:txBody>
      </p:sp>
      <p:sp>
        <p:nvSpPr>
          <p:cNvPr id="88067" name="Content Placeholder 2"/>
          <p:cNvSpPr>
            <a:spLocks noGrp="1"/>
          </p:cNvSpPr>
          <p:nvPr>
            <p:ph idx="1"/>
          </p:nvPr>
        </p:nvSpPr>
        <p:spPr>
          <a:xfrm>
            <a:off x="457200" y="1676400"/>
            <a:ext cx="8686800" cy="4411663"/>
          </a:xfrm>
        </p:spPr>
        <p:txBody>
          <a:bodyPr/>
          <a:lstStyle/>
          <a:p>
            <a:pPr eaLnBrk="1" hangingPunct="1">
              <a:buFont typeface="Wingdings" pitchFamily="2" charset="2"/>
              <a:buNone/>
            </a:pPr>
            <a:r>
              <a:rPr lang="en-US" sz="2400" smtClean="0"/>
              <a:t>Assessment and Linkage</a:t>
            </a:r>
          </a:p>
          <a:p>
            <a:pPr eaLnBrk="1" hangingPunct="1">
              <a:buFont typeface="Wingdings" pitchFamily="2" charset="2"/>
              <a:buNone/>
            </a:pPr>
            <a:r>
              <a:rPr lang="en-US" sz="2400" smtClean="0"/>
              <a:t>G: “I want to stay in my own apartment and pay my own rent”</a:t>
            </a:r>
          </a:p>
          <a:p>
            <a:pPr eaLnBrk="1" hangingPunct="1">
              <a:buFont typeface="Wingdings" pitchFamily="2" charset="2"/>
              <a:buNone/>
            </a:pPr>
            <a:r>
              <a:rPr lang="en-US" sz="2400" smtClean="0"/>
              <a:t>I:   Assisted client to complete paperwork to apply for SSI. </a:t>
            </a:r>
          </a:p>
          <a:p>
            <a:pPr eaLnBrk="1" hangingPunct="1">
              <a:buFont typeface="Wingdings" pitchFamily="2" charset="2"/>
              <a:buNone/>
            </a:pPr>
            <a:r>
              <a:rPr lang="en-US" sz="2400" smtClean="0"/>
              <a:t>P: Client was able to answer most questions but may need to contact parents to complete some questions. We will need to locate copy of birth certificate.</a:t>
            </a:r>
          </a:p>
          <a:p>
            <a:pPr eaLnBrk="1" hangingPunct="1">
              <a:buFont typeface="Wingdings" pitchFamily="2" charset="2"/>
              <a:buNone/>
            </a:pPr>
            <a:r>
              <a:rPr lang="en-US" sz="2400" smtClean="0"/>
              <a:t>P: Client will ask parents for birth certificate.  If not available, I will research how to get new copy. I may contact parents to complete SSI application.</a:t>
            </a:r>
          </a:p>
          <a:p>
            <a:pPr>
              <a:buFont typeface="Wingdings" pitchFamily="2" charset="2"/>
              <a:buNone/>
            </a:pPr>
            <a:r>
              <a:rPr lang="en-US" smtClean="0"/>
              <a:t> </a:t>
            </a:r>
          </a:p>
        </p:txBody>
      </p:sp>
      <p:pic>
        <p:nvPicPr>
          <p:cNvPr id="88068" name="Picture 3" descr="COMPUTER.bmp"/>
          <p:cNvPicPr>
            <a:picLocks noChangeAspect="1"/>
          </p:cNvPicPr>
          <p:nvPr/>
        </p:nvPicPr>
        <p:blipFill>
          <a:blip r:embed="rId3" cstate="print"/>
          <a:srcRect/>
          <a:stretch>
            <a:fillRect/>
          </a:stretch>
        </p:blipFill>
        <p:spPr bwMode="auto">
          <a:xfrm>
            <a:off x="6477000" y="5257800"/>
            <a:ext cx="1905000" cy="1447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122238"/>
            <a:ext cx="7543800" cy="715962"/>
          </a:xfrm>
        </p:spPr>
        <p:txBody>
          <a:bodyPr/>
          <a:lstStyle/>
          <a:p>
            <a:r>
              <a:rPr lang="en-US" sz="2800" smtClean="0"/>
              <a:t>DAP NOTES: DATA- ASSESSMENT- PLAN</a:t>
            </a:r>
          </a:p>
        </p:txBody>
      </p:sp>
      <p:sp>
        <p:nvSpPr>
          <p:cNvPr id="89091" name="Content Placeholder 2"/>
          <p:cNvSpPr>
            <a:spLocks noGrp="1"/>
          </p:cNvSpPr>
          <p:nvPr>
            <p:ph idx="1"/>
          </p:nvPr>
        </p:nvSpPr>
        <p:spPr>
          <a:xfrm>
            <a:off x="228600" y="762000"/>
            <a:ext cx="8686800" cy="5943600"/>
          </a:xfrm>
        </p:spPr>
        <p:txBody>
          <a:bodyPr/>
          <a:lstStyle/>
          <a:p>
            <a:pPr marL="0" indent="0">
              <a:buFont typeface="Wingdings" pitchFamily="2" charset="2"/>
              <a:buNone/>
            </a:pPr>
            <a:r>
              <a:rPr lang="en-US" sz="2000" b="1" smtClean="0"/>
              <a:t>Goal: Janie  wants to stay in her apartment.</a:t>
            </a:r>
          </a:p>
          <a:p>
            <a:pPr marL="0" indent="0">
              <a:buFont typeface="Wingdings" pitchFamily="2" charset="2"/>
              <a:buNone/>
            </a:pPr>
            <a:r>
              <a:rPr lang="en-US" sz="1400" smtClean="0"/>
              <a:t> </a:t>
            </a:r>
          </a:p>
          <a:p>
            <a:pPr marL="0" indent="0">
              <a:buFont typeface="Wingdings" pitchFamily="2" charset="2"/>
              <a:buNone/>
            </a:pPr>
            <a:r>
              <a:rPr lang="en-US" sz="1600" b="1" u="sng" smtClean="0"/>
              <a:t>Data:</a:t>
            </a:r>
            <a:r>
              <a:rPr lang="en-US" sz="1600" b="1" smtClean="0"/>
              <a:t>      </a:t>
            </a:r>
            <a:r>
              <a:rPr lang="en-US" sz="1600" smtClean="0"/>
              <a:t>Janie indicates she is having difficulty making ends meet and may lose apartment. She is unable to find a job. She reports she  is experiencing increased symptoms of depression including sleeping more, not eating, and difficulty concentrating and agreed to plan listed below. .</a:t>
            </a:r>
          </a:p>
          <a:p>
            <a:pPr marL="0" indent="0">
              <a:buFont typeface="Wingdings" pitchFamily="2" charset="2"/>
              <a:buNone/>
            </a:pPr>
            <a:endParaRPr lang="en-US" sz="1600" smtClean="0"/>
          </a:p>
          <a:p>
            <a:pPr marL="0" indent="0">
              <a:buFont typeface="Wingdings" pitchFamily="2" charset="2"/>
              <a:buNone/>
            </a:pPr>
            <a:r>
              <a:rPr lang="en-US" sz="1600" b="1" u="sng" smtClean="0"/>
              <a:t>Assessment: </a:t>
            </a:r>
            <a:r>
              <a:rPr lang="en-US" sz="1600" b="1" smtClean="0"/>
              <a:t>   </a:t>
            </a:r>
            <a:r>
              <a:rPr lang="en-US" sz="1600" smtClean="0"/>
              <a:t>Janie needs an earlier to appointment with MD to discuss compliance with medications and efficacy. She and MD should discuss use of a Rep Payee. She may need to consider help in developing budget and managing her money. </a:t>
            </a:r>
          </a:p>
          <a:p>
            <a:pPr marL="0" indent="0">
              <a:buFont typeface="Wingdings" pitchFamily="2" charset="2"/>
              <a:buNone/>
            </a:pPr>
            <a:endParaRPr lang="en-US" sz="1600" smtClean="0"/>
          </a:p>
          <a:p>
            <a:pPr marL="0" indent="0">
              <a:buFont typeface="Wingdings" pitchFamily="2" charset="2"/>
              <a:buNone/>
            </a:pPr>
            <a:r>
              <a:rPr lang="en-US" sz="1600" smtClean="0"/>
              <a:t> </a:t>
            </a:r>
            <a:r>
              <a:rPr lang="en-US" sz="1600" b="1" u="sng" smtClean="0"/>
              <a:t>Plan:</a:t>
            </a:r>
            <a:r>
              <a:rPr lang="en-US" sz="1600" b="1" smtClean="0"/>
              <a:t>      </a:t>
            </a:r>
          </a:p>
          <a:p>
            <a:pPr marL="0" indent="0">
              <a:buFont typeface="Wingdings" pitchFamily="2" charset="2"/>
              <a:buNone/>
            </a:pPr>
            <a:r>
              <a:rPr lang="en-US" sz="1600" smtClean="0"/>
              <a:t> Get appt with MD this week, email her with Janie’s issues,</a:t>
            </a:r>
          </a:p>
          <a:p>
            <a:pPr marL="0" indent="0">
              <a:buFont typeface="Wingdings" pitchFamily="2" charset="2"/>
              <a:buNone/>
            </a:pPr>
            <a:r>
              <a:rPr lang="en-US" sz="1600" smtClean="0"/>
              <a:t>     f/up  with Janie/MD after appt to see what f/up needed.</a:t>
            </a:r>
          </a:p>
          <a:p>
            <a:pPr marL="0" indent="0">
              <a:buFont typeface="Wingdings" pitchFamily="2" charset="2"/>
              <a:buNone/>
            </a:pPr>
            <a:r>
              <a:rPr lang="en-US" sz="1600" smtClean="0"/>
              <a:t> Referral to Voc Rehab if Janie agrees. Research application</a:t>
            </a:r>
          </a:p>
          <a:p>
            <a:pPr marL="0" indent="0">
              <a:buFont typeface="Wingdings" pitchFamily="2" charset="2"/>
              <a:buNone/>
            </a:pPr>
            <a:r>
              <a:rPr lang="en-US" sz="1600" smtClean="0"/>
              <a:t>     process for next meeting. </a:t>
            </a:r>
          </a:p>
          <a:p>
            <a:pPr marL="0" indent="0">
              <a:buFont typeface="Wingdings" pitchFamily="2" charset="2"/>
              <a:buNone/>
            </a:pPr>
            <a:r>
              <a:rPr lang="en-US" sz="1600" smtClean="0"/>
              <a:t> Referral to skill building for managing budget .Discuss with </a:t>
            </a:r>
          </a:p>
          <a:p>
            <a:pPr marL="0" indent="0">
              <a:buFont typeface="Wingdings" pitchFamily="2" charset="2"/>
              <a:buNone/>
            </a:pPr>
            <a:r>
              <a:rPr lang="en-US" sz="1600" smtClean="0"/>
              <a:t>     Janie when we meet next week if she is better able to </a:t>
            </a:r>
          </a:p>
          <a:p>
            <a:pPr marL="0" indent="0">
              <a:buFont typeface="Wingdings" pitchFamily="2" charset="2"/>
              <a:buNone/>
            </a:pPr>
            <a:r>
              <a:rPr lang="en-US" sz="1600" smtClean="0"/>
              <a:t>     concentrate.</a:t>
            </a:r>
          </a:p>
          <a:p>
            <a:pPr marL="0" indent="0">
              <a:buFont typeface="Wingdings" pitchFamily="2" charset="2"/>
              <a:buNone/>
            </a:pPr>
            <a:r>
              <a:rPr lang="en-US" sz="1600" smtClean="0"/>
              <a:t>Begin discussions about housing alternatives if Janie cannot pay rent. </a:t>
            </a:r>
          </a:p>
          <a:p>
            <a:pPr marL="0" indent="0">
              <a:buFont typeface="Wingdings" pitchFamily="2" charset="2"/>
              <a:buNone/>
            </a:pPr>
            <a:endParaRPr lang="en-US" sz="1600" smtClean="0"/>
          </a:p>
          <a:p>
            <a:pPr marL="0" indent="0">
              <a:buFont typeface="Wingdings" pitchFamily="2" charset="2"/>
              <a:buNone/>
            </a:pPr>
            <a:endParaRPr lang="en-US" sz="1600" smtClean="0"/>
          </a:p>
          <a:p>
            <a:pPr marL="0" indent="0">
              <a:buFont typeface="Wingdings" pitchFamily="2" charset="2"/>
              <a:buNone/>
            </a:pPr>
            <a:r>
              <a:rPr lang="en-US" sz="1600" smtClean="0"/>
              <a:t>        	</a:t>
            </a:r>
            <a:endParaRPr lang="en-US" sz="1400" smtClean="0"/>
          </a:p>
        </p:txBody>
      </p:sp>
      <p:pic>
        <p:nvPicPr>
          <p:cNvPr id="89092" name="Picture 3"/>
          <p:cNvPicPr>
            <a:picLocks noChangeAspect="1"/>
          </p:cNvPicPr>
          <p:nvPr/>
        </p:nvPicPr>
        <p:blipFill>
          <a:blip r:embed="rId3" cstate="print"/>
          <a:srcRect/>
          <a:stretch>
            <a:fillRect/>
          </a:stretch>
        </p:blipFill>
        <p:spPr bwMode="auto">
          <a:xfrm>
            <a:off x="6019800" y="3505200"/>
            <a:ext cx="2414588" cy="2495550"/>
          </a:xfrm>
          <a:prstGeom prst="rect">
            <a:avLst/>
          </a:prstGeom>
          <a:noFill/>
          <a:ln w="9525">
            <a:noFill/>
            <a:miter lim="800000"/>
            <a:headEnd/>
            <a:tailEnd/>
          </a:ln>
        </p:spPr>
      </p:pic>
      <p:sp>
        <p:nvSpPr>
          <p:cNvPr id="5" name="Footer Placeholder 4"/>
          <p:cNvSpPr>
            <a:spLocks noGrp="1"/>
          </p:cNvSpPr>
          <p:nvPr>
            <p:ph type="ftr" sz="quarter" idx="11"/>
          </p:nvPr>
        </p:nvSpPr>
        <p:spPr>
          <a:xfrm>
            <a:off x="62484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81000" y="0"/>
            <a:ext cx="7543800" cy="1295400"/>
          </a:xfrm>
        </p:spPr>
        <p:txBody>
          <a:bodyPr/>
          <a:lstStyle/>
          <a:p>
            <a:r>
              <a:rPr lang="en-US" smtClean="0"/>
              <a:t>Documentation: Watch out for…</a:t>
            </a:r>
          </a:p>
        </p:txBody>
      </p:sp>
      <p:sp>
        <p:nvSpPr>
          <p:cNvPr id="90115" name="Content Placeholder 2"/>
          <p:cNvSpPr>
            <a:spLocks noGrp="1"/>
          </p:cNvSpPr>
          <p:nvPr>
            <p:ph idx="1"/>
          </p:nvPr>
        </p:nvSpPr>
        <p:spPr/>
        <p:txBody>
          <a:bodyPr/>
          <a:lstStyle/>
          <a:p>
            <a:r>
              <a:rPr lang="en-US" smtClean="0"/>
              <a:t>There is adequate content for time billed (can’t have one sentence for a 3 hour service)</a:t>
            </a:r>
          </a:p>
          <a:p>
            <a:r>
              <a:rPr lang="en-US" smtClean="0"/>
              <a:t>The client is responding to the treatment: are they participating and are they benefiting?</a:t>
            </a:r>
          </a:p>
          <a:p>
            <a:r>
              <a:rPr lang="en-US" smtClean="0"/>
              <a:t>Is an appropriate treatment strategy being implemented?</a:t>
            </a:r>
          </a:p>
          <a:p>
            <a:endParaRPr lang="en-US" smtClean="0"/>
          </a:p>
        </p:txBody>
      </p:sp>
      <p:pic>
        <p:nvPicPr>
          <p:cNvPr id="90116" name="Picture 3" descr="MAN WRITING NOTES.jpg"/>
          <p:cNvPicPr>
            <a:picLocks noChangeAspect="1"/>
          </p:cNvPicPr>
          <p:nvPr/>
        </p:nvPicPr>
        <p:blipFill>
          <a:blip r:embed="rId3" cstate="print"/>
          <a:srcRect/>
          <a:stretch>
            <a:fillRect/>
          </a:stretch>
        </p:blipFill>
        <p:spPr bwMode="auto">
          <a:xfrm>
            <a:off x="4800600" y="5029200"/>
            <a:ext cx="2819400" cy="1371600"/>
          </a:xfrm>
          <a:prstGeom prst="rect">
            <a:avLst/>
          </a:prstGeom>
          <a:noFill/>
          <a:ln w="9525">
            <a:noFill/>
            <a:miter lim="800000"/>
            <a:headEnd/>
            <a:tailEnd/>
          </a:ln>
        </p:spPr>
      </p:pic>
      <p:sp>
        <p:nvSpPr>
          <p:cNvPr id="5" name="Footer Placeholder 4"/>
          <p:cNvSpPr>
            <a:spLocks noGrp="1"/>
          </p:cNvSpPr>
          <p:nvPr>
            <p:ph type="ftr" sz="quarter" idx="11"/>
          </p:nvPr>
        </p:nvSpPr>
        <p:spPr>
          <a:xfrm>
            <a:off x="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457200"/>
            <a:ext cx="7543800" cy="1447800"/>
          </a:xfrm>
        </p:spPr>
        <p:txBody>
          <a:bodyPr/>
          <a:lstStyle/>
          <a:p>
            <a:r>
              <a:rPr lang="en-US" sz="4000" smtClean="0">
                <a:solidFill>
                  <a:schemeClr val="tx1"/>
                </a:solidFill>
              </a:rPr>
              <a:t/>
            </a:r>
            <a:br>
              <a:rPr lang="en-US" sz="4000" smtClean="0">
                <a:solidFill>
                  <a:schemeClr val="tx1"/>
                </a:solidFill>
              </a:rPr>
            </a:br>
            <a:r>
              <a:rPr lang="en-US" sz="4000" smtClean="0">
                <a:solidFill>
                  <a:schemeClr val="tx1"/>
                </a:solidFill>
              </a:rPr>
              <a:t/>
            </a:r>
            <a:br>
              <a:rPr lang="en-US" sz="4000" smtClean="0">
                <a:solidFill>
                  <a:schemeClr val="tx1"/>
                </a:solidFill>
              </a:rPr>
            </a:br>
            <a:r>
              <a:rPr lang="en-US" sz="4000" smtClean="0">
                <a:solidFill>
                  <a:schemeClr val="tx1"/>
                </a:solidFill>
              </a:rPr>
              <a:t/>
            </a:r>
            <a:br>
              <a:rPr lang="en-US" sz="4000" smtClean="0">
                <a:solidFill>
                  <a:schemeClr val="tx1"/>
                </a:solidFill>
              </a:rPr>
            </a:br>
            <a:r>
              <a:rPr lang="en-US" sz="4000" smtClean="0">
                <a:solidFill>
                  <a:schemeClr val="tx1"/>
                </a:solidFill>
              </a:rPr>
              <a:t/>
            </a:r>
            <a:br>
              <a:rPr lang="en-US" sz="4000" smtClean="0">
                <a:solidFill>
                  <a:schemeClr val="tx1"/>
                </a:solidFill>
              </a:rPr>
            </a:br>
            <a:r>
              <a:rPr lang="en-US" sz="2800" smtClean="0">
                <a:solidFill>
                  <a:schemeClr val="tx1"/>
                </a:solidFill>
              </a:rPr>
              <a:t>Every Progress Note is a bill for services. </a:t>
            </a:r>
            <a:br>
              <a:rPr lang="en-US" sz="2800" smtClean="0">
                <a:solidFill>
                  <a:schemeClr val="tx1"/>
                </a:solidFill>
              </a:rPr>
            </a:br>
            <a:r>
              <a:rPr lang="en-US" sz="2800" smtClean="0">
                <a:solidFill>
                  <a:schemeClr val="tx1"/>
                </a:solidFill>
              </a:rPr>
              <a:t>Decide if you’d pay for the service! </a:t>
            </a:r>
            <a:r>
              <a:rPr lang="en-US" sz="9600" smtClean="0">
                <a:solidFill>
                  <a:schemeClr val="tx1"/>
                </a:solidFill>
              </a:rPr>
              <a:t/>
            </a:r>
            <a:br>
              <a:rPr lang="en-US" sz="9600" smtClean="0">
                <a:solidFill>
                  <a:schemeClr val="tx1"/>
                </a:solidFill>
              </a:rPr>
            </a:br>
            <a:endParaRPr lang="en-US" smtClean="0"/>
          </a:p>
        </p:txBody>
      </p:sp>
      <p:sp>
        <p:nvSpPr>
          <p:cNvPr id="91139" name="Content Placeholder 2"/>
          <p:cNvSpPr>
            <a:spLocks noGrp="1"/>
          </p:cNvSpPr>
          <p:nvPr>
            <p:ph idx="1"/>
          </p:nvPr>
        </p:nvSpPr>
        <p:spPr/>
        <p:txBody>
          <a:bodyPr/>
          <a:lstStyle/>
          <a:p>
            <a:r>
              <a:rPr lang="en-US" sz="2400" smtClean="0"/>
              <a:t>Would you pay for what you read in a progress note?</a:t>
            </a:r>
          </a:p>
          <a:p>
            <a:r>
              <a:rPr lang="en-US" sz="2400" smtClean="0"/>
              <a:t>We get paid to provide skilled interventions that address assessed BH needs and help a person reach personal recovery and treatment goals. </a:t>
            </a:r>
          </a:p>
          <a:p>
            <a:r>
              <a:rPr lang="en-US" sz="2400" smtClean="0"/>
              <a:t>We don’t get paid to “see clients” or for “conversations” for checking up on them, monitoring their symptoms, etc. </a:t>
            </a:r>
          </a:p>
          <a:p>
            <a:endParaRPr lang="en-US" smtClean="0"/>
          </a:p>
          <a:p>
            <a:endParaRPr lang="en-US" smtClean="0"/>
          </a:p>
        </p:txBody>
      </p:sp>
      <p:pic>
        <p:nvPicPr>
          <p:cNvPr id="91140" name="Picture 2"/>
          <p:cNvPicPr>
            <a:picLocks noChangeAspect="1"/>
          </p:cNvPicPr>
          <p:nvPr/>
        </p:nvPicPr>
        <p:blipFill>
          <a:blip r:embed="rId3" cstate="print"/>
          <a:srcRect/>
          <a:stretch>
            <a:fillRect/>
          </a:stretch>
        </p:blipFill>
        <p:spPr bwMode="auto">
          <a:xfrm>
            <a:off x="2514600" y="4267200"/>
            <a:ext cx="4038600" cy="2271713"/>
          </a:xfrm>
          <a:prstGeom prst="rect">
            <a:avLst/>
          </a:prstGeom>
          <a:noFill/>
          <a:ln w="9525">
            <a:noFill/>
            <a:miter lim="800000"/>
            <a:headEnd/>
            <a:tailEnd/>
          </a:ln>
        </p:spPr>
      </p:pic>
      <p:sp>
        <p:nvSpPr>
          <p:cNvPr id="5" name="Footer Placeholder 4"/>
          <p:cNvSpPr>
            <a:spLocks noGrp="1"/>
          </p:cNvSpPr>
          <p:nvPr>
            <p:ph type="ftr" sz="quarter" idx="11"/>
          </p:nvPr>
        </p:nvSpPr>
        <p:spPr>
          <a:xfrm>
            <a:off x="62484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228600"/>
            <a:ext cx="7231063" cy="838200"/>
          </a:xfrm>
        </p:spPr>
        <p:txBody>
          <a:bodyPr/>
          <a:lstStyle/>
          <a:p>
            <a:pPr eaLnBrk="1" hangingPunct="1"/>
            <a:r>
              <a:rPr lang="en-US" smtClean="0"/>
              <a:t>Would you pay for this ? </a:t>
            </a:r>
          </a:p>
        </p:txBody>
      </p:sp>
      <p:sp>
        <p:nvSpPr>
          <p:cNvPr id="92163" name="Rectangle 3"/>
          <p:cNvSpPr>
            <a:spLocks noGrp="1" noChangeArrowheads="1"/>
          </p:cNvSpPr>
          <p:nvPr>
            <p:ph idx="1"/>
          </p:nvPr>
        </p:nvSpPr>
        <p:spPr>
          <a:xfrm>
            <a:off x="457200" y="1371600"/>
            <a:ext cx="8488363" cy="4724400"/>
          </a:xfrm>
        </p:spPr>
        <p:txBody>
          <a:bodyPr/>
          <a:lstStyle/>
          <a:p>
            <a:pPr eaLnBrk="1" hangingPunct="1"/>
            <a:r>
              <a:rPr lang="en-US" sz="2400" b="1" smtClean="0"/>
              <a:t>Goal: I want to stay in my own house; Objectives: Consumer will determine housing choice. Consumer will develop a plan for obtaining permanent housing.</a:t>
            </a:r>
          </a:p>
          <a:p>
            <a:pPr eaLnBrk="1" hangingPunct="1"/>
            <a:r>
              <a:rPr lang="en-US" sz="2400" smtClean="0"/>
              <a:t>Reason for visit:  Develop housing plan post transfer from shelter</a:t>
            </a:r>
          </a:p>
          <a:p>
            <a:pPr eaLnBrk="1" hangingPunct="1"/>
            <a:r>
              <a:rPr lang="en-US" sz="2400" smtClean="0"/>
              <a:t> Consumer in crisis bed and is homeless with no entitlements. Educated consumer about options for housing if SSI is denied. Explored consumer’s preferences. Consumer stated she would prefer SRO but is open to other options. Agreed we will follow-up by end of week to complete SSI application and discuss level of help needed to locate housing.</a:t>
            </a:r>
          </a:p>
          <a:p>
            <a:pPr lvl="1" eaLnBrk="1" hangingPunct="1">
              <a:buFont typeface="Wingdings" pitchFamily="2" charset="2"/>
              <a:buNone/>
            </a:pPr>
            <a:endParaRPr lang="en-US" sz="2400" smtClean="0"/>
          </a:p>
        </p:txBody>
      </p:sp>
      <p:sp>
        <p:nvSpPr>
          <p:cNvPr id="92164" name="Picture 4"/>
          <p:cNvSpPr>
            <a:spLocks noChangeAspect="1" noChangeArrowheads="1"/>
          </p:cNvSpPr>
          <p:nvPr/>
        </p:nvSpPr>
        <p:spPr bwMode="auto">
          <a:xfrm>
            <a:off x="7162800" y="152400"/>
            <a:ext cx="1219200" cy="1333500"/>
          </a:xfrm>
          <a:prstGeom prst="rect">
            <a:avLst/>
          </a:prstGeom>
          <a:noFill/>
          <a:ln w="9525">
            <a:noFill/>
            <a:miter lim="800000"/>
            <a:headEnd/>
            <a:tailEnd/>
          </a:ln>
        </p:spPr>
        <p:txBody>
          <a:bodyPr/>
          <a:lstStyle/>
          <a:p>
            <a:endParaRPr lang="en-US"/>
          </a:p>
        </p:txBody>
      </p:sp>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chemeClr val="accent6">
              <a:lumMod val="40000"/>
              <a:lumOff val="60000"/>
            </a:schemeClr>
          </a:solidFill>
        </p:spPr>
        <p:txBody>
          <a:bodyPr/>
          <a:lstStyle/>
          <a:p>
            <a:pPr eaLnBrk="1" hangingPunct="1">
              <a:defRPr/>
            </a:pPr>
            <a:r>
              <a:rPr lang="en-US" sz="3600" dirty="0" smtClean="0"/>
              <a:t>Case Management </a:t>
            </a:r>
          </a:p>
        </p:txBody>
      </p:sp>
      <p:sp>
        <p:nvSpPr>
          <p:cNvPr id="11267" name="Rectangle 3"/>
          <p:cNvSpPr>
            <a:spLocks noGrp="1" noChangeArrowheads="1"/>
          </p:cNvSpPr>
          <p:nvPr>
            <p:ph type="body" idx="1"/>
          </p:nvPr>
        </p:nvSpPr>
        <p:spPr>
          <a:xfrm>
            <a:off x="455613" y="1371600"/>
            <a:ext cx="8226425" cy="4724400"/>
          </a:xfrm>
        </p:spPr>
        <p:txBody>
          <a:bodyPr/>
          <a:lstStyle/>
          <a:p>
            <a:pPr eaLnBrk="1" hangingPunct="1"/>
            <a:r>
              <a:rPr lang="en-US" sz="2800" smtClean="0"/>
              <a:t>Remembering always : </a:t>
            </a:r>
          </a:p>
          <a:p>
            <a:pPr lvl="1" eaLnBrk="1" hangingPunct="1"/>
            <a:r>
              <a:rPr lang="en-US" sz="2400" smtClean="0"/>
              <a:t>Documentation is not a means of gaming the system; of just making sure you are using the right words</a:t>
            </a:r>
          </a:p>
          <a:p>
            <a:pPr lvl="1" eaLnBrk="1" hangingPunct="1"/>
            <a:r>
              <a:rPr lang="en-US" sz="2400" smtClean="0"/>
              <a:t>Documentation is an accurate depiction of a covered service that actually took place with some analysis of the intervention’s impact on the progress of the individual towards their own goals. </a:t>
            </a:r>
          </a:p>
          <a:p>
            <a:pPr eaLnBrk="1" hangingPunct="1"/>
            <a:r>
              <a:rPr lang="en-US" smtClean="0"/>
              <a:t>This training is designed to spend the bulk of the time helping trainees figure out what Case Managers are supposed to do. Not just how to document services.</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228600"/>
            <a:ext cx="6445250" cy="1219200"/>
          </a:xfrm>
        </p:spPr>
        <p:txBody>
          <a:bodyPr/>
          <a:lstStyle/>
          <a:p>
            <a:pPr eaLnBrk="1" hangingPunct="1"/>
            <a:r>
              <a:rPr lang="en-US" smtClean="0"/>
              <a:t>Would You Pay for This? </a:t>
            </a:r>
          </a:p>
        </p:txBody>
      </p:sp>
      <p:sp>
        <p:nvSpPr>
          <p:cNvPr id="93187" name="Rectangle 3"/>
          <p:cNvSpPr>
            <a:spLocks noGrp="1" noChangeArrowheads="1"/>
          </p:cNvSpPr>
          <p:nvPr>
            <p:ph idx="1"/>
          </p:nvPr>
        </p:nvSpPr>
        <p:spPr>
          <a:xfrm>
            <a:off x="228600" y="1676400"/>
            <a:ext cx="8610600" cy="4419600"/>
          </a:xfrm>
        </p:spPr>
        <p:txBody>
          <a:bodyPr/>
          <a:lstStyle/>
          <a:p>
            <a:pPr indent="0" eaLnBrk="1" hangingPunct="1">
              <a:buFont typeface="Wingdings" pitchFamily="2" charset="2"/>
              <a:buNone/>
            </a:pPr>
            <a:r>
              <a:rPr lang="en-US" sz="2400" b="1" smtClean="0"/>
              <a:t>Goal: I want to go back to work. Objective: Client will be able to manage symptoms and reapply for admission to PSR program part-time</a:t>
            </a:r>
          </a:p>
          <a:p>
            <a:pPr indent="0" eaLnBrk="1" hangingPunct="1">
              <a:buFont typeface="Wingdings" pitchFamily="2" charset="2"/>
              <a:buNone/>
            </a:pPr>
            <a:r>
              <a:rPr lang="en-US" sz="2400" smtClean="0"/>
              <a:t>Reason for visit: to check in with client about symptoms</a:t>
            </a:r>
          </a:p>
          <a:p>
            <a:pPr indent="0" eaLnBrk="1" hangingPunct="1">
              <a:buFont typeface="Wingdings" pitchFamily="2" charset="2"/>
              <a:buNone/>
            </a:pPr>
            <a:r>
              <a:rPr lang="en-US" sz="2400" smtClean="0"/>
              <a:t>Met briefly with consumer. She reports that she is stable and taking her medications as prescribed. She agreed to a follow-up appointment with me next week.  She reported no difficulties at this time. Does not appear to be responding to hallucinations. Speech fluent, coherent. Reports no side effects. </a:t>
            </a:r>
          </a:p>
          <a:p>
            <a:pPr lvl="1" eaLnBrk="1" hangingPunct="1">
              <a:buFont typeface="Wingdings" pitchFamily="2" charset="2"/>
              <a:buNone/>
            </a:pPr>
            <a:endParaRPr lang="en-US" smtClean="0"/>
          </a:p>
        </p:txBody>
      </p:sp>
      <p:pic>
        <p:nvPicPr>
          <p:cNvPr id="93188" name="Picture 4"/>
          <p:cNvPicPr>
            <a:picLocks noChangeAspect="1" noChangeArrowheads="1"/>
          </p:cNvPicPr>
          <p:nvPr/>
        </p:nvPicPr>
        <p:blipFill>
          <a:blip r:embed="rId3" cstate="print"/>
          <a:srcRect/>
          <a:stretch>
            <a:fillRect/>
          </a:stretch>
        </p:blipFill>
        <p:spPr bwMode="auto">
          <a:xfrm>
            <a:off x="7239000" y="152400"/>
            <a:ext cx="1187450" cy="12985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Would You Pay for This? </a:t>
            </a:r>
          </a:p>
        </p:txBody>
      </p:sp>
      <p:sp>
        <p:nvSpPr>
          <p:cNvPr id="94211" name="Content Placeholder 2"/>
          <p:cNvSpPr>
            <a:spLocks noGrp="1"/>
          </p:cNvSpPr>
          <p:nvPr>
            <p:ph idx="1"/>
          </p:nvPr>
        </p:nvSpPr>
        <p:spPr>
          <a:xfrm>
            <a:off x="609600" y="1371600"/>
            <a:ext cx="8335963" cy="4724400"/>
          </a:xfrm>
        </p:spPr>
        <p:txBody>
          <a:bodyPr/>
          <a:lstStyle/>
          <a:p>
            <a:pPr eaLnBrk="1" hangingPunct="1"/>
            <a:r>
              <a:rPr lang="en-US" sz="2400" b="1" smtClean="0"/>
              <a:t>Goal: I want to go back to my own apartment Objectives: Client will take first step to being medication compliant: she will take all meds for one week with prompting from brother</a:t>
            </a:r>
          </a:p>
          <a:p>
            <a:pPr eaLnBrk="1" hangingPunct="1"/>
            <a:r>
              <a:rPr lang="en-US" sz="2400" smtClean="0"/>
              <a:t>Reason for visit: Prep for MD Appointment</a:t>
            </a:r>
          </a:p>
          <a:p>
            <a:pPr eaLnBrk="1" hangingPunct="1"/>
            <a:r>
              <a:rPr lang="en-US" sz="2400" smtClean="0"/>
              <a:t>Met with brother and client to prepare for meeting with MD tomorrow. Completed pre-appointment checklist and I will fax to MD. Will call tomorrow to remind about appointment. Brother will transport. Both said they felt comfortable about what they need to accomplish. Brother appeared to be less anxious about acting as advocate. We will talk by phone tomorrow to follow-up on outcome. </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p:txBody>
          <a:bodyPr/>
          <a:lstStyle/>
          <a:p>
            <a:r>
              <a:rPr lang="en-US" smtClean="0"/>
              <a:t>SUMMARY</a:t>
            </a:r>
          </a:p>
        </p:txBody>
      </p:sp>
      <p:sp>
        <p:nvSpPr>
          <p:cNvPr id="95235" name="Subtitle 4"/>
          <p:cNvSpPr>
            <a:spLocks noGrp="1"/>
          </p:cNvSpPr>
          <p:nvPr>
            <p:ph type="subTitle" idx="1"/>
          </p:nvPr>
        </p:nvSpPr>
        <p:spPr/>
        <p:txBody>
          <a:bodyPr/>
          <a:lstStyle/>
          <a:p>
            <a:r>
              <a:rPr lang="en-US" smtClean="0"/>
              <a:t>CASE MANAGEMENT SERVICES</a:t>
            </a:r>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smtClean="0"/>
              <a:t>What Makes TCM Effective? </a:t>
            </a:r>
            <a:r>
              <a:rPr lang="en-US" sz="1200" smtClean="0"/>
              <a:t>(1)  </a:t>
            </a:r>
          </a:p>
        </p:txBody>
      </p:sp>
      <p:sp>
        <p:nvSpPr>
          <p:cNvPr id="96259" name="Content Placeholder 2"/>
          <p:cNvSpPr>
            <a:spLocks noGrp="1"/>
          </p:cNvSpPr>
          <p:nvPr>
            <p:ph idx="1"/>
          </p:nvPr>
        </p:nvSpPr>
        <p:spPr>
          <a:xfrm>
            <a:off x="1066800" y="1524000"/>
            <a:ext cx="7772400" cy="4572000"/>
          </a:xfrm>
        </p:spPr>
        <p:txBody>
          <a:bodyPr/>
          <a:lstStyle/>
          <a:p>
            <a:pPr eaLnBrk="1" hangingPunct="1"/>
            <a:r>
              <a:rPr lang="en-US" smtClean="0"/>
              <a:t>Outreach and education to individuals , their families and referral sources – not many people know what targeted case management is and its purpose</a:t>
            </a:r>
          </a:p>
          <a:p>
            <a:pPr eaLnBrk="1" hangingPunct="1"/>
            <a:r>
              <a:rPr lang="en-US" smtClean="0"/>
              <a:t>Developing a trusting relationship</a:t>
            </a:r>
          </a:p>
          <a:p>
            <a:pPr eaLnBrk="1" hangingPunct="1"/>
            <a:r>
              <a:rPr lang="en-US" smtClean="0"/>
              <a:t>Respecting the individual’s autonomy</a:t>
            </a:r>
          </a:p>
          <a:p>
            <a:pPr eaLnBrk="1" hangingPunct="1"/>
            <a:r>
              <a:rPr lang="en-US" smtClean="0"/>
              <a:t>Prioritizing the individual’s self determined needs – assisting them in generating their own solutions</a:t>
            </a:r>
          </a:p>
          <a:p>
            <a:pPr eaLnBrk="1" hangingPunct="1"/>
            <a:endParaRPr lang="en-US"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What Works?  </a:t>
            </a:r>
          </a:p>
        </p:txBody>
      </p:sp>
      <p:sp>
        <p:nvSpPr>
          <p:cNvPr id="97283" name="Content Placeholder 2"/>
          <p:cNvSpPr>
            <a:spLocks noGrp="1"/>
          </p:cNvSpPr>
          <p:nvPr>
            <p:ph idx="1"/>
          </p:nvPr>
        </p:nvSpPr>
        <p:spPr>
          <a:xfrm>
            <a:off x="1143000" y="1828800"/>
            <a:ext cx="7696200" cy="4267200"/>
          </a:xfrm>
        </p:spPr>
        <p:txBody>
          <a:bodyPr/>
          <a:lstStyle/>
          <a:p>
            <a:pPr eaLnBrk="1" hangingPunct="1"/>
            <a:r>
              <a:rPr lang="en-US" sz="2800" smtClean="0"/>
              <a:t>Assistance in obtaining resources – note not just services</a:t>
            </a:r>
          </a:p>
          <a:p>
            <a:pPr lvl="1" eaLnBrk="1" hangingPunct="1"/>
            <a:r>
              <a:rPr lang="en-US" smtClean="0"/>
              <a:t>No overlaps, no misses</a:t>
            </a:r>
          </a:p>
          <a:p>
            <a:pPr lvl="1" eaLnBrk="1" hangingPunct="1"/>
            <a:r>
              <a:rPr lang="en-US" smtClean="0"/>
              <a:t>Quickly and diligently</a:t>
            </a:r>
          </a:p>
          <a:p>
            <a:pPr lvl="1" eaLnBrk="1" hangingPunct="1"/>
            <a:r>
              <a:rPr lang="en-US" smtClean="0"/>
              <a:t>Concrete and active</a:t>
            </a:r>
          </a:p>
          <a:p>
            <a:pPr eaLnBrk="1" hangingPunct="1"/>
            <a:r>
              <a:rPr lang="en-US" sz="2800" smtClean="0"/>
              <a:t>Individualized Resource Development</a:t>
            </a:r>
          </a:p>
          <a:p>
            <a:pPr eaLnBrk="1" hangingPunct="1"/>
            <a:r>
              <a:rPr lang="en-US" sz="2800" smtClean="0"/>
              <a:t>Appropriate caseloads</a:t>
            </a:r>
          </a:p>
          <a:p>
            <a:pPr eaLnBrk="1" hangingPunct="1"/>
            <a:endParaRPr lang="en-US" sz="2800" smtClean="0"/>
          </a:p>
          <a:p>
            <a:pPr eaLnBrk="1" hangingPunct="1"/>
            <a:endParaRPr lang="en-US" sz="2800" smtClean="0"/>
          </a:p>
          <a:p>
            <a:pPr eaLnBrk="1" hangingPunct="1">
              <a:buFont typeface="Wingdings" pitchFamily="2" charset="2"/>
              <a:buNone/>
            </a:pPr>
            <a:endParaRPr lang="en-US" sz="1200" smtClean="0"/>
          </a:p>
          <a:p>
            <a:pPr eaLnBrk="1" hangingPunct="1"/>
            <a:endParaRPr lang="en-US"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What Works?  </a:t>
            </a:r>
          </a:p>
        </p:txBody>
      </p:sp>
      <p:sp>
        <p:nvSpPr>
          <p:cNvPr id="98307" name="Content Placeholder 2"/>
          <p:cNvSpPr>
            <a:spLocks noGrp="1"/>
          </p:cNvSpPr>
          <p:nvPr>
            <p:ph idx="1"/>
          </p:nvPr>
        </p:nvSpPr>
        <p:spPr>
          <a:xfrm>
            <a:off x="1143000" y="1524000"/>
            <a:ext cx="7696200" cy="4572000"/>
          </a:xfrm>
        </p:spPr>
        <p:txBody>
          <a:bodyPr/>
          <a:lstStyle/>
          <a:p>
            <a:pPr eaLnBrk="1" hangingPunct="1"/>
            <a:r>
              <a:rPr lang="en-US" sz="2800" smtClean="0"/>
              <a:t>“ACT- like” or CST approaches</a:t>
            </a:r>
          </a:p>
          <a:p>
            <a:pPr lvl="1" eaLnBrk="1" hangingPunct="1"/>
            <a:r>
              <a:rPr lang="en-US" smtClean="0"/>
              <a:t>Team </a:t>
            </a:r>
          </a:p>
          <a:p>
            <a:pPr lvl="1" eaLnBrk="1" hangingPunct="1"/>
            <a:r>
              <a:rPr lang="en-US" smtClean="0"/>
              <a:t>Multi-disciplinary</a:t>
            </a:r>
          </a:p>
          <a:p>
            <a:pPr lvl="1" eaLnBrk="1" hangingPunct="1"/>
            <a:r>
              <a:rPr lang="en-US" smtClean="0"/>
              <a:t>Access to specialists</a:t>
            </a:r>
          </a:p>
          <a:p>
            <a:pPr lvl="1" eaLnBrk="1" hangingPunct="1"/>
            <a:r>
              <a:rPr lang="en-US" smtClean="0"/>
              <a:t>Long term if necessary – appeal of denials may be necessary</a:t>
            </a:r>
          </a:p>
          <a:p>
            <a:pPr eaLnBrk="1" hangingPunct="1"/>
            <a:r>
              <a:rPr lang="en-US" smtClean="0"/>
              <a:t>Focus on specific and realistic targets</a:t>
            </a:r>
          </a:p>
          <a:p>
            <a:pPr eaLnBrk="1" hangingPunct="1"/>
            <a:endParaRPr lang="en-US" smtClean="0"/>
          </a:p>
          <a:p>
            <a:pPr eaLnBrk="1" hangingPunct="1">
              <a:buFont typeface="Wingdings" pitchFamily="2" charset="2"/>
              <a:buNone/>
            </a:pPr>
            <a:r>
              <a:rPr lang="en-US" sz="1200" smtClean="0"/>
              <a:t>(1) Morse, Gary Ph.D., A Review of Case Management for People Who Are Homeless: Implications for Practice, Policy and Research</a:t>
            </a:r>
          </a:p>
          <a:p>
            <a:pPr eaLnBrk="1" hangingPunct="1"/>
            <a:endParaRPr lang="en-US" smtClean="0"/>
          </a:p>
        </p:txBody>
      </p:sp>
      <p:sp>
        <p:nvSpPr>
          <p:cNvPr id="4" name="Footer Placeholder 3"/>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What do you have to be able to do well? </a:t>
            </a:r>
          </a:p>
        </p:txBody>
      </p:sp>
      <p:sp>
        <p:nvSpPr>
          <p:cNvPr id="99331" name="Content Placeholder 2"/>
          <p:cNvSpPr>
            <a:spLocks noGrp="1"/>
          </p:cNvSpPr>
          <p:nvPr>
            <p:ph idx="1"/>
          </p:nvPr>
        </p:nvSpPr>
        <p:spPr>
          <a:xfrm>
            <a:off x="457200" y="1371600"/>
            <a:ext cx="8229600" cy="4759325"/>
          </a:xfrm>
        </p:spPr>
        <p:txBody>
          <a:bodyPr/>
          <a:lstStyle/>
          <a:p>
            <a:r>
              <a:rPr lang="en-US" smtClean="0"/>
              <a:t>Engage and motivate</a:t>
            </a:r>
          </a:p>
          <a:p>
            <a:r>
              <a:rPr lang="en-US" smtClean="0"/>
              <a:t>Understand community resources: barriers and opportunities</a:t>
            </a:r>
          </a:p>
          <a:p>
            <a:r>
              <a:rPr lang="en-US" smtClean="0"/>
              <a:t>Identify and engage natural supports not just organizational supports</a:t>
            </a:r>
          </a:p>
          <a:p>
            <a:r>
              <a:rPr lang="en-US" smtClean="0"/>
              <a:t>Be able to use out of the box activities to ensure coordination of the treatment and support team involved with the client</a:t>
            </a:r>
          </a:p>
          <a:p>
            <a:r>
              <a:rPr lang="en-US" smtClean="0"/>
              <a:t>Support and encourage indepdendenc</a:t>
            </a:r>
          </a:p>
          <a:p>
            <a:r>
              <a:rPr lang="en-US" smtClean="0"/>
              <a:t>Celebrate discharge</a:t>
            </a:r>
          </a:p>
        </p:txBody>
      </p:sp>
      <p:sp>
        <p:nvSpPr>
          <p:cNvPr id="4" name="Footer Placeholder 3"/>
          <p:cNvSpPr>
            <a:spLocks noGrp="1"/>
          </p:cNvSpPr>
          <p:nvPr>
            <p:ph type="ftr" sz="quarter" idx="11"/>
          </p:nvPr>
        </p:nvSpPr>
        <p:spPr>
          <a:xfrm>
            <a:off x="6248400" y="6400800"/>
            <a:ext cx="2895600" cy="457200"/>
          </a:xfrm>
        </p:spPr>
        <p:txBody>
          <a:bodyPr/>
          <a:lstStyle/>
          <a:p>
            <a:pPr>
              <a:defRPr/>
            </a:pPr>
            <a:r>
              <a:rPr lang="en-US" altLang="en-US" dirty="0" smtClean="0"/>
              <a:t>Copyright Mary Thornton &amp; Associates </a:t>
            </a:r>
            <a:endParaRPr lang="en-US"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a:xfrm>
            <a:off x="457200" y="122238"/>
            <a:ext cx="7543800" cy="4906962"/>
          </a:xfrm>
        </p:spPr>
        <p:txBody>
          <a:bodyPr/>
          <a:lstStyle/>
          <a:p>
            <a:r>
              <a:rPr lang="en-US" smtClean="0"/>
              <a:t>Thanks for being ……</a:t>
            </a:r>
          </a:p>
        </p:txBody>
      </p:sp>
      <p:sp>
        <p:nvSpPr>
          <p:cNvPr id="3" name="Footer Placeholder 2"/>
          <p:cNvSpPr>
            <a:spLocks noGrp="1"/>
          </p:cNvSpPr>
          <p:nvPr>
            <p:ph type="ftr" sz="quarter" idx="11"/>
          </p:nvPr>
        </p:nvSpPr>
        <p:spPr/>
        <p:txBody>
          <a:bodyPr/>
          <a:lstStyle/>
          <a:p>
            <a:pPr>
              <a:defRPr/>
            </a:pPr>
            <a:r>
              <a:rPr lang="en-US" altLang="en-US" smtClean="0"/>
              <a:t>Copyright Mary Thornton &amp; Associates </a:t>
            </a:r>
            <a:endParaRPr lang="en-US" altLang="en-US"/>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4638</TotalTime>
  <Words>6150</Words>
  <Application>Microsoft Office PowerPoint</Application>
  <PresentationFormat>On-screen Show (4:3)</PresentationFormat>
  <Paragraphs>789</Paragraphs>
  <Slides>97</Slides>
  <Notes>97</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Network</vt:lpstr>
      <vt:lpstr>CASE MANAGEMENT</vt:lpstr>
      <vt:lpstr>CCQC: Is it possible to do this alone?</vt:lpstr>
      <vt:lpstr>Behavioral Health Risk</vt:lpstr>
      <vt:lpstr>Brief Background</vt:lpstr>
      <vt:lpstr>Brief Background</vt:lpstr>
      <vt:lpstr>Medical Necessity</vt:lpstr>
      <vt:lpstr>Documentation</vt:lpstr>
      <vt:lpstr>Documentation</vt:lpstr>
      <vt:lpstr>Case Management </vt:lpstr>
      <vt:lpstr>The Real Basic Rules  </vt:lpstr>
      <vt:lpstr>Medicaid</vt:lpstr>
      <vt:lpstr>CURRENT ENVIRONMENT: Enforcement and Oversight </vt:lpstr>
      <vt:lpstr>Colorado CMHCs Get Paid</vt:lpstr>
      <vt:lpstr>With Medicaid: Rule #1</vt:lpstr>
      <vt:lpstr>With Medicaid: Rule #2</vt:lpstr>
      <vt:lpstr>With Medicaid: Rule #3: Medicaid and Medicare are both highly regulated and now a highly enforced business environment.  </vt:lpstr>
      <vt:lpstr>   What Does This Mean for Provider Organizations? </vt:lpstr>
      <vt:lpstr>   What Does This Mean for Individual Providers? </vt:lpstr>
      <vt:lpstr>Risk of Non-Compliance</vt:lpstr>
      <vt:lpstr>Not Just Fraud,  Abuse and Waste</vt:lpstr>
      <vt:lpstr>      IMPROPER BILLING PRACTICES </vt:lpstr>
      <vt:lpstr>Slide 22</vt:lpstr>
      <vt:lpstr>What is CM? It is “care coordination”.  </vt:lpstr>
      <vt:lpstr>         State Medicaid Manual </vt:lpstr>
      <vt:lpstr>What is CM? The New Federal Definition in the DRA. </vt:lpstr>
      <vt:lpstr>New Federal Definition is Congruent with the Definition of Effective Care Coordination</vt:lpstr>
      <vt:lpstr>CASE MANAGEMENT</vt:lpstr>
      <vt:lpstr>Clinic Based Case Management</vt:lpstr>
      <vt:lpstr>Community-Based Case Management </vt:lpstr>
      <vt:lpstr>Intensive case  management</vt:lpstr>
      <vt:lpstr>Goal of all Types of CM </vt:lpstr>
      <vt:lpstr>Other Important CM Rules</vt:lpstr>
      <vt:lpstr>Slide 33</vt:lpstr>
      <vt:lpstr>Slide 34</vt:lpstr>
      <vt:lpstr>Collateral contacts and case management …</vt:lpstr>
      <vt:lpstr>The Case Management Code cannot be used for …</vt:lpstr>
      <vt:lpstr>CM Code Cannot be Used for</vt:lpstr>
      <vt:lpstr>Case managers are not…</vt:lpstr>
      <vt:lpstr>Some examples of Non-CM Activities</vt:lpstr>
      <vt:lpstr>So, What is CM? </vt:lpstr>
      <vt:lpstr>Elements of Case Management </vt:lpstr>
      <vt:lpstr>CM ASSESSMENT</vt:lpstr>
      <vt:lpstr>   What are Assessment Activities that Can be Encountered? </vt:lpstr>
      <vt:lpstr>Case Management Assessment</vt:lpstr>
      <vt:lpstr>Case Management Assessment Script for Case Managers</vt:lpstr>
      <vt:lpstr>Elements of Case Management </vt:lpstr>
      <vt:lpstr> Planning: What Needs to Be Considered</vt:lpstr>
      <vt:lpstr>Do We Need to Have a Separate CM Plan? </vt:lpstr>
      <vt:lpstr>    CM Planning:  What You Can do</vt:lpstr>
      <vt:lpstr>    Elements of Case Management </vt:lpstr>
      <vt:lpstr>Linkage…  TWO PARTS</vt:lpstr>
      <vt:lpstr>Slide 52</vt:lpstr>
      <vt:lpstr>Referral and Linkage</vt:lpstr>
      <vt:lpstr>Referral and Linkage</vt:lpstr>
      <vt:lpstr>Elements of Case  Management </vt:lpstr>
      <vt:lpstr>Elements of Case  Management </vt:lpstr>
      <vt:lpstr>Monitoring Implementation</vt:lpstr>
      <vt:lpstr>Consultation with Collaterals</vt:lpstr>
      <vt:lpstr>SUMMING UP </vt:lpstr>
      <vt:lpstr>Why Do I need to Know about Medical necessity?</vt:lpstr>
      <vt:lpstr>CM Services Must be Medically Necessary</vt:lpstr>
      <vt:lpstr>COLORADO DEPARTMENT OF HEALTH CARE POLICY AND FINANCING –MEDICAL NECESSITY </vt:lpstr>
      <vt:lpstr>COLORADO HCPF CONTINUED</vt:lpstr>
      <vt:lpstr>COLORADO HCPF CONTINUED</vt:lpstr>
      <vt:lpstr>MEDICAL NECESSITY: An Operational Definition</vt:lpstr>
      <vt:lpstr>Operational Definition of Medical Necessity</vt:lpstr>
      <vt:lpstr>What are they looking for and where do they look? </vt:lpstr>
      <vt:lpstr>       What makes a CM service medically necessary? ? </vt:lpstr>
      <vt:lpstr>Slide 69</vt:lpstr>
      <vt:lpstr>Elements  of Case Management</vt:lpstr>
      <vt:lpstr>Are the Documents           vs.    What do they say?  There?  </vt:lpstr>
      <vt:lpstr>WHAT IS THE GOLDEN THREAD?</vt:lpstr>
      <vt:lpstr>The Golden Thread</vt:lpstr>
      <vt:lpstr>Documentation Linkage - a “Reflection” of the Golden Thread</vt:lpstr>
      <vt:lpstr>It’s Not All About Paperwork !</vt:lpstr>
      <vt:lpstr>Learning to Think Like a CM:  The Client</vt:lpstr>
      <vt:lpstr>Assessment: </vt:lpstr>
      <vt:lpstr>Thinking CM Interventions by Reviewing Objectives</vt:lpstr>
      <vt:lpstr>CM Interventions: </vt:lpstr>
      <vt:lpstr>Case Management Progress Note * </vt:lpstr>
      <vt:lpstr>Case Management Progress Note * </vt:lpstr>
      <vt:lpstr>CM Progress Notes</vt:lpstr>
      <vt:lpstr>The Rules Documentation</vt:lpstr>
      <vt:lpstr>            GIPP-one type </vt:lpstr>
      <vt:lpstr>EXAMPLE:  GIPP CM NOTE</vt:lpstr>
      <vt:lpstr>DAP NOTES: DATA- ASSESSMENT- PLAN</vt:lpstr>
      <vt:lpstr>Documentation: Watch out for…</vt:lpstr>
      <vt:lpstr>    Every Progress Note is a bill for services.  Decide if you’d pay for the service!  </vt:lpstr>
      <vt:lpstr>Would you pay for this ? </vt:lpstr>
      <vt:lpstr>Would You Pay for This? </vt:lpstr>
      <vt:lpstr>Would You Pay for This? </vt:lpstr>
      <vt:lpstr>SUMMARY</vt:lpstr>
      <vt:lpstr>What Makes TCM Effective? (1)  </vt:lpstr>
      <vt:lpstr>What Works?  </vt:lpstr>
      <vt:lpstr>What Works?  </vt:lpstr>
      <vt:lpstr>What do you have to be able to do well? </vt:lpstr>
      <vt:lpstr>Thanks for being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RULES</dc:title>
  <dc:creator>Rhonda-b1</dc:creator>
  <cp:lastModifiedBy>bturner</cp:lastModifiedBy>
  <cp:revision>399</cp:revision>
  <dcterms:created xsi:type="dcterms:W3CDTF">2007-12-27T21:12:37Z</dcterms:created>
  <dcterms:modified xsi:type="dcterms:W3CDTF">2011-10-27T19:40:44Z</dcterms:modified>
</cp:coreProperties>
</file>