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Default Extension="emf" ContentType="image/x-emf"/>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comments/comment1.xml" ContentType="application/vnd.openxmlformats-officedocument.presentationml.comments+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slides/slide89.xml" ContentType="application/vnd.openxmlformats-officedocument.presentationml.slide+xml"/>
  <Override PartName="/ppt/slides/slide108.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notesSlides/notesSlide107.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wmf" ContentType="image/x-wmf"/>
  <Override PartName="/ppt/notesSlides/notesSlide65.xml" ContentType="application/vnd.openxmlformats-officedocument.presentationml.notesSlide+xml"/>
  <Override PartName="/ppt/notesSlides/notesSlide83.xml" ContentType="application/vnd.openxmlformats-officedocument.presentationml.notesSlide+xml"/>
  <Override PartName="/ppt/notesSlides/notesSlide110.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comments/comment2.xml" ContentType="application/vnd.openxmlformats-officedocument.presentationml.comments+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Default Extension="docx" ContentType="application/vnd.openxmlformats-officedocument.wordprocessingml.document"/>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113"/>
  </p:notesMasterIdLst>
  <p:handoutMasterIdLst>
    <p:handoutMasterId r:id="rId114"/>
  </p:handoutMasterIdLst>
  <p:sldIdLst>
    <p:sldId id="441" r:id="rId2"/>
    <p:sldId id="258" r:id="rId3"/>
    <p:sldId id="447" r:id="rId4"/>
    <p:sldId id="259" r:id="rId5"/>
    <p:sldId id="260" r:id="rId6"/>
    <p:sldId id="261" r:id="rId7"/>
    <p:sldId id="262" r:id="rId8"/>
    <p:sldId id="363" r:id="rId9"/>
    <p:sldId id="263" r:id="rId10"/>
    <p:sldId id="264" r:id="rId11"/>
    <p:sldId id="265" r:id="rId12"/>
    <p:sldId id="266" r:id="rId13"/>
    <p:sldId id="383" r:id="rId14"/>
    <p:sldId id="384" r:id="rId15"/>
    <p:sldId id="452" r:id="rId16"/>
    <p:sldId id="453" r:id="rId17"/>
    <p:sldId id="454" r:id="rId18"/>
    <p:sldId id="455" r:id="rId19"/>
    <p:sldId id="456" r:id="rId20"/>
    <p:sldId id="457" r:id="rId21"/>
    <p:sldId id="458" r:id="rId22"/>
    <p:sldId id="459" r:id="rId23"/>
    <p:sldId id="385" r:id="rId24"/>
    <p:sldId id="386" r:id="rId25"/>
    <p:sldId id="299" r:id="rId26"/>
    <p:sldId id="374" r:id="rId27"/>
    <p:sldId id="296" r:id="rId28"/>
    <p:sldId id="300" r:id="rId29"/>
    <p:sldId id="442" r:id="rId30"/>
    <p:sldId id="390" r:id="rId31"/>
    <p:sldId id="391" r:id="rId32"/>
    <p:sldId id="392" r:id="rId33"/>
    <p:sldId id="393" r:id="rId34"/>
    <p:sldId id="444" r:id="rId35"/>
    <p:sldId id="389" r:id="rId36"/>
    <p:sldId id="460" r:id="rId37"/>
    <p:sldId id="394" r:id="rId38"/>
    <p:sldId id="406" r:id="rId39"/>
    <p:sldId id="407" r:id="rId40"/>
    <p:sldId id="408" r:id="rId41"/>
    <p:sldId id="409" r:id="rId42"/>
    <p:sldId id="410" r:id="rId43"/>
    <p:sldId id="411" r:id="rId44"/>
    <p:sldId id="412" r:id="rId45"/>
    <p:sldId id="443" r:id="rId46"/>
    <p:sldId id="413" r:id="rId47"/>
    <p:sldId id="305" r:id="rId48"/>
    <p:sldId id="414" r:id="rId49"/>
    <p:sldId id="426" r:id="rId50"/>
    <p:sldId id="425" r:id="rId51"/>
    <p:sldId id="307" r:id="rId52"/>
    <p:sldId id="308" r:id="rId53"/>
    <p:sldId id="427" r:id="rId54"/>
    <p:sldId id="428" r:id="rId55"/>
    <p:sldId id="312" r:id="rId56"/>
    <p:sldId id="315" r:id="rId57"/>
    <p:sldId id="448" r:id="rId58"/>
    <p:sldId id="449" r:id="rId59"/>
    <p:sldId id="373" r:id="rId60"/>
    <p:sldId id="316" r:id="rId61"/>
    <p:sldId id="416" r:id="rId62"/>
    <p:sldId id="318" r:id="rId63"/>
    <p:sldId id="317" r:id="rId64"/>
    <p:sldId id="319" r:id="rId65"/>
    <p:sldId id="320" r:id="rId66"/>
    <p:sldId id="445" r:id="rId67"/>
    <p:sldId id="417" r:id="rId68"/>
    <p:sldId id="434" r:id="rId69"/>
    <p:sldId id="477" r:id="rId70"/>
    <p:sldId id="435" r:id="rId71"/>
    <p:sldId id="450" r:id="rId72"/>
    <p:sldId id="327" r:id="rId73"/>
    <p:sldId id="326" r:id="rId74"/>
    <p:sldId id="470" r:id="rId75"/>
    <p:sldId id="462" r:id="rId76"/>
    <p:sldId id="463" r:id="rId77"/>
    <p:sldId id="464" r:id="rId78"/>
    <p:sldId id="465" r:id="rId79"/>
    <p:sldId id="466" r:id="rId80"/>
    <p:sldId id="467" r:id="rId81"/>
    <p:sldId id="468" r:id="rId82"/>
    <p:sldId id="469" r:id="rId83"/>
    <p:sldId id="331" r:id="rId84"/>
    <p:sldId id="446" r:id="rId85"/>
    <p:sldId id="332" r:id="rId86"/>
    <p:sldId id="333" r:id="rId87"/>
    <p:sldId id="476" r:id="rId88"/>
    <p:sldId id="334" r:id="rId89"/>
    <p:sldId id="439" r:id="rId90"/>
    <p:sldId id="440" r:id="rId91"/>
    <p:sldId id="335" r:id="rId92"/>
    <p:sldId id="451" r:id="rId93"/>
    <p:sldId id="337" r:id="rId94"/>
    <p:sldId id="340" r:id="rId95"/>
    <p:sldId id="341" r:id="rId96"/>
    <p:sldId id="342" r:id="rId97"/>
    <p:sldId id="343" r:id="rId98"/>
    <p:sldId id="344" r:id="rId99"/>
    <p:sldId id="345" r:id="rId100"/>
    <p:sldId id="346" r:id="rId101"/>
    <p:sldId id="350" r:id="rId102"/>
    <p:sldId id="351" r:id="rId103"/>
    <p:sldId id="352" r:id="rId104"/>
    <p:sldId id="461" r:id="rId105"/>
    <p:sldId id="471" r:id="rId106"/>
    <p:sldId id="472" r:id="rId107"/>
    <p:sldId id="473" r:id="rId108"/>
    <p:sldId id="358" r:id="rId109"/>
    <p:sldId id="475" r:id="rId110"/>
    <p:sldId id="361" r:id="rId111"/>
    <p:sldId id="478" r:id="rId11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thornton" initials="m"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FF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19" autoAdjust="0"/>
    <p:restoredTop sz="68571" autoAdjust="0"/>
  </p:normalViewPr>
  <p:slideViewPr>
    <p:cSldViewPr>
      <p:cViewPr varScale="1">
        <p:scale>
          <a:sx n="69" d="100"/>
          <a:sy n="69" d="100"/>
        </p:scale>
        <p:origin x="-864" y="-7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402" y="-78"/>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11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handoutMaster" Target="handoutMasters/handoutMaster1.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08-18T13:30:16.711" idx="1">
    <p:pos x="10" y="10"/>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1-08-18T13:34:29.759" idx="2">
    <p:pos x="10" y="10"/>
    <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343A46C6-0EA8-4A09-86A3-0ADAA05DD08E}"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6576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25D21B9A-5A48-4A4C-B1AE-66026105122A}" type="slidenum">
              <a:rPr lang="en-US" smtClean="0"/>
              <a:pPr/>
              <a:t>‹#›</a:t>
            </a:fld>
            <a:endParaRPr lang="en-US" dirty="0"/>
          </a:p>
        </p:txBody>
      </p:sp>
    </p:spTree>
    <p:extLst>
      <p:ext uri="{BB962C8B-B14F-4D97-AF65-F5344CB8AC3E}">
        <p14:creationId xmlns="" xmlns:p14="http://schemas.microsoft.com/office/powerpoint/2010/main" val="22491984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slides and note pages included in this document were developed by the Training Committee of the CCQC, a project sponsored by Colorado’s Behavioral Health Organizations to improve compliance and quality of care. </a:t>
            </a:r>
          </a:p>
          <a:p>
            <a:endParaRPr lang="en-US" dirty="0" smtClean="0"/>
          </a:p>
          <a:p>
            <a:r>
              <a:rPr lang="en-US" dirty="0" smtClean="0"/>
              <a:t>The slides are not intended to be read to the audience. Instead the slides act as reminders for the trainer of the content to be covered, amplified, explained and individualized to the audience and its expertise and training. </a:t>
            </a:r>
          </a:p>
          <a:p>
            <a:endParaRPr lang="en-US" dirty="0" smtClean="0"/>
          </a:p>
          <a:p>
            <a:r>
              <a:rPr lang="en-US" dirty="0" smtClean="0"/>
              <a:t>The trainer may want to add content to the slides for specific types of services such as therapy, case management, etc. </a:t>
            </a:r>
          </a:p>
          <a:p>
            <a:endParaRPr lang="en-US" dirty="0" smtClean="0"/>
          </a:p>
          <a:p>
            <a:r>
              <a:rPr lang="en-US" smtClean="0"/>
              <a:t>Good luck!</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a:noFill/>
          <a:ln/>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Audits conducted may review all the above mentioned information submitted</a:t>
            </a:r>
            <a:r>
              <a:rPr lang="en-US" baseline="0" dirty="0" smtClean="0"/>
              <a:t> to the state, as well as the narrative part of the progress note and all documentation in the </a:t>
            </a:r>
            <a:r>
              <a:rPr lang="en-US" baseline="0" dirty="0" smtClean="0">
                <a:solidFill>
                  <a:srgbClr val="FF0000"/>
                </a:solidFill>
              </a:rPr>
              <a:t>chart including the treatment plan and the most recent assessment</a:t>
            </a:r>
            <a:r>
              <a:rPr lang="en-US" baseline="0" dirty="0" smtClean="0"/>
              <a:t>. </a:t>
            </a:r>
            <a:endParaRPr lang="en-US" dirty="0"/>
          </a:p>
        </p:txBody>
      </p:sp>
      <p:sp>
        <p:nvSpPr>
          <p:cNvPr id="118788" name="Slide Number Placeholder 3"/>
          <p:cNvSpPr>
            <a:spLocks noGrp="1"/>
          </p:cNvSpPr>
          <p:nvPr>
            <p:ph type="sldNum" sz="quarter" idx="5"/>
          </p:nvPr>
        </p:nvSpPr>
        <p:spPr>
          <a:noFill/>
        </p:spPr>
        <p:txBody>
          <a:bodyPr/>
          <a:lstStyle/>
          <a:p>
            <a:fld id="{85187241-903C-422B-8232-96988CEBF359}" type="slidenum">
              <a:rPr lang="en-US" smtClean="0"/>
              <a:pPr/>
              <a:t>10</a:t>
            </a:fld>
            <a:endParaRPr lang="en-US" dirty="0" smtClean="0"/>
          </a:p>
        </p:txBody>
      </p:sp>
      <p:sp>
        <p:nvSpPr>
          <p:cNvPr id="11878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18790"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1879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p:spPr>
        <p:txBody>
          <a:bodyPr/>
          <a:lstStyle/>
          <a:p>
            <a:fld id="{B82DBE2B-ED4D-4E8A-AE30-2FA29FC1D796}" type="slidenum">
              <a:rPr lang="en-US" smtClean="0"/>
              <a:pPr/>
              <a:t>100</a:t>
            </a:fld>
            <a:endParaRPr lang="en-US" dirty="0" smtClean="0"/>
          </a:p>
        </p:txBody>
      </p:sp>
      <p:sp>
        <p:nvSpPr>
          <p:cNvPr id="202755" name="Rectangle 2"/>
          <p:cNvSpPr>
            <a:spLocks noGrp="1" noRot="1" noChangeAspect="1" noChangeArrowheads="1" noTextEdit="1"/>
          </p:cNvSpPr>
          <p:nvPr>
            <p:ph type="sldImg"/>
          </p:nvPr>
        </p:nvSpPr>
        <p:spPr>
          <a:ln/>
        </p:spPr>
      </p:sp>
      <p:sp>
        <p:nvSpPr>
          <p:cNvPr id="202756" name="Rectangle 3"/>
          <p:cNvSpPr>
            <a:spLocks noGrp="1" noChangeArrowheads="1"/>
          </p:cNvSpPr>
          <p:nvPr>
            <p:ph type="body" idx="1"/>
          </p:nvPr>
        </p:nvSpPr>
        <p:spPr>
          <a:noFill/>
          <a:ln/>
        </p:spPr>
        <p:txBody>
          <a:bodyPr/>
          <a:lstStyle/>
          <a:p>
            <a:pPr marL="228600" indent="-228600" eaLnBrk="1" hangingPunct="1">
              <a:buFontTx/>
              <a:buAutoNum type="arabicPeriod"/>
            </a:pPr>
            <a:r>
              <a:rPr lang="en-US" dirty="0" smtClean="0"/>
              <a:t>These describe the interventions and are often overlooked in treatment/care planning. </a:t>
            </a:r>
          </a:p>
          <a:p>
            <a:pPr marL="228600" indent="-228600" eaLnBrk="1" hangingPunct="1">
              <a:buFontTx/>
              <a:buAutoNum type="arabicPeriod"/>
            </a:pPr>
            <a:r>
              <a:rPr lang="en-US" dirty="0" smtClean="0"/>
              <a:t>The more detailed the interventions, the less likely the provider will lose focus in the treatment process. Interventions help set agenda’s for meetings. </a:t>
            </a:r>
          </a:p>
          <a:p>
            <a:pPr marL="224325" indent="-224325">
              <a:buFontTx/>
              <a:buAutoNum type="arabicPeriod"/>
            </a:pPr>
            <a:endParaRPr lang="en-US" dirty="0"/>
          </a:p>
        </p:txBody>
      </p:sp>
      <p:sp>
        <p:nvSpPr>
          <p:cNvPr id="20275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20275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20275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p:spPr>
        <p:txBody>
          <a:bodyPr/>
          <a:lstStyle/>
          <a:p>
            <a:fld id="{89B08363-C5A8-480B-9BBF-F032003A0C86}" type="slidenum">
              <a:rPr lang="en-US" smtClean="0"/>
              <a:pPr/>
              <a:t>101</a:t>
            </a:fld>
            <a:endParaRPr lang="en-US" dirty="0" smtClean="0"/>
          </a:p>
        </p:txBody>
      </p:sp>
      <p:sp>
        <p:nvSpPr>
          <p:cNvPr id="206851" name="Rectangle 2"/>
          <p:cNvSpPr>
            <a:spLocks noGrp="1" noRot="1" noChangeAspect="1" noChangeArrowheads="1" noTextEdit="1"/>
          </p:cNvSpPr>
          <p:nvPr>
            <p:ph type="sldImg"/>
          </p:nvPr>
        </p:nvSpPr>
        <p:spPr>
          <a:ln/>
        </p:spPr>
      </p:sp>
      <p:sp>
        <p:nvSpPr>
          <p:cNvPr id="206852" name="Rectangle 3"/>
          <p:cNvSpPr>
            <a:spLocks noGrp="1" noChangeArrowheads="1"/>
          </p:cNvSpPr>
          <p:nvPr>
            <p:ph type="body" idx="1"/>
          </p:nvPr>
        </p:nvSpPr>
        <p:spPr>
          <a:xfrm>
            <a:off x="914713" y="4416426"/>
            <a:ext cx="5028579" cy="4183063"/>
          </a:xfrm>
          <a:noFill/>
          <a:ln/>
        </p:spPr>
        <p:txBody>
          <a:bodyPr/>
          <a:lstStyle/>
          <a:p>
            <a:pPr eaLnBrk="1" hangingPunct="1"/>
            <a:r>
              <a:rPr lang="en-US" b="1" dirty="0" smtClean="0"/>
              <a:t>Examples:</a:t>
            </a:r>
            <a:r>
              <a:rPr lang="en-US" b="1" baseline="0" dirty="0" smtClean="0"/>
              <a:t> </a:t>
            </a:r>
            <a:r>
              <a:rPr lang="en-US" b="1" dirty="0" smtClean="0"/>
              <a:t>for Skill Building:</a:t>
            </a:r>
          </a:p>
          <a:p>
            <a:pPr eaLnBrk="1" hangingPunct="1"/>
            <a:endParaRPr lang="en-US" dirty="0" smtClean="0"/>
          </a:p>
          <a:p>
            <a:pPr eaLnBrk="1" hangingPunct="1">
              <a:lnSpc>
                <a:spcPct val="90000"/>
              </a:lnSpc>
            </a:pPr>
            <a:r>
              <a:rPr lang="en-US" dirty="0" smtClean="0"/>
              <a:t>The staff member will meet with the Individual:</a:t>
            </a:r>
          </a:p>
          <a:p>
            <a:pPr lvl="1" eaLnBrk="1" hangingPunct="1">
              <a:lnSpc>
                <a:spcPct val="90000"/>
              </a:lnSpc>
            </a:pPr>
            <a:r>
              <a:rPr lang="en-US" b="0" dirty="0" smtClean="0">
                <a:solidFill>
                  <a:srgbClr val="A50021"/>
                </a:solidFill>
              </a:rPr>
              <a:t>On a weekly basis for 1 hour in individual sessions teach the Individual the basic steps for managing a checking account to increase financial independence</a:t>
            </a:r>
          </a:p>
          <a:p>
            <a:pPr lvl="1" eaLnBrk="1" hangingPunct="1">
              <a:lnSpc>
                <a:spcPct val="90000"/>
              </a:lnSpc>
            </a:pPr>
            <a:r>
              <a:rPr lang="en-US" b="0" dirty="0" smtClean="0">
                <a:solidFill>
                  <a:srgbClr val="A50021"/>
                </a:solidFill>
              </a:rPr>
              <a:t>On a bi-weekly basis for ½ hour face to face with the Individual in individual sessions to develop with the Individual a reminder card for taking her medications</a:t>
            </a:r>
          </a:p>
          <a:p>
            <a:pPr lvl="1" eaLnBrk="1" hangingPunct="1">
              <a:lnSpc>
                <a:spcPct val="90000"/>
              </a:lnSpc>
            </a:pPr>
            <a:endParaRPr lang="en-US" b="1" dirty="0" smtClean="0">
              <a:solidFill>
                <a:srgbClr val="A50021"/>
              </a:solidFill>
            </a:endParaRPr>
          </a:p>
          <a:p>
            <a:pPr lvl="0" eaLnBrk="1" hangingPunct="1">
              <a:lnSpc>
                <a:spcPct val="90000"/>
              </a:lnSpc>
            </a:pPr>
            <a:r>
              <a:rPr lang="en-US" b="1" dirty="0" smtClean="0">
                <a:solidFill>
                  <a:srgbClr val="A50021"/>
                </a:solidFill>
              </a:rPr>
              <a:t>Examples:</a:t>
            </a:r>
            <a:r>
              <a:rPr lang="en-US" b="1" baseline="0" dirty="0" smtClean="0">
                <a:solidFill>
                  <a:srgbClr val="A50021"/>
                </a:solidFill>
              </a:rPr>
              <a:t>  for case management:</a:t>
            </a:r>
          </a:p>
          <a:p>
            <a:pPr lvl="0" eaLnBrk="1" hangingPunct="1">
              <a:lnSpc>
                <a:spcPct val="90000"/>
              </a:lnSpc>
            </a:pPr>
            <a:endParaRPr lang="en-US" b="1" baseline="0" dirty="0" smtClean="0">
              <a:solidFill>
                <a:srgbClr val="A50021"/>
              </a:solidFill>
            </a:endParaRPr>
          </a:p>
          <a:p>
            <a:pPr lvl="1" eaLnBrk="1" hangingPunct="1"/>
            <a:r>
              <a:rPr lang="en-US" dirty="0" smtClean="0"/>
              <a:t>Meet with Individual weekly to evaluate progress with plan implementation</a:t>
            </a:r>
          </a:p>
          <a:p>
            <a:pPr lvl="1" eaLnBrk="1" hangingPunct="1"/>
            <a:r>
              <a:rPr lang="en-US" dirty="0" smtClean="0"/>
              <a:t>Meet bi-weekly with Individual to develop schedule for appointments</a:t>
            </a:r>
          </a:p>
          <a:p>
            <a:pPr lvl="1" eaLnBrk="1" hangingPunct="1"/>
            <a:r>
              <a:rPr lang="en-US" dirty="0" smtClean="0"/>
              <a:t>Meet monthly with Individual and family to evaluate progress in getting school to agree to ISP and determine what other services may be needed in interim. </a:t>
            </a:r>
          </a:p>
          <a:p>
            <a:pPr lvl="1" eaLnBrk="1" hangingPunct="1"/>
            <a:endParaRPr lang="en-US" dirty="0" smtClean="0"/>
          </a:p>
          <a:p>
            <a:pPr marL="228600" indent="-228600" eaLnBrk="1" hangingPunct="1">
              <a:buFontTx/>
              <a:buAutoNum type="arabicPeriod"/>
            </a:pPr>
            <a:r>
              <a:rPr lang="en-US" dirty="0" smtClean="0"/>
              <a:t>Detail assists with focus. </a:t>
            </a:r>
          </a:p>
          <a:p>
            <a:pPr marL="228600" indent="-228600" eaLnBrk="1" hangingPunct="1">
              <a:buFontTx/>
              <a:buAutoNum type="arabicPeriod"/>
            </a:pPr>
            <a:r>
              <a:rPr lang="en-US" dirty="0" smtClean="0"/>
              <a:t>Intervention statements should be related to the outcomes listed in the objectives. What skilled interventions will be used to assist the Individual in reaching objectives. </a:t>
            </a:r>
          </a:p>
          <a:p>
            <a:pPr lvl="1" eaLnBrk="1" hangingPunct="1"/>
            <a:endParaRPr lang="en-US" dirty="0" smtClean="0"/>
          </a:p>
          <a:p>
            <a:pPr lvl="1" eaLnBrk="1" hangingPunct="1">
              <a:lnSpc>
                <a:spcPct val="90000"/>
              </a:lnSpc>
            </a:pPr>
            <a:endParaRPr lang="en-US" b="1" dirty="0" smtClean="0">
              <a:solidFill>
                <a:srgbClr val="A50021"/>
              </a:solidFill>
            </a:endParaRPr>
          </a:p>
          <a:p>
            <a:pPr eaLnBrk="1" hangingPunct="1"/>
            <a:endParaRPr lang="en-US" dirty="0" smtClean="0"/>
          </a:p>
        </p:txBody>
      </p:sp>
      <p:sp>
        <p:nvSpPr>
          <p:cNvPr id="20685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20685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20685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7"/>
          <p:cNvSpPr>
            <a:spLocks noGrp="1" noChangeArrowheads="1"/>
          </p:cNvSpPr>
          <p:nvPr>
            <p:ph type="sldNum" sz="quarter" idx="5"/>
          </p:nvPr>
        </p:nvSpPr>
        <p:spPr>
          <a:noFill/>
        </p:spPr>
        <p:txBody>
          <a:bodyPr/>
          <a:lstStyle/>
          <a:p>
            <a:fld id="{05BD6283-9FF3-4217-8BAB-80AC8B485E65}" type="slidenum">
              <a:rPr lang="en-US" smtClean="0"/>
              <a:pPr/>
              <a:t>102</a:t>
            </a:fld>
            <a:endParaRPr lang="en-US" dirty="0" smtClean="0"/>
          </a:p>
        </p:txBody>
      </p:sp>
      <p:sp>
        <p:nvSpPr>
          <p:cNvPr id="207875" name="Rectangle 2"/>
          <p:cNvSpPr>
            <a:spLocks noGrp="1" noRot="1" noChangeAspect="1" noChangeArrowheads="1" noTextEdit="1"/>
          </p:cNvSpPr>
          <p:nvPr>
            <p:ph type="sldImg"/>
          </p:nvPr>
        </p:nvSpPr>
        <p:spPr>
          <a:ln/>
        </p:spPr>
      </p:sp>
      <p:sp>
        <p:nvSpPr>
          <p:cNvPr id="207876" name="Rectangle 3"/>
          <p:cNvSpPr>
            <a:spLocks noGrp="1" noChangeArrowheads="1"/>
          </p:cNvSpPr>
          <p:nvPr>
            <p:ph type="body" idx="1"/>
          </p:nvPr>
        </p:nvSpPr>
        <p:spPr>
          <a:noFill/>
          <a:ln/>
        </p:spPr>
        <p:txBody>
          <a:bodyPr/>
          <a:lstStyle/>
          <a:p>
            <a:pPr marL="228600" indent="-228600" eaLnBrk="1" hangingPunct="1">
              <a:buFont typeface="Calibri" pitchFamily="34" charset="0"/>
              <a:buAutoNum type="arabicPeriod"/>
            </a:pPr>
            <a:r>
              <a:rPr lang="en-US" dirty="0" smtClean="0"/>
              <a:t>See Chapter</a:t>
            </a:r>
            <a:r>
              <a:rPr lang="en-US" baseline="0" dirty="0" smtClean="0"/>
              <a:t> 5 in training manual for more information</a:t>
            </a:r>
            <a:endParaRPr lang="en-US" dirty="0" smtClean="0"/>
          </a:p>
          <a:p>
            <a:pPr marL="228600" indent="-228600" eaLnBrk="1" hangingPunct="1">
              <a:buFont typeface="Calibri" pitchFamily="34" charset="0"/>
              <a:buAutoNum type="arabicPeriod"/>
            </a:pPr>
            <a:r>
              <a:rPr lang="en-US" dirty="0" smtClean="0"/>
              <a:t>Remember: having lots of goals and objectives make it difficult to track progress; difficult to implement the whole plan (how much can you really accomplish in a three month period); hard to stay focused. </a:t>
            </a:r>
          </a:p>
          <a:p>
            <a:pPr marL="228600" indent="-228600" eaLnBrk="1" hangingPunct="1">
              <a:buFont typeface="Calibri" pitchFamily="34" charset="0"/>
              <a:buAutoNum type="arabicPeriod"/>
            </a:pPr>
            <a:r>
              <a:rPr lang="en-US" dirty="0" smtClean="0"/>
              <a:t>Remember: if you provide a service not ordered on the plan then you cannot bill for it. This does not mean that the treatment plan should be increased to cover any possible subject or situation, but rather that the provider needs to be able to help the Individual focus and to stay on the track. </a:t>
            </a:r>
          </a:p>
          <a:p>
            <a:pPr marL="228600" indent="-228600" eaLnBrk="1" hangingPunct="1">
              <a:buFont typeface="Calibri" pitchFamily="34" charset="0"/>
              <a:buAutoNum type="arabicPeriod"/>
            </a:pPr>
            <a:r>
              <a:rPr lang="en-US" dirty="0" smtClean="0"/>
              <a:t>Remember: Treatment plans must be individualized.</a:t>
            </a:r>
          </a:p>
          <a:p>
            <a:pPr marL="228600" indent="-228600" eaLnBrk="1" hangingPunct="1">
              <a:buFont typeface="Calibri" pitchFamily="34" charset="0"/>
              <a:buAutoNum type="arabicPeriod"/>
            </a:pPr>
            <a:r>
              <a:rPr lang="en-US" dirty="0" smtClean="0"/>
              <a:t> Remember: there is no treatment plan until the last required signature, with date of signature, is on the plan. </a:t>
            </a:r>
          </a:p>
          <a:p>
            <a:pPr marL="224325" indent="-224325">
              <a:buFont typeface="Calibri" pitchFamily="34" charset="0"/>
              <a:buAutoNum type="arabicPeriod"/>
            </a:pPr>
            <a:endParaRPr lang="en-US" dirty="0"/>
          </a:p>
        </p:txBody>
      </p:sp>
      <p:sp>
        <p:nvSpPr>
          <p:cNvPr id="20787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20787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20787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a:noFill/>
        </p:spPr>
        <p:txBody>
          <a:bodyPr/>
          <a:lstStyle/>
          <a:p>
            <a:fld id="{C01A21B3-6DE3-4C2A-94C8-D395C707519A}" type="slidenum">
              <a:rPr lang="en-US" smtClean="0"/>
              <a:pPr/>
              <a:t>103</a:t>
            </a:fld>
            <a:endParaRPr lang="en-US" dirty="0" smtClean="0"/>
          </a:p>
        </p:txBody>
      </p:sp>
      <p:sp>
        <p:nvSpPr>
          <p:cNvPr id="208899" name="Rectangle 2"/>
          <p:cNvSpPr>
            <a:spLocks noGrp="1" noRot="1" noChangeAspect="1" noChangeArrowheads="1" noTextEdit="1"/>
          </p:cNvSpPr>
          <p:nvPr>
            <p:ph type="sldImg"/>
          </p:nvPr>
        </p:nvSpPr>
        <p:spPr>
          <a:xfrm>
            <a:off x="1068388" y="762000"/>
            <a:ext cx="4646612" cy="3486150"/>
          </a:xfrm>
          <a:ln/>
        </p:spPr>
      </p:sp>
      <p:sp>
        <p:nvSpPr>
          <p:cNvPr id="208900" name="Rectangle 3"/>
          <p:cNvSpPr>
            <a:spLocks noGrp="1" noChangeArrowheads="1"/>
          </p:cNvSpPr>
          <p:nvPr>
            <p:ph type="body" idx="1"/>
          </p:nvPr>
        </p:nvSpPr>
        <p:spPr>
          <a:noFill/>
          <a:ln/>
        </p:spPr>
        <p:txBody>
          <a:bodyPr/>
          <a:lstStyle/>
          <a:p>
            <a:pPr marL="224325" marR="0" indent="-224325" algn="l" defTabSz="914400" rtl="0" eaLnBrk="1" fontAlgn="auto" latinLnBrk="0" hangingPunct="1">
              <a:lnSpc>
                <a:spcPct val="100000"/>
              </a:lnSpc>
              <a:spcBef>
                <a:spcPts val="0"/>
              </a:spcBef>
              <a:spcAft>
                <a:spcPts val="0"/>
              </a:spcAft>
              <a:buClrTx/>
              <a:buSzTx/>
              <a:buFont typeface="Calibri" pitchFamily="34" charset="0"/>
              <a:buAutoNum type="arabicPeriod"/>
              <a:tabLst/>
              <a:defRPr/>
            </a:pPr>
            <a:r>
              <a:rPr lang="en-US" dirty="0" smtClean="0"/>
              <a:t>How</a:t>
            </a:r>
            <a:r>
              <a:rPr lang="en-US" baseline="0" dirty="0" smtClean="0"/>
              <a:t> you update the treatment plan will vary from center to center based on your protocol.</a:t>
            </a:r>
          </a:p>
          <a:p>
            <a:pPr marL="228600" indent="-228600" eaLnBrk="1" hangingPunct="1">
              <a:buFont typeface="Calibri" pitchFamily="34" charset="0"/>
              <a:buAutoNum type="arabicPeriod"/>
            </a:pPr>
            <a:r>
              <a:rPr lang="en-US" dirty="0" smtClean="0"/>
              <a:t>Suggest: Ask participants under what circumstance would a review need to be completed sooner than required? </a:t>
            </a:r>
          </a:p>
          <a:p>
            <a:pPr marL="228600" indent="-228600" eaLnBrk="1" hangingPunct="1">
              <a:buFont typeface="Calibri" pitchFamily="34" charset="0"/>
              <a:buAutoNum type="arabicPeriod"/>
            </a:pPr>
            <a:r>
              <a:rPr lang="en-US" dirty="0" smtClean="0"/>
              <a:t>Suggest discuss: What if Individual has achieved an objective early? Medicaid will not pay you for something you have already achieved. </a:t>
            </a:r>
          </a:p>
          <a:p>
            <a:pPr marL="228600" indent="-228600" eaLnBrk="1" hangingPunct="1">
              <a:buFont typeface="Calibri" pitchFamily="34" charset="0"/>
              <a:buAutoNum type="arabicPeriod"/>
            </a:pPr>
            <a:r>
              <a:rPr lang="en-US" dirty="0" smtClean="0"/>
              <a:t>Remind attendees that this document is an analysis of the effectiveness of the treatment strategy, a reevaluation of the Individual’s commitment to treatment and relevancy of goals, and a discussion of their progress or lack of progress and how the treatment strategy will be modified (if at all) to respond to this. </a:t>
            </a:r>
          </a:p>
          <a:p>
            <a:pPr marL="224325" marR="0" indent="-224325" algn="l" defTabSz="914400" rtl="0" eaLnBrk="1" fontAlgn="auto" latinLnBrk="0" hangingPunct="1">
              <a:lnSpc>
                <a:spcPct val="100000"/>
              </a:lnSpc>
              <a:spcBef>
                <a:spcPts val="0"/>
              </a:spcBef>
              <a:spcAft>
                <a:spcPts val="0"/>
              </a:spcAft>
              <a:buClrTx/>
              <a:buSzTx/>
              <a:buFont typeface="Calibri" pitchFamily="34" charset="0"/>
              <a:buAutoNum type="arabicPeriod"/>
              <a:tabLst/>
              <a:defRPr/>
            </a:pPr>
            <a:endParaRPr lang="en-US" baseline="0" dirty="0" smtClean="0"/>
          </a:p>
          <a:p>
            <a:pPr marL="224325" marR="0" indent="-224325" algn="l" defTabSz="914400" rtl="0" eaLnBrk="1" fontAlgn="auto" latinLnBrk="0" hangingPunct="1">
              <a:lnSpc>
                <a:spcPct val="100000"/>
              </a:lnSpc>
              <a:spcBef>
                <a:spcPts val="0"/>
              </a:spcBef>
              <a:spcAft>
                <a:spcPts val="0"/>
              </a:spcAft>
              <a:buClrTx/>
              <a:buSzTx/>
              <a:buFont typeface="Calibri" pitchFamily="34" charset="0"/>
              <a:buAutoNum type="arabicPeriod"/>
              <a:tabLst/>
              <a:defRPr/>
            </a:pPr>
            <a:endParaRPr lang="en-US" baseline="0" dirty="0" smtClean="0"/>
          </a:p>
          <a:p>
            <a:pPr marL="224325" marR="0" indent="-224325" algn="l" defTabSz="914400" rtl="0" eaLnBrk="1" fontAlgn="auto" latinLnBrk="0" hangingPunct="1">
              <a:lnSpc>
                <a:spcPct val="100000"/>
              </a:lnSpc>
              <a:spcBef>
                <a:spcPts val="0"/>
              </a:spcBef>
              <a:spcAft>
                <a:spcPts val="0"/>
              </a:spcAft>
              <a:buClrTx/>
              <a:buSzTx/>
              <a:buFont typeface="Calibri" pitchFamily="34" charset="0"/>
              <a:buAutoNum type="arabicPeriod"/>
              <a:tabLst/>
              <a:defRPr/>
            </a:pPr>
            <a:endParaRPr lang="en-US" dirty="0" smtClean="0"/>
          </a:p>
          <a:p>
            <a:pPr marL="224325" indent="-224325">
              <a:buFont typeface="Calibri" pitchFamily="34" charset="0"/>
              <a:buAutoNum type="arabicPeriod"/>
            </a:pPr>
            <a:endParaRPr lang="en-US" dirty="0"/>
          </a:p>
        </p:txBody>
      </p:sp>
      <p:sp>
        <p:nvSpPr>
          <p:cNvPr id="20890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20890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20890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a:ln/>
        </p:spPr>
      </p:sp>
      <p:sp>
        <p:nvSpPr>
          <p:cNvPr id="165891" name="Notes Placeholder 2"/>
          <p:cNvSpPr>
            <a:spLocks noGrp="1"/>
          </p:cNvSpPr>
          <p:nvPr>
            <p:ph type="body" idx="1"/>
          </p:nvPr>
        </p:nvSpPr>
        <p:spPr>
          <a:noFill/>
          <a:ln/>
        </p:spPr>
        <p:txBody>
          <a:bodyPr/>
          <a:lstStyle/>
          <a:p>
            <a:pPr marL="224325" indent="-224325">
              <a:lnSpc>
                <a:spcPct val="200000"/>
              </a:lnSpc>
              <a:buFontTx/>
              <a:buAutoNum type="arabicPeriod"/>
            </a:pPr>
            <a:r>
              <a:rPr lang="en-US" dirty="0" smtClean="0"/>
              <a:t>Refers back to slide 24, the six components of medical necessity.  Trainer can also refer to Chapter Five of the manual. </a:t>
            </a:r>
          </a:p>
          <a:p>
            <a:pPr marL="224325" indent="-224325">
              <a:lnSpc>
                <a:spcPct val="200000"/>
              </a:lnSpc>
              <a:buFontTx/>
              <a:buAutoNum type="arabicPeriod"/>
            </a:pPr>
            <a:r>
              <a:rPr lang="en-US" dirty="0" smtClean="0"/>
              <a:t>Note that the  </a:t>
            </a:r>
          </a:p>
        </p:txBody>
      </p:sp>
      <p:sp>
        <p:nvSpPr>
          <p:cNvPr id="165892" name="Slide Number Placeholder 3"/>
          <p:cNvSpPr>
            <a:spLocks noGrp="1"/>
          </p:cNvSpPr>
          <p:nvPr>
            <p:ph type="sldNum" sz="quarter" idx="5"/>
          </p:nvPr>
        </p:nvSpPr>
        <p:spPr>
          <a:noFill/>
        </p:spPr>
        <p:txBody>
          <a:bodyPr/>
          <a:lstStyle/>
          <a:p>
            <a:fld id="{9B8EAE4C-2F24-416A-B6B2-E0981251EB7A}" type="slidenum">
              <a:rPr lang="en-US" smtClean="0"/>
              <a:pPr/>
              <a:t>104</a:t>
            </a:fld>
            <a:endParaRPr lang="en-US" dirty="0" smtClean="0"/>
          </a:p>
        </p:txBody>
      </p:sp>
      <p:sp>
        <p:nvSpPr>
          <p:cNvPr id="16589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6589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6589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Slide Image Placeholder 1"/>
          <p:cNvSpPr>
            <a:spLocks noGrp="1" noRot="1" noChangeAspect="1" noTextEdit="1"/>
          </p:cNvSpPr>
          <p:nvPr>
            <p:ph type="sldImg"/>
          </p:nvPr>
        </p:nvSpPr>
        <p:spPr>
          <a:ln/>
        </p:spPr>
      </p:sp>
      <p:sp>
        <p:nvSpPr>
          <p:cNvPr id="210947" name="Notes Placeholder 2"/>
          <p:cNvSpPr>
            <a:spLocks noGrp="1"/>
          </p:cNvSpPr>
          <p:nvPr>
            <p:ph type="body" idx="1"/>
          </p:nvPr>
        </p:nvSpPr>
        <p:spPr>
          <a:noFill/>
          <a:ln/>
        </p:spPr>
        <p:txBody>
          <a:bodyPr/>
          <a:lstStyle/>
          <a:p>
            <a:endParaRPr lang="en-US" smtClean="0"/>
          </a:p>
        </p:txBody>
      </p:sp>
      <p:sp>
        <p:nvSpPr>
          <p:cNvPr id="210948" name="Slide Number Placeholder 3"/>
          <p:cNvSpPr>
            <a:spLocks noGrp="1"/>
          </p:cNvSpPr>
          <p:nvPr>
            <p:ph type="sldNum" sz="quarter" idx="5"/>
          </p:nvPr>
        </p:nvSpPr>
        <p:spPr>
          <a:noFill/>
        </p:spPr>
        <p:txBody>
          <a:bodyPr/>
          <a:lstStyle/>
          <a:p>
            <a:fld id="{7C6A0F20-383A-4F0C-AD60-8F7D75F866CB}" type="slidenum">
              <a:rPr lang="en-US" smtClean="0"/>
              <a:pPr/>
              <a:t>105</a:t>
            </a:fld>
            <a:endParaRPr lang="en-US" smtClean="0"/>
          </a:p>
        </p:txBody>
      </p:sp>
      <p:sp>
        <p:nvSpPr>
          <p:cNvPr id="210949" name="Date Placeholder 4"/>
          <p:cNvSpPr>
            <a:spLocks noGrp="1"/>
          </p:cNvSpPr>
          <p:nvPr>
            <p:ph type="dt" sz="quarter" idx="1"/>
          </p:nvPr>
        </p:nvSpPr>
        <p:spPr>
          <a:xfrm>
            <a:off x="3884613" y="0"/>
            <a:ext cx="2971800" cy="464820"/>
          </a:xfrm>
          <a:prstGeom prst="rect">
            <a:avLst/>
          </a:prstGeom>
          <a:noFill/>
        </p:spPr>
        <p:txBody>
          <a:bodyPr/>
          <a:lstStyle/>
          <a:p>
            <a:endParaRPr lang="en-US" smtClean="0"/>
          </a:p>
        </p:txBody>
      </p:sp>
      <p:sp>
        <p:nvSpPr>
          <p:cNvPr id="210950" name="Footer Placeholder 5"/>
          <p:cNvSpPr>
            <a:spLocks noGrp="1"/>
          </p:cNvSpPr>
          <p:nvPr>
            <p:ph type="ftr" sz="quarter" idx="4"/>
          </p:nvPr>
        </p:nvSpPr>
        <p:spPr>
          <a:noFill/>
        </p:spPr>
        <p:txBody>
          <a:bodyPr/>
          <a:lstStyle/>
          <a:p>
            <a:r>
              <a:rPr lang="en-US" smtClean="0"/>
              <a:t>Copyright Mary Thornton &amp; Associates and NWBCC</a:t>
            </a:r>
          </a:p>
        </p:txBody>
      </p:sp>
      <p:sp>
        <p:nvSpPr>
          <p:cNvPr id="210951" name="Header Placeholder 6"/>
          <p:cNvSpPr>
            <a:spLocks noGrp="1"/>
          </p:cNvSpPr>
          <p:nvPr>
            <p:ph type="hdr" sz="quarter"/>
          </p:nvPr>
        </p:nvSpPr>
        <p:spPr>
          <a:noFill/>
        </p:spPr>
        <p:txBody>
          <a:bodyPr/>
          <a:lstStyle/>
          <a:p>
            <a:r>
              <a:rPr lang="en-US" smtClean="0"/>
              <a:t>Illinois Compliance Project</a:t>
            </a:r>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7"/>
          <p:cNvSpPr>
            <a:spLocks noGrp="1" noChangeArrowheads="1"/>
          </p:cNvSpPr>
          <p:nvPr>
            <p:ph type="sldNum" sz="quarter" idx="5"/>
          </p:nvPr>
        </p:nvSpPr>
        <p:spPr>
          <a:noFill/>
        </p:spPr>
        <p:txBody>
          <a:bodyPr/>
          <a:lstStyle/>
          <a:p>
            <a:fld id="{9F5F5D8A-FE95-438F-B500-E452CD549846}" type="slidenum">
              <a:rPr lang="en-US" smtClean="0"/>
              <a:pPr/>
              <a:t>106</a:t>
            </a:fld>
            <a:endParaRPr lang="en-US" smtClean="0"/>
          </a:p>
        </p:txBody>
      </p:sp>
      <p:sp>
        <p:nvSpPr>
          <p:cNvPr id="212995" name="Rectangle 2"/>
          <p:cNvSpPr>
            <a:spLocks noGrp="1" noRot="1" noChangeAspect="1" noChangeArrowheads="1" noTextEdit="1"/>
          </p:cNvSpPr>
          <p:nvPr>
            <p:ph type="sldImg"/>
          </p:nvPr>
        </p:nvSpPr>
        <p:spPr>
          <a:ln/>
        </p:spPr>
      </p:sp>
      <p:sp>
        <p:nvSpPr>
          <p:cNvPr id="212996" name="Rectangle 3"/>
          <p:cNvSpPr>
            <a:spLocks noGrp="1" noChangeArrowheads="1"/>
          </p:cNvSpPr>
          <p:nvPr>
            <p:ph type="body" idx="1"/>
          </p:nvPr>
        </p:nvSpPr>
        <p:spPr>
          <a:noFill/>
          <a:ln/>
        </p:spPr>
        <p:txBody>
          <a:bodyPr/>
          <a:lstStyle/>
          <a:p>
            <a:pPr marL="224325" indent="-224325">
              <a:buFontTx/>
              <a:buAutoNum type="arabicPeriod"/>
            </a:pPr>
            <a:r>
              <a:rPr lang="en-US" dirty="0" smtClean="0"/>
              <a:t>The progress note should be able to be easily linked to a service and a service focus ordered on the </a:t>
            </a:r>
            <a:r>
              <a:rPr lang="en-US" dirty="0" err="1" smtClean="0"/>
              <a:t>treament</a:t>
            </a:r>
            <a:r>
              <a:rPr lang="en-US" dirty="0" smtClean="0"/>
              <a:t> plan. The easiest way to guide the auditor or reader to the goal or objective that is the focus of the service is to actually list it on the note.</a:t>
            </a:r>
          </a:p>
          <a:p>
            <a:pPr marL="224325" indent="-224325">
              <a:buFontTx/>
              <a:buAutoNum type="arabicPeriod"/>
            </a:pPr>
            <a:r>
              <a:rPr lang="en-US" dirty="0" smtClean="0"/>
              <a:t>Usually because the objectives are shorter term and more specific it is easier to understand how a particular service links to an objective rather than a longer term goal. Suggest attendees use objectives not goals on treatment plans.</a:t>
            </a:r>
          </a:p>
          <a:p>
            <a:pPr marL="224325" indent="-224325">
              <a:buFontTx/>
              <a:buAutoNum type="arabicPeriod"/>
            </a:pPr>
            <a:r>
              <a:rPr lang="en-US" dirty="0" smtClean="0"/>
              <a:t>Be specific. Services are supposed to be focused. An auditor would have a difficult time believing that a provider could target more than 1-2 objectives in a treatment session. </a:t>
            </a:r>
          </a:p>
          <a:p>
            <a:pPr marL="224325" indent="-224325">
              <a:buFontTx/>
              <a:buAutoNum type="arabicPeriod"/>
            </a:pPr>
            <a:r>
              <a:rPr lang="en-US" dirty="0" smtClean="0"/>
              <a:t>The start and end time are used by Medicaid for a number of purposes, e.g. looking for duplicate services, determining if correct numbers of units are billed, judging whether or not an excessive service was provided (e.g. individual therapy of 90 minutes), etc. Suggest: explain agency rules for how time recorded, e.g. do you allowing rounding? How specific must the provider be? How does the agency look for duplicate services. </a:t>
            </a:r>
          </a:p>
          <a:p>
            <a:pPr marL="224325" indent="-224325">
              <a:buFontTx/>
              <a:buAutoNum type="arabicPeriod"/>
            </a:pPr>
            <a:r>
              <a:rPr lang="en-US" dirty="0" smtClean="0"/>
              <a:t>Remind providers that the start time is when the service actually begins, not when it was scheduled. They cannot bill for time they spend waiting if the Individual is late. </a:t>
            </a:r>
          </a:p>
        </p:txBody>
      </p:sp>
      <p:sp>
        <p:nvSpPr>
          <p:cNvPr id="212997" name="Date Placeholder 4"/>
          <p:cNvSpPr>
            <a:spLocks noGrp="1"/>
          </p:cNvSpPr>
          <p:nvPr>
            <p:ph type="dt" sz="quarter" idx="1"/>
          </p:nvPr>
        </p:nvSpPr>
        <p:spPr>
          <a:xfrm>
            <a:off x="3884613" y="0"/>
            <a:ext cx="2971800" cy="464820"/>
          </a:xfrm>
          <a:prstGeom prst="rect">
            <a:avLst/>
          </a:prstGeom>
          <a:noFill/>
        </p:spPr>
        <p:txBody>
          <a:bodyPr/>
          <a:lstStyle/>
          <a:p>
            <a:endParaRPr lang="en-US" smtClean="0"/>
          </a:p>
        </p:txBody>
      </p:sp>
      <p:sp>
        <p:nvSpPr>
          <p:cNvPr id="212998" name="Footer Placeholder 5"/>
          <p:cNvSpPr>
            <a:spLocks noGrp="1"/>
          </p:cNvSpPr>
          <p:nvPr>
            <p:ph type="ftr" sz="quarter" idx="4"/>
          </p:nvPr>
        </p:nvSpPr>
        <p:spPr>
          <a:noFill/>
        </p:spPr>
        <p:txBody>
          <a:bodyPr/>
          <a:lstStyle/>
          <a:p>
            <a:r>
              <a:rPr lang="en-US" smtClean="0"/>
              <a:t>Copyright Mary Thornton &amp; Associates and NWBCC</a:t>
            </a:r>
          </a:p>
        </p:txBody>
      </p:sp>
      <p:sp>
        <p:nvSpPr>
          <p:cNvPr id="212999" name="Header Placeholder 6"/>
          <p:cNvSpPr>
            <a:spLocks noGrp="1"/>
          </p:cNvSpPr>
          <p:nvPr>
            <p:ph type="hdr" sz="quarter"/>
          </p:nvPr>
        </p:nvSpPr>
        <p:spPr>
          <a:noFill/>
        </p:spPr>
        <p:txBody>
          <a:bodyPr/>
          <a:lstStyle/>
          <a:p>
            <a:r>
              <a:rPr lang="en-US" smtClean="0"/>
              <a:t>Illinois Compliance Project</a:t>
            </a:r>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8D0D9D85-5814-481A-A739-8EFDAE447ACD}" type="slidenum">
              <a:rPr lang="en-US" smtClean="0"/>
              <a:pPr/>
              <a:t>107</a:t>
            </a:fld>
            <a:endParaRPr lang="en-US" smtClean="0"/>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marL="224325" indent="-224325">
              <a:buFontTx/>
              <a:buAutoNum type="arabicPeriod"/>
            </a:pPr>
            <a:r>
              <a:rPr lang="en-US" dirty="0" smtClean="0"/>
              <a:t>Reason for visit: should not be just listed as “follow-up” but e.g. to continue working on _______; to continue exploring _________: to evaluate the use of a coping skill (list skill). If the provider had listed on the progress note for the previous session, the plan for the next time, this can be used to describe the reason for the visit. This should tie to the treatment plan. </a:t>
            </a:r>
          </a:p>
          <a:p>
            <a:pPr marL="224325" indent="-224325">
              <a:buFontTx/>
              <a:buAutoNum type="arabicPeriod"/>
            </a:pPr>
            <a:r>
              <a:rPr lang="en-US" dirty="0" smtClean="0"/>
              <a:t>See manual for examples of interventions. Remind attendees that without interventions, the payer cannot determine if an actual service was provided and what that service was. </a:t>
            </a:r>
          </a:p>
        </p:txBody>
      </p:sp>
      <p:sp>
        <p:nvSpPr>
          <p:cNvPr id="214021" name="Date Placeholder 4"/>
          <p:cNvSpPr>
            <a:spLocks noGrp="1"/>
          </p:cNvSpPr>
          <p:nvPr>
            <p:ph type="dt" sz="quarter" idx="1"/>
          </p:nvPr>
        </p:nvSpPr>
        <p:spPr>
          <a:xfrm>
            <a:off x="3884613" y="0"/>
            <a:ext cx="2971800" cy="464820"/>
          </a:xfrm>
          <a:prstGeom prst="rect">
            <a:avLst/>
          </a:prstGeom>
          <a:noFill/>
        </p:spPr>
        <p:txBody>
          <a:bodyPr/>
          <a:lstStyle/>
          <a:p>
            <a:endParaRPr lang="en-US" smtClean="0"/>
          </a:p>
        </p:txBody>
      </p:sp>
      <p:sp>
        <p:nvSpPr>
          <p:cNvPr id="214022" name="Footer Placeholder 5"/>
          <p:cNvSpPr>
            <a:spLocks noGrp="1"/>
          </p:cNvSpPr>
          <p:nvPr>
            <p:ph type="ftr" sz="quarter" idx="4"/>
          </p:nvPr>
        </p:nvSpPr>
        <p:spPr>
          <a:noFill/>
        </p:spPr>
        <p:txBody>
          <a:bodyPr/>
          <a:lstStyle/>
          <a:p>
            <a:r>
              <a:rPr lang="en-US" smtClean="0"/>
              <a:t>Copyright Mary Thornton &amp; Associates and NWBCC</a:t>
            </a:r>
          </a:p>
        </p:txBody>
      </p:sp>
      <p:sp>
        <p:nvSpPr>
          <p:cNvPr id="214023" name="Header Placeholder 6"/>
          <p:cNvSpPr>
            <a:spLocks noGrp="1"/>
          </p:cNvSpPr>
          <p:nvPr>
            <p:ph type="hdr" sz="quarter"/>
          </p:nvPr>
        </p:nvSpPr>
        <p:spPr>
          <a:noFill/>
        </p:spPr>
        <p:txBody>
          <a:bodyPr/>
          <a:lstStyle/>
          <a:p>
            <a:r>
              <a:rPr lang="en-US" smtClean="0"/>
              <a:t>Illinois Compliance Project</a:t>
            </a:r>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7"/>
          <p:cNvSpPr>
            <a:spLocks noGrp="1" noChangeArrowheads="1"/>
          </p:cNvSpPr>
          <p:nvPr>
            <p:ph type="sldNum" sz="quarter" idx="5"/>
          </p:nvPr>
        </p:nvSpPr>
        <p:spPr>
          <a:noFill/>
        </p:spPr>
        <p:txBody>
          <a:bodyPr/>
          <a:lstStyle/>
          <a:p>
            <a:fld id="{C7B2BDF3-2BA8-4570-A23C-8ECE40266CC1}" type="slidenum">
              <a:rPr lang="en-US" smtClean="0"/>
              <a:pPr/>
              <a:t>108</a:t>
            </a:fld>
            <a:endParaRPr lang="en-US" dirty="0" smtClean="0"/>
          </a:p>
        </p:txBody>
      </p:sp>
      <p:sp>
        <p:nvSpPr>
          <p:cNvPr id="215043" name="Rectangle 2"/>
          <p:cNvSpPr>
            <a:spLocks noGrp="1" noRot="1" noChangeAspect="1" noChangeArrowheads="1" noTextEdit="1"/>
          </p:cNvSpPr>
          <p:nvPr>
            <p:ph type="sldImg"/>
          </p:nvPr>
        </p:nvSpPr>
        <p:spPr>
          <a:ln/>
        </p:spPr>
      </p:sp>
      <p:sp>
        <p:nvSpPr>
          <p:cNvPr id="215044" name="Rectangle 3"/>
          <p:cNvSpPr>
            <a:spLocks noGrp="1" noChangeArrowheads="1"/>
          </p:cNvSpPr>
          <p:nvPr>
            <p:ph type="body" idx="1"/>
          </p:nvPr>
        </p:nvSpPr>
        <p:spPr>
          <a:noFill/>
          <a:ln/>
        </p:spPr>
        <p:txBody>
          <a:bodyPr/>
          <a:lstStyle/>
          <a:p>
            <a:pPr marL="228600" indent="-228600" eaLnBrk="1" hangingPunct="1">
              <a:buFontTx/>
              <a:buAutoNum type="arabicPeriod"/>
            </a:pPr>
            <a:r>
              <a:rPr lang="en-US" dirty="0" smtClean="0"/>
              <a:t>Observing and documenting the Individual’s response to the skilled interventions should help the provider determine if the strategy they used was helpful, successful, not successful, neutral, should be used again, should be used differently, etc. They should keep these observations in mind when documenting the plan for the next visit. </a:t>
            </a:r>
          </a:p>
          <a:p>
            <a:pPr marL="228600" indent="-228600" eaLnBrk="1" hangingPunct="1">
              <a:buFontTx/>
              <a:buAutoNum type="arabicPeriod"/>
            </a:pPr>
            <a:r>
              <a:rPr lang="en-US" dirty="0" smtClean="0"/>
              <a:t>The auditor will review the response to determine if: </a:t>
            </a:r>
          </a:p>
          <a:p>
            <a:pPr marL="685800" lvl="1" indent="-228600" eaLnBrk="1" hangingPunct="1">
              <a:buFontTx/>
              <a:buChar char="•"/>
            </a:pPr>
            <a:r>
              <a:rPr lang="en-US" dirty="0" smtClean="0"/>
              <a:t> there was active participation</a:t>
            </a:r>
          </a:p>
          <a:p>
            <a:pPr marL="685800" lvl="1" indent="-228600" eaLnBrk="1" hangingPunct="1">
              <a:buFontTx/>
              <a:buChar char="•"/>
            </a:pPr>
            <a:r>
              <a:rPr lang="en-US" dirty="0" smtClean="0"/>
              <a:t>If the Individual could participate (were they responding to hallucinations, fall asleep, not able to stay on task, etc.)</a:t>
            </a:r>
          </a:p>
          <a:p>
            <a:pPr marL="685800" lvl="1" indent="-228600" eaLnBrk="1" hangingPunct="1">
              <a:buFontTx/>
              <a:buChar char="•"/>
            </a:pPr>
            <a:r>
              <a:rPr lang="en-US" dirty="0" smtClean="0"/>
              <a:t>If the clinical strategy is being used and is appropriate</a:t>
            </a:r>
          </a:p>
          <a:p>
            <a:pPr marL="224325" indent="-224325">
              <a:buFontTx/>
              <a:buAutoNum type="arabicPeriod"/>
            </a:pPr>
            <a:endParaRPr lang="en-US" dirty="0"/>
          </a:p>
        </p:txBody>
      </p:sp>
      <p:sp>
        <p:nvSpPr>
          <p:cNvPr id="21504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21504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21504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7"/>
          <p:cNvSpPr>
            <a:spLocks noGrp="1" noChangeArrowheads="1"/>
          </p:cNvSpPr>
          <p:nvPr>
            <p:ph type="sldNum" sz="quarter" idx="5"/>
          </p:nvPr>
        </p:nvSpPr>
        <p:spPr>
          <a:noFill/>
        </p:spPr>
        <p:txBody>
          <a:bodyPr/>
          <a:lstStyle/>
          <a:p>
            <a:fld id="{DD9FB559-55AB-4653-B6D9-A907C4DDCA1D}" type="slidenum">
              <a:rPr lang="en-US" smtClean="0"/>
              <a:pPr/>
              <a:t>109</a:t>
            </a:fld>
            <a:endParaRPr lang="en-US" smtClean="0"/>
          </a:p>
        </p:txBody>
      </p:sp>
      <p:sp>
        <p:nvSpPr>
          <p:cNvPr id="216067" name="Rectangle 2"/>
          <p:cNvSpPr>
            <a:spLocks noGrp="1" noRot="1" noChangeAspect="1" noChangeArrowheads="1" noTextEdit="1"/>
          </p:cNvSpPr>
          <p:nvPr>
            <p:ph type="sldImg"/>
          </p:nvPr>
        </p:nvSpPr>
        <p:spPr>
          <a:ln/>
        </p:spPr>
      </p:sp>
      <p:sp>
        <p:nvSpPr>
          <p:cNvPr id="216068" name="Rectangle 3"/>
          <p:cNvSpPr>
            <a:spLocks noGrp="1" noChangeArrowheads="1"/>
          </p:cNvSpPr>
          <p:nvPr>
            <p:ph type="body" idx="1"/>
          </p:nvPr>
        </p:nvSpPr>
        <p:spPr>
          <a:noFill/>
          <a:ln/>
        </p:spPr>
        <p:txBody>
          <a:bodyPr/>
          <a:lstStyle/>
          <a:p>
            <a:pPr marL="224325" indent="-224325">
              <a:buFontTx/>
              <a:buAutoNum type="arabicPeriod"/>
            </a:pPr>
            <a:r>
              <a:rPr lang="en-US" dirty="0" smtClean="0"/>
              <a:t>There does not need to be progress each time. But over time the payer either expects progress or expects the clinical strategy to change. </a:t>
            </a:r>
          </a:p>
          <a:p>
            <a:pPr marL="224325" indent="-224325">
              <a:buFontTx/>
              <a:buAutoNum type="arabicPeriod"/>
            </a:pPr>
            <a:r>
              <a:rPr lang="en-US" dirty="0" smtClean="0"/>
              <a:t>Best practice is to consult with the Individual. How do they feel about their progress? Do the provider and Individual agree on progress? Could be an interesting discussion and person-centered!</a:t>
            </a:r>
          </a:p>
        </p:txBody>
      </p:sp>
      <p:sp>
        <p:nvSpPr>
          <p:cNvPr id="216069" name="Date Placeholder 4"/>
          <p:cNvSpPr>
            <a:spLocks noGrp="1"/>
          </p:cNvSpPr>
          <p:nvPr>
            <p:ph type="dt" sz="quarter" idx="1"/>
          </p:nvPr>
        </p:nvSpPr>
        <p:spPr>
          <a:xfrm>
            <a:off x="3884613" y="0"/>
            <a:ext cx="2971800" cy="464820"/>
          </a:xfrm>
          <a:prstGeom prst="rect">
            <a:avLst/>
          </a:prstGeom>
          <a:noFill/>
        </p:spPr>
        <p:txBody>
          <a:bodyPr/>
          <a:lstStyle/>
          <a:p>
            <a:endParaRPr lang="en-US" smtClean="0"/>
          </a:p>
        </p:txBody>
      </p:sp>
      <p:sp>
        <p:nvSpPr>
          <p:cNvPr id="216070" name="Footer Placeholder 5"/>
          <p:cNvSpPr>
            <a:spLocks noGrp="1"/>
          </p:cNvSpPr>
          <p:nvPr>
            <p:ph type="ftr" sz="quarter" idx="4"/>
          </p:nvPr>
        </p:nvSpPr>
        <p:spPr>
          <a:noFill/>
        </p:spPr>
        <p:txBody>
          <a:bodyPr/>
          <a:lstStyle/>
          <a:p>
            <a:r>
              <a:rPr lang="en-US" smtClean="0"/>
              <a:t>Copyright Mary Thornton &amp; Associates and NWBCC</a:t>
            </a:r>
          </a:p>
        </p:txBody>
      </p:sp>
      <p:sp>
        <p:nvSpPr>
          <p:cNvPr id="216071" name="Header Placeholder 6"/>
          <p:cNvSpPr>
            <a:spLocks noGrp="1"/>
          </p:cNvSpPr>
          <p:nvPr>
            <p:ph type="hdr" sz="quarter"/>
          </p:nvPr>
        </p:nvSpPr>
        <p:spPr>
          <a:noFill/>
        </p:spPr>
        <p:txBody>
          <a:bodyPr/>
          <a:lstStyle/>
          <a:p>
            <a:r>
              <a:rPr lang="en-US" smtClean="0"/>
              <a:t>Illinois Compliance Project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ln/>
        </p:spPr>
      </p:sp>
      <p:sp>
        <p:nvSpPr>
          <p:cNvPr id="119811" name="Notes Placeholder 2"/>
          <p:cNvSpPr>
            <a:spLocks noGrp="1"/>
          </p:cNvSpPr>
          <p:nvPr>
            <p:ph type="body" idx="1"/>
          </p:nvPr>
        </p:nvSpPr>
        <p:spPr>
          <a:noFill/>
          <a:ln/>
        </p:spPr>
        <p:txBody>
          <a:bodyPr/>
          <a:lstStyle/>
          <a:p>
            <a:pPr marL="224325" indent="-224325">
              <a:buFontTx/>
              <a:buAutoNum type="arabicPeriod"/>
            </a:pPr>
            <a:r>
              <a:rPr lang="en-US" dirty="0" smtClean="0"/>
              <a:t>Explain that encounters are</a:t>
            </a:r>
            <a:r>
              <a:rPr lang="en-US" baseline="0" dirty="0" smtClean="0"/>
              <a:t> the background documents that produce a Medicaid claim and must be accurate.  </a:t>
            </a:r>
            <a:endParaRPr lang="en-US" dirty="0" smtClean="0"/>
          </a:p>
          <a:p>
            <a:pPr marL="224325" indent="-224325">
              <a:buFontTx/>
              <a:buAutoNum type="arabicPeriod"/>
            </a:pPr>
            <a:endParaRPr lang="en-US" dirty="0" smtClean="0"/>
          </a:p>
          <a:p>
            <a:pPr marL="224325" indent="-224325">
              <a:buFontTx/>
              <a:buAutoNum type="arabicPeriod"/>
            </a:pPr>
            <a:r>
              <a:rPr lang="en-US" dirty="0" smtClean="0"/>
              <a:t>Centers</a:t>
            </a:r>
            <a:r>
              <a:rPr lang="en-US" baseline="0" dirty="0" smtClean="0"/>
              <a:t> may have a Business Office check for these technical data points like dates and completion of all fields in a progress note form but they cannot review medical necessity, make sure you have coded correctly or make sure you have accurately described a covered service. Even so it is still your responsibility to make sure the data is accurate.</a:t>
            </a:r>
            <a:endParaRPr lang="en-US" dirty="0"/>
          </a:p>
        </p:txBody>
      </p:sp>
      <p:sp>
        <p:nvSpPr>
          <p:cNvPr id="119812" name="Slide Number Placeholder 3"/>
          <p:cNvSpPr>
            <a:spLocks noGrp="1"/>
          </p:cNvSpPr>
          <p:nvPr>
            <p:ph type="sldNum" sz="quarter" idx="5"/>
          </p:nvPr>
        </p:nvSpPr>
        <p:spPr>
          <a:noFill/>
        </p:spPr>
        <p:txBody>
          <a:bodyPr/>
          <a:lstStyle/>
          <a:p>
            <a:fld id="{C1A53937-275B-42CC-AA1A-CB8C5F313DCA}" type="slidenum">
              <a:rPr lang="en-US" smtClean="0"/>
              <a:pPr/>
              <a:t>11</a:t>
            </a:fld>
            <a:endParaRPr lang="en-US" dirty="0" smtClean="0"/>
          </a:p>
        </p:txBody>
      </p:sp>
      <p:sp>
        <p:nvSpPr>
          <p:cNvPr id="11981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1981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1981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a:spLocks noGrp="1" noChangeArrowheads="1"/>
          </p:cNvSpPr>
          <p:nvPr>
            <p:ph type="sldNum" sz="quarter" idx="5"/>
          </p:nvPr>
        </p:nvSpPr>
        <p:spPr>
          <a:noFill/>
        </p:spPr>
        <p:txBody>
          <a:bodyPr/>
          <a:lstStyle/>
          <a:p>
            <a:fld id="{4A10C7B5-C989-4371-B5AB-188A4C22F4BF}" type="slidenum">
              <a:rPr lang="en-US" smtClean="0"/>
              <a:pPr/>
              <a:t>110</a:t>
            </a:fld>
            <a:endParaRPr lang="en-US" dirty="0" smtClean="0"/>
          </a:p>
        </p:txBody>
      </p:sp>
      <p:sp>
        <p:nvSpPr>
          <p:cNvPr id="218115" name="Rectangle 2"/>
          <p:cNvSpPr>
            <a:spLocks noGrp="1" noRot="1" noChangeAspect="1" noChangeArrowheads="1" noTextEdit="1"/>
          </p:cNvSpPr>
          <p:nvPr>
            <p:ph type="sldImg"/>
          </p:nvPr>
        </p:nvSpPr>
        <p:spPr>
          <a:ln/>
        </p:spPr>
      </p:sp>
      <p:sp>
        <p:nvSpPr>
          <p:cNvPr id="218116" name="Rectangle 3"/>
          <p:cNvSpPr>
            <a:spLocks noGrp="1" noChangeArrowheads="1"/>
          </p:cNvSpPr>
          <p:nvPr>
            <p:ph type="body" idx="1"/>
          </p:nvPr>
        </p:nvSpPr>
        <p:spPr>
          <a:noFill/>
          <a:ln/>
        </p:spPr>
        <p:txBody>
          <a:bodyPr/>
          <a:lstStyle/>
          <a:p>
            <a:pPr eaLnBrk="1" hangingPunct="1"/>
            <a:endParaRPr lang="en-US" dirty="0" smtClean="0"/>
          </a:p>
        </p:txBody>
      </p:sp>
      <p:sp>
        <p:nvSpPr>
          <p:cNvPr id="21811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21811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21811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D21B9A-5A48-4A4C-B1AE-66026105122A}" type="slidenum">
              <a:rPr lang="en-US" smtClean="0"/>
              <a:pPr/>
              <a:t>111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8FB7587D-0989-43C2-A2E2-F5ED749B0728}" type="slidenum">
              <a:rPr lang="en-US" smtClean="0"/>
              <a:pPr/>
              <a:t>12</a:t>
            </a:fld>
            <a:endParaRPr lang="en-US" dirty="0" smtClean="0"/>
          </a:p>
        </p:txBody>
      </p:sp>
      <p:sp>
        <p:nvSpPr>
          <p:cNvPr id="120835"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ln/>
        </p:spPr>
        <p:txBody>
          <a:bodyPr/>
          <a:lstStyle/>
          <a:p>
            <a:pPr eaLnBrk="1" hangingPunct="1">
              <a:defRPr/>
            </a:pPr>
            <a:r>
              <a:rPr lang="en-US" dirty="0" smtClean="0"/>
              <a:t>See Chapter 4 of the Training Manual</a:t>
            </a:r>
            <a:endParaRPr lang="en-US" dirty="0"/>
          </a:p>
        </p:txBody>
      </p:sp>
      <p:sp>
        <p:nvSpPr>
          <p:cNvPr id="12083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2083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2083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federal government</a:t>
            </a:r>
            <a:r>
              <a:rPr lang="en-US" baseline="0" dirty="0" smtClean="0"/>
              <a:t> can hold a provider personally accountable for the errors in the encounter or documentation</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p:spPr>
        <p:txBody>
          <a:bodyPr/>
          <a:lstStyle/>
          <a:p>
            <a:fld id="{6D5ADFAE-292D-4432-B503-71C085992B16}" type="slidenum">
              <a:rPr lang="en-US" smtClean="0"/>
              <a:pPr/>
              <a:t>15</a:t>
            </a:fld>
            <a:endParaRPr lang="en-US" dirty="0" smtClean="0"/>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p:spPr>
        <p:txBody>
          <a:bodyPr/>
          <a:lstStyle/>
          <a:p>
            <a:pPr marL="224325" marR="0" indent="-224325" algn="l" defTabSz="914400" rtl="0" eaLnBrk="1" fontAlgn="auto" latinLnBrk="0" hangingPunct="1">
              <a:lnSpc>
                <a:spcPct val="100000"/>
              </a:lnSpc>
              <a:spcBef>
                <a:spcPts val="0"/>
              </a:spcBef>
              <a:spcAft>
                <a:spcPts val="0"/>
              </a:spcAft>
              <a:buClrTx/>
              <a:buSzTx/>
              <a:buFontTx/>
              <a:buNone/>
              <a:tabLst/>
              <a:defRPr/>
            </a:pPr>
            <a:r>
              <a:rPr lang="en-US" dirty="0" smtClean="0"/>
              <a:t>See</a:t>
            </a:r>
            <a:r>
              <a:rPr lang="en-US" baseline="0" dirty="0" smtClean="0"/>
              <a:t> Chapter 1 of the Training Manual for state and Medicare definitions of Medical Necessity and see Chapter 5 for how to incorporate medical necessity into your operations. </a:t>
            </a:r>
            <a:endParaRPr lang="en-US" dirty="0" smtClean="0"/>
          </a:p>
          <a:p>
            <a:pPr marL="224325" indent="-224325">
              <a:buFontTx/>
              <a:buAutoNum type="arabicPeriod"/>
            </a:pPr>
            <a:endParaRPr lang="en-US" dirty="0"/>
          </a:p>
        </p:txBody>
      </p:sp>
      <p:sp>
        <p:nvSpPr>
          <p:cNvPr id="15667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56678" name="Footer Placeholder 5"/>
          <p:cNvSpPr>
            <a:spLocks noGrp="1"/>
          </p:cNvSpPr>
          <p:nvPr>
            <p:ph type="ftr" sz="quarter" idx="4"/>
          </p:nvPr>
        </p:nvSpPr>
        <p:spPr>
          <a:xfrm>
            <a:off x="0" y="8829967"/>
            <a:ext cx="3962400" cy="464820"/>
          </a:xfrm>
          <a:noFill/>
        </p:spPr>
        <p:txBody>
          <a:bodyPr/>
          <a:lstStyle/>
          <a:p>
            <a:r>
              <a:rPr lang="en-US" sz="1000" dirty="0" smtClean="0">
                <a:latin typeface="+mj-lt"/>
              </a:rPr>
              <a:t>Copyright Mary Thornton &amp; Associates and NWBCC</a:t>
            </a:r>
          </a:p>
        </p:txBody>
      </p:sp>
      <p:sp>
        <p:nvSpPr>
          <p:cNvPr id="15667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a:ln/>
        </p:spPr>
      </p:sp>
      <p:sp>
        <p:nvSpPr>
          <p:cNvPr id="157699" name="Notes Placeholder 2"/>
          <p:cNvSpPr>
            <a:spLocks noGrp="1"/>
          </p:cNvSpPr>
          <p:nvPr>
            <p:ph type="body" idx="1"/>
          </p:nvPr>
        </p:nvSpPr>
        <p:spPr>
          <a:noFill/>
          <a:ln/>
        </p:spPr>
        <p:txBody>
          <a:bodyPr/>
          <a:lstStyle/>
          <a:p>
            <a:pPr marL="224325" indent="-224325">
              <a:buFontTx/>
              <a:buAutoNum type="arabicPeriod"/>
            </a:pPr>
            <a:endParaRPr lang="en-US" dirty="0"/>
          </a:p>
        </p:txBody>
      </p:sp>
      <p:sp>
        <p:nvSpPr>
          <p:cNvPr id="157700" name="Slide Number Placeholder 3"/>
          <p:cNvSpPr>
            <a:spLocks noGrp="1"/>
          </p:cNvSpPr>
          <p:nvPr>
            <p:ph type="sldNum" sz="quarter" idx="5"/>
          </p:nvPr>
        </p:nvSpPr>
        <p:spPr>
          <a:noFill/>
        </p:spPr>
        <p:txBody>
          <a:bodyPr/>
          <a:lstStyle/>
          <a:p>
            <a:fld id="{B16C5A19-7A68-4093-A464-6888CEE8A4E4}" type="slidenum">
              <a:rPr lang="en-US" smtClean="0"/>
              <a:pPr/>
              <a:t>16</a:t>
            </a:fld>
            <a:endParaRPr lang="en-US" dirty="0" smtClean="0"/>
          </a:p>
        </p:txBody>
      </p:sp>
      <p:sp>
        <p:nvSpPr>
          <p:cNvPr id="15770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57702" name="Footer Placeholder 5"/>
          <p:cNvSpPr>
            <a:spLocks noGrp="1"/>
          </p:cNvSpPr>
          <p:nvPr>
            <p:ph type="ftr" sz="quarter" idx="4"/>
          </p:nvPr>
        </p:nvSpPr>
        <p:spPr>
          <a:xfrm>
            <a:off x="0" y="8829967"/>
            <a:ext cx="3886200" cy="464820"/>
          </a:xfrm>
          <a:noFill/>
        </p:spPr>
        <p:txBody>
          <a:bodyPr/>
          <a:lstStyle/>
          <a:p>
            <a:r>
              <a:rPr lang="en-US" dirty="0" smtClean="0"/>
              <a:t>Copyright Mary Thornton &amp; Associates and NWBCC</a:t>
            </a:r>
          </a:p>
        </p:txBody>
      </p:sp>
      <p:sp>
        <p:nvSpPr>
          <p:cNvPr id="15770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b="1" dirty="0" smtClean="0"/>
              <a:t>Discuss: </a:t>
            </a:r>
          </a:p>
          <a:p>
            <a:r>
              <a:rPr lang="en-US" u="sng" dirty="0" smtClean="0"/>
              <a:t>Continuum of care</a:t>
            </a:r>
            <a:r>
              <a:rPr lang="en-US" u="sng" baseline="0" dirty="0" smtClean="0"/>
              <a:t> and how services should relate to the expected outcome and services that cannot produce the expected outcome would not be considered equally effective even if less costly: </a:t>
            </a:r>
            <a:endParaRPr lang="en-US" u="sng" dirty="0" smtClean="0"/>
          </a:p>
          <a:p>
            <a:pPr lvl="1"/>
            <a:r>
              <a:rPr lang="en-US" dirty="0" smtClean="0"/>
              <a:t>Treatment services:  focused on reduction of distress associated with symptoms; reduction of functional deficits that are caused by the mental illness</a:t>
            </a:r>
          </a:p>
          <a:p>
            <a:pPr lvl="1"/>
            <a:r>
              <a:rPr lang="en-US" dirty="0" smtClean="0"/>
              <a:t>Rehabilitation services:  focused on improving functionality through the attainment of valued roles</a:t>
            </a:r>
          </a:p>
          <a:p>
            <a:pPr lvl="1"/>
            <a:r>
              <a:rPr lang="en-US" dirty="0" smtClean="0"/>
              <a:t>CM:  accessing necessary services and supports </a:t>
            </a:r>
          </a:p>
          <a:p>
            <a:pPr lvl="1"/>
            <a:r>
              <a:rPr lang="en-US" dirty="0" smtClean="0"/>
              <a:t>Crisis: resolution of the crisis</a:t>
            </a:r>
          </a:p>
          <a:p>
            <a:pPr lvl="1"/>
            <a:endParaRPr lang="en-US" dirty="0" smtClean="0"/>
          </a:p>
          <a:p>
            <a:r>
              <a:rPr lang="en-US" dirty="0" smtClean="0"/>
              <a:t> </a:t>
            </a:r>
          </a:p>
          <a:p>
            <a:r>
              <a:rPr lang="en-US" b="1" dirty="0" smtClean="0"/>
              <a:t>Ask:  </a:t>
            </a:r>
            <a:r>
              <a:rPr lang="en-US" dirty="0" smtClean="0"/>
              <a:t>What would be an example of choices a provider might need to make that would fit this situation, e.g. </a:t>
            </a:r>
          </a:p>
          <a:p>
            <a:pPr lvl="1">
              <a:buFontTx/>
              <a:buChar char="•"/>
            </a:pPr>
            <a:r>
              <a:rPr lang="en-US" dirty="0" smtClean="0"/>
              <a:t>Parents want child in residential but Intensive In-home is available –what do you do? </a:t>
            </a:r>
          </a:p>
          <a:p>
            <a:pPr lvl="1">
              <a:buFontTx/>
              <a:buChar char="•"/>
            </a:pPr>
            <a:r>
              <a:rPr lang="en-US" dirty="0" smtClean="0"/>
              <a:t>Client wants outpatient services, he appears to need Intensive Outpatient Services –what should provider do? </a:t>
            </a:r>
          </a:p>
          <a:p>
            <a:pPr lvl="1">
              <a:buFontTx/>
              <a:buChar char="•"/>
            </a:pPr>
            <a:r>
              <a:rPr lang="en-US" dirty="0" smtClean="0"/>
              <a:t>Hospital refers client to ACT program but there is a wait list - ? </a:t>
            </a:r>
          </a:p>
          <a:p>
            <a:pPr lvl="1">
              <a:buFontTx/>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defRPr/>
            </a:pPr>
            <a:r>
              <a:rPr lang="en-US" dirty="0" smtClean="0"/>
              <a:t>Note: services</a:t>
            </a:r>
            <a:r>
              <a:rPr lang="en-US" baseline="0" dirty="0" smtClean="0"/>
              <a:t> that are considered to be medically necessary if they address stated needs include: </a:t>
            </a:r>
          </a:p>
          <a:p>
            <a:pPr>
              <a:buFont typeface="Arial" pitchFamily="34" charset="0"/>
              <a:buChar char="•"/>
              <a:defRPr/>
            </a:pPr>
            <a:r>
              <a:rPr lang="en-US" baseline="0" dirty="0" smtClean="0"/>
              <a:t>Prevention services</a:t>
            </a:r>
          </a:p>
          <a:p>
            <a:pPr>
              <a:buFont typeface="Arial" pitchFamily="34" charset="0"/>
              <a:buChar char="•"/>
              <a:defRPr/>
            </a:pPr>
            <a:r>
              <a:rPr lang="en-US" baseline="0" dirty="0" smtClean="0"/>
              <a:t>Diagnostic services</a:t>
            </a:r>
          </a:p>
          <a:p>
            <a:pPr>
              <a:buFont typeface="Arial" pitchFamily="34" charset="0"/>
              <a:buChar char="•"/>
              <a:defRPr/>
            </a:pPr>
            <a:r>
              <a:rPr lang="en-US" baseline="0" dirty="0" smtClean="0"/>
              <a:t>Services designed to cure, correct or ameliorate mental illness, injury or disability </a:t>
            </a:r>
          </a:p>
          <a:p>
            <a:pPr>
              <a:buFont typeface="Arial" pitchFamily="34" charset="0"/>
              <a:buChar char="•"/>
              <a:defRPr/>
            </a:pPr>
            <a:r>
              <a:rPr lang="en-US" baseline="0" dirty="0" smtClean="0"/>
              <a:t>Services designed to reduce pain and suffering – usually measured by level of distress in mental health</a:t>
            </a:r>
          </a:p>
          <a:p>
            <a:pPr>
              <a:buFont typeface="Arial" pitchFamily="34" charset="0"/>
              <a:buChar char="•"/>
              <a:defRPr/>
            </a:pPr>
            <a:r>
              <a:rPr lang="en-US" baseline="0" dirty="0" smtClean="0"/>
              <a:t>Services designed to improve functionality where it has been impacted by the mental illness</a:t>
            </a:r>
          </a:p>
          <a:p>
            <a:pPr>
              <a:defRPr/>
            </a:pPr>
            <a:endParaRPr lang="en-US" baseline="0" dirty="0" smtClean="0"/>
          </a:p>
          <a:p>
            <a:pPr>
              <a:defRPr/>
            </a:pPr>
            <a:endParaRPr lang="en-US" dirty="0" smtClean="0"/>
          </a:p>
          <a:p>
            <a:pPr>
              <a:defRPr/>
            </a:pPr>
            <a:endParaRPr lang="en-US" dirty="0" smtClean="0"/>
          </a:p>
          <a:p>
            <a:pPr>
              <a:defRPr/>
            </a:pPr>
            <a:r>
              <a:rPr lang="en-US" dirty="0" smtClean="0"/>
              <a:t>What types of prevention services are available that you have referred to or are needed by clients ? In CMHCs? In community? </a:t>
            </a:r>
          </a:p>
          <a:p>
            <a:pPr lvl="1">
              <a:buFont typeface="Arial" pitchFamily="34" charset="0"/>
              <a:buChar char="•"/>
              <a:defRPr/>
            </a:pPr>
            <a:r>
              <a:rPr lang="en-US" dirty="0" smtClean="0"/>
              <a:t>Peer services</a:t>
            </a:r>
          </a:p>
          <a:p>
            <a:pPr lvl="1">
              <a:buFont typeface="Arial" pitchFamily="34" charset="0"/>
              <a:buChar char="•"/>
              <a:defRPr/>
            </a:pPr>
            <a:r>
              <a:rPr lang="en-US" dirty="0" smtClean="0"/>
              <a:t>Mental Health First Aid</a:t>
            </a:r>
          </a:p>
          <a:p>
            <a:pPr lvl="1">
              <a:buFont typeface="Arial" pitchFamily="34" charset="0"/>
              <a:buChar char="•"/>
              <a:defRPr/>
            </a:pPr>
            <a:r>
              <a:rPr lang="en-US" dirty="0" smtClean="0"/>
              <a:t>Parenting classes</a:t>
            </a:r>
          </a:p>
          <a:p>
            <a:pPr lvl="1">
              <a:buFont typeface="Arial" pitchFamily="34" charset="0"/>
              <a:buChar char="•"/>
              <a:defRPr/>
            </a:pPr>
            <a:r>
              <a:rPr lang="en-US" dirty="0" smtClean="0"/>
              <a:t>Alanon</a:t>
            </a:r>
          </a:p>
          <a:p>
            <a:pPr>
              <a:defRPr/>
            </a:pPr>
            <a:r>
              <a:rPr lang="en-US" dirty="0" smtClean="0"/>
              <a:t>What other diagnostic services might be needed and are available for mental health or substance abuse? </a:t>
            </a:r>
          </a:p>
          <a:p>
            <a:pPr lvl="1">
              <a:buFont typeface="Arial" pitchFamily="34" charset="0"/>
              <a:buChar char="•"/>
              <a:defRPr/>
            </a:pPr>
            <a:r>
              <a:rPr lang="en-US" dirty="0" smtClean="0"/>
              <a:t>Psychological testing </a:t>
            </a:r>
          </a:p>
          <a:p>
            <a:pPr lvl="1">
              <a:buFont typeface="Arial" pitchFamily="34" charset="0"/>
              <a:buChar char="•"/>
              <a:defRPr/>
            </a:pPr>
            <a:r>
              <a:rPr lang="en-US" dirty="0" smtClean="0"/>
              <a:t>Neuro-psych testing</a:t>
            </a:r>
          </a:p>
          <a:p>
            <a:pPr lvl="1">
              <a:buFont typeface="Arial" pitchFamily="34" charset="0"/>
              <a:buChar char="•"/>
              <a:defRPr/>
            </a:pPr>
            <a:r>
              <a:rPr lang="en-US" dirty="0" smtClean="0"/>
              <a:t>Medical imaging: dementia </a:t>
            </a:r>
          </a:p>
          <a:p>
            <a:pPr lvl="1">
              <a:buFont typeface="Arial" pitchFamily="34" charset="0"/>
              <a:buChar char="•"/>
              <a:defRPr/>
            </a:pPr>
            <a:r>
              <a:rPr lang="en-US" dirty="0" smtClean="0"/>
              <a:t>Referral for psych assessment </a:t>
            </a:r>
          </a:p>
          <a:p>
            <a:pPr lvl="1">
              <a:buFont typeface="Arial" pitchFamily="34" charset="0"/>
              <a:buChar char="•"/>
              <a:defRPr/>
            </a:pPr>
            <a:endParaRPr lang="en-US" dirty="0" smtClean="0"/>
          </a:p>
          <a:p>
            <a:pPr>
              <a:defRPr/>
            </a:pPr>
            <a:r>
              <a:rPr lang="en-US" dirty="0" smtClean="0"/>
              <a:t>Note: cure, correct, reduce or ameliorate the mental effects of an illness, injury or disability – range of impact from cure to ameliorate fits into definition of medical necessity, Cure is not always expected but some benefit is expected.  E.g. CM is a service designed to help compensate for the cognitive impact a mental illness can have on an individual.  Skill building to help increase the ability of the individual to develop and use skills that were negatively affected by their mental illness. </a:t>
            </a:r>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246" indent="-228246">
              <a:buFontTx/>
              <a:buAutoNum type="alphaUcPeriod" startAt="3"/>
            </a:pPr>
            <a:r>
              <a:rPr lang="en-US" dirty="0" smtClean="0"/>
              <a:t>Focus is on the distress sometimes caused by the mental illness –e.g. Client really needs to focus on the changes in their life or life expectations caused by their mental illness  - grief, grieving;  med management to assist the individual in managing anxiety so that talking and other therapies can be instituted. </a:t>
            </a:r>
          </a:p>
          <a:p>
            <a:pPr marL="228246" indent="-228246">
              <a:buFontTx/>
              <a:buAutoNum type="alphaUcPeriod" startAt="3"/>
            </a:pPr>
            <a:r>
              <a:rPr lang="en-US" dirty="0" smtClean="0"/>
              <a:t>Focus on functionality:  coping skills; social skills development; as well as concrete ADL skills –remember social skills are activities of daily living as well as basic hygiene.  </a:t>
            </a:r>
          </a:p>
          <a:p>
            <a:pPr marL="228246" indent="-228246">
              <a:buFontTx/>
              <a:buAutoNum type="alphaUcPeriod" startAt="3"/>
            </a:pPr>
            <a:endParaRPr lang="en-US" dirty="0" smtClean="0"/>
          </a:p>
          <a:p>
            <a:pPr marL="228246" indent="-228246"/>
            <a:r>
              <a:rPr lang="en-US" dirty="0" smtClean="0"/>
              <a:t>In all of these areas provider needs to understand what services are medically necessary so that the Individual’s insurance (Medicaid) will cover the service and where referrals will result in positive and significant benefit to the individual. </a:t>
            </a:r>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04E4C1AF-3CA0-4F3B-8CEC-6B9C544D1A69}" type="slidenum">
              <a:rPr lang="en-US" smtClean="0"/>
              <a:pPr/>
              <a:t>2</a:t>
            </a:fld>
            <a:endParaRPr lang="en-US" dirty="0" smtClean="0"/>
          </a:p>
        </p:txBody>
      </p:sp>
      <p:sp>
        <p:nvSpPr>
          <p:cNvPr id="112643"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ln/>
        </p:spPr>
        <p:txBody>
          <a:bodyPr/>
          <a:lstStyle/>
          <a:p>
            <a:pPr marL="224325" indent="-224325">
              <a:buFontTx/>
              <a:buAutoNum type="arabicPeriod"/>
              <a:defRPr/>
            </a:pPr>
            <a:r>
              <a:rPr lang="en-US" dirty="0" smtClean="0"/>
              <a:t>The federal government</a:t>
            </a:r>
            <a:r>
              <a:rPr lang="en-US" baseline="0" dirty="0" smtClean="0"/>
              <a:t> is actively reviewing providers and states through audits of medical records audits. They are recouping hundreds of millions of dollars from providers because of “improper payments” caused by: </a:t>
            </a:r>
          </a:p>
          <a:p>
            <a:pPr marL="681525" lvl="1" indent="-224325">
              <a:buFont typeface="Arial" pitchFamily="34" charset="0"/>
              <a:buChar char="•"/>
              <a:defRPr/>
            </a:pPr>
            <a:r>
              <a:rPr lang="en-US" baseline="0" dirty="0" smtClean="0"/>
              <a:t>Missing documentation</a:t>
            </a:r>
          </a:p>
          <a:p>
            <a:pPr marL="681525" lvl="1" indent="-224325">
              <a:buFont typeface="Arial" pitchFamily="34" charset="0"/>
              <a:buChar char="•"/>
              <a:defRPr/>
            </a:pPr>
            <a:r>
              <a:rPr lang="en-US" baseline="0" dirty="0" smtClean="0"/>
              <a:t>Incomplete documentation</a:t>
            </a:r>
          </a:p>
          <a:p>
            <a:pPr marL="681525" lvl="1" indent="-224325">
              <a:buFont typeface="Arial" pitchFamily="34" charset="0"/>
              <a:buChar char="•"/>
              <a:defRPr/>
            </a:pPr>
            <a:r>
              <a:rPr lang="en-US" baseline="0" dirty="0" smtClean="0"/>
              <a:t>Wrong codes for services</a:t>
            </a:r>
          </a:p>
          <a:p>
            <a:pPr marL="681525" lvl="1" indent="-224325">
              <a:buFont typeface="Arial" pitchFamily="34" charset="0"/>
              <a:buChar char="•"/>
              <a:defRPr/>
            </a:pPr>
            <a:r>
              <a:rPr lang="en-US" baseline="0" dirty="0" smtClean="0"/>
              <a:t>Services not covered by Medicaid and Medicare </a:t>
            </a:r>
          </a:p>
          <a:p>
            <a:pPr marL="681525" lvl="1" indent="-224325">
              <a:buFont typeface="Arial" pitchFamily="34" charset="0"/>
              <a:buChar char="•"/>
              <a:defRPr/>
            </a:pPr>
            <a:r>
              <a:rPr lang="en-US" baseline="0" dirty="0" smtClean="0"/>
              <a:t>Others </a:t>
            </a:r>
          </a:p>
          <a:p>
            <a:pPr marL="224325" indent="-224325">
              <a:buFontTx/>
              <a:buAutoNum type="arabicPeriod"/>
              <a:defRPr/>
            </a:pPr>
            <a:r>
              <a:rPr lang="en-US" baseline="0" dirty="0" smtClean="0"/>
              <a:t>These audits are intended to protect federal and state dollars from fraud, abuse and waste AND to insure high quality service delivery. </a:t>
            </a:r>
          </a:p>
          <a:p>
            <a:pPr marL="224325" indent="-224325">
              <a:buFontTx/>
              <a:buAutoNum type="arabicPeriod"/>
              <a:defRPr/>
            </a:pPr>
            <a:r>
              <a:rPr lang="en-US" baseline="0" dirty="0" smtClean="0"/>
              <a:t>The federal government has invested heavily in auditors and it is likely that most providers will be audited at some time in the future.  Understanding how Medicaid and Medicare work and how to document so that your services pass an audit has never been more important. </a:t>
            </a:r>
            <a:endParaRPr lang="en-US" dirty="0"/>
          </a:p>
        </p:txBody>
      </p:sp>
      <p:sp>
        <p:nvSpPr>
          <p:cNvPr id="11264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12646" name="Footer Placeholder 5"/>
          <p:cNvSpPr>
            <a:spLocks noGrp="1"/>
          </p:cNvSpPr>
          <p:nvPr>
            <p:ph type="ftr" sz="quarter" idx="4"/>
          </p:nvPr>
        </p:nvSpPr>
        <p:spPr>
          <a:xfrm>
            <a:off x="0" y="8829675"/>
            <a:ext cx="6634370" cy="465138"/>
          </a:xfrm>
          <a:noFill/>
        </p:spPr>
        <p:txBody>
          <a:bodyPr/>
          <a:lstStyle/>
          <a:p>
            <a:r>
              <a:rPr lang="en-US" sz="1000" dirty="0"/>
              <a:t>Copyright Mary Thornton &amp; Associates and NWBCC</a:t>
            </a:r>
          </a:p>
        </p:txBody>
      </p:sp>
      <p:sp>
        <p:nvSpPr>
          <p:cNvPr id="11264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our interpretation of what those actual definitions mean in practice.  It is not the actual regulatory definition.</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Go over each type of help carefully and have trainees give examples of what types of services are available for each. </a:t>
            </a:r>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DD3BD465-8856-4546-A193-1A55B437B181}" type="slidenum">
              <a:rPr lang="en-US" smtClean="0"/>
              <a:pPr/>
              <a:t>22</a:t>
            </a:fld>
            <a:endParaRPr lang="en-US" dirty="0" smtClean="0"/>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xfrm>
            <a:off x="372718" y="4416426"/>
            <a:ext cx="6187109" cy="4183063"/>
          </a:xfrm>
          <a:noFill/>
          <a:ln/>
        </p:spPr>
        <p:txBody>
          <a:bodyPr/>
          <a:lstStyle/>
          <a:p>
            <a:pPr marL="224325" indent="-224325">
              <a:buFontTx/>
              <a:buAutoNum type="arabicPeriod"/>
            </a:pPr>
            <a:r>
              <a:rPr lang="en-US" dirty="0" smtClean="0"/>
              <a:t>See Chapters 1 and 5 of the Training Manual</a:t>
            </a:r>
            <a:endParaRPr lang="en-US" dirty="0"/>
          </a:p>
        </p:txBody>
      </p:sp>
      <p:sp>
        <p:nvSpPr>
          <p:cNvPr id="15872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5872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5872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768DC9F9-5494-4640-BD2C-F6F3618147E8}" type="slidenum">
              <a:rPr lang="en-US" smtClean="0"/>
              <a:pPr/>
              <a:t>23</a:t>
            </a:fld>
            <a:endParaRPr lang="en-US" dirty="0" smtClean="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lvl="2" eaLnBrk="1" hangingPunct="1">
              <a:buFont typeface="Arial" pitchFamily="34" charset="0"/>
              <a:buChar char="•"/>
            </a:pPr>
            <a:r>
              <a:rPr lang="en-US" dirty="0" smtClean="0"/>
              <a:t>Good</a:t>
            </a:r>
            <a:r>
              <a:rPr lang="en-US" baseline="0" dirty="0" smtClean="0"/>
              <a:t> time to introduce Coding Manual and how it works –walk through a page or two</a:t>
            </a:r>
            <a:endParaRPr lang="en-US" dirty="0" smtClean="0"/>
          </a:p>
          <a:p>
            <a:pPr lvl="2" eaLnBrk="1" hangingPunct="1">
              <a:buFont typeface="Arial" pitchFamily="34" charset="0"/>
              <a:buChar char="•"/>
            </a:pPr>
            <a:r>
              <a:rPr lang="en-US" dirty="0" smtClean="0"/>
              <a:t>Outline specifi</a:t>
            </a:r>
            <a:r>
              <a:rPr lang="en-US" baseline="0" dirty="0" smtClean="0"/>
              <a:t>c services &amp; parameters, ie</a:t>
            </a:r>
          </a:p>
          <a:p>
            <a:pPr lvl="3" eaLnBrk="1" hangingPunct="1">
              <a:buFont typeface="Arial" pitchFamily="34" charset="0"/>
              <a:buChar char="•"/>
            </a:pPr>
            <a:r>
              <a:rPr lang="en-US" baseline="0" dirty="0" smtClean="0"/>
              <a:t>CM—who can provide</a:t>
            </a:r>
          </a:p>
          <a:p>
            <a:pPr lvl="3" eaLnBrk="1" hangingPunct="1">
              <a:buFont typeface="Arial" pitchFamily="34" charset="0"/>
              <a:buChar char="•"/>
            </a:pPr>
            <a:r>
              <a:rPr lang="en-US" baseline="0" dirty="0" smtClean="0"/>
              <a:t>Where can it be provided</a:t>
            </a:r>
          </a:p>
          <a:p>
            <a:pPr lvl="3" eaLnBrk="1" hangingPunct="1">
              <a:buFont typeface="Arial" pitchFamily="34" charset="0"/>
              <a:buChar char="•"/>
            </a:pPr>
            <a:r>
              <a:rPr lang="en-US" baseline="0" dirty="0" smtClean="0"/>
              <a:t>What does it entail</a:t>
            </a:r>
          </a:p>
          <a:p>
            <a:pPr lvl="3" eaLnBrk="1" hangingPunct="1">
              <a:buFont typeface="Arial" pitchFamily="34" charset="0"/>
              <a:buChar char="•"/>
            </a:pPr>
            <a:r>
              <a:rPr lang="en-US" baseline="0" dirty="0" smtClean="0"/>
              <a:t>How long</a:t>
            </a:r>
          </a:p>
          <a:p>
            <a:pPr lvl="3" eaLnBrk="1" hangingPunct="1">
              <a:buFont typeface="Arial" pitchFamily="34" charset="0"/>
              <a:buNone/>
            </a:pPr>
            <a:r>
              <a:rPr lang="en-US" baseline="0" dirty="0" smtClean="0"/>
              <a:t>See Training Manual Chapter 5 </a:t>
            </a:r>
            <a:r>
              <a:rPr lang="en-US" u="sng" baseline="0" dirty="0" smtClean="0"/>
              <a:t>– WHAT SECTION?</a:t>
            </a:r>
            <a:r>
              <a:rPr lang="en-US" baseline="0" dirty="0" smtClean="0"/>
              <a:t> </a:t>
            </a:r>
          </a:p>
          <a:p>
            <a:pPr lvl="3" eaLnBrk="1" hangingPunct="1">
              <a:buFont typeface="Arial" pitchFamily="34" charset="0"/>
              <a:buNone/>
            </a:pPr>
            <a:endParaRPr lang="en-US" baseline="0" dirty="0" smtClean="0"/>
          </a:p>
          <a:p>
            <a:pPr eaLnBrk="1" hangingPunct="1"/>
            <a:endParaRPr lang="en-US" dirty="0"/>
          </a:p>
        </p:txBody>
      </p:sp>
      <p:sp>
        <p:nvSpPr>
          <p:cNvPr id="15258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5258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5258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A7902C8B-5581-4EF6-9B0E-499AB78137C3}" type="slidenum">
              <a:rPr lang="en-US" smtClean="0"/>
              <a:pPr/>
              <a:t>24</a:t>
            </a:fld>
            <a:endParaRPr lang="en-US" dirty="0" smtClean="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en-US" dirty="0"/>
          </a:p>
        </p:txBody>
      </p:sp>
      <p:sp>
        <p:nvSpPr>
          <p:cNvPr id="15360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5360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5360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E506143A-AFE2-4983-85C1-9CF19A119FB5}" type="slidenum">
              <a:rPr lang="en-US" smtClean="0"/>
              <a:pPr/>
              <a:t>25</a:t>
            </a:fld>
            <a:endParaRPr lang="en-US" dirty="0"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marL="672976" lvl="1" indent="-224325">
              <a:buFontTx/>
              <a:buAutoNum type="arabicPeriod"/>
            </a:pPr>
            <a:r>
              <a:rPr lang="en-US" dirty="0" smtClean="0"/>
              <a:t>The assignment of a service code may vary depending on your center. Providers must understand</a:t>
            </a:r>
            <a:r>
              <a:rPr lang="en-US" baseline="0" dirty="0" smtClean="0"/>
              <a:t> the Coding Manual and how it is put together, how to read it, and how their organization expects them to use the manual to code services. </a:t>
            </a:r>
            <a:endParaRPr lang="en-US" dirty="0"/>
          </a:p>
        </p:txBody>
      </p:sp>
      <p:sp>
        <p:nvSpPr>
          <p:cNvPr id="15462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54630"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5463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Show</a:t>
            </a:r>
            <a:r>
              <a:rPr lang="en-US" baseline="0" dirty="0" smtClean="0"/>
              <a:t> a coding manual page and where credentials are listed</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CBCEFBDC-0675-40A8-924A-711960FE5B58}" type="slidenum">
              <a:rPr lang="en-US" smtClean="0"/>
              <a:pPr/>
              <a:t>27</a:t>
            </a:fld>
            <a:endParaRPr lang="en-US" dirty="0"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marL="224325" indent="-224325">
              <a:buFontTx/>
              <a:buAutoNum type="arabicPeriod"/>
            </a:pPr>
            <a:r>
              <a:rPr lang="en-US" dirty="0" smtClean="0"/>
              <a:t>See Chapter 5 of the Training Manual</a:t>
            </a:r>
          </a:p>
          <a:p>
            <a:pPr marL="224325" indent="-224325">
              <a:buFontTx/>
              <a:buAutoNum type="arabicPeriod"/>
            </a:pPr>
            <a:r>
              <a:rPr lang="en-US" dirty="0" smtClean="0"/>
              <a:t>NEED</a:t>
            </a:r>
            <a:r>
              <a:rPr lang="en-US" baseline="0" dirty="0" smtClean="0"/>
              <a:t> UPDATED INFORMATION:  HCPF has told providers to follow Rehab Option services for all treatment plans except those for Medicare and Medicare/Medicaid clients.  Treatment plans must be signed by a “licensed practitioner of the healing arts”. They can only sign off on treatment plans that include services they can either provide or supervise according to state licensing regulations. </a:t>
            </a:r>
            <a:endParaRPr lang="en-US" dirty="0"/>
          </a:p>
        </p:txBody>
      </p:sp>
      <p:sp>
        <p:nvSpPr>
          <p:cNvPr id="15155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5155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5155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0E46E407-E165-4F5E-8A14-CB1F3088F14E}" type="slidenum">
              <a:rPr lang="en-US" smtClean="0"/>
              <a:pPr/>
              <a:t>28</a:t>
            </a:fld>
            <a:endParaRPr lang="en-US" dirty="0"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marL="224325" indent="-224325">
              <a:buFontTx/>
              <a:buAutoNum type="arabicPeriod"/>
            </a:pPr>
            <a:r>
              <a:rPr lang="en-US" dirty="0" smtClean="0"/>
              <a:t>This will vary depending on your specific</a:t>
            </a:r>
            <a:r>
              <a:rPr lang="en-US" baseline="0" dirty="0" smtClean="0"/>
              <a:t> agency.   Discuss your agencies policies regarding this or add additional relevant examples. </a:t>
            </a:r>
          </a:p>
          <a:p>
            <a:pPr marL="224325" indent="-224325">
              <a:buFontTx/>
              <a:buAutoNum type="arabicPeriod"/>
            </a:pPr>
            <a:r>
              <a:rPr lang="en-US" baseline="0" dirty="0" smtClean="0"/>
              <a:t>The point you are trying to make here is that insurance programs only pay for certain services.  The ones they do not pay for may still be valuable and therapeutic but they are simply not Medicaid eligible. In some cases, because most mental health centers are charitable organizations, you will be expected to provide certain services even if they are not billable to Medicaid. </a:t>
            </a:r>
          </a:p>
          <a:p>
            <a:pPr marL="224325" indent="-224325">
              <a:buFontTx/>
              <a:buAutoNum type="arabicPeriod"/>
            </a:pPr>
            <a:r>
              <a:rPr lang="en-US" baseline="0" dirty="0" smtClean="0"/>
              <a:t>If you have a question about whether or not something you did with an Individual is billable – always ask your supervisor. Do not guess!</a:t>
            </a:r>
            <a:endParaRPr lang="en-US" dirty="0"/>
          </a:p>
        </p:txBody>
      </p:sp>
      <p:sp>
        <p:nvSpPr>
          <p:cNvPr id="15565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5565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5565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baseline="0" dirty="0" smtClean="0">
                <a:solidFill>
                  <a:schemeClr val="tx1"/>
                </a:solidFill>
                <a:latin typeface="+mn-lt"/>
                <a:ea typeface="+mn-ea"/>
                <a:cs typeface="+mn-cs"/>
              </a:rPr>
              <a:t>Trainer note: Explain example of how extrapolated paybacks could effect your center.</a:t>
            </a:r>
          </a:p>
          <a:p>
            <a:endParaRPr lang="en-US" sz="1200" b="1"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Number of Clinical Staff 139</a:t>
            </a:r>
          </a:p>
          <a:p>
            <a:r>
              <a:rPr lang="en-US" sz="1200" b="1" kern="1200" baseline="0" dirty="0" smtClean="0">
                <a:solidFill>
                  <a:schemeClr val="tx1"/>
                </a:solidFill>
                <a:latin typeface="+mn-lt"/>
                <a:ea typeface="+mn-ea"/>
                <a:cs typeface="+mn-cs"/>
              </a:rPr>
              <a:t>If only 10% had past due Tx plans, Staff = 14</a:t>
            </a:r>
          </a:p>
          <a:p>
            <a:r>
              <a:rPr lang="en-US" sz="1200" b="1" kern="1200" baseline="0" dirty="0" smtClean="0">
                <a:solidFill>
                  <a:schemeClr val="tx1"/>
                </a:solidFill>
                <a:latin typeface="+mn-lt"/>
                <a:ea typeface="+mn-ea"/>
                <a:cs typeface="+mn-cs"/>
              </a:rPr>
              <a:t>If the 14 staff had 6 clients with past due Tx plans, Clients = 83</a:t>
            </a:r>
          </a:p>
          <a:p>
            <a:r>
              <a:rPr lang="en-US" sz="1200" b="1" kern="1200" baseline="0" dirty="0" smtClean="0">
                <a:solidFill>
                  <a:schemeClr val="tx1"/>
                </a:solidFill>
                <a:latin typeface="+mn-lt"/>
                <a:ea typeface="+mn-ea"/>
                <a:cs typeface="+mn-cs"/>
              </a:rPr>
              <a:t>If each of those clients had 6 encounters, Encounters = 500</a:t>
            </a:r>
          </a:p>
          <a:p>
            <a:r>
              <a:rPr lang="en-US" sz="1200" b="1" kern="1200" baseline="0" dirty="0" smtClean="0">
                <a:solidFill>
                  <a:schemeClr val="tx1"/>
                </a:solidFill>
                <a:latin typeface="+mn-lt"/>
                <a:ea typeface="+mn-ea"/>
                <a:cs typeface="+mn-cs"/>
              </a:rPr>
              <a:t>The Average Billed Amount Per Encounter $ 119</a:t>
            </a:r>
          </a:p>
          <a:p>
            <a:r>
              <a:rPr lang="en-US" sz="1200" b="1" kern="1200" baseline="0" dirty="0" smtClean="0">
                <a:solidFill>
                  <a:schemeClr val="tx1"/>
                </a:solidFill>
                <a:latin typeface="+mn-lt"/>
                <a:ea typeface="+mn-ea"/>
                <a:cs typeface="+mn-cs"/>
              </a:rPr>
              <a:t>The Average Billed Amount x 516 Encounters $ 59,548</a:t>
            </a:r>
          </a:p>
          <a:p>
            <a:r>
              <a:rPr lang="en-US" sz="1200" b="1" kern="1200" baseline="0" dirty="0" smtClean="0">
                <a:solidFill>
                  <a:schemeClr val="tx1"/>
                </a:solidFill>
                <a:latin typeface="+mn-lt"/>
                <a:ea typeface="+mn-ea"/>
                <a:cs typeface="+mn-cs"/>
              </a:rPr>
              <a:t>The Penalty Fee per Encounter $ 11,000</a:t>
            </a:r>
          </a:p>
          <a:p>
            <a:r>
              <a:rPr lang="en-US" sz="1200" b="1" kern="1200" baseline="0" dirty="0" smtClean="0">
                <a:solidFill>
                  <a:schemeClr val="tx1"/>
                </a:solidFill>
                <a:latin typeface="+mn-lt"/>
                <a:ea typeface="+mn-ea"/>
                <a:cs typeface="+mn-cs"/>
              </a:rPr>
              <a:t>The Cost of Penalty Fees for 516 Encounters $ 5,504,400</a:t>
            </a:r>
          </a:p>
          <a:p>
            <a:r>
              <a:rPr lang="en-US" sz="1200" b="1" kern="1200" baseline="0" dirty="0" smtClean="0">
                <a:solidFill>
                  <a:schemeClr val="tx1"/>
                </a:solidFill>
                <a:latin typeface="+mn-lt"/>
                <a:ea typeface="+mn-ea"/>
                <a:cs typeface="+mn-cs"/>
              </a:rPr>
              <a:t>Total Cost to MHC for HCPF/CMS Audit $ 5,563,948</a:t>
            </a:r>
          </a:p>
          <a:p>
            <a:r>
              <a:rPr lang="en-US" sz="1200" b="1" kern="1200" baseline="0" dirty="0" smtClean="0">
                <a:solidFill>
                  <a:schemeClr val="tx1"/>
                </a:solidFill>
                <a:latin typeface="+mn-lt"/>
                <a:ea typeface="+mn-ea"/>
                <a:cs typeface="+mn-cs"/>
              </a:rPr>
              <a:t>Total Budgeted Expenses for MHC in FY 11 $ 14,133,046</a:t>
            </a:r>
          </a:p>
          <a:p>
            <a:endParaRPr lang="en-US" sz="1200" b="1"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One audit could cost our center 40% of its annual budget,</a:t>
            </a:r>
          </a:p>
          <a:p>
            <a:r>
              <a:rPr lang="en-US" sz="1200" b="1" kern="1200" baseline="0" dirty="0" smtClean="0">
                <a:solidFill>
                  <a:schemeClr val="tx1"/>
                </a:solidFill>
                <a:latin typeface="+mn-lt"/>
                <a:ea typeface="+mn-ea"/>
                <a:cs typeface="+mn-cs"/>
              </a:rPr>
              <a:t>which could mean a termination of 2 of every 5 staff</a:t>
            </a:r>
          </a:p>
          <a:p>
            <a:r>
              <a:rPr lang="en-US" sz="1200" b="1" kern="1200" baseline="0" dirty="0" smtClean="0">
                <a:solidFill>
                  <a:schemeClr val="tx1"/>
                </a:solidFill>
                <a:latin typeface="+mn-lt"/>
                <a:ea typeface="+mn-ea"/>
                <a:cs typeface="+mn-cs"/>
              </a:rPr>
              <a:t>members and dramatically reduce the number and type of</a:t>
            </a:r>
          </a:p>
          <a:p>
            <a:r>
              <a:rPr lang="en-US" sz="1200" b="1" kern="1200" baseline="0" dirty="0" smtClean="0">
                <a:solidFill>
                  <a:schemeClr val="tx1"/>
                </a:solidFill>
                <a:latin typeface="+mn-lt"/>
                <a:ea typeface="+mn-ea"/>
                <a:cs typeface="+mn-cs"/>
              </a:rPr>
              <a:t>services we offer to those in our community</a:t>
            </a:r>
          </a:p>
          <a:p>
            <a:endParaRPr lang="en-US" sz="1200" b="1"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Explain the term – “extrapolated”</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23EADA27-35BD-47F7-AA02-F3E5C652005E}" type="slidenum">
              <a:rPr lang="en-US" smtClean="0"/>
              <a:pPr/>
              <a:t>30</a:t>
            </a:fld>
            <a:endParaRPr lang="en-US" dirty="0" smtClean="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marL="224325" indent="-224325">
              <a:buFontTx/>
              <a:buNone/>
            </a:pPr>
            <a:r>
              <a:rPr lang="en-US" dirty="0" smtClean="0"/>
              <a:t>See Chapter 2 of Training Manual.</a:t>
            </a:r>
            <a:endParaRPr lang="en-US" dirty="0"/>
          </a:p>
        </p:txBody>
      </p:sp>
      <p:sp>
        <p:nvSpPr>
          <p:cNvPr id="13722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722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722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Chapter</a:t>
            </a:r>
            <a:r>
              <a:rPr lang="en-US" baseline="0" dirty="0" smtClean="0"/>
              <a:t> 3 of Training Manual on Recovery and Resilience</a:t>
            </a:r>
          </a:p>
          <a:p>
            <a:endParaRPr lang="en-US" baseline="0" dirty="0" smtClean="0"/>
          </a:p>
          <a:p>
            <a:r>
              <a:rPr lang="en-US" baseline="0" dirty="0" smtClean="0"/>
              <a:t>Note: in some cases therapy may also be provided in the home  – e.g. intensive in-home services, PACT </a:t>
            </a:r>
            <a:r>
              <a:rPr lang="en-US" baseline="0" dirty="0" err="1" smtClean="0"/>
              <a:t>servicesic</a:t>
            </a:r>
            <a:r>
              <a:rPr lang="en-US" baseline="0" dirty="0" smtClean="0"/>
              <a:t>  – but usually therapy is provided in a clinic of other therapeutic facility. If provided in the home there should be a reason why and it cannot be simply for the convenience of the Individual.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r>
              <a:rPr lang="en-US" dirty="0" smtClean="0"/>
              <a:t>Rehabilitation</a:t>
            </a:r>
            <a:r>
              <a:rPr lang="en-US" baseline="0" dirty="0" smtClean="0"/>
              <a:t> services are intended to help the Individual gain, regain, or better perform in valued social roles. The focus is on functionality – the ability of the individual to function in their day to day environment and within the roles they value and want to achieve.  These roles are usually defined as being within 4 environments –the living, learning, working, and socializing environments – e.g. living alone, living near family, going back to school or work, making friends, getting married, etc. </a:t>
            </a:r>
          </a:p>
          <a:p>
            <a:endParaRPr lang="en-US" baseline="0" dirty="0" smtClean="0"/>
          </a:p>
          <a:p>
            <a:endParaRPr lang="en-US" baseline="0" dirty="0" smtClean="0"/>
          </a:p>
          <a:p>
            <a:r>
              <a:rPr lang="en-US" baseline="0" dirty="0" smtClean="0"/>
              <a:t>Where skills are not enough, Individuals are helped to identify resources that can help them maintain functionality. For example, someone who cannot manage medications by themselves may be helped to identify a friend, relative, or social services that may help them. </a:t>
            </a:r>
          </a:p>
          <a:p>
            <a:endParaRPr lang="en-US" baseline="0" dirty="0" smtClean="0"/>
          </a:p>
          <a:p>
            <a:r>
              <a:rPr lang="en-US" baseline="0" dirty="0" smtClean="0"/>
              <a:t>The focus of rehab services is role retention and independence – as much as possible – from the mental health system, i.e. recovery and resiliency. </a:t>
            </a:r>
            <a:endParaRPr lang="en-US" dirty="0"/>
          </a:p>
        </p:txBody>
      </p:sp>
      <p:sp>
        <p:nvSpPr>
          <p:cNvPr id="138244" name="Slide Number Placeholder 3"/>
          <p:cNvSpPr>
            <a:spLocks noGrp="1"/>
          </p:cNvSpPr>
          <p:nvPr>
            <p:ph type="sldNum" sz="quarter" idx="5"/>
          </p:nvPr>
        </p:nvSpPr>
        <p:spPr>
          <a:noFill/>
        </p:spPr>
        <p:txBody>
          <a:bodyPr/>
          <a:lstStyle/>
          <a:p>
            <a:fld id="{F2AF30B1-0052-4520-B9BA-C3EC0BA6DD8A}" type="slidenum">
              <a:rPr lang="en-US" smtClean="0"/>
              <a:pPr/>
              <a:t>32</a:t>
            </a:fld>
            <a:endParaRPr lang="en-US" dirty="0" smtClean="0"/>
          </a:p>
        </p:txBody>
      </p:sp>
      <p:sp>
        <p:nvSpPr>
          <p:cNvPr id="13824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824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824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fld id="{007B9F3D-C5A2-482F-B462-77196F672778}" type="slidenum">
              <a:rPr lang="en-US" smtClean="0"/>
              <a:pPr/>
              <a:t>33</a:t>
            </a:fld>
            <a:endParaRPr lang="en-US" dirty="0" smtClean="0"/>
          </a:p>
        </p:txBody>
      </p:sp>
      <p:sp>
        <p:nvSpPr>
          <p:cNvPr id="139267"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ln/>
        </p:spPr>
        <p:txBody>
          <a:bodyPr/>
          <a:lstStyle/>
          <a:p>
            <a:pPr eaLnBrk="1" hangingPunct="1">
              <a:defRPr/>
            </a:pPr>
            <a:endParaRPr lang="en-US" dirty="0"/>
          </a:p>
        </p:txBody>
      </p:sp>
      <p:sp>
        <p:nvSpPr>
          <p:cNvPr id="13926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9270"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927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services are sometimes</a:t>
            </a:r>
            <a:r>
              <a:rPr lang="en-US" baseline="0" dirty="0" smtClean="0"/>
              <a:t> called “B3” services.  They are special services allowed in the Colorado Medicaid mental health state plan.</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25D21B9A-5A48-4A4C-B1AE-66026105122A}"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Consult coding manual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marL="228600" indent="-228600">
              <a:buAutoNum type="arabicPeriod"/>
              <a:defRPr/>
            </a:pPr>
            <a:r>
              <a:rPr lang="en-US" dirty="0" smtClean="0"/>
              <a:t>Trainer note: Ask the audience why the first example would not be covered.  Answer: This falls under the “exclusive benefit” provision.  Services not directed exclusively to the benefit of</a:t>
            </a:r>
            <a:r>
              <a:rPr lang="en-US" baseline="0" dirty="0" smtClean="0"/>
              <a:t> the Medicaid member are not covered.  </a:t>
            </a:r>
          </a:p>
          <a:p>
            <a:pPr marL="228600" indent="-228600">
              <a:buAutoNum type="arabicPeriod"/>
              <a:defRPr/>
            </a:pPr>
            <a:r>
              <a:rPr lang="en-US" baseline="0" dirty="0" smtClean="0"/>
              <a:t>Helping someone to attain normal developmental milestones implies that they do not currently have a mental illness that needs treatment. The mental health system generally intervenes when a child or young adult is not achieving developmental milestones because of their mental illness. </a:t>
            </a:r>
          </a:p>
          <a:p>
            <a:pPr marL="228600" indent="-228600">
              <a:buAutoNum type="arabicPeriod"/>
              <a:defRPr/>
            </a:pPr>
            <a:r>
              <a:rPr lang="en-US" baseline="0" dirty="0" smtClean="0"/>
              <a:t>Transportation: this is covered by Medicaid through a separate contract. Trainer should discuss –particularly with Case Managers – what the organization’s rules are on driving Individuals to services, providing billable services while driving, etc. </a:t>
            </a:r>
          </a:p>
          <a:p>
            <a:pPr marL="228600" indent="-228600">
              <a:buAutoNum type="arabicPeriod"/>
              <a:defRPr/>
            </a:pPr>
            <a:r>
              <a:rPr lang="en-US" baseline="0" dirty="0" smtClean="0"/>
              <a:t>Social and recreational activities: these are not considered to be specific and effective interventions for a mental illness</a:t>
            </a:r>
          </a:p>
          <a:p>
            <a:pPr marL="228600" indent="-228600">
              <a:buAutoNum type="arabicPeriod"/>
              <a:defRPr/>
            </a:pPr>
            <a:r>
              <a:rPr lang="en-US" baseline="0" dirty="0" smtClean="0"/>
              <a:t>Skill building:  normal not necessary activities. </a:t>
            </a:r>
          </a:p>
          <a:p>
            <a:pPr>
              <a:defRPr/>
            </a:pPr>
            <a:endParaRPr lang="en-US" baseline="0" dirty="0" smtClean="0"/>
          </a:p>
          <a:p>
            <a:pPr>
              <a:defRPr/>
            </a:pPr>
            <a:r>
              <a:rPr lang="en-US" baseline="0" dirty="0" smtClean="0"/>
              <a:t>These activities may all be valuable to an individual in certain circumstances but they are not billable to Medicaid. </a:t>
            </a:r>
            <a:endParaRPr lang="en-US" dirty="0"/>
          </a:p>
        </p:txBody>
      </p:sp>
      <p:sp>
        <p:nvSpPr>
          <p:cNvPr id="146436" name="Slide Number Placeholder 3"/>
          <p:cNvSpPr>
            <a:spLocks noGrp="1"/>
          </p:cNvSpPr>
          <p:nvPr>
            <p:ph type="sldNum" sz="quarter" idx="5"/>
          </p:nvPr>
        </p:nvSpPr>
        <p:spPr>
          <a:noFill/>
        </p:spPr>
        <p:txBody>
          <a:bodyPr/>
          <a:lstStyle/>
          <a:p>
            <a:fld id="{67BD87A1-606C-4B22-A0D8-33EE05A28E0E}" type="slidenum">
              <a:rPr lang="en-US" smtClean="0"/>
              <a:pPr/>
              <a:t>37</a:t>
            </a:fld>
            <a:endParaRPr lang="en-US" dirty="0" smtClean="0"/>
          </a:p>
        </p:txBody>
      </p:sp>
      <p:sp>
        <p:nvSpPr>
          <p:cNvPr id="14643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4643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4643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ln/>
        </p:spPr>
      </p:sp>
      <p:sp>
        <p:nvSpPr>
          <p:cNvPr id="128003" name="Notes Placeholder 2"/>
          <p:cNvSpPr>
            <a:spLocks noGrp="1"/>
          </p:cNvSpPr>
          <p:nvPr>
            <p:ph type="body" idx="1"/>
          </p:nvPr>
        </p:nvSpPr>
        <p:spPr>
          <a:ln/>
        </p:spPr>
        <p:txBody>
          <a:bodyPr/>
          <a:lstStyle/>
          <a:p>
            <a:pPr marL="224325" indent="-224325">
              <a:buFontTx/>
              <a:buAutoNum type="arabicPeriod"/>
              <a:defRPr/>
            </a:pPr>
            <a:r>
              <a:rPr lang="en-US" dirty="0" smtClean="0"/>
              <a:t>The first is an example of transportation  that we talked about in the previous slide. </a:t>
            </a:r>
          </a:p>
          <a:p>
            <a:pPr marL="224325" indent="-224325">
              <a:buFontTx/>
              <a:buAutoNum type="arabicPeriod"/>
              <a:defRPr/>
            </a:pPr>
            <a:r>
              <a:rPr lang="en-US" dirty="0" smtClean="0"/>
              <a:t>How</a:t>
            </a:r>
            <a:r>
              <a:rPr lang="en-US" baseline="0" dirty="0" smtClean="0"/>
              <a:t> would the second example relate to the categories on the previous slide?</a:t>
            </a:r>
            <a:r>
              <a:rPr lang="en-US" dirty="0" smtClean="0"/>
              <a:t>  (Social and recreational activities)</a:t>
            </a:r>
          </a:p>
          <a:p>
            <a:pPr marL="224325" indent="-224325">
              <a:buFontTx/>
              <a:buAutoNum type="arabicPeriod"/>
              <a:defRPr/>
            </a:pPr>
            <a:r>
              <a:rPr lang="en-US" dirty="0" smtClean="0"/>
              <a:t>Ask would either of these activities be ok</a:t>
            </a:r>
            <a:r>
              <a:rPr lang="en-US" baseline="0" dirty="0" smtClean="0"/>
              <a:t> for Case Management? For therapy? </a:t>
            </a:r>
            <a:endParaRPr lang="en-US" dirty="0" smtClean="0"/>
          </a:p>
          <a:p>
            <a:pPr marL="224325" indent="-224325">
              <a:buFontTx/>
              <a:buAutoNum type="arabicPeriod"/>
              <a:defRPr/>
            </a:pPr>
            <a:r>
              <a:rPr lang="en-US" dirty="0" smtClean="0"/>
              <a:t>Relate</a:t>
            </a:r>
            <a:r>
              <a:rPr lang="en-US" baseline="0" dirty="0" smtClean="0"/>
              <a:t> this back to the slide earlier in the presentation which demonstrated extrapolation. Payback is not just for this one instance but is extrapolated for the entire category of case management; i.e. if the auditor audits ten charts and finds this one example then ten per cent of case management monies must be returned. </a:t>
            </a:r>
            <a:endParaRPr lang="en-US" dirty="0"/>
          </a:p>
        </p:txBody>
      </p:sp>
      <p:sp>
        <p:nvSpPr>
          <p:cNvPr id="130052" name="Slide Number Placeholder 3"/>
          <p:cNvSpPr>
            <a:spLocks noGrp="1"/>
          </p:cNvSpPr>
          <p:nvPr>
            <p:ph type="sldNum" sz="quarter" idx="5"/>
          </p:nvPr>
        </p:nvSpPr>
        <p:spPr>
          <a:noFill/>
        </p:spPr>
        <p:txBody>
          <a:bodyPr/>
          <a:lstStyle/>
          <a:p>
            <a:fld id="{4B43E6FE-1CF3-4C8C-9912-1A0D1C4ADA2C}" type="slidenum">
              <a:rPr lang="en-US" smtClean="0"/>
              <a:pPr/>
              <a:t>38</a:t>
            </a:fld>
            <a:endParaRPr lang="en-US" dirty="0" smtClean="0"/>
          </a:p>
        </p:txBody>
      </p:sp>
      <p:sp>
        <p:nvSpPr>
          <p:cNvPr id="13005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005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005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p:spPr>
        <p:txBody>
          <a:bodyPr/>
          <a:lstStyle/>
          <a:p>
            <a:r>
              <a:rPr lang="en-US" dirty="0" smtClean="0"/>
              <a:t>This is an example of doing</a:t>
            </a:r>
            <a:r>
              <a:rPr lang="en-US" baseline="0" dirty="0" smtClean="0"/>
              <a:t> for the client rather than teaching the client skills. Ask trainees to identify how many things are wrong with what provider did? </a:t>
            </a:r>
          </a:p>
          <a:p>
            <a:endParaRPr lang="en-US" baseline="0" dirty="0" smtClean="0"/>
          </a:p>
          <a:p>
            <a:r>
              <a:rPr lang="en-US" baseline="0" dirty="0" smtClean="0"/>
              <a:t>Vacuuming</a:t>
            </a:r>
          </a:p>
          <a:p>
            <a:r>
              <a:rPr lang="en-US" baseline="0" dirty="0" smtClean="0"/>
              <a:t>Changing diaper</a:t>
            </a:r>
          </a:p>
          <a:p>
            <a:r>
              <a:rPr lang="en-US" baseline="0" dirty="0" smtClean="0"/>
              <a:t>Cleaning house and throwing out garbage</a:t>
            </a:r>
          </a:p>
          <a:p>
            <a:r>
              <a:rPr lang="en-US" baseline="0" dirty="0" smtClean="0"/>
              <a:t>Jump-starting boyfriends car</a:t>
            </a:r>
          </a:p>
          <a:p>
            <a:r>
              <a:rPr lang="en-US" baseline="0" dirty="0" smtClean="0"/>
              <a:t>Following boyfriend to repair shop</a:t>
            </a:r>
          </a:p>
          <a:p>
            <a:r>
              <a:rPr lang="en-US" baseline="0" dirty="0" smtClean="0"/>
              <a:t>Taking boyfriend to office and helping HIM find housing</a:t>
            </a:r>
          </a:p>
          <a:p>
            <a:r>
              <a:rPr lang="en-US" baseline="0" dirty="0" smtClean="0"/>
              <a:t>Taking boyfriend to look at housing options</a:t>
            </a:r>
          </a:p>
          <a:p>
            <a:endParaRPr lang="en-US" baseline="0" dirty="0" smtClean="0"/>
          </a:p>
          <a:p>
            <a:r>
              <a:rPr lang="en-US" baseline="0" dirty="0" smtClean="0"/>
              <a:t>Please note that the problem here is not how the services were documented, but that the services were not covered services. You could not change the language to make them billable? </a:t>
            </a:r>
            <a:endParaRPr lang="en-US" dirty="0" smtClean="0"/>
          </a:p>
        </p:txBody>
      </p:sp>
      <p:sp>
        <p:nvSpPr>
          <p:cNvPr id="131076" name="Slide Number Placeholder 3"/>
          <p:cNvSpPr>
            <a:spLocks noGrp="1"/>
          </p:cNvSpPr>
          <p:nvPr>
            <p:ph type="sldNum" sz="quarter" idx="5"/>
          </p:nvPr>
        </p:nvSpPr>
        <p:spPr>
          <a:noFill/>
        </p:spPr>
        <p:txBody>
          <a:bodyPr/>
          <a:lstStyle/>
          <a:p>
            <a:fld id="{76FA53F6-5E67-441C-A75D-727E4909FC18}" type="slidenum">
              <a:rPr lang="en-US" smtClean="0"/>
              <a:pPr/>
              <a:t>39</a:t>
            </a:fld>
            <a:endParaRPr lang="en-US" dirty="0" smtClean="0"/>
          </a:p>
        </p:txBody>
      </p:sp>
      <p:sp>
        <p:nvSpPr>
          <p:cNvPr id="13107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107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107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fld id="{475EC761-57E3-4669-B9DA-543E349F5D54}" type="slidenum">
              <a:rPr lang="en-US" smtClean="0"/>
              <a:pPr/>
              <a:t>4</a:t>
            </a:fld>
            <a:endParaRPr lang="en-US" dirty="0" smtClean="0"/>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r>
              <a:rPr lang="en-US" dirty="0" smtClean="0"/>
              <a:t>See Chapter 2 of Training Manual</a:t>
            </a:r>
            <a:endParaRPr lang="en-US" dirty="0"/>
          </a:p>
        </p:txBody>
      </p:sp>
      <p:sp>
        <p:nvSpPr>
          <p:cNvPr id="11366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13670" name="Footer Placeholder 5"/>
          <p:cNvSpPr>
            <a:spLocks noGrp="1"/>
          </p:cNvSpPr>
          <p:nvPr>
            <p:ph type="ftr" sz="quarter" idx="4"/>
          </p:nvPr>
        </p:nvSpPr>
        <p:spPr>
          <a:xfrm>
            <a:off x="0" y="8829967"/>
            <a:ext cx="3505200" cy="464820"/>
          </a:xfrm>
          <a:noFill/>
        </p:spPr>
        <p:txBody>
          <a:bodyPr/>
          <a:lstStyle/>
          <a:p>
            <a:r>
              <a:rPr lang="en-US" dirty="0" smtClean="0"/>
              <a:t>Copyright Mary Thornton &amp; Associates and NWBCC</a:t>
            </a:r>
          </a:p>
        </p:txBody>
      </p:sp>
      <p:sp>
        <p:nvSpPr>
          <p:cNvPr id="11367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a:ln/>
        </p:spPr>
      </p:sp>
      <p:sp>
        <p:nvSpPr>
          <p:cNvPr id="132099" name="Notes Placeholder 2"/>
          <p:cNvSpPr>
            <a:spLocks noGrp="1"/>
          </p:cNvSpPr>
          <p:nvPr>
            <p:ph type="body" idx="1"/>
          </p:nvPr>
        </p:nvSpPr>
        <p:spPr>
          <a:noFill/>
          <a:ln/>
        </p:spPr>
        <p:txBody>
          <a:bodyPr/>
          <a:lstStyle/>
          <a:p>
            <a:r>
              <a:rPr lang="en-US" dirty="0" smtClean="0"/>
              <a:t>What requirement(s) of medical necessity ar</a:t>
            </a:r>
            <a:r>
              <a:rPr lang="en-US" baseline="0" dirty="0" smtClean="0"/>
              <a:t>e not met by this description of a service? </a:t>
            </a:r>
          </a:p>
          <a:p>
            <a:pPr>
              <a:buFont typeface="Arial" pitchFamily="34" charset="0"/>
              <a:buChar char="•"/>
            </a:pPr>
            <a:r>
              <a:rPr lang="en-US" dirty="0" smtClean="0"/>
              <a:t>How did this consumer benefit from this group?</a:t>
            </a:r>
          </a:p>
          <a:p>
            <a:pPr>
              <a:buFont typeface="Arial" pitchFamily="34" charset="0"/>
              <a:buChar char="•"/>
            </a:pPr>
            <a:r>
              <a:rPr lang="en-US" dirty="0" smtClean="0"/>
              <a:t>Could</a:t>
            </a:r>
            <a:r>
              <a:rPr lang="en-US" baseline="0" dirty="0" smtClean="0"/>
              <a:t> the individual participate? </a:t>
            </a:r>
            <a:endParaRPr lang="en-US" dirty="0" smtClean="0"/>
          </a:p>
        </p:txBody>
      </p:sp>
      <p:sp>
        <p:nvSpPr>
          <p:cNvPr id="132100" name="Slide Number Placeholder 3"/>
          <p:cNvSpPr>
            <a:spLocks noGrp="1"/>
          </p:cNvSpPr>
          <p:nvPr>
            <p:ph type="sldNum" sz="quarter" idx="5"/>
          </p:nvPr>
        </p:nvSpPr>
        <p:spPr>
          <a:noFill/>
        </p:spPr>
        <p:txBody>
          <a:bodyPr/>
          <a:lstStyle/>
          <a:p>
            <a:fld id="{526CF07B-88C3-4AB8-98EE-867A607E1DE4}" type="slidenum">
              <a:rPr lang="en-US" smtClean="0"/>
              <a:pPr/>
              <a:t>40</a:t>
            </a:fld>
            <a:endParaRPr lang="en-US" dirty="0" smtClean="0"/>
          </a:p>
        </p:txBody>
      </p:sp>
      <p:sp>
        <p:nvSpPr>
          <p:cNvPr id="13210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210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210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ln/>
        </p:spPr>
      </p:sp>
      <p:sp>
        <p:nvSpPr>
          <p:cNvPr id="133123" name="Notes Placeholder 2"/>
          <p:cNvSpPr>
            <a:spLocks noGrp="1"/>
          </p:cNvSpPr>
          <p:nvPr>
            <p:ph type="body" idx="1"/>
          </p:nvPr>
        </p:nvSpPr>
        <p:spPr>
          <a:noFill/>
          <a:ln/>
        </p:spPr>
        <p:txBody>
          <a:bodyPr/>
          <a:lstStyle/>
          <a:p>
            <a:r>
              <a:rPr lang="en-US" baseline="0" dirty="0" smtClean="0"/>
              <a:t>What services provided were not case management?</a:t>
            </a:r>
          </a:p>
          <a:p>
            <a:pPr>
              <a:buFont typeface="Arial" pitchFamily="34" charset="0"/>
              <a:buChar char="•"/>
            </a:pPr>
            <a:r>
              <a:rPr lang="en-US" baseline="0" dirty="0" smtClean="0"/>
              <a:t>Budgeting?  No</a:t>
            </a:r>
          </a:p>
          <a:p>
            <a:pPr>
              <a:buFont typeface="Arial" pitchFamily="34" charset="0"/>
              <a:buChar char="•"/>
            </a:pPr>
            <a:r>
              <a:rPr lang="en-US" baseline="0" dirty="0" smtClean="0"/>
              <a:t>Parenting?  No </a:t>
            </a:r>
          </a:p>
          <a:p>
            <a:pPr>
              <a:buFont typeface="Arial" pitchFamily="34" charset="0"/>
              <a:buChar char="•"/>
            </a:pPr>
            <a:r>
              <a:rPr lang="en-US" baseline="0" dirty="0" smtClean="0"/>
              <a:t>Child’s setting? Yes if evaluating the child’s setting for safety, adequacy, etc.? </a:t>
            </a:r>
          </a:p>
          <a:p>
            <a:pPr>
              <a:buFont typeface="Arial" pitchFamily="34" charset="0"/>
              <a:buChar char="•"/>
            </a:pPr>
            <a:endParaRPr lang="en-US" baseline="0" dirty="0" smtClean="0"/>
          </a:p>
          <a:p>
            <a:pPr>
              <a:buFont typeface="Arial" pitchFamily="34" charset="0"/>
              <a:buNone/>
            </a:pPr>
            <a:r>
              <a:rPr lang="en-US" baseline="0" dirty="0" smtClean="0"/>
              <a:t>The explanation given by the social worker as to why there were two of them was that one was evaluating the services of the other. Medicaid does pay for Case managers to coordinate care and to intervene where services are not adequate or sufficiently beneficial to the Individual. Does it seem as if evaluating by one social worker of the other’s work is what is being done here? </a:t>
            </a:r>
          </a:p>
        </p:txBody>
      </p:sp>
      <p:sp>
        <p:nvSpPr>
          <p:cNvPr id="133124" name="Slide Number Placeholder 3"/>
          <p:cNvSpPr>
            <a:spLocks noGrp="1"/>
          </p:cNvSpPr>
          <p:nvPr>
            <p:ph type="sldNum" sz="quarter" idx="5"/>
          </p:nvPr>
        </p:nvSpPr>
        <p:spPr>
          <a:noFill/>
        </p:spPr>
        <p:txBody>
          <a:bodyPr/>
          <a:lstStyle/>
          <a:p>
            <a:fld id="{E2E2084F-5E07-486D-AEC7-1EBFF84B8424}" type="slidenum">
              <a:rPr lang="en-US" smtClean="0"/>
              <a:pPr/>
              <a:t>41</a:t>
            </a:fld>
            <a:endParaRPr lang="en-US" dirty="0" smtClean="0"/>
          </a:p>
        </p:txBody>
      </p:sp>
      <p:sp>
        <p:nvSpPr>
          <p:cNvPr id="13312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312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312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a:ln/>
        </p:spPr>
        <p:txBody>
          <a:bodyPr/>
          <a:lstStyle/>
          <a:p>
            <a:r>
              <a:rPr lang="en-US" dirty="0" smtClean="0"/>
              <a:t>So if the client is not interested in pursuing anything else and all is going well, why are we still doing therapy?  What therapeutic interventions were used here?</a:t>
            </a:r>
          </a:p>
        </p:txBody>
      </p:sp>
      <p:sp>
        <p:nvSpPr>
          <p:cNvPr id="134148" name="Slide Number Placeholder 3"/>
          <p:cNvSpPr>
            <a:spLocks noGrp="1"/>
          </p:cNvSpPr>
          <p:nvPr>
            <p:ph type="sldNum" sz="quarter" idx="5"/>
          </p:nvPr>
        </p:nvSpPr>
        <p:spPr>
          <a:noFill/>
        </p:spPr>
        <p:txBody>
          <a:bodyPr/>
          <a:lstStyle/>
          <a:p>
            <a:fld id="{A108ED0D-D9D5-4DDB-BCD3-6C86259BB300}" type="slidenum">
              <a:rPr lang="en-US" smtClean="0"/>
              <a:pPr/>
              <a:t>42</a:t>
            </a:fld>
            <a:endParaRPr lang="en-US" dirty="0" smtClean="0"/>
          </a:p>
        </p:txBody>
      </p:sp>
      <p:sp>
        <p:nvSpPr>
          <p:cNvPr id="13414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4150"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415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ln/>
        </p:spPr>
      </p:sp>
      <p:sp>
        <p:nvSpPr>
          <p:cNvPr id="135171" name="Notes Placeholder 2"/>
          <p:cNvSpPr>
            <a:spLocks noGrp="1"/>
          </p:cNvSpPr>
          <p:nvPr>
            <p:ph type="body" idx="1"/>
          </p:nvPr>
        </p:nvSpPr>
        <p:spPr>
          <a:noFill/>
          <a:ln/>
        </p:spPr>
        <p:txBody>
          <a:bodyPr/>
          <a:lstStyle/>
          <a:p>
            <a:pPr marL="224325" indent="-224325">
              <a:buFontTx/>
              <a:buNone/>
            </a:pPr>
            <a:r>
              <a:rPr lang="en-US" dirty="0" smtClean="0"/>
              <a:t>Exclusive benefit means the services must be exclusively for the benefit of the Medicaid recipient; not their spouse, family, etc.  </a:t>
            </a:r>
          </a:p>
          <a:p>
            <a:pPr marL="224325" indent="-224325">
              <a:buFontTx/>
              <a:buNone/>
            </a:pPr>
            <a:endParaRPr lang="en-US" dirty="0" smtClean="0"/>
          </a:p>
          <a:p>
            <a:pPr marL="224325" indent="-224325">
              <a:buFontTx/>
              <a:buNone/>
            </a:pPr>
            <a:r>
              <a:rPr lang="en-US" dirty="0" smtClean="0"/>
              <a:t>A skilled intervention must teach the client some skills or develop their ability to use skills.  Chatting with the client is not psychotherapy.  Doing tasks for the client is not teaching them skills.</a:t>
            </a:r>
          </a:p>
          <a:p>
            <a:pPr marL="224325" indent="-224325">
              <a:buFontTx/>
              <a:buNone/>
            </a:pPr>
            <a:endParaRPr lang="en-US" dirty="0" smtClean="0"/>
          </a:p>
          <a:p>
            <a:pPr marL="224325" indent="-224325">
              <a:buFontTx/>
              <a:buNone/>
            </a:pPr>
            <a:r>
              <a:rPr lang="en-US" dirty="0" smtClean="0"/>
              <a:t>If the client is not able to benefit from the service, i.e. insight oriented psychotherapy with someone</a:t>
            </a:r>
            <a:r>
              <a:rPr lang="en-US" baseline="0" dirty="0" smtClean="0"/>
              <a:t> who is actively psychotic, the service should be changed to match what the client will benefit from.  This may involve having to modify the treatment plan in light of the current situation.</a:t>
            </a:r>
          </a:p>
          <a:p>
            <a:pPr marL="224325" indent="-224325">
              <a:buFontTx/>
              <a:buNone/>
            </a:pPr>
            <a:endParaRPr lang="en-US" baseline="0" dirty="0" smtClean="0"/>
          </a:p>
          <a:p>
            <a:pPr marL="224325" indent="-224325">
              <a:buFontTx/>
              <a:buNone/>
            </a:pPr>
            <a:r>
              <a:rPr lang="en-US" baseline="0" dirty="0" smtClean="0"/>
              <a:t>Only certain services are covered by Medicaid/Medicare.  It may benefit the client to be driven to the auto repair shop to pick up their car, but it is not a covered service.  And it is especially not covered if it is for the client’s  mother’s boyfriend and not the client at all. </a:t>
            </a:r>
          </a:p>
          <a:p>
            <a:pPr marL="224325" indent="-224325">
              <a:buFontTx/>
              <a:buNone/>
            </a:pPr>
            <a:endParaRPr lang="en-US" baseline="0" dirty="0" smtClean="0"/>
          </a:p>
          <a:p>
            <a:pPr marL="224325" indent="-224325">
              <a:buFontTx/>
              <a:buNone/>
            </a:pPr>
            <a:r>
              <a:rPr lang="en-US" baseline="0" dirty="0" smtClean="0"/>
              <a:t>We will discuss how to properly document in just a few minutes.  Proper documentation is very important but if the service is not a covered service it  will not be paid for no matter how it is documented.  The problem in these examples is not that the notes need to be “tweaked” or rewritten.  Making sure the service is a covered service needs to occur before documentation issues are addressed.    </a:t>
            </a:r>
            <a:endParaRPr lang="en-US" dirty="0"/>
          </a:p>
        </p:txBody>
      </p:sp>
      <p:sp>
        <p:nvSpPr>
          <p:cNvPr id="135172" name="Slide Number Placeholder 3"/>
          <p:cNvSpPr>
            <a:spLocks noGrp="1"/>
          </p:cNvSpPr>
          <p:nvPr>
            <p:ph type="sldNum" sz="quarter" idx="5"/>
          </p:nvPr>
        </p:nvSpPr>
        <p:spPr>
          <a:noFill/>
        </p:spPr>
        <p:txBody>
          <a:bodyPr/>
          <a:lstStyle/>
          <a:p>
            <a:fld id="{AB9269C6-2ED2-40FB-BDC4-0F8109742422}" type="slidenum">
              <a:rPr lang="en-US" smtClean="0"/>
              <a:pPr/>
              <a:t>43</a:t>
            </a:fld>
            <a:endParaRPr lang="en-US" dirty="0" smtClean="0"/>
          </a:p>
        </p:txBody>
      </p:sp>
      <p:sp>
        <p:nvSpPr>
          <p:cNvPr id="13517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517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517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9F8B4C92-605D-40D7-915B-4B7549BED9E1}" type="slidenum">
              <a:rPr lang="en-US" smtClean="0"/>
              <a:pPr/>
              <a:t>44</a:t>
            </a:fld>
            <a:endParaRPr lang="en-US" dirty="0" smtClean="0"/>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normAutofit fontScale="92500" lnSpcReduction="10000"/>
          </a:bodyPr>
          <a:lstStyle/>
          <a:p>
            <a:pPr marL="224325" indent="-224325">
              <a:buFontTx/>
              <a:buNone/>
            </a:pPr>
            <a:r>
              <a:rPr lang="en-US" dirty="0" smtClean="0"/>
              <a:t>Most organizations do internal audits to try to discover</a:t>
            </a:r>
            <a:r>
              <a:rPr lang="en-US" baseline="0" dirty="0" smtClean="0"/>
              <a:t> problems with services delivered and documented before outside auditors come in. Internal a</a:t>
            </a:r>
            <a:r>
              <a:rPr lang="en-US" dirty="0" smtClean="0"/>
              <a:t>udits may seem like a bother and a stressful experience but they do have their place in the scheme of things.  If we can identify patterns or areas of service that are problematic we can correct those to optimize</a:t>
            </a:r>
            <a:r>
              <a:rPr lang="en-US" baseline="0" dirty="0" smtClean="0"/>
              <a:t> our revenue and avoid paybacks.</a:t>
            </a:r>
          </a:p>
          <a:p>
            <a:pPr marL="224325" indent="-224325">
              <a:buFontTx/>
              <a:buNone/>
            </a:pPr>
            <a:endParaRPr lang="en-US" baseline="0" dirty="0" smtClean="0"/>
          </a:p>
          <a:p>
            <a:pPr marL="224325" indent="-224325">
              <a:buFontTx/>
              <a:buNone/>
            </a:pPr>
            <a:r>
              <a:rPr lang="en-US" baseline="0" dirty="0" smtClean="0"/>
              <a:t> More revenue means more staff, more services provided to people who need them, maybe even more salary for present staff!</a:t>
            </a:r>
          </a:p>
          <a:p>
            <a:pPr marL="224325" indent="-224325">
              <a:buFontTx/>
              <a:buAutoNum type="arabicPeriod"/>
            </a:pPr>
            <a:endParaRPr lang="en-US" baseline="0" dirty="0" smtClean="0"/>
          </a:p>
          <a:p>
            <a:pPr marL="224325" indent="-224325">
              <a:buFontTx/>
              <a:buNone/>
            </a:pPr>
            <a:r>
              <a:rPr lang="en-US" baseline="0" dirty="0" smtClean="0"/>
              <a:t>Payer of last resort is a federal guideline in which we have no choice.  This means that Medicaid will only pay for a service if it is a covered service and there is no other way to pay for it. If there is other insurance, that insurance must be used first before Medicaid will even consider paying for the service.  If there is another community agency providing the same service that Medicaid pays for, then that community service should be used first. </a:t>
            </a:r>
            <a:endParaRPr lang="en-US" dirty="0" smtClean="0"/>
          </a:p>
          <a:p>
            <a:pPr marL="224325" indent="-224325">
              <a:buFontTx/>
              <a:buAutoNum type="arabicPeriod"/>
            </a:pPr>
            <a:endParaRPr lang="en-US" dirty="0" smtClean="0"/>
          </a:p>
          <a:p>
            <a:pPr marL="224325" indent="-224325">
              <a:buFontTx/>
              <a:buNone/>
            </a:pPr>
            <a:r>
              <a:rPr lang="en-US" b="0" baseline="0" dirty="0" smtClean="0"/>
              <a:t>Risks of non-compliance: </a:t>
            </a:r>
          </a:p>
          <a:p>
            <a:pPr marL="224325" indent="-224325">
              <a:buFontTx/>
              <a:buNone/>
            </a:pPr>
            <a:r>
              <a:rPr lang="en-US" b="0" baseline="0" dirty="0" smtClean="0"/>
              <a:t> </a:t>
            </a:r>
          </a:p>
          <a:p>
            <a:pPr marL="224325" indent="-224325">
              <a:buFontTx/>
              <a:buNone/>
            </a:pPr>
            <a:r>
              <a:rPr lang="en-US" b="0" baseline="0" dirty="0" smtClean="0"/>
              <a:t> See Chapter 4: examples of audits and extrapolation. Review a couple of the audits to see what types of documentation errors Medicaid and Medicare look for. </a:t>
            </a:r>
          </a:p>
          <a:p>
            <a:pPr marL="224325" indent="-224325">
              <a:buFontTx/>
              <a:buNone/>
            </a:pPr>
            <a:endParaRPr lang="en-US" b="0" baseline="0" dirty="0" smtClean="0"/>
          </a:p>
          <a:p>
            <a:pPr marL="224325" indent="-224325">
              <a:buFontTx/>
              <a:buNone/>
            </a:pPr>
            <a:r>
              <a:rPr lang="en-US" dirty="0" smtClean="0"/>
              <a:t>Explain Corporate Integrity Agreement (Chapter 4 part 3) –this is also a very </a:t>
            </a:r>
            <a:r>
              <a:rPr lang="en-US" dirty="0" err="1" smtClean="0"/>
              <a:t>very</a:t>
            </a:r>
            <a:r>
              <a:rPr lang="en-US" dirty="0" smtClean="0"/>
              <a:t> expensive</a:t>
            </a:r>
            <a:r>
              <a:rPr lang="en-US" baseline="0" dirty="0" smtClean="0"/>
              <a:t> outcome for providers. This is a compliance plan written for you by the government. It usually involves outside auditors and other expenses to ensure that you are documenting and providing services correctly. </a:t>
            </a:r>
            <a:endParaRPr lang="en-US" dirty="0"/>
          </a:p>
        </p:txBody>
      </p:sp>
      <p:sp>
        <p:nvSpPr>
          <p:cNvPr id="13619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3619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3619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D21B9A-5A48-4A4C-B1AE-66026105122A}" type="slidenum">
              <a:rPr lang="en-US" smtClean="0"/>
              <a:pPr/>
              <a:t>45</a:t>
            </a:fld>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7"/>
          <p:cNvSpPr>
            <a:spLocks noGrp="1" noChangeArrowheads="1"/>
          </p:cNvSpPr>
          <p:nvPr>
            <p:ph type="sldNum" sz="quarter" idx="5"/>
          </p:nvPr>
        </p:nvSpPr>
        <p:spPr>
          <a:noFill/>
        </p:spPr>
        <p:txBody>
          <a:bodyPr/>
          <a:lstStyle/>
          <a:p>
            <a:fld id="{046FB8B3-B34B-4B67-891E-3DB2EAB50BD2}" type="slidenum">
              <a:rPr lang="en-US" smtClean="0"/>
              <a:pPr/>
              <a:t>46</a:t>
            </a:fld>
            <a:endParaRPr lang="en-US" dirty="0" smtClean="0"/>
          </a:p>
        </p:txBody>
      </p:sp>
      <p:sp>
        <p:nvSpPr>
          <p:cNvPr id="166915" name="Rectangle 2"/>
          <p:cNvSpPr>
            <a:spLocks noGrp="1" noRot="1" noChangeAspect="1" noChangeArrowheads="1" noTextEdit="1"/>
          </p:cNvSpPr>
          <p:nvPr>
            <p:ph type="sldImg"/>
          </p:nvPr>
        </p:nvSpPr>
        <p:spPr>
          <a:ln/>
        </p:spPr>
      </p:sp>
      <p:sp>
        <p:nvSpPr>
          <p:cNvPr id="166916" name="Rectangle 3"/>
          <p:cNvSpPr>
            <a:spLocks noGrp="1" noChangeArrowheads="1"/>
          </p:cNvSpPr>
          <p:nvPr>
            <p:ph type="body" idx="1"/>
          </p:nvPr>
        </p:nvSpPr>
        <p:spPr>
          <a:noFill/>
          <a:ln/>
        </p:spPr>
        <p:txBody>
          <a:bodyPr/>
          <a:lstStyle/>
          <a:p>
            <a:pPr eaLnBrk="1" hangingPunct="1"/>
            <a:endParaRPr lang="en-US" dirty="0" smtClean="0"/>
          </a:p>
          <a:p>
            <a:pPr eaLnBrk="1" hangingPunct="1"/>
            <a:r>
              <a:rPr lang="en-US" dirty="0" smtClean="0"/>
              <a:t>Training Tip: Put this slide up and let the audience absorb it for a moment before you start talking.</a:t>
            </a:r>
          </a:p>
          <a:p>
            <a:pPr eaLnBrk="1" hangingPunct="1"/>
            <a:endParaRPr lang="en-US" dirty="0" smtClean="0"/>
          </a:p>
          <a:p>
            <a:pPr eaLnBrk="1" hangingPunct="1"/>
            <a:r>
              <a:rPr lang="en-US" dirty="0" smtClean="0"/>
              <a:t>Explain that an encounter is what is used in place of a bill for a</a:t>
            </a:r>
            <a:r>
              <a:rPr lang="en-US" baseline="0" dirty="0" smtClean="0"/>
              <a:t> CMHC  (Chapter 1) for Medicaid Capitation payments </a:t>
            </a:r>
          </a:p>
          <a:p>
            <a:pPr eaLnBrk="1" hangingPunct="1"/>
            <a:endParaRPr lang="en-US" dirty="0" smtClean="0"/>
          </a:p>
          <a:p>
            <a:pPr eaLnBrk="1" hangingPunct="1"/>
            <a:r>
              <a:rPr lang="en-US" dirty="0" smtClean="0"/>
              <a:t>These are the cold hard facts.  If you think documentation is not important but the services you provide are important then be aware that without proper documentation and understanding of  these rules and regualtions those services are in danger of being curtailed.  </a:t>
            </a:r>
          </a:p>
          <a:p>
            <a:pPr eaLnBrk="1" hangingPunct="1"/>
            <a:endParaRPr lang="en-US" dirty="0" smtClean="0"/>
          </a:p>
          <a:p>
            <a:pPr eaLnBrk="1" hangingPunct="1"/>
            <a:endParaRPr lang="en-US" dirty="0" smtClean="0"/>
          </a:p>
        </p:txBody>
      </p:sp>
      <p:sp>
        <p:nvSpPr>
          <p:cNvPr id="16691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6691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6691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193ACD4C-BCAD-441D-9CA3-335AA7824077}" type="slidenum">
              <a:rPr lang="en-US" smtClean="0"/>
              <a:pPr/>
              <a:t>47</a:t>
            </a:fld>
            <a:endParaRPr lang="en-US" dirty="0" smtClean="0"/>
          </a:p>
        </p:txBody>
      </p:sp>
      <p:sp>
        <p:nvSpPr>
          <p:cNvPr id="160771"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ln/>
        </p:spPr>
        <p:txBody>
          <a:bodyPr/>
          <a:lstStyle/>
          <a:p>
            <a:pPr eaLnBrk="1" hangingPunct="1">
              <a:defRPr/>
            </a:pPr>
            <a:r>
              <a:rPr lang="en-US" dirty="0" smtClean="0"/>
              <a:t>You have probably all heard the old</a:t>
            </a:r>
            <a:r>
              <a:rPr lang="en-US" baseline="0" dirty="0" smtClean="0"/>
              <a:t> saying, “If it wasn’t documented, it didn’t happen.”  An auditor will never sit in with you on a service to see what you are doing.  They will only read your notes, your treatment plans and your assessments. </a:t>
            </a:r>
          </a:p>
          <a:p>
            <a:pPr eaLnBrk="1" hangingPunct="1">
              <a:defRPr/>
            </a:pPr>
            <a:endParaRPr lang="en-US" baseline="0" dirty="0" smtClean="0"/>
          </a:p>
          <a:p>
            <a:pPr eaLnBrk="1" hangingPunct="1">
              <a:defRPr/>
            </a:pPr>
            <a:r>
              <a:rPr lang="en-US" baseline="0" dirty="0" smtClean="0"/>
              <a:t> If your note does not reflect the good work you did the auditor will never know about it and will assume you didn’t do it.  </a:t>
            </a:r>
          </a:p>
          <a:p>
            <a:pPr eaLnBrk="1" hangingPunct="1">
              <a:defRPr/>
            </a:pPr>
            <a:endParaRPr lang="en-US" baseline="0" dirty="0" smtClean="0"/>
          </a:p>
          <a:p>
            <a:pPr eaLnBrk="1" hangingPunct="1">
              <a:defRPr/>
            </a:pPr>
            <a:r>
              <a:rPr lang="en-US" baseline="0" dirty="0" smtClean="0"/>
              <a:t>Medically necessary : see training manual Chapter 1 . If the service does not meet the criteria of medical necessity then it is not eligible for reimbursement  </a:t>
            </a:r>
          </a:p>
          <a:p>
            <a:pPr eaLnBrk="1" hangingPunct="1">
              <a:defRPr/>
            </a:pPr>
            <a:r>
              <a:rPr lang="en-US" baseline="0" dirty="0" smtClean="0"/>
              <a:t>Covered services: Medicaid only pays for those services listed and described in the coding manual</a:t>
            </a:r>
            <a:endParaRPr lang="en-US" dirty="0"/>
          </a:p>
        </p:txBody>
      </p:sp>
      <p:sp>
        <p:nvSpPr>
          <p:cNvPr id="16077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6077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6077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p:cNvSpPr>
            <a:spLocks noGrp="1" noChangeArrowheads="1"/>
          </p:cNvSpPr>
          <p:nvPr>
            <p:ph type="sldNum" sz="quarter" idx="5"/>
          </p:nvPr>
        </p:nvSpPr>
        <p:spPr>
          <a:noFill/>
        </p:spPr>
        <p:txBody>
          <a:bodyPr/>
          <a:lstStyle/>
          <a:p>
            <a:fld id="{21AB1B91-641C-403E-A49A-63CA50C2C080}" type="slidenum">
              <a:rPr lang="en-US" smtClean="0"/>
              <a:pPr/>
              <a:t>48</a:t>
            </a:fld>
            <a:endParaRPr lang="en-US" dirty="0" smtClean="0"/>
          </a:p>
        </p:txBody>
      </p:sp>
      <p:sp>
        <p:nvSpPr>
          <p:cNvPr id="164867" name="Rectangle 2"/>
          <p:cNvSpPr>
            <a:spLocks noGrp="1" noRot="1" noChangeAspect="1" noChangeArrowheads="1" noTextEdit="1"/>
          </p:cNvSpPr>
          <p:nvPr>
            <p:ph type="sldImg"/>
          </p:nvPr>
        </p:nvSpPr>
        <p:spPr>
          <a:ln/>
        </p:spPr>
      </p:sp>
      <p:sp>
        <p:nvSpPr>
          <p:cNvPr id="164868" name="Rectangle 3"/>
          <p:cNvSpPr>
            <a:spLocks noGrp="1" noChangeArrowheads="1"/>
          </p:cNvSpPr>
          <p:nvPr>
            <p:ph type="body" idx="1"/>
          </p:nvPr>
        </p:nvSpPr>
        <p:spPr>
          <a:noFill/>
          <a:ln/>
        </p:spPr>
        <p:txBody>
          <a:bodyPr/>
          <a:lstStyle/>
          <a:p>
            <a:pPr eaLnBrk="1" hangingPunct="1"/>
            <a:r>
              <a:rPr lang="en-US" dirty="0" smtClean="0"/>
              <a:t>Remember, CMHC’s have to submit encounters which is essentially the same as a bill and must meet the same criteria.</a:t>
            </a:r>
            <a:r>
              <a:rPr lang="en-US" baseline="0" dirty="0" smtClean="0"/>
              <a:t>  (see Chapter 1 of training manual)</a:t>
            </a:r>
          </a:p>
          <a:p>
            <a:pPr eaLnBrk="1" hangingPunct="1"/>
            <a:endParaRPr lang="en-US" baseline="0" dirty="0" smtClean="0"/>
          </a:p>
          <a:p>
            <a:pPr eaLnBrk="1" hangingPunct="1"/>
            <a:r>
              <a:rPr lang="en-US" baseline="0" dirty="0" smtClean="0"/>
              <a:t>Audits:  You cannot go back and change or add documentation once you know you are being audited.  The sooner the documentation is entered into the medical record the more accurate it is likely to be.   Trainers note:  check the policy of your agency in terms of when documentation needs to be entered.</a:t>
            </a:r>
          </a:p>
          <a:p>
            <a:pPr eaLnBrk="1" hangingPunct="1"/>
            <a:endParaRPr lang="en-US" baseline="0" dirty="0" smtClean="0"/>
          </a:p>
          <a:p>
            <a:pPr eaLnBrk="1" hangingPunct="1"/>
            <a:r>
              <a:rPr lang="en-US" baseline="0" dirty="0" smtClean="0"/>
              <a:t>Individual:  If your client shows up at crisis services or in the hospital it may be critical for these responders to know what is currently going on with the client.</a:t>
            </a:r>
          </a:p>
          <a:p>
            <a:pPr eaLnBrk="1" hangingPunct="1"/>
            <a:endParaRPr lang="en-US" baseline="0" dirty="0" smtClean="0"/>
          </a:p>
          <a:p>
            <a:pPr eaLnBrk="1" hangingPunct="1"/>
            <a:r>
              <a:rPr lang="en-US" baseline="0" dirty="0" smtClean="0"/>
              <a:t>Financial: See Chapter 2 of the training manual, “Medicare and Medicaid Fraud, Abuse and Waste” for some statistics on the overall impact of these programs on health care spending.  For CMHC’s the percentage of revenue that comes from Medicaid will vary by individual CMHC but in all cases is a VERY significant source of revenue. What would happen to your CMHC if they lost 20 or 30 % of their revenue?</a:t>
            </a:r>
            <a:endParaRPr lang="en-US" dirty="0"/>
          </a:p>
        </p:txBody>
      </p:sp>
      <p:sp>
        <p:nvSpPr>
          <p:cNvPr id="16486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64870"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6487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Chapter 4 of the training manual.  </a:t>
            </a:r>
          </a:p>
          <a:p>
            <a:endParaRPr lang="en-US" dirty="0" smtClean="0"/>
          </a:p>
          <a:p>
            <a:pPr>
              <a:buFont typeface="Arial" pitchFamily="34" charset="0"/>
              <a:buChar char="•"/>
            </a:pPr>
            <a:r>
              <a:rPr lang="en-US" dirty="0" smtClean="0"/>
              <a:t>The payers: the Office</a:t>
            </a:r>
            <a:r>
              <a:rPr lang="en-US" baseline="0" dirty="0" smtClean="0"/>
              <a:t> of the Inspector General (OIG), the Medicaid Integrity Program (MIP), privately contracted Recovery Audit Contractors (RAC), as well as Colorado’s Health Care Policy and Financing Department (HCPF) and the Department of Behavioral Health (DBH). All of the requirements of these various agencies must be met and they are not always the same. They will all audit provider services.  HCPF is the agency in Colorado that is supposed to help providers clarify contradictions between payers. </a:t>
            </a:r>
          </a:p>
          <a:p>
            <a:pPr>
              <a:buFont typeface="Arial" pitchFamily="34" charset="0"/>
              <a:buChar char="•"/>
            </a:pPr>
            <a:r>
              <a:rPr lang="en-US" baseline="0" dirty="0" smtClean="0"/>
              <a:t>The individual: the medical record belongs to them. They should be able to understand it? Some of the key fields should be written in their own words: the recovery goal, the reason for coming to treatment, comments on how they believe they are progressing, etc. They should never have to read judgmental comments about themselves. If they cannot understand words or concepts these should be explained to them.</a:t>
            </a:r>
          </a:p>
          <a:p>
            <a:pPr>
              <a:buFont typeface="Arial" pitchFamily="34" charset="0"/>
              <a:buChar char="•"/>
            </a:pPr>
            <a:r>
              <a:rPr lang="en-US" baseline="0" dirty="0" smtClean="0"/>
              <a:t>The treatment team: needs the most accurate, up-to-date information </a:t>
            </a:r>
          </a:p>
          <a:p>
            <a:pPr>
              <a:buFont typeface="Arial" pitchFamily="34" charset="0"/>
              <a:buChar char="•"/>
            </a:pPr>
            <a:endParaRPr lang="en-US" baseline="0" dirty="0" smtClean="0"/>
          </a:p>
          <a:p>
            <a:pPr>
              <a:buFont typeface="Arial" pitchFamily="34" charset="0"/>
              <a:buChar char="•"/>
            </a:pPr>
            <a:r>
              <a:rPr lang="en-US" baseline="0" dirty="0" smtClean="0"/>
              <a:t>Trying to satisfy them all is difficult. </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49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4658B15F-03B8-4596-9F3C-702D75B23482}" type="slidenum">
              <a:rPr lang="en-US" smtClean="0"/>
              <a:pPr/>
              <a:t>5</a:t>
            </a:fld>
            <a:endParaRPr lang="en-US" dirty="0" smtClean="0"/>
          </a:p>
        </p:txBody>
      </p:sp>
      <p:sp>
        <p:nvSpPr>
          <p:cNvPr id="114691"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ln/>
        </p:spPr>
        <p:txBody>
          <a:bodyPr/>
          <a:lstStyle/>
          <a:p>
            <a:pPr eaLnBrk="1" hangingPunct="1">
              <a:defRPr/>
            </a:pPr>
            <a:endParaRPr lang="en-US" dirty="0"/>
          </a:p>
        </p:txBody>
      </p:sp>
      <p:sp>
        <p:nvSpPr>
          <p:cNvPr id="11469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1469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1469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a:t>
            </a:r>
            <a:r>
              <a:rPr lang="en-US" baseline="0" dirty="0" smtClean="0"/>
              <a:t> person-centered record is still going to contain some jargon. However, this should be explained. </a:t>
            </a:r>
            <a:endParaRPr lang="en-US" dirty="0" smtClean="0"/>
          </a:p>
          <a:p>
            <a:endParaRPr lang="en-US" dirty="0" smtClean="0"/>
          </a:p>
          <a:p>
            <a:r>
              <a:rPr lang="en-US" dirty="0" smtClean="0"/>
              <a:t>See Chapter</a:t>
            </a:r>
            <a:r>
              <a:rPr lang="en-US" baseline="0" dirty="0" smtClean="0"/>
              <a:t> 3 of the training manual for a discussion of what it means to be person centered and recovery oriented.</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50</a:t>
            </a:fld>
            <a:endParaRPr lang="en-US"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p>
            <a:fld id="{DFDBD84B-0EBB-4FD5-B689-80B86FD703FA}" type="slidenum">
              <a:rPr lang="en-US" smtClean="0"/>
              <a:pPr/>
              <a:t>51</a:t>
            </a:fld>
            <a:endParaRPr lang="en-US" dirty="0" smtClean="0"/>
          </a:p>
        </p:txBody>
      </p:sp>
      <p:sp>
        <p:nvSpPr>
          <p:cNvPr id="162819"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ln/>
        </p:spPr>
        <p:txBody>
          <a:bodyPr/>
          <a:lstStyle/>
          <a:p>
            <a:pPr eaLnBrk="1" hangingPunct="1">
              <a:defRPr/>
            </a:pPr>
            <a:r>
              <a:rPr lang="en-US" dirty="0" smtClean="0"/>
              <a:t>Auditors will not only look to see if the service is medically necessary and is a covered service but if it is in the treatment plan.  How does your note relate to the treatment goals and objectives stated in the treatment or service plan?  Which of the goals or objectives did your intervention direct itself towards?  </a:t>
            </a:r>
          </a:p>
          <a:p>
            <a:pPr eaLnBrk="1" hangingPunct="1">
              <a:defRPr/>
            </a:pPr>
            <a:endParaRPr lang="en-US" dirty="0" smtClean="0"/>
          </a:p>
          <a:p>
            <a:pPr eaLnBrk="1" hangingPunct="1">
              <a:defRPr/>
            </a:pPr>
            <a:r>
              <a:rPr lang="en-US" dirty="0" smtClean="0"/>
              <a:t>Auditors will examine records to determine if care is coordinated both internally and externally. Are there other providers involved?  If so, were they contacted?  Remember this could  include medical doctors, teachers, social service agencies and others. </a:t>
            </a:r>
          </a:p>
          <a:p>
            <a:pPr eaLnBrk="1" hangingPunct="1">
              <a:defRPr/>
            </a:pPr>
            <a:endParaRPr lang="en-US" dirty="0" smtClean="0"/>
          </a:p>
          <a:p>
            <a:pPr eaLnBrk="1" hangingPunct="1">
              <a:defRPr/>
            </a:pPr>
            <a:r>
              <a:rPr lang="en-US" dirty="0" smtClean="0"/>
              <a:t>Payer sources do not want to pay twice for different providers who are providing the same service.  </a:t>
            </a:r>
            <a:endParaRPr lang="en-US" dirty="0"/>
          </a:p>
        </p:txBody>
      </p:sp>
      <p:sp>
        <p:nvSpPr>
          <p:cNvPr id="16282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6282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6282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p:cNvSpPr>
            <a:spLocks noGrp="1" noChangeArrowheads="1"/>
          </p:cNvSpPr>
          <p:nvPr>
            <p:ph type="sldNum" sz="quarter" idx="5"/>
          </p:nvPr>
        </p:nvSpPr>
        <p:spPr>
          <a:noFill/>
        </p:spPr>
        <p:txBody>
          <a:bodyPr/>
          <a:lstStyle/>
          <a:p>
            <a:fld id="{CCBCA13A-1A95-43A0-8F59-A3E83F1F13B4}" type="slidenum">
              <a:rPr lang="en-US" smtClean="0"/>
              <a:pPr/>
              <a:t>52</a:t>
            </a:fld>
            <a:endParaRPr lang="en-US" dirty="0" smtClean="0"/>
          </a:p>
        </p:txBody>
      </p:sp>
      <p:sp>
        <p:nvSpPr>
          <p:cNvPr id="163843" name="Rectangle 2"/>
          <p:cNvSpPr>
            <a:spLocks noGrp="1" noRot="1" noChangeAspect="1" noChangeArrowheads="1" noTextEdit="1"/>
          </p:cNvSpPr>
          <p:nvPr>
            <p:ph type="sldImg"/>
          </p:nvPr>
        </p:nvSpPr>
        <p:spPr>
          <a:ln/>
        </p:spPr>
      </p:sp>
      <p:sp>
        <p:nvSpPr>
          <p:cNvPr id="163844" name="Rectangle 3"/>
          <p:cNvSpPr>
            <a:spLocks noGrp="1" noChangeArrowheads="1"/>
          </p:cNvSpPr>
          <p:nvPr>
            <p:ph type="body" idx="1"/>
          </p:nvPr>
        </p:nvSpPr>
        <p:spPr>
          <a:noFill/>
          <a:ln/>
        </p:spPr>
        <p:txBody>
          <a:bodyPr/>
          <a:lstStyle/>
          <a:p>
            <a:pPr marL="224325" indent="-224325">
              <a:buFontTx/>
              <a:buAutoNum type="arabicPeriod"/>
            </a:pPr>
            <a:r>
              <a:rPr lang="en-US" dirty="0" smtClean="0"/>
              <a:t>Trainer can refer to documentation grid for required elements.  See Chapter 1 for a description of medical necessity.  There is more than one definition which must be followed.   They are similar but not exactly the same.  </a:t>
            </a:r>
          </a:p>
          <a:p>
            <a:pPr marL="224325" indent="-224325">
              <a:buFontTx/>
              <a:buAutoNum type="arabicPeriod"/>
            </a:pPr>
            <a:endParaRPr lang="en-US" dirty="0" smtClean="0"/>
          </a:p>
          <a:p>
            <a:pPr marL="224325" indent="-224325">
              <a:buFontTx/>
              <a:buAutoNum type="arabicPeriod"/>
            </a:pPr>
            <a:r>
              <a:rPr lang="en-US" dirty="0" smtClean="0"/>
              <a:t>The service must be one that is covered by Medicaid/Medicare as discussed previously</a:t>
            </a:r>
            <a:r>
              <a:rPr lang="en-US" baseline="0" dirty="0" smtClean="0"/>
              <a:t> in this presentation.  No matter how good your note is we won’t get paid if it is something that is not covered.  Not covered is not the same as not needed or not valuable.  Many valuable services are not covered by Medicaid/Medicare.</a:t>
            </a:r>
          </a:p>
          <a:p>
            <a:pPr marL="224325" indent="-224325">
              <a:buFontTx/>
              <a:buAutoNum type="arabicPeriod"/>
            </a:pPr>
            <a:endParaRPr lang="en-US" baseline="0" dirty="0" smtClean="0"/>
          </a:p>
          <a:p>
            <a:pPr marL="224325" indent="-224325">
              <a:buFontTx/>
              <a:buAutoNum type="arabicPeriod"/>
            </a:pPr>
            <a:r>
              <a:rPr lang="en-US" baseline="0" dirty="0" smtClean="0"/>
              <a:t>Be sure to include the individual’s response to the intervention especially emphasizing how they are benefitting interms of advancement toward their goals and objectives from the treatment/service plan.</a:t>
            </a:r>
          </a:p>
          <a:p>
            <a:pPr marL="224325" indent="-224325">
              <a:buFontTx/>
              <a:buAutoNum type="arabicPeriod"/>
            </a:pPr>
            <a:endParaRPr lang="en-US" baseline="0" dirty="0" smtClean="0"/>
          </a:p>
          <a:p>
            <a:pPr marL="224325" indent="-224325">
              <a:buFontTx/>
              <a:buAutoNum type="arabicPeriod"/>
            </a:pPr>
            <a:r>
              <a:rPr lang="en-US" baseline="0" dirty="0" smtClean="0"/>
              <a:t>You do not have to write a lot to satisfy Medicaid but the documentation must be focused on the information that is important to the payer.  </a:t>
            </a:r>
            <a:endParaRPr lang="en-US" dirty="0"/>
          </a:p>
        </p:txBody>
      </p:sp>
      <p:sp>
        <p:nvSpPr>
          <p:cNvPr id="16384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6384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6384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Trainer’s note:  You can read this or allow the audience to read it themselves.  Continue on to the next slide which is a continuation of this quote.</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53</a:t>
            </a:fld>
            <a:endParaRPr lang="en-US" dirty="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summarizes the view that auditors take of documentation.  If they cannot determine that the services</a:t>
            </a:r>
            <a:r>
              <a:rPr lang="en-US" baseline="0" dirty="0" smtClean="0"/>
              <a:t> were needed from the note they will assume the services were not needed. The burden of proof is on the person writing the chart note.  The auditors do not have to prove the service was not needed.  You have to prove the service was medically necessary and a covered service. </a:t>
            </a:r>
          </a:p>
          <a:p>
            <a:endParaRPr lang="en-US" baseline="0" dirty="0" smtClean="0"/>
          </a:p>
          <a:p>
            <a:r>
              <a:rPr lang="en-US" baseline="0" dirty="0" smtClean="0"/>
              <a:t>MARY – Please note where this quote is from.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54</a:t>
            </a:fld>
            <a:endParaRPr lang="en-US" dirty="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a:noFill/>
        </p:spPr>
        <p:txBody>
          <a:bodyPr/>
          <a:lstStyle/>
          <a:p>
            <a:fld id="{BB73A7CB-C160-45CE-B1FE-15E8A84CBF76}" type="slidenum">
              <a:rPr lang="en-US" smtClean="0"/>
              <a:pPr/>
              <a:t>55</a:t>
            </a:fld>
            <a:endParaRPr lang="en-US" dirty="0" smtClean="0"/>
          </a:p>
        </p:txBody>
      </p:sp>
      <p:sp>
        <p:nvSpPr>
          <p:cNvPr id="167939" name="Rectangle 2"/>
          <p:cNvSpPr>
            <a:spLocks noGrp="1" noRot="1" noChangeAspect="1" noChangeArrowheads="1" noTextEdit="1"/>
          </p:cNvSpPr>
          <p:nvPr>
            <p:ph type="sldImg"/>
          </p:nvPr>
        </p:nvSpPr>
        <p:spPr>
          <a:xfrm>
            <a:off x="1217613" y="685800"/>
            <a:ext cx="4646612" cy="3486150"/>
          </a:xfrm>
          <a:ln/>
        </p:spPr>
      </p:sp>
      <p:sp>
        <p:nvSpPr>
          <p:cNvPr id="165892" name="Rectangle 3"/>
          <p:cNvSpPr>
            <a:spLocks noGrp="1" noChangeArrowheads="1"/>
          </p:cNvSpPr>
          <p:nvPr>
            <p:ph type="body" idx="1"/>
          </p:nvPr>
        </p:nvSpPr>
        <p:spPr>
          <a:ln/>
        </p:spPr>
        <p:txBody>
          <a:bodyPr/>
          <a:lstStyle/>
          <a:p>
            <a:pPr marL="224325" indent="-224325">
              <a:buFontTx/>
              <a:buAutoNum type="arabicPeriod"/>
              <a:defRPr/>
            </a:pPr>
            <a:r>
              <a:rPr lang="en-US" dirty="0" smtClean="0"/>
              <a:t>The treatment</a:t>
            </a:r>
            <a:r>
              <a:rPr lang="en-US" baseline="0" dirty="0" smtClean="0"/>
              <a:t> plan is the prescription for services, it is the order that the services be performed.  If it is not ordered it does not count.</a:t>
            </a:r>
          </a:p>
          <a:p>
            <a:pPr marL="224325" indent="-224325">
              <a:buFontTx/>
              <a:buAutoNum type="arabicPeriod"/>
              <a:defRPr/>
            </a:pPr>
            <a:r>
              <a:rPr lang="en-US" baseline="0" dirty="0" smtClean="0"/>
              <a:t>Trainer: Read the red part of this out loud with emphasis.  This means that the note must be different for each service and for each individual.  You cannot copy and paste notes.  This is known as cloning and will not support medical necessity. If your session note is the same as last week but with a different date, you are cloning.  </a:t>
            </a:r>
            <a:endParaRPr lang="en-US" dirty="0"/>
          </a:p>
        </p:txBody>
      </p:sp>
      <p:sp>
        <p:nvSpPr>
          <p:cNvPr id="16794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6794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6794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7"/>
          <p:cNvSpPr>
            <a:spLocks noGrp="1" noChangeArrowheads="1"/>
          </p:cNvSpPr>
          <p:nvPr>
            <p:ph type="sldNum" sz="quarter" idx="5"/>
          </p:nvPr>
        </p:nvSpPr>
        <p:spPr>
          <a:noFill/>
        </p:spPr>
        <p:txBody>
          <a:bodyPr/>
          <a:lstStyle/>
          <a:p>
            <a:fld id="{012CD7AA-8E2E-4928-A74B-5B6592229D7A}" type="slidenum">
              <a:rPr lang="en-US" smtClean="0"/>
              <a:pPr/>
              <a:t>56</a:t>
            </a:fld>
            <a:endParaRPr lang="en-US" dirty="0" smtClean="0"/>
          </a:p>
        </p:txBody>
      </p:sp>
      <p:sp>
        <p:nvSpPr>
          <p:cNvPr id="171011" name="Rectangle 2"/>
          <p:cNvSpPr>
            <a:spLocks noGrp="1" noRot="1" noChangeAspect="1" noChangeArrowheads="1" noTextEdit="1"/>
          </p:cNvSpPr>
          <p:nvPr>
            <p:ph type="sldImg"/>
          </p:nvPr>
        </p:nvSpPr>
        <p:spPr>
          <a:ln/>
        </p:spPr>
      </p:sp>
      <p:sp>
        <p:nvSpPr>
          <p:cNvPr id="171012" name="Rectangle 3"/>
          <p:cNvSpPr>
            <a:spLocks noGrp="1" noChangeArrowheads="1"/>
          </p:cNvSpPr>
          <p:nvPr>
            <p:ph type="body" idx="1"/>
          </p:nvPr>
        </p:nvSpPr>
        <p:spPr>
          <a:noFill/>
          <a:ln/>
        </p:spPr>
        <p:txBody>
          <a:bodyPr/>
          <a:lstStyle/>
          <a:p>
            <a:pPr eaLnBrk="1" hangingPunct="1"/>
            <a:r>
              <a:rPr lang="en-US" dirty="0" smtClean="0"/>
              <a:t>Chapter </a:t>
            </a:r>
            <a:r>
              <a:rPr lang="en-US" baseline="0" dirty="0" smtClean="0"/>
              <a:t> 1 and Chapter 5 of the training manual discuss the Golden Thread.  This is an important concept emphasizing how all the documentation must be tied together.  The idea is that you can’t look at your documentation in isloation from the rest of the medical record.  When writing your note think about how it ties in to the treatment/service plan and how it makes sense in light of the assessment and problem/needs list.  Remember, the auditors will not be reading your note in isolation.  They will be asking themselves these questions;</a:t>
            </a:r>
          </a:p>
          <a:p>
            <a:pPr eaLnBrk="1" hangingPunct="1">
              <a:buFont typeface="Arial" pitchFamily="34" charset="0"/>
              <a:buChar char="•"/>
            </a:pPr>
            <a:r>
              <a:rPr lang="en-US" baseline="0" dirty="0" smtClean="0"/>
              <a:t> “What treatment plan goal/objective does this note address?”</a:t>
            </a:r>
          </a:p>
          <a:p>
            <a:pPr eaLnBrk="1" hangingPunct="1">
              <a:buFont typeface="Arial" pitchFamily="34" charset="0"/>
              <a:buChar char="•"/>
            </a:pPr>
            <a:r>
              <a:rPr lang="en-US" baseline="0" dirty="0" smtClean="0"/>
              <a:t>  “How does this follow from the assessment I just read?”</a:t>
            </a:r>
          </a:p>
          <a:p>
            <a:pPr eaLnBrk="1" hangingPunct="1">
              <a:buFont typeface="Arial" pitchFamily="34" charset="0"/>
              <a:buChar char="•"/>
            </a:pPr>
            <a:r>
              <a:rPr lang="en-US" baseline="0" dirty="0" smtClean="0"/>
              <a:t> “What is the continuity from the last session note I just read?” </a:t>
            </a:r>
          </a:p>
          <a:p>
            <a:pPr eaLnBrk="1" hangingPunct="1">
              <a:buFont typeface="Arial" pitchFamily="34" charset="0"/>
              <a:buChar char="•"/>
            </a:pPr>
            <a:r>
              <a:rPr lang="en-US" baseline="0" dirty="0" smtClean="0"/>
              <a:t> “Is this medical record telling me a story with a beginning, a middle and an end that all tie together or does it seem like a disconnected series of events?”  </a:t>
            </a:r>
          </a:p>
          <a:p>
            <a:pPr eaLnBrk="1" hangingPunct="1">
              <a:buFont typeface="Arial" pitchFamily="34" charset="0"/>
              <a:buChar char="•"/>
            </a:pPr>
            <a:r>
              <a:rPr lang="en-US" baseline="0" dirty="0" smtClean="0"/>
              <a:t>Can the auditor say, “I can see where the treatment is going and it does follow the plan I read earlier.”</a:t>
            </a:r>
            <a:endParaRPr lang="en-US" dirty="0"/>
          </a:p>
        </p:txBody>
      </p:sp>
      <p:sp>
        <p:nvSpPr>
          <p:cNvPr id="17101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7101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7101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Please make sure to emphasize the need to have a continuous coherent picture of what is</a:t>
            </a:r>
          </a:p>
          <a:p>
            <a:r>
              <a:rPr lang="en-US" sz="1200" kern="1200" baseline="0" dirty="0" smtClean="0">
                <a:solidFill>
                  <a:schemeClr val="tx1"/>
                </a:solidFill>
                <a:latin typeface="+mn-lt"/>
                <a:ea typeface="+mn-ea"/>
                <a:cs typeface="+mn-cs"/>
              </a:rPr>
              <a:t>going on with the Individual’s treatment and  services.</a:t>
            </a:r>
          </a:p>
          <a:p>
            <a:r>
              <a:rPr lang="en-US" sz="1200" kern="1200" baseline="0" dirty="0" smtClean="0">
                <a:solidFill>
                  <a:schemeClr val="tx1"/>
                </a:solidFill>
                <a:latin typeface="+mn-lt"/>
                <a:ea typeface="+mn-ea"/>
                <a:cs typeface="+mn-cs"/>
              </a:rPr>
              <a:t>The clinician should always review other providers notes. Their notes will have an impact on whether or not auditors will agree that services need to continue. If the coherency of the story breaks down anywhere, it will have an impact payment decisions.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57</a:t>
            </a:fld>
            <a:endParaRPr lang="en-US" dirty="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Note the need to develop all of the key documents in the medical record directly with the</a:t>
            </a:r>
          </a:p>
          <a:p>
            <a:r>
              <a:rPr lang="en-US" sz="1200" kern="1200" baseline="0" dirty="0" smtClean="0">
                <a:solidFill>
                  <a:schemeClr val="tx1"/>
                </a:solidFill>
                <a:latin typeface="+mn-lt"/>
                <a:ea typeface="+mn-ea"/>
                <a:cs typeface="+mn-cs"/>
              </a:rPr>
              <a:t>Individual.  (See Chapter Three of the manual on Recovery Based Approaches to Treatment)</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only exception would be consultations with others with the Individual not present  This is allowed,  but even with these consultations, there should be an effort made to let the Individual know what occurred. This discussion should include information on what effect the consultation had on the clinician’s treatment strategy. Does the clinician now need to discuss changes to  the treatment plan with the individual as a result on the consultation?</a:t>
            </a:r>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58</a:t>
            </a:fld>
            <a:endParaRPr lang="en-US" dirty="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top of this diagram shows how the documentation should all relate to each other .  The bottom of the diagram shows documentation is isolation.  Each element does not connect or flow from one to the other.  Our documentation should resemble the upper diagram and not the lower one.  The documentation should be more like a book with chapters than a collection of separate articles. </a:t>
            </a:r>
          </a:p>
          <a:p>
            <a:endParaRPr lang="en-US" dirty="0" smtClean="0"/>
          </a:p>
          <a:p>
            <a:r>
              <a:rPr lang="en-US" b="1" dirty="0" smtClean="0"/>
              <a:t>Have everyone refer to the manual for this full page diagram</a:t>
            </a:r>
            <a:r>
              <a:rPr lang="en-US" b="1" baseline="0" dirty="0" smtClean="0"/>
              <a:t> in the Appendix since this is too small to read.</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59</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5EFC2F15-3243-40E3-BED1-BF54773A3922}" type="slidenum">
              <a:rPr lang="en-US" smtClean="0"/>
              <a:pPr/>
              <a:t>6</a:t>
            </a:fld>
            <a:endParaRPr lang="en-US" dirty="0" smtClean="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pPr marL="228600" indent="-228600" eaLnBrk="1" hangingPunct="1">
              <a:buFont typeface="+mj-lt"/>
              <a:buAutoNum type="arabicPeriod"/>
            </a:pPr>
            <a:r>
              <a:rPr lang="en-US" dirty="0" smtClean="0"/>
              <a:t>Each state develops</a:t>
            </a:r>
            <a:r>
              <a:rPr lang="en-US" baseline="0" dirty="0" smtClean="0"/>
              <a:t> a Medicaid plan, however these plans are based on the federal government’s outline of the Medicaid program.</a:t>
            </a:r>
          </a:p>
          <a:p>
            <a:pPr marL="228600" indent="-228600" eaLnBrk="1" hangingPunct="1">
              <a:buFont typeface="+mj-lt"/>
              <a:buAutoNum type="arabicPeriod"/>
            </a:pPr>
            <a:r>
              <a:rPr lang="en-US" baseline="0" dirty="0" smtClean="0"/>
              <a:t>Each state has to have their state’s plan approved by the federal government.</a:t>
            </a:r>
          </a:p>
          <a:p>
            <a:pPr marL="228600" indent="-228600" eaLnBrk="1" hangingPunct="1">
              <a:buFont typeface="+mj-lt"/>
              <a:buAutoNum type="arabicPeriod"/>
            </a:pPr>
            <a:r>
              <a:rPr lang="en-US" baseline="0" dirty="0" smtClean="0"/>
              <a:t>See capitation and description of how Colorado manages its community behavioral health services in Training Manual – Chapter 2.</a:t>
            </a:r>
          </a:p>
        </p:txBody>
      </p:sp>
      <p:sp>
        <p:nvSpPr>
          <p:cNvPr id="11571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1571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1571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a:ln/>
        </p:spPr>
      </p:sp>
      <p:sp>
        <p:nvSpPr>
          <p:cNvPr id="172035" name="Notes Placeholder 2"/>
          <p:cNvSpPr>
            <a:spLocks noGrp="1"/>
          </p:cNvSpPr>
          <p:nvPr>
            <p:ph type="body" idx="1"/>
          </p:nvPr>
        </p:nvSpPr>
        <p:spPr>
          <a:noFill/>
          <a:ln/>
        </p:spPr>
        <p:txBody>
          <a:bodyPr/>
          <a:lstStyle/>
          <a:p>
            <a:pPr marL="224325" indent="-224325">
              <a:buFontTx/>
              <a:buAutoNum type="arabicPeriod"/>
            </a:pPr>
            <a:r>
              <a:rPr lang="en-US" dirty="0" smtClean="0"/>
              <a:t>Trainer Note:  Check the policy</a:t>
            </a:r>
            <a:r>
              <a:rPr lang="en-US" baseline="0" dirty="0" smtClean="0"/>
              <a:t> of your agency as to what types of assessments are required or commonly done.  In addition to the intake assessment there may be case management assessments, risk assessments, vocational assessments, psychological testing or any of a number of other types of assessments.  </a:t>
            </a:r>
            <a:endParaRPr lang="en-US" dirty="0" smtClean="0"/>
          </a:p>
          <a:p>
            <a:pPr marL="224325" indent="-224325">
              <a:buFontTx/>
              <a:buAutoNum type="arabicPeriod"/>
            </a:pPr>
            <a:endParaRPr lang="en-US" dirty="0" smtClean="0"/>
          </a:p>
          <a:p>
            <a:pPr marL="224325" indent="-224325">
              <a:buFontTx/>
              <a:buAutoNum type="arabicPeriod"/>
            </a:pPr>
            <a:r>
              <a:rPr lang="en-US" dirty="0" smtClean="0"/>
              <a:t>90801 and 90802 and H0031 are billing codes for assessments.  The</a:t>
            </a:r>
            <a:r>
              <a:rPr lang="en-US" baseline="0" dirty="0" smtClean="0"/>
              <a:t> trainer should review these codes in the coding manual in order to familiarize themselves. These codes are generally used to bill for the bio-psycho-social assessments and for the psychiatric assessments. These codes should not be used to bill for psychotherapy of any kind. </a:t>
            </a:r>
          </a:p>
          <a:p>
            <a:pPr marL="224325" indent="-224325">
              <a:buFontTx/>
              <a:buAutoNum type="arabicPeriod"/>
            </a:pPr>
            <a:endParaRPr lang="en-US" baseline="0" dirty="0" smtClean="0"/>
          </a:p>
          <a:p>
            <a:pPr marL="224325" indent="-224325">
              <a:buFontTx/>
              <a:buAutoNum type="arabicPeriod"/>
            </a:pPr>
            <a:r>
              <a:rPr lang="en-US" baseline="0" dirty="0" smtClean="0"/>
              <a:t> Functional assessments and case management assessments are usually billed as the service itself – e.g. billed as case management or skill building or psychiatric rehabilitation. Vocational assessment are usually billed as supported employment. That is because these codes include the assessment within their definition of the services. </a:t>
            </a:r>
            <a:endParaRPr lang="en-US" dirty="0"/>
          </a:p>
        </p:txBody>
      </p:sp>
      <p:sp>
        <p:nvSpPr>
          <p:cNvPr id="172036" name="Slide Number Placeholder 3"/>
          <p:cNvSpPr>
            <a:spLocks noGrp="1"/>
          </p:cNvSpPr>
          <p:nvPr>
            <p:ph type="sldNum" sz="quarter" idx="5"/>
          </p:nvPr>
        </p:nvSpPr>
        <p:spPr>
          <a:noFill/>
        </p:spPr>
        <p:txBody>
          <a:bodyPr/>
          <a:lstStyle/>
          <a:p>
            <a:fld id="{6F75260C-F307-45ED-8868-E0C5649C4406}" type="slidenum">
              <a:rPr lang="en-US" smtClean="0"/>
              <a:pPr/>
              <a:t>60</a:t>
            </a:fld>
            <a:endParaRPr lang="en-US" dirty="0" smtClean="0"/>
          </a:p>
        </p:txBody>
      </p:sp>
      <p:sp>
        <p:nvSpPr>
          <p:cNvPr id="17203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7203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7203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a:ln/>
        </p:spPr>
      </p:sp>
      <p:sp>
        <p:nvSpPr>
          <p:cNvPr id="172035" name="Notes Placeholder 2"/>
          <p:cNvSpPr>
            <a:spLocks noGrp="1"/>
          </p:cNvSpPr>
          <p:nvPr>
            <p:ph type="body" idx="1"/>
          </p:nvPr>
        </p:nvSpPr>
        <p:spPr>
          <a:noFill/>
          <a:ln/>
        </p:spPr>
        <p:txBody>
          <a:bodyPr/>
          <a:lstStyle/>
          <a:p>
            <a:pPr marL="224325" indent="-224325">
              <a:buFontTx/>
              <a:buAutoNum type="arabicPeriod"/>
            </a:pPr>
            <a:r>
              <a:rPr lang="en-US" baseline="0" dirty="0" smtClean="0"/>
              <a:t>Assessment is an integral part of treatment and the issues and strategies  for treatment should flow out of the results of the assessments. A person reading the chart should be able to see that because issue A and strength B were identified in the assessments goal C and strategy/intervention D appear on the treatment plan.  Treatment begins with assessment.</a:t>
            </a:r>
            <a:endParaRPr lang="en-US" dirty="0"/>
          </a:p>
        </p:txBody>
      </p:sp>
      <p:sp>
        <p:nvSpPr>
          <p:cNvPr id="172036" name="Slide Number Placeholder 3"/>
          <p:cNvSpPr>
            <a:spLocks noGrp="1"/>
          </p:cNvSpPr>
          <p:nvPr>
            <p:ph type="sldNum" sz="quarter" idx="5"/>
          </p:nvPr>
        </p:nvSpPr>
        <p:spPr>
          <a:noFill/>
        </p:spPr>
        <p:txBody>
          <a:bodyPr/>
          <a:lstStyle/>
          <a:p>
            <a:fld id="{6F75260C-F307-45ED-8868-E0C5649C4406}" type="slidenum">
              <a:rPr lang="en-US" smtClean="0"/>
              <a:pPr/>
              <a:t>61</a:t>
            </a:fld>
            <a:endParaRPr lang="en-US" dirty="0" smtClean="0"/>
          </a:p>
        </p:txBody>
      </p:sp>
      <p:sp>
        <p:nvSpPr>
          <p:cNvPr id="17203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7203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7203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p:spPr>
        <p:txBody>
          <a:bodyPr/>
          <a:lstStyle/>
          <a:p>
            <a:fld id="{A2F41931-0A38-4AA3-947F-BCBE6A0D4979}" type="slidenum">
              <a:rPr lang="en-US" smtClean="0"/>
              <a:pPr/>
              <a:t>62</a:t>
            </a:fld>
            <a:endParaRPr lang="en-US" dirty="0" smtClean="0"/>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p:spPr>
        <p:txBody>
          <a:bodyPr/>
          <a:lstStyle/>
          <a:p>
            <a:pPr eaLnBrk="1" hangingPunct="1"/>
            <a:r>
              <a:rPr lang="en-US" dirty="0" smtClean="0"/>
              <a:t>The mental health assessment answers the crucial question of why</a:t>
            </a:r>
            <a:r>
              <a:rPr lang="en-US" baseline="0" dirty="0" smtClean="0"/>
              <a:t> the person is coming in for services.  What does the individual want to get out of treatment? </a:t>
            </a:r>
          </a:p>
          <a:p>
            <a:pPr eaLnBrk="1" hangingPunct="1"/>
            <a:endParaRPr lang="en-US" baseline="0" dirty="0" smtClean="0"/>
          </a:p>
          <a:p>
            <a:pPr eaLnBrk="1" hangingPunct="1"/>
            <a:r>
              <a:rPr lang="en-US" baseline="0" dirty="0" smtClean="0"/>
              <a:t> All payer sources will require a diagnosis.  The H0031 definition has been changed in a new version of the Coding Manual. The diagnosis and an MSE are optional. If these two pieces of the assessment are not completed, a licensed professional should complete them and add their signature to the assessment document. </a:t>
            </a:r>
          </a:p>
          <a:p>
            <a:pPr eaLnBrk="1" hangingPunct="1"/>
            <a:endParaRPr lang="en-US" baseline="0" dirty="0" smtClean="0"/>
          </a:p>
          <a:p>
            <a:pPr eaLnBrk="1" hangingPunct="1"/>
            <a:r>
              <a:rPr lang="en-US" baseline="0" dirty="0" smtClean="0"/>
              <a:t> Provisional and rule out diagnoses should be changed as treament progresses.   Diagnoses must be in the format of the current Diagnostic and Statistical Manual of Mental Disorders (DSM).  This manual is revised every few years.  </a:t>
            </a:r>
          </a:p>
          <a:p>
            <a:pPr eaLnBrk="1" hangingPunct="1"/>
            <a:endParaRPr lang="en-US" baseline="0" dirty="0" smtClean="0"/>
          </a:p>
          <a:p>
            <a:pPr eaLnBrk="1" hangingPunct="1"/>
            <a:r>
              <a:rPr lang="en-US" baseline="0" dirty="0" smtClean="0"/>
              <a:t>Please note that because a diagnosis appears in the DSM does not guarantee that it is a covered diagnosis.  That will depend on the payer source.  For example, developmental disability diagnoses are not covered under mental health Medicaid in Colorado as a primary diagnosis.  </a:t>
            </a:r>
            <a:endParaRPr lang="en-US" dirty="0"/>
          </a:p>
        </p:txBody>
      </p:sp>
      <p:sp>
        <p:nvSpPr>
          <p:cNvPr id="17408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7408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7408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a:ln/>
        </p:spPr>
      </p:sp>
      <p:sp>
        <p:nvSpPr>
          <p:cNvPr id="169987" name="Notes Placeholder 2"/>
          <p:cNvSpPr>
            <a:spLocks noGrp="1"/>
          </p:cNvSpPr>
          <p:nvPr>
            <p:ph type="body" idx="1"/>
          </p:nvPr>
        </p:nvSpPr>
        <p:spPr>
          <a:ln/>
        </p:spPr>
        <p:txBody>
          <a:bodyPr/>
          <a:lstStyle/>
          <a:p>
            <a:pPr>
              <a:defRPr/>
            </a:pPr>
            <a:r>
              <a:rPr lang="en-US" dirty="0" smtClean="0"/>
              <a:t>At the time the</a:t>
            </a:r>
            <a:r>
              <a:rPr lang="en-US" baseline="0" dirty="0" smtClean="0"/>
              <a:t> assessment is completed it should contain a “temporary” treatment plan to cover the services to be provided between the time of the assessment and the time the initial treatment plan is completed. </a:t>
            </a:r>
            <a:r>
              <a:rPr lang="en-US" dirty="0" smtClean="0"/>
              <a:t>DBH rule is 10 days from the assessment and HCPF rule is 30 days for treatment plan to be completed.  Check your agency’s policy on this.  Sometimes agencies</a:t>
            </a:r>
            <a:r>
              <a:rPr lang="en-US" baseline="0" dirty="0" smtClean="0"/>
              <a:t> are having the initial treatment plan completed at the time of the assessment. </a:t>
            </a:r>
            <a:endParaRPr lang="en-US" dirty="0" smtClean="0"/>
          </a:p>
          <a:p>
            <a:pPr>
              <a:defRPr/>
            </a:pPr>
            <a:endParaRPr lang="en-US" dirty="0" smtClean="0"/>
          </a:p>
          <a:p>
            <a:pPr>
              <a:defRPr/>
            </a:pPr>
            <a:r>
              <a:rPr lang="en-US" dirty="0" smtClean="0"/>
              <a:t>The treatment plan and the assessment must be reviewed every six</a:t>
            </a:r>
            <a:r>
              <a:rPr lang="en-US" baseline="0" dirty="0" smtClean="0"/>
              <a:t> months or more often if circumstances warrant.  If new issues are identified or priorities change, the treatment plan should change. In an audit, payment for services may be questioned if the issues addressed in the sessions are not reflected the treatment plan (The Golden Thread is broken!). This is true even if the type of intervention, e.g. individual therapy is ordered in the plan.  If an issue not on the plan is addressed, the progress note should contain information on why it was being addressed and whether or not it needs to be added to the treatment plan. </a:t>
            </a:r>
          </a:p>
          <a:p>
            <a:pPr>
              <a:defRPr/>
            </a:pPr>
            <a:endParaRPr lang="en-US" baseline="0" dirty="0" smtClean="0"/>
          </a:p>
          <a:p>
            <a:pPr>
              <a:defRPr/>
            </a:pPr>
            <a:r>
              <a:rPr lang="en-US" baseline="0" dirty="0" smtClean="0"/>
              <a:t>Check your agencies policies on who must sign the treatment plan.  Some agencies require a licensed clinician’s signature and others may require an MD’s signature.  A treatment plan that is not signed by the appropriate professional is like a prescription that is not signed by the doctor.  It is not valid.  </a:t>
            </a:r>
            <a:endParaRPr lang="en-US" dirty="0"/>
          </a:p>
        </p:txBody>
      </p:sp>
      <p:sp>
        <p:nvSpPr>
          <p:cNvPr id="173060" name="Slide Number Placeholder 3"/>
          <p:cNvSpPr>
            <a:spLocks noGrp="1"/>
          </p:cNvSpPr>
          <p:nvPr>
            <p:ph type="sldNum" sz="quarter" idx="5"/>
          </p:nvPr>
        </p:nvSpPr>
        <p:spPr>
          <a:noFill/>
        </p:spPr>
        <p:txBody>
          <a:bodyPr/>
          <a:lstStyle/>
          <a:p>
            <a:fld id="{40EB0D6B-1865-4B8C-A8AA-AC522345A23E}" type="slidenum">
              <a:rPr lang="en-US" smtClean="0"/>
              <a:pPr/>
              <a:t>63</a:t>
            </a:fld>
            <a:endParaRPr lang="en-US" dirty="0" smtClean="0"/>
          </a:p>
        </p:txBody>
      </p:sp>
      <p:sp>
        <p:nvSpPr>
          <p:cNvPr id="17306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7306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7306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p:spPr>
        <p:txBody>
          <a:bodyPr/>
          <a:lstStyle/>
          <a:p>
            <a:fld id="{9E3DF28F-8C10-40D8-9CDB-E321B9B8C4D6}" type="slidenum">
              <a:rPr lang="en-US" smtClean="0"/>
              <a:pPr/>
              <a:t>64</a:t>
            </a:fld>
            <a:endParaRPr lang="en-US" dirty="0" smtClean="0"/>
          </a:p>
        </p:txBody>
      </p:sp>
      <p:sp>
        <p:nvSpPr>
          <p:cNvPr id="175107" name="Rectangle 2"/>
          <p:cNvSpPr>
            <a:spLocks noGrp="1" noRot="1" noChangeAspect="1" noChangeArrowheads="1" noTextEdit="1"/>
          </p:cNvSpPr>
          <p:nvPr>
            <p:ph type="sldImg"/>
          </p:nvPr>
        </p:nvSpPr>
        <p:spPr>
          <a:ln/>
        </p:spPr>
      </p:sp>
      <p:sp>
        <p:nvSpPr>
          <p:cNvPr id="175108" name="Rectangle 3"/>
          <p:cNvSpPr>
            <a:spLocks noGrp="1" noChangeArrowheads="1"/>
          </p:cNvSpPr>
          <p:nvPr>
            <p:ph type="body" idx="1"/>
          </p:nvPr>
        </p:nvSpPr>
        <p:spPr>
          <a:xfrm>
            <a:off x="228600" y="4415791"/>
            <a:ext cx="6400800" cy="4183380"/>
          </a:xfrm>
          <a:noFill/>
          <a:ln/>
        </p:spPr>
        <p:txBody>
          <a:bodyPr>
            <a:normAutofit fontScale="92500" lnSpcReduction="20000"/>
          </a:bodyPr>
          <a:lstStyle/>
          <a:p>
            <a:pPr eaLnBrk="1" hangingPunct="1"/>
            <a:r>
              <a:rPr lang="en-US" dirty="0" smtClean="0"/>
              <a:t>Each agency may have their own form for </a:t>
            </a:r>
            <a:r>
              <a:rPr lang="en-US" baseline="0" dirty="0" smtClean="0"/>
              <a:t>assessments.  However, they all should contain the common elements listed above. The persons completing assessments need to be qualified to do so. Assessments involve not just gathering information but analyzing it as well. </a:t>
            </a:r>
          </a:p>
          <a:p>
            <a:pPr eaLnBrk="1" hangingPunct="1"/>
            <a:endParaRPr lang="en-US" baseline="0" dirty="0" smtClean="0"/>
          </a:p>
          <a:p>
            <a:pPr eaLnBrk="1" hangingPunct="1"/>
            <a:r>
              <a:rPr lang="en-US" baseline="0" dirty="0" smtClean="0"/>
              <a:t>The essential question is, “Why is the individual here for treatment NOW?” Do they have a mental illness that can be helped by the community based system?  What is their level of commitment to treatment?  What does the individual want to get out of treatment?  It is helpful to use the individual’s own words for a part of the presenting problems though  these may need to be modified when it comes to writing goals and objectives.  The way in which the individual states what they want may not be in objective or measurable form. It is the service providers task to reflect the individual’s goals in an objective way.  </a:t>
            </a:r>
          </a:p>
          <a:p>
            <a:pPr eaLnBrk="1" hangingPunct="1"/>
            <a:endParaRPr lang="en-US" baseline="0" dirty="0" smtClean="0"/>
          </a:p>
          <a:p>
            <a:pPr eaLnBrk="1" hangingPunct="1"/>
            <a:r>
              <a:rPr lang="en-US" baseline="0" dirty="0" smtClean="0"/>
              <a:t>Data gathering should be thorough but relevant.  Often individual’s have gone through the historical information on multiple occasions with many different people.  The focus should be on the current situation and concerns.  The information should be relevant to formulating current goals and objectives for the treatment.  </a:t>
            </a:r>
          </a:p>
          <a:p>
            <a:pPr eaLnBrk="1" hangingPunct="1"/>
            <a:endParaRPr lang="en-US" baseline="0" dirty="0" smtClean="0"/>
          </a:p>
          <a:p>
            <a:pPr eaLnBrk="1" hangingPunct="1"/>
            <a:r>
              <a:rPr lang="en-US" baseline="0" dirty="0" smtClean="0"/>
              <a:t>The assessment should contain a mental status exam/risk assessment.  See example in the training manual appendix of a mini mental status exam and full mental status exam.  Your agency may have a specific format for the mental status exm.  Risk assessment should always include asking questions about suicidal and homicidal ideation.</a:t>
            </a:r>
          </a:p>
          <a:p>
            <a:pPr eaLnBrk="1" hangingPunct="1"/>
            <a:endParaRPr lang="en-US" baseline="0" dirty="0" smtClean="0"/>
          </a:p>
          <a:p>
            <a:pPr eaLnBrk="1" hangingPunct="1"/>
            <a:r>
              <a:rPr lang="en-US" baseline="0" dirty="0" smtClean="0"/>
              <a:t>State Coding manual definition of assessment (page 41): </a:t>
            </a:r>
          </a:p>
          <a:p>
            <a:r>
              <a:rPr lang="en-US" sz="1200" kern="1200" baseline="0" dirty="0" smtClean="0">
                <a:solidFill>
                  <a:schemeClr val="tx1"/>
                </a:solidFill>
                <a:latin typeface="+mn-lt"/>
                <a:ea typeface="+mn-ea"/>
                <a:cs typeface="+mn-cs"/>
              </a:rPr>
              <a:t>“A behavioral health (BH) assessment is an evaluation of a consumer’s medical, psychological, psychiatric, and/or</a:t>
            </a:r>
          </a:p>
          <a:p>
            <a:r>
              <a:rPr lang="en-US" sz="1200" kern="1200" baseline="0" dirty="0" smtClean="0">
                <a:solidFill>
                  <a:schemeClr val="tx1"/>
                </a:solidFill>
                <a:latin typeface="+mn-lt"/>
                <a:ea typeface="+mn-ea"/>
                <a:cs typeface="+mn-cs"/>
              </a:rPr>
              <a:t>social condition to determine the presence of and/or diagnose a mental illness (MI) and/or substance‐related</a:t>
            </a:r>
          </a:p>
          <a:p>
            <a:r>
              <a:rPr lang="en-US" sz="1200" kern="1200" baseline="0" dirty="0" smtClean="0">
                <a:solidFill>
                  <a:schemeClr val="tx1"/>
                </a:solidFill>
                <a:latin typeface="+mn-lt"/>
                <a:ea typeface="+mn-ea"/>
                <a:cs typeface="+mn-cs"/>
              </a:rPr>
              <a:t>disorder, and to establish a treatment/service plan for all medically necessary behavioral health (BH) treatment</a:t>
            </a:r>
          </a:p>
          <a:p>
            <a:r>
              <a:rPr lang="en-US" sz="1200" kern="1200" baseline="0" dirty="0" smtClean="0">
                <a:solidFill>
                  <a:schemeClr val="tx1"/>
                </a:solidFill>
                <a:latin typeface="+mn-lt"/>
                <a:ea typeface="+mn-ea"/>
                <a:cs typeface="+mn-cs"/>
              </a:rPr>
              <a:t>services.”</a:t>
            </a:r>
            <a:endParaRPr lang="en-US" dirty="0"/>
          </a:p>
        </p:txBody>
      </p:sp>
      <p:sp>
        <p:nvSpPr>
          <p:cNvPr id="17510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75110"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7511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p>
            <a:fld id="{0BD9B549-C762-4FDF-A6DF-4BFA1A886675}" type="slidenum">
              <a:rPr lang="en-US" smtClean="0"/>
              <a:pPr/>
              <a:t>65</a:t>
            </a:fld>
            <a:endParaRPr lang="en-US" dirty="0" smtClean="0"/>
          </a:p>
        </p:txBody>
      </p:sp>
      <p:sp>
        <p:nvSpPr>
          <p:cNvPr id="176131" name="Rectangle 2"/>
          <p:cNvSpPr>
            <a:spLocks noGrp="1" noRot="1" noChangeAspect="1" noChangeArrowheads="1" noTextEdit="1"/>
          </p:cNvSpPr>
          <p:nvPr>
            <p:ph type="sldImg"/>
          </p:nvPr>
        </p:nvSpPr>
        <p:spPr>
          <a:ln/>
        </p:spPr>
      </p:sp>
      <p:sp>
        <p:nvSpPr>
          <p:cNvPr id="176132" name="Rectangle 3"/>
          <p:cNvSpPr>
            <a:spLocks noGrp="1" noChangeArrowheads="1"/>
          </p:cNvSpPr>
          <p:nvPr>
            <p:ph type="body" idx="1"/>
          </p:nvPr>
        </p:nvSpPr>
        <p:spPr>
          <a:noFill/>
          <a:ln/>
        </p:spPr>
        <p:txBody>
          <a:bodyPr/>
          <a:lstStyle/>
          <a:p>
            <a:pPr marL="224325" indent="-224325">
              <a:buFontTx/>
              <a:buNone/>
            </a:pPr>
            <a:r>
              <a:rPr lang="en-US" dirty="0" smtClean="0"/>
              <a:t>Record in the individual’s own words why they are seeking treatment now. </a:t>
            </a:r>
          </a:p>
          <a:p>
            <a:pPr marL="224325" indent="-224325">
              <a:buFontTx/>
              <a:buNone/>
            </a:pPr>
            <a:endParaRPr lang="en-US" dirty="0" smtClean="0"/>
          </a:p>
          <a:p>
            <a:pPr marL="224325" indent="-224325">
              <a:buFontTx/>
              <a:buNone/>
            </a:pPr>
            <a:r>
              <a:rPr lang="en-US" dirty="0" smtClean="0"/>
              <a:t>Description from state coding manual:</a:t>
            </a:r>
          </a:p>
          <a:p>
            <a:r>
              <a:rPr lang="en-US" sz="1200" kern="1200" baseline="0" dirty="0" smtClean="0">
                <a:solidFill>
                  <a:schemeClr val="tx1"/>
                </a:solidFill>
                <a:latin typeface="+mn-lt"/>
                <a:ea typeface="+mn-ea"/>
                <a:cs typeface="+mn-cs"/>
              </a:rPr>
              <a:t>“The MHP (mental health professioanl) interviews the consumer in a culturally and age‐relevant</a:t>
            </a:r>
          </a:p>
          <a:p>
            <a:r>
              <a:rPr lang="en-US" sz="1200" kern="1200" baseline="0" dirty="0" smtClean="0">
                <a:solidFill>
                  <a:schemeClr val="tx1"/>
                </a:solidFill>
                <a:latin typeface="+mn-lt"/>
                <a:ea typeface="+mn-ea"/>
                <a:cs typeface="+mn-cs"/>
              </a:rPr>
              <a:t>initial diagnostic examination, which includes taking the consumer’s</a:t>
            </a:r>
          </a:p>
          <a:p>
            <a:r>
              <a:rPr lang="en-US" sz="1200" kern="1200" baseline="0" dirty="0" smtClean="0">
                <a:solidFill>
                  <a:schemeClr val="tx1"/>
                </a:solidFill>
                <a:latin typeface="+mn-lt"/>
                <a:ea typeface="+mn-ea"/>
                <a:cs typeface="+mn-cs"/>
              </a:rPr>
              <a:t>history and assessing his/her mental status, as well as disposition. The</a:t>
            </a:r>
          </a:p>
          <a:p>
            <a:r>
              <a:rPr lang="en-US" sz="1200" kern="1200" baseline="0" dirty="0" smtClean="0">
                <a:solidFill>
                  <a:schemeClr val="tx1"/>
                </a:solidFill>
                <a:latin typeface="+mn-lt"/>
                <a:ea typeface="+mn-ea"/>
                <a:cs typeface="+mn-cs"/>
              </a:rPr>
              <a:t>MHP may spend time communicating with family, friends, co‐workers,</a:t>
            </a:r>
          </a:p>
          <a:p>
            <a:r>
              <a:rPr lang="en-US" sz="1200" kern="1200" baseline="0" dirty="0" smtClean="0">
                <a:solidFill>
                  <a:schemeClr val="tx1"/>
                </a:solidFill>
                <a:latin typeface="+mn-lt"/>
                <a:ea typeface="+mn-ea"/>
                <a:cs typeface="+mn-cs"/>
              </a:rPr>
              <a:t>or other sources as part of this examination, and may even perform</a:t>
            </a:r>
          </a:p>
          <a:p>
            <a:r>
              <a:rPr lang="en-US" sz="1200" kern="1200" baseline="0" dirty="0" smtClean="0">
                <a:solidFill>
                  <a:schemeClr val="tx1"/>
                </a:solidFill>
                <a:latin typeface="+mn-lt"/>
                <a:ea typeface="+mn-ea"/>
                <a:cs typeface="+mn-cs"/>
              </a:rPr>
              <a:t>the diagnostic interview on the consumer through other informative</a:t>
            </a:r>
          </a:p>
          <a:p>
            <a:r>
              <a:rPr lang="en-US" sz="1200" kern="1200" baseline="0" dirty="0" smtClean="0">
                <a:solidFill>
                  <a:schemeClr val="tx1"/>
                </a:solidFill>
                <a:latin typeface="+mn-lt"/>
                <a:ea typeface="+mn-ea"/>
                <a:cs typeface="+mn-cs"/>
              </a:rPr>
              <a:t>sources. Laboratory or other medical diagnostic studies and their</a:t>
            </a:r>
          </a:p>
          <a:p>
            <a:r>
              <a:rPr lang="en-US" sz="1200" kern="1200" baseline="0" dirty="0" smtClean="0">
                <a:solidFill>
                  <a:schemeClr val="tx1"/>
                </a:solidFill>
                <a:latin typeface="+mn-lt"/>
                <a:ea typeface="+mn-ea"/>
                <a:cs typeface="+mn-cs"/>
              </a:rPr>
              <a:t>interpretation are also included, within the scope of practice of the</a:t>
            </a:r>
          </a:p>
          <a:p>
            <a:r>
              <a:rPr lang="en-US" sz="1200" kern="1200" baseline="0" dirty="0" smtClean="0">
                <a:solidFill>
                  <a:schemeClr val="tx1"/>
                </a:solidFill>
                <a:latin typeface="+mn-lt"/>
                <a:ea typeface="+mn-ea"/>
                <a:cs typeface="+mn-cs"/>
              </a:rPr>
              <a:t>MHP”</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Minimum documentaiton requirements from the state coding manual include:</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 Date of service (DOS)</a:t>
            </a:r>
          </a:p>
          <a:p>
            <a:r>
              <a:rPr lang="en-US" sz="1200" kern="1200" baseline="0" dirty="0" smtClean="0">
                <a:solidFill>
                  <a:schemeClr val="tx1"/>
                </a:solidFill>
                <a:latin typeface="+mn-lt"/>
                <a:ea typeface="+mn-ea"/>
                <a:cs typeface="+mn-cs"/>
              </a:rPr>
              <a:t>● Consumer demographic information</a:t>
            </a:r>
          </a:p>
          <a:p>
            <a:r>
              <a:rPr lang="en-US" sz="1200" kern="1200" baseline="0" dirty="0" smtClean="0">
                <a:solidFill>
                  <a:schemeClr val="tx1"/>
                </a:solidFill>
                <a:latin typeface="+mn-lt"/>
                <a:ea typeface="+mn-ea"/>
                <a:cs typeface="+mn-cs"/>
              </a:rPr>
              <a:t>● Chief complaint(s), presenting problem(s) and duration, reason(s)</a:t>
            </a:r>
          </a:p>
          <a:p>
            <a:r>
              <a:rPr lang="en-US" sz="1200" kern="1200" baseline="0" dirty="0" smtClean="0">
                <a:solidFill>
                  <a:schemeClr val="tx1"/>
                </a:solidFill>
                <a:latin typeface="+mn-lt"/>
                <a:ea typeface="+mn-ea"/>
                <a:cs typeface="+mn-cs"/>
              </a:rPr>
              <a:t>for diagnostic interview</a:t>
            </a:r>
          </a:p>
          <a:p>
            <a:r>
              <a:rPr lang="en-US" sz="1200" kern="1200" baseline="0" dirty="0" smtClean="0">
                <a:solidFill>
                  <a:schemeClr val="tx1"/>
                </a:solidFill>
                <a:latin typeface="+mn-lt"/>
                <a:ea typeface="+mn-ea"/>
                <a:cs typeface="+mn-cs"/>
              </a:rPr>
              <a:t>● Referral source”</a:t>
            </a:r>
          </a:p>
          <a:p>
            <a:endParaRPr lang="en-US" dirty="0"/>
          </a:p>
        </p:txBody>
      </p:sp>
      <p:sp>
        <p:nvSpPr>
          <p:cNvPr id="17613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7613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7613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individual may need some prompting  to help them realize the problem/symptoms are not always present or are less in certain situations,</a:t>
            </a:r>
            <a:r>
              <a:rPr lang="en-US" baseline="0" dirty="0" smtClean="0"/>
              <a:t> times of day, locations, etc. </a:t>
            </a:r>
            <a:r>
              <a:rPr lang="en-US" dirty="0" smtClean="0"/>
              <a:t>  </a:t>
            </a:r>
          </a:p>
          <a:p>
            <a:endParaRPr lang="en-US" dirty="0" smtClean="0"/>
          </a:p>
          <a:p>
            <a:r>
              <a:rPr lang="en-US" dirty="0" smtClean="0"/>
              <a:t>The individual may relate the problem to a specific incident or the problem may have worsened gradually.  There may not be a specific date when the problem started but some type of time frame is</a:t>
            </a:r>
            <a:r>
              <a:rPr lang="en-US" baseline="0" dirty="0" smtClean="0"/>
              <a:t> helpful.  Has the problem been there for a year, ten years, a few months?</a:t>
            </a:r>
          </a:p>
          <a:p>
            <a:endParaRPr lang="en-US" baseline="0" dirty="0" smtClean="0"/>
          </a:p>
          <a:p>
            <a:r>
              <a:rPr lang="en-US" baseline="0" dirty="0" smtClean="0"/>
              <a:t>The problem may occur with everyone or just with certain people.  The problem may occur more often or more seriosuly with certain people.  </a:t>
            </a:r>
          </a:p>
          <a:p>
            <a:endParaRPr lang="en-US" baseline="0" dirty="0" smtClean="0"/>
          </a:p>
          <a:p>
            <a:r>
              <a:rPr lang="en-US" baseline="0" dirty="0" smtClean="0"/>
              <a:t>It is important not to discourage openess about what helps.  The individual may list some less than desirable strategies such as drinking alcohol or fighting.  At this point we are just gathering information that may give us insight into the problem and the individual.  </a:t>
            </a:r>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66</a:t>
            </a:fld>
            <a:endParaRPr lang="en-US" dirty="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is no need to dig up past</a:t>
            </a:r>
            <a:r>
              <a:rPr lang="en-US" baseline="0" dirty="0" smtClean="0"/>
              <a:t> trauma or issues if they are not related to the present problem or have been thoroughly worked through in previous treatment. </a:t>
            </a:r>
          </a:p>
          <a:p>
            <a:endParaRPr lang="en-US" baseline="0" dirty="0" smtClean="0"/>
          </a:p>
          <a:p>
            <a:r>
              <a:rPr lang="en-US" baseline="0" dirty="0" smtClean="0"/>
              <a:t>Cultural awareness and issues have been heavily emphasized in recent audits.  Sometimes interviewers are reluctant to discuss these issues.  It is OK to explain to the individual that we are obliged to conduct treatment in a way that takes into account their culture and background. Ask if they identify wth a certain culture even though it may not be obvious from their appearance.  There is a cultural assessment example in the manual’s appendix.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67</a:t>
            </a:fld>
            <a:endParaRPr lang="en-US" dirty="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coding manual lists area</a:t>
            </a:r>
            <a:r>
              <a:rPr lang="en-US" baseline="0" dirty="0" smtClean="0"/>
              <a:t> of inquiry. However, make sure you are writing down only what is relevant. </a:t>
            </a:r>
          </a:p>
          <a:p>
            <a:endParaRPr lang="en-US" baseline="0" dirty="0" smtClean="0"/>
          </a:p>
          <a:p>
            <a:r>
              <a:rPr lang="en-US" dirty="0" smtClean="0"/>
              <a:t>Check your agency’s requirements.  Your electronic health record system will dictate fields that must be completed which should include</a:t>
            </a:r>
            <a:r>
              <a:rPr lang="en-US" baseline="0" dirty="0" smtClean="0"/>
              <a:t> the elements on this slide.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68</a:t>
            </a:fld>
            <a:endParaRPr lang="en-US" dirty="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D21B9A-5A48-4A4C-B1AE-66026105122A}" type="slidenum">
              <a:rPr lang="en-US" smtClean="0"/>
              <a:pPr/>
              <a:t>69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C321F665-F2DE-4B90-B7B4-83B8AD547709}" type="slidenum">
              <a:rPr lang="en-US" smtClean="0"/>
              <a:pPr/>
              <a:t>7</a:t>
            </a:fld>
            <a:endParaRPr lang="en-US" dirty="0"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dirty="0"/>
          </a:p>
        </p:txBody>
      </p:sp>
      <p:sp>
        <p:nvSpPr>
          <p:cNvPr id="11674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1674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1674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Continuation of elements that should be included in the assessment</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70</a:t>
            </a:fld>
            <a:endParaRPr lang="en-US" dirty="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With the advent of the Patient Protection and Affordable Care Act (PPACA) in 2010 the need to integrate all health care services, including behavioral</a:t>
            </a:r>
            <a:r>
              <a:rPr lang="en-US" baseline="0" dirty="0" smtClean="0"/>
              <a:t> health, </a:t>
            </a:r>
            <a:r>
              <a:rPr lang="en-US" dirty="0" smtClean="0"/>
              <a:t> into one coordinated,</a:t>
            </a:r>
            <a:r>
              <a:rPr lang="en-US" baseline="0" dirty="0" smtClean="0"/>
              <a:t> coherent package came to the forefront.  We are health care providers just as other medical specialties are.  Many referrals come from PCP’s and we need to coordinate the care we give with the other health care issues that are going on in the individual’s life.  This is especially true in the case of medications that may be prescribed.</a:t>
            </a:r>
          </a:p>
          <a:p>
            <a:endParaRPr lang="en-US" baseline="0" dirty="0" smtClean="0"/>
          </a:p>
          <a:p>
            <a:r>
              <a:rPr lang="en-US" baseline="0" dirty="0" smtClean="0"/>
              <a:t>The PCP and behavioral health prescriber need to be aware of all medications as some medications may interact with others.  For anyone with complicated medical problems consider referral to a case manager. </a:t>
            </a:r>
          </a:p>
          <a:p>
            <a:endParaRPr lang="en-US" baseline="0" dirty="0" smtClean="0"/>
          </a:p>
          <a:p>
            <a:r>
              <a:rPr lang="en-US" baseline="0" dirty="0" smtClean="0"/>
              <a:t>Auditors will increasingly be concerned with the level of coordination with physical health providers.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71</a:t>
            </a:fld>
            <a:endParaRPr lang="en-US" dirty="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ln/>
        </p:spPr>
      </p:sp>
      <p:sp>
        <p:nvSpPr>
          <p:cNvPr id="183299" name="Notes Placeholder 2"/>
          <p:cNvSpPr>
            <a:spLocks noGrp="1"/>
          </p:cNvSpPr>
          <p:nvPr>
            <p:ph type="body" idx="1"/>
          </p:nvPr>
        </p:nvSpPr>
        <p:spPr>
          <a:noFill/>
          <a:ln/>
        </p:spPr>
        <p:txBody>
          <a:bodyPr/>
          <a:lstStyle/>
          <a:p>
            <a:r>
              <a:rPr lang="en-US" dirty="0" smtClean="0"/>
              <a:t>The examiner should ask direct and pointed</a:t>
            </a:r>
            <a:r>
              <a:rPr lang="en-US" baseline="0" dirty="0" smtClean="0"/>
              <a:t> questions such as; “Are you having any thoughts of suicide or harming yourself?”  “Have you ever made a suicide or self harm attempt?”  “Are you having any thoughts of harming other people?”  If so, “Who?”  “Have you thought about how you might harm yourself/others?”</a:t>
            </a:r>
          </a:p>
          <a:p>
            <a:endParaRPr lang="en-US" baseline="0" dirty="0" smtClean="0"/>
          </a:p>
          <a:p>
            <a:r>
              <a:rPr lang="en-US" baseline="0" dirty="0" smtClean="0"/>
              <a:t>If you are completing a risk assessment and there are positive answers to any of the questions, consider consulting with a licensed professional about planning for this individual. </a:t>
            </a:r>
            <a:endParaRPr lang="en-US" dirty="0" smtClean="0"/>
          </a:p>
          <a:p>
            <a:endParaRPr lang="en-US" dirty="0" smtClean="0"/>
          </a:p>
          <a:p>
            <a:r>
              <a:rPr lang="en-US" dirty="0" smtClean="0"/>
              <a:t>Explain proper credentials according to your particular agencies policies; i.e. does your agency require crisis/risk</a:t>
            </a:r>
            <a:r>
              <a:rPr lang="en-US" baseline="0" dirty="0" smtClean="0"/>
              <a:t> assessments be completed by a licensed clincian?</a:t>
            </a:r>
            <a:endParaRPr lang="en-US" dirty="0"/>
          </a:p>
        </p:txBody>
      </p:sp>
      <p:sp>
        <p:nvSpPr>
          <p:cNvPr id="183300" name="Slide Number Placeholder 3"/>
          <p:cNvSpPr>
            <a:spLocks noGrp="1"/>
          </p:cNvSpPr>
          <p:nvPr>
            <p:ph type="sldNum" sz="quarter" idx="5"/>
          </p:nvPr>
        </p:nvSpPr>
        <p:spPr>
          <a:noFill/>
        </p:spPr>
        <p:txBody>
          <a:bodyPr/>
          <a:lstStyle/>
          <a:p>
            <a:fld id="{354702B1-B919-469B-A1D1-B954123D4FEC}" type="slidenum">
              <a:rPr lang="en-US" smtClean="0"/>
              <a:pPr/>
              <a:t>72</a:t>
            </a:fld>
            <a:endParaRPr lang="en-US" dirty="0" smtClean="0"/>
          </a:p>
        </p:txBody>
      </p:sp>
      <p:sp>
        <p:nvSpPr>
          <p:cNvPr id="18330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8330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8330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p:spPr>
        <p:txBody>
          <a:bodyPr/>
          <a:lstStyle/>
          <a:p>
            <a:r>
              <a:rPr lang="en-US" dirty="0" smtClean="0"/>
              <a:t>Explain proper credentials: May vary by agency but basicaly a licensed mental health provider or someone with master’s level training.  </a:t>
            </a:r>
          </a:p>
          <a:p>
            <a:endParaRPr lang="en-US" dirty="0" smtClean="0"/>
          </a:p>
          <a:p>
            <a:r>
              <a:rPr lang="en-US" dirty="0" smtClean="0"/>
              <a:t>Trainer note: Appendix of the training manual has a sample mini mental status exam and full mental status exam.  Check if your agency has a specific format for the mental status exam.</a:t>
            </a:r>
          </a:p>
          <a:p>
            <a:endParaRPr lang="en-US" dirty="0" smtClean="0"/>
          </a:p>
          <a:p>
            <a:endParaRPr lang="en-US" dirty="0" smtClean="0"/>
          </a:p>
          <a:p>
            <a:r>
              <a:rPr lang="en-US" dirty="0" smtClean="0"/>
              <a:t>State coding manual description of a mental status exam:</a:t>
            </a:r>
          </a:p>
          <a:p>
            <a:endParaRPr lang="en-US" dirty="0" smtClean="0"/>
          </a:p>
          <a:p>
            <a:r>
              <a:rPr lang="en-US" sz="1200" kern="1200" baseline="0" dirty="0" smtClean="0">
                <a:solidFill>
                  <a:schemeClr val="tx1"/>
                </a:solidFill>
                <a:latin typeface="+mn-lt"/>
                <a:ea typeface="+mn-ea"/>
                <a:cs typeface="+mn-cs"/>
              </a:rPr>
              <a:t>“Complete mental status exam – presentation/ appearance,</a:t>
            </a:r>
          </a:p>
          <a:p>
            <a:r>
              <a:rPr lang="en-US" sz="1200" kern="1200" baseline="0" dirty="0" smtClean="0">
                <a:solidFill>
                  <a:schemeClr val="tx1"/>
                </a:solidFill>
                <a:latin typeface="+mn-lt"/>
                <a:ea typeface="+mn-ea"/>
                <a:cs typeface="+mn-cs"/>
              </a:rPr>
              <a:t>attitude toward examiner, affect and mood, speech,</a:t>
            </a:r>
          </a:p>
          <a:p>
            <a:r>
              <a:rPr lang="en-US" sz="1200" kern="1200" baseline="0" dirty="0" smtClean="0">
                <a:solidFill>
                  <a:schemeClr val="tx1"/>
                </a:solidFill>
                <a:latin typeface="+mn-lt"/>
                <a:ea typeface="+mn-ea"/>
                <a:cs typeface="+mn-cs"/>
              </a:rPr>
              <a:t>intellectual/cognitive functioning, thought process/content,</a:t>
            </a:r>
          </a:p>
          <a:p>
            <a:r>
              <a:rPr lang="en-US" sz="1200" kern="1200" baseline="0" dirty="0" smtClean="0">
                <a:solidFill>
                  <a:schemeClr val="tx1"/>
                </a:solidFill>
                <a:latin typeface="+mn-lt"/>
                <a:ea typeface="+mn-ea"/>
                <a:cs typeface="+mn-cs"/>
              </a:rPr>
              <a:t>insight, judgment, high risk factors (danger to self/others)”</a:t>
            </a:r>
            <a:endParaRPr lang="en-US" dirty="0"/>
          </a:p>
        </p:txBody>
      </p:sp>
      <p:sp>
        <p:nvSpPr>
          <p:cNvPr id="182276" name="Slide Number Placeholder 3"/>
          <p:cNvSpPr>
            <a:spLocks noGrp="1"/>
          </p:cNvSpPr>
          <p:nvPr>
            <p:ph type="sldNum" sz="quarter" idx="5"/>
          </p:nvPr>
        </p:nvSpPr>
        <p:spPr>
          <a:noFill/>
        </p:spPr>
        <p:txBody>
          <a:bodyPr/>
          <a:lstStyle/>
          <a:p>
            <a:fld id="{21AE9033-741F-45FA-8E24-0347A4E3B132}" type="slidenum">
              <a:rPr lang="en-US" smtClean="0"/>
              <a:pPr/>
              <a:t>73</a:t>
            </a:fld>
            <a:endParaRPr lang="en-US" dirty="0" smtClean="0"/>
          </a:p>
        </p:txBody>
      </p:sp>
      <p:sp>
        <p:nvSpPr>
          <p:cNvPr id="18227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8227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8227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p>
            <a:fld id="{D3E228E6-F6F9-47CE-B886-6A52B3356D3A}" type="slidenum">
              <a:rPr lang="en-US" smtClean="0"/>
              <a:pPr/>
              <a:t>74</a:t>
            </a:fld>
            <a:endParaRPr lang="en-US" dirty="0" smtClean="0"/>
          </a:p>
        </p:txBody>
      </p:sp>
      <p:sp>
        <p:nvSpPr>
          <p:cNvPr id="184323" name="Rectangle 2"/>
          <p:cNvSpPr>
            <a:spLocks noGrp="1" noRot="1" noChangeAspect="1" noChangeArrowheads="1" noTextEdit="1"/>
          </p:cNvSpPr>
          <p:nvPr>
            <p:ph type="sldImg"/>
          </p:nvPr>
        </p:nvSpPr>
        <p:spPr>
          <a:ln/>
        </p:spPr>
      </p:sp>
      <p:sp>
        <p:nvSpPr>
          <p:cNvPr id="184324" name="Rectangle 3"/>
          <p:cNvSpPr>
            <a:spLocks noGrp="1" noChangeArrowheads="1"/>
          </p:cNvSpPr>
          <p:nvPr>
            <p:ph type="body" idx="1"/>
          </p:nvPr>
        </p:nvSpPr>
        <p:spPr>
          <a:xfrm>
            <a:off x="223632" y="4267201"/>
            <a:ext cx="6410739" cy="4332288"/>
          </a:xfrm>
          <a:noFill/>
          <a:ln/>
        </p:spPr>
        <p:txBody>
          <a:bodyPr/>
          <a:lstStyle/>
          <a:p>
            <a:pPr marL="0" indent="0">
              <a:buFontTx/>
              <a:buNone/>
            </a:pPr>
            <a:r>
              <a:rPr lang="en-US" dirty="0" smtClean="0"/>
              <a:t>Treatment should be viewe</a:t>
            </a:r>
            <a:r>
              <a:rPr lang="en-US" baseline="0" dirty="0" smtClean="0"/>
              <a:t>d through the lens of episodes.  What needs to be addressed for this episode of care?  Not every issue will be addressed currently (or ever) so a collaborative approach should be taken to determine what will be the focus of care.  If issues are deferred, they should be documented as deferred along with the rationale for deferring the issue at this time.</a:t>
            </a:r>
            <a:endParaRPr lang="en-US" dirty="0"/>
          </a:p>
        </p:txBody>
      </p:sp>
      <p:sp>
        <p:nvSpPr>
          <p:cNvPr id="18432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8432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8432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a:t>
            </a:r>
            <a:r>
              <a:rPr lang="en-US" baseline="0" dirty="0" smtClean="0"/>
              <a:t> sure to match the issues correctly with the approach in addressing the issues.</a:t>
            </a:r>
            <a:endParaRPr lang="en-US" dirty="0" smtClean="0"/>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75</a:t>
            </a:fld>
            <a:endParaRPr lang="en-US" dirty="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i.e.</a:t>
            </a:r>
            <a:r>
              <a:rPr lang="en-US" baseline="0" dirty="0" smtClean="0"/>
              <a:t> ‘client is depressed’ does not adequately describe what is needed.  ‘client is depressed </a:t>
            </a:r>
            <a:r>
              <a:rPr lang="en-US" i="1" baseline="0" dirty="0" smtClean="0"/>
              <a:t>as evidenced by </a:t>
            </a:r>
            <a:r>
              <a:rPr lang="en-US" baseline="0" dirty="0" smtClean="0"/>
              <a:t>flat affect, sad mood most of the day, reports of loss of interest in all activities, hypersomnia, and reports of feelings of worthlessness’ provides specific context to this client’s presentation.</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76</a:t>
            </a:fld>
            <a:endParaRPr lang="en-US" dirty="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p:spPr>
        <p:txBody>
          <a:bodyPr/>
          <a:lstStyle/>
          <a:p>
            <a:fld id="{571140BE-693C-407B-AB40-5F8F851E2CE2}" type="slidenum">
              <a:rPr lang="en-US" smtClean="0"/>
              <a:pPr/>
              <a:t>77</a:t>
            </a:fld>
            <a:endParaRPr lang="en-US" dirty="0" smtClean="0"/>
          </a:p>
        </p:txBody>
      </p:sp>
      <p:sp>
        <p:nvSpPr>
          <p:cNvPr id="185347" name="Rectangle 2"/>
          <p:cNvSpPr>
            <a:spLocks noGrp="1" noRot="1" noChangeAspect="1" noChangeArrowheads="1" noTextEdit="1"/>
          </p:cNvSpPr>
          <p:nvPr>
            <p:ph type="sldImg"/>
          </p:nvPr>
        </p:nvSpPr>
        <p:spPr>
          <a:ln/>
        </p:spPr>
      </p:sp>
      <p:sp>
        <p:nvSpPr>
          <p:cNvPr id="185348" name="Rectangle 3"/>
          <p:cNvSpPr>
            <a:spLocks noGrp="1" noChangeArrowheads="1"/>
          </p:cNvSpPr>
          <p:nvPr>
            <p:ph type="body" idx="1"/>
          </p:nvPr>
        </p:nvSpPr>
        <p:spPr>
          <a:noFill/>
          <a:ln/>
        </p:spPr>
        <p:txBody>
          <a:bodyPr/>
          <a:lstStyle/>
          <a:p>
            <a:pPr marL="224325" indent="-224325">
              <a:buFontTx/>
              <a:buAutoNum type="arabicPeriod"/>
            </a:pPr>
            <a:endParaRPr lang="en-US" dirty="0"/>
          </a:p>
        </p:txBody>
      </p:sp>
      <p:sp>
        <p:nvSpPr>
          <p:cNvPr id="18534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85350"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8535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Chapter 5</a:t>
            </a:r>
            <a:r>
              <a:rPr lang="en-US" baseline="0" dirty="0" smtClean="0"/>
              <a:t> of the Training Manual “Symptom and Problem List”</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78</a:t>
            </a:fld>
            <a:endParaRPr lang="en-US" dirty="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 sure to differentiate between</a:t>
            </a:r>
            <a:r>
              <a:rPr lang="en-US" baseline="0" dirty="0" smtClean="0"/>
              <a:t> symptoms and functional needs.</a:t>
            </a:r>
            <a:endParaRPr lang="en-US" dirty="0" smtClean="0"/>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79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000" baseline="0" dirty="0" smtClean="0"/>
              <a:t>Colorado is divided into five areas for delivery of Medicaid mental health services. Contracts are put out to bid by the state (usually) once every five years.  Any qualified, interested organization may bid for these contracts.  (History- in 1995 the state of Colorado applied for and received a 1915 (b)  Managed Care/Freedom of Choice Waiver, from the Center for Medicaid/Medicare Services, the agency of the federal government that manages Medicaid programs. Contracts were awarded for the areas and have been rebid every five years since. There were originally more than five areas which were served by MHASA’s, Mental Health Assessment and Service Agencies.  These areas were later merged into five areas served by our current Behavioral Health Organizations.)</a:t>
            </a:r>
          </a:p>
          <a:p>
            <a:endParaRPr lang="en-US" sz="1000" baseline="0" dirty="0" smtClean="0"/>
          </a:p>
          <a:p>
            <a:r>
              <a:rPr lang="en-US" sz="1000" baseline="0" dirty="0" smtClean="0"/>
              <a:t>The five areas of the state are served by:</a:t>
            </a:r>
          </a:p>
          <a:p>
            <a:endParaRPr lang="en-US" sz="1000" baseline="0" dirty="0" smtClean="0"/>
          </a:p>
          <a:p>
            <a:r>
              <a:rPr lang="en-US" sz="1000" baseline="0" dirty="0" smtClean="0"/>
              <a:t>Colorado Access Behavioral Health Care  800 984 9133  (Denver)</a:t>
            </a:r>
          </a:p>
          <a:p>
            <a:endParaRPr lang="en-US" sz="1000" baseline="0" dirty="0" smtClean="0"/>
          </a:p>
          <a:p>
            <a:r>
              <a:rPr lang="en-US" sz="1000" baseline="0" dirty="0" smtClean="0"/>
              <a:t>Behavioral Healthcare, Inc.   877 349 7379 (Adams, Arapahoe, Douglas)</a:t>
            </a:r>
          </a:p>
          <a:p>
            <a:endParaRPr lang="en-US" sz="1000" baseline="0" dirty="0" smtClean="0"/>
          </a:p>
          <a:p>
            <a:r>
              <a:rPr lang="en-US" sz="1000" baseline="0" dirty="0" smtClean="0"/>
              <a:t>Colorado Health Partnerships  800 804 5008</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t>    </a:t>
            </a:r>
            <a:r>
              <a:rPr lang="en-US" sz="1000" dirty="0" smtClean="0"/>
              <a:t>Alamosa, Archuleta, Baca, Bent, Chaffee, Conejos, Costilla, Crowley, Custer, Delta, Dolores, Eagle, El Paso, Fremont, Garfield, Grand, Gunnison, Hinsdale,     Huerfano, Jackson, Kiowa, Lake, La Plata, Las Animas, Mesa, Mineral, Moffat, Montezuma, Montrose, Ouray, Otero, Park, Pitkin, Prowers, Pueblo, Rio Blanco, Rio Grande, Routt, Saguache, San Juan, San Miguel, Summit, Teller</a:t>
            </a:r>
            <a:br>
              <a:rPr lang="en-US" sz="1000" dirty="0" smtClean="0"/>
            </a:br>
            <a:endParaRPr lang="en-US" sz="1000" dirty="0" smtClean="0"/>
          </a:p>
          <a:p>
            <a:endParaRPr lang="en-US" sz="1000" baseline="0" dirty="0" smtClean="0"/>
          </a:p>
          <a:p>
            <a:r>
              <a:rPr lang="en-US" sz="1000" baseline="0" dirty="0" smtClean="0"/>
              <a:t>Foothills Behavioral Health Partners 866 245 1959</a:t>
            </a:r>
          </a:p>
          <a:p>
            <a:r>
              <a:rPr lang="en-US" sz="1000" baseline="0" dirty="0" smtClean="0"/>
              <a:t>     </a:t>
            </a:r>
            <a:r>
              <a:rPr lang="en-US" sz="1000" dirty="0" smtClean="0"/>
              <a:t>Boulder, Broomfield, Clear Creek, Gilpin, Jefferson</a:t>
            </a:r>
            <a:endParaRPr lang="en-US" sz="1000" baseline="0" dirty="0" smtClean="0"/>
          </a:p>
          <a:p>
            <a:endParaRPr lang="en-US" sz="1000" baseline="0" dirty="0" smtClean="0"/>
          </a:p>
          <a:p>
            <a:r>
              <a:rPr lang="en-US" sz="1000" baseline="0" dirty="0" smtClean="0"/>
              <a:t>Northeast Behavioral Health Partnership 888 296 5827</a:t>
            </a:r>
          </a:p>
          <a:p>
            <a:r>
              <a:rPr lang="en-US" sz="1000" baseline="0" dirty="0" smtClean="0"/>
              <a:t>     </a:t>
            </a:r>
            <a:r>
              <a:rPr lang="en-US" sz="1000" dirty="0" smtClean="0"/>
              <a:t>Cheyenne, Elbert, Kit Carson, Larimer, Lincoln, Logan, Morgan, Phillips, Sedgwick, Washington, Weld, Yuma</a:t>
            </a:r>
          </a:p>
          <a:p>
            <a:endParaRPr lang="en-US" sz="1000" dirty="0" smtClean="0"/>
          </a:p>
          <a:p>
            <a:endParaRPr lang="en-US" sz="1000" dirty="0" smtClean="0"/>
          </a:p>
          <a:p>
            <a:endParaRPr lang="en-US" sz="1000" dirty="0" smtClean="0"/>
          </a:p>
          <a:p>
            <a:endParaRPr lang="en-US" sz="1000" baseline="0" dirty="0" smtClean="0"/>
          </a:p>
          <a:p>
            <a:r>
              <a:rPr lang="en-US" sz="1000" baseline="0" dirty="0" smtClean="0"/>
              <a:t>Please note that the area where the member currently resides may not be the responsible BHO for the member’s Medicaid.  The most common situation in which this happens is when a child from one area is placed in foster care in another area.  It is still possible for the member to obtain sevices even when theya re living outside the area (BHO) responsible for them.  Most often, services would be delivered by the local mental health center. </a:t>
            </a:r>
          </a:p>
          <a:p>
            <a:endParaRPr lang="en-US" sz="1000" baseline="0" dirty="0" smtClean="0"/>
          </a:p>
          <a:p>
            <a:r>
              <a:rPr lang="en-US" sz="1000" baseline="0" dirty="0" smtClean="0"/>
              <a:t>All 17 community mental health centers in Colorado are qualified to provide mental health services to Medicaid enrollees.</a:t>
            </a:r>
          </a:p>
          <a:p>
            <a:endParaRPr lang="en-US" sz="1000" baseline="0" dirty="0" smtClean="0"/>
          </a:p>
          <a:p>
            <a:r>
              <a:rPr lang="en-US" sz="1000" baseline="0" dirty="0" smtClean="0"/>
              <a:t>Each area also has private practitioners that are qualified to see Medicaid members.  In order to see Medicaid members private practitioners must be licensed by the state of Colorado as mental health professionals with at least 3 years of post licensure experience. The entity holding the Medicaid mental health contract for each area is responsible for credentialling and maintaining a network of providers.  Medicaid members have a right to choose their credentialled Medicaid mental health provider. </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11A3F31-875B-4D42-9639-6EBD1C449CF8}" type="slidenum">
              <a:rPr lang="en-US" smtClean="0"/>
              <a:pPr/>
              <a:t>8</a:t>
            </a:fld>
            <a:endParaRPr lang="en-US" dirty="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Remind staff</a:t>
            </a:r>
            <a:r>
              <a:rPr lang="en-US" baseline="0" dirty="0" smtClean="0"/>
              <a:t> that this is the tx focus but that we MUST include a measurable component to these statements when they are adding them as objectives to the tx plan.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80</a:t>
            </a:fld>
            <a:endParaRPr lang="en-US" dirty="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From the Medicaid manual Chapter 4, 4302 A: Case management is an activity which assists individuals eligible for Medicaid in gaining and coordinating access to  necessary care and services appropriate to the needs of an individual.</a:t>
            </a:r>
          </a:p>
          <a:p>
            <a:endParaRPr lang="en-US" dirty="0" smtClean="0"/>
          </a:p>
          <a:p>
            <a:r>
              <a:rPr lang="en-US" dirty="0" smtClean="0"/>
              <a:t>Three types: Clinic Based (usually by the therapist), Community Based (usually more intense and involving multiple systems), Intensive Case Management (more than one hour per week)</a:t>
            </a:r>
          </a:p>
          <a:p>
            <a:endParaRPr lang="en-US" dirty="0" smtClean="0"/>
          </a:p>
          <a:p>
            <a:r>
              <a:rPr lang="en-US" dirty="0" smtClean="0"/>
              <a:t>Case Management is NOT the direct delivery</a:t>
            </a:r>
            <a:r>
              <a:rPr lang="en-US" baseline="0" dirty="0" smtClean="0"/>
              <a:t> of services but is the activities we do to LINK a client to needed services through 1. assessing, 2. tx planning, 3. referral and 4. monitoring of the tx plan effectiveness. </a:t>
            </a:r>
            <a:endParaRPr lang="en-US" dirty="0" smtClean="0"/>
          </a:p>
          <a:p>
            <a:endParaRPr lang="en-US" dirty="0" smtClean="0"/>
          </a:p>
          <a:p>
            <a:r>
              <a:rPr lang="en-US" dirty="0" smtClean="0"/>
              <a:t>Three types: Clinic Based (usually by the therapist), Community Based (usually more intense and involving multiple systems), Intensive Case Management (more than one hour per week)</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81</a:t>
            </a:fld>
            <a:endParaRPr lang="en-US" dirty="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Remind staff</a:t>
            </a:r>
            <a:r>
              <a:rPr lang="en-US" baseline="0" dirty="0" smtClean="0"/>
              <a:t> that this is the tx focus but that we MUST include a measurable component to these statements when they are adding them as objectives to the tx plan. </a:t>
            </a:r>
            <a:endParaRPr lang="en-US" dirty="0" smtClean="0"/>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82</a:t>
            </a:fld>
            <a:endParaRPr lang="en-US" dirty="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p:spPr>
        <p:txBody>
          <a:bodyPr/>
          <a:lstStyle/>
          <a:p>
            <a:fld id="{F5B14963-1FC2-4343-A1E0-76F1DCA55392}" type="slidenum">
              <a:rPr lang="en-US" smtClean="0"/>
              <a:pPr/>
              <a:t>83</a:t>
            </a:fld>
            <a:endParaRPr lang="en-US" dirty="0" smtClean="0"/>
          </a:p>
        </p:txBody>
      </p:sp>
      <p:sp>
        <p:nvSpPr>
          <p:cNvPr id="187395" name="Rectangle 2"/>
          <p:cNvSpPr>
            <a:spLocks noGrp="1" noRot="1" noChangeAspect="1" noChangeArrowheads="1" noTextEdit="1"/>
          </p:cNvSpPr>
          <p:nvPr>
            <p:ph type="sldImg"/>
          </p:nvPr>
        </p:nvSpPr>
        <p:spPr>
          <a:ln/>
        </p:spPr>
      </p:sp>
      <p:sp>
        <p:nvSpPr>
          <p:cNvPr id="187396" name="Rectangle 3"/>
          <p:cNvSpPr>
            <a:spLocks noGrp="1" noChangeArrowheads="1"/>
          </p:cNvSpPr>
          <p:nvPr>
            <p:ph type="body" idx="1"/>
          </p:nvPr>
        </p:nvSpPr>
        <p:spPr>
          <a:noFill/>
          <a:ln/>
        </p:spPr>
        <p:txBody>
          <a:bodyPr/>
          <a:lstStyle/>
          <a:p>
            <a:pPr marL="224325" indent="-224325">
              <a:buFontTx/>
              <a:buAutoNum type="arabicPeriod"/>
            </a:pPr>
            <a:r>
              <a:rPr lang="en-US" dirty="0" smtClean="0"/>
              <a:t>Case conceptualization is a</a:t>
            </a:r>
            <a:r>
              <a:rPr lang="en-US" baseline="0" dirty="0" smtClean="0"/>
              <a:t> summary of the data with an emphasis on key areas of focus as reflected by the data gathered as well as clinical presentation.  It is not the interpretation of data based on a clinical model.  i.e. you would not provide psychoanalytic interpretations to the information provided in a formulation.</a:t>
            </a:r>
            <a:endParaRPr lang="en-US" dirty="0"/>
          </a:p>
        </p:txBody>
      </p:sp>
      <p:sp>
        <p:nvSpPr>
          <p:cNvPr id="18739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8739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8739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 needs to be symptoms and behaviors noted</a:t>
            </a:r>
            <a:r>
              <a:rPr lang="en-US" baseline="0" dirty="0" smtClean="0"/>
              <a:t> that meet all the required elements of a diagnosis in the DSM.  i.e. the client presenting with flat affect does not automatically mean they have a major depressive episode.  All required criteria for that diagnosis must be present and noted.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See examples or vignettes. </a:t>
            </a:r>
            <a:endParaRPr lang="en-US" dirty="0" smtClean="0"/>
          </a:p>
          <a:p>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84</a:t>
            </a:fld>
            <a:endParaRPr lang="en-US" dirty="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p:spPr>
        <p:txBody>
          <a:bodyPr/>
          <a:lstStyle/>
          <a:p>
            <a:fld id="{CD565268-F3AB-4ED7-B7CC-4F93E7C48B31}" type="slidenum">
              <a:rPr lang="en-US" smtClean="0"/>
              <a:pPr/>
              <a:t>85</a:t>
            </a:fld>
            <a:endParaRPr lang="en-US" dirty="0" smtClean="0"/>
          </a:p>
        </p:txBody>
      </p:sp>
      <p:sp>
        <p:nvSpPr>
          <p:cNvPr id="188419" name="Rectangle 2"/>
          <p:cNvSpPr>
            <a:spLocks noGrp="1" noRot="1" noChangeAspect="1" noChangeArrowheads="1" noTextEdit="1"/>
          </p:cNvSpPr>
          <p:nvPr>
            <p:ph type="sldImg"/>
          </p:nvPr>
        </p:nvSpPr>
        <p:spPr>
          <a:ln/>
        </p:spPr>
      </p:sp>
      <p:sp>
        <p:nvSpPr>
          <p:cNvPr id="188420" name="Rectangle 3"/>
          <p:cNvSpPr>
            <a:spLocks noGrp="1" noChangeArrowheads="1"/>
          </p:cNvSpPr>
          <p:nvPr>
            <p:ph type="body" idx="1"/>
          </p:nvPr>
        </p:nvSpPr>
        <p:spPr>
          <a:noFill/>
          <a:ln/>
        </p:spPr>
        <p:txBody>
          <a:bodyPr/>
          <a:lstStyle/>
          <a:p>
            <a:pPr marL="224325" indent="-224325"/>
            <a:r>
              <a:rPr lang="en-US" dirty="0" smtClean="0"/>
              <a:t>High risk areas should be addressed first. Note:</a:t>
            </a:r>
            <a:r>
              <a:rPr lang="en-US" baseline="0" dirty="0" smtClean="0"/>
              <a:t> should address major areas of the continuum of care: case management needs, treatment needs, and rehab needs. </a:t>
            </a:r>
            <a:endParaRPr lang="en-US" dirty="0"/>
          </a:p>
        </p:txBody>
      </p:sp>
      <p:sp>
        <p:nvSpPr>
          <p:cNvPr id="18842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8842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8842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a:ln/>
        </p:spPr>
      </p:sp>
      <p:sp>
        <p:nvSpPr>
          <p:cNvPr id="189443" name="Notes Placeholder 2"/>
          <p:cNvSpPr>
            <a:spLocks noGrp="1"/>
          </p:cNvSpPr>
          <p:nvPr>
            <p:ph type="body" idx="1"/>
          </p:nvPr>
        </p:nvSpPr>
        <p:spPr>
          <a:noFill/>
          <a:ln/>
        </p:spPr>
        <p:txBody>
          <a:bodyPr/>
          <a:lstStyle/>
          <a:p>
            <a:pPr marL="224325" indent="-224325">
              <a:buFontTx/>
              <a:buAutoNum type="arabicPeriod"/>
            </a:pPr>
            <a:r>
              <a:rPr lang="en-US" dirty="0" smtClean="0"/>
              <a:t>Documentation is not just</a:t>
            </a:r>
            <a:r>
              <a:rPr lang="en-US" baseline="0" dirty="0" smtClean="0"/>
              <a:t> a report-out of what the client stated although those elements should be included.  It should demonstrate that the clinician thought about what was stated as evidenced by the tying of data to decisions priorities. This is called medical decision-making. </a:t>
            </a:r>
          </a:p>
          <a:p>
            <a:pPr marL="224325" indent="-224325">
              <a:buFontTx/>
              <a:buAutoNum type="arabicPeriod"/>
            </a:pPr>
            <a:r>
              <a:rPr lang="en-US" baseline="0" dirty="0" smtClean="0"/>
              <a:t>Strength based treatment should incorporate the client’s intrinsic and extrinsic strengths into the approach to treatment.</a:t>
            </a:r>
          </a:p>
          <a:p>
            <a:pPr marL="224325" indent="-224325">
              <a:buFontTx/>
              <a:buAutoNum type="arabicPeriod"/>
            </a:pPr>
            <a:r>
              <a:rPr lang="en-US" baseline="0" dirty="0" smtClean="0"/>
              <a:t>The cultural issues that impact treatment options and treatment strategies should be discussed here as well. </a:t>
            </a:r>
            <a:endParaRPr lang="en-US" dirty="0" smtClean="0"/>
          </a:p>
          <a:p>
            <a:pPr marL="224325" indent="-224325">
              <a:buFontTx/>
              <a:buAutoNum type="arabicPeriod"/>
            </a:pPr>
            <a:endParaRPr lang="en-US" dirty="0"/>
          </a:p>
        </p:txBody>
      </p:sp>
      <p:sp>
        <p:nvSpPr>
          <p:cNvPr id="189444" name="Slide Number Placeholder 3"/>
          <p:cNvSpPr>
            <a:spLocks noGrp="1"/>
          </p:cNvSpPr>
          <p:nvPr>
            <p:ph type="sldNum" sz="quarter" idx="5"/>
          </p:nvPr>
        </p:nvSpPr>
        <p:spPr>
          <a:noFill/>
        </p:spPr>
        <p:txBody>
          <a:bodyPr/>
          <a:lstStyle/>
          <a:p>
            <a:fld id="{D3BEB83D-E4AE-4542-A94E-21D6C1436537}" type="slidenum">
              <a:rPr lang="en-US" smtClean="0"/>
              <a:pPr/>
              <a:t>86</a:t>
            </a:fld>
            <a:endParaRPr lang="en-US" dirty="0" smtClean="0"/>
          </a:p>
        </p:txBody>
      </p:sp>
      <p:sp>
        <p:nvSpPr>
          <p:cNvPr id="18944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8944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8944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Trainer:</a:t>
            </a:r>
            <a:r>
              <a:rPr lang="en-US" baseline="0" dirty="0" smtClean="0"/>
              <a:t> describe your agency’s policy </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87</a:t>
            </a:fld>
            <a:endParaRPr lang="en-US" dirty="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p:spPr>
        <p:txBody>
          <a:bodyPr/>
          <a:lstStyle/>
          <a:p>
            <a:fld id="{01A97C9F-9CDD-4C14-8CC9-B9B9E91670E6}" type="slidenum">
              <a:rPr lang="en-US" smtClean="0"/>
              <a:pPr/>
              <a:t>88</a:t>
            </a:fld>
            <a:endParaRPr lang="en-US" dirty="0" smtClean="0"/>
          </a:p>
        </p:txBody>
      </p:sp>
      <p:sp>
        <p:nvSpPr>
          <p:cNvPr id="190467" name="Rectangle 2"/>
          <p:cNvSpPr>
            <a:spLocks noGrp="1" noRot="1" noChangeAspect="1" noChangeArrowheads="1" noTextEdit="1"/>
          </p:cNvSpPr>
          <p:nvPr>
            <p:ph type="sldImg"/>
          </p:nvPr>
        </p:nvSpPr>
        <p:spPr>
          <a:ln/>
        </p:spPr>
      </p:sp>
      <p:sp>
        <p:nvSpPr>
          <p:cNvPr id="190468" name="Rectangle 3"/>
          <p:cNvSpPr>
            <a:spLocks noGrp="1" noChangeArrowheads="1"/>
          </p:cNvSpPr>
          <p:nvPr>
            <p:ph type="body" idx="1"/>
          </p:nvPr>
        </p:nvSpPr>
        <p:spPr>
          <a:noFill/>
          <a:ln/>
        </p:spPr>
        <p:txBody>
          <a:bodyPr/>
          <a:lstStyle/>
          <a:p>
            <a:pPr eaLnBrk="1" hangingPunct="1"/>
            <a:endParaRPr lang="en-US" dirty="0"/>
          </a:p>
        </p:txBody>
      </p:sp>
      <p:sp>
        <p:nvSpPr>
          <p:cNvPr id="19046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90470"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9047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Specialty assessments are center based.  Check your center’s policies on specialty assessments.</a:t>
            </a:r>
            <a:endParaRPr lang="en-US" dirty="0"/>
          </a:p>
        </p:txBody>
      </p:sp>
      <p:sp>
        <p:nvSpPr>
          <p:cNvPr id="4" name="Slide Number Placeholder 3"/>
          <p:cNvSpPr>
            <a:spLocks noGrp="1"/>
          </p:cNvSpPr>
          <p:nvPr>
            <p:ph type="sldNum" sz="quarter" idx="10"/>
          </p:nvPr>
        </p:nvSpPr>
        <p:spPr/>
        <p:txBody>
          <a:bodyPr/>
          <a:lstStyle/>
          <a:p>
            <a:fld id="{25D21B9A-5A48-4A4C-B1AE-66026105122A}" type="slidenum">
              <a:rPr lang="en-US" smtClean="0"/>
              <a:pPr/>
              <a:t>89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8D306CC6-C707-4E27-B7DD-1D9B1250D159}" type="slidenum">
              <a:rPr lang="en-US" smtClean="0"/>
              <a:pPr/>
              <a:t>9</a:t>
            </a:fld>
            <a:endParaRPr lang="en-US" dirty="0"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algn="l" eaLnBrk="1" hangingPunct="1">
              <a:buFont typeface="Arial" pitchFamily="34" charset="0"/>
              <a:buChar char="•"/>
            </a:pPr>
            <a:r>
              <a:rPr lang="en-US" dirty="0" smtClean="0"/>
              <a:t>For capitated</a:t>
            </a:r>
            <a:r>
              <a:rPr lang="en-US" baseline="0" dirty="0" smtClean="0"/>
              <a:t> Medicaid a</a:t>
            </a:r>
            <a:r>
              <a:rPr lang="en-US" dirty="0" smtClean="0"/>
              <a:t>ll MHCs report encounters to the state</a:t>
            </a:r>
          </a:p>
          <a:p>
            <a:pPr lvl="1" algn="l" eaLnBrk="1" hangingPunct="1">
              <a:buFont typeface="Arial" pitchFamily="34" charset="0"/>
              <a:buChar char="•"/>
            </a:pPr>
            <a:r>
              <a:rPr lang="en-US" dirty="0" smtClean="0"/>
              <a:t>Each MHC receives</a:t>
            </a:r>
            <a:r>
              <a:rPr lang="en-US" baseline="0" dirty="0" smtClean="0"/>
              <a:t> an allocated dollar amount from HCPF for Medicaid </a:t>
            </a:r>
            <a:r>
              <a:rPr lang="en-US" baseline="0" dirty="0" err="1" smtClean="0"/>
              <a:t>eligibles</a:t>
            </a:r>
            <a:endParaRPr lang="en-US" baseline="0" dirty="0" smtClean="0"/>
          </a:p>
          <a:p>
            <a:pPr lvl="0" algn="l" eaLnBrk="1" hangingPunct="1">
              <a:buFont typeface="Arial" pitchFamily="34" charset="0"/>
              <a:buChar char="•"/>
            </a:pPr>
            <a:r>
              <a:rPr lang="en-US" baseline="0" dirty="0" smtClean="0"/>
              <a:t>There are also FFS Medicaid services as well – for these services, claims – not encounters are submitted</a:t>
            </a:r>
          </a:p>
          <a:p>
            <a:pPr lvl="0" algn="l" eaLnBrk="1" hangingPunct="1">
              <a:buFont typeface="Arial" pitchFamily="34" charset="0"/>
              <a:buChar char="•"/>
            </a:pPr>
            <a:r>
              <a:rPr lang="en-US" baseline="0" dirty="0" smtClean="0"/>
              <a:t>We also serve individuals with both Medicaid and Medicare –these services are FFS as well </a:t>
            </a:r>
          </a:p>
          <a:p>
            <a:pPr algn="l" eaLnBrk="1" hangingPunct="1">
              <a:buFont typeface="Arial" pitchFamily="34" charset="0"/>
              <a:buChar char="•"/>
            </a:pPr>
            <a:endParaRPr lang="en-US" baseline="0" dirty="0" smtClean="0"/>
          </a:p>
          <a:p>
            <a:pPr algn="l" eaLnBrk="1" hangingPunct="1">
              <a:buFont typeface="Arial" pitchFamily="34" charset="0"/>
              <a:buChar char="•"/>
            </a:pPr>
            <a:r>
              <a:rPr lang="en-US" baseline="0" dirty="0" smtClean="0"/>
              <a:t>Every encounter is submitted with all the required information including:</a:t>
            </a:r>
          </a:p>
          <a:p>
            <a:pPr lvl="1" algn="l" eaLnBrk="1" hangingPunct="1">
              <a:buFont typeface="Arial" pitchFamily="34" charset="0"/>
              <a:buChar char="•"/>
            </a:pPr>
            <a:r>
              <a:rPr lang="en-US" baseline="0" dirty="0" smtClean="0"/>
              <a:t>Start/end time</a:t>
            </a:r>
          </a:p>
          <a:p>
            <a:pPr lvl="1" algn="l" eaLnBrk="1" hangingPunct="1">
              <a:buFont typeface="Arial" pitchFamily="34" charset="0"/>
              <a:buChar char="•"/>
            </a:pPr>
            <a:r>
              <a:rPr lang="en-US" baseline="0" dirty="0" smtClean="0"/>
              <a:t>Length of intervention</a:t>
            </a:r>
          </a:p>
          <a:p>
            <a:pPr lvl="1" algn="l" eaLnBrk="1" hangingPunct="1">
              <a:buFont typeface="Arial" pitchFamily="34" charset="0"/>
              <a:buChar char="•"/>
            </a:pPr>
            <a:r>
              <a:rPr lang="en-US" baseline="0" dirty="0" smtClean="0"/>
              <a:t>Client identification</a:t>
            </a:r>
          </a:p>
          <a:p>
            <a:pPr lvl="1" algn="l" eaLnBrk="1" hangingPunct="1">
              <a:buFont typeface="Arial" pitchFamily="34" charset="0"/>
              <a:buChar char="•"/>
            </a:pPr>
            <a:r>
              <a:rPr lang="en-US" baseline="0" dirty="0" smtClean="0"/>
              <a:t>Type of service</a:t>
            </a:r>
          </a:p>
          <a:p>
            <a:pPr lvl="0" algn="l" eaLnBrk="1" hangingPunct="1">
              <a:buFont typeface="Arial" pitchFamily="34" charset="0"/>
              <a:buChar char="•"/>
            </a:pPr>
            <a:r>
              <a:rPr lang="en-US" baseline="0" dirty="0" smtClean="0"/>
              <a:t>Claims require the same information </a:t>
            </a:r>
          </a:p>
          <a:p>
            <a:pPr lvl="0" algn="l" eaLnBrk="1" hangingPunct="1">
              <a:buFont typeface="Arial" pitchFamily="34" charset="0"/>
              <a:buChar char="•"/>
            </a:pPr>
            <a:r>
              <a:rPr lang="en-US" baseline="0" dirty="0" smtClean="0"/>
              <a:t>For all encounters/claims there must be back-up documentation in the medical record</a:t>
            </a:r>
            <a:endParaRPr lang="en-US" dirty="0"/>
          </a:p>
        </p:txBody>
      </p:sp>
      <p:sp>
        <p:nvSpPr>
          <p:cNvPr id="11776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1776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1776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D21B9A-5A48-4A4C-B1AE-66026105122A}" type="slidenum">
              <a:rPr lang="en-US" smtClean="0"/>
              <a:pPr/>
              <a:t>90</a:t>
            </a:fld>
            <a:endParaRPr lang="en-US" dirty="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p:spPr>
        <p:txBody>
          <a:bodyPr/>
          <a:lstStyle/>
          <a:p>
            <a:fld id="{97FB6894-792D-4492-B569-CDCB7D755AD9}" type="slidenum">
              <a:rPr lang="en-US" smtClean="0"/>
              <a:pPr/>
              <a:t>91</a:t>
            </a:fld>
            <a:endParaRPr lang="en-US" dirty="0" smtClean="0"/>
          </a:p>
        </p:txBody>
      </p:sp>
      <p:sp>
        <p:nvSpPr>
          <p:cNvPr id="191491" name="Rectangle 2"/>
          <p:cNvSpPr>
            <a:spLocks noGrp="1" noRot="1" noChangeAspect="1" noChangeArrowheads="1" noTextEdit="1"/>
          </p:cNvSpPr>
          <p:nvPr>
            <p:ph type="sldImg"/>
          </p:nvPr>
        </p:nvSpPr>
        <p:spPr>
          <a:ln/>
        </p:spPr>
      </p:sp>
      <p:sp>
        <p:nvSpPr>
          <p:cNvPr id="165892" name="Rectangle 3"/>
          <p:cNvSpPr>
            <a:spLocks noGrp="1" noChangeArrowheads="1"/>
          </p:cNvSpPr>
          <p:nvPr>
            <p:ph type="body" idx="1"/>
          </p:nvPr>
        </p:nvSpPr>
        <p:spPr>
          <a:ln/>
        </p:spPr>
        <p:txBody>
          <a:bodyPr/>
          <a:lstStyle/>
          <a:p>
            <a:pPr eaLnBrk="1" hangingPunct="1">
              <a:defRPr/>
            </a:pPr>
            <a:r>
              <a:rPr lang="en-US" dirty="0" smtClean="0"/>
              <a:t>Trainer:</a:t>
            </a:r>
            <a:r>
              <a:rPr lang="en-US" baseline="0" dirty="0" smtClean="0"/>
              <a:t> </a:t>
            </a:r>
            <a:r>
              <a:rPr lang="en-US" dirty="0" smtClean="0"/>
              <a:t>10 days is Department of Behavioral Health guideline</a:t>
            </a:r>
            <a:r>
              <a:rPr lang="en-US" baseline="0" dirty="0" smtClean="0"/>
              <a:t> and some agencies use 30 days (HCPF) or other criteria. Know your agency’s policy.</a:t>
            </a:r>
          </a:p>
          <a:p>
            <a:pPr eaLnBrk="1" hangingPunct="1">
              <a:defRPr/>
            </a:pPr>
            <a:endParaRPr lang="en-US" baseline="0" dirty="0" smtClean="0"/>
          </a:p>
          <a:p>
            <a:pPr eaLnBrk="1" hangingPunct="1">
              <a:defRPr/>
            </a:pPr>
            <a:r>
              <a:rPr lang="en-US" baseline="0" dirty="0" smtClean="0"/>
              <a:t>Note: the progress note is needed to describe the service (treatment planning) for billing purposes</a:t>
            </a:r>
            <a:endParaRPr lang="en-US" dirty="0"/>
          </a:p>
        </p:txBody>
      </p:sp>
      <p:sp>
        <p:nvSpPr>
          <p:cNvPr id="19149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9149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9149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A8C0A930-28AA-4B27-A03F-5B5E646EE9A4}" type="slidenum">
              <a:rPr lang="en-US" smtClean="0"/>
              <a:pPr/>
              <a:t>92</a:t>
            </a:fld>
            <a:endParaRPr lang="en-US" dirty="0" smtClean="0"/>
          </a:p>
        </p:txBody>
      </p:sp>
      <p:sp>
        <p:nvSpPr>
          <p:cNvPr id="192515" name="Rectangle 2"/>
          <p:cNvSpPr>
            <a:spLocks noGrp="1" noRot="1" noChangeAspect="1" noChangeArrowheads="1" noTextEdit="1"/>
          </p:cNvSpPr>
          <p:nvPr>
            <p:ph type="sldImg"/>
          </p:nvPr>
        </p:nvSpPr>
        <p:spPr>
          <a:ln/>
        </p:spPr>
      </p:sp>
      <p:sp>
        <p:nvSpPr>
          <p:cNvPr id="192516" name="Rectangle 3"/>
          <p:cNvSpPr>
            <a:spLocks noGrp="1" noChangeArrowheads="1"/>
          </p:cNvSpPr>
          <p:nvPr>
            <p:ph type="body" idx="1"/>
          </p:nvPr>
        </p:nvSpPr>
        <p:spPr>
          <a:noFill/>
          <a:ln/>
        </p:spPr>
        <p:txBody>
          <a:bodyPr/>
          <a:lstStyle/>
          <a:p>
            <a:pPr eaLnBrk="1" hangingPunct="1"/>
            <a:endParaRPr lang="en-US" dirty="0"/>
          </a:p>
        </p:txBody>
      </p:sp>
      <p:sp>
        <p:nvSpPr>
          <p:cNvPr id="19251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9251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9251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7"/>
          <p:cNvSpPr>
            <a:spLocks noGrp="1" noChangeArrowheads="1"/>
          </p:cNvSpPr>
          <p:nvPr>
            <p:ph type="sldNum" sz="quarter" idx="5"/>
          </p:nvPr>
        </p:nvSpPr>
        <p:spPr>
          <a:noFill/>
        </p:spPr>
        <p:txBody>
          <a:bodyPr/>
          <a:lstStyle/>
          <a:p>
            <a:fld id="{A75BA866-6962-46DF-A7B1-26A1C82C0694}" type="slidenum">
              <a:rPr lang="en-US" smtClean="0"/>
              <a:pPr/>
              <a:t>93</a:t>
            </a:fld>
            <a:endParaRPr lang="en-US" dirty="0" smtClean="0"/>
          </a:p>
        </p:txBody>
      </p:sp>
      <p:sp>
        <p:nvSpPr>
          <p:cNvPr id="193539" name="Rectangle 2"/>
          <p:cNvSpPr>
            <a:spLocks noGrp="1" noRot="1" noChangeAspect="1" noChangeArrowheads="1" noTextEdit="1"/>
          </p:cNvSpPr>
          <p:nvPr>
            <p:ph type="sldImg"/>
          </p:nvPr>
        </p:nvSpPr>
        <p:spPr>
          <a:ln/>
        </p:spPr>
      </p:sp>
      <p:sp>
        <p:nvSpPr>
          <p:cNvPr id="193540" name="Rectangle 3"/>
          <p:cNvSpPr>
            <a:spLocks noGrp="1" noChangeArrowheads="1"/>
          </p:cNvSpPr>
          <p:nvPr>
            <p:ph type="body" idx="1"/>
          </p:nvPr>
        </p:nvSpPr>
        <p:spPr>
          <a:xfrm>
            <a:off x="298176" y="4191000"/>
            <a:ext cx="6187109" cy="4408488"/>
          </a:xfrm>
          <a:noFill/>
          <a:ln/>
        </p:spPr>
        <p:txBody>
          <a:bodyPr/>
          <a:lstStyle/>
          <a:p>
            <a:pPr eaLnBrk="1" hangingPunct="1"/>
            <a:endParaRPr lang="en-US" dirty="0"/>
          </a:p>
        </p:txBody>
      </p:sp>
      <p:sp>
        <p:nvSpPr>
          <p:cNvPr id="19354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9354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9354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p:spPr>
        <p:txBody>
          <a:bodyPr/>
          <a:lstStyle/>
          <a:p>
            <a:fld id="{8CC8A5D4-53F3-4F43-A594-6F020255EBAD}" type="slidenum">
              <a:rPr lang="en-US" smtClean="0"/>
              <a:pPr/>
              <a:t>94</a:t>
            </a:fld>
            <a:endParaRPr lang="en-US" dirty="0" smtClean="0"/>
          </a:p>
        </p:txBody>
      </p:sp>
      <p:sp>
        <p:nvSpPr>
          <p:cNvPr id="196611" name="Rectangle 2"/>
          <p:cNvSpPr>
            <a:spLocks noGrp="1" noRot="1" noChangeAspect="1" noChangeArrowheads="1" noTextEdit="1"/>
          </p:cNvSpPr>
          <p:nvPr>
            <p:ph type="sldImg"/>
          </p:nvPr>
        </p:nvSpPr>
        <p:spPr>
          <a:ln/>
        </p:spPr>
      </p:sp>
      <p:sp>
        <p:nvSpPr>
          <p:cNvPr id="198660" name="Rectangle 3"/>
          <p:cNvSpPr>
            <a:spLocks noGrp="1" noChangeArrowheads="1"/>
          </p:cNvSpPr>
          <p:nvPr>
            <p:ph type="body" idx="1"/>
          </p:nvPr>
        </p:nvSpPr>
        <p:spPr>
          <a:ln/>
        </p:spPr>
        <p:txBody>
          <a:bodyPr/>
          <a:lstStyle/>
          <a:p>
            <a:pPr eaLnBrk="1" hangingPunct="1">
              <a:defRPr/>
            </a:pPr>
            <a:r>
              <a:rPr lang="en-US" dirty="0" smtClean="0"/>
              <a:t>The language will vary depending on your organization.  Your agency may label a goal as a discharge goal or may label a goal as a</a:t>
            </a:r>
            <a:r>
              <a:rPr lang="en-US" baseline="0" dirty="0" smtClean="0"/>
              <a:t> life goal. Goals should be recovery oriented and emphasize using strengths and resources of the individual.  </a:t>
            </a:r>
          </a:p>
          <a:p>
            <a:pPr eaLnBrk="1" hangingPunct="1">
              <a:defRPr/>
            </a:pPr>
            <a:endParaRPr lang="en-US" baseline="0" dirty="0" smtClean="0"/>
          </a:p>
          <a:p>
            <a:pPr eaLnBrk="1" hangingPunct="1">
              <a:defRPr/>
            </a:pPr>
            <a:r>
              <a:rPr lang="en-US" baseline="0" dirty="0" smtClean="0"/>
              <a:t>Remember that it is important for an auditor to understand how the treatment goal relates to the mental health system and its capacity to help the individual. </a:t>
            </a:r>
          </a:p>
          <a:p>
            <a:pPr eaLnBrk="1" hangingPunct="1">
              <a:defRPr/>
            </a:pPr>
            <a:endParaRPr lang="en-US" baseline="0" dirty="0" smtClean="0"/>
          </a:p>
          <a:p>
            <a:pPr eaLnBrk="1" hangingPunct="1">
              <a:defRPr/>
            </a:pPr>
            <a:r>
              <a:rPr lang="en-US" baseline="0" dirty="0" smtClean="0"/>
              <a:t>Medical necessity requires that the treatment be specific and effective for a diagnosis (</a:t>
            </a:r>
            <a:r>
              <a:rPr lang="en-US" baseline="0" dirty="0" err="1" smtClean="0"/>
              <a:t>es</a:t>
            </a:r>
            <a:r>
              <a:rPr lang="en-US" baseline="0" dirty="0" smtClean="0"/>
              <a:t>).  So the goal of I want to move into my own apartment has to be explained as a issue the mental health system can help with.  For this individual it may be symptoms, problems with skills, inability to manage medication or other reasons why they are not able to manage this. The reasons should relate to their mental illness.</a:t>
            </a:r>
          </a:p>
          <a:p>
            <a:pPr eaLnBrk="1" hangingPunct="1">
              <a:defRPr/>
            </a:pPr>
            <a:endParaRPr lang="en-US" baseline="0" dirty="0" smtClean="0"/>
          </a:p>
          <a:p>
            <a:pPr eaLnBrk="1" hangingPunct="1">
              <a:defRPr/>
            </a:pPr>
            <a:r>
              <a:rPr lang="en-US" baseline="0" dirty="0" smtClean="0"/>
              <a:t>Think of your own health insurance would they pay for you to go to the doctor in order to get your own apartment? If not why not? If so, under what circumstances? </a:t>
            </a:r>
          </a:p>
          <a:p>
            <a:pPr eaLnBrk="1" hangingPunct="1">
              <a:defRPr/>
            </a:pPr>
            <a:endParaRPr lang="en-US" baseline="0" dirty="0" smtClean="0"/>
          </a:p>
        </p:txBody>
      </p:sp>
      <p:sp>
        <p:nvSpPr>
          <p:cNvPr id="19661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9661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9661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p>
            <a:fld id="{FB9100A1-EB4D-4C7E-B044-484C6D7820C4}" type="slidenum">
              <a:rPr lang="en-US" smtClean="0"/>
              <a:pPr/>
              <a:t>95</a:t>
            </a:fld>
            <a:endParaRPr lang="en-US" dirty="0" smtClean="0"/>
          </a:p>
        </p:txBody>
      </p:sp>
      <p:sp>
        <p:nvSpPr>
          <p:cNvPr id="197635" name="Rectangle 2"/>
          <p:cNvSpPr>
            <a:spLocks noGrp="1" noRot="1" noChangeAspect="1" noChangeArrowheads="1" noTextEdit="1"/>
          </p:cNvSpPr>
          <p:nvPr>
            <p:ph type="sldImg"/>
          </p:nvPr>
        </p:nvSpPr>
        <p:spPr>
          <a:ln/>
        </p:spPr>
      </p:sp>
      <p:sp>
        <p:nvSpPr>
          <p:cNvPr id="197636" name="Rectangle 3"/>
          <p:cNvSpPr>
            <a:spLocks noGrp="1" noChangeArrowheads="1"/>
          </p:cNvSpPr>
          <p:nvPr>
            <p:ph type="body" idx="1"/>
          </p:nvPr>
        </p:nvSpPr>
        <p:spPr>
          <a:noFill/>
          <a:ln/>
        </p:spPr>
        <p:txBody>
          <a:bodyPr/>
          <a:lstStyle/>
          <a:p>
            <a:pPr eaLnBrk="1" hangingPunct="1"/>
            <a:r>
              <a:rPr lang="en-US" dirty="0" smtClean="0"/>
              <a:t>You should</a:t>
            </a:r>
            <a:r>
              <a:rPr lang="en-US" baseline="0" dirty="0" smtClean="0"/>
              <a:t> </a:t>
            </a:r>
            <a:r>
              <a:rPr lang="en-US" dirty="0" smtClean="0"/>
              <a:t>be able to observe</a:t>
            </a:r>
            <a:r>
              <a:rPr lang="en-US" baseline="0" dirty="0" smtClean="0"/>
              <a:t> or confirm achievement in some way. This can be through others reporting, the individual reporting or actual observation – or in the case of a change in attitude or beliefs that impact positive actions –the thinking should be able to be described. </a:t>
            </a:r>
          </a:p>
          <a:p>
            <a:pPr eaLnBrk="1" hangingPunct="1"/>
            <a:endParaRPr lang="en-US" baseline="0" dirty="0" smtClean="0"/>
          </a:p>
          <a:p>
            <a:pPr eaLnBrk="1" hangingPunct="1"/>
            <a:r>
              <a:rPr lang="en-US" baseline="0" dirty="0" smtClean="0"/>
              <a:t/>
            </a:r>
            <a:br>
              <a:rPr lang="en-US" baseline="0" dirty="0" smtClean="0"/>
            </a:br>
            <a:r>
              <a:rPr lang="en-US" baseline="0" dirty="0" smtClean="0"/>
              <a:t>“Individual will be able to recognize when their anger is escalating and they need to remove themselves from a situation.”  You can’t see it but the Individual can explain it to you.  </a:t>
            </a:r>
            <a:endParaRPr lang="en-US" dirty="0"/>
          </a:p>
        </p:txBody>
      </p:sp>
      <p:sp>
        <p:nvSpPr>
          <p:cNvPr id="197637"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97638"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97639"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a:spLocks noGrp="1" noChangeArrowheads="1"/>
          </p:cNvSpPr>
          <p:nvPr>
            <p:ph type="sldNum" sz="quarter" idx="5"/>
          </p:nvPr>
        </p:nvSpPr>
        <p:spPr>
          <a:noFill/>
        </p:spPr>
        <p:txBody>
          <a:bodyPr/>
          <a:lstStyle/>
          <a:p>
            <a:fld id="{5A8A5FCA-25C6-423F-8E85-155123E281EC}" type="slidenum">
              <a:rPr lang="en-US" smtClean="0"/>
              <a:pPr/>
              <a:t>96</a:t>
            </a:fld>
            <a:endParaRPr lang="en-US" dirty="0" smtClean="0"/>
          </a:p>
        </p:txBody>
      </p:sp>
      <p:sp>
        <p:nvSpPr>
          <p:cNvPr id="198659" name="Rectangle 2"/>
          <p:cNvSpPr>
            <a:spLocks noGrp="1" noRot="1" noChangeAspect="1" noChangeArrowheads="1" noTextEdit="1"/>
          </p:cNvSpPr>
          <p:nvPr>
            <p:ph type="sldImg"/>
          </p:nvPr>
        </p:nvSpPr>
        <p:spPr>
          <a:ln/>
        </p:spPr>
      </p:sp>
      <p:sp>
        <p:nvSpPr>
          <p:cNvPr id="198660" name="Rectangle 3"/>
          <p:cNvSpPr>
            <a:spLocks noGrp="1" noChangeArrowheads="1"/>
          </p:cNvSpPr>
          <p:nvPr>
            <p:ph type="body" idx="1"/>
          </p:nvPr>
        </p:nvSpPr>
        <p:spPr>
          <a:noFill/>
          <a:ln/>
        </p:spPr>
        <p:txBody>
          <a:bodyPr/>
          <a:lstStyle/>
          <a:p>
            <a:pPr eaLnBrk="1" hangingPunct="1"/>
            <a:r>
              <a:rPr lang="en-US" dirty="0" smtClean="0"/>
              <a:t>This should also be developed/agreed upon collaboratively with the client.</a:t>
            </a:r>
          </a:p>
          <a:p>
            <a:pPr eaLnBrk="1" hangingPunct="1"/>
            <a:endParaRPr lang="en-US" dirty="0" smtClean="0"/>
          </a:p>
          <a:p>
            <a:pPr eaLnBrk="1" hangingPunct="1"/>
            <a:r>
              <a:rPr lang="en-US" dirty="0" smtClean="0"/>
              <a:t>1. To go from goals to objectives, there needs to be a strategy. The next step of the treatment planning process is to work with the Individual to develop strategy. Once decided, this strategy should help in the definition of objectives which are the steps needed to achieve the treatment goal(s).</a:t>
            </a:r>
          </a:p>
          <a:p>
            <a:pPr eaLnBrk="1" hangingPunct="1"/>
            <a:r>
              <a:rPr lang="en-US" dirty="0" smtClean="0"/>
              <a:t>2. For common treatment strategies –see below:</a:t>
            </a:r>
            <a:r>
              <a:rPr lang="en-US" baseline="0" dirty="0" smtClean="0"/>
              <a:t> </a:t>
            </a:r>
            <a:r>
              <a:rPr lang="en-US" dirty="0" smtClean="0"/>
              <a:t> </a:t>
            </a:r>
          </a:p>
          <a:p>
            <a:pPr lvl="1" eaLnBrk="1" hangingPunct="1">
              <a:buFont typeface="Arial" pitchFamily="34" charset="0"/>
              <a:buChar char="•"/>
            </a:pPr>
            <a:r>
              <a:rPr lang="en-US" dirty="0" smtClean="0"/>
              <a:t>Maslow’s Hierarchy: use this as an example of how to prioritize or develop objectives. E.g. first steps are to stabilize basic needs, then look at safety issues, etc. </a:t>
            </a:r>
          </a:p>
          <a:p>
            <a:pPr lvl="1" eaLnBrk="1" hangingPunct="1">
              <a:buFont typeface="Arial" pitchFamily="34" charset="0"/>
              <a:buChar char="•"/>
            </a:pPr>
            <a:r>
              <a:rPr lang="en-US" dirty="0" smtClean="0"/>
              <a:t> Stages of Change: use this example to discuss how you move from cognitive objectives (Objectives = steps towards the recovery and treatment goals) to behavioral objectives. </a:t>
            </a:r>
          </a:p>
          <a:p>
            <a:pPr eaLnBrk="1" hangingPunct="1"/>
            <a:r>
              <a:rPr lang="en-US" dirty="0" smtClean="0"/>
              <a:t>5. Suggest trainer: discuss re: other common strategies. </a:t>
            </a:r>
          </a:p>
          <a:p>
            <a:pPr eaLnBrk="1" hangingPunct="1"/>
            <a:endParaRPr lang="en-US" dirty="0"/>
          </a:p>
        </p:txBody>
      </p:sp>
      <p:sp>
        <p:nvSpPr>
          <p:cNvPr id="198661"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98662"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98663"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a:noFill/>
        </p:spPr>
        <p:txBody>
          <a:bodyPr/>
          <a:lstStyle/>
          <a:p>
            <a:fld id="{06C1A59F-09E9-45DF-8562-E1F19ABE1DC6}" type="slidenum">
              <a:rPr lang="en-US" smtClean="0"/>
              <a:pPr/>
              <a:t>97</a:t>
            </a:fld>
            <a:endParaRPr lang="en-US" dirty="0" smtClean="0"/>
          </a:p>
        </p:txBody>
      </p:sp>
      <p:sp>
        <p:nvSpPr>
          <p:cNvPr id="199683" name="Rectangle 2"/>
          <p:cNvSpPr>
            <a:spLocks noGrp="1" noRot="1" noChangeAspect="1" noChangeArrowheads="1" noTextEdit="1"/>
          </p:cNvSpPr>
          <p:nvPr>
            <p:ph type="sldImg"/>
          </p:nvPr>
        </p:nvSpPr>
        <p:spPr>
          <a:ln/>
        </p:spPr>
      </p:sp>
      <p:sp>
        <p:nvSpPr>
          <p:cNvPr id="199684" name="Rectangle 3"/>
          <p:cNvSpPr>
            <a:spLocks noGrp="1" noChangeArrowheads="1"/>
          </p:cNvSpPr>
          <p:nvPr>
            <p:ph type="body" idx="1"/>
          </p:nvPr>
        </p:nvSpPr>
        <p:spPr>
          <a:noFill/>
          <a:ln/>
        </p:spPr>
        <p:txBody>
          <a:bodyPr/>
          <a:lstStyle/>
          <a:p>
            <a:pPr marL="228600" indent="-228600" eaLnBrk="1" hangingPunct="1">
              <a:buFontTx/>
              <a:buAutoNum type="arabicPeriod"/>
            </a:pPr>
            <a:r>
              <a:rPr lang="en-US" dirty="0" smtClean="0"/>
              <a:t>Auditors are looking for incremental measures for success of an objective.  Make sure the objective</a:t>
            </a:r>
            <a:r>
              <a:rPr lang="en-US" baseline="0" dirty="0" smtClean="0"/>
              <a:t> is measurable towards desired outcomes.</a:t>
            </a:r>
            <a:r>
              <a:rPr lang="en-US" dirty="0" smtClean="0"/>
              <a:t> </a:t>
            </a:r>
          </a:p>
          <a:p>
            <a:pPr marL="228600" indent="-228600" eaLnBrk="1" hangingPunct="1">
              <a:buFontTx/>
              <a:buAutoNum type="arabicPeriod"/>
            </a:pPr>
            <a:r>
              <a:rPr lang="en-US" dirty="0" smtClean="0"/>
              <a:t>The goals lay out the outcomes of treatment. The objectives begin to articulate the treatment strategy because those are the short term outcomes that will tell you and Individual that moving towards their goal.  </a:t>
            </a:r>
          </a:p>
          <a:p>
            <a:pPr marL="228600" indent="-228600" eaLnBrk="1" hangingPunct="1">
              <a:buFontTx/>
              <a:buAutoNum type="arabicPeriod"/>
            </a:pPr>
            <a:r>
              <a:rPr lang="en-US" dirty="0" smtClean="0"/>
              <a:t>Objectives add to the Individuality of the plan. Should be able to look at the treatment plan and know who it is built for because it is so individualized. </a:t>
            </a:r>
          </a:p>
          <a:p>
            <a:pPr marL="228600" indent="-228600" eaLnBrk="1" hangingPunct="1">
              <a:buFontTx/>
              <a:buAutoNum type="arabicPeriod"/>
            </a:pPr>
            <a:r>
              <a:rPr lang="en-US" dirty="0" smtClean="0"/>
              <a:t>See objectives as successes for the Individual and you! Cross them out and move on to the next ones. </a:t>
            </a:r>
          </a:p>
          <a:p>
            <a:pPr marL="228600" indent="-228600" eaLnBrk="1" hangingPunct="1">
              <a:buFontTx/>
              <a:buAutoNum type="arabicPeriod"/>
            </a:pPr>
            <a:r>
              <a:rPr lang="en-US" dirty="0" smtClean="0"/>
              <a:t>Always be forward thinking. Individual should be able to recognize forward movement to fuel motivation. </a:t>
            </a:r>
          </a:p>
          <a:p>
            <a:pPr marL="0" indent="0">
              <a:buFontTx/>
              <a:buNone/>
            </a:pPr>
            <a:endParaRPr lang="en-US" baseline="0" dirty="0" smtClean="0"/>
          </a:p>
          <a:p>
            <a:pPr marL="0" indent="0">
              <a:buFontTx/>
              <a:buNone/>
            </a:pPr>
            <a:endParaRPr lang="en-US" baseline="0" dirty="0" smtClean="0"/>
          </a:p>
          <a:p>
            <a:pPr marL="0" indent="0">
              <a:buFontTx/>
              <a:buNone/>
            </a:pPr>
            <a:endParaRPr lang="en-US" dirty="0"/>
          </a:p>
        </p:txBody>
      </p:sp>
      <p:sp>
        <p:nvSpPr>
          <p:cNvPr id="199685"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199686"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199687"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7"/>
          <p:cNvSpPr>
            <a:spLocks noGrp="1" noChangeArrowheads="1"/>
          </p:cNvSpPr>
          <p:nvPr>
            <p:ph type="sldNum" sz="quarter" idx="5"/>
          </p:nvPr>
        </p:nvSpPr>
        <p:spPr>
          <a:noFill/>
        </p:spPr>
        <p:txBody>
          <a:bodyPr/>
          <a:lstStyle/>
          <a:p>
            <a:fld id="{D2059E2D-F74E-4DD8-9066-112EAF89E25E}" type="slidenum">
              <a:rPr lang="en-US" smtClean="0"/>
              <a:pPr/>
              <a:t>98</a:t>
            </a:fld>
            <a:endParaRPr lang="en-US" dirty="0" smtClean="0"/>
          </a:p>
        </p:txBody>
      </p:sp>
      <p:sp>
        <p:nvSpPr>
          <p:cNvPr id="200707" name="Rectangle 2"/>
          <p:cNvSpPr>
            <a:spLocks noGrp="1" noRot="1" noChangeAspect="1" noChangeArrowheads="1" noTextEdit="1"/>
          </p:cNvSpPr>
          <p:nvPr>
            <p:ph type="sldImg"/>
          </p:nvPr>
        </p:nvSpPr>
        <p:spPr>
          <a:ln/>
        </p:spPr>
      </p:sp>
      <p:sp>
        <p:nvSpPr>
          <p:cNvPr id="200708" name="Rectangle 3"/>
          <p:cNvSpPr>
            <a:spLocks noGrp="1" noChangeArrowheads="1"/>
          </p:cNvSpPr>
          <p:nvPr>
            <p:ph type="body" idx="1"/>
          </p:nvPr>
        </p:nvSpPr>
        <p:spPr>
          <a:noFill/>
          <a:ln/>
        </p:spPr>
        <p:txBody>
          <a:bodyPr/>
          <a:lstStyle/>
          <a:p>
            <a:pPr marL="685800" lvl="1" indent="-228600" eaLnBrk="1" hangingPunct="1">
              <a:buFont typeface="+mj-lt"/>
              <a:buAutoNum type="arabicPeriod"/>
            </a:pPr>
            <a:r>
              <a:rPr lang="en-US" b="0" i="0" dirty="0" smtClean="0">
                <a:solidFill>
                  <a:srgbClr val="A50021"/>
                </a:solidFill>
              </a:rPr>
              <a:t>What will be different if treatment works and I am gaining on my goals?</a:t>
            </a:r>
          </a:p>
          <a:p>
            <a:pPr marL="685800" lvl="1" indent="-228600" eaLnBrk="1" hangingPunct="1">
              <a:buFont typeface="+mj-lt"/>
              <a:buAutoNum type="arabicPeriod"/>
            </a:pPr>
            <a:r>
              <a:rPr lang="en-US" b="0" i="0" dirty="0" smtClean="0">
                <a:solidFill>
                  <a:srgbClr val="A50021"/>
                </a:solidFill>
              </a:rPr>
              <a:t>How much would something that is happening now have to be reduced for me to know that treatment is working?</a:t>
            </a:r>
          </a:p>
          <a:p>
            <a:pPr marL="685800" lvl="1" indent="-228600" eaLnBrk="1" hangingPunct="1">
              <a:buFont typeface="+mj-lt"/>
              <a:buAutoNum type="arabicPeriod"/>
            </a:pPr>
            <a:r>
              <a:rPr lang="en-US" dirty="0" smtClean="0"/>
              <a:t>Think in terms of a road map. It should be clear to Individual and to the treatment team. </a:t>
            </a:r>
          </a:p>
          <a:p>
            <a:pPr marL="685800" lvl="1" indent="-228600" eaLnBrk="1" hangingPunct="1">
              <a:buFont typeface="+mj-lt"/>
              <a:buAutoNum type="arabicPeriod"/>
            </a:pPr>
            <a:r>
              <a:rPr lang="en-US" dirty="0" smtClean="0"/>
              <a:t>Should not be trivial. Make them significant achievements even if not “big” steps. </a:t>
            </a:r>
          </a:p>
          <a:p>
            <a:pPr marL="685800" lvl="1" indent="-228600" eaLnBrk="1" hangingPunct="1">
              <a:buFont typeface="+mj-lt"/>
              <a:buAutoNum type="arabicPeriod"/>
            </a:pPr>
            <a:endParaRPr lang="en-US" b="0" i="1" dirty="0" smtClean="0">
              <a:solidFill>
                <a:srgbClr val="A50021"/>
              </a:solidFill>
            </a:endParaRPr>
          </a:p>
          <a:p>
            <a:pPr marL="224325" indent="-224325">
              <a:buFontTx/>
              <a:buAutoNum type="arabicPeriod"/>
            </a:pPr>
            <a:endParaRPr lang="en-US" dirty="0"/>
          </a:p>
        </p:txBody>
      </p:sp>
      <p:sp>
        <p:nvSpPr>
          <p:cNvPr id="200709"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200710"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200711"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p:spPr>
        <p:txBody>
          <a:bodyPr/>
          <a:lstStyle/>
          <a:p>
            <a:fld id="{D00BEE41-F150-4A87-81C4-1F3E4E4AE9CF}" type="slidenum">
              <a:rPr lang="en-US" smtClean="0"/>
              <a:pPr/>
              <a:t>99</a:t>
            </a:fld>
            <a:endParaRPr lang="en-US" dirty="0" smtClean="0"/>
          </a:p>
        </p:txBody>
      </p:sp>
      <p:sp>
        <p:nvSpPr>
          <p:cNvPr id="201731" name="Rectangle 2"/>
          <p:cNvSpPr>
            <a:spLocks noGrp="1" noRot="1" noChangeAspect="1" noChangeArrowheads="1" noTextEdit="1"/>
          </p:cNvSpPr>
          <p:nvPr>
            <p:ph type="sldImg"/>
          </p:nvPr>
        </p:nvSpPr>
        <p:spPr>
          <a:ln/>
        </p:spPr>
      </p:sp>
      <p:sp>
        <p:nvSpPr>
          <p:cNvPr id="201732" name="Rectangle 3"/>
          <p:cNvSpPr>
            <a:spLocks noGrp="1" noChangeArrowheads="1"/>
          </p:cNvSpPr>
          <p:nvPr>
            <p:ph type="body" idx="1"/>
          </p:nvPr>
        </p:nvSpPr>
        <p:spPr>
          <a:noFill/>
          <a:ln/>
        </p:spPr>
        <p:txBody>
          <a:bodyPr/>
          <a:lstStyle/>
          <a:p>
            <a:pPr marL="228600" indent="-228600" eaLnBrk="1" hangingPunct="1">
              <a:buFont typeface="+mj-lt"/>
              <a:buAutoNum type="arabicPeriod"/>
            </a:pPr>
            <a:r>
              <a:rPr lang="en-US" dirty="0" smtClean="0"/>
              <a:t>Objectives should be realistic</a:t>
            </a:r>
          </a:p>
          <a:p>
            <a:pPr eaLnBrk="1" hangingPunct="1"/>
            <a:r>
              <a:rPr lang="en-US" dirty="0" smtClean="0"/>
              <a:t>2. Always identify the strengths that they can use to reach objectives. </a:t>
            </a:r>
          </a:p>
          <a:p>
            <a:pPr eaLnBrk="1" hangingPunct="1"/>
            <a:r>
              <a:rPr lang="en-US" dirty="0" smtClean="0"/>
              <a:t>3. Stay away from percentages if you can because very hard to measure</a:t>
            </a:r>
          </a:p>
          <a:p>
            <a:pPr eaLnBrk="1" hangingPunct="1"/>
            <a:r>
              <a:rPr lang="en-US" dirty="0" smtClean="0"/>
              <a:t>4. The objectives can describe changes in behavior as well as attitude/understanding ( cognitive changes). </a:t>
            </a:r>
          </a:p>
          <a:p>
            <a:pPr eaLnBrk="1" hangingPunct="1"/>
            <a:endParaRPr lang="en-US" dirty="0"/>
          </a:p>
        </p:txBody>
      </p:sp>
      <p:sp>
        <p:nvSpPr>
          <p:cNvPr id="201733" name="Date Placeholder 4"/>
          <p:cNvSpPr>
            <a:spLocks noGrp="1"/>
          </p:cNvSpPr>
          <p:nvPr>
            <p:ph type="dt" sz="quarter" idx="1"/>
          </p:nvPr>
        </p:nvSpPr>
        <p:spPr>
          <a:xfrm>
            <a:off x="3884613" y="0"/>
            <a:ext cx="2971800" cy="464820"/>
          </a:xfrm>
          <a:prstGeom prst="rect">
            <a:avLst/>
          </a:prstGeom>
          <a:noFill/>
        </p:spPr>
        <p:txBody>
          <a:bodyPr/>
          <a:lstStyle/>
          <a:p>
            <a:endParaRPr lang="en-US" dirty="0" smtClean="0"/>
          </a:p>
        </p:txBody>
      </p:sp>
      <p:sp>
        <p:nvSpPr>
          <p:cNvPr id="201734" name="Footer Placeholder 5"/>
          <p:cNvSpPr>
            <a:spLocks noGrp="1"/>
          </p:cNvSpPr>
          <p:nvPr>
            <p:ph type="ftr" sz="quarter" idx="4"/>
          </p:nvPr>
        </p:nvSpPr>
        <p:spPr>
          <a:noFill/>
        </p:spPr>
        <p:txBody>
          <a:bodyPr/>
          <a:lstStyle/>
          <a:p>
            <a:r>
              <a:rPr lang="en-US" dirty="0" smtClean="0"/>
              <a:t>Copyright Mary Thornton &amp; Associates and NWBCC</a:t>
            </a:r>
          </a:p>
        </p:txBody>
      </p:sp>
      <p:sp>
        <p:nvSpPr>
          <p:cNvPr id="201735" name="Header Placeholder 6"/>
          <p:cNvSpPr>
            <a:spLocks noGrp="1"/>
          </p:cNvSpPr>
          <p:nvPr>
            <p:ph type="hdr" sz="quarter"/>
          </p:nvPr>
        </p:nvSpPr>
        <p:spPr>
          <a:noFill/>
        </p:spPr>
        <p:txBody>
          <a:bodyPr/>
          <a:lstStyle/>
          <a:p>
            <a:r>
              <a:rPr lang="en-US" dirty="0" smtClean="0"/>
              <a:t>Colorado Compliance Project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US"/>
          </a:p>
        </p:txBody>
      </p:sp>
      <p:grpSp>
        <p:nvGrpSpPr>
          <p:cNvPr id="2"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US"/>
          </a:p>
        </p:txBody>
      </p:sp>
      <p:sp>
        <p:nvSpPr>
          <p:cNvPr id="37891"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US" altLang="en-US"/>
          </a:p>
        </p:txBody>
      </p:sp>
      <p:sp>
        <p:nvSpPr>
          <p:cNvPr id="3789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US" altLang="en-US"/>
          </a:p>
        </p:txBody>
      </p:sp>
      <p:sp>
        <p:nvSpPr>
          <p:cNvPr id="38" name="Rectangle 5"/>
          <p:cNvSpPr>
            <a:spLocks noGrp="1" noChangeArrowheads="1"/>
          </p:cNvSpPr>
          <p:nvPr>
            <p:ph type="dt" sz="half" idx="10"/>
          </p:nvPr>
        </p:nvSpPr>
        <p:spPr/>
        <p:txBody>
          <a:bodyPr/>
          <a:lstStyle>
            <a:lvl1pPr>
              <a:defRPr/>
            </a:lvl1pPr>
          </a:lstStyle>
          <a:p>
            <a:fld id="{78DF63A5-CD3F-48E2-A394-FBBE9855D791}" type="datetimeFigureOut">
              <a:rPr lang="en-US" smtClean="0"/>
              <a:pPr/>
              <a:t>1/4/2012</a:t>
            </a:fld>
            <a:endParaRPr lang="en-US" dirty="0"/>
          </a:p>
        </p:txBody>
      </p:sp>
      <p:sp>
        <p:nvSpPr>
          <p:cNvPr id="39" name="Rectangle 6"/>
          <p:cNvSpPr>
            <a:spLocks noGrp="1" noChangeArrowheads="1"/>
          </p:cNvSpPr>
          <p:nvPr>
            <p:ph type="ftr" sz="quarter" idx="11"/>
          </p:nvPr>
        </p:nvSpPr>
        <p:spPr/>
        <p:txBody>
          <a:bodyPr/>
          <a:lstStyle>
            <a:lvl1pPr>
              <a:defRPr/>
            </a:lvl1pPr>
          </a:lstStyle>
          <a:p>
            <a:endParaRPr lang="en-US" dirty="0"/>
          </a:p>
        </p:txBody>
      </p:sp>
      <p:sp>
        <p:nvSpPr>
          <p:cNvPr id="40" name="Rectangle 7"/>
          <p:cNvSpPr>
            <a:spLocks noGrp="1" noChangeArrowheads="1"/>
          </p:cNvSpPr>
          <p:nvPr>
            <p:ph type="sldNum" sz="quarter" idx="12"/>
          </p:nvPr>
        </p:nvSpPr>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5" name="Rectangle 6"/>
          <p:cNvSpPr>
            <a:spLocks noGrp="1" noChangeArrowheads="1"/>
          </p:cNvSpPr>
          <p:nvPr>
            <p:ph type="ftr" sz="quarter" idx="11"/>
          </p:nvPr>
        </p:nvSpPr>
        <p:spPr>
          <a:ln/>
        </p:spPr>
        <p:txBody>
          <a:bodyPr/>
          <a:lstStyle>
            <a:lvl1pPr>
              <a:defRPr/>
            </a:lvl1pPr>
          </a:lstStyle>
          <a:p>
            <a:endParaRPr lang="en-US" dirty="0"/>
          </a:p>
        </p:txBody>
      </p:sp>
      <p:sp>
        <p:nvSpPr>
          <p:cNvPr id="6"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5" name="Rectangle 6"/>
          <p:cNvSpPr>
            <a:spLocks noGrp="1" noChangeArrowheads="1"/>
          </p:cNvSpPr>
          <p:nvPr>
            <p:ph type="ftr" sz="quarter" idx="11"/>
          </p:nvPr>
        </p:nvSpPr>
        <p:spPr>
          <a:ln/>
        </p:spPr>
        <p:txBody>
          <a:bodyPr/>
          <a:lstStyle>
            <a:lvl1pPr>
              <a:defRPr/>
            </a:lvl1pPr>
          </a:lstStyle>
          <a:p>
            <a:endParaRPr lang="en-US" dirty="0"/>
          </a:p>
        </p:txBody>
      </p:sp>
      <p:sp>
        <p:nvSpPr>
          <p:cNvPr id="6"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5" name="Rectangle 6"/>
          <p:cNvSpPr>
            <a:spLocks noGrp="1" noChangeArrowheads="1"/>
          </p:cNvSpPr>
          <p:nvPr>
            <p:ph type="ftr" sz="quarter" idx="11"/>
          </p:nvPr>
        </p:nvSpPr>
        <p:spPr>
          <a:ln/>
        </p:spPr>
        <p:txBody>
          <a:bodyPr/>
          <a:lstStyle>
            <a:lvl1pPr>
              <a:defRPr/>
            </a:lvl1pPr>
          </a:lstStyle>
          <a:p>
            <a:endParaRPr lang="en-US" dirty="0"/>
          </a:p>
        </p:txBody>
      </p:sp>
      <p:sp>
        <p:nvSpPr>
          <p:cNvPr id="6"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5" name="Rectangle 6"/>
          <p:cNvSpPr>
            <a:spLocks noGrp="1" noChangeArrowheads="1"/>
          </p:cNvSpPr>
          <p:nvPr>
            <p:ph type="ftr" sz="quarter" idx="11"/>
          </p:nvPr>
        </p:nvSpPr>
        <p:spPr>
          <a:ln/>
        </p:spPr>
        <p:txBody>
          <a:bodyPr/>
          <a:lstStyle>
            <a:lvl1pPr>
              <a:defRPr/>
            </a:lvl1pPr>
          </a:lstStyle>
          <a:p>
            <a:endParaRPr lang="en-US" dirty="0"/>
          </a:p>
        </p:txBody>
      </p:sp>
      <p:sp>
        <p:nvSpPr>
          <p:cNvPr id="6"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6" name="Rectangle 6"/>
          <p:cNvSpPr>
            <a:spLocks noGrp="1" noChangeArrowheads="1"/>
          </p:cNvSpPr>
          <p:nvPr>
            <p:ph type="ftr" sz="quarter" idx="11"/>
          </p:nvPr>
        </p:nvSpPr>
        <p:spPr>
          <a:ln/>
        </p:spPr>
        <p:txBody>
          <a:bodyPr/>
          <a:lstStyle>
            <a:lvl1pPr>
              <a:defRPr/>
            </a:lvl1pPr>
          </a:lstStyle>
          <a:p>
            <a:endParaRPr lang="en-US" dirty="0"/>
          </a:p>
        </p:txBody>
      </p:sp>
      <p:sp>
        <p:nvSpPr>
          <p:cNvPr id="7"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8" name="Rectangle 6"/>
          <p:cNvSpPr>
            <a:spLocks noGrp="1" noChangeArrowheads="1"/>
          </p:cNvSpPr>
          <p:nvPr>
            <p:ph type="ftr" sz="quarter" idx="11"/>
          </p:nvPr>
        </p:nvSpPr>
        <p:spPr>
          <a:ln/>
        </p:spPr>
        <p:txBody>
          <a:bodyPr/>
          <a:lstStyle>
            <a:lvl1pPr>
              <a:defRPr/>
            </a:lvl1pPr>
          </a:lstStyle>
          <a:p>
            <a:endParaRPr lang="en-US" dirty="0"/>
          </a:p>
        </p:txBody>
      </p:sp>
      <p:sp>
        <p:nvSpPr>
          <p:cNvPr id="9"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4" name="Rectangle 6"/>
          <p:cNvSpPr>
            <a:spLocks noGrp="1" noChangeArrowheads="1"/>
          </p:cNvSpPr>
          <p:nvPr>
            <p:ph type="ftr" sz="quarter" idx="11"/>
          </p:nvPr>
        </p:nvSpPr>
        <p:spPr>
          <a:ln/>
        </p:spPr>
        <p:txBody>
          <a:bodyPr/>
          <a:lstStyle>
            <a:lvl1pPr>
              <a:defRPr/>
            </a:lvl1pPr>
          </a:lstStyle>
          <a:p>
            <a:endParaRPr lang="en-US" dirty="0"/>
          </a:p>
        </p:txBody>
      </p:sp>
      <p:sp>
        <p:nvSpPr>
          <p:cNvPr id="5"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3" name="Rectangle 6"/>
          <p:cNvSpPr>
            <a:spLocks noGrp="1" noChangeArrowheads="1"/>
          </p:cNvSpPr>
          <p:nvPr>
            <p:ph type="ftr" sz="quarter" idx="11"/>
          </p:nvPr>
        </p:nvSpPr>
        <p:spPr>
          <a:ln/>
        </p:spPr>
        <p:txBody>
          <a:bodyPr/>
          <a:lstStyle>
            <a:lvl1pPr>
              <a:defRPr/>
            </a:lvl1pPr>
          </a:lstStyle>
          <a:p>
            <a:endParaRPr lang="en-US" dirty="0"/>
          </a:p>
        </p:txBody>
      </p:sp>
      <p:sp>
        <p:nvSpPr>
          <p:cNvPr id="4"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6" name="Rectangle 6"/>
          <p:cNvSpPr>
            <a:spLocks noGrp="1" noChangeArrowheads="1"/>
          </p:cNvSpPr>
          <p:nvPr>
            <p:ph type="ftr" sz="quarter" idx="11"/>
          </p:nvPr>
        </p:nvSpPr>
        <p:spPr>
          <a:ln/>
        </p:spPr>
        <p:txBody>
          <a:bodyPr/>
          <a:lstStyle>
            <a:lvl1pPr>
              <a:defRPr/>
            </a:lvl1pPr>
          </a:lstStyle>
          <a:p>
            <a:endParaRPr lang="en-US" dirty="0"/>
          </a:p>
        </p:txBody>
      </p:sp>
      <p:sp>
        <p:nvSpPr>
          <p:cNvPr id="7"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fld id="{78DF63A5-CD3F-48E2-A394-FBBE9855D791}" type="datetimeFigureOut">
              <a:rPr lang="en-US" smtClean="0"/>
              <a:pPr/>
              <a:t>1/4/2012</a:t>
            </a:fld>
            <a:endParaRPr lang="en-US" dirty="0"/>
          </a:p>
        </p:txBody>
      </p:sp>
      <p:sp>
        <p:nvSpPr>
          <p:cNvPr id="6" name="Rectangle 6"/>
          <p:cNvSpPr>
            <a:spLocks noGrp="1" noChangeArrowheads="1"/>
          </p:cNvSpPr>
          <p:nvPr>
            <p:ph type="ftr" sz="quarter" idx="11"/>
          </p:nvPr>
        </p:nvSpPr>
        <p:spPr>
          <a:ln/>
        </p:spPr>
        <p:txBody>
          <a:bodyPr/>
          <a:lstStyle>
            <a:lvl1pPr>
              <a:defRPr/>
            </a:lvl1pPr>
          </a:lstStyle>
          <a:p>
            <a:endParaRPr lang="en-US" dirty="0"/>
          </a:p>
        </p:txBody>
      </p:sp>
      <p:sp>
        <p:nvSpPr>
          <p:cNvPr id="7" name="Rectangle 7"/>
          <p:cNvSpPr>
            <a:spLocks noGrp="1" noChangeArrowheads="1"/>
          </p:cNvSpPr>
          <p:nvPr>
            <p:ph type="sldNum" sz="quarter" idx="12"/>
          </p:nvPr>
        </p:nvSpPr>
        <p:spPr>
          <a:ln/>
        </p:spPr>
        <p:txBody>
          <a:bodyPr/>
          <a:lstStyle>
            <a:lvl1pPr>
              <a:defRPr/>
            </a:lvl1pPr>
          </a:lstStyle>
          <a:p>
            <a:fld id="{6084CFFD-AC0A-4EA0-8BB7-5EB29C5985C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686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78DF63A5-CD3F-48E2-A394-FBBE9855D791}" type="datetimeFigureOut">
              <a:rPr lang="en-US" smtClean="0"/>
              <a:pPr/>
              <a:t>1/4/2012</a:t>
            </a:fld>
            <a:endParaRPr lang="en-US" dirty="0"/>
          </a:p>
        </p:txBody>
      </p:sp>
      <p:sp>
        <p:nvSpPr>
          <p:cNvPr id="36870"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dirty="0"/>
          </a:p>
        </p:txBody>
      </p:sp>
      <p:sp>
        <p:nvSpPr>
          <p:cNvPr id="36871"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6084CFFD-AC0A-4EA0-8BB7-5EB29C5985C8}" type="slidenum">
              <a:rPr lang="en-US" smtClean="0"/>
              <a:pPr/>
              <a:t>‹#›</a:t>
            </a:fld>
            <a:endParaRPr lang="en-US" dirty="0"/>
          </a:p>
        </p:txBody>
      </p:sp>
      <p:grpSp>
        <p:nvGrpSpPr>
          <p:cNvPr id="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w="9525">
              <a:noFill/>
              <a:round/>
              <a:headEnd/>
              <a:tailEnd/>
            </a:ln>
          </p:spPr>
          <p:txBody>
            <a:bodyPr wrap="none" anchor="ctr"/>
            <a:lstStyle/>
            <a:p>
              <a:pPr>
                <a:defRPr/>
              </a:pPr>
              <a:endParaRPr lang="en-US"/>
            </a:p>
          </p:txBody>
        </p:sp>
        <p:sp>
          <p:nvSpPr>
            <p:cNvPr id="1034" name="Oval 10"/>
            <p:cNvSpPr>
              <a:spLocks noChangeArrowheads="1"/>
            </p:cNvSpPr>
            <p:nvPr/>
          </p:nvSpPr>
          <p:spPr bwMode="auto">
            <a:xfrm>
              <a:off x="5248" y="960"/>
              <a:ext cx="79" cy="80"/>
            </a:xfrm>
            <a:prstGeom prst="ellipse">
              <a:avLst/>
            </a:prstGeom>
            <a:solidFill>
              <a:schemeClr val="tx2"/>
            </a:solidFill>
            <a:ln w="9525">
              <a:noFill/>
              <a:round/>
              <a:headEnd/>
              <a:tailEnd/>
            </a:ln>
          </p:spPr>
          <p:txBody>
            <a:bodyPr wrap="none" anchor="ctr"/>
            <a:lstStyle/>
            <a:p>
              <a:pPr>
                <a:defRPr/>
              </a:pPr>
              <a:endParaRPr lang="en-US"/>
            </a:p>
          </p:txBody>
        </p:sp>
        <p:sp>
          <p:nvSpPr>
            <p:cNvPr id="1035" name="Oval 11"/>
            <p:cNvSpPr>
              <a:spLocks noChangeArrowheads="1"/>
            </p:cNvSpPr>
            <p:nvPr/>
          </p:nvSpPr>
          <p:spPr bwMode="auto">
            <a:xfrm>
              <a:off x="5360" y="960"/>
              <a:ext cx="76" cy="80"/>
            </a:xfrm>
            <a:prstGeom prst="ellipse">
              <a:avLst/>
            </a:prstGeom>
            <a:solidFill>
              <a:schemeClr val="tx2"/>
            </a:solidFill>
            <a:ln w="9525">
              <a:noFill/>
              <a:round/>
              <a:headEnd/>
              <a:tailEnd/>
            </a:ln>
          </p:spPr>
          <p:txBody>
            <a:bodyPr wrap="none" anchor="ctr"/>
            <a:lstStyle/>
            <a:p>
              <a:pPr>
                <a:defRPr/>
              </a:pPr>
              <a:endParaRPr lang="en-US"/>
            </a:p>
          </p:txBody>
        </p:sp>
        <p:sp>
          <p:nvSpPr>
            <p:cNvPr id="1036" name="Oval 12"/>
            <p:cNvSpPr>
              <a:spLocks noChangeArrowheads="1"/>
            </p:cNvSpPr>
            <p:nvPr/>
          </p:nvSpPr>
          <p:spPr bwMode="auto">
            <a:xfrm>
              <a:off x="5136" y="1072"/>
              <a:ext cx="80" cy="77"/>
            </a:xfrm>
            <a:prstGeom prst="ellipse">
              <a:avLst/>
            </a:prstGeom>
            <a:solidFill>
              <a:schemeClr val="tx2"/>
            </a:solidFill>
            <a:ln w="9525">
              <a:noFill/>
              <a:round/>
              <a:headEnd/>
              <a:tailEnd/>
            </a:ln>
          </p:spPr>
          <p:txBody>
            <a:bodyPr wrap="none" anchor="ctr"/>
            <a:lstStyle/>
            <a:p>
              <a:pPr>
                <a:defRPr/>
              </a:pPr>
              <a:endParaRPr lang="en-US"/>
            </a:p>
          </p:txBody>
        </p:sp>
        <p:sp>
          <p:nvSpPr>
            <p:cNvPr id="1037" name="Oval 13"/>
            <p:cNvSpPr>
              <a:spLocks noChangeArrowheads="1"/>
            </p:cNvSpPr>
            <p:nvPr/>
          </p:nvSpPr>
          <p:spPr bwMode="auto">
            <a:xfrm>
              <a:off x="5248" y="1072"/>
              <a:ext cx="79" cy="77"/>
            </a:xfrm>
            <a:prstGeom prst="ellipse">
              <a:avLst/>
            </a:prstGeom>
            <a:solidFill>
              <a:schemeClr val="tx2"/>
            </a:solidFill>
            <a:ln w="9525">
              <a:noFill/>
              <a:round/>
              <a:headEnd/>
              <a:tailEnd/>
            </a:ln>
          </p:spPr>
          <p:txBody>
            <a:bodyPr wrap="none" anchor="ctr"/>
            <a:lstStyle/>
            <a:p>
              <a:pPr>
                <a:defRPr/>
              </a:pPr>
              <a:endParaRPr lang="en-US"/>
            </a:p>
          </p:txBody>
        </p:sp>
        <p:sp>
          <p:nvSpPr>
            <p:cNvPr id="1038" name="Oval 14"/>
            <p:cNvSpPr>
              <a:spLocks noChangeArrowheads="1"/>
            </p:cNvSpPr>
            <p:nvPr/>
          </p:nvSpPr>
          <p:spPr bwMode="auto">
            <a:xfrm>
              <a:off x="5360" y="1072"/>
              <a:ext cx="76" cy="77"/>
            </a:xfrm>
            <a:prstGeom prst="ellipse">
              <a:avLst/>
            </a:prstGeom>
            <a:solidFill>
              <a:schemeClr val="tx2"/>
            </a:solidFill>
            <a:ln w="9525">
              <a:noFill/>
              <a:round/>
              <a:headEnd/>
              <a:tailEnd/>
            </a:ln>
          </p:spPr>
          <p:txBody>
            <a:bodyPr wrap="none" anchor="ctr"/>
            <a:lstStyle/>
            <a:p>
              <a:pPr>
                <a:defRPr/>
              </a:pPr>
              <a:endParaRPr lang="en-US"/>
            </a:p>
          </p:txBody>
        </p:sp>
        <p:sp>
          <p:nvSpPr>
            <p:cNvPr id="1039" name="Oval 15"/>
            <p:cNvSpPr>
              <a:spLocks noChangeArrowheads="1"/>
            </p:cNvSpPr>
            <p:nvPr/>
          </p:nvSpPr>
          <p:spPr bwMode="auto">
            <a:xfrm>
              <a:off x="5472" y="1072"/>
              <a:ext cx="73" cy="77"/>
            </a:xfrm>
            <a:prstGeom prst="ellipse">
              <a:avLst/>
            </a:prstGeom>
            <a:solidFill>
              <a:schemeClr val="accent2"/>
            </a:solidFill>
            <a:ln w="9525">
              <a:noFill/>
              <a:round/>
              <a:headEnd/>
              <a:tailEnd/>
            </a:ln>
          </p:spPr>
          <p:txBody>
            <a:bodyPr wrap="none" anchor="ctr"/>
            <a:lstStyle/>
            <a:p>
              <a:pPr>
                <a:defRPr/>
              </a:pPr>
              <a:endParaRPr lang="en-US"/>
            </a:p>
          </p:txBody>
        </p:sp>
        <p:sp>
          <p:nvSpPr>
            <p:cNvPr id="1040" name="Oval 16"/>
            <p:cNvSpPr>
              <a:spLocks noChangeArrowheads="1"/>
            </p:cNvSpPr>
            <p:nvPr/>
          </p:nvSpPr>
          <p:spPr bwMode="auto">
            <a:xfrm>
              <a:off x="5136" y="1184"/>
              <a:ext cx="80" cy="73"/>
            </a:xfrm>
            <a:prstGeom prst="ellipse">
              <a:avLst/>
            </a:prstGeom>
            <a:solidFill>
              <a:schemeClr val="tx2"/>
            </a:solidFill>
            <a:ln w="9525">
              <a:noFill/>
              <a:round/>
              <a:headEnd/>
              <a:tailEnd/>
            </a:ln>
          </p:spPr>
          <p:txBody>
            <a:bodyPr wrap="none" anchor="ctr"/>
            <a:lstStyle/>
            <a:p>
              <a:pPr>
                <a:defRPr/>
              </a:pPr>
              <a:endParaRPr lang="en-US"/>
            </a:p>
          </p:txBody>
        </p:sp>
        <p:sp>
          <p:nvSpPr>
            <p:cNvPr id="1041" name="Oval 17"/>
            <p:cNvSpPr>
              <a:spLocks noChangeArrowheads="1"/>
            </p:cNvSpPr>
            <p:nvPr/>
          </p:nvSpPr>
          <p:spPr bwMode="auto">
            <a:xfrm>
              <a:off x="5248" y="1184"/>
              <a:ext cx="79" cy="73"/>
            </a:xfrm>
            <a:prstGeom prst="ellipse">
              <a:avLst/>
            </a:prstGeom>
            <a:solidFill>
              <a:schemeClr val="tx2"/>
            </a:solidFill>
            <a:ln w="9525">
              <a:noFill/>
              <a:round/>
              <a:headEnd/>
              <a:tailEnd/>
            </a:ln>
          </p:spPr>
          <p:txBody>
            <a:bodyPr wrap="none" anchor="ctr"/>
            <a:lstStyle/>
            <a:p>
              <a:pPr>
                <a:defRPr/>
              </a:pPr>
              <a:endParaRPr lang="en-US"/>
            </a:p>
          </p:txBody>
        </p:sp>
        <p:sp>
          <p:nvSpPr>
            <p:cNvPr id="1042" name="Oval 18"/>
            <p:cNvSpPr>
              <a:spLocks noChangeArrowheads="1"/>
            </p:cNvSpPr>
            <p:nvPr/>
          </p:nvSpPr>
          <p:spPr bwMode="auto">
            <a:xfrm>
              <a:off x="5360" y="1184"/>
              <a:ext cx="76" cy="73"/>
            </a:xfrm>
            <a:prstGeom prst="ellipse">
              <a:avLst/>
            </a:prstGeom>
            <a:solidFill>
              <a:schemeClr val="accent2"/>
            </a:solidFill>
            <a:ln w="9525">
              <a:noFill/>
              <a:round/>
              <a:headEnd/>
              <a:tailEnd/>
            </a:ln>
          </p:spPr>
          <p:txBody>
            <a:bodyPr wrap="none" anchor="ctr"/>
            <a:lstStyle/>
            <a:p>
              <a:pPr>
                <a:defRPr/>
              </a:pPr>
              <a:endParaRPr lang="en-US"/>
            </a:p>
          </p:txBody>
        </p:sp>
        <p:sp>
          <p:nvSpPr>
            <p:cNvPr id="1043" name="Oval 19"/>
            <p:cNvSpPr>
              <a:spLocks noChangeArrowheads="1"/>
            </p:cNvSpPr>
            <p:nvPr/>
          </p:nvSpPr>
          <p:spPr bwMode="auto">
            <a:xfrm>
              <a:off x="5472" y="1184"/>
              <a:ext cx="73" cy="73"/>
            </a:xfrm>
            <a:prstGeom prst="ellipse">
              <a:avLst/>
            </a:prstGeom>
            <a:solidFill>
              <a:schemeClr val="accent2"/>
            </a:solidFill>
            <a:ln w="9525">
              <a:noFill/>
              <a:round/>
              <a:headEnd/>
              <a:tailEnd/>
            </a:ln>
          </p:spPr>
          <p:txBody>
            <a:bodyPr wrap="none" anchor="ctr"/>
            <a:lstStyle/>
            <a:p>
              <a:pPr>
                <a:defRPr/>
              </a:pPr>
              <a:endParaRPr lang="en-US"/>
            </a:p>
          </p:txBody>
        </p:sp>
        <p:sp>
          <p:nvSpPr>
            <p:cNvPr id="1044" name="Oval 20"/>
            <p:cNvSpPr>
              <a:spLocks noChangeArrowheads="1"/>
            </p:cNvSpPr>
            <p:nvPr/>
          </p:nvSpPr>
          <p:spPr bwMode="auto">
            <a:xfrm>
              <a:off x="5584" y="1184"/>
              <a:ext cx="80" cy="73"/>
            </a:xfrm>
            <a:prstGeom prst="ellipse">
              <a:avLst/>
            </a:prstGeom>
            <a:solidFill>
              <a:schemeClr val="accent1"/>
            </a:solidFill>
            <a:ln w="9525">
              <a:noFill/>
              <a:round/>
              <a:headEnd/>
              <a:tailEnd/>
            </a:ln>
          </p:spPr>
          <p:txBody>
            <a:bodyPr wrap="none" anchor="ctr"/>
            <a:lstStyle/>
            <a:p>
              <a:pPr>
                <a:defRPr/>
              </a:pPr>
              <a:endParaRPr lang="en-US"/>
            </a:p>
          </p:txBody>
        </p:sp>
        <p:sp>
          <p:nvSpPr>
            <p:cNvPr id="1045" name="Oval 21"/>
            <p:cNvSpPr>
              <a:spLocks noChangeArrowheads="1"/>
            </p:cNvSpPr>
            <p:nvPr/>
          </p:nvSpPr>
          <p:spPr bwMode="auto">
            <a:xfrm>
              <a:off x="5136" y="1296"/>
              <a:ext cx="80" cy="80"/>
            </a:xfrm>
            <a:prstGeom prst="ellipse">
              <a:avLst/>
            </a:prstGeom>
            <a:solidFill>
              <a:schemeClr val="tx2"/>
            </a:solidFill>
            <a:ln w="9525">
              <a:noFill/>
              <a:round/>
              <a:headEnd/>
              <a:tailEnd/>
            </a:ln>
          </p:spPr>
          <p:txBody>
            <a:bodyPr wrap="none" anchor="ctr"/>
            <a:lstStyle/>
            <a:p>
              <a:pPr>
                <a:defRPr/>
              </a:pPr>
              <a:endParaRPr lang="en-US"/>
            </a:p>
          </p:txBody>
        </p:sp>
        <p:sp>
          <p:nvSpPr>
            <p:cNvPr id="1046" name="Oval 22"/>
            <p:cNvSpPr>
              <a:spLocks noChangeArrowheads="1"/>
            </p:cNvSpPr>
            <p:nvPr/>
          </p:nvSpPr>
          <p:spPr bwMode="auto">
            <a:xfrm>
              <a:off x="5248" y="1296"/>
              <a:ext cx="79" cy="80"/>
            </a:xfrm>
            <a:prstGeom prst="ellipse">
              <a:avLst/>
            </a:prstGeom>
            <a:solidFill>
              <a:schemeClr val="accent2"/>
            </a:solidFill>
            <a:ln w="9525">
              <a:noFill/>
              <a:round/>
              <a:headEnd/>
              <a:tailEnd/>
            </a:ln>
          </p:spPr>
          <p:txBody>
            <a:bodyPr wrap="none" anchor="ctr"/>
            <a:lstStyle/>
            <a:p>
              <a:pPr>
                <a:defRPr/>
              </a:pPr>
              <a:endParaRPr lang="en-US"/>
            </a:p>
          </p:txBody>
        </p:sp>
        <p:sp>
          <p:nvSpPr>
            <p:cNvPr id="1047" name="Oval 23"/>
            <p:cNvSpPr>
              <a:spLocks noChangeArrowheads="1"/>
            </p:cNvSpPr>
            <p:nvPr/>
          </p:nvSpPr>
          <p:spPr bwMode="auto">
            <a:xfrm>
              <a:off x="5360" y="1296"/>
              <a:ext cx="76" cy="80"/>
            </a:xfrm>
            <a:prstGeom prst="ellipse">
              <a:avLst/>
            </a:prstGeom>
            <a:solidFill>
              <a:schemeClr val="accent2"/>
            </a:solidFill>
            <a:ln w="9525">
              <a:noFill/>
              <a:round/>
              <a:headEnd/>
              <a:tailEnd/>
            </a:ln>
          </p:spPr>
          <p:txBody>
            <a:bodyPr wrap="none" anchor="ctr"/>
            <a:lstStyle/>
            <a:p>
              <a:pPr>
                <a:defRPr/>
              </a:pPr>
              <a:endParaRPr lang="en-US"/>
            </a:p>
          </p:txBody>
        </p:sp>
        <p:sp>
          <p:nvSpPr>
            <p:cNvPr id="1048" name="Oval 24"/>
            <p:cNvSpPr>
              <a:spLocks noChangeArrowheads="1"/>
            </p:cNvSpPr>
            <p:nvPr/>
          </p:nvSpPr>
          <p:spPr bwMode="auto">
            <a:xfrm>
              <a:off x="5472" y="1296"/>
              <a:ext cx="73" cy="80"/>
            </a:xfrm>
            <a:prstGeom prst="ellipse">
              <a:avLst/>
            </a:prstGeom>
            <a:solidFill>
              <a:schemeClr val="accent1"/>
            </a:solidFill>
            <a:ln w="9525">
              <a:noFill/>
              <a:round/>
              <a:headEnd/>
              <a:tailEnd/>
            </a:ln>
          </p:spPr>
          <p:txBody>
            <a:bodyPr wrap="none" anchor="ctr"/>
            <a:lstStyle/>
            <a:p>
              <a:pPr>
                <a:defRPr/>
              </a:pPr>
              <a:endParaRPr lang="en-US"/>
            </a:p>
          </p:txBody>
        </p:sp>
        <p:sp>
          <p:nvSpPr>
            <p:cNvPr id="1049" name="Oval 25"/>
            <p:cNvSpPr>
              <a:spLocks noChangeArrowheads="1"/>
            </p:cNvSpPr>
            <p:nvPr/>
          </p:nvSpPr>
          <p:spPr bwMode="auto">
            <a:xfrm>
              <a:off x="5136" y="1408"/>
              <a:ext cx="80" cy="80"/>
            </a:xfrm>
            <a:prstGeom prst="ellipse">
              <a:avLst/>
            </a:prstGeom>
            <a:solidFill>
              <a:schemeClr val="accent2"/>
            </a:solidFill>
            <a:ln w="9525">
              <a:noFill/>
              <a:round/>
              <a:headEnd/>
              <a:tailEnd/>
            </a:ln>
          </p:spPr>
          <p:txBody>
            <a:bodyPr wrap="none" anchor="ctr"/>
            <a:lstStyle/>
            <a:p>
              <a:pPr>
                <a:defRPr/>
              </a:pPr>
              <a:endParaRPr lang="en-US"/>
            </a:p>
          </p:txBody>
        </p:sp>
        <p:sp>
          <p:nvSpPr>
            <p:cNvPr id="1050" name="Oval 26"/>
            <p:cNvSpPr>
              <a:spLocks noChangeArrowheads="1"/>
            </p:cNvSpPr>
            <p:nvPr/>
          </p:nvSpPr>
          <p:spPr bwMode="auto">
            <a:xfrm>
              <a:off x="5248" y="1408"/>
              <a:ext cx="79" cy="80"/>
            </a:xfrm>
            <a:prstGeom prst="ellipse">
              <a:avLst/>
            </a:prstGeom>
            <a:solidFill>
              <a:schemeClr val="accent2"/>
            </a:solidFill>
            <a:ln w="9525">
              <a:noFill/>
              <a:round/>
              <a:headEnd/>
              <a:tailEnd/>
            </a:ln>
          </p:spPr>
          <p:txBody>
            <a:bodyPr wrap="none" anchor="ctr"/>
            <a:lstStyle/>
            <a:p>
              <a:pPr>
                <a:defRPr/>
              </a:pPr>
              <a:endParaRPr lang="en-US"/>
            </a:p>
          </p:txBody>
        </p:sp>
        <p:sp>
          <p:nvSpPr>
            <p:cNvPr id="1051" name="Oval 27"/>
            <p:cNvSpPr>
              <a:spLocks noChangeArrowheads="1"/>
            </p:cNvSpPr>
            <p:nvPr/>
          </p:nvSpPr>
          <p:spPr bwMode="auto">
            <a:xfrm>
              <a:off x="5360" y="1408"/>
              <a:ext cx="76" cy="80"/>
            </a:xfrm>
            <a:prstGeom prst="ellipse">
              <a:avLst/>
            </a:prstGeom>
            <a:solidFill>
              <a:schemeClr val="accent1"/>
            </a:solidFill>
            <a:ln w="9525">
              <a:noFill/>
              <a:round/>
              <a:headEnd/>
              <a:tailEnd/>
            </a:ln>
          </p:spPr>
          <p:txBody>
            <a:bodyPr wrap="none" anchor="ctr"/>
            <a:lstStyle/>
            <a:p>
              <a:pPr>
                <a:defRPr/>
              </a:pPr>
              <a:endParaRPr lang="en-US"/>
            </a:p>
          </p:txBody>
        </p:sp>
        <p:sp>
          <p:nvSpPr>
            <p:cNvPr id="1052" name="Oval 28"/>
            <p:cNvSpPr>
              <a:spLocks noChangeArrowheads="1"/>
            </p:cNvSpPr>
            <p:nvPr/>
          </p:nvSpPr>
          <p:spPr bwMode="auto">
            <a:xfrm>
              <a:off x="5472" y="1408"/>
              <a:ext cx="73" cy="80"/>
            </a:xfrm>
            <a:prstGeom prst="ellipse">
              <a:avLst/>
            </a:prstGeom>
            <a:solidFill>
              <a:schemeClr val="accent1"/>
            </a:solidFill>
            <a:ln w="9525">
              <a:noFill/>
              <a:round/>
              <a:headEnd/>
              <a:tailEnd/>
            </a:ln>
          </p:spPr>
          <p:txBody>
            <a:bodyPr wrap="none" anchor="ctr"/>
            <a:lstStyle/>
            <a:p>
              <a:pPr>
                <a:defRPr/>
              </a:pPr>
              <a:endParaRPr lang="en-US"/>
            </a:p>
          </p:txBody>
        </p:sp>
        <p:sp>
          <p:nvSpPr>
            <p:cNvPr id="1053" name="Oval 29"/>
            <p:cNvSpPr>
              <a:spLocks noChangeArrowheads="1"/>
            </p:cNvSpPr>
            <p:nvPr/>
          </p:nvSpPr>
          <p:spPr bwMode="auto">
            <a:xfrm>
              <a:off x="5584" y="1408"/>
              <a:ext cx="80" cy="80"/>
            </a:xfrm>
            <a:prstGeom prst="ellipse">
              <a:avLst/>
            </a:prstGeom>
            <a:solidFill>
              <a:schemeClr val="folHlink"/>
            </a:solidFill>
            <a:ln w="9525">
              <a:noFill/>
              <a:round/>
              <a:headEnd/>
              <a:tailEnd/>
            </a:ln>
          </p:spPr>
          <p:txBody>
            <a:bodyPr wrap="none" anchor="ctr"/>
            <a:lstStyle/>
            <a:p>
              <a:pPr>
                <a:defRPr/>
              </a:pPr>
              <a:endParaRPr lang="en-US"/>
            </a:p>
          </p:txBody>
        </p:sp>
        <p:sp>
          <p:nvSpPr>
            <p:cNvPr id="1054" name="Oval 30"/>
            <p:cNvSpPr>
              <a:spLocks noChangeArrowheads="1"/>
            </p:cNvSpPr>
            <p:nvPr/>
          </p:nvSpPr>
          <p:spPr bwMode="auto">
            <a:xfrm>
              <a:off x="5136" y="1520"/>
              <a:ext cx="80" cy="79"/>
            </a:xfrm>
            <a:prstGeom prst="ellipse">
              <a:avLst/>
            </a:prstGeom>
            <a:solidFill>
              <a:schemeClr val="accent2"/>
            </a:solidFill>
            <a:ln w="9525">
              <a:noFill/>
              <a:round/>
              <a:headEnd/>
              <a:tailEnd/>
            </a:ln>
          </p:spPr>
          <p:txBody>
            <a:bodyPr wrap="none" anchor="ctr"/>
            <a:lstStyle/>
            <a:p>
              <a:pPr>
                <a:defRPr/>
              </a:pPr>
              <a:endParaRPr lang="en-US"/>
            </a:p>
          </p:txBody>
        </p:sp>
        <p:sp>
          <p:nvSpPr>
            <p:cNvPr id="1055" name="Oval 31"/>
            <p:cNvSpPr>
              <a:spLocks noChangeArrowheads="1"/>
            </p:cNvSpPr>
            <p:nvPr/>
          </p:nvSpPr>
          <p:spPr bwMode="auto">
            <a:xfrm>
              <a:off x="5248" y="1520"/>
              <a:ext cx="79" cy="79"/>
            </a:xfrm>
            <a:prstGeom prst="ellipse">
              <a:avLst/>
            </a:prstGeom>
            <a:solidFill>
              <a:schemeClr val="accent1"/>
            </a:solidFill>
            <a:ln w="9525">
              <a:noFill/>
              <a:round/>
              <a:headEnd/>
              <a:tailEnd/>
            </a:ln>
          </p:spPr>
          <p:txBody>
            <a:bodyPr wrap="none" anchor="ctr"/>
            <a:lstStyle/>
            <a:p>
              <a:pPr>
                <a:defRPr/>
              </a:pPr>
              <a:endParaRPr lang="en-US"/>
            </a:p>
          </p:txBody>
        </p:sp>
        <p:sp>
          <p:nvSpPr>
            <p:cNvPr id="1056" name="Oval 32"/>
            <p:cNvSpPr>
              <a:spLocks noChangeArrowheads="1"/>
            </p:cNvSpPr>
            <p:nvPr/>
          </p:nvSpPr>
          <p:spPr bwMode="auto">
            <a:xfrm>
              <a:off x="5360" y="1520"/>
              <a:ext cx="76" cy="79"/>
            </a:xfrm>
            <a:prstGeom prst="ellipse">
              <a:avLst/>
            </a:prstGeom>
            <a:solidFill>
              <a:schemeClr val="accent1"/>
            </a:solidFill>
            <a:ln w="9525">
              <a:noFill/>
              <a:round/>
              <a:headEnd/>
              <a:tailEnd/>
            </a:ln>
          </p:spPr>
          <p:txBody>
            <a:bodyPr wrap="none" anchor="ctr"/>
            <a:lstStyle/>
            <a:p>
              <a:pPr>
                <a:defRPr/>
              </a:pPr>
              <a:endParaRPr lang="en-US"/>
            </a:p>
          </p:txBody>
        </p:sp>
        <p:sp>
          <p:nvSpPr>
            <p:cNvPr id="1057" name="Oval 33"/>
            <p:cNvSpPr>
              <a:spLocks noChangeArrowheads="1"/>
            </p:cNvSpPr>
            <p:nvPr/>
          </p:nvSpPr>
          <p:spPr bwMode="auto">
            <a:xfrm>
              <a:off x="5472" y="1520"/>
              <a:ext cx="73" cy="79"/>
            </a:xfrm>
            <a:prstGeom prst="ellipse">
              <a:avLst/>
            </a:prstGeom>
            <a:solidFill>
              <a:schemeClr val="folHlink"/>
            </a:solidFill>
            <a:ln w="9525">
              <a:noFill/>
              <a:round/>
              <a:headEnd/>
              <a:tailEnd/>
            </a:ln>
          </p:spPr>
          <p:txBody>
            <a:bodyPr wrap="none" anchor="ctr"/>
            <a:lstStyle/>
            <a:p>
              <a:pPr>
                <a:defRPr/>
              </a:pPr>
              <a:endParaRPr lang="en-US"/>
            </a:p>
          </p:txBody>
        </p:sp>
        <p:sp>
          <p:nvSpPr>
            <p:cNvPr id="1058" name="Oval 34"/>
            <p:cNvSpPr>
              <a:spLocks noChangeArrowheads="1"/>
            </p:cNvSpPr>
            <p:nvPr/>
          </p:nvSpPr>
          <p:spPr bwMode="auto">
            <a:xfrm>
              <a:off x="5136" y="1632"/>
              <a:ext cx="80" cy="75"/>
            </a:xfrm>
            <a:prstGeom prst="ellipse">
              <a:avLst/>
            </a:prstGeom>
            <a:solidFill>
              <a:schemeClr val="accent1"/>
            </a:solidFill>
            <a:ln w="9525">
              <a:noFill/>
              <a:round/>
              <a:headEnd/>
              <a:tailEnd/>
            </a:ln>
          </p:spPr>
          <p:txBody>
            <a:bodyPr wrap="none" anchor="ctr"/>
            <a:lstStyle/>
            <a:p>
              <a:pPr>
                <a:defRPr/>
              </a:pPr>
              <a:endParaRPr lang="en-US"/>
            </a:p>
          </p:txBody>
        </p:sp>
        <p:sp>
          <p:nvSpPr>
            <p:cNvPr id="1059" name="Oval 35"/>
            <p:cNvSpPr>
              <a:spLocks noChangeArrowheads="1"/>
            </p:cNvSpPr>
            <p:nvPr/>
          </p:nvSpPr>
          <p:spPr bwMode="auto">
            <a:xfrm>
              <a:off x="5248" y="1632"/>
              <a:ext cx="79" cy="75"/>
            </a:xfrm>
            <a:prstGeom prst="ellipse">
              <a:avLst/>
            </a:prstGeom>
            <a:solidFill>
              <a:schemeClr val="accent1"/>
            </a:solidFill>
            <a:ln w="9525">
              <a:noFill/>
              <a:round/>
              <a:headEnd/>
              <a:tailEnd/>
            </a:ln>
          </p:spPr>
          <p:txBody>
            <a:bodyPr wrap="none" anchor="ctr"/>
            <a:lstStyle/>
            <a:p>
              <a:pPr>
                <a:defRPr/>
              </a:pPr>
              <a:endParaRPr lang="en-US"/>
            </a:p>
          </p:txBody>
        </p:sp>
        <p:sp>
          <p:nvSpPr>
            <p:cNvPr id="1060" name="Oval 36"/>
            <p:cNvSpPr>
              <a:spLocks noChangeArrowheads="1"/>
            </p:cNvSpPr>
            <p:nvPr/>
          </p:nvSpPr>
          <p:spPr bwMode="auto">
            <a:xfrm>
              <a:off x="5360" y="1632"/>
              <a:ext cx="76" cy="75"/>
            </a:xfrm>
            <a:prstGeom prst="ellipse">
              <a:avLst/>
            </a:prstGeom>
            <a:solidFill>
              <a:schemeClr val="folHlink"/>
            </a:solidFill>
            <a:ln w="9525">
              <a:noFill/>
              <a:round/>
              <a:headEnd/>
              <a:tailEnd/>
            </a:ln>
          </p:spPr>
          <p:txBody>
            <a:bodyPr wrap="none" anchor="ctr"/>
            <a:lstStyle/>
            <a:p>
              <a:pPr>
                <a:defRPr/>
              </a:pPr>
              <a:endParaRPr lang="en-US"/>
            </a:p>
          </p:txBody>
        </p:sp>
        <p:sp>
          <p:nvSpPr>
            <p:cNvPr id="1061" name="Oval 37"/>
            <p:cNvSpPr>
              <a:spLocks noChangeArrowheads="1"/>
            </p:cNvSpPr>
            <p:nvPr/>
          </p:nvSpPr>
          <p:spPr bwMode="auto">
            <a:xfrm>
              <a:off x="5472" y="1632"/>
              <a:ext cx="73" cy="75"/>
            </a:xfrm>
            <a:prstGeom prst="ellipse">
              <a:avLst/>
            </a:prstGeom>
            <a:solidFill>
              <a:schemeClr val="folHlink"/>
            </a:solidFill>
            <a:ln w="9525">
              <a:noFill/>
              <a:round/>
              <a:headEnd/>
              <a:tailEnd/>
            </a:ln>
          </p:spPr>
          <p:txBody>
            <a:bodyPr wrap="none" anchor="ctr"/>
            <a:lstStyle/>
            <a:p>
              <a:pPr>
                <a:defRPr/>
              </a:pPr>
              <a:endParaRPr lang="en-US"/>
            </a:p>
          </p:txBody>
        </p:sp>
        <p:sp>
          <p:nvSpPr>
            <p:cNvPr id="1062" name="Oval 38"/>
            <p:cNvSpPr>
              <a:spLocks noChangeArrowheads="1"/>
            </p:cNvSpPr>
            <p:nvPr/>
          </p:nvSpPr>
          <p:spPr bwMode="auto">
            <a:xfrm>
              <a:off x="5248" y="1744"/>
              <a:ext cx="79" cy="80"/>
            </a:xfrm>
            <a:prstGeom prst="ellipse">
              <a:avLst/>
            </a:prstGeom>
            <a:solidFill>
              <a:schemeClr val="folHlink"/>
            </a:solidFill>
            <a:ln w="9525">
              <a:noFill/>
              <a:round/>
              <a:headEnd/>
              <a:tailEnd/>
            </a:ln>
          </p:spPr>
          <p:txBody>
            <a:bodyPr wrap="none" anchor="ctr"/>
            <a:lstStyle/>
            <a:p>
              <a:pPr>
                <a:defRPr/>
              </a:pPr>
              <a:endParaRPr lang="en-US"/>
            </a:p>
          </p:txBody>
        </p:sp>
        <p:sp>
          <p:nvSpPr>
            <p:cNvPr id="1063" name="Oval 39"/>
            <p:cNvSpPr>
              <a:spLocks noChangeArrowheads="1"/>
            </p:cNvSpPr>
            <p:nvPr/>
          </p:nvSpPr>
          <p:spPr bwMode="auto">
            <a:xfrm>
              <a:off x="5472" y="1744"/>
              <a:ext cx="73" cy="80"/>
            </a:xfrm>
            <a:prstGeom prst="ellipse">
              <a:avLst/>
            </a:prstGeom>
            <a:solidFill>
              <a:schemeClr val="folHlink"/>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iming>
    <p:tnLst>
      <p:par>
        <p:cTn id="1" dur="indefinite" restart="never" nodeType="tmRoot"/>
      </p:par>
    </p:tnLst>
  </p:timing>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9.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package" Target="../embeddings/Microsoft_Office_Word_Document1.docx"/></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Documentation Training</a:t>
            </a:r>
            <a:endParaRPr lang="en-US" dirty="0"/>
          </a:p>
        </p:txBody>
      </p:sp>
      <p:sp>
        <p:nvSpPr>
          <p:cNvPr id="2" name="Subtitle 1"/>
          <p:cNvSpPr>
            <a:spLocks noGrp="1"/>
          </p:cNvSpPr>
          <p:nvPr>
            <p:ph type="subTitle" idx="1"/>
          </p:nvPr>
        </p:nvSpPr>
        <p:spPr/>
        <p:txBody>
          <a:bodyPr/>
          <a:lstStyle/>
          <a:p>
            <a:r>
              <a:rPr lang="en-US" dirty="0" smtClean="0"/>
              <a:t>The Current Environment</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0146"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When is a service complete? </a:t>
            </a:r>
          </a:p>
        </p:txBody>
      </p:sp>
      <p:sp>
        <p:nvSpPr>
          <p:cNvPr id="390147" name="Rectangle 3"/>
          <p:cNvSpPr>
            <a:spLocks noGrp="1" noChangeArrowheads="1"/>
          </p:cNvSpPr>
          <p:nvPr>
            <p:ph idx="1"/>
          </p:nvPr>
        </p:nvSpPr>
        <p:spPr/>
        <p:txBody>
          <a:bodyPr/>
          <a:lstStyle/>
          <a:p>
            <a:pPr eaLnBrk="1" hangingPunct="1"/>
            <a:r>
              <a:rPr lang="en-US" dirty="0" smtClean="0"/>
              <a:t>A service is complete only when it has been documented and billed</a:t>
            </a:r>
          </a:p>
          <a:p>
            <a:pPr marL="0" indent="0" eaLnBrk="1" hangingPunct="1">
              <a:buNone/>
            </a:pPr>
            <a:endParaRPr lang="en-US" dirty="0" smtClean="0"/>
          </a:p>
          <a:p>
            <a:pPr eaLnBrk="1" hangingPunct="1"/>
            <a:r>
              <a:rPr lang="en-US" dirty="0" smtClean="0"/>
              <a:t>Audits are conducted on the documentation we provide</a:t>
            </a:r>
          </a:p>
          <a:p>
            <a:pPr marL="0" indent="0" eaLnBrk="1" hangingPunct="1">
              <a:buNone/>
            </a:pPr>
            <a:endParaRPr lang="en-US" dirty="0" smtClean="0"/>
          </a:p>
          <a:p>
            <a:pPr eaLnBrk="1" hangingPunct="1"/>
            <a:r>
              <a:rPr lang="en-US" b="1" dirty="0" smtClean="0">
                <a:solidFill>
                  <a:srgbClr val="A50021"/>
                </a:solidFill>
                <a:latin typeface="Arial Black" pitchFamily="34" charset="0"/>
              </a:rPr>
              <a:t>The documentation we provide is the only evidence of the work we do</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0146"/>
                                        </p:tgtEl>
                                        <p:attrNameLst>
                                          <p:attrName>style.visibility</p:attrName>
                                        </p:attrNameLst>
                                      </p:cBhvr>
                                      <p:to>
                                        <p:strVal val="visible"/>
                                      </p:to>
                                    </p:set>
                                    <p:animEffect transition="in" filter="fade">
                                      <p:cBhvr>
                                        <p:cTn id="7" dur="2000"/>
                                        <p:tgtEl>
                                          <p:spTgt spid="39014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90147"/>
                                        </p:tgtEl>
                                        <p:attrNameLst>
                                          <p:attrName>style.visibility</p:attrName>
                                        </p:attrNameLst>
                                      </p:cBhvr>
                                      <p:to>
                                        <p:strVal val="visible"/>
                                      </p:to>
                                    </p:set>
                                    <p:animEffect transition="in" filter="fade">
                                      <p:cBhvr>
                                        <p:cTn id="10" dur="2000"/>
                                        <p:tgtEl>
                                          <p:spTgt spid="3901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6" grpId="0"/>
      <p:bldP spid="390147" grpId="0"/>
    </p:bld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8834" name="AutoShape 2"/>
          <p:cNvSpPr>
            <a:spLocks noGrp="1" noChangeArrowheads="1"/>
          </p:cNvSpPr>
          <p:nvPr>
            <p:ph type="title"/>
          </p:nvPr>
        </p:nvSpPr>
        <p:spPr/>
        <p:txBody>
          <a:bodyPr/>
          <a:lstStyle/>
          <a:p>
            <a:pPr eaLnBrk="1" hangingPunct="1"/>
            <a:r>
              <a:rPr lang="en-US" dirty="0" smtClean="0"/>
              <a:t>Building Intervention Statements Including Modality</a:t>
            </a:r>
          </a:p>
        </p:txBody>
      </p:sp>
      <p:sp>
        <p:nvSpPr>
          <p:cNvPr id="248835" name="Rectangle 3"/>
          <p:cNvSpPr>
            <a:spLocks noGrp="1" noChangeArrowheads="1"/>
          </p:cNvSpPr>
          <p:nvPr>
            <p:ph idx="1"/>
          </p:nvPr>
        </p:nvSpPr>
        <p:spPr>
          <a:xfrm>
            <a:off x="838200" y="1676400"/>
            <a:ext cx="7693025" cy="4876800"/>
          </a:xfrm>
        </p:spPr>
        <p:txBody>
          <a:bodyPr/>
          <a:lstStyle/>
          <a:p>
            <a:pPr eaLnBrk="1" hangingPunct="1">
              <a:buNone/>
            </a:pPr>
            <a:r>
              <a:rPr lang="en-US" b="1" dirty="0" smtClean="0"/>
              <a:t>Interventions are the specific clinical actions providers will do to help the client achieve their objectives</a:t>
            </a:r>
          </a:p>
          <a:p>
            <a:pPr lvl="1"/>
            <a:r>
              <a:rPr lang="en-US" b="1" dirty="0" smtClean="0"/>
              <a:t>Staff will</a:t>
            </a:r>
            <a:r>
              <a:rPr lang="en-US" dirty="0" smtClean="0"/>
              <a:t>:  use </a:t>
            </a:r>
            <a:r>
              <a:rPr lang="en-US" dirty="0" smtClean="0">
                <a:solidFill>
                  <a:srgbClr val="C00000"/>
                </a:solidFill>
              </a:rPr>
              <a:t>active verbs </a:t>
            </a:r>
            <a:r>
              <a:rPr lang="en-US" dirty="0" smtClean="0"/>
              <a:t>in describing what staff will do</a:t>
            </a:r>
          </a:p>
          <a:p>
            <a:pPr lvl="1"/>
            <a:r>
              <a:rPr lang="en-US" b="1" dirty="0" smtClean="0"/>
              <a:t>Time period</a:t>
            </a:r>
            <a:r>
              <a:rPr lang="en-US" dirty="0" smtClean="0"/>
              <a:t>:  </a:t>
            </a:r>
            <a:r>
              <a:rPr lang="en-US" dirty="0" smtClean="0">
                <a:solidFill>
                  <a:srgbClr val="C00000"/>
                </a:solidFill>
              </a:rPr>
              <a:t>length of time </a:t>
            </a:r>
            <a:r>
              <a:rPr lang="en-US" dirty="0" smtClean="0"/>
              <a:t>you will do the above action</a:t>
            </a:r>
          </a:p>
          <a:p>
            <a:pPr lvl="1"/>
            <a:r>
              <a:rPr lang="en-US" b="1" dirty="0" smtClean="0"/>
              <a:t>Frequency</a:t>
            </a:r>
            <a:r>
              <a:rPr lang="en-US" dirty="0" smtClean="0"/>
              <a:t>:  </a:t>
            </a:r>
            <a:r>
              <a:rPr lang="en-US" dirty="0" smtClean="0">
                <a:solidFill>
                  <a:srgbClr val="C00000"/>
                </a:solidFill>
              </a:rPr>
              <a:t>how often </a:t>
            </a:r>
            <a:r>
              <a:rPr lang="en-US" dirty="0" smtClean="0"/>
              <a:t>you will do it</a:t>
            </a:r>
          </a:p>
          <a:p>
            <a:pPr lvl="1"/>
            <a:r>
              <a:rPr lang="en-US" b="1" dirty="0" smtClean="0"/>
              <a:t>Modality</a:t>
            </a:r>
            <a:r>
              <a:rPr lang="en-US" dirty="0" smtClean="0"/>
              <a:t>:  enter the type of treatment and a reason for it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48834"/>
                                        </p:tgtEl>
                                        <p:attrNameLst>
                                          <p:attrName>style.visibility</p:attrName>
                                        </p:attrNameLst>
                                      </p:cBhvr>
                                      <p:to>
                                        <p:strVal val="visible"/>
                                      </p:to>
                                    </p:set>
                                    <p:animEffect transition="in" filter="fade">
                                      <p:cBhvr>
                                        <p:cTn id="7" dur="2000"/>
                                        <p:tgtEl>
                                          <p:spTgt spid="24883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8835"/>
                                        </p:tgtEl>
                                        <p:attrNameLst>
                                          <p:attrName>style.visibility</p:attrName>
                                        </p:attrNameLst>
                                      </p:cBhvr>
                                      <p:to>
                                        <p:strVal val="visible"/>
                                      </p:to>
                                    </p:set>
                                    <p:animEffect transition="in" filter="fade">
                                      <p:cBhvr>
                                        <p:cTn id="10" dur="2000"/>
                                        <p:tgtEl>
                                          <p:spTgt spid="2488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4" grpId="0"/>
      <p:bldP spid="248835" grpId="0"/>
    </p:bld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045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200" dirty="0" smtClean="0"/>
              <a:t>Interventions Based on Service Type: Individual Therapy</a:t>
            </a:r>
          </a:p>
        </p:txBody>
      </p:sp>
      <p:sp>
        <p:nvSpPr>
          <p:cNvPr id="98307" name="Rectangle 3"/>
          <p:cNvSpPr>
            <a:spLocks noGrp="1" noChangeArrowheads="1"/>
          </p:cNvSpPr>
          <p:nvPr>
            <p:ph idx="1"/>
          </p:nvPr>
        </p:nvSpPr>
        <p:spPr>
          <a:xfrm>
            <a:off x="838200" y="1752600"/>
            <a:ext cx="7693025" cy="4572000"/>
          </a:xfrm>
        </p:spPr>
        <p:txBody>
          <a:bodyPr/>
          <a:lstStyle/>
          <a:p>
            <a:pPr eaLnBrk="1" hangingPunct="1"/>
            <a:r>
              <a:rPr lang="en-US" dirty="0" smtClean="0"/>
              <a:t>The Staff Member will:</a:t>
            </a:r>
          </a:p>
          <a:p>
            <a:pPr marL="0" indent="0" eaLnBrk="1" hangingPunct="1">
              <a:buNone/>
            </a:pPr>
            <a:endParaRPr lang="en-US" dirty="0" smtClean="0"/>
          </a:p>
          <a:p>
            <a:pPr lvl="1" eaLnBrk="1" hangingPunct="1"/>
            <a:r>
              <a:rPr lang="en-US" dirty="0" smtClean="0"/>
              <a:t>Use CBT to assist individual in identifying relapse triggers 1x/week for 6 months</a:t>
            </a:r>
          </a:p>
          <a:p>
            <a:pPr marL="344487" lvl="1" indent="0" eaLnBrk="1" hangingPunct="1">
              <a:buNone/>
            </a:pPr>
            <a:endParaRPr lang="en-US" dirty="0" smtClean="0"/>
          </a:p>
          <a:p>
            <a:pPr lvl="1" eaLnBrk="1" hangingPunct="1"/>
            <a:r>
              <a:rPr lang="en-US" dirty="0" smtClean="0"/>
              <a:t>1x/week for the next 6 weeks teach the individual self-calming techniques to use during high stress activities through discussion, modeling and role-play</a:t>
            </a:r>
          </a:p>
          <a:p>
            <a:pPr lvl="1" eaLnBrk="1" hangingPunct="1">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360450"/>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450" grpId="0"/>
    </p:bld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293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Treatment Plans in Colorado</a:t>
            </a:r>
          </a:p>
        </p:txBody>
      </p:sp>
      <p:sp>
        <p:nvSpPr>
          <p:cNvPr id="252931" name="Rectangle 3"/>
          <p:cNvSpPr>
            <a:spLocks noGrp="1" noChangeArrowheads="1"/>
          </p:cNvSpPr>
          <p:nvPr>
            <p:ph idx="1"/>
          </p:nvPr>
        </p:nvSpPr>
        <p:spPr>
          <a:xfrm>
            <a:off x="838200" y="1524000"/>
            <a:ext cx="8077200" cy="4724400"/>
          </a:xfrm>
        </p:spPr>
        <p:txBody>
          <a:bodyPr/>
          <a:lstStyle/>
          <a:p>
            <a:pPr eaLnBrk="1" hangingPunct="1"/>
            <a:r>
              <a:rPr lang="en-US" dirty="0" smtClean="0"/>
              <a:t>Must include: ( remember to include the details)</a:t>
            </a:r>
          </a:p>
          <a:p>
            <a:pPr lvl="1" eaLnBrk="1" hangingPunct="1"/>
            <a:r>
              <a:rPr lang="en-US" sz="2400" dirty="0" smtClean="0"/>
              <a:t>Diagnoses</a:t>
            </a:r>
          </a:p>
          <a:p>
            <a:pPr lvl="1" eaLnBrk="1" hangingPunct="1"/>
            <a:r>
              <a:rPr lang="en-US" sz="2400" dirty="0" smtClean="0"/>
              <a:t>P-G-O-I (or some variation on these themes)</a:t>
            </a:r>
          </a:p>
          <a:p>
            <a:pPr lvl="2"/>
            <a:r>
              <a:rPr lang="en-US" sz="2400" dirty="0" smtClean="0"/>
              <a:t>Problem</a:t>
            </a:r>
          </a:p>
          <a:p>
            <a:pPr lvl="2"/>
            <a:r>
              <a:rPr lang="en-US" sz="2400" dirty="0" smtClean="0"/>
              <a:t>Goal </a:t>
            </a:r>
          </a:p>
          <a:p>
            <a:pPr lvl="2"/>
            <a:r>
              <a:rPr lang="en-US" sz="2400" dirty="0" smtClean="0"/>
              <a:t>Objective </a:t>
            </a:r>
          </a:p>
          <a:p>
            <a:pPr lvl="2"/>
            <a:r>
              <a:rPr lang="en-US" sz="2400" dirty="0" smtClean="0"/>
              <a:t>Intervention</a:t>
            </a:r>
          </a:p>
          <a:p>
            <a:pPr lvl="1" eaLnBrk="1" hangingPunct="1"/>
            <a:r>
              <a:rPr lang="en-US" sz="2400" dirty="0" smtClean="0"/>
              <a:t>Individual signature of client</a:t>
            </a:r>
          </a:p>
          <a:p>
            <a:pPr lvl="1" eaLnBrk="1" hangingPunct="1"/>
            <a:r>
              <a:rPr lang="en-US" sz="2400" dirty="0" smtClean="0"/>
              <a:t>Provider(s) signature(s)</a:t>
            </a:r>
          </a:p>
          <a:p>
            <a:pPr lvl="1" eaLnBrk="1" hangingPunct="1"/>
            <a:r>
              <a:rPr lang="en-US" sz="2400" dirty="0" smtClean="0"/>
              <a:t>Signature of Licensed Practitioner of Healing Arts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2930"/>
                                        </p:tgtEl>
                                        <p:attrNameLst>
                                          <p:attrName>style.visibility</p:attrName>
                                        </p:attrNameLst>
                                      </p:cBhvr>
                                      <p:to>
                                        <p:strVal val="visible"/>
                                      </p:to>
                                    </p:set>
                                    <p:animEffect transition="in" filter="fade">
                                      <p:cBhvr>
                                        <p:cTn id="7" dur="2000"/>
                                        <p:tgtEl>
                                          <p:spTgt spid="25293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2931"/>
                                        </p:tgtEl>
                                        <p:attrNameLst>
                                          <p:attrName>style.visibility</p:attrName>
                                        </p:attrNameLst>
                                      </p:cBhvr>
                                      <p:to>
                                        <p:strVal val="visible"/>
                                      </p:to>
                                    </p:set>
                                    <p:animEffect transition="in" filter="fade">
                                      <p:cBhvr>
                                        <p:cTn id="10" dur="2000"/>
                                        <p:tgtEl>
                                          <p:spTgt spid="2529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0" grpId="0"/>
      <p:bldP spid="252931" grpId="0"/>
    </p:bld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3954"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Treatment Plan Review</a:t>
            </a:r>
          </a:p>
        </p:txBody>
      </p:sp>
      <p:sp>
        <p:nvSpPr>
          <p:cNvPr id="100355" name="Rectangle 3"/>
          <p:cNvSpPr>
            <a:spLocks noGrp="1" noChangeArrowheads="1"/>
          </p:cNvSpPr>
          <p:nvPr>
            <p:ph idx="1"/>
          </p:nvPr>
        </p:nvSpPr>
        <p:spPr/>
        <p:txBody>
          <a:bodyPr/>
          <a:lstStyle/>
          <a:p>
            <a:pPr eaLnBrk="1" hangingPunct="1"/>
            <a:r>
              <a:rPr lang="en-US" dirty="0" smtClean="0"/>
              <a:t>Further guidance will be coming about treatment plans and reviews regarding signatures and timing</a:t>
            </a:r>
            <a:endParaRPr lang="en-US" dirty="0"/>
          </a:p>
          <a:p>
            <a:pPr eaLnBrk="1" hangingPunct="1"/>
            <a:r>
              <a:rPr lang="en-US" dirty="0" smtClean="0"/>
              <a:t>Review every 6 months or based on payer</a:t>
            </a:r>
          </a:p>
          <a:p>
            <a:pPr eaLnBrk="1" hangingPunct="1"/>
            <a:r>
              <a:rPr lang="en-US" dirty="0" smtClean="0"/>
              <a:t>Do not need to rewrite the treatment plan unless the treatment plan is changing</a:t>
            </a:r>
          </a:p>
          <a:p>
            <a:pPr lvl="1" eaLnBrk="1" hangingPunct="1"/>
            <a:r>
              <a:rPr lang="en-US" b="1" dirty="0" smtClean="0">
                <a:solidFill>
                  <a:srgbClr val="A50021"/>
                </a:solidFill>
              </a:rPr>
              <a:t>If there is progress: Should treatment strategy change? Why or why not?</a:t>
            </a:r>
          </a:p>
          <a:p>
            <a:pPr lvl="1" eaLnBrk="1" hangingPunct="1"/>
            <a:r>
              <a:rPr lang="en-US" b="1" dirty="0" smtClean="0">
                <a:solidFill>
                  <a:srgbClr val="A50021"/>
                </a:solidFill>
              </a:rPr>
              <a:t>If  there is no progress: Should the treatment strategy change? Why or why not?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53954"/>
                                        </p:tgtEl>
                                      </p:cBhvr>
                                    </p:animEffect>
                                    <p:animScale>
                                      <p:cBhvr>
                                        <p:cTn id="7" dur="250" autoRev="1" fill="hold"/>
                                        <p:tgtEl>
                                          <p:spTgt spid="25395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4" grpId="0"/>
    </p:bld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0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Documentation of Individual Services MUST Include: </a:t>
            </a:r>
          </a:p>
        </p:txBody>
      </p:sp>
      <p:sp>
        <p:nvSpPr>
          <p:cNvPr id="57347" name="Rectangle 3"/>
          <p:cNvSpPr>
            <a:spLocks noGrp="1" noChangeArrowheads="1"/>
          </p:cNvSpPr>
          <p:nvPr>
            <p:ph idx="1"/>
          </p:nvPr>
        </p:nvSpPr>
        <p:spPr>
          <a:xfrm>
            <a:off x="457200" y="1447800"/>
            <a:ext cx="8229600" cy="4411662"/>
          </a:xfrm>
        </p:spPr>
        <p:txBody>
          <a:bodyPr/>
          <a:lstStyle/>
          <a:p>
            <a:pPr eaLnBrk="1" hangingPunct="1"/>
            <a:r>
              <a:rPr lang="en-US" sz="2400" dirty="0" smtClean="0"/>
              <a:t>What mental health condition or deficit is being treated (component 1)</a:t>
            </a:r>
          </a:p>
          <a:p>
            <a:pPr eaLnBrk="1" hangingPunct="1"/>
            <a:r>
              <a:rPr lang="en-US" sz="2400" dirty="0" smtClean="0"/>
              <a:t>Connection to goals/objectives from treatment plan (component 2 and 6)</a:t>
            </a:r>
          </a:p>
          <a:p>
            <a:pPr eaLnBrk="1" hangingPunct="1"/>
            <a:r>
              <a:rPr lang="en-US" sz="2400" dirty="0" smtClean="0"/>
              <a:t>Description of the intervention/service you provided and how or why it is appropriate (generally accepted as effective) to this individual (component 3)</a:t>
            </a:r>
          </a:p>
          <a:p>
            <a:pPr eaLnBrk="1" hangingPunct="1"/>
            <a:r>
              <a:rPr lang="en-US" sz="2400" dirty="0" smtClean="0"/>
              <a:t>The individual’s response to the intervention, their level of participation and the strategy for assessing effectiveness of services and planning for future care. (components 4 and 5)</a:t>
            </a:r>
          </a:p>
          <a:p>
            <a:pPr indent="0" eaLnBrk="1" hangingPunct="1">
              <a:buNone/>
            </a:pPr>
            <a:r>
              <a:rPr lang="en-US" sz="2400" b="1" dirty="0" smtClean="0"/>
              <a:t>PROGRESS NOTES ARE IMPORTANT BECAUSE THEY BACK UP SPECIFIC CLAIMS/ENCOUNTERS</a:t>
            </a:r>
          </a:p>
          <a:p>
            <a:pPr eaLnBrk="1" hangingPunct="1"/>
            <a:endParaRPr lang="en-US" sz="2000" dirty="0" smtClean="0"/>
          </a:p>
          <a:p>
            <a:pPr eaLnBrk="1" hangingPunct="1"/>
            <a:endParaRPr lang="en-US" sz="24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40960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02" grpId="0"/>
    </p:bld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7794" name="AutoShape 2"/>
          <p:cNvSpPr>
            <a:spLocks noGrp="1" noChangeArrowheads="1"/>
          </p:cNvSpPr>
          <p:nvPr>
            <p:ph type="title"/>
          </p:nvPr>
        </p:nvSpPr>
        <p:spPr>
          <a:xfrm>
            <a:off x="457200" y="122238"/>
            <a:ext cx="7543800" cy="944562"/>
          </a:xfrm>
          <a:effectLst>
            <a:outerShdw dist="28398" dir="1593903" algn="ctr" rotWithShape="0">
              <a:schemeClr val="bg2"/>
            </a:outerShdw>
          </a:effectLst>
        </p:spPr>
        <p:txBody>
          <a:bodyPr/>
          <a:lstStyle/>
          <a:p>
            <a:pPr eaLnBrk="1" hangingPunct="1">
              <a:defRPr/>
            </a:pPr>
            <a:r>
              <a:rPr lang="en-US" dirty="0" smtClean="0"/>
              <a:t>Progress Notes</a:t>
            </a:r>
          </a:p>
        </p:txBody>
      </p:sp>
      <p:sp>
        <p:nvSpPr>
          <p:cNvPr id="102403" name="Rectangle 3"/>
          <p:cNvSpPr>
            <a:spLocks noGrp="1" noChangeArrowheads="1"/>
          </p:cNvSpPr>
          <p:nvPr>
            <p:ph type="body" idx="1"/>
          </p:nvPr>
        </p:nvSpPr>
        <p:spPr>
          <a:xfrm>
            <a:off x="457200" y="1371600"/>
            <a:ext cx="8534400" cy="4411662"/>
          </a:xfrm>
        </p:spPr>
        <p:txBody>
          <a:bodyPr/>
          <a:lstStyle/>
          <a:p>
            <a:pPr eaLnBrk="1" hangingPunct="1"/>
            <a:r>
              <a:rPr lang="en-US" sz="2800" dirty="0" smtClean="0"/>
              <a:t>Provide evidence a covered service was provided</a:t>
            </a:r>
          </a:p>
          <a:p>
            <a:pPr eaLnBrk="1" hangingPunct="1"/>
            <a:r>
              <a:rPr lang="en-US" sz="2800" dirty="0" smtClean="0"/>
              <a:t>Provide evidence of the Individual’s continuing commitment to treatment through active participation</a:t>
            </a:r>
          </a:p>
          <a:p>
            <a:pPr eaLnBrk="1" hangingPunct="1"/>
            <a:r>
              <a:rPr lang="en-US" sz="2800" dirty="0" smtClean="0"/>
              <a:t>Revisit the estimated discharge date and discharge criteria for level of care in order to gauge progress</a:t>
            </a:r>
          </a:p>
          <a:p>
            <a:pPr eaLnBrk="1" hangingPunct="1"/>
            <a:r>
              <a:rPr lang="en-US" sz="2800" dirty="0" smtClean="0"/>
              <a:t>Measures progress against the recovery/treatment goals</a:t>
            </a:r>
          </a:p>
          <a:p>
            <a:pPr eaLnBrk="1" hangingPunct="1"/>
            <a:r>
              <a:rPr lang="en-US" sz="2800" dirty="0" smtClean="0"/>
              <a:t>Address objectives and progress towards meeting objectives as a means of measuring progress</a:t>
            </a:r>
          </a:p>
          <a:p>
            <a:pPr eaLnBrk="1" hangingPunct="1">
              <a:buFont typeface="Wingdings" pitchFamily="2" charset="2"/>
              <a:buNone/>
            </a:pPr>
            <a:endParaRPr lang="en-US" sz="2400" dirty="0" smtClean="0"/>
          </a:p>
          <a:p>
            <a:pPr eaLnBrk="1" hangingPunct="1"/>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417794"/>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7794" grpId="0"/>
    </p:bld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mtClean="0"/>
              <a:t>Progress Note Content</a:t>
            </a:r>
          </a:p>
        </p:txBody>
      </p:sp>
      <p:sp>
        <p:nvSpPr>
          <p:cNvPr id="104451" name="Rectangle 3"/>
          <p:cNvSpPr>
            <a:spLocks noGrp="1" noChangeArrowheads="1"/>
          </p:cNvSpPr>
          <p:nvPr>
            <p:ph type="body" idx="1"/>
          </p:nvPr>
        </p:nvSpPr>
        <p:spPr/>
        <p:txBody>
          <a:bodyPr/>
          <a:lstStyle/>
          <a:p>
            <a:pPr eaLnBrk="1" hangingPunct="1"/>
            <a:r>
              <a:rPr lang="en-US" smtClean="0"/>
              <a:t>List the goal and/or objective from treatment plan that was the primary focus of intervention</a:t>
            </a:r>
          </a:p>
          <a:p>
            <a:pPr eaLnBrk="1" hangingPunct="1"/>
            <a:r>
              <a:rPr lang="en-US" smtClean="0"/>
              <a:t>State the specific service provided</a:t>
            </a:r>
          </a:p>
          <a:p>
            <a:pPr eaLnBrk="1" hangingPunct="1"/>
            <a:r>
              <a:rPr lang="en-US" smtClean="0"/>
              <a:t>Document the location of the service – be specific</a:t>
            </a:r>
          </a:p>
          <a:p>
            <a:pPr eaLnBrk="1" hangingPunct="1"/>
            <a:r>
              <a:rPr lang="en-US" smtClean="0"/>
              <a:t>The start and end time of the visit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58050"/>
                                        </p:tgtEl>
                                      </p:cBhvr>
                                    </p:animEffect>
                                    <p:animScale>
                                      <p:cBhvr>
                                        <p:cTn id="7" dur="250" autoRev="1" fill="hold"/>
                                        <p:tgtEl>
                                          <p:spTgt spid="25805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050"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mtClean="0"/>
              <a:t>Progress Note Content</a:t>
            </a:r>
          </a:p>
        </p:txBody>
      </p:sp>
      <p:sp>
        <p:nvSpPr>
          <p:cNvPr id="105475" name="Rectangle 3"/>
          <p:cNvSpPr>
            <a:spLocks noGrp="1" noChangeArrowheads="1"/>
          </p:cNvSpPr>
          <p:nvPr>
            <p:ph type="body" idx="1"/>
          </p:nvPr>
        </p:nvSpPr>
        <p:spPr/>
        <p:txBody>
          <a:bodyPr/>
          <a:lstStyle/>
          <a:p>
            <a:pPr eaLnBrk="1" hangingPunct="1"/>
            <a:r>
              <a:rPr lang="en-US" smtClean="0"/>
              <a:t>State the reason for the visit:  establish medical necessity</a:t>
            </a:r>
          </a:p>
          <a:p>
            <a:pPr eaLnBrk="1" hangingPunct="1"/>
            <a:r>
              <a:rPr lang="en-US" smtClean="0"/>
              <a:t>List the interventions and describe specifically the techniques you used in the session to get the clinical outcomes you were looking for</a:t>
            </a:r>
          </a:p>
          <a:p>
            <a:pPr lvl="1" eaLnBrk="1" hangingPunct="1"/>
            <a:r>
              <a:rPr lang="en-US" smtClean="0"/>
              <a:t>Should be specific to the type of service being provided</a:t>
            </a:r>
          </a:p>
        </p:txBody>
      </p:sp>
    </p:spTree>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0098" name="AutoShape 2"/>
          <p:cNvSpPr>
            <a:spLocks noGrp="1" noChangeArrowheads="1"/>
          </p:cNvSpPr>
          <p:nvPr>
            <p:ph type="title"/>
          </p:nvPr>
        </p:nvSpPr>
        <p:spPr>
          <a:xfrm>
            <a:off x="838200" y="609600"/>
            <a:ext cx="7924800" cy="1143000"/>
          </a:xfrm>
          <a:effectLst>
            <a:outerShdw dist="28398" dir="1593903" algn="ctr" rotWithShape="0">
              <a:schemeClr val="bg2"/>
            </a:outerShdw>
          </a:effectLst>
        </p:spPr>
        <p:txBody>
          <a:bodyPr/>
          <a:lstStyle/>
          <a:p>
            <a:pPr eaLnBrk="1" hangingPunct="1">
              <a:defRPr/>
            </a:pPr>
            <a:r>
              <a:rPr lang="en-US" dirty="0" smtClean="0"/>
              <a:t>Progress Note Content (cont.)</a:t>
            </a:r>
          </a:p>
        </p:txBody>
      </p:sp>
      <p:sp>
        <p:nvSpPr>
          <p:cNvPr id="106499" name="Rectangle 3"/>
          <p:cNvSpPr>
            <a:spLocks noGrp="1" noChangeArrowheads="1"/>
          </p:cNvSpPr>
          <p:nvPr>
            <p:ph idx="1"/>
          </p:nvPr>
        </p:nvSpPr>
        <p:spPr/>
        <p:txBody>
          <a:bodyPr/>
          <a:lstStyle/>
          <a:p>
            <a:pPr eaLnBrk="1" hangingPunct="1"/>
            <a:r>
              <a:rPr lang="en-US" sz="2800" dirty="0" smtClean="0"/>
              <a:t>Document the Individual’s response to the interventions. This may include:</a:t>
            </a:r>
          </a:p>
          <a:p>
            <a:pPr lvl="1" eaLnBrk="1" hangingPunct="1"/>
            <a:r>
              <a:rPr lang="en-US" dirty="0" smtClean="0"/>
              <a:t>Level and type of participation</a:t>
            </a:r>
          </a:p>
          <a:p>
            <a:pPr lvl="1" eaLnBrk="1" hangingPunct="1"/>
            <a:r>
              <a:rPr lang="en-US" dirty="0" smtClean="0"/>
              <a:t>Were they able to demonstrate the skill or participate in role playing</a:t>
            </a:r>
          </a:p>
          <a:p>
            <a:pPr lvl="1" eaLnBrk="1" hangingPunct="1"/>
            <a:r>
              <a:rPr lang="en-US" dirty="0" smtClean="0"/>
              <a:t>Could they list how to apply the skills being taught</a:t>
            </a:r>
          </a:p>
          <a:p>
            <a:pPr lvl="1" eaLnBrk="1" hangingPunct="1"/>
            <a:r>
              <a:rPr lang="en-US" dirty="0" smtClean="0"/>
              <a:t>Or did they not get it, refuse to participate, resist, etc.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260098"/>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8" grpId="0"/>
    </p:bld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112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mtClean="0"/>
              <a:t>Progress Note Content</a:t>
            </a:r>
          </a:p>
        </p:txBody>
      </p:sp>
      <p:sp>
        <p:nvSpPr>
          <p:cNvPr id="107523" name="Rectangle 3"/>
          <p:cNvSpPr>
            <a:spLocks noGrp="1" noChangeArrowheads="1"/>
          </p:cNvSpPr>
          <p:nvPr>
            <p:ph type="body" idx="1"/>
          </p:nvPr>
        </p:nvSpPr>
        <p:spPr>
          <a:xfrm>
            <a:off x="838200" y="1676400"/>
            <a:ext cx="8001000" cy="4410075"/>
          </a:xfrm>
        </p:spPr>
        <p:txBody>
          <a:bodyPr/>
          <a:lstStyle/>
          <a:p>
            <a:pPr eaLnBrk="1" hangingPunct="1"/>
            <a:r>
              <a:rPr lang="en-US" dirty="0" smtClean="0"/>
              <a:t>Statement of Individual’s progress and plan</a:t>
            </a:r>
          </a:p>
          <a:p>
            <a:pPr lvl="1" eaLnBrk="1" hangingPunct="1"/>
            <a:r>
              <a:rPr lang="en-US" sz="2400" dirty="0" smtClean="0"/>
              <a:t>State progress in relationship to objectives or goals</a:t>
            </a:r>
          </a:p>
          <a:p>
            <a:pPr lvl="1" eaLnBrk="1" hangingPunct="1"/>
            <a:r>
              <a:rPr lang="en-US" sz="2400" dirty="0" smtClean="0"/>
              <a:t>Homework or other tasks to complete before the next visit</a:t>
            </a:r>
          </a:p>
          <a:p>
            <a:pPr lvl="1" eaLnBrk="1" hangingPunct="1"/>
            <a:r>
              <a:rPr lang="en-US" sz="2400" dirty="0" smtClean="0"/>
              <a:t>Plan for next visit or visits – consider your observations about the Individual’s response to your interventions</a:t>
            </a:r>
          </a:p>
          <a:p>
            <a:pPr lvl="1" eaLnBrk="1" hangingPunct="1"/>
            <a:r>
              <a:rPr lang="en-US" sz="2400" dirty="0" smtClean="0"/>
              <a:t>Agency specific requirements</a:t>
            </a:r>
          </a:p>
          <a:p>
            <a:pPr lvl="2" eaLnBrk="1" hangingPunct="1"/>
            <a:r>
              <a:rPr lang="en-US" sz="2400" dirty="0" smtClean="0"/>
              <a:t>GAF/CGAS</a:t>
            </a:r>
          </a:p>
          <a:p>
            <a:pPr lvl="2" eaLnBrk="1" hangingPunct="1"/>
            <a:r>
              <a:rPr lang="en-US" sz="2400" dirty="0" smtClean="0"/>
              <a:t>Other requirements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26112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2"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2194"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Claims must be accurate </a:t>
            </a:r>
          </a:p>
        </p:txBody>
      </p:sp>
      <p:sp>
        <p:nvSpPr>
          <p:cNvPr id="392195" name="Rectangle 3"/>
          <p:cNvSpPr>
            <a:spLocks noGrp="1" noChangeArrowheads="1"/>
          </p:cNvSpPr>
          <p:nvPr>
            <p:ph idx="1"/>
          </p:nvPr>
        </p:nvSpPr>
        <p:spPr>
          <a:xfrm>
            <a:off x="609600" y="1676400"/>
            <a:ext cx="8001000" cy="3724275"/>
          </a:xfrm>
        </p:spPr>
        <p:txBody>
          <a:bodyPr/>
          <a:lstStyle/>
          <a:p>
            <a:pPr eaLnBrk="1" hangingPunct="1"/>
            <a:r>
              <a:rPr lang="en-US" sz="2800" dirty="0" smtClean="0"/>
              <a:t>Each service billed (the claim) is built on your documentation and must be accurate</a:t>
            </a:r>
          </a:p>
          <a:p>
            <a:pPr eaLnBrk="1" hangingPunct="1"/>
            <a:r>
              <a:rPr lang="en-US" sz="2800" dirty="0"/>
              <a:t>E</a:t>
            </a:r>
            <a:r>
              <a:rPr lang="en-US" sz="2800" dirty="0" smtClean="0"/>
              <a:t>xamples of some required elements include:</a:t>
            </a:r>
          </a:p>
          <a:p>
            <a:pPr lvl="1" eaLnBrk="1" hangingPunct="1"/>
            <a:r>
              <a:rPr lang="en-US" sz="2800" b="1" dirty="0" smtClean="0">
                <a:solidFill>
                  <a:srgbClr val="A50021"/>
                </a:solidFill>
              </a:rPr>
              <a:t>Time</a:t>
            </a:r>
          </a:p>
          <a:p>
            <a:pPr lvl="1" eaLnBrk="1" hangingPunct="1"/>
            <a:r>
              <a:rPr lang="en-US" sz="2800" b="1" dirty="0" smtClean="0">
                <a:solidFill>
                  <a:srgbClr val="A50021"/>
                </a:solidFill>
              </a:rPr>
              <a:t>Location </a:t>
            </a:r>
          </a:p>
          <a:p>
            <a:pPr lvl="1" eaLnBrk="1" hangingPunct="1"/>
            <a:r>
              <a:rPr lang="en-US" sz="2800" b="1" dirty="0" smtClean="0">
                <a:solidFill>
                  <a:srgbClr val="A50021"/>
                </a:solidFill>
              </a:rPr>
              <a:t>Type of service: is it covered by Medicaid and coded correctly? </a:t>
            </a:r>
          </a:p>
          <a:p>
            <a:pPr lvl="1" eaLnBrk="1" hangingPunct="1"/>
            <a:r>
              <a:rPr lang="en-US" sz="2800" b="1" dirty="0" smtClean="0">
                <a:solidFill>
                  <a:srgbClr val="A50021"/>
                </a:solidFill>
              </a:rPr>
              <a:t>Medical necessity</a:t>
            </a:r>
          </a:p>
          <a:p>
            <a:pPr eaLnBrk="1" hangingPunct="1"/>
            <a:r>
              <a:rPr lang="en-US" sz="2800" dirty="0" smtClean="0"/>
              <a:t>Billing staff rely on your accurate and complete record – they bill what you tell them to bill</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2194"/>
                                        </p:tgtEl>
                                        <p:attrNameLst>
                                          <p:attrName>style.visibility</p:attrName>
                                        </p:attrNameLst>
                                      </p:cBhvr>
                                      <p:to>
                                        <p:strVal val="visible"/>
                                      </p:to>
                                    </p:set>
                                    <p:animEffect transition="in" filter="fade">
                                      <p:cBhvr>
                                        <p:cTn id="7" dur="2000"/>
                                        <p:tgtEl>
                                          <p:spTgt spid="3921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92195"/>
                                        </p:tgtEl>
                                        <p:attrNameLst>
                                          <p:attrName>style.visibility</p:attrName>
                                        </p:attrNameLst>
                                      </p:cBhvr>
                                      <p:to>
                                        <p:strVal val="visible"/>
                                      </p:to>
                                    </p:set>
                                    <p:animEffect transition="in" filter="fade">
                                      <p:cBhvr>
                                        <p:cTn id="10" dur="2000"/>
                                        <p:tgtEl>
                                          <p:spTgt spid="392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2194" grpId="0"/>
      <p:bldP spid="392195" grpId="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AutoShape 2"/>
          <p:cNvSpPr>
            <a:spLocks noGrp="1" noChangeArrowheads="1"/>
          </p:cNvSpPr>
          <p:nvPr>
            <p:ph type="title"/>
          </p:nvPr>
        </p:nvSpPr>
        <p:spPr>
          <a:xfrm>
            <a:off x="914400" y="2362200"/>
            <a:ext cx="7543800" cy="1295400"/>
          </a:xfrm>
        </p:spPr>
        <p:txBody>
          <a:bodyPr/>
          <a:lstStyle/>
          <a:p>
            <a:pPr algn="ctr" eaLnBrk="1" hangingPunct="1"/>
            <a:r>
              <a:rPr lang="en-US" sz="5400" dirty="0" smtClean="0"/>
              <a:t>Questions?</a:t>
            </a:r>
          </a:p>
        </p:txBody>
      </p:sp>
    </p:spTree>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OH, Golden Thread!</a:t>
            </a:r>
            <a:endParaRPr lang="en-US" dirty="0"/>
          </a:p>
        </p:txBody>
      </p:sp>
      <p:sp>
        <p:nvSpPr>
          <p:cNvPr id="3" name="Content Placeholder 2"/>
          <p:cNvSpPr>
            <a:spLocks noGrp="1"/>
          </p:cNvSpPr>
          <p:nvPr>
            <p:ph idx="1"/>
          </p:nvPr>
        </p:nvSpPr>
        <p:spPr/>
        <p:txBody>
          <a:bodyPr/>
          <a:lstStyle/>
          <a:p>
            <a:pPr>
              <a:buNone/>
            </a:pPr>
            <a:r>
              <a:rPr lang="en-US" dirty="0" smtClean="0"/>
              <a:t>   OH, Golden Thread, OH, Golden Thread</a:t>
            </a:r>
          </a:p>
          <a:p>
            <a:pPr lvl="1"/>
            <a:r>
              <a:rPr lang="en-US" dirty="0" smtClean="0"/>
              <a:t>You keep us out </a:t>
            </a:r>
            <a:r>
              <a:rPr lang="en-US" smtClean="0"/>
              <a:t>of payback!</a:t>
            </a:r>
            <a:endParaRPr lang="en-US" dirty="0" smtClean="0"/>
          </a:p>
          <a:p>
            <a:pPr lvl="1"/>
            <a:r>
              <a:rPr lang="en-US" dirty="0" smtClean="0"/>
              <a:t>You keep the cash flowing  in</a:t>
            </a:r>
          </a:p>
          <a:p>
            <a:pPr lvl="1"/>
            <a:r>
              <a:rPr lang="en-US" dirty="0" smtClean="0"/>
              <a:t>You keep the Centers open</a:t>
            </a:r>
          </a:p>
          <a:p>
            <a:pPr lvl="1">
              <a:buNone/>
            </a:pPr>
            <a:r>
              <a:rPr lang="en-US" dirty="0" smtClean="0"/>
              <a:t>OH, Golden Thread, OH, Golden Thread</a:t>
            </a:r>
          </a:p>
          <a:p>
            <a:pPr lvl="1">
              <a:buNone/>
            </a:pPr>
            <a:r>
              <a:rPr lang="en-US" dirty="0" smtClean="0"/>
              <a:t>You keep us out of payback!</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AutoShape 2"/>
          <p:cNvSpPr>
            <a:spLocks noGrp="1" noChangeArrowheads="1"/>
          </p:cNvSpPr>
          <p:nvPr>
            <p:ph type="title"/>
          </p:nvPr>
        </p:nvSpPr>
        <p:spPr>
          <a:xfrm>
            <a:off x="609600" y="762000"/>
            <a:ext cx="7239000" cy="1143000"/>
          </a:xfrm>
          <a:effectLst>
            <a:outerShdw dist="28398" dir="1593903" algn="ctr" rotWithShape="0">
              <a:schemeClr val="bg2"/>
            </a:outerShdw>
          </a:effectLst>
        </p:spPr>
        <p:txBody>
          <a:bodyPr/>
          <a:lstStyle/>
          <a:p>
            <a:pPr eaLnBrk="1" hangingPunct="1">
              <a:defRPr/>
            </a:pPr>
            <a:r>
              <a:rPr lang="en-US" dirty="0" smtClean="0"/>
              <a:t>Isn’t Compliance with Colorado Standards Good Enough?</a:t>
            </a:r>
          </a:p>
        </p:txBody>
      </p:sp>
      <p:sp>
        <p:nvSpPr>
          <p:cNvPr id="12291" name="Rectangle 3"/>
          <p:cNvSpPr>
            <a:spLocks noGrp="1" noChangeArrowheads="1"/>
          </p:cNvSpPr>
          <p:nvPr>
            <p:ph idx="1"/>
          </p:nvPr>
        </p:nvSpPr>
        <p:spPr>
          <a:xfrm>
            <a:off x="457200" y="2133600"/>
            <a:ext cx="8229600" cy="4411662"/>
          </a:xfrm>
        </p:spPr>
        <p:txBody>
          <a:bodyPr/>
          <a:lstStyle/>
          <a:p>
            <a:pPr eaLnBrk="1" hangingPunct="1"/>
            <a:r>
              <a:rPr lang="en-US" dirty="0" smtClean="0"/>
              <a:t>Not necessarily – remember the federal government has an opinion as well</a:t>
            </a:r>
          </a:p>
          <a:p>
            <a:pPr eaLnBrk="1" hangingPunct="1"/>
            <a:r>
              <a:rPr lang="en-US" dirty="0" smtClean="0"/>
              <a:t>Recent state audits by the federal government OIG (Office of the Inspector General) have NOT always supported the </a:t>
            </a:r>
            <a:r>
              <a:rPr lang="en-US" dirty="0" smtClean="0">
                <a:solidFill>
                  <a:srgbClr val="C00000"/>
                </a:solidFill>
              </a:rPr>
              <a:t>state’s guidance to providers</a:t>
            </a:r>
          </a:p>
          <a:p>
            <a:pPr eaLnBrk="1" hangingPunct="1"/>
            <a:r>
              <a:rPr lang="en-US" dirty="0" smtClean="0"/>
              <a:t>Auditors follow stricter guidelines, regardless if they are state or federal guidelines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102402"/>
                                        </p:tgtEl>
                                      </p:cBhvr>
                                    </p:animEffect>
                                    <p:animScale>
                                      <p:cBhvr>
                                        <p:cTn id="7" dur="250" autoRev="1" fill="hold"/>
                                        <p:tgtEl>
                                          <p:spTgt spid="10240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Accountability</a:t>
            </a:r>
            <a:endParaRPr lang="en-US" dirty="0"/>
          </a:p>
        </p:txBody>
      </p:sp>
      <p:sp>
        <p:nvSpPr>
          <p:cNvPr id="3" name="Content Placeholder 2"/>
          <p:cNvSpPr>
            <a:spLocks noGrp="1"/>
          </p:cNvSpPr>
          <p:nvPr>
            <p:ph idx="1"/>
          </p:nvPr>
        </p:nvSpPr>
        <p:spPr/>
        <p:txBody>
          <a:bodyPr/>
          <a:lstStyle/>
          <a:p>
            <a:r>
              <a:rPr lang="en-US" dirty="0" smtClean="0"/>
              <a:t>Your name is on every encounter/bill</a:t>
            </a:r>
          </a:p>
          <a:p>
            <a:pPr marL="0" indent="0">
              <a:buNone/>
            </a:pPr>
            <a:endParaRPr lang="en-US" dirty="0" smtClean="0"/>
          </a:p>
          <a:p>
            <a:r>
              <a:rPr lang="en-US" dirty="0" smtClean="0"/>
              <a:t>Evaluators will evaluate individual actions which may include penalties</a:t>
            </a:r>
          </a:p>
          <a:p>
            <a:pPr marL="0" indent="0">
              <a:buNone/>
            </a:pPr>
            <a:endParaRPr lang="en-US" dirty="0" smtClean="0"/>
          </a:p>
          <a:p>
            <a:r>
              <a:rPr lang="en-US" dirty="0" smtClean="0"/>
              <a:t>Stricter adherence to documentation </a:t>
            </a:r>
            <a:r>
              <a:rPr lang="en-US" dirty="0" smtClean="0">
                <a:solidFill>
                  <a:srgbClr val="C00000"/>
                </a:solidFill>
              </a:rPr>
              <a:t>guidelines is critical right now</a:t>
            </a:r>
            <a:endParaRPr lang="en-US" dirty="0">
              <a:solidFill>
                <a:srgbClr val="C00000"/>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676400"/>
            <a:ext cx="7772400" cy="1362075"/>
          </a:xfrm>
        </p:spPr>
        <p:txBody>
          <a:bodyPr/>
          <a:lstStyle/>
          <a:p>
            <a:r>
              <a:rPr lang="en-US" dirty="0" smtClean="0"/>
              <a:t>General Payer Rules</a:t>
            </a:r>
            <a:endParaRPr lang="en-US" dirty="0"/>
          </a:p>
        </p:txBody>
      </p:sp>
      <p:sp>
        <p:nvSpPr>
          <p:cNvPr id="3" name="Content Placeholder 2"/>
          <p:cNvSpPr>
            <a:spLocks noGrp="1"/>
          </p:cNvSpPr>
          <p:nvPr>
            <p:ph type="body" idx="1"/>
          </p:nvPr>
        </p:nvSpPr>
        <p:spPr>
          <a:xfrm>
            <a:off x="457200" y="3124200"/>
            <a:ext cx="8458200" cy="1500187"/>
          </a:xfrm>
        </p:spPr>
        <p:txBody>
          <a:bodyPr/>
          <a:lstStyle/>
          <a:p>
            <a:pPr algn="ctr"/>
            <a:r>
              <a:rPr lang="en-US" sz="3200" b="1" dirty="0" smtClean="0"/>
              <a:t>How do Medicaid and Medicare </a:t>
            </a:r>
          </a:p>
          <a:p>
            <a:pPr algn="ctr"/>
            <a:r>
              <a:rPr lang="en-US" sz="3200" b="1" dirty="0" smtClean="0"/>
              <a:t>define services</a:t>
            </a:r>
            <a:r>
              <a:rPr lang="en-US" sz="2800" b="1" dirty="0" smtClean="0"/>
              <a:t>?</a:t>
            </a:r>
            <a:endParaRPr lang="en-US" sz="2800" b="1"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AutoShape 2"/>
          <p:cNvSpPr>
            <a:spLocks noGrp="1" noChangeArrowheads="1"/>
          </p:cNvSpPr>
          <p:nvPr>
            <p:ph type="title"/>
          </p:nvPr>
        </p:nvSpPr>
        <p:spPr>
          <a:effectLst>
            <a:outerShdw dist="25400" algn="ctr" rotWithShape="0">
              <a:schemeClr val="bg2"/>
            </a:outerShdw>
          </a:effectLst>
        </p:spPr>
        <p:txBody>
          <a:bodyPr/>
          <a:lstStyle/>
          <a:p>
            <a:pPr eaLnBrk="1" hangingPunct="1">
              <a:defRPr/>
            </a:pPr>
            <a:r>
              <a:rPr lang="en-US" dirty="0" smtClean="0"/>
              <a:t>Medical Necessity</a:t>
            </a:r>
          </a:p>
        </p:txBody>
      </p:sp>
      <p:sp>
        <p:nvSpPr>
          <p:cNvPr id="48131" name="Rectangle 3"/>
          <p:cNvSpPr>
            <a:spLocks noGrp="1" noChangeArrowheads="1"/>
          </p:cNvSpPr>
          <p:nvPr>
            <p:ph idx="1"/>
          </p:nvPr>
        </p:nvSpPr>
        <p:spPr>
          <a:xfrm>
            <a:off x="381000" y="1371600"/>
            <a:ext cx="8229600" cy="5021262"/>
          </a:xfrm>
        </p:spPr>
        <p:txBody>
          <a:bodyPr/>
          <a:lstStyle/>
          <a:p>
            <a:pPr eaLnBrk="1" hangingPunct="1"/>
            <a:r>
              <a:rPr lang="en-US" sz="2800" dirty="0" smtClean="0"/>
              <a:t>All services provided to individuals must be supported by </a:t>
            </a:r>
            <a:r>
              <a:rPr lang="en-US" sz="2800" b="1" dirty="0" smtClean="0">
                <a:latin typeface="Arial Black" pitchFamily="34" charset="0"/>
              </a:rPr>
              <a:t>establishing medical necessity</a:t>
            </a:r>
          </a:p>
          <a:p>
            <a:pPr marL="0" indent="0" eaLnBrk="1" hangingPunct="1">
              <a:buNone/>
            </a:pPr>
            <a:endParaRPr lang="en-US" sz="2800" b="1" dirty="0" smtClean="0">
              <a:latin typeface="Arial Black" pitchFamily="34" charset="0"/>
            </a:endParaRPr>
          </a:p>
          <a:p>
            <a:pPr eaLnBrk="1" hangingPunct="1"/>
            <a:r>
              <a:rPr lang="en-US" sz="2800" dirty="0" smtClean="0"/>
              <a:t>Medical necessity is the criteria payers use to determine if they will or will not pay for a service</a:t>
            </a:r>
          </a:p>
          <a:p>
            <a:pPr marL="0" indent="0" eaLnBrk="1" hangingPunct="1">
              <a:buNone/>
            </a:pPr>
            <a:endParaRPr lang="en-US" sz="2800" dirty="0" smtClean="0"/>
          </a:p>
          <a:p>
            <a:pPr eaLnBrk="1" hangingPunct="1"/>
            <a:r>
              <a:rPr lang="en-US" sz="2800" b="1" dirty="0" smtClean="0">
                <a:solidFill>
                  <a:srgbClr val="A50021"/>
                </a:solidFill>
                <a:latin typeface="Arial Black" pitchFamily="34" charset="0"/>
              </a:rPr>
              <a:t>All behavioral health services for treatment must be medically necessary to receive payment from Medicaid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135170"/>
                                        </p:tgtEl>
                                      </p:cBhvr>
                                    </p:animEffect>
                                    <p:animScale>
                                      <p:cBhvr>
                                        <p:cTn id="7" dur="250" autoRev="1" fill="hold"/>
                                        <p:tgtEl>
                                          <p:spTgt spid="13517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dirty="0" smtClean="0"/>
              <a:t>Medical Necessity </a:t>
            </a:r>
          </a:p>
        </p:txBody>
      </p:sp>
      <p:sp>
        <p:nvSpPr>
          <p:cNvPr id="49155" name="Rectangle 3"/>
          <p:cNvSpPr>
            <a:spLocks noGrp="1" noChangeArrowheads="1"/>
          </p:cNvSpPr>
          <p:nvPr>
            <p:ph idx="1"/>
          </p:nvPr>
        </p:nvSpPr>
        <p:spPr>
          <a:xfrm>
            <a:off x="838200" y="1676400"/>
            <a:ext cx="7693025" cy="3886200"/>
          </a:xfrm>
        </p:spPr>
        <p:txBody>
          <a:bodyPr/>
          <a:lstStyle/>
          <a:p>
            <a:pPr eaLnBrk="1" hangingPunct="1"/>
            <a:r>
              <a:rPr lang="en-US" dirty="0" smtClean="0"/>
              <a:t>State of Colorado’s Definition:</a:t>
            </a:r>
          </a:p>
          <a:p>
            <a:pPr lvl="1"/>
            <a:r>
              <a:rPr lang="en-US" dirty="0" smtClean="0"/>
              <a:t>“Medically necessary means a </a:t>
            </a:r>
            <a:r>
              <a:rPr lang="en-US" b="1" u="sng" dirty="0" smtClean="0"/>
              <a:t>covered service </a:t>
            </a:r>
            <a:r>
              <a:rPr lang="en-US" dirty="0" smtClean="0"/>
              <a:t>that will, or is reasonably expected to prevent, diagnose, cure, correct, reduce or ameliorate the pain and suffering, or the physical, mental, cognitive or developmental effects of an illness, injury or disability; and for which there is no other equally effective or substantially less costly course of treatment suitable for the client’s needs.”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Colorado Department of Health Care Policy and Financing - Medical Necessity</a:t>
            </a:r>
            <a:endParaRPr lang="en-US" sz="2800" dirty="0"/>
          </a:p>
        </p:txBody>
      </p:sp>
      <p:sp>
        <p:nvSpPr>
          <p:cNvPr id="3" name="Content Placeholder 2"/>
          <p:cNvSpPr>
            <a:spLocks noGrp="1"/>
          </p:cNvSpPr>
          <p:nvPr>
            <p:ph idx="1"/>
          </p:nvPr>
        </p:nvSpPr>
        <p:spPr/>
        <p:txBody>
          <a:bodyPr/>
          <a:lstStyle/>
          <a:p>
            <a:r>
              <a:rPr lang="en-US" dirty="0" smtClean="0"/>
              <a:t>A </a:t>
            </a:r>
            <a:r>
              <a:rPr lang="en-US" dirty="0"/>
              <a:t>covered service shall be deemed medically or clinically necessary if, in a manner in accordance with professionally accepted clinical guidelines and standards of practice in behavioral health care, the service:  </a:t>
            </a:r>
          </a:p>
          <a:p>
            <a:pPr lvl="1"/>
            <a:r>
              <a:rPr lang="en-US" dirty="0"/>
              <a:t>Is reasonably necessary for the diagnosis or treatment of a covered mental health disorder or to improve, stabilize or prevent deterioration of functioning resulting from such a disorder; and </a:t>
            </a:r>
          </a:p>
          <a:p>
            <a:pPr lvl="1"/>
            <a:r>
              <a:rPr lang="en-US" dirty="0"/>
              <a:t>Is clinically appropriate in terms of type, frequency, extent, site and duration;</a:t>
            </a:r>
          </a:p>
          <a:p>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Colorado HCPF Continued</a:t>
            </a:r>
            <a:endParaRPr lang="en-US" dirty="0"/>
          </a:p>
        </p:txBody>
      </p:sp>
      <p:sp>
        <p:nvSpPr>
          <p:cNvPr id="3" name="Content Placeholder 2"/>
          <p:cNvSpPr>
            <a:spLocks noGrp="1"/>
          </p:cNvSpPr>
          <p:nvPr>
            <p:ph idx="1"/>
          </p:nvPr>
        </p:nvSpPr>
        <p:spPr/>
        <p:txBody>
          <a:bodyPr/>
          <a:lstStyle/>
          <a:p>
            <a:pPr lvl="1"/>
            <a:r>
              <a:rPr lang="en-US" dirty="0"/>
              <a:t>Is furnished in the most appropriate and least restrictive setting where services can be safely provided; and</a:t>
            </a:r>
          </a:p>
          <a:p>
            <a:pPr lvl="1"/>
            <a:r>
              <a:rPr lang="en-US" dirty="0"/>
              <a:t>Cannot be omitted without adversely affecting the Member’s mental and/or physical health or the quality of care rendered.</a:t>
            </a:r>
          </a:p>
          <a:p>
            <a:r>
              <a:rPr lang="en-US" dirty="0"/>
              <a:t>B.   The Contractor, in consultation with the service provider, Member, family members, and/or person with legal custody, shall determine the medical and/or clinical necessity of the covered service.”</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Necessity and Payers</a:t>
            </a:r>
            <a:endParaRPr lang="en-US" dirty="0"/>
          </a:p>
        </p:txBody>
      </p:sp>
      <p:sp>
        <p:nvSpPr>
          <p:cNvPr id="3" name="Content Placeholder 2"/>
          <p:cNvSpPr>
            <a:spLocks noGrp="1"/>
          </p:cNvSpPr>
          <p:nvPr>
            <p:ph idx="1"/>
          </p:nvPr>
        </p:nvSpPr>
        <p:spPr>
          <a:xfrm>
            <a:off x="381000" y="1752600"/>
            <a:ext cx="8150225" cy="4114800"/>
          </a:xfrm>
        </p:spPr>
        <p:txBody>
          <a:bodyPr/>
          <a:lstStyle/>
          <a:p>
            <a:pPr>
              <a:buNone/>
            </a:pPr>
            <a:r>
              <a:rPr lang="en-US" sz="2800" dirty="0" smtClean="0"/>
              <a:t>Although the definitions for medical necessity from various payers do not sound exactly the same, the concepts are quite similar.</a:t>
            </a:r>
          </a:p>
          <a:p>
            <a:pPr>
              <a:buNone/>
            </a:pPr>
            <a:endParaRPr lang="en-US" sz="2800" dirty="0"/>
          </a:p>
          <a:p>
            <a:pPr>
              <a:buNone/>
            </a:pPr>
            <a:r>
              <a:rPr lang="en-US" sz="2800" dirty="0" smtClean="0"/>
              <a:t>In </a:t>
            </a:r>
            <a:r>
              <a:rPr lang="en-US" sz="2800" dirty="0"/>
              <a:t>all of these </a:t>
            </a:r>
            <a:r>
              <a:rPr lang="en-US" sz="2800" dirty="0" smtClean="0"/>
              <a:t>areas, the provider </a:t>
            </a:r>
            <a:r>
              <a:rPr lang="en-US" sz="2800" dirty="0"/>
              <a:t>needs to understand what services are medically necessary so that the Individual’s insurance (</a:t>
            </a:r>
            <a:r>
              <a:rPr lang="en-US" sz="2800" dirty="0" smtClean="0"/>
              <a:t>Medicaid, for example) </a:t>
            </a:r>
            <a:r>
              <a:rPr lang="en-US" sz="2800" dirty="0"/>
              <a:t>will cover the service and where referrals will result in positive and significant benefit to the </a:t>
            </a:r>
            <a:r>
              <a:rPr lang="en-US" sz="2800" dirty="0" smtClean="0"/>
              <a:t>individual.</a:t>
            </a:r>
            <a:endParaRPr lang="en-US" sz="2800" dirty="0"/>
          </a:p>
          <a:p>
            <a:pPr>
              <a:buNone/>
            </a:pPr>
            <a:endParaRPr lang="en-US" sz="28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AutoShape 2"/>
          <p:cNvSpPr>
            <a:spLocks noGrp="1" noChangeArrowheads="1"/>
          </p:cNvSpPr>
          <p:nvPr>
            <p:ph type="title"/>
          </p:nvPr>
        </p:nvSpPr>
        <p:spPr>
          <a:effectLst>
            <a:outerShdw dist="25400" algn="ctr" rotWithShape="0">
              <a:schemeClr val="bg2"/>
            </a:outerShdw>
          </a:effectLst>
        </p:spPr>
        <p:txBody>
          <a:bodyPr/>
          <a:lstStyle/>
          <a:p>
            <a:pPr eaLnBrk="1" hangingPunct="1">
              <a:defRPr/>
            </a:pPr>
            <a:r>
              <a:rPr lang="en-US" dirty="0" smtClean="0"/>
              <a:t>Why Us and Why Now ?</a:t>
            </a:r>
          </a:p>
        </p:txBody>
      </p:sp>
      <p:sp>
        <p:nvSpPr>
          <p:cNvPr id="4099" name="Rectangle 3"/>
          <p:cNvSpPr>
            <a:spLocks noGrp="1" noChangeArrowheads="1"/>
          </p:cNvSpPr>
          <p:nvPr>
            <p:ph idx="1"/>
          </p:nvPr>
        </p:nvSpPr>
        <p:spPr/>
        <p:txBody>
          <a:bodyPr/>
          <a:lstStyle/>
          <a:p>
            <a:pPr eaLnBrk="1" hangingPunct="1"/>
            <a:r>
              <a:rPr lang="en-US" dirty="0" smtClean="0"/>
              <a:t>Medicaid has become a primary funding source for behavioral health care agencies over the past 10 years</a:t>
            </a:r>
          </a:p>
          <a:p>
            <a:pPr marL="0" indent="0" eaLnBrk="1" hangingPunct="1">
              <a:buNone/>
            </a:pPr>
            <a:endParaRPr lang="en-US" dirty="0" smtClean="0"/>
          </a:p>
          <a:p>
            <a:pPr eaLnBrk="1" hangingPunct="1"/>
            <a:r>
              <a:rPr lang="en-US" dirty="0" smtClean="0"/>
              <a:t>The State of Colorado and the federal government share a combined responsibility for the oversight and monitoring of the use and documentation of Medicaid dollars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101378"/>
                                        </p:tgtEl>
                                      </p:cBhvr>
                                    </p:animEffect>
                                    <p:animScale>
                                      <p:cBhvr>
                                        <p:cTn id="7" dur="250" autoRev="1" fill="hold"/>
                                        <p:tgtEl>
                                          <p:spTgt spid="10137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Definition</a:t>
            </a:r>
            <a:endParaRPr lang="en-US" dirty="0"/>
          </a:p>
        </p:txBody>
      </p:sp>
      <p:sp>
        <p:nvSpPr>
          <p:cNvPr id="3" name="Content Placeholder 2"/>
          <p:cNvSpPr>
            <a:spLocks noGrp="1"/>
          </p:cNvSpPr>
          <p:nvPr>
            <p:ph idx="1"/>
          </p:nvPr>
        </p:nvSpPr>
        <p:spPr/>
        <p:txBody>
          <a:bodyPr/>
          <a:lstStyle/>
          <a:p>
            <a:r>
              <a:rPr lang="en-US" dirty="0" smtClean="0"/>
              <a:t>The individual has a mental health/substance use condition/illness that has produced a current problem in functional status, including current signs and symptoms that interfere with functionality, that can be helped by providing the services listed on the treatment plan</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Operatinal Definition of Medical Necessity</a:t>
            </a:r>
            <a:endParaRPr lang="en-US" dirty="0"/>
          </a:p>
        </p:txBody>
      </p:sp>
      <p:sp>
        <p:nvSpPr>
          <p:cNvPr id="3" name="Content Placeholder 2"/>
          <p:cNvSpPr>
            <a:spLocks noGrp="1"/>
          </p:cNvSpPr>
          <p:nvPr>
            <p:ph idx="1"/>
          </p:nvPr>
        </p:nvSpPr>
        <p:spPr>
          <a:xfrm>
            <a:off x="609600" y="1752600"/>
            <a:ext cx="7693025" cy="4343400"/>
          </a:xfrm>
        </p:spPr>
        <p:txBody>
          <a:bodyPr/>
          <a:lstStyle/>
          <a:p>
            <a:pPr>
              <a:buNone/>
            </a:pPr>
            <a:r>
              <a:rPr lang="en-US" dirty="0" smtClean="0"/>
              <a:t>Help can be focused on:</a:t>
            </a:r>
          </a:p>
          <a:p>
            <a:pPr>
              <a:buFont typeface="Wingdings" pitchFamily="2" charset="2"/>
              <a:buChar char="v"/>
            </a:pPr>
            <a:r>
              <a:rPr lang="en-US" sz="2600" dirty="0" smtClean="0"/>
              <a:t>Reduction or better management of signs and symptoms</a:t>
            </a:r>
          </a:p>
          <a:p>
            <a:pPr>
              <a:buFont typeface="Wingdings" pitchFamily="2" charset="2"/>
              <a:buChar char="v"/>
            </a:pPr>
            <a:r>
              <a:rPr lang="en-US" sz="2600" dirty="0" smtClean="0"/>
              <a:t>Betterment of a functional status</a:t>
            </a:r>
          </a:p>
          <a:p>
            <a:pPr>
              <a:buFont typeface="Wingdings" pitchFamily="2" charset="2"/>
              <a:buChar char="v"/>
            </a:pPr>
            <a:r>
              <a:rPr lang="en-US" sz="2600" dirty="0" smtClean="0"/>
              <a:t>Prevention of a worsening or maintenance of functional status</a:t>
            </a:r>
          </a:p>
          <a:p>
            <a:pPr>
              <a:buFont typeface="Wingdings" pitchFamily="2" charset="2"/>
              <a:buChar char="v"/>
            </a:pPr>
            <a:r>
              <a:rPr lang="en-US" sz="2600" dirty="0" smtClean="0"/>
              <a:t>Development of age appropriate functioning in a child where mental illness has prevented 	age appropriate functioning</a:t>
            </a:r>
          </a:p>
          <a:p>
            <a:pPr>
              <a:buFont typeface="Wingdings" pitchFamily="2" charset="2"/>
              <a:buChar char="v"/>
            </a:pPr>
            <a:r>
              <a:rPr lang="en-US" sz="2600" dirty="0" smtClean="0"/>
              <a:t>The prevention of new morbidities when threatened by the individual’s mental illness</a:t>
            </a:r>
            <a:endParaRPr lang="en-US" sz="2600"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4"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200" dirty="0" smtClean="0"/>
              <a:t>Six Components of Medical Necessity</a:t>
            </a:r>
          </a:p>
        </p:txBody>
      </p:sp>
      <p:sp>
        <p:nvSpPr>
          <p:cNvPr id="50179" name="Rectangle 3"/>
          <p:cNvSpPr>
            <a:spLocks noGrp="1" noChangeArrowheads="1"/>
          </p:cNvSpPr>
          <p:nvPr>
            <p:ph idx="1"/>
          </p:nvPr>
        </p:nvSpPr>
        <p:spPr>
          <a:xfrm>
            <a:off x="457200" y="1447800"/>
            <a:ext cx="8229600" cy="5105400"/>
          </a:xfrm>
        </p:spPr>
        <p:txBody>
          <a:bodyPr/>
          <a:lstStyle/>
          <a:p>
            <a:pPr marL="457200" indent="-457200" eaLnBrk="1" hangingPunct="1">
              <a:lnSpc>
                <a:spcPct val="90000"/>
              </a:lnSpc>
              <a:buFont typeface="+mj-lt"/>
              <a:buAutoNum type="arabicPeriod"/>
            </a:pPr>
            <a:r>
              <a:rPr lang="en-US" sz="2800" dirty="0" smtClean="0"/>
              <a:t>The service treat a </a:t>
            </a:r>
            <a:r>
              <a:rPr lang="en-US" sz="2800" b="1" dirty="0" smtClean="0">
                <a:solidFill>
                  <a:srgbClr val="C00000"/>
                </a:solidFill>
              </a:rPr>
              <a:t>mental health </a:t>
            </a:r>
            <a:r>
              <a:rPr lang="en-US" sz="2800" b="1" dirty="0" smtClean="0">
                <a:solidFill>
                  <a:srgbClr val="CC0000"/>
                </a:solidFill>
              </a:rPr>
              <a:t>condition/illness</a:t>
            </a:r>
            <a:r>
              <a:rPr lang="en-US" sz="2800" b="1" dirty="0" smtClean="0"/>
              <a:t> or </a:t>
            </a:r>
            <a:r>
              <a:rPr lang="en-US" sz="2800" b="1" dirty="0" smtClean="0">
                <a:solidFill>
                  <a:srgbClr val="CC0000"/>
                </a:solidFill>
              </a:rPr>
              <a:t>functional deficits</a:t>
            </a:r>
            <a:r>
              <a:rPr lang="en-US" sz="2800" dirty="0" smtClean="0"/>
              <a:t> that are the result of the mental illness</a:t>
            </a:r>
          </a:p>
          <a:p>
            <a:pPr marL="457200" indent="-457200" eaLnBrk="1" hangingPunct="1">
              <a:lnSpc>
                <a:spcPct val="90000"/>
              </a:lnSpc>
              <a:buFont typeface="+mj-lt"/>
              <a:buAutoNum type="arabicPeriod"/>
            </a:pPr>
            <a:r>
              <a:rPr lang="en-US" sz="2800" dirty="0" smtClean="0"/>
              <a:t>The service has been </a:t>
            </a:r>
            <a:r>
              <a:rPr lang="en-US" sz="2800" b="1" dirty="0" smtClean="0">
                <a:solidFill>
                  <a:srgbClr val="C00000"/>
                </a:solidFill>
              </a:rPr>
              <a:t>authorized, recommended, </a:t>
            </a:r>
            <a:r>
              <a:rPr lang="en-US" sz="2800" b="1" dirty="0" smtClean="0">
                <a:solidFill>
                  <a:srgbClr val="CC0000"/>
                </a:solidFill>
              </a:rPr>
              <a:t>or prescribed</a:t>
            </a:r>
          </a:p>
          <a:p>
            <a:pPr marL="457200" indent="-457200" eaLnBrk="1" hangingPunct="1">
              <a:lnSpc>
                <a:spcPct val="90000"/>
              </a:lnSpc>
              <a:buFont typeface="+mj-lt"/>
              <a:buAutoNum type="arabicPeriod"/>
            </a:pPr>
            <a:r>
              <a:rPr lang="en-US" sz="2800" dirty="0" smtClean="0"/>
              <a:t>The service should be </a:t>
            </a:r>
            <a:r>
              <a:rPr lang="en-US" sz="2800" b="1" dirty="0" smtClean="0">
                <a:solidFill>
                  <a:srgbClr val="CC0000"/>
                </a:solidFill>
              </a:rPr>
              <a:t>generally accepted as effective</a:t>
            </a:r>
            <a:r>
              <a:rPr lang="en-US" sz="2800" dirty="0" smtClean="0"/>
              <a:t> for the mental illness being treated</a:t>
            </a:r>
          </a:p>
          <a:p>
            <a:pPr marL="457200" indent="-457200" eaLnBrk="1" hangingPunct="1">
              <a:lnSpc>
                <a:spcPct val="90000"/>
              </a:lnSpc>
              <a:buFont typeface="+mj-lt"/>
              <a:buAutoNum type="arabicPeriod"/>
            </a:pPr>
            <a:r>
              <a:rPr lang="en-US" sz="2800" dirty="0" smtClean="0"/>
              <a:t>The individual must </a:t>
            </a:r>
            <a:r>
              <a:rPr lang="en-US" sz="2800" b="1" dirty="0" smtClean="0">
                <a:solidFill>
                  <a:srgbClr val="CC0000"/>
                </a:solidFill>
              </a:rPr>
              <a:t>participate</a:t>
            </a:r>
            <a:r>
              <a:rPr lang="en-US" sz="2800" dirty="0" smtClean="0"/>
              <a:t> in treatment</a:t>
            </a:r>
          </a:p>
          <a:p>
            <a:pPr marL="457200" indent="-457200" eaLnBrk="1" hangingPunct="1">
              <a:lnSpc>
                <a:spcPct val="90000"/>
              </a:lnSpc>
              <a:buFont typeface="+mj-lt"/>
              <a:buAutoNum type="arabicPeriod"/>
            </a:pPr>
            <a:r>
              <a:rPr lang="en-US" sz="2800" dirty="0" smtClean="0"/>
              <a:t>The individual must be </a:t>
            </a:r>
            <a:r>
              <a:rPr lang="en-US" sz="2800" b="1" dirty="0" smtClean="0">
                <a:solidFill>
                  <a:srgbClr val="CC0000"/>
                </a:solidFill>
              </a:rPr>
              <a:t>able to benefit</a:t>
            </a:r>
            <a:r>
              <a:rPr lang="en-US" sz="2800" dirty="0" smtClean="0"/>
              <a:t> from the service being provided</a:t>
            </a:r>
            <a:endParaRPr lang="en-US" sz="2800" b="1" dirty="0" smtClean="0">
              <a:solidFill>
                <a:srgbClr val="CC0000"/>
              </a:solidFill>
            </a:endParaRPr>
          </a:p>
          <a:p>
            <a:pPr marL="457200" indent="-457200" eaLnBrk="1" hangingPunct="1">
              <a:lnSpc>
                <a:spcPct val="90000"/>
              </a:lnSpc>
              <a:buFont typeface="+mj-lt"/>
              <a:buAutoNum type="arabicPeriod"/>
            </a:pPr>
            <a:r>
              <a:rPr lang="en-US" sz="2800" dirty="0" smtClean="0"/>
              <a:t>It must be an </a:t>
            </a:r>
            <a:r>
              <a:rPr lang="en-US" sz="2800" b="1" dirty="0" smtClean="0">
                <a:solidFill>
                  <a:srgbClr val="CC0000"/>
                </a:solidFill>
              </a:rPr>
              <a:t>active treatment focus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136194"/>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Medicaid Defines Services</a:t>
            </a:r>
          </a:p>
        </p:txBody>
      </p:sp>
      <p:sp>
        <p:nvSpPr>
          <p:cNvPr id="44035" name="Rectangle 3"/>
          <p:cNvSpPr>
            <a:spLocks noGrp="1" noChangeArrowheads="1"/>
          </p:cNvSpPr>
          <p:nvPr>
            <p:ph idx="1"/>
          </p:nvPr>
        </p:nvSpPr>
        <p:spPr/>
        <p:txBody>
          <a:bodyPr/>
          <a:lstStyle/>
          <a:p>
            <a:pPr eaLnBrk="1" hangingPunct="1"/>
            <a:r>
              <a:rPr lang="en-US" dirty="0" smtClean="0"/>
              <a:t>Medicaid defines </a:t>
            </a:r>
            <a:r>
              <a:rPr lang="en-US" u="sng" dirty="0" smtClean="0"/>
              <a:t>covered</a:t>
            </a:r>
            <a:r>
              <a:rPr lang="en-US" dirty="0" smtClean="0"/>
              <a:t> services and provides specific rules for each service including:</a:t>
            </a:r>
          </a:p>
          <a:p>
            <a:pPr marL="914400" lvl="1" indent="-457200" eaLnBrk="1" hangingPunct="1">
              <a:buFont typeface="+mj-lt"/>
              <a:buAutoNum type="arabicPeriod"/>
            </a:pPr>
            <a:r>
              <a:rPr lang="en-US" sz="2800" dirty="0" smtClean="0"/>
              <a:t>What is allowable content for the service</a:t>
            </a:r>
          </a:p>
          <a:p>
            <a:pPr marL="914400" lvl="1" indent="-457200" eaLnBrk="1" hangingPunct="1">
              <a:buFont typeface="+mj-lt"/>
              <a:buAutoNum type="arabicPeriod"/>
            </a:pPr>
            <a:r>
              <a:rPr lang="en-US" sz="2800" dirty="0" smtClean="0"/>
              <a:t>Who are the eligible providers</a:t>
            </a:r>
          </a:p>
          <a:p>
            <a:pPr marL="914400" lvl="1" indent="-457200" eaLnBrk="1" hangingPunct="1">
              <a:buFont typeface="+mj-lt"/>
              <a:buAutoNum type="arabicPeriod"/>
            </a:pPr>
            <a:r>
              <a:rPr lang="en-US" sz="2800" dirty="0" smtClean="0"/>
              <a:t>Where the services may be provided and sometimes how much service must </a:t>
            </a:r>
            <a:r>
              <a:rPr lang="en-US" sz="2800" b="1" dirty="0" smtClean="0">
                <a:solidFill>
                  <a:srgbClr val="C00000"/>
                </a:solidFill>
              </a:rPr>
              <a:t>or may </a:t>
            </a:r>
            <a:r>
              <a:rPr lang="en-US" sz="2800" dirty="0" smtClean="0"/>
              <a:t>be provided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131074"/>
                                        </p:tgtEl>
                                      </p:cBhvr>
                                    </p:animEffect>
                                    <p:animScale>
                                      <p:cBhvr>
                                        <p:cTn id="7" dur="250" autoRev="1" fill="hold"/>
                                        <p:tgtEl>
                                          <p:spTgt spid="13107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Medicaid Defines Services (cont.)</a:t>
            </a:r>
          </a:p>
        </p:txBody>
      </p:sp>
      <p:sp>
        <p:nvSpPr>
          <p:cNvPr id="45059" name="Rectangle 3"/>
          <p:cNvSpPr>
            <a:spLocks noGrp="1" noChangeArrowheads="1"/>
          </p:cNvSpPr>
          <p:nvPr>
            <p:ph idx="1"/>
          </p:nvPr>
        </p:nvSpPr>
        <p:spPr/>
        <p:txBody>
          <a:bodyPr/>
          <a:lstStyle/>
          <a:p>
            <a:pPr marL="914400" lvl="1" indent="-457200" eaLnBrk="1" hangingPunct="1">
              <a:buFont typeface="+mj-lt"/>
              <a:buAutoNum type="arabicPeriod" startAt="4"/>
            </a:pPr>
            <a:r>
              <a:rPr lang="en-US" sz="2800" dirty="0" smtClean="0"/>
              <a:t>The approved mode of delivery of each service (face to face, phone, collateral, videoconference)</a:t>
            </a:r>
          </a:p>
          <a:p>
            <a:pPr marL="914400" lvl="1" indent="-457200" eaLnBrk="1" hangingPunct="1">
              <a:buFont typeface="+mj-lt"/>
              <a:buAutoNum type="arabicPeriod" startAt="4"/>
            </a:pPr>
            <a:r>
              <a:rPr lang="en-US" sz="2800" dirty="0" smtClean="0"/>
              <a:t>Hours of services are to be provided or other accessibility requirements, e.g., crisis services are to be available 24 hours a day</a:t>
            </a:r>
          </a:p>
          <a:p>
            <a:pPr marL="914400" lvl="1" indent="-457200" eaLnBrk="1" hangingPunct="1">
              <a:buFont typeface="+mj-lt"/>
              <a:buAutoNum type="arabicPeriod" startAt="4"/>
            </a:pPr>
            <a:r>
              <a:rPr lang="en-US" sz="2800" dirty="0" smtClean="0"/>
              <a:t>Sequence of service delivery, i.e., (emergency services) case management may be provided before the mental health assessment is completed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132098"/>
                                        </p:tgtEl>
                                      </p:cBhvr>
                                    </p:animEffect>
                                    <p:animScale>
                                      <p:cBhvr>
                                        <p:cTn id="7" dur="250" autoRev="1" fill="hold"/>
                                        <p:tgtEl>
                                          <p:spTgt spid="13209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Services Documentation</a:t>
            </a:r>
          </a:p>
        </p:txBody>
      </p:sp>
      <p:sp>
        <p:nvSpPr>
          <p:cNvPr id="46083" name="Rectangle 3"/>
          <p:cNvSpPr>
            <a:spLocks noGrp="1" noChangeArrowheads="1"/>
          </p:cNvSpPr>
          <p:nvPr>
            <p:ph idx="1"/>
          </p:nvPr>
        </p:nvSpPr>
        <p:spPr/>
        <p:txBody>
          <a:bodyPr/>
          <a:lstStyle/>
          <a:p>
            <a:pPr eaLnBrk="1" hangingPunct="1"/>
            <a:r>
              <a:rPr lang="en-US" dirty="0" smtClean="0"/>
              <a:t>Medicaid expects each progress note will list and clearly describe the service being provided</a:t>
            </a:r>
          </a:p>
          <a:p>
            <a:pPr marL="0" indent="0" eaLnBrk="1" hangingPunct="1">
              <a:buNone/>
            </a:pPr>
            <a:endParaRPr lang="en-US" dirty="0" smtClean="0"/>
          </a:p>
          <a:p>
            <a:pPr eaLnBrk="1" hangingPunct="1"/>
            <a:r>
              <a:rPr lang="en-US" dirty="0" smtClean="0"/>
              <a:t>The description should result in a service code being assigned to a particular service code and this should be the code that best describes the service provided</a:t>
            </a:r>
          </a:p>
          <a:p>
            <a:pPr eaLnBrk="1" hangingPunct="1"/>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13312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Credentials are Critical</a:t>
            </a:r>
            <a:endParaRPr lang="en-US" dirty="0"/>
          </a:p>
        </p:txBody>
      </p:sp>
      <p:sp>
        <p:nvSpPr>
          <p:cNvPr id="3" name="Content Placeholder 2"/>
          <p:cNvSpPr>
            <a:spLocks noGrp="1"/>
          </p:cNvSpPr>
          <p:nvPr>
            <p:ph idx="1"/>
          </p:nvPr>
        </p:nvSpPr>
        <p:spPr/>
        <p:txBody>
          <a:bodyPr/>
          <a:lstStyle/>
          <a:p>
            <a:r>
              <a:rPr lang="en-US" dirty="0" smtClean="0"/>
              <a:t>Medicaid specifies the credentials necessary to provide specific services </a:t>
            </a:r>
          </a:p>
          <a:p>
            <a:pPr marL="0" indent="0">
              <a:buNone/>
            </a:pPr>
            <a:endParaRPr lang="en-US" dirty="0" smtClean="0"/>
          </a:p>
          <a:p>
            <a:r>
              <a:rPr lang="en-US" dirty="0" smtClean="0"/>
              <a:t>These credentials may be licenses, educational requirements, or training requirements</a:t>
            </a:r>
          </a:p>
          <a:p>
            <a:pPr marL="0" indent="0">
              <a:buNone/>
            </a:pPr>
            <a:endParaRPr lang="en-US" dirty="0" smtClean="0"/>
          </a:p>
          <a:p>
            <a:r>
              <a:rPr lang="en-US" dirty="0" smtClean="0"/>
              <a:t>You can only provide services that meet the payer’s criteria for your level of license, training or education</a:t>
            </a:r>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Licensed Professional Signature</a:t>
            </a:r>
          </a:p>
        </p:txBody>
      </p:sp>
      <p:sp>
        <p:nvSpPr>
          <p:cNvPr id="130051" name="Rectangle 3"/>
          <p:cNvSpPr>
            <a:spLocks noGrp="1" noChangeArrowheads="1"/>
          </p:cNvSpPr>
          <p:nvPr>
            <p:ph idx="1"/>
          </p:nvPr>
        </p:nvSpPr>
        <p:spPr/>
        <p:txBody>
          <a:bodyPr/>
          <a:lstStyle/>
          <a:p>
            <a:pPr eaLnBrk="1" hangingPunct="1"/>
            <a:r>
              <a:rPr lang="en-US" dirty="0" smtClean="0"/>
              <a:t>Evidence that a licensed professional has reviewed the document, agrees with the content and conclusions, and with treatment plans, provides the clinical direction and authorizes services</a:t>
            </a:r>
          </a:p>
          <a:p>
            <a:pPr eaLnBrk="1" hangingPunct="1"/>
            <a:r>
              <a:rPr lang="en-US" b="1" dirty="0" smtClean="0">
                <a:solidFill>
                  <a:srgbClr val="A50021"/>
                </a:solidFill>
              </a:rPr>
              <a:t>A licensed professional must sign the Individual Treatment Plan</a:t>
            </a:r>
          </a:p>
          <a:p>
            <a:pPr eaLnBrk="1" hangingPunct="1"/>
            <a:r>
              <a:rPr lang="en-US" b="1" dirty="0" smtClean="0">
                <a:solidFill>
                  <a:srgbClr val="A50021"/>
                </a:solidFill>
              </a:rPr>
              <a:t>More guidance about signatures on treatment plans will be coming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0050"/>
                                        </p:tgtEl>
                                        <p:attrNameLst>
                                          <p:attrName>style.visibility</p:attrName>
                                        </p:attrNameLst>
                                      </p:cBhvr>
                                      <p:to>
                                        <p:strVal val="visible"/>
                                      </p:to>
                                    </p:set>
                                    <p:animEffect transition="in" filter="fade">
                                      <p:cBhvr>
                                        <p:cTn id="7" dur="2000"/>
                                        <p:tgtEl>
                                          <p:spTgt spid="13005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0051"/>
                                        </p:tgtEl>
                                        <p:attrNameLst>
                                          <p:attrName>style.visibility</p:attrName>
                                        </p:attrNameLst>
                                      </p:cBhvr>
                                      <p:to>
                                        <p:strVal val="visible"/>
                                      </p:to>
                                    </p:set>
                                    <p:animEffect transition="in" filter="fade">
                                      <p:cBhvr>
                                        <p:cTn id="10" dur="2000"/>
                                        <p:tgtEl>
                                          <p:spTgt spid="130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p:bldP spid="130051"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Some Things will Never be    Billable</a:t>
            </a:r>
          </a:p>
        </p:txBody>
      </p:sp>
      <p:sp>
        <p:nvSpPr>
          <p:cNvPr id="134147" name="Rectangle 3"/>
          <p:cNvSpPr>
            <a:spLocks noGrp="1" noChangeArrowheads="1"/>
          </p:cNvSpPr>
          <p:nvPr>
            <p:ph idx="1"/>
          </p:nvPr>
        </p:nvSpPr>
        <p:spPr/>
        <p:txBody>
          <a:bodyPr/>
          <a:lstStyle/>
          <a:p>
            <a:pPr eaLnBrk="1" hangingPunct="1">
              <a:lnSpc>
                <a:spcPct val="90000"/>
              </a:lnSpc>
            </a:pPr>
            <a:r>
              <a:rPr lang="en-US" sz="2800" dirty="0" smtClean="0"/>
              <a:t>Services that do not meet ALL the requirements spelled out in Uniform Service Coding Manual</a:t>
            </a:r>
          </a:p>
          <a:p>
            <a:pPr eaLnBrk="1" hangingPunct="1">
              <a:lnSpc>
                <a:spcPct val="90000"/>
              </a:lnSpc>
            </a:pPr>
            <a:r>
              <a:rPr lang="en-US" sz="2800" dirty="0" smtClean="0"/>
              <a:t>Services that do not meet the definition of the service content are not billable</a:t>
            </a:r>
          </a:p>
          <a:p>
            <a:pPr eaLnBrk="1" hangingPunct="1">
              <a:lnSpc>
                <a:spcPct val="90000"/>
              </a:lnSpc>
            </a:pPr>
            <a:r>
              <a:rPr lang="en-US" sz="2800" dirty="0" smtClean="0"/>
              <a:t>Some things, although therapeutic and helpful, will never be billable:</a:t>
            </a:r>
          </a:p>
          <a:p>
            <a:pPr lvl="1" eaLnBrk="1" hangingPunct="1">
              <a:lnSpc>
                <a:spcPct val="90000"/>
              </a:lnSpc>
            </a:pPr>
            <a:r>
              <a:rPr lang="en-US" sz="2800" b="1" i="1" dirty="0" smtClean="0"/>
              <a:t>Helping put up a Christmas Tree</a:t>
            </a:r>
          </a:p>
          <a:p>
            <a:pPr lvl="1" eaLnBrk="1" hangingPunct="1">
              <a:lnSpc>
                <a:spcPct val="90000"/>
              </a:lnSpc>
            </a:pPr>
            <a:r>
              <a:rPr lang="en-US" sz="2800" b="1" i="1" dirty="0" smtClean="0"/>
              <a:t>Helping a Individual pack and move</a:t>
            </a:r>
          </a:p>
          <a:p>
            <a:pPr lvl="1" eaLnBrk="1" hangingPunct="1">
              <a:lnSpc>
                <a:spcPct val="90000"/>
              </a:lnSpc>
            </a:pPr>
            <a:r>
              <a:rPr lang="en-US" sz="2800" b="1" i="1" dirty="0" smtClean="0"/>
              <a:t>Transportation</a:t>
            </a:r>
          </a:p>
          <a:p>
            <a:pPr lvl="1" eaLnBrk="1" hangingPunct="1">
              <a:lnSpc>
                <a:spcPct val="90000"/>
              </a:lnSpc>
            </a:pPr>
            <a:r>
              <a:rPr lang="en-US" sz="2800" b="1" i="1" dirty="0" smtClean="0"/>
              <a:t>Calling a client to schedule an appointment</a:t>
            </a:r>
          </a:p>
        </p:txBody>
      </p:sp>
      <p:sp>
        <p:nvSpPr>
          <p:cNvPr id="134148" name="Tree"/>
          <p:cNvSpPr>
            <a:spLocks noEditPoints="1" noChangeArrowheads="1"/>
          </p:cNvSpPr>
          <p:nvPr/>
        </p:nvSpPr>
        <p:spPr bwMode="auto">
          <a:xfrm>
            <a:off x="7315200" y="4114800"/>
            <a:ext cx="1600200" cy="1600200"/>
          </a:xfrm>
          <a:custGeom>
            <a:avLst/>
            <a:gdLst>
              <a:gd name="G0" fmla="+- 0 0 0"/>
              <a:gd name="G1" fmla="*/ 18900 1 3"/>
              <a:gd name="G2" fmla="*/ 18900 2 3"/>
              <a:gd name="G3" fmla="+- 18900 0 0"/>
              <a:gd name="T0" fmla="*/ 10800 w 21600"/>
              <a:gd name="T1" fmla="*/ 0 h 21600"/>
              <a:gd name="T2" fmla="*/ 6171 w 21600"/>
              <a:gd name="T3" fmla="*/ 6300 h 21600"/>
              <a:gd name="T4" fmla="*/ 3086 w 21600"/>
              <a:gd name="T5" fmla="*/ 12600 h 21600"/>
              <a:gd name="T6" fmla="*/ 0 w 21600"/>
              <a:gd name="T7" fmla="*/ 18900 h 21600"/>
              <a:gd name="T8" fmla="*/ 15429 w 21600"/>
              <a:gd name="T9" fmla="*/ 6300 h 21600"/>
              <a:gd name="T10" fmla="*/ 18514 w 21600"/>
              <a:gd name="T11" fmla="*/ 12600 h 21600"/>
              <a:gd name="T12" fmla="*/ 21600 w 21600"/>
              <a:gd name="T13" fmla="*/ 18900 h 21600"/>
              <a:gd name="T14" fmla="*/ 17694720 60000 65536"/>
              <a:gd name="T15" fmla="*/ 11796480 60000 65536"/>
              <a:gd name="T16" fmla="*/ 11796480 60000 65536"/>
              <a:gd name="T17" fmla="*/ 11796480 60000 65536"/>
              <a:gd name="T18" fmla="*/ 0 60000 65536"/>
              <a:gd name="T19" fmla="*/ 0 60000 65536"/>
              <a:gd name="T20" fmla="*/ 0 60000 65536"/>
              <a:gd name="T21" fmla="*/ 761 w 21600"/>
              <a:gd name="T22" fmla="*/ 22454 h 21600"/>
              <a:gd name="T23" fmla="*/ 21069 w 21600"/>
              <a:gd name="T24" fmla="*/ 28282 h 2160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600" h="21600">
                <a:moveTo>
                  <a:pt x="0" y="18900"/>
                </a:moveTo>
                <a:lnTo>
                  <a:pt x="9257" y="18900"/>
                </a:lnTo>
                <a:lnTo>
                  <a:pt x="9257" y="21600"/>
                </a:lnTo>
                <a:lnTo>
                  <a:pt x="12343" y="21600"/>
                </a:lnTo>
                <a:lnTo>
                  <a:pt x="12343" y="18900"/>
                </a:lnTo>
                <a:lnTo>
                  <a:pt x="21600" y="18900"/>
                </a:lnTo>
                <a:lnTo>
                  <a:pt x="12343" y="12600"/>
                </a:lnTo>
                <a:lnTo>
                  <a:pt x="18514" y="12600"/>
                </a:lnTo>
                <a:lnTo>
                  <a:pt x="12343" y="6300"/>
                </a:lnTo>
                <a:lnTo>
                  <a:pt x="15429" y="6300"/>
                </a:lnTo>
                <a:lnTo>
                  <a:pt x="10800" y="0"/>
                </a:lnTo>
                <a:lnTo>
                  <a:pt x="6171" y="6300"/>
                </a:lnTo>
                <a:lnTo>
                  <a:pt x="9257" y="6300"/>
                </a:lnTo>
                <a:lnTo>
                  <a:pt x="3086" y="12600"/>
                </a:lnTo>
                <a:lnTo>
                  <a:pt x="9257" y="12600"/>
                </a:lnTo>
                <a:close/>
              </a:path>
            </a:pathLst>
          </a:custGeom>
          <a:solidFill>
            <a:srgbClr val="008000"/>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randombar(horizontal)">
                                      <p:cBhvr>
                                        <p:cTn id="7" dur="600">
                                          <p:stCondLst>
                                            <p:cond delay="0"/>
                                          </p:stCondLst>
                                        </p:cTn>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34147">
                                            <p:txEl>
                                              <p:pRg st="0" end="0"/>
                                            </p:txEl>
                                          </p:spTgt>
                                        </p:tgtEl>
                                        <p:attrNameLst>
                                          <p:attrName>style.visibility</p:attrName>
                                        </p:attrNameLst>
                                      </p:cBhvr>
                                      <p:to>
                                        <p:strVal val="visible"/>
                                      </p:to>
                                    </p:set>
                                    <p:animEffect transition="in" filter="randombar(horizontal)">
                                      <p:cBhvr>
                                        <p:cTn id="12" dur="500"/>
                                        <p:tgtEl>
                                          <p:spTgt spid="1341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34147">
                                            <p:txEl>
                                              <p:pRg st="1" end="1"/>
                                            </p:txEl>
                                          </p:spTgt>
                                        </p:tgtEl>
                                        <p:attrNameLst>
                                          <p:attrName>style.visibility</p:attrName>
                                        </p:attrNameLst>
                                      </p:cBhvr>
                                      <p:to>
                                        <p:strVal val="visible"/>
                                      </p:to>
                                    </p:set>
                                    <p:animEffect transition="in" filter="randombar(horizontal)">
                                      <p:cBhvr>
                                        <p:cTn id="17" dur="500"/>
                                        <p:tgtEl>
                                          <p:spTgt spid="13414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34147">
                                            <p:txEl>
                                              <p:pRg st="2" end="2"/>
                                            </p:txEl>
                                          </p:spTgt>
                                        </p:tgtEl>
                                        <p:attrNameLst>
                                          <p:attrName>style.visibility</p:attrName>
                                        </p:attrNameLst>
                                      </p:cBhvr>
                                      <p:to>
                                        <p:strVal val="visible"/>
                                      </p:to>
                                    </p:set>
                                    <p:animEffect transition="in" filter="randombar(horizontal)">
                                      <p:cBhvr>
                                        <p:cTn id="22" dur="500"/>
                                        <p:tgtEl>
                                          <p:spTgt spid="134147">
                                            <p:txEl>
                                              <p:pRg st="2" end="2"/>
                                            </p:txEl>
                                          </p:spTgt>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134147">
                                            <p:txEl>
                                              <p:pRg st="3" end="3"/>
                                            </p:txEl>
                                          </p:spTgt>
                                        </p:tgtEl>
                                        <p:attrNameLst>
                                          <p:attrName>style.visibility</p:attrName>
                                        </p:attrNameLst>
                                      </p:cBhvr>
                                      <p:to>
                                        <p:strVal val="visible"/>
                                      </p:to>
                                    </p:set>
                                    <p:animEffect transition="in" filter="randombar(horizontal)">
                                      <p:cBhvr>
                                        <p:cTn id="25" dur="500"/>
                                        <p:tgtEl>
                                          <p:spTgt spid="134147">
                                            <p:txEl>
                                              <p:pRg st="3" end="3"/>
                                            </p:txEl>
                                          </p:spTgt>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134147">
                                            <p:txEl>
                                              <p:pRg st="4" end="4"/>
                                            </p:txEl>
                                          </p:spTgt>
                                        </p:tgtEl>
                                        <p:attrNameLst>
                                          <p:attrName>style.visibility</p:attrName>
                                        </p:attrNameLst>
                                      </p:cBhvr>
                                      <p:to>
                                        <p:strVal val="visible"/>
                                      </p:to>
                                    </p:set>
                                    <p:animEffect transition="in" filter="randombar(horizontal)">
                                      <p:cBhvr>
                                        <p:cTn id="28" dur="500"/>
                                        <p:tgtEl>
                                          <p:spTgt spid="134147">
                                            <p:txEl>
                                              <p:pRg st="4" end="4"/>
                                            </p:txEl>
                                          </p:spTgt>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134147">
                                            <p:txEl>
                                              <p:pRg st="5" end="5"/>
                                            </p:txEl>
                                          </p:spTgt>
                                        </p:tgtEl>
                                        <p:attrNameLst>
                                          <p:attrName>style.visibility</p:attrName>
                                        </p:attrNameLst>
                                      </p:cBhvr>
                                      <p:to>
                                        <p:strVal val="visible"/>
                                      </p:to>
                                    </p:set>
                                    <p:animEffect transition="in" filter="randombar(horizontal)">
                                      <p:cBhvr>
                                        <p:cTn id="31" dur="500"/>
                                        <p:tgtEl>
                                          <p:spTgt spid="134147">
                                            <p:txEl>
                                              <p:pRg st="5" end="5"/>
                                            </p:txEl>
                                          </p:spTgt>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134147">
                                            <p:txEl>
                                              <p:pRg st="6" end="6"/>
                                            </p:txEl>
                                          </p:spTgt>
                                        </p:tgtEl>
                                        <p:attrNameLst>
                                          <p:attrName>style.visibility</p:attrName>
                                        </p:attrNameLst>
                                      </p:cBhvr>
                                      <p:to>
                                        <p:strVal val="visible"/>
                                      </p:to>
                                    </p:set>
                                    <p:animEffect transition="in" filter="randombar(horizontal)">
                                      <p:cBhvr>
                                        <p:cTn id="34" dur="500"/>
                                        <p:tgtEl>
                                          <p:spTgt spid="134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p:bldP spid="134147"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7772400" cy="1362075"/>
          </a:xfrm>
        </p:spPr>
        <p:txBody>
          <a:bodyPr/>
          <a:lstStyle/>
          <a:p>
            <a:r>
              <a:rPr lang="en-US" dirty="0" smtClean="0"/>
              <a:t>Colorado Medicaid</a:t>
            </a:r>
            <a:endParaRPr lang="en-US" dirty="0"/>
          </a:p>
        </p:txBody>
      </p:sp>
      <p:sp>
        <p:nvSpPr>
          <p:cNvPr id="3" name="Content Placeholder 2"/>
          <p:cNvSpPr>
            <a:spLocks noGrp="1"/>
          </p:cNvSpPr>
          <p:nvPr>
            <p:ph type="body" idx="1"/>
          </p:nvPr>
        </p:nvSpPr>
        <p:spPr/>
        <p:txBody>
          <a:bodyPr/>
          <a:lstStyle/>
          <a:p>
            <a:pPr algn="ctr">
              <a:buNone/>
            </a:pPr>
            <a:r>
              <a:rPr lang="en-US" sz="2400" b="1" dirty="0" smtClean="0"/>
              <a:t> </a:t>
            </a:r>
            <a:r>
              <a:rPr lang="en-US" sz="3200" b="1" dirty="0" smtClean="0"/>
              <a:t>How is Medicaid is set up in Colorado and what does this means for billing?</a:t>
            </a:r>
            <a:endParaRPr lang="en-US" sz="3200" b="1"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Healthcare World is Changing!</a:t>
            </a:r>
            <a:endParaRPr lang="en-US" dirty="0"/>
          </a:p>
        </p:txBody>
      </p:sp>
      <p:sp>
        <p:nvSpPr>
          <p:cNvPr id="3" name="Content Placeholder 2"/>
          <p:cNvSpPr>
            <a:spLocks noGrp="1"/>
          </p:cNvSpPr>
          <p:nvPr>
            <p:ph idx="1"/>
          </p:nvPr>
        </p:nvSpPr>
        <p:spPr/>
        <p:txBody>
          <a:bodyPr/>
          <a:lstStyle/>
          <a:p>
            <a:r>
              <a:rPr lang="en-US" dirty="0" smtClean="0"/>
              <a:t>Compliance </a:t>
            </a:r>
            <a:r>
              <a:rPr lang="en-US" dirty="0"/>
              <a:t>e</a:t>
            </a:r>
            <a:r>
              <a:rPr lang="en-US" dirty="0" smtClean="0"/>
              <a:t>xpectations have escalated</a:t>
            </a:r>
          </a:p>
          <a:p>
            <a:pPr marL="0" indent="0">
              <a:buNone/>
            </a:pPr>
            <a:endParaRPr lang="en-US" dirty="0" smtClean="0"/>
          </a:p>
          <a:p>
            <a:r>
              <a:rPr lang="en-US" dirty="0" smtClean="0"/>
              <a:t>Audits more common and expensive</a:t>
            </a:r>
          </a:p>
          <a:p>
            <a:pPr marL="0" indent="0">
              <a:buNone/>
            </a:pPr>
            <a:endParaRPr lang="en-US" dirty="0" smtClean="0"/>
          </a:p>
          <a:p>
            <a:r>
              <a:rPr lang="en-US" dirty="0" smtClean="0"/>
              <a:t>New healthcare laws emphasize paybacks</a:t>
            </a:r>
          </a:p>
          <a:p>
            <a:pPr marL="0" indent="0">
              <a:buNone/>
            </a:pPr>
            <a:endParaRPr lang="en-US" dirty="0" smtClean="0"/>
          </a:p>
          <a:p>
            <a:r>
              <a:rPr lang="en-US" dirty="0" smtClean="0"/>
              <a:t>Extrapolated paybacks are a threat to most organization’s financial future</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4"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4000" dirty="0" smtClean="0"/>
              <a:t>Colorado State Medicaid Continuum of Care</a:t>
            </a:r>
          </a:p>
        </p:txBody>
      </p:sp>
      <p:sp>
        <p:nvSpPr>
          <p:cNvPr id="120835" name="Rectangle 3"/>
          <p:cNvSpPr>
            <a:spLocks noGrp="1" noChangeArrowheads="1"/>
          </p:cNvSpPr>
          <p:nvPr>
            <p:ph idx="1"/>
          </p:nvPr>
        </p:nvSpPr>
        <p:spPr>
          <a:xfrm>
            <a:off x="457200" y="1719263"/>
            <a:ext cx="8382000" cy="4411662"/>
          </a:xfrm>
        </p:spPr>
        <p:txBody>
          <a:bodyPr/>
          <a:lstStyle/>
          <a:p>
            <a:pPr eaLnBrk="1" hangingPunct="1"/>
            <a:r>
              <a:rPr lang="en-US" sz="3600" dirty="0" smtClean="0"/>
              <a:t>Colorado provides a continuum of services the major outpatient components which are: </a:t>
            </a:r>
          </a:p>
          <a:p>
            <a:pPr lvl="2"/>
            <a:r>
              <a:rPr lang="en-US" sz="2900" dirty="0" smtClean="0"/>
              <a:t>Treatment, Rehabilitation, and Case Management</a:t>
            </a:r>
          </a:p>
          <a:p>
            <a:pPr eaLnBrk="1" hangingPunct="1"/>
            <a:r>
              <a:rPr lang="en-US" sz="3600" dirty="0" smtClean="0"/>
              <a:t>Services provided should be based on clinical need and generally accepted practice, i.e. medical necessity</a:t>
            </a:r>
            <a:endParaRPr lang="en-US" sz="2800" dirty="0" smtClean="0"/>
          </a:p>
          <a:p>
            <a:pPr lvl="1" eaLnBrk="1" hangingPunct="1"/>
            <a:endParaRPr lang="en-US" sz="3200" dirty="0"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0834"/>
                                        </p:tgtEl>
                                        <p:attrNameLst>
                                          <p:attrName>style.visibility</p:attrName>
                                        </p:attrNameLst>
                                      </p:cBhvr>
                                      <p:to>
                                        <p:strVal val="visible"/>
                                      </p:to>
                                    </p:set>
                                    <p:animEffect transition="in" filter="fade">
                                      <p:cBhvr>
                                        <p:cTn id="7" dur="2000"/>
                                        <p:tgtEl>
                                          <p:spTgt spid="12083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0835"/>
                                        </p:tgtEl>
                                        <p:attrNameLst>
                                          <p:attrName>style.visibility</p:attrName>
                                        </p:attrNameLst>
                                      </p:cBhvr>
                                      <p:to>
                                        <p:strVal val="visible"/>
                                      </p:to>
                                    </p:set>
                                    <p:animEffect transition="in" filter="fade">
                                      <p:cBhvr>
                                        <p:cTn id="10" dur="2000"/>
                                        <p:tgtEl>
                                          <p:spTgt spid="1208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4" grpId="0"/>
      <p:bldP spid="12083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Services</a:t>
            </a:r>
            <a:endParaRPr lang="en-US" dirty="0"/>
          </a:p>
        </p:txBody>
      </p:sp>
      <p:sp>
        <p:nvSpPr>
          <p:cNvPr id="3" name="Content Placeholder 2"/>
          <p:cNvSpPr>
            <a:spLocks noGrp="1"/>
          </p:cNvSpPr>
          <p:nvPr>
            <p:ph idx="1"/>
          </p:nvPr>
        </p:nvSpPr>
        <p:spPr>
          <a:xfrm>
            <a:off x="838200" y="1676400"/>
            <a:ext cx="7693025" cy="4724400"/>
          </a:xfrm>
        </p:spPr>
        <p:txBody>
          <a:bodyPr/>
          <a:lstStyle/>
          <a:p>
            <a:r>
              <a:rPr lang="en-US" dirty="0" smtClean="0"/>
              <a:t>Always a recovery and resiliency focus</a:t>
            </a:r>
          </a:p>
          <a:p>
            <a:pPr marL="0" indent="0">
              <a:buNone/>
            </a:pPr>
            <a:endParaRPr lang="en-US" dirty="0" smtClean="0"/>
          </a:p>
          <a:p>
            <a:r>
              <a:rPr lang="en-US" dirty="0" smtClean="0"/>
              <a:t>The focus of treatment is on symptom reduction and the reduction of feelings of distress in the Individual</a:t>
            </a:r>
          </a:p>
          <a:p>
            <a:pPr marL="0" indent="0">
              <a:buNone/>
            </a:pPr>
            <a:endParaRPr lang="en-US" dirty="0" smtClean="0"/>
          </a:p>
          <a:p>
            <a:r>
              <a:rPr lang="en-US" dirty="0" smtClean="0"/>
              <a:t>Examples: Med management, individual therapy, family therapy, group therapy</a:t>
            </a:r>
          </a:p>
          <a:p>
            <a:pPr>
              <a:buNone/>
            </a:pPr>
            <a:endParaRPr lang="en-US" dirty="0" smtClean="0"/>
          </a:p>
          <a:p>
            <a:endParaRPr lang="en-US"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What are Rehab Services?</a:t>
            </a:r>
          </a:p>
        </p:txBody>
      </p:sp>
      <p:sp>
        <p:nvSpPr>
          <p:cNvPr id="29699" name="Content Placeholder 2"/>
          <p:cNvSpPr>
            <a:spLocks noGrp="1"/>
          </p:cNvSpPr>
          <p:nvPr>
            <p:ph idx="1"/>
          </p:nvPr>
        </p:nvSpPr>
        <p:spPr>
          <a:xfrm>
            <a:off x="457200" y="1447800"/>
            <a:ext cx="8229600" cy="4683125"/>
          </a:xfrm>
        </p:spPr>
        <p:txBody>
          <a:bodyPr/>
          <a:lstStyle/>
          <a:p>
            <a:r>
              <a:rPr lang="en-US" dirty="0" smtClean="0"/>
              <a:t>Always a recovery and resiliency focus</a:t>
            </a:r>
          </a:p>
          <a:p>
            <a:pPr marL="0" indent="0">
              <a:buNone/>
            </a:pPr>
            <a:endParaRPr lang="en-US" dirty="0" smtClean="0"/>
          </a:p>
          <a:p>
            <a:r>
              <a:rPr lang="en-US" dirty="0" smtClean="0"/>
              <a:t>Services can be provided in the community in lots of locations </a:t>
            </a:r>
          </a:p>
          <a:p>
            <a:pPr marL="0" indent="0">
              <a:buNone/>
            </a:pPr>
            <a:endParaRPr lang="en-US" dirty="0" smtClean="0"/>
          </a:p>
          <a:p>
            <a:r>
              <a:rPr lang="en-US" dirty="0" smtClean="0"/>
              <a:t>Focus on skill building and role achievement</a:t>
            </a:r>
          </a:p>
          <a:p>
            <a:pPr marL="0" indent="0">
              <a:buNone/>
            </a:pPr>
            <a:endParaRPr lang="en-US" dirty="0" smtClean="0"/>
          </a:p>
          <a:p>
            <a:r>
              <a:rPr lang="en-US" dirty="0" smtClean="0"/>
              <a:t>More flexible services and staff qualifications</a:t>
            </a:r>
          </a:p>
          <a:p>
            <a:pPr lvl="1"/>
            <a:r>
              <a:rPr lang="en-US" dirty="0" smtClean="0"/>
              <a:t>Staff are trained in skill building and in resource development</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Rehab Services Focuses On:</a:t>
            </a:r>
          </a:p>
        </p:txBody>
      </p:sp>
      <p:sp>
        <p:nvSpPr>
          <p:cNvPr id="121859" name="Rectangle 3"/>
          <p:cNvSpPr>
            <a:spLocks noGrp="1" noChangeArrowheads="1"/>
          </p:cNvSpPr>
          <p:nvPr>
            <p:ph idx="1"/>
          </p:nvPr>
        </p:nvSpPr>
        <p:spPr>
          <a:xfrm>
            <a:off x="838200" y="1752600"/>
            <a:ext cx="8001000" cy="4333875"/>
          </a:xfrm>
        </p:spPr>
        <p:txBody>
          <a:bodyPr/>
          <a:lstStyle/>
          <a:p>
            <a:pPr eaLnBrk="1" hangingPunct="1"/>
            <a:r>
              <a:rPr lang="en-US" b="1" dirty="0" smtClean="0"/>
              <a:t>Natural locations</a:t>
            </a:r>
            <a:r>
              <a:rPr lang="en-US" dirty="0" smtClean="0"/>
              <a:t>:  Don’t have to do everything in the clinic; you can teach skills in the locations where consumers will use those skills; you can meet with other providers or family involved in the individual’s care in their offices or homes</a:t>
            </a:r>
          </a:p>
          <a:p>
            <a:pPr marL="0" indent="0" eaLnBrk="1" hangingPunct="1">
              <a:buNone/>
            </a:pPr>
            <a:endParaRPr lang="en-US" dirty="0" smtClean="0"/>
          </a:p>
          <a:p>
            <a:pPr eaLnBrk="1" hangingPunct="1"/>
            <a:r>
              <a:rPr lang="en-US" b="1" dirty="0" smtClean="0"/>
              <a:t>Skill building:</a:t>
            </a:r>
            <a:r>
              <a:rPr lang="en-US" dirty="0" smtClean="0"/>
              <a:t>  Helping individuals regain the skills they need to manage their community  and day to day living</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21858"/>
                                        </p:tgtEl>
                                        <p:attrNameLst>
                                          <p:attrName>style.visibility</p:attrName>
                                        </p:attrNameLst>
                                      </p:cBhvr>
                                      <p:to>
                                        <p:strVal val="visible"/>
                                      </p:to>
                                    </p:set>
                                    <p:anim calcmode="lin" valueType="num">
                                      <p:cBhvr>
                                        <p:cTn id="7" dur="1000" fill="hold"/>
                                        <p:tgtEl>
                                          <p:spTgt spid="121858"/>
                                        </p:tgtEl>
                                        <p:attrNameLst>
                                          <p:attrName>ppt_x</p:attrName>
                                        </p:attrNameLst>
                                      </p:cBhvr>
                                      <p:tavLst>
                                        <p:tav tm="0">
                                          <p:val>
                                            <p:strVal val="#ppt_x-.2"/>
                                          </p:val>
                                        </p:tav>
                                        <p:tav tm="100000">
                                          <p:val>
                                            <p:strVal val="#ppt_x"/>
                                          </p:val>
                                        </p:tav>
                                      </p:tavLst>
                                    </p:anim>
                                    <p:anim calcmode="lin" valueType="num">
                                      <p:cBhvr>
                                        <p:cTn id="8" dur="1000" fill="hold"/>
                                        <p:tgtEl>
                                          <p:spTgt spid="12185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1858"/>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21859">
                                            <p:txEl>
                                              <p:pRg st="0" end="0"/>
                                            </p:txEl>
                                          </p:spTgt>
                                        </p:tgtEl>
                                        <p:attrNameLst>
                                          <p:attrName>style.visibility</p:attrName>
                                        </p:attrNameLst>
                                      </p:cBhvr>
                                      <p:to>
                                        <p:strVal val="visible"/>
                                      </p:to>
                                    </p:set>
                                    <p:animEffect transition="in" filter="fade">
                                      <p:cBhvr>
                                        <p:cTn id="14" dur="500"/>
                                        <p:tgtEl>
                                          <p:spTgt spid="121859">
                                            <p:txEl>
                                              <p:pRg st="0" end="0"/>
                                            </p:txEl>
                                          </p:spTgt>
                                        </p:tgtEl>
                                      </p:cBhvr>
                                    </p:animEffect>
                                    <p:anim calcmode="lin" valueType="num">
                                      <p:cBhvr>
                                        <p:cTn id="15" dur="500" fill="hold"/>
                                        <p:tgtEl>
                                          <p:spTgt spid="12185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2185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21859">
                                            <p:txEl>
                                              <p:pRg st="2" end="2"/>
                                            </p:txEl>
                                          </p:spTgt>
                                        </p:tgtEl>
                                        <p:attrNameLst>
                                          <p:attrName>style.visibility</p:attrName>
                                        </p:attrNameLst>
                                      </p:cBhvr>
                                      <p:to>
                                        <p:strVal val="visible"/>
                                      </p:to>
                                    </p:set>
                                    <p:animEffect transition="in" filter="fade">
                                      <p:cBhvr>
                                        <p:cTn id="21" dur="500"/>
                                        <p:tgtEl>
                                          <p:spTgt spid="121859">
                                            <p:txEl>
                                              <p:pRg st="2" end="2"/>
                                            </p:txEl>
                                          </p:spTgt>
                                        </p:tgtEl>
                                      </p:cBhvr>
                                    </p:animEffect>
                                    <p:anim calcmode="lin" valueType="num">
                                      <p:cBhvr>
                                        <p:cTn id="22" dur="500" fill="hold"/>
                                        <p:tgtEl>
                                          <p:spTgt spid="121859">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121859">
                                            <p:txEl>
                                              <p:pRg st="2" end="2"/>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p:bldP spid="121859"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Types of Rehab Services</a:t>
            </a:r>
            <a:endParaRPr lang="en-US" dirty="0"/>
          </a:p>
        </p:txBody>
      </p:sp>
      <p:sp>
        <p:nvSpPr>
          <p:cNvPr id="3" name="Content Placeholder 2"/>
          <p:cNvSpPr>
            <a:spLocks noGrp="1"/>
          </p:cNvSpPr>
          <p:nvPr>
            <p:ph idx="1"/>
          </p:nvPr>
        </p:nvSpPr>
        <p:spPr/>
        <p:txBody>
          <a:bodyPr/>
          <a:lstStyle/>
          <a:p>
            <a:pPr>
              <a:buNone/>
            </a:pPr>
            <a:r>
              <a:rPr lang="en-US" dirty="0" smtClean="0"/>
              <a:t>Peer: </a:t>
            </a:r>
          </a:p>
          <a:p>
            <a:r>
              <a:rPr lang="en-US" dirty="0" smtClean="0"/>
              <a:t>Drop in and clubhouse</a:t>
            </a:r>
          </a:p>
          <a:p>
            <a:r>
              <a:rPr lang="en-US" dirty="0" smtClean="0"/>
              <a:t>Peer Specialists</a:t>
            </a:r>
          </a:p>
          <a:p>
            <a:r>
              <a:rPr lang="en-US" dirty="0" smtClean="0"/>
              <a:t>Warm lines</a:t>
            </a:r>
          </a:p>
          <a:p>
            <a:pPr marL="0" indent="0">
              <a:buNone/>
            </a:pPr>
            <a:endParaRPr lang="en-US" dirty="0" smtClean="0"/>
          </a:p>
          <a:p>
            <a:pPr>
              <a:buNone/>
            </a:pPr>
            <a:r>
              <a:rPr lang="en-US" dirty="0" smtClean="0"/>
              <a:t>Vocational</a:t>
            </a:r>
          </a:p>
          <a:p>
            <a:pPr>
              <a:buNone/>
            </a:pPr>
            <a:r>
              <a:rPr lang="en-US" dirty="0" smtClean="0"/>
              <a:t>Supported housing</a:t>
            </a:r>
          </a:p>
          <a:p>
            <a:pPr>
              <a:buNone/>
            </a:pPr>
            <a:r>
              <a:rPr lang="en-US" dirty="0" smtClean="0"/>
              <a:t>Wellness and </a:t>
            </a:r>
            <a:r>
              <a:rPr lang="en-US" dirty="0" err="1" smtClean="0"/>
              <a:t>psychoeducation</a:t>
            </a:r>
            <a:r>
              <a:rPr lang="en-US" dirty="0" smtClean="0"/>
              <a:t> </a:t>
            </a:r>
            <a:endParaRPr lang="en-US"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Management</a:t>
            </a:r>
            <a:endParaRPr lang="en-US" dirty="0"/>
          </a:p>
        </p:txBody>
      </p:sp>
      <p:sp>
        <p:nvSpPr>
          <p:cNvPr id="3" name="Content Placeholder 2"/>
          <p:cNvSpPr>
            <a:spLocks noGrp="1"/>
          </p:cNvSpPr>
          <p:nvPr>
            <p:ph idx="1"/>
          </p:nvPr>
        </p:nvSpPr>
        <p:spPr/>
        <p:txBody>
          <a:bodyPr/>
          <a:lstStyle/>
          <a:p>
            <a:pPr>
              <a:buNone/>
            </a:pPr>
            <a:r>
              <a:rPr lang="en-US" dirty="0" smtClean="0"/>
              <a:t>   Case management is an activity which assists individuals eligible for Medicaid in gaining and coordinating access to  necessary care and services appropriate to the needs of an individual (From Medicaid manual  Chapter 4, 4302)</a:t>
            </a:r>
            <a:endParaRPr 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Management Services</a:t>
            </a:r>
            <a:endParaRPr lang="en-US" dirty="0"/>
          </a:p>
        </p:txBody>
      </p:sp>
      <p:sp>
        <p:nvSpPr>
          <p:cNvPr id="3" name="Content Placeholder 2"/>
          <p:cNvSpPr>
            <a:spLocks noGrp="1"/>
          </p:cNvSpPr>
          <p:nvPr>
            <p:ph idx="1"/>
          </p:nvPr>
        </p:nvSpPr>
        <p:spPr>
          <a:xfrm>
            <a:off x="609600" y="1524000"/>
            <a:ext cx="8001000" cy="4410075"/>
          </a:xfrm>
        </p:spPr>
        <p:txBody>
          <a:bodyPr/>
          <a:lstStyle/>
          <a:p>
            <a:r>
              <a:rPr lang="en-US" dirty="0" smtClean="0"/>
              <a:t>These services are designed to link an Individual to necessary services, supports, and resources </a:t>
            </a:r>
          </a:p>
          <a:p>
            <a:pPr lvl="1"/>
            <a:r>
              <a:rPr lang="en-US" sz="2800" dirty="0" smtClean="0"/>
              <a:t>These can be community organizations, churches, recreational, schools, and other community supports</a:t>
            </a:r>
          </a:p>
          <a:p>
            <a:pPr lvl="1"/>
            <a:r>
              <a:rPr lang="en-US" sz="2800" dirty="0" smtClean="0"/>
              <a:t>Natural supports such as family and friends and other local community members such as neighbors</a:t>
            </a:r>
          </a:p>
          <a:p>
            <a:pPr lvl="1"/>
            <a:r>
              <a:rPr lang="en-US" sz="2800" dirty="0" smtClean="0"/>
              <a:t>Services such as tutoring, medical services, mental health services, etc. </a:t>
            </a:r>
            <a:endParaRPr lang="en-US" sz="2800"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dirty="0" smtClean="0"/>
              <a:t>What are NOT Covered Services</a:t>
            </a:r>
          </a:p>
        </p:txBody>
      </p:sp>
      <p:sp>
        <p:nvSpPr>
          <p:cNvPr id="37891" name="Content Placeholder 2"/>
          <p:cNvSpPr>
            <a:spLocks noGrp="1"/>
          </p:cNvSpPr>
          <p:nvPr>
            <p:ph idx="1"/>
          </p:nvPr>
        </p:nvSpPr>
        <p:spPr>
          <a:xfrm>
            <a:off x="762000" y="1752600"/>
            <a:ext cx="8077200" cy="4333875"/>
          </a:xfrm>
        </p:spPr>
        <p:txBody>
          <a:bodyPr/>
          <a:lstStyle/>
          <a:p>
            <a:r>
              <a:rPr lang="en-US" sz="2800" dirty="0" smtClean="0"/>
              <a:t>Services to family members to benefit them and not exclusively the individual</a:t>
            </a:r>
          </a:p>
          <a:p>
            <a:r>
              <a:rPr lang="en-US" sz="2800" dirty="0" smtClean="0"/>
              <a:t>Helping to achieve normal developmental milestones</a:t>
            </a:r>
          </a:p>
          <a:p>
            <a:r>
              <a:rPr lang="en-US" sz="2800" dirty="0" smtClean="0"/>
              <a:t>Transportation</a:t>
            </a:r>
          </a:p>
          <a:p>
            <a:r>
              <a:rPr lang="en-US" sz="2800" dirty="0" smtClean="0"/>
              <a:t>Social and recreational activities</a:t>
            </a:r>
          </a:p>
          <a:p>
            <a:r>
              <a:rPr lang="en-US" sz="2800" dirty="0" smtClean="0"/>
              <a:t>Skill building that is not specific to or effective for treating the mental illness – e.g. diapering, how to put on make-up, etc. </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400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200" dirty="0" smtClean="0"/>
              <a:t>Take a look at some examples of documentation denied in audits</a:t>
            </a:r>
          </a:p>
        </p:txBody>
      </p:sp>
      <p:sp>
        <p:nvSpPr>
          <p:cNvPr id="384003" name="Rectangle 3"/>
          <p:cNvSpPr>
            <a:spLocks noGrp="1" noChangeArrowheads="1"/>
          </p:cNvSpPr>
          <p:nvPr>
            <p:ph idx="1"/>
          </p:nvPr>
        </p:nvSpPr>
        <p:spPr/>
        <p:txBody>
          <a:bodyPr/>
          <a:lstStyle/>
          <a:p>
            <a:pPr eaLnBrk="1" hangingPunct="1"/>
            <a:r>
              <a:rPr lang="en-US" dirty="0" smtClean="0"/>
              <a:t>From audits of mental health rehabilitation services the following were NOT acceptable and the agency was NOT paid;</a:t>
            </a:r>
          </a:p>
          <a:p>
            <a:pPr marL="0" indent="0" eaLnBrk="1" hangingPunct="1">
              <a:buNone/>
            </a:pPr>
            <a:endParaRPr lang="en-US" dirty="0" smtClean="0"/>
          </a:p>
          <a:p>
            <a:pPr lvl="1" eaLnBrk="1" hangingPunct="1"/>
            <a:r>
              <a:rPr lang="en-US" b="1" i="1" dirty="0" smtClean="0">
                <a:solidFill>
                  <a:srgbClr val="A50021"/>
                </a:solidFill>
              </a:rPr>
              <a:t>“Transported the consumer and his sibling to lunch and to the mall”</a:t>
            </a:r>
          </a:p>
          <a:p>
            <a:pPr marL="344487" lvl="1" indent="0" eaLnBrk="1" hangingPunct="1">
              <a:buNone/>
            </a:pPr>
            <a:endParaRPr lang="en-US" b="1" i="1" dirty="0" smtClean="0">
              <a:solidFill>
                <a:srgbClr val="A50021"/>
              </a:solidFill>
            </a:endParaRPr>
          </a:p>
          <a:p>
            <a:pPr lvl="1" eaLnBrk="1" hangingPunct="1"/>
            <a:r>
              <a:rPr lang="en-US" b="1" i="1" dirty="0" smtClean="0">
                <a:solidFill>
                  <a:srgbClr val="A50021"/>
                </a:solidFill>
              </a:rPr>
              <a:t>“Played Candyland two times with the consumer in the office”</a:t>
            </a:r>
          </a:p>
        </p:txBody>
      </p:sp>
      <p:pic>
        <p:nvPicPr>
          <p:cNvPr id="21508" name="Picture 5" descr="j0212957"/>
          <p:cNvPicPr>
            <a:picLocks noChangeAspect="1" noChangeArrowheads="1"/>
          </p:cNvPicPr>
          <p:nvPr/>
        </p:nvPicPr>
        <p:blipFill>
          <a:blip r:embed="rId3" cstate="print"/>
          <a:srcRect/>
          <a:stretch>
            <a:fillRect/>
          </a:stretch>
        </p:blipFill>
        <p:spPr bwMode="auto">
          <a:xfrm>
            <a:off x="6934200" y="5257800"/>
            <a:ext cx="1830388" cy="114935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84002"/>
                                        </p:tgtEl>
                                        <p:attrNameLst>
                                          <p:attrName>style.visibility</p:attrName>
                                        </p:attrNameLst>
                                      </p:cBhvr>
                                      <p:to>
                                        <p:strVal val="visible"/>
                                      </p:to>
                                    </p:set>
                                    <p:anim calcmode="lin" valueType="num">
                                      <p:cBhvr>
                                        <p:cTn id="7" dur="500" fill="hold"/>
                                        <p:tgtEl>
                                          <p:spTgt spid="384002"/>
                                        </p:tgtEl>
                                        <p:attrNameLst>
                                          <p:attrName>ppt_w</p:attrName>
                                        </p:attrNameLst>
                                      </p:cBhvr>
                                      <p:tavLst>
                                        <p:tav tm="0">
                                          <p:val>
                                            <p:fltVal val="0"/>
                                          </p:val>
                                        </p:tav>
                                        <p:tav tm="100000">
                                          <p:val>
                                            <p:strVal val="#ppt_w"/>
                                          </p:val>
                                        </p:tav>
                                      </p:tavLst>
                                    </p:anim>
                                    <p:anim calcmode="lin" valueType="num">
                                      <p:cBhvr>
                                        <p:cTn id="8" dur="500" fill="hold"/>
                                        <p:tgtEl>
                                          <p:spTgt spid="384002"/>
                                        </p:tgtEl>
                                        <p:attrNameLst>
                                          <p:attrName>ppt_h</p:attrName>
                                        </p:attrNameLst>
                                      </p:cBhvr>
                                      <p:tavLst>
                                        <p:tav tm="0">
                                          <p:val>
                                            <p:fltVal val="0"/>
                                          </p:val>
                                        </p:tav>
                                        <p:tav tm="100000">
                                          <p:val>
                                            <p:strVal val="#ppt_h"/>
                                          </p:val>
                                        </p:tav>
                                      </p:tavLst>
                                    </p:anim>
                                    <p:animEffect transition="in" filter="fade">
                                      <p:cBhvr>
                                        <p:cTn id="9" dur="500"/>
                                        <p:tgtEl>
                                          <p:spTgt spid="38400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84003">
                                            <p:txEl>
                                              <p:pRg st="0" end="0"/>
                                            </p:txEl>
                                          </p:spTgt>
                                        </p:tgtEl>
                                        <p:attrNameLst>
                                          <p:attrName>style.visibility</p:attrName>
                                        </p:attrNameLst>
                                      </p:cBhvr>
                                      <p:to>
                                        <p:strVal val="visible"/>
                                      </p:to>
                                    </p:set>
                                    <p:animEffect transition="in" filter="fade">
                                      <p:cBhvr>
                                        <p:cTn id="14" dur="1000">
                                          <p:stCondLst>
                                            <p:cond delay="0"/>
                                          </p:stCondLst>
                                        </p:cTn>
                                        <p:tgtEl>
                                          <p:spTgt spid="384003">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84003">
                                            <p:txEl>
                                              <p:pRg st="2" end="2"/>
                                            </p:txEl>
                                          </p:spTgt>
                                        </p:tgtEl>
                                        <p:attrNameLst>
                                          <p:attrName>style.visibility</p:attrName>
                                        </p:attrNameLst>
                                      </p:cBhvr>
                                      <p:to>
                                        <p:strVal val="visible"/>
                                      </p:to>
                                    </p:set>
                                    <p:animEffect transition="in" filter="fade">
                                      <p:cBhvr>
                                        <p:cTn id="17" dur="1000">
                                          <p:stCondLst>
                                            <p:cond delay="0"/>
                                          </p:stCondLst>
                                        </p:cTn>
                                        <p:tgtEl>
                                          <p:spTgt spid="38400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84003">
                                            <p:txEl>
                                              <p:pRg st="4" end="4"/>
                                            </p:txEl>
                                          </p:spTgt>
                                        </p:tgtEl>
                                        <p:attrNameLst>
                                          <p:attrName>style.visibility</p:attrName>
                                        </p:attrNameLst>
                                      </p:cBhvr>
                                      <p:to>
                                        <p:strVal val="visible"/>
                                      </p:to>
                                    </p:set>
                                    <p:animEffect transition="in" filter="fade">
                                      <p:cBhvr>
                                        <p:cTn id="20" dur="1000">
                                          <p:stCondLst>
                                            <p:cond delay="0"/>
                                          </p:stCondLst>
                                        </p:cTn>
                                        <p:tgtEl>
                                          <p:spTgt spid="3840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002" grpId="0"/>
      <p:bldP spid="384003"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5026"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200" dirty="0" smtClean="0"/>
              <a:t/>
            </a:r>
            <a:br>
              <a:rPr lang="en-US" sz="3200" dirty="0" smtClean="0"/>
            </a:br>
            <a:r>
              <a:rPr lang="en-US" sz="3200" dirty="0" smtClean="0"/>
              <a:t/>
            </a:r>
            <a:br>
              <a:rPr lang="en-US" sz="3200" dirty="0" smtClean="0"/>
            </a:br>
            <a:r>
              <a:rPr lang="en-US" sz="3200" dirty="0" smtClean="0"/>
              <a:t>More </a:t>
            </a:r>
            <a:r>
              <a:rPr lang="en-US" sz="3200" dirty="0" smtClean="0">
                <a:solidFill>
                  <a:srgbClr val="CC0000"/>
                </a:solidFill>
              </a:rPr>
              <a:t>Refused Billings</a:t>
            </a:r>
            <a:r>
              <a:rPr lang="en-US" sz="3200" dirty="0" smtClean="0"/>
              <a:t>					</a:t>
            </a:r>
          </a:p>
        </p:txBody>
      </p:sp>
      <p:sp>
        <p:nvSpPr>
          <p:cNvPr id="22531" name="Rectangle 3"/>
          <p:cNvSpPr>
            <a:spLocks noGrp="1" noChangeArrowheads="1"/>
          </p:cNvSpPr>
          <p:nvPr>
            <p:ph idx="1"/>
          </p:nvPr>
        </p:nvSpPr>
        <p:spPr/>
        <p:txBody>
          <a:bodyPr/>
          <a:lstStyle/>
          <a:p>
            <a:pPr eaLnBrk="1" hangingPunct="1">
              <a:lnSpc>
                <a:spcPct val="90000"/>
              </a:lnSpc>
            </a:pPr>
            <a:r>
              <a:rPr lang="en-US" b="1" dirty="0" smtClean="0"/>
              <a:t>Skill building: </a:t>
            </a:r>
            <a:r>
              <a:rPr lang="en-US" dirty="0" smtClean="0"/>
              <a:t>“The worker vacuumed the living and dining room and changed the consumer’s sibling’s diaper.  She filled two trash bags and disposed of them.  The worker assisted in jumpstarting the mother’s boyfriends van and followed him to a repair shop.  She took him to her office to make phone calls for rental properties and then took him to view two properties.”</a:t>
            </a:r>
          </a:p>
        </p:txBody>
      </p:sp>
      <p:pic>
        <p:nvPicPr>
          <p:cNvPr id="22532" name="Picture 4" descr="j0278882"/>
          <p:cNvPicPr>
            <a:picLocks noChangeAspect="1" noChangeArrowheads="1"/>
          </p:cNvPicPr>
          <p:nvPr/>
        </p:nvPicPr>
        <p:blipFill>
          <a:blip r:embed="rId3" cstate="print"/>
          <a:srcRect/>
          <a:stretch>
            <a:fillRect/>
          </a:stretch>
        </p:blipFill>
        <p:spPr bwMode="auto">
          <a:xfrm>
            <a:off x="6629400" y="685800"/>
            <a:ext cx="904875" cy="9048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385026"/>
                                        </p:tgtEl>
                                      </p:cBhvr>
                                    </p:animEffect>
                                    <p:animScale>
                                      <p:cBhvr>
                                        <p:cTn id="7" dur="250" autoRev="1" fill="hold"/>
                                        <p:tgtEl>
                                          <p:spTgt spid="3850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6"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38"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4000" dirty="0" smtClean="0"/>
              <a:t>So, exactly</a:t>
            </a:r>
            <a:r>
              <a:rPr lang="en-US" sz="4000" dirty="0" smtClean="0">
                <a:solidFill>
                  <a:srgbClr val="CC0000"/>
                </a:solidFill>
              </a:rPr>
              <a:t> </a:t>
            </a:r>
            <a:r>
              <a:rPr lang="en-US" sz="4000" dirty="0" smtClean="0">
                <a:solidFill>
                  <a:srgbClr val="A50021"/>
                </a:solidFill>
              </a:rPr>
              <a:t>what is Medicaid?</a:t>
            </a:r>
          </a:p>
        </p:txBody>
      </p:sp>
      <p:sp>
        <p:nvSpPr>
          <p:cNvPr id="116739" name="Rectangle 3"/>
          <p:cNvSpPr>
            <a:spLocks noGrp="1" noChangeArrowheads="1"/>
          </p:cNvSpPr>
          <p:nvPr>
            <p:ph idx="1"/>
          </p:nvPr>
        </p:nvSpPr>
        <p:spPr>
          <a:xfrm>
            <a:off x="609600" y="1905000"/>
            <a:ext cx="8001000" cy="3724275"/>
          </a:xfrm>
        </p:spPr>
        <p:txBody>
          <a:bodyPr/>
          <a:lstStyle/>
          <a:p>
            <a:pPr eaLnBrk="1" hangingPunct="1">
              <a:lnSpc>
                <a:spcPct val="90000"/>
              </a:lnSpc>
            </a:pPr>
            <a:r>
              <a:rPr lang="en-US" sz="2800" dirty="0" smtClean="0"/>
              <a:t>Medicaid is a </a:t>
            </a:r>
            <a:r>
              <a:rPr lang="en-US" sz="2800" b="1" i="1" dirty="0" smtClean="0">
                <a:solidFill>
                  <a:srgbClr val="C00000"/>
                </a:solidFill>
              </a:rPr>
              <a:t>modified</a:t>
            </a:r>
            <a:r>
              <a:rPr lang="en-US" sz="2800" dirty="0" smtClean="0"/>
              <a:t> </a:t>
            </a:r>
            <a:r>
              <a:rPr lang="en-US" sz="2800" b="1" i="1" dirty="0" smtClean="0">
                <a:solidFill>
                  <a:srgbClr val="A50021"/>
                </a:solidFill>
              </a:rPr>
              <a:t>medical model, federal insurance</a:t>
            </a:r>
            <a:r>
              <a:rPr lang="en-US" sz="2800" dirty="0" smtClean="0"/>
              <a:t> for individuals who meet income and other requirements</a:t>
            </a:r>
          </a:p>
          <a:p>
            <a:pPr eaLnBrk="1" hangingPunct="1">
              <a:lnSpc>
                <a:spcPct val="90000"/>
              </a:lnSpc>
            </a:pPr>
            <a:r>
              <a:rPr lang="en-US" sz="2800" dirty="0" smtClean="0"/>
              <a:t>It is a </a:t>
            </a:r>
            <a:r>
              <a:rPr lang="en-US" sz="2800" b="1" i="1" dirty="0" smtClean="0">
                <a:solidFill>
                  <a:srgbClr val="A50021"/>
                </a:solidFill>
              </a:rPr>
              <a:t>very highly regulated business</a:t>
            </a:r>
          </a:p>
          <a:p>
            <a:pPr eaLnBrk="1" hangingPunct="1">
              <a:lnSpc>
                <a:spcPct val="90000"/>
              </a:lnSpc>
            </a:pPr>
            <a:r>
              <a:rPr lang="en-US" sz="2800" dirty="0" smtClean="0"/>
              <a:t>The federal government and the state government split the cost of Medicaid – for some services it is 50/50 for others the federal government can pay up to 90% of the costs</a:t>
            </a:r>
          </a:p>
          <a:p>
            <a:pPr eaLnBrk="1" hangingPunct="1">
              <a:lnSpc>
                <a:spcPct val="90000"/>
              </a:lnSpc>
            </a:pPr>
            <a:r>
              <a:rPr lang="en-US" sz="2800" dirty="0" smtClean="0"/>
              <a:t>Both have oversight responsibilities and may have different opinions about how the rules get implemented</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6738"/>
                                        </p:tgtEl>
                                        <p:attrNameLst>
                                          <p:attrName>style.visibility</p:attrName>
                                        </p:attrNameLst>
                                      </p:cBhvr>
                                      <p:to>
                                        <p:strVal val="visible"/>
                                      </p:to>
                                    </p:set>
                                    <p:animEffect transition="in" filter="fade">
                                      <p:cBhvr>
                                        <p:cTn id="7" dur="2000"/>
                                        <p:tgtEl>
                                          <p:spTgt spid="11673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6739"/>
                                        </p:tgtEl>
                                        <p:attrNameLst>
                                          <p:attrName>style.visibility</p:attrName>
                                        </p:attrNameLst>
                                      </p:cBhvr>
                                      <p:to>
                                        <p:strVal val="visible"/>
                                      </p:to>
                                    </p:set>
                                    <p:animEffect transition="in" filter="fade">
                                      <p:cBhvr>
                                        <p:cTn id="10" dur="2000"/>
                                        <p:tgtEl>
                                          <p:spTgt spid="1167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P spid="116739" grpId="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5026"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200" dirty="0" smtClean="0"/>
              <a:t/>
            </a:r>
            <a:br>
              <a:rPr lang="en-US" sz="3200" dirty="0" smtClean="0"/>
            </a:br>
            <a:r>
              <a:rPr lang="en-US" sz="3200" dirty="0" smtClean="0"/>
              <a:t/>
            </a:r>
            <a:br>
              <a:rPr lang="en-US" sz="3200" dirty="0" smtClean="0"/>
            </a:br>
            <a:r>
              <a:rPr lang="en-US" sz="3200" dirty="0" smtClean="0"/>
              <a:t>More </a:t>
            </a:r>
            <a:r>
              <a:rPr lang="en-US" sz="3200" dirty="0" smtClean="0">
                <a:solidFill>
                  <a:srgbClr val="CC0000"/>
                </a:solidFill>
              </a:rPr>
              <a:t>Refused Billings</a:t>
            </a:r>
            <a:r>
              <a:rPr lang="en-US" sz="3200" dirty="0" smtClean="0"/>
              <a:t>						</a:t>
            </a:r>
          </a:p>
        </p:txBody>
      </p:sp>
      <p:sp>
        <p:nvSpPr>
          <p:cNvPr id="23555" name="Rectangle 3"/>
          <p:cNvSpPr>
            <a:spLocks noGrp="1" noChangeArrowheads="1"/>
          </p:cNvSpPr>
          <p:nvPr>
            <p:ph idx="1"/>
          </p:nvPr>
        </p:nvSpPr>
        <p:spPr/>
        <p:txBody>
          <a:bodyPr/>
          <a:lstStyle/>
          <a:p>
            <a:pPr eaLnBrk="1" hangingPunct="1">
              <a:lnSpc>
                <a:spcPct val="90000"/>
              </a:lnSpc>
            </a:pPr>
            <a:r>
              <a:rPr lang="en-US" b="1" i="1" dirty="0" smtClean="0"/>
              <a:t>From an audit of  a day programs: </a:t>
            </a:r>
          </a:p>
          <a:p>
            <a:pPr eaLnBrk="1" hangingPunct="1">
              <a:lnSpc>
                <a:spcPct val="90000"/>
              </a:lnSpc>
              <a:buFont typeface="Wingdings" pitchFamily="2" charset="2"/>
              <a:buNone/>
            </a:pPr>
            <a:r>
              <a:rPr lang="en-US" dirty="0" smtClean="0"/>
              <a:t>   </a:t>
            </a:r>
            <a:r>
              <a:rPr lang="en-US" b="1" dirty="0" smtClean="0"/>
              <a:t>Group therapy:  </a:t>
            </a:r>
            <a:r>
              <a:rPr lang="en-US" dirty="0" smtClean="0"/>
              <a:t>“Group documentation on (date) stated that the patient laughed frequently to himself and made several off-topic remarks. He had a poor ability to focus and concentrate on task. The Weekly Progress Note stated the Individual had been non-compliant with attendance and had been wandering off during the day.”</a:t>
            </a:r>
            <a:endParaRPr lang="en-US" b="1" i="1" dirty="0" smtClean="0"/>
          </a:p>
        </p:txBody>
      </p:sp>
      <p:pic>
        <p:nvPicPr>
          <p:cNvPr id="23556" name="Picture 4" descr="j0278882"/>
          <p:cNvPicPr>
            <a:picLocks noChangeAspect="1" noChangeArrowheads="1"/>
          </p:cNvPicPr>
          <p:nvPr/>
        </p:nvPicPr>
        <p:blipFill>
          <a:blip r:embed="rId3" cstate="print"/>
          <a:srcRect/>
          <a:stretch>
            <a:fillRect/>
          </a:stretch>
        </p:blipFill>
        <p:spPr bwMode="auto">
          <a:xfrm>
            <a:off x="6629400" y="685800"/>
            <a:ext cx="904875" cy="9048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385026"/>
                                        </p:tgtEl>
                                      </p:cBhvr>
                                    </p:animEffect>
                                    <p:animScale>
                                      <p:cBhvr>
                                        <p:cTn id="7" dur="250" autoRev="1" fill="hold"/>
                                        <p:tgtEl>
                                          <p:spTgt spid="3850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6" grpId="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5026"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200" dirty="0" smtClean="0"/>
              <a:t/>
            </a:r>
            <a:br>
              <a:rPr lang="en-US" sz="3200" dirty="0" smtClean="0"/>
            </a:br>
            <a:r>
              <a:rPr lang="en-US" sz="3200" dirty="0" smtClean="0"/>
              <a:t/>
            </a:r>
            <a:br>
              <a:rPr lang="en-US" sz="3200" dirty="0" smtClean="0"/>
            </a:br>
            <a:r>
              <a:rPr lang="en-US" sz="3200" dirty="0" smtClean="0"/>
              <a:t>More </a:t>
            </a:r>
            <a:r>
              <a:rPr lang="en-US" sz="3200" dirty="0" smtClean="0">
                <a:solidFill>
                  <a:srgbClr val="CC0000"/>
                </a:solidFill>
              </a:rPr>
              <a:t>Refused Billings</a:t>
            </a:r>
            <a:r>
              <a:rPr lang="en-US" sz="3200" dirty="0" smtClean="0"/>
              <a:t>						</a:t>
            </a:r>
          </a:p>
        </p:txBody>
      </p:sp>
      <p:sp>
        <p:nvSpPr>
          <p:cNvPr id="24579" name="Rectangle 3"/>
          <p:cNvSpPr>
            <a:spLocks noGrp="1" noChangeArrowheads="1"/>
          </p:cNvSpPr>
          <p:nvPr>
            <p:ph idx="1"/>
          </p:nvPr>
        </p:nvSpPr>
        <p:spPr/>
        <p:txBody>
          <a:bodyPr/>
          <a:lstStyle/>
          <a:p>
            <a:pPr eaLnBrk="1" hangingPunct="1">
              <a:lnSpc>
                <a:spcPct val="90000"/>
              </a:lnSpc>
            </a:pPr>
            <a:r>
              <a:rPr lang="en-US" b="1" i="1" dirty="0" smtClean="0"/>
              <a:t>From another audit of services: </a:t>
            </a:r>
          </a:p>
          <a:p>
            <a:pPr marL="342900" lvl="1" indent="-342900" eaLnBrk="1" hangingPunct="1">
              <a:lnSpc>
                <a:spcPct val="90000"/>
              </a:lnSpc>
              <a:buFontTx/>
              <a:buNone/>
            </a:pPr>
            <a:endParaRPr lang="en-US" dirty="0" smtClean="0"/>
          </a:p>
          <a:p>
            <a:pPr marL="342900" lvl="1" indent="-342900" eaLnBrk="1" hangingPunct="1">
              <a:lnSpc>
                <a:spcPct val="90000"/>
              </a:lnSpc>
              <a:buFontTx/>
              <a:buNone/>
            </a:pPr>
            <a:r>
              <a:rPr lang="en-US" sz="2800" dirty="0" smtClean="0"/>
              <a:t>   </a:t>
            </a:r>
            <a:r>
              <a:rPr lang="en-US" sz="3000" b="1" dirty="0" smtClean="0"/>
              <a:t>Case management: </a:t>
            </a:r>
            <a:r>
              <a:rPr lang="en-US" sz="3000" dirty="0" smtClean="0"/>
              <a:t>“The social worker made a home visit accompanied by another social worker who stated that they were working on budgeting, parenting, and the child’s setting.”</a:t>
            </a:r>
          </a:p>
          <a:p>
            <a:pPr eaLnBrk="1" hangingPunct="1">
              <a:lnSpc>
                <a:spcPct val="90000"/>
              </a:lnSpc>
            </a:pPr>
            <a:endParaRPr lang="en-US" sz="2400" b="1" i="1" dirty="0" smtClean="0"/>
          </a:p>
        </p:txBody>
      </p:sp>
      <p:pic>
        <p:nvPicPr>
          <p:cNvPr id="24580" name="Picture 4" descr="j0278882"/>
          <p:cNvPicPr>
            <a:picLocks noChangeAspect="1" noChangeArrowheads="1"/>
          </p:cNvPicPr>
          <p:nvPr/>
        </p:nvPicPr>
        <p:blipFill>
          <a:blip r:embed="rId3" cstate="print"/>
          <a:srcRect/>
          <a:stretch>
            <a:fillRect/>
          </a:stretch>
        </p:blipFill>
        <p:spPr bwMode="auto">
          <a:xfrm>
            <a:off x="6629400" y="685800"/>
            <a:ext cx="904875" cy="9048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385026"/>
                                        </p:tgtEl>
                                      </p:cBhvr>
                                    </p:animEffect>
                                    <p:animScale>
                                      <p:cBhvr>
                                        <p:cTn id="7" dur="250" autoRev="1" fill="hold"/>
                                        <p:tgtEl>
                                          <p:spTgt spid="3850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6" grpId="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5026"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200" dirty="0" smtClean="0"/>
              <a:t/>
            </a:r>
            <a:br>
              <a:rPr lang="en-US" sz="3200" dirty="0" smtClean="0"/>
            </a:br>
            <a:r>
              <a:rPr lang="en-US" sz="3200" dirty="0" smtClean="0"/>
              <a:t/>
            </a:r>
            <a:br>
              <a:rPr lang="en-US" sz="3200" dirty="0" smtClean="0"/>
            </a:br>
            <a:r>
              <a:rPr lang="en-US" sz="3200" dirty="0" smtClean="0"/>
              <a:t>More </a:t>
            </a:r>
            <a:r>
              <a:rPr lang="en-US" sz="3200" dirty="0" smtClean="0">
                <a:solidFill>
                  <a:srgbClr val="CC0000"/>
                </a:solidFill>
              </a:rPr>
              <a:t>Refused Billings</a:t>
            </a:r>
            <a:r>
              <a:rPr lang="en-US" sz="3200" dirty="0" smtClean="0"/>
              <a:t>						</a:t>
            </a:r>
          </a:p>
        </p:txBody>
      </p:sp>
      <p:sp>
        <p:nvSpPr>
          <p:cNvPr id="25603" name="Rectangle 3"/>
          <p:cNvSpPr>
            <a:spLocks noGrp="1" noChangeArrowheads="1"/>
          </p:cNvSpPr>
          <p:nvPr>
            <p:ph idx="1"/>
          </p:nvPr>
        </p:nvSpPr>
        <p:spPr/>
        <p:txBody>
          <a:bodyPr/>
          <a:lstStyle/>
          <a:p>
            <a:pPr eaLnBrk="1" hangingPunct="1">
              <a:lnSpc>
                <a:spcPct val="90000"/>
              </a:lnSpc>
            </a:pPr>
            <a:r>
              <a:rPr lang="en-US" b="1" i="1" dirty="0" smtClean="0"/>
              <a:t>From a state audit of psychotherapy services: </a:t>
            </a:r>
          </a:p>
          <a:p>
            <a:pPr eaLnBrk="1" hangingPunct="1">
              <a:lnSpc>
                <a:spcPct val="90000"/>
              </a:lnSpc>
              <a:buFont typeface="Wingdings" pitchFamily="2" charset="2"/>
              <a:buNone/>
            </a:pPr>
            <a:endParaRPr lang="en-US" sz="2400" dirty="0" smtClean="0"/>
          </a:p>
          <a:p>
            <a:pPr eaLnBrk="1" hangingPunct="1">
              <a:lnSpc>
                <a:spcPct val="90000"/>
              </a:lnSpc>
              <a:buFont typeface="Wingdings" pitchFamily="2" charset="2"/>
              <a:buNone/>
            </a:pPr>
            <a:r>
              <a:rPr lang="en-US" sz="2400" dirty="0" smtClean="0"/>
              <a:t>	</a:t>
            </a:r>
            <a:r>
              <a:rPr lang="en-US" b="1" dirty="0" smtClean="0"/>
              <a:t>Individual Therapy: </a:t>
            </a:r>
            <a:r>
              <a:rPr lang="en-US" dirty="0" smtClean="0"/>
              <a:t>“Individual reported that all is going well. We discussed career options again today and Individual stated he is basically quite happy the way things are now as he gets to spend a lot of time with his daughter. A condition of probation is to get his GED and he is not interested in pursuing anything else currently.”</a:t>
            </a:r>
          </a:p>
          <a:p>
            <a:pPr eaLnBrk="1" hangingPunct="1">
              <a:lnSpc>
                <a:spcPct val="90000"/>
              </a:lnSpc>
              <a:buFont typeface="Wingdings" pitchFamily="2" charset="2"/>
              <a:buNone/>
            </a:pPr>
            <a:endParaRPr lang="en-US" sz="2400" dirty="0" smtClean="0"/>
          </a:p>
          <a:p>
            <a:pPr eaLnBrk="1" hangingPunct="1">
              <a:lnSpc>
                <a:spcPct val="90000"/>
              </a:lnSpc>
            </a:pPr>
            <a:endParaRPr lang="en-US" sz="2400" b="1" i="1" dirty="0" smtClean="0"/>
          </a:p>
        </p:txBody>
      </p:sp>
      <p:pic>
        <p:nvPicPr>
          <p:cNvPr id="25604" name="Picture 4" descr="j0278882"/>
          <p:cNvPicPr>
            <a:picLocks noChangeAspect="1" noChangeArrowheads="1"/>
          </p:cNvPicPr>
          <p:nvPr/>
        </p:nvPicPr>
        <p:blipFill>
          <a:blip r:embed="rId3" cstate="print"/>
          <a:srcRect/>
          <a:stretch>
            <a:fillRect/>
          </a:stretch>
        </p:blipFill>
        <p:spPr bwMode="auto">
          <a:xfrm>
            <a:off x="6629400" y="685800"/>
            <a:ext cx="904875" cy="9048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385026"/>
                                        </p:tgtEl>
                                      </p:cBhvr>
                                    </p:animEffect>
                                    <p:animScale>
                                      <p:cBhvr>
                                        <p:cTn id="7" dur="250" autoRev="1" fill="hold"/>
                                        <p:tgtEl>
                                          <p:spTgt spid="38502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smtClean="0"/>
              <a:t>What were the problems with these services? </a:t>
            </a:r>
          </a:p>
        </p:txBody>
      </p:sp>
      <p:sp>
        <p:nvSpPr>
          <p:cNvPr id="26627" name="Content Placeholder 2"/>
          <p:cNvSpPr>
            <a:spLocks noGrp="1"/>
          </p:cNvSpPr>
          <p:nvPr>
            <p:ph idx="1"/>
          </p:nvPr>
        </p:nvSpPr>
        <p:spPr/>
        <p:txBody>
          <a:bodyPr/>
          <a:lstStyle/>
          <a:p>
            <a:r>
              <a:rPr lang="en-US" sz="2800" dirty="0" smtClean="0"/>
              <a:t>Some concepts that were illustrated in these examples though are: </a:t>
            </a:r>
          </a:p>
          <a:p>
            <a:pPr lvl="1"/>
            <a:r>
              <a:rPr lang="en-US" sz="2800" dirty="0" smtClean="0"/>
              <a:t>Exclusive benefit</a:t>
            </a:r>
          </a:p>
          <a:p>
            <a:pPr lvl="1"/>
            <a:r>
              <a:rPr lang="en-US" sz="2800" dirty="0" smtClean="0"/>
              <a:t>Skilled interventions</a:t>
            </a:r>
          </a:p>
          <a:p>
            <a:pPr lvl="1"/>
            <a:r>
              <a:rPr lang="en-US" sz="2800" dirty="0" smtClean="0"/>
              <a:t>Ability to benefit from services</a:t>
            </a:r>
          </a:p>
          <a:p>
            <a:pPr lvl="1"/>
            <a:r>
              <a:rPr lang="en-US" sz="2800" dirty="0" smtClean="0"/>
              <a:t>Providing covered services</a:t>
            </a:r>
          </a:p>
          <a:p>
            <a:pPr lvl="1"/>
            <a:r>
              <a:rPr lang="en-US" sz="2800" dirty="0" smtClean="0"/>
              <a:t>The problem in these examples is not the way they were documented but that they were not covered services</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021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200" dirty="0" smtClean="0"/>
              <a:t>Other Issues Related to Medicaid Audits</a:t>
            </a:r>
          </a:p>
        </p:txBody>
      </p:sp>
      <p:sp>
        <p:nvSpPr>
          <p:cNvPr id="350211" name="Rectangle 3"/>
          <p:cNvSpPr>
            <a:spLocks noGrp="1" noChangeArrowheads="1"/>
          </p:cNvSpPr>
          <p:nvPr>
            <p:ph idx="1"/>
          </p:nvPr>
        </p:nvSpPr>
        <p:spPr/>
        <p:txBody>
          <a:bodyPr/>
          <a:lstStyle/>
          <a:p>
            <a:pPr eaLnBrk="1" hangingPunct="1"/>
            <a:r>
              <a:rPr lang="en-US" sz="2800" dirty="0" smtClean="0"/>
              <a:t>Audits can help us to identify common problems in how we understand and document covered services under Medicaid</a:t>
            </a:r>
          </a:p>
          <a:p>
            <a:pPr eaLnBrk="1" hangingPunct="1"/>
            <a:r>
              <a:rPr lang="en-US" sz="2800" dirty="0" smtClean="0"/>
              <a:t>Medicaid is the payer of last resort.  If the service is available from another community resource, we link the client to those resources </a:t>
            </a:r>
          </a:p>
          <a:p>
            <a:pPr eaLnBrk="1" hangingPunct="1"/>
            <a:r>
              <a:rPr lang="en-US" sz="2800" dirty="0" smtClean="0"/>
              <a:t>Risks of noncompliance:</a:t>
            </a:r>
          </a:p>
          <a:p>
            <a:pPr lvl="1"/>
            <a:r>
              <a:rPr lang="en-US" sz="2800" dirty="0" smtClean="0"/>
              <a:t>Recoupment (payment has to be returned)</a:t>
            </a:r>
          </a:p>
          <a:p>
            <a:pPr lvl="1"/>
            <a:r>
              <a:rPr lang="en-US" sz="2800" dirty="0" smtClean="0"/>
              <a:t>Corporate Integrity Agreements (CIA)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0210"/>
                                        </p:tgtEl>
                                        <p:attrNameLst>
                                          <p:attrName>style.visibility</p:attrName>
                                        </p:attrNameLst>
                                      </p:cBhvr>
                                      <p:to>
                                        <p:strVal val="visible"/>
                                      </p:to>
                                    </p:set>
                                    <p:animEffect transition="in" filter="fade">
                                      <p:cBhvr>
                                        <p:cTn id="7" dur="2000"/>
                                        <p:tgtEl>
                                          <p:spTgt spid="3502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50211">
                                            <p:txEl>
                                              <p:pRg st="0" end="0"/>
                                            </p:txEl>
                                          </p:spTgt>
                                        </p:tgtEl>
                                        <p:attrNameLst>
                                          <p:attrName>style.visibility</p:attrName>
                                        </p:attrNameLst>
                                      </p:cBhvr>
                                      <p:to>
                                        <p:strVal val="visible"/>
                                      </p:to>
                                    </p:set>
                                    <p:animEffect transition="in" filter="wipe(left)">
                                      <p:cBhvr>
                                        <p:cTn id="12" dur="500"/>
                                        <p:tgtEl>
                                          <p:spTgt spid="3502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50211">
                                            <p:txEl>
                                              <p:pRg st="1" end="1"/>
                                            </p:txEl>
                                          </p:spTgt>
                                        </p:tgtEl>
                                        <p:attrNameLst>
                                          <p:attrName>style.visibility</p:attrName>
                                        </p:attrNameLst>
                                      </p:cBhvr>
                                      <p:to>
                                        <p:strVal val="visible"/>
                                      </p:to>
                                    </p:set>
                                    <p:animEffect transition="in" filter="wipe(left)">
                                      <p:cBhvr>
                                        <p:cTn id="17" dur="500"/>
                                        <p:tgtEl>
                                          <p:spTgt spid="3502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50211">
                                            <p:txEl>
                                              <p:pRg st="2" end="2"/>
                                            </p:txEl>
                                          </p:spTgt>
                                        </p:tgtEl>
                                        <p:attrNameLst>
                                          <p:attrName>style.visibility</p:attrName>
                                        </p:attrNameLst>
                                      </p:cBhvr>
                                      <p:to>
                                        <p:strVal val="visible"/>
                                      </p:to>
                                    </p:set>
                                    <p:animEffect transition="in" filter="wipe(left)">
                                      <p:cBhvr>
                                        <p:cTn id="22" dur="500"/>
                                        <p:tgtEl>
                                          <p:spTgt spid="350211">
                                            <p:txEl>
                                              <p:pRg st="2" end="2"/>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50211">
                                            <p:txEl>
                                              <p:pRg st="3" end="3"/>
                                            </p:txEl>
                                          </p:spTgt>
                                        </p:tgtEl>
                                        <p:attrNameLst>
                                          <p:attrName>style.visibility</p:attrName>
                                        </p:attrNameLst>
                                      </p:cBhvr>
                                      <p:to>
                                        <p:strVal val="visible"/>
                                      </p:to>
                                    </p:set>
                                    <p:animEffect transition="in" filter="wipe(left)">
                                      <p:cBhvr>
                                        <p:cTn id="25" dur="500"/>
                                        <p:tgtEl>
                                          <p:spTgt spid="350211">
                                            <p:txEl>
                                              <p:pRg st="3" end="3"/>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350211">
                                            <p:txEl>
                                              <p:pRg st="4" end="4"/>
                                            </p:txEl>
                                          </p:spTgt>
                                        </p:tgtEl>
                                        <p:attrNameLst>
                                          <p:attrName>style.visibility</p:attrName>
                                        </p:attrNameLst>
                                      </p:cBhvr>
                                      <p:to>
                                        <p:strVal val="visible"/>
                                      </p:to>
                                    </p:set>
                                    <p:animEffect transition="in" filter="wipe(left)">
                                      <p:cBhvr>
                                        <p:cTn id="28" dur="500"/>
                                        <p:tgtEl>
                                          <p:spTgt spid="3502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210" grpId="0"/>
      <p:bldP spid="350211"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752600"/>
            <a:ext cx="7772400" cy="1362075"/>
          </a:xfrm>
        </p:spPr>
        <p:txBody>
          <a:bodyPr/>
          <a:lstStyle/>
          <a:p>
            <a:r>
              <a:rPr lang="en-US" dirty="0" smtClean="0"/>
              <a:t>General Documentation Rules</a:t>
            </a:r>
            <a:endParaRPr lang="en-US" dirty="0"/>
          </a:p>
        </p:txBody>
      </p:sp>
      <p:sp>
        <p:nvSpPr>
          <p:cNvPr id="3" name="Content Placeholder 2"/>
          <p:cNvSpPr>
            <a:spLocks noGrp="1"/>
          </p:cNvSpPr>
          <p:nvPr>
            <p:ph type="body" idx="1"/>
          </p:nvPr>
        </p:nvSpPr>
        <p:spPr>
          <a:xfrm>
            <a:off x="685800" y="3200400"/>
            <a:ext cx="7772400" cy="1500187"/>
          </a:xfrm>
        </p:spPr>
        <p:txBody>
          <a:bodyPr/>
          <a:lstStyle/>
          <a:p>
            <a:pPr algn="ctr">
              <a:buNone/>
            </a:pPr>
            <a:r>
              <a:rPr lang="en-US" sz="3200" b="1" dirty="0" smtClean="0"/>
              <a:t>Why is it so important? </a:t>
            </a:r>
          </a:p>
          <a:p>
            <a:pPr algn="ctr">
              <a:buNone/>
            </a:pPr>
            <a:r>
              <a:rPr lang="en-US" sz="3200" b="1" dirty="0" smtClean="0"/>
              <a:t>Why is it so hard? </a:t>
            </a:r>
            <a:endParaRPr lang="en-US" sz="3200" b="1" dirty="0"/>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2210" name="AutoShape 2"/>
          <p:cNvSpPr>
            <a:spLocks noGrp="1" noChangeArrowheads="1"/>
          </p:cNvSpPr>
          <p:nvPr>
            <p:ph type="title"/>
          </p:nvPr>
        </p:nvSpPr>
        <p:spPr>
          <a:effectLst>
            <a:outerShdw dist="28398" dir="1593903" algn="ctr" rotWithShape="0">
              <a:schemeClr val="bg2"/>
            </a:outerShdw>
          </a:effectLst>
        </p:spPr>
        <p:txBody>
          <a:bodyPr/>
          <a:lstStyle/>
          <a:p>
            <a:pPr>
              <a:defRPr/>
            </a:pPr>
            <a:r>
              <a:rPr lang="en-US" dirty="0" smtClean="0"/>
              <a:t>Cold Hard Facts</a:t>
            </a:r>
          </a:p>
        </p:txBody>
      </p:sp>
      <p:sp>
        <p:nvSpPr>
          <p:cNvPr id="222211" name="Rectangle 3"/>
          <p:cNvSpPr>
            <a:spLocks noGrp="1" noChangeArrowheads="1"/>
          </p:cNvSpPr>
          <p:nvPr>
            <p:ph idx="1"/>
          </p:nvPr>
        </p:nvSpPr>
        <p:spPr>
          <a:xfrm>
            <a:off x="457200" y="2213769"/>
            <a:ext cx="8229600" cy="4411662"/>
          </a:xfrm>
        </p:spPr>
        <p:txBody>
          <a:bodyPr/>
          <a:lstStyle/>
          <a:p>
            <a:pPr eaLnBrk="1" hangingPunct="1"/>
            <a:r>
              <a:rPr lang="en-US" dirty="0" smtClean="0"/>
              <a:t>No Documentation</a:t>
            </a:r>
          </a:p>
          <a:p>
            <a:pPr eaLnBrk="1" hangingPunct="1"/>
            <a:r>
              <a:rPr lang="en-US" dirty="0" smtClean="0"/>
              <a:t>No Bill/Encounter</a:t>
            </a:r>
          </a:p>
          <a:p>
            <a:pPr eaLnBrk="1" hangingPunct="1"/>
            <a:r>
              <a:rPr lang="en-US" dirty="0" smtClean="0"/>
              <a:t>No Cash</a:t>
            </a:r>
          </a:p>
          <a:p>
            <a:pPr eaLnBrk="1" hangingPunct="1"/>
            <a:r>
              <a:rPr lang="en-US" dirty="0" smtClean="0"/>
              <a:t>No Services</a:t>
            </a:r>
          </a:p>
          <a:p>
            <a:pPr eaLnBrk="1" hangingPunct="1"/>
            <a:r>
              <a:rPr lang="en-US" dirty="0" smtClean="0"/>
              <a:t>No Jobs</a:t>
            </a:r>
          </a:p>
          <a:p>
            <a:pPr eaLnBrk="1" hangingPunct="1"/>
            <a:r>
              <a:rPr lang="en-US" dirty="0" smtClean="0"/>
              <a:t>No help for people who need help</a:t>
            </a:r>
          </a:p>
        </p:txBody>
      </p:sp>
      <p:pic>
        <p:nvPicPr>
          <p:cNvPr id="58372" name="Picture 4" descr="j0222015"/>
          <p:cNvPicPr>
            <a:picLocks noChangeAspect="1" noChangeArrowheads="1"/>
          </p:cNvPicPr>
          <p:nvPr/>
        </p:nvPicPr>
        <p:blipFill>
          <a:blip r:embed="rId3" cstate="print"/>
          <a:srcRect/>
          <a:stretch>
            <a:fillRect/>
          </a:stretch>
        </p:blipFill>
        <p:spPr bwMode="auto">
          <a:xfrm>
            <a:off x="5257800" y="1905000"/>
            <a:ext cx="2895600" cy="27432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22210"/>
                                        </p:tgtEl>
                                        <p:attrNameLst>
                                          <p:attrName>style.visibility</p:attrName>
                                        </p:attrNameLst>
                                      </p:cBhvr>
                                      <p:to>
                                        <p:strVal val="visible"/>
                                      </p:to>
                                    </p:set>
                                    <p:animEffect transition="in" filter="fade">
                                      <p:cBhvr>
                                        <p:cTn id="7" dur="768" decel="100000"/>
                                        <p:tgtEl>
                                          <p:spTgt spid="222210"/>
                                        </p:tgtEl>
                                      </p:cBhvr>
                                    </p:animEffect>
                                    <p:animScale>
                                      <p:cBhvr>
                                        <p:cTn id="8" dur="768" decel="100000"/>
                                        <p:tgtEl>
                                          <p:spTgt spid="222210"/>
                                        </p:tgtEl>
                                      </p:cBhvr>
                                      <p:from x="10000" y="10000"/>
                                      <p:to x="200000" y="450000"/>
                                    </p:animScale>
                                    <p:animScale>
                                      <p:cBhvr>
                                        <p:cTn id="9" dur="1230" accel="100000" fill="hold">
                                          <p:stCondLst>
                                            <p:cond delay="768"/>
                                          </p:stCondLst>
                                        </p:cTn>
                                        <p:tgtEl>
                                          <p:spTgt spid="222210"/>
                                        </p:tgtEl>
                                      </p:cBhvr>
                                      <p:from x="200000" y="450000"/>
                                      <p:to x="100000" y="100000"/>
                                    </p:animScale>
                                    <p:set>
                                      <p:cBhvr>
                                        <p:cTn id="10" dur="768" fill="hold"/>
                                        <p:tgtEl>
                                          <p:spTgt spid="222210"/>
                                        </p:tgtEl>
                                        <p:attrNameLst>
                                          <p:attrName>ppt_x</p:attrName>
                                        </p:attrNameLst>
                                      </p:cBhvr>
                                      <p:to>
                                        <p:strVal val="(0.5)"/>
                                      </p:to>
                                    </p:set>
                                    <p:anim from="(0.5)" to="(#ppt_x)" calcmode="lin" valueType="num">
                                      <p:cBhvr>
                                        <p:cTn id="11" dur="1230" accel="100000" fill="hold">
                                          <p:stCondLst>
                                            <p:cond delay="768"/>
                                          </p:stCondLst>
                                        </p:cTn>
                                        <p:tgtEl>
                                          <p:spTgt spid="222210"/>
                                        </p:tgtEl>
                                        <p:attrNameLst>
                                          <p:attrName>ppt_x</p:attrName>
                                        </p:attrNameLst>
                                      </p:cBhvr>
                                    </p:anim>
                                    <p:set>
                                      <p:cBhvr>
                                        <p:cTn id="12" dur="768" fill="hold"/>
                                        <p:tgtEl>
                                          <p:spTgt spid="222210"/>
                                        </p:tgtEl>
                                        <p:attrNameLst>
                                          <p:attrName>ppt_y</p:attrName>
                                        </p:attrNameLst>
                                      </p:cBhvr>
                                      <p:to>
                                        <p:strVal val="(#ppt_y+0.4)"/>
                                      </p:to>
                                    </p:set>
                                    <p:anim from="(#ppt_y+0.4)" to="(#ppt_y)" calcmode="lin" valueType="num">
                                      <p:cBhvr>
                                        <p:cTn id="13" dur="1230" accel="100000" fill="hold">
                                          <p:stCondLst>
                                            <p:cond delay="768"/>
                                          </p:stCondLst>
                                        </p:cTn>
                                        <p:tgtEl>
                                          <p:spTgt spid="2222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222211">
                                            <p:txEl>
                                              <p:pRg st="0" end="0"/>
                                            </p:txEl>
                                          </p:spTgt>
                                        </p:tgtEl>
                                        <p:attrNameLst>
                                          <p:attrName>style.visibility</p:attrName>
                                        </p:attrNameLst>
                                      </p:cBhvr>
                                      <p:to>
                                        <p:strVal val="visible"/>
                                      </p:to>
                                    </p:set>
                                    <p:anim calcmode="lin" valueType="num">
                                      <p:cBhvr>
                                        <p:cTn id="18" dur="500" fill="hold"/>
                                        <p:tgtEl>
                                          <p:spTgt spid="222211">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222211">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222211">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222211">
                                            <p:txEl>
                                              <p:pRg st="1" end="1"/>
                                            </p:txEl>
                                          </p:spTgt>
                                        </p:tgtEl>
                                        <p:attrNameLst>
                                          <p:attrName>style.visibility</p:attrName>
                                        </p:attrNameLst>
                                      </p:cBhvr>
                                      <p:to>
                                        <p:strVal val="visible"/>
                                      </p:to>
                                    </p:set>
                                    <p:anim calcmode="lin" valueType="num">
                                      <p:cBhvr>
                                        <p:cTn id="25" dur="500" fill="hold"/>
                                        <p:tgtEl>
                                          <p:spTgt spid="222211">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222211">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222211">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222211">
                                            <p:txEl>
                                              <p:pRg st="2" end="2"/>
                                            </p:txEl>
                                          </p:spTgt>
                                        </p:tgtEl>
                                        <p:attrNameLst>
                                          <p:attrName>style.visibility</p:attrName>
                                        </p:attrNameLst>
                                      </p:cBhvr>
                                      <p:to>
                                        <p:strVal val="visible"/>
                                      </p:to>
                                    </p:set>
                                    <p:anim calcmode="lin" valueType="num">
                                      <p:cBhvr>
                                        <p:cTn id="32" dur="500" fill="hold"/>
                                        <p:tgtEl>
                                          <p:spTgt spid="222211">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222211">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222211">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222211">
                                            <p:txEl>
                                              <p:pRg st="3" end="3"/>
                                            </p:txEl>
                                          </p:spTgt>
                                        </p:tgtEl>
                                        <p:attrNameLst>
                                          <p:attrName>style.visibility</p:attrName>
                                        </p:attrNameLst>
                                      </p:cBhvr>
                                      <p:to>
                                        <p:strVal val="visible"/>
                                      </p:to>
                                    </p:set>
                                    <p:anim calcmode="lin" valueType="num">
                                      <p:cBhvr>
                                        <p:cTn id="39" dur="500" fill="hold"/>
                                        <p:tgtEl>
                                          <p:spTgt spid="222211">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222211">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222211">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222211">
                                            <p:txEl>
                                              <p:pRg st="4" end="4"/>
                                            </p:txEl>
                                          </p:spTgt>
                                        </p:tgtEl>
                                        <p:attrNameLst>
                                          <p:attrName>style.visibility</p:attrName>
                                        </p:attrNameLst>
                                      </p:cBhvr>
                                      <p:to>
                                        <p:strVal val="visible"/>
                                      </p:to>
                                    </p:set>
                                    <p:anim calcmode="lin" valueType="num">
                                      <p:cBhvr>
                                        <p:cTn id="46" dur="500" fill="hold"/>
                                        <p:tgtEl>
                                          <p:spTgt spid="222211">
                                            <p:txEl>
                                              <p:pRg st="4" end="4"/>
                                            </p:txEl>
                                          </p:spTgt>
                                        </p:tgtEl>
                                        <p:attrNameLst>
                                          <p:attrName>ppt_w</p:attrName>
                                        </p:attrNameLst>
                                      </p:cBhvr>
                                      <p:tavLst>
                                        <p:tav tm="0">
                                          <p:val>
                                            <p:fltVal val="0"/>
                                          </p:val>
                                        </p:tav>
                                        <p:tav tm="100000">
                                          <p:val>
                                            <p:strVal val="#ppt_w"/>
                                          </p:val>
                                        </p:tav>
                                      </p:tavLst>
                                    </p:anim>
                                    <p:anim calcmode="lin" valueType="num">
                                      <p:cBhvr>
                                        <p:cTn id="47" dur="500" fill="hold"/>
                                        <p:tgtEl>
                                          <p:spTgt spid="222211">
                                            <p:txEl>
                                              <p:pRg st="4" end="4"/>
                                            </p:txEl>
                                          </p:spTgt>
                                        </p:tgtEl>
                                        <p:attrNameLst>
                                          <p:attrName>ppt_h</p:attrName>
                                        </p:attrNameLst>
                                      </p:cBhvr>
                                      <p:tavLst>
                                        <p:tav tm="0">
                                          <p:val>
                                            <p:fltVal val="0"/>
                                          </p:val>
                                        </p:tav>
                                        <p:tav tm="100000">
                                          <p:val>
                                            <p:strVal val="#ppt_h"/>
                                          </p:val>
                                        </p:tav>
                                      </p:tavLst>
                                    </p:anim>
                                    <p:animEffect transition="in" filter="fade">
                                      <p:cBhvr>
                                        <p:cTn id="48" dur="500"/>
                                        <p:tgtEl>
                                          <p:spTgt spid="222211">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222211">
                                            <p:txEl>
                                              <p:pRg st="5" end="5"/>
                                            </p:txEl>
                                          </p:spTgt>
                                        </p:tgtEl>
                                        <p:attrNameLst>
                                          <p:attrName>style.visibility</p:attrName>
                                        </p:attrNameLst>
                                      </p:cBhvr>
                                      <p:to>
                                        <p:strVal val="visible"/>
                                      </p:to>
                                    </p:set>
                                    <p:anim calcmode="lin" valueType="num">
                                      <p:cBhvr>
                                        <p:cTn id="53" dur="500" fill="hold"/>
                                        <p:tgtEl>
                                          <p:spTgt spid="222211">
                                            <p:txEl>
                                              <p:pRg st="5" end="5"/>
                                            </p:txEl>
                                          </p:spTgt>
                                        </p:tgtEl>
                                        <p:attrNameLst>
                                          <p:attrName>ppt_w</p:attrName>
                                        </p:attrNameLst>
                                      </p:cBhvr>
                                      <p:tavLst>
                                        <p:tav tm="0">
                                          <p:val>
                                            <p:fltVal val="0"/>
                                          </p:val>
                                        </p:tav>
                                        <p:tav tm="100000">
                                          <p:val>
                                            <p:strVal val="#ppt_w"/>
                                          </p:val>
                                        </p:tav>
                                      </p:tavLst>
                                    </p:anim>
                                    <p:anim calcmode="lin" valueType="num">
                                      <p:cBhvr>
                                        <p:cTn id="54" dur="500" fill="hold"/>
                                        <p:tgtEl>
                                          <p:spTgt spid="222211">
                                            <p:txEl>
                                              <p:pRg st="5" end="5"/>
                                            </p:txEl>
                                          </p:spTgt>
                                        </p:tgtEl>
                                        <p:attrNameLst>
                                          <p:attrName>ppt_h</p:attrName>
                                        </p:attrNameLst>
                                      </p:cBhvr>
                                      <p:tavLst>
                                        <p:tav tm="0">
                                          <p:val>
                                            <p:fltVal val="0"/>
                                          </p:val>
                                        </p:tav>
                                        <p:tav tm="100000">
                                          <p:val>
                                            <p:strVal val="#ppt_h"/>
                                          </p:val>
                                        </p:tav>
                                      </p:tavLst>
                                    </p:anim>
                                    <p:animEffect transition="in" filter="fade">
                                      <p:cBhvr>
                                        <p:cTn id="55" dur="500"/>
                                        <p:tgtEl>
                                          <p:spTgt spid="2222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0" grpId="0"/>
      <p:bldP spid="222211" grpId="0" build="p"/>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709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600" dirty="0" smtClean="0"/>
              <a:t>Why is Documentation so Important in Behavioral Health?</a:t>
            </a:r>
          </a:p>
        </p:txBody>
      </p:sp>
      <p:sp>
        <p:nvSpPr>
          <p:cNvPr id="52227" name="Rectangle 3"/>
          <p:cNvSpPr>
            <a:spLocks noGrp="1" noChangeArrowheads="1"/>
          </p:cNvSpPr>
          <p:nvPr>
            <p:ph idx="1"/>
          </p:nvPr>
        </p:nvSpPr>
        <p:spPr>
          <a:xfrm>
            <a:off x="457200" y="1981200"/>
            <a:ext cx="8229600" cy="4411662"/>
          </a:xfrm>
        </p:spPr>
        <p:txBody>
          <a:bodyPr/>
          <a:lstStyle/>
          <a:p>
            <a:pPr eaLnBrk="1" hangingPunct="1"/>
            <a:r>
              <a:rPr lang="en-US" sz="3200" dirty="0" smtClean="0">
                <a:solidFill>
                  <a:srgbClr val="C00000"/>
                </a:solidFill>
              </a:rPr>
              <a:t>It is the </a:t>
            </a:r>
            <a:r>
              <a:rPr lang="en-US" sz="3200" b="1" dirty="0" smtClean="0">
                <a:solidFill>
                  <a:srgbClr val="C00000"/>
                </a:solidFill>
              </a:rPr>
              <a:t>only</a:t>
            </a:r>
            <a:r>
              <a:rPr lang="en-US" sz="3200" dirty="0" smtClean="0">
                <a:solidFill>
                  <a:srgbClr val="C00000"/>
                </a:solidFill>
              </a:rPr>
              <a:t> evidence that we have provided services</a:t>
            </a:r>
          </a:p>
          <a:p>
            <a:pPr marL="0" indent="0" eaLnBrk="1" hangingPunct="1">
              <a:buNone/>
            </a:pPr>
            <a:endParaRPr lang="en-US" sz="3200" dirty="0" smtClean="0">
              <a:solidFill>
                <a:srgbClr val="FF0000"/>
              </a:solidFill>
            </a:endParaRPr>
          </a:p>
          <a:p>
            <a:pPr eaLnBrk="1" hangingPunct="1"/>
            <a:r>
              <a:rPr lang="en-US" sz="3200" dirty="0" smtClean="0"/>
              <a:t>It is the only evidence that the services meet the definition of medically necessary and that they are a covered service </a:t>
            </a:r>
          </a:p>
          <a:p>
            <a:pPr eaLnBrk="1" hangingPunct="1">
              <a:buFont typeface="Wingdings" pitchFamily="2" charset="2"/>
              <a:buNone/>
            </a:pPr>
            <a:endParaRPr lang="en-US" sz="4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17090"/>
                                        </p:tgtEl>
                                      </p:cBhvr>
                                    </p:animEffect>
                                    <p:animScale>
                                      <p:cBhvr>
                                        <p:cTn id="7" dur="250" autoRev="1" fill="hold"/>
                                        <p:tgtEl>
                                          <p:spTgt spid="21709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0" grpId="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1186" name="AutoShape 2"/>
          <p:cNvSpPr>
            <a:spLocks noGrp="1" noChangeArrowheads="1"/>
          </p:cNvSpPr>
          <p:nvPr>
            <p:ph type="title"/>
          </p:nvPr>
        </p:nvSpPr>
        <p:spPr/>
        <p:txBody>
          <a:bodyPr/>
          <a:lstStyle/>
          <a:p>
            <a:pPr eaLnBrk="1" hangingPunct="1"/>
            <a:r>
              <a:rPr lang="en-US" sz="4000" dirty="0" smtClean="0"/>
              <a:t>Cannot Bill Without Documentation</a:t>
            </a:r>
          </a:p>
        </p:txBody>
      </p:sp>
      <p:sp>
        <p:nvSpPr>
          <p:cNvPr id="56323" name="Rectangle 3"/>
          <p:cNvSpPr>
            <a:spLocks noGrp="1" noChangeArrowheads="1"/>
          </p:cNvSpPr>
          <p:nvPr>
            <p:ph idx="1"/>
          </p:nvPr>
        </p:nvSpPr>
        <p:spPr>
          <a:xfrm>
            <a:off x="457200" y="1447800"/>
            <a:ext cx="8229600" cy="4411662"/>
          </a:xfrm>
        </p:spPr>
        <p:txBody>
          <a:bodyPr/>
          <a:lstStyle/>
          <a:p>
            <a:pPr eaLnBrk="1" hangingPunct="1"/>
            <a:r>
              <a:rPr lang="en-US" dirty="0" smtClean="0"/>
              <a:t>In order to bill, documentation must be complete and current</a:t>
            </a:r>
          </a:p>
          <a:p>
            <a:pPr lvl="1" eaLnBrk="1" hangingPunct="1"/>
            <a:r>
              <a:rPr lang="en-US" dirty="0" smtClean="0">
                <a:solidFill>
                  <a:srgbClr val="CC0000"/>
                </a:solidFill>
              </a:rPr>
              <a:t>Audit risks:</a:t>
            </a:r>
            <a:r>
              <a:rPr lang="en-US" dirty="0" smtClean="0"/>
              <a:t>  payers expect to see documentation immediately</a:t>
            </a:r>
          </a:p>
          <a:p>
            <a:pPr marL="344487" lvl="1" indent="0" eaLnBrk="1" hangingPunct="1">
              <a:buNone/>
            </a:pPr>
            <a:endParaRPr lang="en-US" dirty="0" smtClean="0"/>
          </a:p>
          <a:p>
            <a:pPr lvl="1" eaLnBrk="1" hangingPunct="1"/>
            <a:r>
              <a:rPr lang="en-US" dirty="0" smtClean="0">
                <a:solidFill>
                  <a:srgbClr val="CC0000"/>
                </a:solidFill>
              </a:rPr>
              <a:t>Individual risks:</a:t>
            </a:r>
            <a:r>
              <a:rPr lang="en-US" dirty="0" smtClean="0"/>
              <a:t>  in emergencies providers should have the most up to date information</a:t>
            </a:r>
          </a:p>
          <a:p>
            <a:pPr marL="344487" lvl="1" indent="0" eaLnBrk="1" hangingPunct="1">
              <a:buNone/>
            </a:pPr>
            <a:endParaRPr lang="en-US" dirty="0" smtClean="0"/>
          </a:p>
          <a:p>
            <a:pPr lvl="1" eaLnBrk="1" hangingPunct="1"/>
            <a:r>
              <a:rPr lang="en-US" dirty="0" smtClean="0">
                <a:solidFill>
                  <a:srgbClr val="CC0000"/>
                </a:solidFill>
              </a:rPr>
              <a:t>Financial risks:</a:t>
            </a:r>
            <a:r>
              <a:rPr lang="en-US" dirty="0" smtClean="0"/>
              <a:t>  Medicaid is a primary source of revenue for the organization. Risk of recoupment without appropriate documentation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221186"/>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it so Hard and Confusing?</a:t>
            </a:r>
            <a:endParaRPr lang="en-US" dirty="0"/>
          </a:p>
        </p:txBody>
      </p:sp>
      <p:sp>
        <p:nvSpPr>
          <p:cNvPr id="3" name="Content Placeholder 2"/>
          <p:cNvSpPr>
            <a:spLocks noGrp="1"/>
          </p:cNvSpPr>
          <p:nvPr>
            <p:ph idx="1"/>
          </p:nvPr>
        </p:nvSpPr>
        <p:spPr/>
        <p:txBody>
          <a:bodyPr/>
          <a:lstStyle/>
          <a:p>
            <a:r>
              <a:rPr lang="en-US" dirty="0" smtClean="0"/>
              <a:t>Documentation must comply with multiple expectations and meet all requirements consistently and accurately</a:t>
            </a:r>
          </a:p>
          <a:p>
            <a:pPr marL="0" indent="0">
              <a:buNone/>
            </a:pPr>
            <a:endParaRPr lang="en-US" dirty="0" smtClean="0"/>
          </a:p>
          <a:p>
            <a:r>
              <a:rPr lang="en-US" dirty="0" smtClean="0"/>
              <a:t>It is important to balance various expectations for documentation among the individual, the treatment team, payer and regulatory agencies</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38"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4000" dirty="0" smtClean="0"/>
              <a:t>So, exactly</a:t>
            </a:r>
            <a:r>
              <a:rPr lang="en-US" sz="4000" dirty="0" smtClean="0">
                <a:solidFill>
                  <a:srgbClr val="CC0000"/>
                </a:solidFill>
              </a:rPr>
              <a:t> </a:t>
            </a:r>
            <a:r>
              <a:rPr lang="en-US" sz="4000" dirty="0" smtClean="0">
                <a:solidFill>
                  <a:srgbClr val="A50021"/>
                </a:solidFill>
              </a:rPr>
              <a:t>what is Medicaid?</a:t>
            </a:r>
          </a:p>
        </p:txBody>
      </p:sp>
      <p:sp>
        <p:nvSpPr>
          <p:cNvPr id="116739" name="Rectangle 3"/>
          <p:cNvSpPr>
            <a:spLocks noGrp="1" noChangeArrowheads="1"/>
          </p:cNvSpPr>
          <p:nvPr>
            <p:ph idx="1"/>
          </p:nvPr>
        </p:nvSpPr>
        <p:spPr>
          <a:xfrm>
            <a:off x="838200" y="1828800"/>
            <a:ext cx="8001000" cy="4257675"/>
          </a:xfrm>
        </p:spPr>
        <p:txBody>
          <a:bodyPr/>
          <a:lstStyle/>
          <a:p>
            <a:pPr eaLnBrk="1" hangingPunct="1">
              <a:lnSpc>
                <a:spcPct val="90000"/>
              </a:lnSpc>
            </a:pPr>
            <a:r>
              <a:rPr lang="en-US" sz="2800" dirty="0" smtClean="0"/>
              <a:t>Medicaid pays for services that are defined and require skilled interventions and assessments </a:t>
            </a:r>
          </a:p>
          <a:p>
            <a:pPr eaLnBrk="1" hangingPunct="1">
              <a:lnSpc>
                <a:spcPct val="90000"/>
              </a:lnSpc>
            </a:pPr>
            <a:r>
              <a:rPr lang="en-US" sz="2800" dirty="0" smtClean="0"/>
              <a:t>Medicaid only wants to pay for services that they believe are medically necessary and supported by the federal laws and regulations that define Medicaid</a:t>
            </a:r>
          </a:p>
          <a:p>
            <a:pPr eaLnBrk="1" hangingPunct="1">
              <a:lnSpc>
                <a:spcPct val="90000"/>
              </a:lnSpc>
            </a:pPr>
            <a:r>
              <a:rPr lang="en-US" sz="2800" dirty="0" smtClean="0"/>
              <a:t>Medicaid is currently one of the largest budget items in the federal budget and in many states as well. There is a great deal of emphasis on controlling costs, reducing waste and eliminating fraud and abuse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6738"/>
                                        </p:tgtEl>
                                        <p:attrNameLst>
                                          <p:attrName>style.visibility</p:attrName>
                                        </p:attrNameLst>
                                      </p:cBhvr>
                                      <p:to>
                                        <p:strVal val="visible"/>
                                      </p:to>
                                    </p:set>
                                    <p:animEffect transition="in" filter="fade">
                                      <p:cBhvr>
                                        <p:cTn id="7" dur="2000"/>
                                        <p:tgtEl>
                                          <p:spTgt spid="11673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6739"/>
                                        </p:tgtEl>
                                        <p:attrNameLst>
                                          <p:attrName>style.visibility</p:attrName>
                                        </p:attrNameLst>
                                      </p:cBhvr>
                                      <p:to>
                                        <p:strVal val="visible"/>
                                      </p:to>
                                    </p:set>
                                    <p:animEffect transition="in" filter="fade">
                                      <p:cBhvr>
                                        <p:cTn id="10" dur="2000"/>
                                        <p:tgtEl>
                                          <p:spTgt spid="1167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P spid="116739"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 for Documentation</a:t>
            </a:r>
            <a:endParaRPr lang="en-US" dirty="0"/>
          </a:p>
        </p:txBody>
      </p:sp>
      <p:sp>
        <p:nvSpPr>
          <p:cNvPr id="3" name="Content Placeholder 2"/>
          <p:cNvSpPr>
            <a:spLocks noGrp="1"/>
          </p:cNvSpPr>
          <p:nvPr>
            <p:ph idx="1"/>
          </p:nvPr>
        </p:nvSpPr>
        <p:spPr/>
        <p:txBody>
          <a:bodyPr/>
          <a:lstStyle/>
          <a:p>
            <a:r>
              <a:rPr lang="en-US" sz="2800" b="1" dirty="0" smtClean="0"/>
              <a:t>The medical record of the individual and their family:</a:t>
            </a:r>
          </a:p>
          <a:p>
            <a:pPr>
              <a:buNone/>
            </a:pPr>
            <a:endParaRPr lang="en-US" sz="2800" b="1" dirty="0" smtClean="0"/>
          </a:p>
          <a:p>
            <a:pPr lvl="1"/>
            <a:r>
              <a:rPr lang="en-US" sz="2800" dirty="0" smtClean="0"/>
              <a:t>Comply with HIPAA</a:t>
            </a:r>
          </a:p>
          <a:p>
            <a:pPr lvl="2"/>
            <a:r>
              <a:rPr lang="en-US" sz="2800" dirty="0" smtClean="0"/>
              <a:t>Record belongs to the individual</a:t>
            </a:r>
          </a:p>
          <a:p>
            <a:pPr marL="693737" lvl="2" indent="0">
              <a:buNone/>
            </a:pPr>
            <a:endParaRPr lang="en-US" sz="2800" dirty="0" smtClean="0"/>
          </a:p>
          <a:p>
            <a:pPr lvl="1"/>
            <a:r>
              <a:rPr lang="en-US" sz="2800" dirty="0" smtClean="0"/>
              <a:t>Record should be person-centered and recovery/resilience oriented</a:t>
            </a:r>
          </a:p>
          <a:p>
            <a:pPr>
              <a:buNone/>
            </a:pPr>
            <a:r>
              <a:rPr lang="en-US" sz="2800" dirty="0" smtClean="0"/>
              <a:t>  </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Expectations for Documentation</a:t>
            </a:r>
          </a:p>
        </p:txBody>
      </p:sp>
      <p:sp>
        <p:nvSpPr>
          <p:cNvPr id="54275" name="Rectangle 3"/>
          <p:cNvSpPr>
            <a:spLocks noGrp="1" noChangeArrowheads="1"/>
          </p:cNvSpPr>
          <p:nvPr>
            <p:ph idx="1"/>
          </p:nvPr>
        </p:nvSpPr>
        <p:spPr/>
        <p:txBody>
          <a:bodyPr/>
          <a:lstStyle/>
          <a:p>
            <a:pPr eaLnBrk="1" hangingPunct="1"/>
            <a:r>
              <a:rPr lang="en-US" b="1" dirty="0" smtClean="0"/>
              <a:t>The Treatment Team:</a:t>
            </a:r>
            <a:r>
              <a:rPr lang="en-US" dirty="0" smtClean="0"/>
              <a:t>  </a:t>
            </a:r>
          </a:p>
          <a:p>
            <a:pPr marL="0" indent="0" eaLnBrk="1" hangingPunct="1">
              <a:buNone/>
            </a:pPr>
            <a:endParaRPr lang="en-US" dirty="0" smtClean="0"/>
          </a:p>
          <a:p>
            <a:pPr lvl="1"/>
            <a:r>
              <a:rPr lang="en-US" sz="2800" dirty="0" smtClean="0"/>
              <a:t>Treatment efforts are directed toward agreed upon measurable goals and objectives</a:t>
            </a:r>
          </a:p>
          <a:p>
            <a:pPr marL="344487" lvl="1" indent="0">
              <a:buNone/>
            </a:pPr>
            <a:endParaRPr lang="en-US" sz="2800" dirty="0" smtClean="0"/>
          </a:p>
          <a:p>
            <a:pPr lvl="1" eaLnBrk="1" hangingPunct="1"/>
            <a:r>
              <a:rPr lang="en-US" sz="2800" dirty="0" smtClean="0"/>
              <a:t>Focus on coordination of care</a:t>
            </a:r>
          </a:p>
          <a:p>
            <a:pPr marL="344487" lvl="1" indent="0" eaLnBrk="1" hangingPunct="1">
              <a:buNone/>
            </a:pPr>
            <a:endParaRPr lang="en-US" sz="2800" dirty="0" smtClean="0"/>
          </a:p>
          <a:p>
            <a:pPr lvl="1" eaLnBrk="1" hangingPunct="1"/>
            <a:r>
              <a:rPr lang="en-US" sz="2800" dirty="0" smtClean="0"/>
              <a:t>Non-duplication of services</a:t>
            </a:r>
          </a:p>
        </p:txBody>
      </p:sp>
      <p:pic>
        <p:nvPicPr>
          <p:cNvPr id="54276" name="Picture 5" descr="j0195384"/>
          <p:cNvPicPr>
            <a:picLocks noChangeAspect="1" noChangeArrowheads="1"/>
          </p:cNvPicPr>
          <p:nvPr/>
        </p:nvPicPr>
        <p:blipFill>
          <a:blip r:embed="rId3" cstate="print"/>
          <a:srcRect/>
          <a:stretch>
            <a:fillRect/>
          </a:stretch>
        </p:blipFill>
        <p:spPr bwMode="auto">
          <a:xfrm>
            <a:off x="6629400" y="4572000"/>
            <a:ext cx="1795463" cy="183356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19138"/>
                                        </p:tgtEl>
                                      </p:cBhvr>
                                    </p:animEffect>
                                    <p:animScale>
                                      <p:cBhvr>
                                        <p:cTn id="7" dur="250" autoRev="1" fill="hold"/>
                                        <p:tgtEl>
                                          <p:spTgt spid="21913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8" grpId="0"/>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016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Expectations for Documentation</a:t>
            </a:r>
          </a:p>
        </p:txBody>
      </p:sp>
      <p:sp>
        <p:nvSpPr>
          <p:cNvPr id="55299" name="Rectangle 3"/>
          <p:cNvSpPr>
            <a:spLocks noGrp="1" noChangeArrowheads="1"/>
          </p:cNvSpPr>
          <p:nvPr>
            <p:ph idx="1"/>
          </p:nvPr>
        </p:nvSpPr>
        <p:spPr/>
        <p:txBody>
          <a:bodyPr/>
          <a:lstStyle/>
          <a:p>
            <a:pPr eaLnBrk="1" hangingPunct="1"/>
            <a:r>
              <a:rPr lang="en-US" b="1" dirty="0" smtClean="0"/>
              <a:t>The Payer/Regulatory Agencies:</a:t>
            </a:r>
            <a:r>
              <a:rPr lang="en-US" dirty="0" smtClean="0"/>
              <a:t>  </a:t>
            </a:r>
          </a:p>
          <a:p>
            <a:pPr lvl="1" eaLnBrk="1" hangingPunct="1"/>
            <a:r>
              <a:rPr lang="en-US" sz="2800" dirty="0" smtClean="0"/>
              <a:t>Evidence of medical necessity</a:t>
            </a:r>
          </a:p>
          <a:p>
            <a:pPr marL="344487" lvl="1" indent="0" eaLnBrk="1" hangingPunct="1">
              <a:buNone/>
            </a:pPr>
            <a:endParaRPr lang="en-US" sz="2800" dirty="0" smtClean="0"/>
          </a:p>
          <a:p>
            <a:pPr lvl="1" eaLnBrk="1" hangingPunct="1"/>
            <a:r>
              <a:rPr lang="en-US" sz="2800" dirty="0" smtClean="0"/>
              <a:t>Evidence that a covered service was provided</a:t>
            </a:r>
          </a:p>
          <a:p>
            <a:pPr marL="344487" lvl="1" indent="0" eaLnBrk="1" hangingPunct="1">
              <a:buNone/>
            </a:pPr>
            <a:endParaRPr lang="en-US" sz="2800" dirty="0" smtClean="0"/>
          </a:p>
          <a:p>
            <a:pPr lvl="1" eaLnBrk="1" hangingPunct="1"/>
            <a:r>
              <a:rPr lang="en-US" sz="2800" dirty="0" smtClean="0"/>
              <a:t>There is adequate content for time billed </a:t>
            </a:r>
            <a:r>
              <a:rPr lang="en-US" sz="2800" i="1" dirty="0" smtClean="0"/>
              <a:t>(can’t have one sentence for a 3 hour service)</a:t>
            </a:r>
          </a:p>
          <a:p>
            <a:pPr marL="344487" lvl="1" indent="0" eaLnBrk="1" hangingPunct="1">
              <a:buNone/>
            </a:pPr>
            <a:endParaRPr lang="en-US" sz="2800" i="1" dirty="0" smtClean="0"/>
          </a:p>
          <a:p>
            <a:pPr lvl="1" eaLnBrk="1" hangingPunct="1"/>
            <a:r>
              <a:rPr lang="en-US" sz="2800" dirty="0" smtClean="0"/>
              <a:t>The individual’s response to the treatment: are they participating and are they benefiting?</a:t>
            </a:r>
          </a:p>
          <a:p>
            <a:pPr eaLnBrk="1" hangingPunct="1"/>
            <a:endParaRPr lang="en-US" sz="2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20162"/>
                                        </p:tgtEl>
                                      </p:cBhvr>
                                    </p:animEffect>
                                    <p:animScale>
                                      <p:cBhvr>
                                        <p:cTn id="7" dur="250" autoRev="1" fill="hold"/>
                                        <p:tgtEl>
                                          <p:spTgt spid="22016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a:t>
            </a:r>
            <a:endParaRPr lang="en-US" dirty="0"/>
          </a:p>
        </p:txBody>
      </p:sp>
      <p:sp>
        <p:nvSpPr>
          <p:cNvPr id="3" name="Content Placeholder 2"/>
          <p:cNvSpPr>
            <a:spLocks noGrp="1"/>
          </p:cNvSpPr>
          <p:nvPr>
            <p:ph idx="1"/>
          </p:nvPr>
        </p:nvSpPr>
        <p:spPr/>
        <p:txBody>
          <a:bodyPr/>
          <a:lstStyle/>
          <a:p>
            <a:pPr>
              <a:buNone/>
            </a:pPr>
            <a:r>
              <a:rPr lang="en-US" dirty="0" smtClean="0"/>
              <a:t>  “Without complete clinical record documentation, including a description of what took place in a therapy session, the medication prescribed, the individual’s interaction with group members, his or her progress compared to the treatment plan goals, and future plans of treatment, the appropriateness of the individual’s level of care is unclear. </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a:t>
            </a:r>
            <a:endParaRPr lang="en-US" dirty="0"/>
          </a:p>
        </p:txBody>
      </p:sp>
      <p:sp>
        <p:nvSpPr>
          <p:cNvPr id="3" name="Content Placeholder 2"/>
          <p:cNvSpPr>
            <a:spLocks noGrp="1"/>
          </p:cNvSpPr>
          <p:nvPr>
            <p:ph idx="1"/>
          </p:nvPr>
        </p:nvSpPr>
        <p:spPr/>
        <p:txBody>
          <a:bodyPr/>
          <a:lstStyle/>
          <a:p>
            <a:pPr>
              <a:buNone/>
            </a:pPr>
            <a:r>
              <a:rPr lang="en-US" dirty="0" smtClean="0"/>
              <a:t>   Furthermore, inadequate documentation of individual therapies and treatment provides little guidance to physicians and therapists to direct future treatment. In this regard, the lack of required documentation precludes reviewers from determining whether those services are needed.”</a:t>
            </a:r>
          </a:p>
          <a:p>
            <a:endParaRPr lang="en-US" dirty="0"/>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3234"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Basic Documentation Guidelines</a:t>
            </a:r>
          </a:p>
        </p:txBody>
      </p:sp>
      <p:sp>
        <p:nvSpPr>
          <p:cNvPr id="223235" name="Rectangle 3"/>
          <p:cNvSpPr>
            <a:spLocks noGrp="1" noChangeArrowheads="1"/>
          </p:cNvSpPr>
          <p:nvPr>
            <p:ph idx="1"/>
          </p:nvPr>
        </p:nvSpPr>
        <p:spPr/>
        <p:txBody>
          <a:bodyPr/>
          <a:lstStyle/>
          <a:p>
            <a:r>
              <a:rPr lang="en-US" sz="2800" dirty="0" smtClean="0"/>
              <a:t>All Services billed must be ordered in a current, appropriately signed treatment plan that is based on information located in the most current assessment of the individual's status and needs</a:t>
            </a:r>
          </a:p>
          <a:p>
            <a:pPr marL="0" indent="0">
              <a:buNone/>
            </a:pPr>
            <a:endParaRPr lang="en-US" sz="2800" dirty="0" smtClean="0"/>
          </a:p>
          <a:p>
            <a:r>
              <a:rPr lang="en-US" sz="2800" b="1" dirty="0" smtClean="0">
                <a:solidFill>
                  <a:srgbClr val="C00000"/>
                </a:solidFill>
              </a:rPr>
              <a:t>Documentation must be individualized</a:t>
            </a:r>
          </a:p>
          <a:p>
            <a:pPr marL="0" indent="0">
              <a:buNone/>
            </a:pPr>
            <a:endParaRPr lang="en-US" sz="2800" b="1" dirty="0" smtClean="0">
              <a:solidFill>
                <a:srgbClr val="C00000"/>
              </a:solidFill>
            </a:endParaRPr>
          </a:p>
          <a:p>
            <a:pPr eaLnBrk="1" hangingPunct="1"/>
            <a:r>
              <a:rPr lang="en-US" sz="2800" dirty="0" smtClean="0"/>
              <a:t>All entries must be signed and dated by the provider of the service</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23234"/>
                                        </p:tgtEl>
                                        <p:attrNameLst>
                                          <p:attrName>style.visibility</p:attrName>
                                        </p:attrNameLst>
                                      </p:cBhvr>
                                      <p:to>
                                        <p:strVal val="visible"/>
                                      </p:to>
                                    </p:set>
                                    <p:anim calcmode="lin" valueType="num">
                                      <p:cBhvr>
                                        <p:cTn id="7" dur="1000" fill="hold"/>
                                        <p:tgtEl>
                                          <p:spTgt spid="223234"/>
                                        </p:tgtEl>
                                        <p:attrNameLst>
                                          <p:attrName>ppt_w</p:attrName>
                                        </p:attrNameLst>
                                      </p:cBhvr>
                                      <p:tavLst>
                                        <p:tav tm="0">
                                          <p:val>
                                            <p:strVal val="#ppt_w+.3"/>
                                          </p:val>
                                        </p:tav>
                                        <p:tav tm="100000">
                                          <p:val>
                                            <p:strVal val="#ppt_w"/>
                                          </p:val>
                                        </p:tav>
                                      </p:tavLst>
                                    </p:anim>
                                    <p:anim calcmode="lin" valueType="num">
                                      <p:cBhvr>
                                        <p:cTn id="8" dur="1000" fill="hold"/>
                                        <p:tgtEl>
                                          <p:spTgt spid="223234"/>
                                        </p:tgtEl>
                                        <p:attrNameLst>
                                          <p:attrName>ppt_h</p:attrName>
                                        </p:attrNameLst>
                                      </p:cBhvr>
                                      <p:tavLst>
                                        <p:tav tm="0">
                                          <p:val>
                                            <p:strVal val="#ppt_h"/>
                                          </p:val>
                                        </p:tav>
                                        <p:tav tm="100000">
                                          <p:val>
                                            <p:strVal val="#ppt_h"/>
                                          </p:val>
                                        </p:tav>
                                      </p:tavLst>
                                    </p:anim>
                                    <p:animEffect transition="in" filter="fade">
                                      <p:cBhvr>
                                        <p:cTn id="9" dur="1000"/>
                                        <p:tgtEl>
                                          <p:spTgt spid="223234"/>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23235">
                                            <p:txEl>
                                              <p:pRg st="0" end="0"/>
                                            </p:txEl>
                                          </p:spTgt>
                                        </p:tgtEl>
                                        <p:attrNameLst>
                                          <p:attrName>style.visibility</p:attrName>
                                        </p:attrNameLst>
                                      </p:cBhvr>
                                      <p:to>
                                        <p:strVal val="visible"/>
                                      </p:to>
                                    </p:set>
                                    <p:anim calcmode="lin" valueType="num">
                                      <p:cBhvr>
                                        <p:cTn id="14" dur="1000" fill="hold"/>
                                        <p:tgtEl>
                                          <p:spTgt spid="223235">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22323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22323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223235">
                                            <p:txEl>
                                              <p:pRg st="2" end="2"/>
                                            </p:txEl>
                                          </p:spTgt>
                                        </p:tgtEl>
                                        <p:attrNameLst>
                                          <p:attrName>style.visibility</p:attrName>
                                        </p:attrNameLst>
                                      </p:cBhvr>
                                      <p:to>
                                        <p:strVal val="visible"/>
                                      </p:to>
                                    </p:set>
                                    <p:anim calcmode="lin" valueType="num">
                                      <p:cBhvr>
                                        <p:cTn id="21" dur="1000" fill="hold"/>
                                        <p:tgtEl>
                                          <p:spTgt spid="223235">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22323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2323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223235">
                                            <p:txEl>
                                              <p:pRg st="4" end="4"/>
                                            </p:txEl>
                                          </p:spTgt>
                                        </p:tgtEl>
                                        <p:attrNameLst>
                                          <p:attrName>style.visibility</p:attrName>
                                        </p:attrNameLst>
                                      </p:cBhvr>
                                      <p:to>
                                        <p:strVal val="visible"/>
                                      </p:to>
                                    </p:set>
                                    <p:anim calcmode="lin" valueType="num">
                                      <p:cBhvr>
                                        <p:cTn id="28" dur="1000" fill="hold"/>
                                        <p:tgtEl>
                                          <p:spTgt spid="223235">
                                            <p:txEl>
                                              <p:pRg st="4" end="4"/>
                                            </p:txEl>
                                          </p:spTgt>
                                        </p:tgtEl>
                                        <p:attrNameLst>
                                          <p:attrName>ppt_w</p:attrName>
                                        </p:attrNameLst>
                                      </p:cBhvr>
                                      <p:tavLst>
                                        <p:tav tm="0">
                                          <p:val>
                                            <p:strVal val="#ppt_w+.3"/>
                                          </p:val>
                                        </p:tav>
                                        <p:tav tm="100000">
                                          <p:val>
                                            <p:strVal val="#ppt_w"/>
                                          </p:val>
                                        </p:tav>
                                      </p:tavLst>
                                    </p:anim>
                                    <p:anim calcmode="lin" valueType="num">
                                      <p:cBhvr>
                                        <p:cTn id="29" dur="1000" fill="hold"/>
                                        <p:tgtEl>
                                          <p:spTgt spid="223235">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2232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4" grpId="0"/>
      <p:bldP spid="223235" grpId="0" build="p"/>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165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4000" dirty="0" smtClean="0">
                <a:solidFill>
                  <a:srgbClr val="FFCC00"/>
                </a:solidFill>
              </a:rPr>
              <a:t>The Golden Thread-Connecting the Dots</a:t>
            </a:r>
          </a:p>
        </p:txBody>
      </p:sp>
      <p:sp>
        <p:nvSpPr>
          <p:cNvPr id="411651" name="Rectangle 3"/>
          <p:cNvSpPr>
            <a:spLocks noGrp="1" noChangeArrowheads="1"/>
          </p:cNvSpPr>
          <p:nvPr>
            <p:ph idx="1"/>
          </p:nvPr>
        </p:nvSpPr>
        <p:spPr>
          <a:xfrm>
            <a:off x="381000" y="1524000"/>
            <a:ext cx="8534400" cy="4411662"/>
          </a:xfrm>
        </p:spPr>
        <p:txBody>
          <a:bodyPr/>
          <a:lstStyle/>
          <a:p>
            <a:pPr eaLnBrk="1" hangingPunct="1"/>
            <a:r>
              <a:rPr lang="en-US" sz="2800" dirty="0" smtClean="0"/>
              <a:t>Each piece of documentation must flow logically from one to another such that someone reviewing the record can see the logic</a:t>
            </a:r>
          </a:p>
          <a:p>
            <a:pPr eaLnBrk="1" hangingPunct="1"/>
            <a:r>
              <a:rPr lang="en-US" sz="2800" dirty="0" smtClean="0"/>
              <a:t>The assessment must lead to the treatment plan and be coherent and cohesive and establish medical necessity</a:t>
            </a:r>
          </a:p>
          <a:p>
            <a:pPr eaLnBrk="1" hangingPunct="1"/>
            <a:r>
              <a:rPr lang="en-US" sz="2800" dirty="0" smtClean="0"/>
              <a:t>The progress notes must flow from the treatment plan and document the services provided and the individual’s response to treatment</a:t>
            </a:r>
          </a:p>
          <a:p>
            <a:pPr eaLnBrk="1" hangingPunct="1"/>
            <a:r>
              <a:rPr lang="en-US" sz="2800" dirty="0" smtClean="0"/>
              <a:t>The progress notes lead to the treatment plan review/update that lead to the progress notes, etc.</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411650"/>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11651">
                                            <p:txEl>
                                              <p:pRg st="0" end="0"/>
                                            </p:txEl>
                                          </p:spTgt>
                                        </p:tgtEl>
                                        <p:attrNameLst>
                                          <p:attrName>style.visibility</p:attrName>
                                        </p:attrNameLst>
                                      </p:cBhvr>
                                      <p:to>
                                        <p:strVal val="visible"/>
                                      </p:to>
                                    </p:set>
                                    <p:animEffect transition="in" filter="fade">
                                      <p:cBhvr>
                                        <p:cTn id="11" dur="1000">
                                          <p:stCondLst>
                                            <p:cond delay="0"/>
                                          </p:stCondLst>
                                        </p:cTn>
                                        <p:tgtEl>
                                          <p:spTgt spid="41165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11651">
                                            <p:txEl>
                                              <p:pRg st="1" end="1"/>
                                            </p:txEl>
                                          </p:spTgt>
                                        </p:tgtEl>
                                        <p:attrNameLst>
                                          <p:attrName>style.visibility</p:attrName>
                                        </p:attrNameLst>
                                      </p:cBhvr>
                                      <p:to>
                                        <p:strVal val="visible"/>
                                      </p:to>
                                    </p:set>
                                    <p:animEffect transition="in" filter="fade">
                                      <p:cBhvr>
                                        <p:cTn id="16" dur="1000">
                                          <p:stCondLst>
                                            <p:cond delay="0"/>
                                          </p:stCondLst>
                                        </p:cTn>
                                        <p:tgtEl>
                                          <p:spTgt spid="41165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11651">
                                            <p:txEl>
                                              <p:pRg st="2" end="2"/>
                                            </p:txEl>
                                          </p:spTgt>
                                        </p:tgtEl>
                                        <p:attrNameLst>
                                          <p:attrName>style.visibility</p:attrName>
                                        </p:attrNameLst>
                                      </p:cBhvr>
                                      <p:to>
                                        <p:strVal val="visible"/>
                                      </p:to>
                                    </p:set>
                                    <p:animEffect transition="in" filter="fade">
                                      <p:cBhvr>
                                        <p:cTn id="21" dur="1000">
                                          <p:stCondLst>
                                            <p:cond delay="0"/>
                                          </p:stCondLst>
                                        </p:cTn>
                                        <p:tgtEl>
                                          <p:spTgt spid="411651">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411651">
                                            <p:txEl>
                                              <p:pRg st="3" end="3"/>
                                            </p:txEl>
                                          </p:spTgt>
                                        </p:tgtEl>
                                        <p:attrNameLst>
                                          <p:attrName>style.visibility</p:attrName>
                                        </p:attrNameLst>
                                      </p:cBhvr>
                                      <p:to>
                                        <p:strVal val="visible"/>
                                      </p:to>
                                    </p:set>
                                    <p:animEffect transition="in" filter="fade">
                                      <p:cBhvr>
                                        <p:cTn id="26" dur="1000">
                                          <p:stCondLst>
                                            <p:cond delay="0"/>
                                          </p:stCondLst>
                                        </p:cTn>
                                        <p:tgtEl>
                                          <p:spTgt spid="4116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650" grpId="0"/>
      <p:bldP spid="411651"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a:t>
            </a:r>
            <a:r>
              <a:rPr lang="en-US" dirty="0" smtClean="0">
                <a:solidFill>
                  <a:srgbClr val="FFCC00"/>
                </a:solidFill>
              </a:rPr>
              <a:t>Golden Thread</a:t>
            </a:r>
            <a:r>
              <a:rPr lang="en-US" dirty="0" smtClean="0"/>
              <a:t>?</a:t>
            </a:r>
            <a:endParaRPr lang="en-US" dirty="0"/>
          </a:p>
        </p:txBody>
      </p:sp>
      <p:sp>
        <p:nvSpPr>
          <p:cNvPr id="3" name="Content Placeholder 2"/>
          <p:cNvSpPr>
            <a:spLocks noGrp="1"/>
          </p:cNvSpPr>
          <p:nvPr>
            <p:ph idx="1"/>
          </p:nvPr>
        </p:nvSpPr>
        <p:spPr/>
        <p:txBody>
          <a:bodyPr/>
          <a:lstStyle/>
          <a:p>
            <a:r>
              <a:rPr lang="en-US" sz="2800" dirty="0" smtClean="0"/>
              <a:t>The Golden Thread begins with the assessment (identified needs) then pulls through the treatment plan (interventions and goals) to ongoing progress notes (client efforts, services provided, progress made)</a:t>
            </a:r>
          </a:p>
          <a:p>
            <a:pPr marL="0" indent="0">
              <a:buNone/>
            </a:pPr>
            <a:endParaRPr lang="en-US" sz="2800" dirty="0" smtClean="0"/>
          </a:p>
          <a:p>
            <a:r>
              <a:rPr lang="en-US" sz="2800" dirty="0" smtClean="0"/>
              <a:t>It is golden because, if accurately followed through, the documentation that supports each decision, intervention, or client progress note contributes to a complete record of client care that is error free and ready for reimbursement</a:t>
            </a:r>
            <a:endParaRPr lang="en-US" sz="2800" dirty="0"/>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7543800" cy="1371600"/>
          </a:xfrm>
        </p:spPr>
        <p:txBody>
          <a:bodyPr/>
          <a:lstStyle/>
          <a:p>
            <a:r>
              <a:rPr lang="en-US" dirty="0" smtClean="0"/>
              <a:t>Documentation Linkage- A Reflection of the </a:t>
            </a:r>
            <a:r>
              <a:rPr lang="en-US" dirty="0" smtClean="0">
                <a:solidFill>
                  <a:srgbClr val="FFCC00"/>
                </a:solidFill>
              </a:rPr>
              <a:t>Golden Thread</a:t>
            </a:r>
            <a:endParaRPr lang="en-US" dirty="0">
              <a:solidFill>
                <a:srgbClr val="FFCC00"/>
              </a:solidFill>
            </a:endParaRPr>
          </a:p>
        </p:txBody>
      </p:sp>
      <p:sp>
        <p:nvSpPr>
          <p:cNvPr id="3" name="Content Placeholder 2"/>
          <p:cNvSpPr>
            <a:spLocks noGrp="1"/>
          </p:cNvSpPr>
          <p:nvPr>
            <p:ph idx="1"/>
          </p:nvPr>
        </p:nvSpPr>
        <p:spPr>
          <a:xfrm>
            <a:off x="457200" y="2209799"/>
            <a:ext cx="8229600" cy="3921125"/>
          </a:xfrm>
        </p:spPr>
        <p:txBody>
          <a:bodyPr/>
          <a:lstStyle/>
          <a:p>
            <a:r>
              <a:rPr lang="en-US" sz="2800" dirty="0" smtClean="0"/>
              <a:t>Assessing with the Client-----Completing the Assessment Form</a:t>
            </a:r>
          </a:p>
          <a:p>
            <a:endParaRPr lang="en-US" sz="2800" dirty="0" smtClean="0"/>
          </a:p>
          <a:p>
            <a:r>
              <a:rPr lang="en-US" sz="2800" dirty="0" smtClean="0"/>
              <a:t>Planning with the Client--------Completing the Treatment Plan</a:t>
            </a:r>
          </a:p>
          <a:p>
            <a:endParaRPr lang="en-US" sz="2800" dirty="0" smtClean="0"/>
          </a:p>
          <a:p>
            <a:r>
              <a:rPr lang="en-US" sz="2800" dirty="0" smtClean="0"/>
              <a:t>Working with the Client--------Completing the Progress Note</a:t>
            </a:r>
            <a:endParaRPr lang="en-US" sz="2800" dirty="0"/>
          </a:p>
        </p:txBody>
      </p:sp>
      <p:pic>
        <p:nvPicPr>
          <p:cNvPr id="117762" name="Picture 2" descr="C:\Documents and Settings\pbarane\Local Settings\Temporary Internet Files\Content.IE5\AW9GKIEA\MP900401882[1].jpg"/>
          <p:cNvPicPr>
            <a:picLocks noChangeAspect="1" noChangeArrowheads="1"/>
          </p:cNvPicPr>
          <p:nvPr/>
        </p:nvPicPr>
        <p:blipFill>
          <a:blip r:embed="rId3" cstate="print"/>
          <a:srcRect/>
          <a:stretch>
            <a:fillRect/>
          </a:stretch>
        </p:blipFill>
        <p:spPr bwMode="auto">
          <a:xfrm>
            <a:off x="3581400" y="5562600"/>
            <a:ext cx="5410200" cy="990600"/>
          </a:xfrm>
          <a:prstGeom prst="rect">
            <a:avLst/>
          </a:prstGeom>
          <a:noFill/>
        </p:spPr>
      </p:pic>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4294967295"/>
            <p:extLst>
              <p:ext uri="{D42A27DB-BD31-4B8C-83A1-F6EECF244321}">
                <p14:modId xmlns="" xmlns:p14="http://schemas.microsoft.com/office/powerpoint/2010/main" val="2541059841"/>
              </p:ext>
            </p:extLst>
          </p:nvPr>
        </p:nvGraphicFramePr>
        <p:xfrm>
          <a:off x="304800" y="163513"/>
          <a:ext cx="8839200" cy="6694487"/>
        </p:xfrm>
        <a:graphic>
          <a:graphicData uri="http://schemas.openxmlformats.org/presentationml/2006/ole">
            <p:oleObj spid="_x0000_s1053" name="Document" r:id="rId4" imgW="6864757" imgH="9088484" progId="Word.Document.12">
              <p:embed/>
            </p:oleObj>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Medicaid State Plans</a:t>
            </a:r>
          </a:p>
        </p:txBody>
      </p:sp>
      <p:sp>
        <p:nvSpPr>
          <p:cNvPr id="117763" name="Rectangle 3"/>
          <p:cNvSpPr>
            <a:spLocks noGrp="1" noChangeArrowheads="1"/>
          </p:cNvSpPr>
          <p:nvPr>
            <p:ph idx="1"/>
          </p:nvPr>
        </p:nvSpPr>
        <p:spPr>
          <a:xfrm>
            <a:off x="685800" y="1676400"/>
            <a:ext cx="7924800" cy="3724275"/>
          </a:xfrm>
        </p:spPr>
        <p:txBody>
          <a:bodyPr>
            <a:noAutofit/>
          </a:bodyPr>
          <a:lstStyle/>
          <a:p>
            <a:pPr eaLnBrk="1" hangingPunct="1"/>
            <a:r>
              <a:rPr lang="en-US" sz="2800" dirty="0" smtClean="0"/>
              <a:t>Each state has developed a plan for management of Medicaid services</a:t>
            </a:r>
          </a:p>
          <a:p>
            <a:pPr marL="0" indent="0" eaLnBrk="1" hangingPunct="1">
              <a:buNone/>
            </a:pPr>
            <a:endParaRPr lang="en-US" sz="2800" dirty="0" smtClean="0"/>
          </a:p>
          <a:p>
            <a:pPr eaLnBrk="1" hangingPunct="1"/>
            <a:r>
              <a:rPr lang="en-US" sz="2800" dirty="0" smtClean="0"/>
              <a:t>There are differences among states in how they decide to design their Medicaid programs</a:t>
            </a:r>
          </a:p>
          <a:p>
            <a:pPr marL="0" indent="0" eaLnBrk="1" hangingPunct="1">
              <a:buNone/>
            </a:pPr>
            <a:endParaRPr lang="en-US" sz="2800" dirty="0" smtClean="0"/>
          </a:p>
          <a:p>
            <a:pPr eaLnBrk="1" hangingPunct="1"/>
            <a:r>
              <a:rPr lang="en-US" sz="2800" dirty="0" smtClean="0"/>
              <a:t>Many individuals we see may have more than one source of funds. We must understand who is the appropriate payer and each of their requirements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17762"/>
                                        </p:tgtEl>
                                        <p:attrNameLst>
                                          <p:attrName>style.visibility</p:attrName>
                                        </p:attrNameLst>
                                      </p:cBhvr>
                                      <p:to>
                                        <p:strVal val="visible"/>
                                      </p:to>
                                    </p:set>
                                    <p:anim calcmode="lin" valueType="num">
                                      <p:cBhvr>
                                        <p:cTn id="7" dur="1000" fill="hold"/>
                                        <p:tgtEl>
                                          <p:spTgt spid="117762"/>
                                        </p:tgtEl>
                                        <p:attrNameLst>
                                          <p:attrName>ppt_x</p:attrName>
                                        </p:attrNameLst>
                                      </p:cBhvr>
                                      <p:tavLst>
                                        <p:tav tm="0">
                                          <p:val>
                                            <p:strVal val="#ppt_x-.2"/>
                                          </p:val>
                                        </p:tav>
                                        <p:tav tm="100000">
                                          <p:val>
                                            <p:strVal val="#ppt_x"/>
                                          </p:val>
                                        </p:tav>
                                      </p:tavLst>
                                    </p:anim>
                                    <p:anim calcmode="lin" valueType="num">
                                      <p:cBhvr>
                                        <p:cTn id="8" dur="1000" fill="hold"/>
                                        <p:tgtEl>
                                          <p:spTgt spid="11776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776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17763">
                                            <p:txEl>
                                              <p:pRg st="0" end="0"/>
                                            </p:txEl>
                                          </p:spTgt>
                                        </p:tgtEl>
                                        <p:attrNameLst>
                                          <p:attrName>style.visibility</p:attrName>
                                        </p:attrNameLst>
                                      </p:cBhvr>
                                      <p:to>
                                        <p:strVal val="visible"/>
                                      </p:to>
                                    </p:set>
                                    <p:animEffect transition="in" filter="fade">
                                      <p:cBhvr>
                                        <p:cTn id="14" dur="500"/>
                                        <p:tgtEl>
                                          <p:spTgt spid="117763">
                                            <p:txEl>
                                              <p:pRg st="0" end="0"/>
                                            </p:txEl>
                                          </p:spTgt>
                                        </p:tgtEl>
                                      </p:cBhvr>
                                    </p:animEffect>
                                    <p:anim calcmode="lin" valueType="num">
                                      <p:cBhvr>
                                        <p:cTn id="15" dur="500" fill="hold"/>
                                        <p:tgtEl>
                                          <p:spTgt spid="11776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17763">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17763">
                                            <p:txEl>
                                              <p:pRg st="2" end="2"/>
                                            </p:txEl>
                                          </p:spTgt>
                                        </p:tgtEl>
                                        <p:attrNameLst>
                                          <p:attrName>style.visibility</p:attrName>
                                        </p:attrNameLst>
                                      </p:cBhvr>
                                      <p:to>
                                        <p:strVal val="visible"/>
                                      </p:to>
                                    </p:set>
                                    <p:animEffect transition="in" filter="fade">
                                      <p:cBhvr>
                                        <p:cTn id="21" dur="500"/>
                                        <p:tgtEl>
                                          <p:spTgt spid="117763">
                                            <p:txEl>
                                              <p:pRg st="2" end="2"/>
                                            </p:txEl>
                                          </p:spTgt>
                                        </p:tgtEl>
                                      </p:cBhvr>
                                    </p:animEffect>
                                    <p:anim calcmode="lin" valueType="num">
                                      <p:cBhvr>
                                        <p:cTn id="22" dur="500" fill="hold"/>
                                        <p:tgtEl>
                                          <p:spTgt spid="117763">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117763">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117763">
                                            <p:txEl>
                                              <p:pRg st="4" end="4"/>
                                            </p:txEl>
                                          </p:spTgt>
                                        </p:tgtEl>
                                        <p:attrNameLst>
                                          <p:attrName>style.visibility</p:attrName>
                                        </p:attrNameLst>
                                      </p:cBhvr>
                                      <p:to>
                                        <p:strVal val="visible"/>
                                      </p:to>
                                    </p:set>
                                    <p:animEffect transition="in" filter="fade">
                                      <p:cBhvr>
                                        <p:cTn id="28" dur="500"/>
                                        <p:tgtEl>
                                          <p:spTgt spid="117763">
                                            <p:txEl>
                                              <p:pRg st="4" end="4"/>
                                            </p:txEl>
                                          </p:spTgt>
                                        </p:tgtEl>
                                      </p:cBhvr>
                                    </p:animEffect>
                                    <p:anim calcmode="lin" valueType="num">
                                      <p:cBhvr>
                                        <p:cTn id="29" dur="500" fill="hold"/>
                                        <p:tgtEl>
                                          <p:spTgt spid="117763">
                                            <p:txEl>
                                              <p:pRg st="4" end="4"/>
                                            </p:txEl>
                                          </p:spTgt>
                                        </p:tgtEl>
                                        <p:attrNameLst>
                                          <p:attrName>ppt_x</p:attrName>
                                        </p:attrNameLst>
                                      </p:cBhvr>
                                      <p:tavLst>
                                        <p:tav tm="0">
                                          <p:val>
                                            <p:strVal val="#ppt_x"/>
                                          </p:val>
                                        </p:tav>
                                        <p:tav tm="100000">
                                          <p:val>
                                            <p:strVal val="#ppt_x"/>
                                          </p:val>
                                        </p:tav>
                                      </p:tavLst>
                                    </p:anim>
                                    <p:anim calcmode="lin" valueType="num">
                                      <p:cBhvr>
                                        <p:cTn id="30" dur="500" fill="hold"/>
                                        <p:tgtEl>
                                          <p:spTgt spid="11776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p:bldP spid="11776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dirty="0" smtClean="0"/>
              <a:t>Assessments </a:t>
            </a:r>
          </a:p>
        </p:txBody>
      </p:sp>
      <p:sp>
        <p:nvSpPr>
          <p:cNvPr id="63491" name="Content Placeholder 2"/>
          <p:cNvSpPr>
            <a:spLocks noGrp="1"/>
          </p:cNvSpPr>
          <p:nvPr>
            <p:ph idx="1"/>
          </p:nvPr>
        </p:nvSpPr>
        <p:spPr>
          <a:xfrm>
            <a:off x="838200" y="1752600"/>
            <a:ext cx="7924800" cy="4333875"/>
          </a:xfrm>
        </p:spPr>
        <p:txBody>
          <a:bodyPr/>
          <a:lstStyle/>
          <a:p>
            <a:r>
              <a:rPr lang="en-US" dirty="0" smtClean="0"/>
              <a:t>There are different types of assessments that </a:t>
            </a:r>
            <a:r>
              <a:rPr lang="en-US" b="1" i="1" dirty="0" smtClean="0"/>
              <a:t>may</a:t>
            </a:r>
            <a:r>
              <a:rPr lang="en-US" dirty="0" smtClean="0"/>
              <a:t> be completed to determine an Individual’s needs during the treatment episode</a:t>
            </a:r>
          </a:p>
          <a:p>
            <a:pPr lvl="1"/>
            <a:r>
              <a:rPr lang="en-US" dirty="0" smtClean="0"/>
              <a:t>Mental Health Assessment, by non physician H0031 – this could be a detailed assessment or a screening tool</a:t>
            </a:r>
            <a:endParaRPr lang="en-US" dirty="0" smtClean="0">
              <a:solidFill>
                <a:srgbClr val="FF0000"/>
              </a:solidFill>
            </a:endParaRPr>
          </a:p>
          <a:p>
            <a:pPr lvl="1"/>
            <a:r>
              <a:rPr lang="en-US" dirty="0" smtClean="0"/>
              <a:t>Psychiatric Diagnostic Interview examination, 90801 and 90802 completed by prescriber or a licensed clinician </a:t>
            </a:r>
          </a:p>
          <a:p>
            <a:pPr lvl="1"/>
            <a:endParaRPr lang="en-US" dirty="0" smtClean="0"/>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dirty="0" smtClean="0"/>
              <a:t>Assessments</a:t>
            </a:r>
          </a:p>
        </p:txBody>
      </p:sp>
      <p:sp>
        <p:nvSpPr>
          <p:cNvPr id="63491" name="Content Placeholder 2"/>
          <p:cNvSpPr>
            <a:spLocks noGrp="1"/>
          </p:cNvSpPr>
          <p:nvPr>
            <p:ph idx="1"/>
          </p:nvPr>
        </p:nvSpPr>
        <p:spPr>
          <a:xfrm>
            <a:off x="609600" y="1676400"/>
            <a:ext cx="8153400" cy="4410075"/>
          </a:xfrm>
        </p:spPr>
        <p:txBody>
          <a:bodyPr/>
          <a:lstStyle/>
          <a:p>
            <a:r>
              <a:rPr lang="en-US" dirty="0" smtClean="0"/>
              <a:t>Other assessments that </a:t>
            </a:r>
            <a:r>
              <a:rPr lang="en-US" b="1" i="1" dirty="0" smtClean="0"/>
              <a:t>may</a:t>
            </a:r>
            <a:r>
              <a:rPr lang="en-US" dirty="0" smtClean="0"/>
              <a:t> be completed to determine an Individual’s needs within each episode of care</a:t>
            </a:r>
          </a:p>
          <a:p>
            <a:pPr lvl="1"/>
            <a:r>
              <a:rPr lang="en-US" dirty="0" smtClean="0"/>
              <a:t>Functional Assessment: usually completed as part of rehab service- no separate code</a:t>
            </a:r>
          </a:p>
          <a:p>
            <a:pPr lvl="1"/>
            <a:r>
              <a:rPr lang="en-US" dirty="0" smtClean="0"/>
              <a:t>Case Management Assessment: usually completed as part of case management service- no separate code</a:t>
            </a:r>
          </a:p>
          <a:p>
            <a:pPr lvl="1"/>
            <a:r>
              <a:rPr lang="en-US" dirty="0" smtClean="0"/>
              <a:t>Vocational assessment: usually completed as a part of supported employment services – no separate code</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8354" name="AutoShape 2"/>
          <p:cNvSpPr>
            <a:spLocks noGrp="1" noChangeArrowheads="1"/>
          </p:cNvSpPr>
          <p:nvPr>
            <p:ph type="title"/>
          </p:nvPr>
        </p:nvSpPr>
        <p:spPr>
          <a:effectLst>
            <a:outerShdw dist="25400" algn="ctr" rotWithShape="0">
              <a:schemeClr val="bg2"/>
            </a:outerShdw>
          </a:effectLst>
        </p:spPr>
        <p:txBody>
          <a:bodyPr/>
          <a:lstStyle/>
          <a:p>
            <a:pPr eaLnBrk="1" hangingPunct="1">
              <a:defRPr/>
            </a:pPr>
            <a:r>
              <a:rPr lang="en-US" dirty="0" smtClean="0"/>
              <a:t>The Mental Health Assessment</a:t>
            </a:r>
          </a:p>
        </p:txBody>
      </p:sp>
      <p:sp>
        <p:nvSpPr>
          <p:cNvPr id="65539" name="Rectangle 3"/>
          <p:cNvSpPr>
            <a:spLocks noGrp="1" noChangeArrowheads="1"/>
          </p:cNvSpPr>
          <p:nvPr>
            <p:ph idx="1"/>
          </p:nvPr>
        </p:nvSpPr>
        <p:spPr/>
        <p:txBody>
          <a:bodyPr/>
          <a:lstStyle/>
          <a:p>
            <a:pPr eaLnBrk="1" hangingPunct="1"/>
            <a:r>
              <a:rPr lang="en-US" dirty="0" smtClean="0"/>
              <a:t>Usually the first piece of documentation in      the record (with the exception of crisis services )</a:t>
            </a:r>
          </a:p>
          <a:p>
            <a:pPr eaLnBrk="1" hangingPunct="1"/>
            <a:r>
              <a:rPr lang="en-US" dirty="0" smtClean="0"/>
              <a:t>Should be completed before the individual begins treatment and on-going services are provided</a:t>
            </a:r>
          </a:p>
          <a:p>
            <a:pPr eaLnBrk="1" hangingPunct="1"/>
            <a:r>
              <a:rPr lang="en-US" dirty="0" smtClean="0"/>
              <a:t>Includes targeted treatment needs</a:t>
            </a:r>
          </a:p>
          <a:p>
            <a:pPr eaLnBrk="1" hangingPunct="1"/>
            <a:r>
              <a:rPr lang="en-US" dirty="0" smtClean="0"/>
              <a:t>Includes diagnoses (complete five axes)</a:t>
            </a:r>
          </a:p>
          <a:p>
            <a:pPr lvl="1" eaLnBrk="1" hangingPunct="1">
              <a:buFontTx/>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28354"/>
                                        </p:tgtEl>
                                      </p:cBhvr>
                                    </p:animEffect>
                                    <p:animScale>
                                      <p:cBhvr>
                                        <p:cTn id="7" dur="250" autoRev="1" fill="hold"/>
                                        <p:tgtEl>
                                          <p:spTgt spid="22835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4"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dirty="0" smtClean="0"/>
              <a:t> Mental Health Assessment</a:t>
            </a:r>
          </a:p>
        </p:txBody>
      </p:sp>
      <p:sp>
        <p:nvSpPr>
          <p:cNvPr id="64515" name="Content Placeholder 2"/>
          <p:cNvSpPr>
            <a:spLocks noGrp="1"/>
          </p:cNvSpPr>
          <p:nvPr>
            <p:ph idx="1"/>
          </p:nvPr>
        </p:nvSpPr>
        <p:spPr/>
        <p:txBody>
          <a:bodyPr/>
          <a:lstStyle/>
          <a:p>
            <a:r>
              <a:rPr lang="en-US" dirty="0" smtClean="0"/>
              <a:t>To be completed prior to the development of the treatment plan</a:t>
            </a:r>
          </a:p>
          <a:p>
            <a:r>
              <a:rPr lang="en-US" dirty="0" smtClean="0"/>
              <a:t>The treatment plan based on this assessment must be completed according to agency policy and payer rules</a:t>
            </a:r>
          </a:p>
          <a:p>
            <a:r>
              <a:rPr lang="en-US" dirty="0" smtClean="0"/>
              <a:t>The assessment and treatment plan must be reviewed semi-annually</a:t>
            </a:r>
          </a:p>
          <a:p>
            <a:r>
              <a:rPr lang="en-US" dirty="0" smtClean="0"/>
              <a:t>Dated signature of provider is required – no backdating is allowed</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9378"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Major Elements of the Assessment</a:t>
            </a:r>
          </a:p>
        </p:txBody>
      </p:sp>
      <p:sp>
        <p:nvSpPr>
          <p:cNvPr id="66563" name="Rectangle 3"/>
          <p:cNvSpPr>
            <a:spLocks noGrp="1" noChangeArrowheads="1"/>
          </p:cNvSpPr>
          <p:nvPr>
            <p:ph idx="1"/>
          </p:nvPr>
        </p:nvSpPr>
        <p:spPr>
          <a:xfrm>
            <a:off x="457200" y="1447800"/>
            <a:ext cx="8229600" cy="4411662"/>
          </a:xfrm>
        </p:spPr>
        <p:txBody>
          <a:bodyPr/>
          <a:lstStyle/>
          <a:p>
            <a:pPr eaLnBrk="1" hangingPunct="1">
              <a:lnSpc>
                <a:spcPct val="90000"/>
              </a:lnSpc>
            </a:pPr>
            <a:r>
              <a:rPr lang="en-US" sz="2800" dirty="0" smtClean="0"/>
              <a:t>Presenting Problem</a:t>
            </a:r>
          </a:p>
          <a:p>
            <a:pPr lvl="1">
              <a:lnSpc>
                <a:spcPct val="90000"/>
              </a:lnSpc>
            </a:pPr>
            <a:r>
              <a:rPr lang="en-US" sz="2800" i="1" dirty="0" smtClean="0"/>
              <a:t>Reason for coming to treatment (Why Now?)</a:t>
            </a:r>
          </a:p>
          <a:p>
            <a:pPr lvl="1" eaLnBrk="1" hangingPunct="1">
              <a:lnSpc>
                <a:spcPct val="90000"/>
              </a:lnSpc>
            </a:pPr>
            <a:r>
              <a:rPr lang="en-US" sz="2800" i="1" dirty="0" smtClean="0"/>
              <a:t>Comprehensive, chronological story of what has happened that led to seeking treatment. </a:t>
            </a:r>
          </a:p>
          <a:p>
            <a:pPr eaLnBrk="1" hangingPunct="1">
              <a:lnSpc>
                <a:spcPct val="90000"/>
              </a:lnSpc>
            </a:pPr>
            <a:r>
              <a:rPr lang="en-US" sz="2800" dirty="0" smtClean="0"/>
              <a:t>Data Gathering</a:t>
            </a:r>
          </a:p>
          <a:p>
            <a:pPr lvl="1" eaLnBrk="1" hangingPunct="1">
              <a:lnSpc>
                <a:spcPct val="90000"/>
              </a:lnSpc>
            </a:pPr>
            <a:r>
              <a:rPr lang="en-US" sz="2800" i="1" dirty="0" smtClean="0"/>
              <a:t>Should be only pertinent information and should emphasize most recent information</a:t>
            </a:r>
          </a:p>
          <a:p>
            <a:pPr lvl="1" eaLnBrk="1" hangingPunct="1">
              <a:lnSpc>
                <a:spcPct val="90000"/>
              </a:lnSpc>
            </a:pPr>
            <a:r>
              <a:rPr lang="en-US" sz="2800" i="1" dirty="0" smtClean="0"/>
              <a:t>Should be gathered and documented in such a way that it provides useful information</a:t>
            </a:r>
          </a:p>
          <a:p>
            <a:pPr eaLnBrk="1" hangingPunct="1">
              <a:lnSpc>
                <a:spcPct val="90000"/>
              </a:lnSpc>
            </a:pPr>
            <a:r>
              <a:rPr lang="en-US" sz="2800" dirty="0" smtClean="0"/>
              <a:t>Mental Status/Risk Assessment</a:t>
            </a:r>
          </a:p>
          <a:p>
            <a:pPr eaLnBrk="1" hangingPunct="1">
              <a:lnSpc>
                <a:spcPct val="90000"/>
              </a:lnSpc>
            </a:pPr>
            <a:r>
              <a:rPr lang="en-US" sz="2800" dirty="0" smtClean="0"/>
              <a:t>Clinical Formulation</a:t>
            </a:r>
          </a:p>
          <a:p>
            <a:pPr>
              <a:lnSpc>
                <a:spcPct val="90000"/>
              </a:lnSpc>
            </a:pPr>
            <a:r>
              <a:rPr lang="en-US" sz="2800" dirty="0" smtClean="0"/>
              <a:t>See coding manual description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29378"/>
                                        </p:tgtEl>
                                      </p:cBhvr>
                                    </p:animEffect>
                                    <p:animScale>
                                      <p:cBhvr>
                                        <p:cTn id="7" dur="250" autoRev="1" fill="hold"/>
                                        <p:tgtEl>
                                          <p:spTgt spid="22937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78" grpId="0"/>
    </p:bld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040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Presenting Problem and Chief Complaint</a:t>
            </a:r>
          </a:p>
        </p:txBody>
      </p:sp>
      <p:sp>
        <p:nvSpPr>
          <p:cNvPr id="67587" name="Rectangle 3"/>
          <p:cNvSpPr>
            <a:spLocks noGrp="1" noChangeArrowheads="1"/>
          </p:cNvSpPr>
          <p:nvPr>
            <p:ph idx="1"/>
          </p:nvPr>
        </p:nvSpPr>
        <p:spPr/>
        <p:txBody>
          <a:bodyPr/>
          <a:lstStyle/>
          <a:p>
            <a:pPr eaLnBrk="1" hangingPunct="1"/>
            <a:r>
              <a:rPr lang="en-US" dirty="0" smtClean="0"/>
              <a:t>Statement from the individual as to the nature of the problem – chief complaint </a:t>
            </a:r>
          </a:p>
          <a:p>
            <a:pPr eaLnBrk="1" hangingPunct="1"/>
            <a:r>
              <a:rPr lang="en-US" dirty="0" smtClean="0"/>
              <a:t>The reason for seeking services now- history of the present illness</a:t>
            </a:r>
          </a:p>
          <a:p>
            <a:pPr lvl="1"/>
            <a:r>
              <a:rPr lang="en-US" dirty="0" smtClean="0"/>
              <a:t>This should include information about when the problem started, how it progressed, situations in which it is worse, self-help that has been tried, what has worked in past if this is a recurrence, major symptoms, significant impact on the person’s life, impact on ability to function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30402"/>
                                        </p:tgtEl>
                                      </p:cBhvr>
                                    </p:animEffect>
                                    <p:animScale>
                                      <p:cBhvr>
                                        <p:cTn id="7" dur="250" autoRev="1" fill="hold"/>
                                        <p:tgtEl>
                                          <p:spTgt spid="23040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2"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Presenting Problem and Chief Complaint</a:t>
            </a:r>
            <a:endParaRPr lang="en-US" dirty="0"/>
          </a:p>
        </p:txBody>
      </p:sp>
      <p:sp>
        <p:nvSpPr>
          <p:cNvPr id="3" name="Content Placeholder 2"/>
          <p:cNvSpPr>
            <a:spLocks noGrp="1"/>
          </p:cNvSpPr>
          <p:nvPr>
            <p:ph idx="1"/>
          </p:nvPr>
        </p:nvSpPr>
        <p:spPr/>
        <p:txBody>
          <a:bodyPr/>
          <a:lstStyle/>
          <a:p>
            <a:r>
              <a:rPr lang="en-US" dirty="0" smtClean="0"/>
              <a:t>Under what circumstances does the presenting problem occur?</a:t>
            </a:r>
          </a:p>
          <a:p>
            <a:r>
              <a:rPr lang="en-US" dirty="0" smtClean="0"/>
              <a:t>When did it start?</a:t>
            </a:r>
          </a:p>
          <a:p>
            <a:r>
              <a:rPr lang="en-US" dirty="0" smtClean="0"/>
              <a:t>When was the last time the individual was free of this problem?</a:t>
            </a:r>
          </a:p>
          <a:p>
            <a:r>
              <a:rPr lang="en-US" dirty="0" smtClean="0"/>
              <a:t>With whom does the problem occur?</a:t>
            </a:r>
          </a:p>
          <a:p>
            <a:r>
              <a:rPr lang="en-US" dirty="0" smtClean="0"/>
              <a:t>What makes it go away or diminish?</a:t>
            </a:r>
            <a:endParaRPr lang="en-US" dirty="0"/>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Gathering</a:t>
            </a:r>
            <a:endParaRPr lang="en-US" dirty="0"/>
          </a:p>
        </p:txBody>
      </p:sp>
      <p:sp>
        <p:nvSpPr>
          <p:cNvPr id="3" name="Content Placeholder 2"/>
          <p:cNvSpPr>
            <a:spLocks noGrp="1"/>
          </p:cNvSpPr>
          <p:nvPr>
            <p:ph idx="1"/>
          </p:nvPr>
        </p:nvSpPr>
        <p:spPr/>
        <p:txBody>
          <a:bodyPr/>
          <a:lstStyle/>
          <a:p>
            <a:r>
              <a:rPr lang="en-US" u="sng" dirty="0" smtClean="0"/>
              <a:t>Relevant</a:t>
            </a:r>
            <a:r>
              <a:rPr lang="en-US" dirty="0" smtClean="0"/>
              <a:t> Treatment History</a:t>
            </a:r>
          </a:p>
          <a:p>
            <a:pPr marL="0" indent="0">
              <a:buNone/>
            </a:pPr>
            <a:endParaRPr lang="en-US" dirty="0" smtClean="0"/>
          </a:p>
          <a:p>
            <a:r>
              <a:rPr lang="en-US" dirty="0" smtClean="0"/>
              <a:t>Cultural assessment and impact on treatment options, treatment acceptance, etc. </a:t>
            </a:r>
            <a:endParaRPr lang="en-US" dirty="0"/>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Gathering</a:t>
            </a:r>
            <a:endParaRPr lang="en-US" dirty="0"/>
          </a:p>
        </p:txBody>
      </p:sp>
      <p:sp>
        <p:nvSpPr>
          <p:cNvPr id="3" name="Content Placeholder 2"/>
          <p:cNvSpPr>
            <a:spLocks noGrp="1"/>
          </p:cNvSpPr>
          <p:nvPr>
            <p:ph idx="1"/>
          </p:nvPr>
        </p:nvSpPr>
        <p:spPr>
          <a:xfrm>
            <a:off x="304800" y="1524000"/>
            <a:ext cx="8610600" cy="5181600"/>
          </a:xfrm>
        </p:spPr>
        <p:txBody>
          <a:bodyPr/>
          <a:lstStyle/>
          <a:p>
            <a:r>
              <a:rPr lang="en-US" sz="2800" dirty="0" smtClean="0"/>
              <a:t>Family history: relevant medical and psychiatric</a:t>
            </a:r>
          </a:p>
          <a:p>
            <a:pPr marL="0" indent="0">
              <a:buNone/>
            </a:pPr>
            <a:endParaRPr lang="en-US" sz="2800" dirty="0" smtClean="0"/>
          </a:p>
          <a:p>
            <a:r>
              <a:rPr lang="en-US" sz="2800" dirty="0" smtClean="0"/>
              <a:t>Educational history: relevant client history</a:t>
            </a:r>
          </a:p>
          <a:p>
            <a:pPr marL="0" indent="0">
              <a:buNone/>
            </a:pPr>
            <a:endParaRPr lang="en-US" sz="2800" dirty="0" smtClean="0"/>
          </a:p>
          <a:p>
            <a:r>
              <a:rPr lang="en-US" sz="2800" dirty="0" smtClean="0"/>
              <a:t>Relevant medical background: more emphasis on current issues that may be relevant to diagnosis/TX</a:t>
            </a:r>
          </a:p>
          <a:p>
            <a:pPr marL="0" indent="0">
              <a:buNone/>
            </a:pPr>
            <a:endParaRPr lang="en-US" sz="2800" dirty="0" smtClean="0"/>
          </a:p>
          <a:p>
            <a:r>
              <a:rPr lang="en-US" sz="2800" dirty="0" smtClean="0"/>
              <a:t>Employment/Vocational history: relevant client history; indication of periods of stability or reduced symptoms; indication of functional baseline</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Data Gathering…</a:t>
            </a:r>
            <a:endParaRPr lang="en-US" dirty="0"/>
          </a:p>
        </p:txBody>
      </p:sp>
      <p:sp>
        <p:nvSpPr>
          <p:cNvPr id="3" name="Content Placeholder 2"/>
          <p:cNvSpPr>
            <a:spLocks noGrp="1"/>
          </p:cNvSpPr>
          <p:nvPr>
            <p:ph idx="1"/>
          </p:nvPr>
        </p:nvSpPr>
        <p:spPr/>
        <p:txBody>
          <a:bodyPr/>
          <a:lstStyle/>
          <a:p>
            <a:r>
              <a:rPr lang="en-US" sz="2800" dirty="0"/>
              <a:t>Psychological/psychiatric treatment history (should also include substance abuse treatment history as well): length of time client has been ill; should include client assessment of outcomes and length, if any, of period of stability; should also include client assessment of  their compliance with </a:t>
            </a:r>
            <a:r>
              <a:rPr lang="en-US" sz="2800" dirty="0" smtClean="0"/>
              <a:t>treatment</a:t>
            </a:r>
            <a:endParaRPr lang="en-US" sz="2800" dirty="0"/>
          </a:p>
          <a:p>
            <a:pPr marL="0" indent="0">
              <a:buNone/>
            </a:pPr>
            <a:endParaRPr lang="en-US" sz="2800" dirty="0" smtClean="0"/>
          </a:p>
          <a:p>
            <a:r>
              <a:rPr lang="en-US" sz="2800" dirty="0"/>
              <a:t>Military service history: indication of periods of stability or baseline functioning; may be relevant diagnostically</a:t>
            </a:r>
          </a:p>
          <a:p>
            <a:endParaRPr lang="en-US" sz="2800" dirty="0" smtClean="0"/>
          </a:p>
          <a:p>
            <a:endParaRPr lang="en-US" sz="2800" dirty="0"/>
          </a:p>
          <a:p>
            <a:endParaRPr lang="en-US" sz="2800" dirty="0"/>
          </a:p>
        </p:txBody>
      </p:sp>
    </p:spTree>
    <p:extLst>
      <p:ext uri="{BB962C8B-B14F-4D97-AF65-F5344CB8AC3E}">
        <p14:creationId xmlns="" xmlns:p14="http://schemas.microsoft.com/office/powerpoint/2010/main" val="146091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86"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Funding Sources</a:t>
            </a:r>
          </a:p>
        </p:txBody>
      </p:sp>
      <p:sp>
        <p:nvSpPr>
          <p:cNvPr id="118787" name="Rectangle 3"/>
          <p:cNvSpPr>
            <a:spLocks noGrp="1" noChangeArrowheads="1"/>
          </p:cNvSpPr>
          <p:nvPr>
            <p:ph idx="1"/>
          </p:nvPr>
        </p:nvSpPr>
        <p:spPr>
          <a:xfrm>
            <a:off x="457200" y="2057400"/>
            <a:ext cx="8229600" cy="4411662"/>
          </a:xfrm>
        </p:spPr>
        <p:txBody>
          <a:bodyPr/>
          <a:lstStyle/>
          <a:p>
            <a:pPr eaLnBrk="1" hangingPunct="1">
              <a:lnSpc>
                <a:spcPct val="90000"/>
              </a:lnSpc>
            </a:pPr>
            <a:r>
              <a:rPr lang="en-US" sz="2800" dirty="0" smtClean="0"/>
              <a:t>There are multiple sources of funding for many Individuals.  For example:</a:t>
            </a:r>
          </a:p>
          <a:p>
            <a:pPr lvl="1">
              <a:lnSpc>
                <a:spcPct val="90000"/>
              </a:lnSpc>
            </a:pPr>
            <a:r>
              <a:rPr lang="en-US" sz="2800" dirty="0" smtClean="0"/>
              <a:t>Medicaid</a:t>
            </a:r>
          </a:p>
          <a:p>
            <a:pPr lvl="1">
              <a:lnSpc>
                <a:spcPct val="90000"/>
              </a:lnSpc>
            </a:pPr>
            <a:r>
              <a:rPr lang="en-US" sz="2800" dirty="0" smtClean="0"/>
              <a:t>Medicare</a:t>
            </a:r>
          </a:p>
          <a:p>
            <a:pPr lvl="1">
              <a:lnSpc>
                <a:spcPct val="90000"/>
              </a:lnSpc>
            </a:pPr>
            <a:r>
              <a:rPr lang="en-US" sz="2800" dirty="0" smtClean="0"/>
              <a:t>3</a:t>
            </a:r>
            <a:r>
              <a:rPr lang="en-US" sz="2800" baseline="30000" dirty="0" smtClean="0"/>
              <a:t>rd</a:t>
            </a:r>
            <a:r>
              <a:rPr lang="en-US" sz="2800" dirty="0" smtClean="0"/>
              <a:t> Party Insurance</a:t>
            </a:r>
          </a:p>
          <a:p>
            <a:pPr lvl="1">
              <a:lnSpc>
                <a:spcPct val="90000"/>
              </a:lnSpc>
            </a:pPr>
            <a:r>
              <a:rPr lang="en-US" sz="2800" dirty="0" smtClean="0"/>
              <a:t>Block Grant</a:t>
            </a:r>
          </a:p>
          <a:p>
            <a:pPr marL="344487" lvl="1" indent="0">
              <a:lnSpc>
                <a:spcPct val="90000"/>
              </a:lnSpc>
              <a:buNone/>
            </a:pPr>
            <a:endParaRPr lang="en-US" sz="2800" dirty="0" smtClean="0"/>
          </a:p>
          <a:p>
            <a:pPr eaLnBrk="1" hangingPunct="1">
              <a:lnSpc>
                <a:spcPct val="90000"/>
              </a:lnSpc>
            </a:pPr>
            <a:r>
              <a:rPr lang="en-US" sz="2800" dirty="0" smtClean="0"/>
              <a:t>In Colorado the Health Care Policy and Financing (HCPF) department is primarily responsible for Medicaid</a:t>
            </a:r>
            <a:endParaRPr lang="en-US" sz="2400" dirty="0" smtClean="0"/>
          </a:p>
        </p:txBody>
      </p:sp>
      <p:grpSp>
        <p:nvGrpSpPr>
          <p:cNvPr id="2" name="Group 4"/>
          <p:cNvGrpSpPr>
            <a:grpSpLocks/>
          </p:cNvGrpSpPr>
          <p:nvPr/>
        </p:nvGrpSpPr>
        <p:grpSpPr bwMode="auto">
          <a:xfrm>
            <a:off x="5486400" y="228600"/>
            <a:ext cx="2209800" cy="1676400"/>
            <a:chOff x="1824" y="633"/>
            <a:chExt cx="2834" cy="2849"/>
          </a:xfrm>
        </p:grpSpPr>
        <p:sp>
          <p:nvSpPr>
            <p:cNvPr id="8197" name="Puzzle3"/>
            <p:cNvSpPr>
              <a:spLocks noEditPoints="1" noChangeArrowheads="1"/>
            </p:cNvSpPr>
            <p:nvPr/>
          </p:nvSpPr>
          <p:spPr bwMode="auto">
            <a:xfrm>
              <a:off x="3204" y="633"/>
              <a:ext cx="1114" cy="151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en-US" dirty="0"/>
            </a:p>
          </p:txBody>
        </p:sp>
        <p:sp>
          <p:nvSpPr>
            <p:cNvPr id="8198" name="Puzzle2"/>
            <p:cNvSpPr>
              <a:spLocks noEditPoints="1" noChangeArrowheads="1"/>
            </p:cNvSpPr>
            <p:nvPr/>
          </p:nvSpPr>
          <p:spPr bwMode="auto">
            <a:xfrm>
              <a:off x="2880" y="1736"/>
              <a:ext cx="1778" cy="1379"/>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en-US" dirty="0"/>
            </a:p>
          </p:txBody>
        </p:sp>
        <p:sp>
          <p:nvSpPr>
            <p:cNvPr id="8199" name="Puzzle4"/>
            <p:cNvSpPr>
              <a:spLocks noEditPoints="1" noChangeArrowheads="1"/>
            </p:cNvSpPr>
            <p:nvPr/>
          </p:nvSpPr>
          <p:spPr bwMode="auto">
            <a:xfrm>
              <a:off x="2192" y="1719"/>
              <a:ext cx="1072" cy="1763"/>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en-US" dirty="0"/>
            </a:p>
          </p:txBody>
        </p:sp>
        <p:sp>
          <p:nvSpPr>
            <p:cNvPr id="8200" name="Puzzle1"/>
            <p:cNvSpPr>
              <a:spLocks noEditPoints="1" noChangeArrowheads="1"/>
            </p:cNvSpPr>
            <p:nvPr/>
          </p:nvSpPr>
          <p:spPr bwMode="auto">
            <a:xfrm>
              <a:off x="1824" y="1091"/>
              <a:ext cx="1800" cy="105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en-US" dirty="0"/>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randombar(horizontal)">
                                      <p:cBhvr>
                                        <p:cTn id="7" dur="600">
                                          <p:stCondLst>
                                            <p:cond delay="0"/>
                                          </p:stCondLst>
                                        </p:cTn>
                                        <p:tgtEl>
                                          <p:spTgt spid="11878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8787">
                                            <p:txEl>
                                              <p:pRg st="0" end="0"/>
                                            </p:txEl>
                                          </p:spTgt>
                                        </p:tgtEl>
                                        <p:attrNameLst>
                                          <p:attrName>style.visibility</p:attrName>
                                        </p:attrNameLst>
                                      </p:cBhvr>
                                      <p:to>
                                        <p:strVal val="visible"/>
                                      </p:to>
                                    </p:set>
                                    <p:animEffect transition="in" filter="randombar(horizontal)">
                                      <p:cBhvr>
                                        <p:cTn id="12" dur="500"/>
                                        <p:tgtEl>
                                          <p:spTgt spid="118787">
                                            <p:txEl>
                                              <p:pRg st="0" end="0"/>
                                            </p:tx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118787">
                                            <p:txEl>
                                              <p:pRg st="1" end="1"/>
                                            </p:txEl>
                                          </p:spTgt>
                                        </p:tgtEl>
                                        <p:attrNameLst>
                                          <p:attrName>style.visibility</p:attrName>
                                        </p:attrNameLst>
                                      </p:cBhvr>
                                      <p:to>
                                        <p:strVal val="visible"/>
                                      </p:to>
                                    </p:set>
                                    <p:animEffect transition="in" filter="randombar(horizontal)">
                                      <p:cBhvr>
                                        <p:cTn id="15" dur="500"/>
                                        <p:tgtEl>
                                          <p:spTgt spid="118787">
                                            <p:txEl>
                                              <p:pRg st="1" end="1"/>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118787">
                                            <p:txEl>
                                              <p:pRg st="2" end="2"/>
                                            </p:txEl>
                                          </p:spTgt>
                                        </p:tgtEl>
                                        <p:attrNameLst>
                                          <p:attrName>style.visibility</p:attrName>
                                        </p:attrNameLst>
                                      </p:cBhvr>
                                      <p:to>
                                        <p:strVal val="visible"/>
                                      </p:to>
                                    </p:set>
                                    <p:animEffect transition="in" filter="randombar(horizontal)">
                                      <p:cBhvr>
                                        <p:cTn id="18" dur="500"/>
                                        <p:tgtEl>
                                          <p:spTgt spid="118787">
                                            <p:txEl>
                                              <p:pRg st="2" end="2"/>
                                            </p:tx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118787">
                                            <p:txEl>
                                              <p:pRg st="3" end="3"/>
                                            </p:txEl>
                                          </p:spTgt>
                                        </p:tgtEl>
                                        <p:attrNameLst>
                                          <p:attrName>style.visibility</p:attrName>
                                        </p:attrNameLst>
                                      </p:cBhvr>
                                      <p:to>
                                        <p:strVal val="visible"/>
                                      </p:to>
                                    </p:set>
                                    <p:animEffect transition="in" filter="randombar(horizontal)">
                                      <p:cBhvr>
                                        <p:cTn id="21" dur="500"/>
                                        <p:tgtEl>
                                          <p:spTgt spid="118787">
                                            <p:txEl>
                                              <p:pRg st="3" end="3"/>
                                            </p:txEl>
                                          </p:spTgt>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118787">
                                            <p:txEl>
                                              <p:pRg st="4" end="4"/>
                                            </p:txEl>
                                          </p:spTgt>
                                        </p:tgtEl>
                                        <p:attrNameLst>
                                          <p:attrName>style.visibility</p:attrName>
                                        </p:attrNameLst>
                                      </p:cBhvr>
                                      <p:to>
                                        <p:strVal val="visible"/>
                                      </p:to>
                                    </p:set>
                                    <p:animEffect transition="in" filter="randombar(horizontal)">
                                      <p:cBhvr>
                                        <p:cTn id="24" dur="500"/>
                                        <p:tgtEl>
                                          <p:spTgt spid="118787">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118787">
                                            <p:txEl>
                                              <p:pRg st="6" end="6"/>
                                            </p:txEl>
                                          </p:spTgt>
                                        </p:tgtEl>
                                        <p:attrNameLst>
                                          <p:attrName>style.visibility</p:attrName>
                                        </p:attrNameLst>
                                      </p:cBhvr>
                                      <p:to>
                                        <p:strVal val="visible"/>
                                      </p:to>
                                    </p:set>
                                    <p:animEffect transition="in" filter="randombar(horizontal)">
                                      <p:cBhvr>
                                        <p:cTn id="29" dur="500"/>
                                        <p:tgtEl>
                                          <p:spTgt spid="1187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P spid="118787"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Gathering</a:t>
            </a:r>
            <a:endParaRPr lang="en-US" dirty="0"/>
          </a:p>
        </p:txBody>
      </p:sp>
      <p:sp>
        <p:nvSpPr>
          <p:cNvPr id="3" name="Content Placeholder 2"/>
          <p:cNvSpPr>
            <a:spLocks noGrp="1"/>
          </p:cNvSpPr>
          <p:nvPr>
            <p:ph idx="1"/>
          </p:nvPr>
        </p:nvSpPr>
        <p:spPr>
          <a:xfrm>
            <a:off x="457200" y="1524000"/>
            <a:ext cx="7693025" cy="5181600"/>
          </a:xfrm>
        </p:spPr>
        <p:txBody>
          <a:bodyPr/>
          <a:lstStyle/>
          <a:p>
            <a:r>
              <a:rPr lang="en-US" sz="2800" dirty="0" smtClean="0"/>
              <a:t>Legal history: emphasis on current history</a:t>
            </a:r>
          </a:p>
          <a:p>
            <a:r>
              <a:rPr lang="en-US" sz="2800" dirty="0" smtClean="0"/>
              <a:t>Alcohol/Drug use history: emphasis on current use or patterns;  assessment of level of risk if currently in recovery</a:t>
            </a:r>
          </a:p>
          <a:p>
            <a:r>
              <a:rPr lang="en-US" sz="2800" dirty="0" smtClean="0"/>
              <a:t>Mental status examination: should be complete and completed by trained professional</a:t>
            </a:r>
          </a:p>
          <a:p>
            <a:r>
              <a:rPr lang="en-US" sz="2800" dirty="0" smtClean="0"/>
              <a:t>A description/summary of the significant problems that the client experiences: list of current problems and their impact on client or how the current problems are evidenced</a:t>
            </a:r>
            <a:endParaRPr lang="en-US" sz="2800" dirty="0"/>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Issues</a:t>
            </a:r>
            <a:endParaRPr lang="en-US" dirty="0"/>
          </a:p>
        </p:txBody>
      </p:sp>
      <p:sp>
        <p:nvSpPr>
          <p:cNvPr id="3" name="Content Placeholder 2"/>
          <p:cNvSpPr>
            <a:spLocks noGrp="1"/>
          </p:cNvSpPr>
          <p:nvPr>
            <p:ph idx="1"/>
          </p:nvPr>
        </p:nvSpPr>
        <p:spPr/>
        <p:txBody>
          <a:bodyPr/>
          <a:lstStyle/>
          <a:p>
            <a:r>
              <a:rPr lang="en-US" dirty="0" smtClean="0"/>
              <a:t>Date of last physical exam</a:t>
            </a:r>
          </a:p>
          <a:p>
            <a:pPr lvl="1"/>
            <a:r>
              <a:rPr lang="en-US" sz="3000" dirty="0" smtClean="0"/>
              <a:t>Refer  if not recent</a:t>
            </a:r>
          </a:p>
          <a:p>
            <a:pPr marL="344487" lvl="1" indent="0">
              <a:buNone/>
            </a:pPr>
            <a:endParaRPr lang="en-US" sz="3000" dirty="0" smtClean="0"/>
          </a:p>
          <a:p>
            <a:r>
              <a:rPr lang="en-US" dirty="0" smtClean="0"/>
              <a:t>Ask the individual if their Primary Care Physician (PCP) can be contacted</a:t>
            </a:r>
          </a:p>
          <a:p>
            <a:pPr marL="0" indent="0">
              <a:buNone/>
            </a:pPr>
            <a:endParaRPr lang="en-US" dirty="0" smtClean="0"/>
          </a:p>
          <a:p>
            <a:r>
              <a:rPr lang="en-US" dirty="0" smtClean="0"/>
              <a:t>Coordination with medical care providers</a:t>
            </a:r>
            <a:endParaRPr lang="en-US" dirty="0"/>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en-US" dirty="0" smtClean="0"/>
              <a:t>Risk Assessment</a:t>
            </a:r>
          </a:p>
        </p:txBody>
      </p:sp>
      <p:sp>
        <p:nvSpPr>
          <p:cNvPr id="74755" name="Content Placeholder 2"/>
          <p:cNvSpPr>
            <a:spLocks noGrp="1"/>
          </p:cNvSpPr>
          <p:nvPr>
            <p:ph idx="1"/>
          </p:nvPr>
        </p:nvSpPr>
        <p:spPr/>
        <p:txBody>
          <a:bodyPr/>
          <a:lstStyle/>
          <a:p>
            <a:r>
              <a:rPr lang="en-US" dirty="0" smtClean="0"/>
              <a:t>Usually considered to be an addendum to the Mental Status Exam</a:t>
            </a:r>
          </a:p>
          <a:p>
            <a:pPr marL="0" indent="0">
              <a:buNone/>
            </a:pPr>
            <a:endParaRPr lang="en-US" dirty="0" smtClean="0"/>
          </a:p>
          <a:p>
            <a:r>
              <a:rPr lang="en-US" dirty="0" smtClean="0"/>
              <a:t>Considers: suicide, homicide, self- harm, harm to others, grave disability, etc. </a:t>
            </a:r>
          </a:p>
          <a:p>
            <a:pPr marL="0" indent="0">
              <a:buNone/>
            </a:pPr>
            <a:endParaRPr lang="en-US" dirty="0" smtClean="0"/>
          </a:p>
          <a:p>
            <a:r>
              <a:rPr lang="en-US" dirty="0" smtClean="0"/>
              <a:t>Should only be completed by those with proper credentials, training, and experience</a:t>
            </a:r>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r>
              <a:rPr lang="en-US" dirty="0" smtClean="0"/>
              <a:t>Mental Status Exam</a:t>
            </a:r>
          </a:p>
        </p:txBody>
      </p:sp>
      <p:sp>
        <p:nvSpPr>
          <p:cNvPr id="73731" name="Content Placeholder 2"/>
          <p:cNvSpPr>
            <a:spLocks noGrp="1"/>
          </p:cNvSpPr>
          <p:nvPr>
            <p:ph idx="1"/>
          </p:nvPr>
        </p:nvSpPr>
        <p:spPr/>
        <p:txBody>
          <a:bodyPr/>
          <a:lstStyle/>
          <a:p>
            <a:r>
              <a:rPr lang="en-US" dirty="0" smtClean="0"/>
              <a:t>This is a required portion of the assessment </a:t>
            </a:r>
          </a:p>
          <a:p>
            <a:pPr marL="0" indent="0">
              <a:buNone/>
            </a:pPr>
            <a:r>
              <a:rPr lang="en-US" dirty="0" smtClean="0"/>
              <a:t> </a:t>
            </a:r>
          </a:p>
          <a:p>
            <a:r>
              <a:rPr lang="en-US" dirty="0" smtClean="0"/>
              <a:t>Must be accurate and complete</a:t>
            </a:r>
          </a:p>
          <a:p>
            <a:pPr marL="0" indent="0">
              <a:buNone/>
            </a:pPr>
            <a:endParaRPr lang="en-US" dirty="0" smtClean="0"/>
          </a:p>
          <a:p>
            <a:r>
              <a:rPr lang="en-US" dirty="0" smtClean="0"/>
              <a:t>Only completed by those with proper credentials, training and experience</a:t>
            </a:r>
          </a:p>
          <a:p>
            <a:pPr marL="0" indent="0">
              <a:buNone/>
            </a:pPr>
            <a:endParaRPr lang="en-US" dirty="0" smtClean="0"/>
          </a:p>
          <a:p>
            <a:r>
              <a:rPr lang="en-US" dirty="0" smtClean="0"/>
              <a:t>See handout on Mental Status Exam in the Appendix</a:t>
            </a:r>
          </a:p>
          <a:p>
            <a:pPr>
              <a:buFont typeface="Wingdings" pitchFamily="2" charset="2"/>
              <a:buNone/>
            </a:pPr>
            <a:endParaRPr lang="en-US" dirty="0" smtClean="0"/>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2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Identifying Needs</a:t>
            </a:r>
          </a:p>
        </p:txBody>
      </p:sp>
      <p:sp>
        <p:nvSpPr>
          <p:cNvPr id="75779" name="Rectangle 3"/>
          <p:cNvSpPr>
            <a:spLocks noGrp="1" noChangeArrowheads="1"/>
          </p:cNvSpPr>
          <p:nvPr>
            <p:ph idx="1"/>
          </p:nvPr>
        </p:nvSpPr>
        <p:spPr>
          <a:xfrm>
            <a:off x="533400" y="1447800"/>
            <a:ext cx="8382000" cy="5181600"/>
          </a:xfrm>
        </p:spPr>
        <p:txBody>
          <a:bodyPr/>
          <a:lstStyle/>
          <a:p>
            <a:pPr eaLnBrk="1" hangingPunct="1"/>
            <a:r>
              <a:rPr lang="en-US" sz="2800" dirty="0" smtClean="0"/>
              <a:t>One of the primary outcomes of all assessments is identification of needs, concerns, deficits, behaviors or other issues that may need to be addressed in the treatment episode</a:t>
            </a:r>
          </a:p>
          <a:p>
            <a:pPr marL="0" indent="0" eaLnBrk="1" hangingPunct="1">
              <a:buNone/>
            </a:pPr>
            <a:endParaRPr lang="en-US" sz="2800" dirty="0" smtClean="0"/>
          </a:p>
          <a:p>
            <a:pPr eaLnBrk="1" hangingPunct="1"/>
            <a:r>
              <a:rPr lang="en-US" sz="2800" dirty="0" smtClean="0"/>
              <a:t>Some issues may need to be addressed in subsequent levels of care</a:t>
            </a:r>
          </a:p>
          <a:p>
            <a:pPr marL="0" indent="0" eaLnBrk="1" hangingPunct="1">
              <a:buNone/>
            </a:pPr>
            <a:endParaRPr lang="en-US" sz="2800" dirty="0" smtClean="0"/>
          </a:p>
          <a:p>
            <a:pPr eaLnBrk="1" hangingPunct="1"/>
            <a:r>
              <a:rPr lang="en-US" sz="2800" dirty="0" smtClean="0"/>
              <a:t>The individual and provider may disagree about what is a priority issue and can defer the issue for future discussion (always leave the door open)</a:t>
            </a:r>
          </a:p>
          <a:p>
            <a:pPr eaLnBrk="1" hangingPunct="1">
              <a:buNone/>
            </a:pPr>
            <a:endParaRPr lang="en-US" sz="2000" i="1" dirty="0" smtClean="0">
              <a:solidFill>
                <a:srgbClr val="A5002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35522"/>
                                        </p:tgtEl>
                                      </p:cBhvr>
                                    </p:animEffect>
                                    <p:animScale>
                                      <p:cBhvr>
                                        <p:cTn id="7" dur="250" autoRev="1" fill="hold"/>
                                        <p:tgtEl>
                                          <p:spTgt spid="23552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22"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382000" cy="1371600"/>
          </a:xfrm>
        </p:spPr>
        <p:txBody>
          <a:bodyPr/>
          <a:lstStyle/>
          <a:p>
            <a:r>
              <a:rPr lang="en-US" dirty="0" smtClean="0"/>
              <a:t>Identifying Symptoms/</a:t>
            </a:r>
            <a:br>
              <a:rPr lang="en-US" dirty="0" smtClean="0"/>
            </a:br>
            <a:r>
              <a:rPr lang="en-US" dirty="0" smtClean="0"/>
              <a:t>Behaviors/ Problems with Functioning</a:t>
            </a:r>
            <a:endParaRPr lang="en-US" dirty="0"/>
          </a:p>
        </p:txBody>
      </p:sp>
      <p:sp>
        <p:nvSpPr>
          <p:cNvPr id="3" name="Content Placeholder 2"/>
          <p:cNvSpPr>
            <a:spLocks noGrp="1"/>
          </p:cNvSpPr>
          <p:nvPr>
            <p:ph idx="1"/>
          </p:nvPr>
        </p:nvSpPr>
        <p:spPr>
          <a:xfrm>
            <a:off x="457200" y="1904999"/>
            <a:ext cx="8229600" cy="4724401"/>
          </a:xfrm>
        </p:spPr>
        <p:txBody>
          <a:bodyPr/>
          <a:lstStyle/>
          <a:p>
            <a:r>
              <a:rPr lang="en-US" sz="2800" b="1" i="1" dirty="0" smtClean="0"/>
              <a:t>The needs should be targeted, focused, prioritized  and relevant to the individual’s goals</a:t>
            </a:r>
          </a:p>
          <a:p>
            <a:r>
              <a:rPr lang="en-US" sz="2800" b="1" i="1" dirty="0" smtClean="0"/>
              <a:t>They will be matched to services in the continuum of care</a:t>
            </a:r>
          </a:p>
          <a:p>
            <a:pPr lvl="1"/>
            <a:r>
              <a:rPr lang="en-US" sz="2400" b="1" i="1" dirty="0" smtClean="0"/>
              <a:t>Symptoms matched to treatment services</a:t>
            </a:r>
          </a:p>
          <a:p>
            <a:pPr lvl="1"/>
            <a:r>
              <a:rPr lang="en-US" sz="2400" b="1" i="1" dirty="0" smtClean="0"/>
              <a:t>Problems with functioning matched to rehab and recovery services</a:t>
            </a:r>
          </a:p>
          <a:p>
            <a:pPr lvl="1"/>
            <a:r>
              <a:rPr lang="en-US" sz="2400" b="1" i="1" dirty="0" smtClean="0"/>
              <a:t>Problems with accessing services and supports matched with case management services</a:t>
            </a:r>
            <a:endParaRPr lang="en-US" sz="2400" dirty="0"/>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 and Problems with Functioning </a:t>
            </a:r>
            <a:endParaRPr lang="en-US" dirty="0"/>
          </a:p>
        </p:txBody>
      </p:sp>
      <p:sp>
        <p:nvSpPr>
          <p:cNvPr id="3" name="Content Placeholder 2"/>
          <p:cNvSpPr>
            <a:spLocks noGrp="1"/>
          </p:cNvSpPr>
          <p:nvPr>
            <p:ph idx="1"/>
          </p:nvPr>
        </p:nvSpPr>
        <p:spPr/>
        <p:txBody>
          <a:bodyPr/>
          <a:lstStyle/>
          <a:p>
            <a:r>
              <a:rPr lang="en-US" dirty="0" smtClean="0"/>
              <a:t>Both symptoms and functional deficits should be supported by behavior and reports from the individual</a:t>
            </a:r>
          </a:p>
          <a:p>
            <a:pPr marL="0" indent="0">
              <a:buNone/>
            </a:pPr>
            <a:endParaRPr lang="en-US" dirty="0" smtClean="0"/>
          </a:p>
          <a:p>
            <a:r>
              <a:rPr lang="en-US" i="1" dirty="0" smtClean="0">
                <a:solidFill>
                  <a:srgbClr val="C00000"/>
                </a:solidFill>
              </a:rPr>
              <a:t>“As evidenced by…”</a:t>
            </a:r>
            <a:endParaRPr lang="en-US" i="1" dirty="0">
              <a:solidFill>
                <a:srgbClr val="C00000"/>
              </a:solidFill>
            </a:endParaRPr>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2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Symptoms </a:t>
            </a:r>
          </a:p>
        </p:txBody>
      </p:sp>
      <p:sp>
        <p:nvSpPr>
          <p:cNvPr id="76803" name="Rectangle 3"/>
          <p:cNvSpPr>
            <a:spLocks noGrp="1" noChangeArrowheads="1"/>
          </p:cNvSpPr>
          <p:nvPr>
            <p:ph idx="1"/>
          </p:nvPr>
        </p:nvSpPr>
        <p:spPr>
          <a:xfrm>
            <a:off x="838200" y="1676400"/>
            <a:ext cx="8077200" cy="4953000"/>
          </a:xfrm>
        </p:spPr>
        <p:txBody>
          <a:bodyPr/>
          <a:lstStyle/>
          <a:p>
            <a:r>
              <a:rPr lang="en-US" sz="2800" b="1" i="1" dirty="0" smtClean="0"/>
              <a:t>Name specific symptoms as they apply to the individual:</a:t>
            </a:r>
          </a:p>
          <a:p>
            <a:pPr lvl="1"/>
            <a:r>
              <a:rPr lang="en-US" sz="2700" b="1" i="1" dirty="0" smtClean="0"/>
              <a:t>sadness, as evidenced by flat affect, tearful</a:t>
            </a:r>
          </a:p>
          <a:p>
            <a:pPr lvl="1"/>
            <a:r>
              <a:rPr lang="en-US" sz="2700" b="1" i="1" dirty="0" smtClean="0"/>
              <a:t>sleep problems, as evidenced by pm and am insomnia </a:t>
            </a:r>
          </a:p>
          <a:p>
            <a:pPr lvl="1"/>
            <a:r>
              <a:rPr lang="en-US" sz="2700" b="1" i="1" dirty="0" smtClean="0"/>
              <a:t>loss of appetite, as evidenced by, lost 10 pounds </a:t>
            </a:r>
          </a:p>
          <a:p>
            <a:pPr lvl="1"/>
            <a:r>
              <a:rPr lang="en-US" sz="2700" b="1" i="1" dirty="0" smtClean="0"/>
              <a:t>no energy, as evidenced by, lays on the couch all day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35522"/>
                                        </p:tgtEl>
                                      </p:cBhvr>
                                    </p:animEffect>
                                    <p:animScale>
                                      <p:cBhvr>
                                        <p:cTn id="7" dur="250" autoRev="1" fill="hold"/>
                                        <p:tgtEl>
                                          <p:spTgt spid="23552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22"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 Focus</a:t>
            </a:r>
            <a:endParaRPr lang="en-US" dirty="0"/>
          </a:p>
        </p:txBody>
      </p:sp>
      <p:sp>
        <p:nvSpPr>
          <p:cNvPr id="3" name="Content Placeholder 2"/>
          <p:cNvSpPr>
            <a:spLocks noGrp="1"/>
          </p:cNvSpPr>
          <p:nvPr>
            <p:ph idx="1"/>
          </p:nvPr>
        </p:nvSpPr>
        <p:spPr>
          <a:xfrm>
            <a:off x="457200" y="1600200"/>
            <a:ext cx="8229600" cy="4411662"/>
          </a:xfrm>
        </p:spPr>
        <p:txBody>
          <a:bodyPr/>
          <a:lstStyle/>
          <a:p>
            <a:pPr marL="565150" indent="-457200">
              <a:buFont typeface="Wingdings" pitchFamily="2" charset="2"/>
              <a:buChar char="v"/>
            </a:pPr>
            <a:r>
              <a:rPr lang="en-US" sz="2400" b="1" dirty="0" smtClean="0">
                <a:latin typeface="Arial" pitchFamily="34" charset="0"/>
                <a:cs typeface="Arial" pitchFamily="34" charset="0"/>
              </a:rPr>
              <a:t>Client is not able to sleep more than 2 hours at a time without waking. She is sometimes able to fall back into a troubled sleep, but often lays awake and anxious.</a:t>
            </a:r>
          </a:p>
          <a:p>
            <a:pPr marL="107950" indent="0">
              <a:buNone/>
            </a:pPr>
            <a:endParaRPr lang="en-US" sz="2400" b="1" dirty="0" smtClean="0">
              <a:latin typeface="Arial" pitchFamily="34" charset="0"/>
              <a:cs typeface="Arial" pitchFamily="34" charset="0"/>
            </a:endParaRPr>
          </a:p>
          <a:p>
            <a:pPr marL="565150" indent="-457200">
              <a:buFont typeface="Wingdings" pitchFamily="2" charset="2"/>
              <a:buChar char="v"/>
            </a:pPr>
            <a:r>
              <a:rPr lang="en-US" sz="2400" b="1" dirty="0" smtClean="0">
                <a:latin typeface="Arial" pitchFamily="34" charset="0"/>
                <a:cs typeface="Arial" pitchFamily="34" charset="0"/>
              </a:rPr>
              <a:t>Client has not been attending more than one day per week of school. Her mom says she claims her stomach aches and get considerably distressed if the mom tries to insist she get dressed. </a:t>
            </a:r>
          </a:p>
          <a:p>
            <a:pPr marL="107950" indent="0">
              <a:buNone/>
            </a:pPr>
            <a:endParaRPr lang="en-US" sz="2400" b="1" dirty="0" smtClean="0">
              <a:latin typeface="Arial" pitchFamily="34" charset="0"/>
              <a:cs typeface="Arial" pitchFamily="34" charset="0"/>
            </a:endParaRPr>
          </a:p>
          <a:p>
            <a:pPr marL="565150" indent="-457200">
              <a:buFont typeface="Wingdings" pitchFamily="2" charset="2"/>
              <a:buChar char="v"/>
            </a:pPr>
            <a:r>
              <a:rPr lang="en-US" sz="2400" b="1" dirty="0" smtClean="0">
                <a:latin typeface="Arial" pitchFamily="34" charset="0"/>
                <a:cs typeface="Arial" pitchFamily="34" charset="0"/>
              </a:rPr>
              <a:t>Client admits to hearing voices. Started last week when she stopped taking her meds. Voices described as “mean and yelling.”  </a:t>
            </a:r>
          </a:p>
          <a:p>
            <a:endParaRPr lang="en-US" sz="2000" dirty="0"/>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Functioning</a:t>
            </a:r>
            <a:endParaRPr lang="en-US" dirty="0"/>
          </a:p>
        </p:txBody>
      </p:sp>
      <p:sp>
        <p:nvSpPr>
          <p:cNvPr id="3" name="Content Placeholder 2"/>
          <p:cNvSpPr>
            <a:spLocks noGrp="1"/>
          </p:cNvSpPr>
          <p:nvPr>
            <p:ph idx="1"/>
          </p:nvPr>
        </p:nvSpPr>
        <p:spPr>
          <a:xfrm>
            <a:off x="457200" y="1371600"/>
            <a:ext cx="8153400" cy="4953000"/>
          </a:xfrm>
        </p:spPr>
        <p:txBody>
          <a:bodyPr/>
          <a:lstStyle/>
          <a:p>
            <a:r>
              <a:rPr lang="en-US" sz="2400" b="1" i="1" dirty="0" smtClean="0"/>
              <a:t>Name specific problems as they apply to the individual and the needs behind them: </a:t>
            </a:r>
          </a:p>
          <a:p>
            <a:pPr lvl="1"/>
            <a:r>
              <a:rPr lang="en-US" sz="2400" b="1" i="1" dirty="0" smtClean="0"/>
              <a:t>Limited social skills, as evidenced by impaired ability to relate to others, especially her children. Needs to learn appropriate conversation skills. </a:t>
            </a:r>
          </a:p>
          <a:p>
            <a:pPr marL="344487" lvl="1" indent="0">
              <a:buNone/>
            </a:pPr>
            <a:endParaRPr lang="en-US" sz="2400" b="1" i="1" dirty="0" smtClean="0"/>
          </a:p>
          <a:p>
            <a:pPr lvl="1"/>
            <a:r>
              <a:rPr lang="en-US" sz="2400" b="1" i="1" dirty="0" smtClean="0"/>
              <a:t> ADL improvement needed as evidenced by wearing clean clothing everyday, bathing each day, brushing teeth twice a day. </a:t>
            </a:r>
          </a:p>
          <a:p>
            <a:pPr marL="344487" lvl="1" indent="0">
              <a:buNone/>
            </a:pPr>
            <a:endParaRPr lang="en-US" sz="2400" b="1" i="1" dirty="0" smtClean="0"/>
          </a:p>
          <a:p>
            <a:pPr lvl="1"/>
            <a:r>
              <a:rPr lang="en-US" sz="2400" b="1" i="1" dirty="0" smtClean="0"/>
              <a:t>Parenting issues, as evidenced by inability to set appropriate limits for children. She needs to be persistent in enforcing household rules.</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Medicaid Mental Health Services</a:t>
            </a:r>
            <a:endParaRPr lang="en-US" dirty="0"/>
          </a:p>
        </p:txBody>
      </p:sp>
      <p:sp>
        <p:nvSpPr>
          <p:cNvPr id="3" name="Content Placeholder 2"/>
          <p:cNvSpPr>
            <a:spLocks noGrp="1"/>
          </p:cNvSpPr>
          <p:nvPr>
            <p:ph idx="1"/>
          </p:nvPr>
        </p:nvSpPr>
        <p:spPr>
          <a:xfrm>
            <a:off x="457200" y="1719262"/>
            <a:ext cx="8229600" cy="4833937"/>
          </a:xfrm>
        </p:spPr>
        <p:txBody>
          <a:bodyPr>
            <a:normAutofit fontScale="92500" lnSpcReduction="20000"/>
          </a:bodyPr>
          <a:lstStyle/>
          <a:p>
            <a:r>
              <a:rPr lang="en-US" dirty="0" smtClean="0"/>
              <a:t>Colorado is divided into 5 Service Areas</a:t>
            </a:r>
          </a:p>
          <a:p>
            <a:r>
              <a:rPr lang="en-US" dirty="0" smtClean="0"/>
              <a:t>Served by 5 Behavioral Health Organizations </a:t>
            </a:r>
          </a:p>
          <a:p>
            <a:pPr lvl="2"/>
            <a:r>
              <a:rPr lang="en-US" dirty="0" smtClean="0"/>
              <a:t>Colorado Access Behavioral Health Care (Denver) </a:t>
            </a:r>
          </a:p>
          <a:p>
            <a:pPr lvl="2">
              <a:buNone/>
            </a:pPr>
            <a:r>
              <a:rPr lang="en-US" dirty="0" smtClean="0"/>
              <a:t>    800 984 9133</a:t>
            </a:r>
          </a:p>
          <a:p>
            <a:pPr lvl="2"/>
            <a:r>
              <a:rPr lang="en-US" dirty="0" smtClean="0"/>
              <a:t>Behavioral Health Care, Inc. (Adams, Arapahoe, Douglas) 877-349-7379</a:t>
            </a:r>
          </a:p>
          <a:p>
            <a:pPr lvl="2"/>
            <a:r>
              <a:rPr lang="en-US" dirty="0" smtClean="0"/>
              <a:t>Colorado Health Partnerships (many south and western counties) 800-804-5008</a:t>
            </a:r>
          </a:p>
          <a:p>
            <a:pPr lvl="2"/>
            <a:r>
              <a:rPr lang="en-US" dirty="0" smtClean="0"/>
              <a:t>Foothills Behavioral Health (Boulder, Jefferson, Gilpin, Clear Creek, Broomfield) 866-245-1959</a:t>
            </a:r>
          </a:p>
          <a:p>
            <a:pPr lvl="2"/>
            <a:r>
              <a:rPr lang="en-US" dirty="0" smtClean="0"/>
              <a:t>Northeast Behavioral Health Partnership (12 counties in NE Colorado  888-296-5837</a:t>
            </a:r>
          </a:p>
          <a:p>
            <a:pPr lvl="2"/>
            <a:r>
              <a:rPr lang="en-US" dirty="0" smtClean="0"/>
              <a:t>Note - The last 3 have a management relationship with Value Options</a:t>
            </a:r>
          </a:p>
          <a:p>
            <a:pPr lvl="2"/>
            <a:endParaRPr lang="en-US" dirty="0" smtClean="0"/>
          </a:p>
          <a:p>
            <a:pPr lvl="2">
              <a:buNone/>
            </a:pPr>
            <a:endParaRPr lang="en-US" dirty="0" smtClean="0"/>
          </a:p>
          <a:p>
            <a:pPr lvl="2"/>
            <a:endParaRPr lang="en-US" dirty="0" smtClean="0"/>
          </a:p>
          <a:p>
            <a:endParaRPr lang="en-US" dirty="0"/>
          </a:p>
        </p:txBody>
      </p:sp>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Focus</a:t>
            </a:r>
            <a:endParaRPr lang="en-US" dirty="0"/>
          </a:p>
        </p:txBody>
      </p:sp>
      <p:sp>
        <p:nvSpPr>
          <p:cNvPr id="3" name="Content Placeholder 2"/>
          <p:cNvSpPr>
            <a:spLocks noGrp="1"/>
          </p:cNvSpPr>
          <p:nvPr>
            <p:ph idx="1"/>
          </p:nvPr>
        </p:nvSpPr>
        <p:spPr/>
        <p:txBody>
          <a:bodyPr/>
          <a:lstStyle/>
          <a:p>
            <a:pPr marL="565150" indent="-457200">
              <a:buFont typeface="Wingdings" pitchFamily="2" charset="2"/>
              <a:buChar char="v"/>
            </a:pPr>
            <a:r>
              <a:rPr lang="en-US" sz="2400" b="1" dirty="0" smtClean="0">
                <a:latin typeface="Arial" pitchFamily="34" charset="0"/>
                <a:cs typeface="Arial" pitchFamily="34" charset="0"/>
              </a:rPr>
              <a:t>Client is not able to manage her medications and needs to understand their purpose and state their major side effects.</a:t>
            </a:r>
          </a:p>
          <a:p>
            <a:pPr marL="107950" indent="0">
              <a:buNone/>
            </a:pPr>
            <a:endParaRPr lang="en-US" sz="2400" b="1" dirty="0" smtClean="0">
              <a:latin typeface="Arial" pitchFamily="34" charset="0"/>
              <a:cs typeface="Arial" pitchFamily="34" charset="0"/>
            </a:endParaRPr>
          </a:p>
          <a:p>
            <a:pPr marL="565150" indent="-457200">
              <a:buFont typeface="Wingdings" pitchFamily="2" charset="2"/>
              <a:buChar char="v"/>
            </a:pPr>
            <a:r>
              <a:rPr lang="en-US" sz="2400" b="1" dirty="0" smtClean="0">
                <a:latin typeface="Arial" pitchFamily="34" charset="0"/>
                <a:cs typeface="Arial" pitchFamily="34" charset="0"/>
              </a:rPr>
              <a:t>Client understands hallucinations and paranoia are a result of her MI.  She needs to clearly understand her diagnosis and articulate the impact of illness on ability to maintain community independence. </a:t>
            </a:r>
          </a:p>
          <a:p>
            <a:pPr marL="107950" indent="0">
              <a:buNone/>
            </a:pPr>
            <a:endParaRPr lang="en-US" sz="2400" b="1" dirty="0" smtClean="0">
              <a:latin typeface="Arial" pitchFamily="34" charset="0"/>
              <a:cs typeface="Arial" pitchFamily="34" charset="0"/>
            </a:endParaRPr>
          </a:p>
          <a:p>
            <a:pPr marL="565150" indent="-457200">
              <a:buFont typeface="Wingdings" pitchFamily="2" charset="2"/>
              <a:buChar char="v"/>
            </a:pPr>
            <a:r>
              <a:rPr lang="en-US" sz="2400" b="1" dirty="0" smtClean="0">
                <a:latin typeface="Arial" pitchFamily="34" charset="0"/>
                <a:cs typeface="Arial" pitchFamily="34" charset="0"/>
              </a:rPr>
              <a:t>Client would like to work and </a:t>
            </a:r>
            <a:r>
              <a:rPr lang="en-US" sz="2400" b="1" dirty="0" smtClean="0"/>
              <a:t>will obtain competitive employment as a waiter over the next 90 days and maintain that employment for 60 days.</a:t>
            </a:r>
          </a:p>
          <a:p>
            <a:pPr marL="457200" lvl="1" indent="0">
              <a:buNone/>
            </a:pPr>
            <a:endParaRPr lang="en-US" sz="2400" dirty="0" smtClean="0">
              <a:solidFill>
                <a:schemeClr val="hlink"/>
              </a:solidFill>
              <a:latin typeface="Arial" pitchFamily="34" charset="0"/>
              <a:cs typeface="Arial" pitchFamily="34" charset="0"/>
            </a:endParaRPr>
          </a:p>
          <a:p>
            <a:endParaRPr lang="en-US" dirty="0"/>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Management Needs</a:t>
            </a:r>
            <a:endParaRPr lang="en-US" dirty="0"/>
          </a:p>
        </p:txBody>
      </p:sp>
      <p:sp>
        <p:nvSpPr>
          <p:cNvPr id="3" name="Content Placeholder 2"/>
          <p:cNvSpPr>
            <a:spLocks noGrp="1"/>
          </p:cNvSpPr>
          <p:nvPr>
            <p:ph idx="1"/>
          </p:nvPr>
        </p:nvSpPr>
        <p:spPr/>
        <p:txBody>
          <a:bodyPr/>
          <a:lstStyle/>
          <a:p>
            <a:r>
              <a:rPr lang="en-US" b="1" dirty="0" smtClean="0"/>
              <a:t>Case Management can be in a clinic, in the community, or in the form of intensive case management but have the same overall definition of:</a:t>
            </a:r>
          </a:p>
          <a:p>
            <a:pPr marL="344487" lvl="1" indent="0">
              <a:buNone/>
            </a:pPr>
            <a:endParaRPr lang="en-US" b="1" dirty="0" smtClean="0"/>
          </a:p>
          <a:p>
            <a:pPr marL="344487" lvl="1" indent="0">
              <a:buNone/>
            </a:pPr>
            <a:r>
              <a:rPr lang="en-US" b="1" dirty="0" smtClean="0"/>
              <a:t>It is NOT the direct delivery of services but is the activities we do to LINK a client to needed services through assessing, treatment planning, referral, and monitoring of the treatment plan effectiveness.</a:t>
            </a:r>
            <a:endParaRPr lang="en-US" b="1" dirty="0"/>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85800"/>
            <a:ext cx="7924800" cy="762000"/>
          </a:xfrm>
        </p:spPr>
        <p:txBody>
          <a:bodyPr/>
          <a:lstStyle/>
          <a:p>
            <a:r>
              <a:rPr lang="en-US" dirty="0" smtClean="0"/>
              <a:t>Case Management: Services </a:t>
            </a:r>
            <a:br>
              <a:rPr lang="en-US" dirty="0" smtClean="0"/>
            </a:br>
            <a:r>
              <a:rPr lang="en-US" dirty="0" smtClean="0"/>
              <a:t>and Support Focus</a:t>
            </a:r>
            <a:endParaRPr lang="en-US" dirty="0"/>
          </a:p>
        </p:txBody>
      </p:sp>
      <p:sp>
        <p:nvSpPr>
          <p:cNvPr id="3" name="Content Placeholder 2"/>
          <p:cNvSpPr>
            <a:spLocks noGrp="1"/>
          </p:cNvSpPr>
          <p:nvPr>
            <p:ph idx="1"/>
          </p:nvPr>
        </p:nvSpPr>
        <p:spPr>
          <a:xfrm>
            <a:off x="381000" y="1676400"/>
            <a:ext cx="8458200" cy="4257675"/>
          </a:xfrm>
        </p:spPr>
        <p:txBody>
          <a:bodyPr/>
          <a:lstStyle/>
          <a:p>
            <a:pPr marL="565150" indent="-457200">
              <a:buFont typeface="Wingdings" pitchFamily="2" charset="2"/>
              <a:buChar char="v"/>
            </a:pPr>
            <a:r>
              <a:rPr lang="en-US" sz="2400" b="1" dirty="0" smtClean="0">
                <a:latin typeface="Arial" pitchFamily="34" charset="0"/>
                <a:cs typeface="Arial" pitchFamily="34" charset="0"/>
              </a:rPr>
              <a:t>Client is in need of multiple services to assist with location and maintenance of a living environment. She is currently homeless. Will link client to at least 2 needed services.</a:t>
            </a:r>
          </a:p>
          <a:p>
            <a:pPr marL="107950" indent="0">
              <a:buNone/>
            </a:pPr>
            <a:endParaRPr lang="en-US" sz="2400" b="1" dirty="0" smtClean="0">
              <a:latin typeface="Arial" pitchFamily="34" charset="0"/>
              <a:cs typeface="Arial" pitchFamily="34" charset="0"/>
            </a:endParaRPr>
          </a:p>
          <a:p>
            <a:pPr marL="565150" indent="-457200">
              <a:buFont typeface="Wingdings" pitchFamily="2" charset="2"/>
              <a:buChar char="v"/>
            </a:pPr>
            <a:r>
              <a:rPr lang="en-US" sz="2400" b="1" dirty="0" smtClean="0">
                <a:latin typeface="Arial" pitchFamily="34" charset="0"/>
                <a:cs typeface="Arial" pitchFamily="34" charset="0"/>
              </a:rPr>
              <a:t>Mom states she has been unable to get her daughter (the client) in to see a neurologist as recommended by the child’s pediatrician and needs linkage to this service. </a:t>
            </a:r>
          </a:p>
          <a:p>
            <a:pPr marL="107950" indent="0">
              <a:buNone/>
            </a:pPr>
            <a:endParaRPr lang="en-US" sz="2400" b="1" dirty="0" smtClean="0">
              <a:latin typeface="Arial" pitchFamily="34" charset="0"/>
              <a:cs typeface="Arial" pitchFamily="34" charset="0"/>
            </a:endParaRPr>
          </a:p>
          <a:p>
            <a:pPr marL="565150" indent="-457200">
              <a:buFont typeface="Wingdings" pitchFamily="2" charset="2"/>
              <a:buChar char="v"/>
            </a:pPr>
            <a:r>
              <a:rPr lang="en-US" sz="2400" b="1" dirty="0" smtClean="0">
                <a:latin typeface="Arial" pitchFamily="34" charset="0"/>
                <a:cs typeface="Arial" pitchFamily="34" charset="0"/>
              </a:rPr>
              <a:t>Client has no friends or family in the community and no idea what opportunities for her to socialize may exist. Needs linkage to socialization resources.    </a:t>
            </a:r>
          </a:p>
          <a:p>
            <a:pPr>
              <a:buFont typeface="Wingdings" pitchFamily="2" charset="2"/>
              <a:buChar char="v"/>
            </a:pPr>
            <a:endParaRPr lang="en-US" dirty="0"/>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757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sz="3600" dirty="0" smtClean="0"/>
              <a:t>Conceptualization/Formulation: Analyze the Data </a:t>
            </a:r>
          </a:p>
        </p:txBody>
      </p:sp>
      <p:sp>
        <p:nvSpPr>
          <p:cNvPr id="78851" name="Rectangle 3"/>
          <p:cNvSpPr>
            <a:spLocks noGrp="1" noChangeArrowheads="1"/>
          </p:cNvSpPr>
          <p:nvPr>
            <p:ph idx="1"/>
          </p:nvPr>
        </p:nvSpPr>
        <p:spPr>
          <a:xfrm>
            <a:off x="838200" y="1447800"/>
            <a:ext cx="8001000" cy="4953000"/>
          </a:xfrm>
        </p:spPr>
        <p:txBody>
          <a:bodyPr/>
          <a:lstStyle/>
          <a:p>
            <a:pPr eaLnBrk="1" hangingPunct="1"/>
            <a:endParaRPr lang="en-US" dirty="0" smtClean="0"/>
          </a:p>
          <a:p>
            <a:pPr eaLnBrk="1" hangingPunct="1"/>
            <a:r>
              <a:rPr lang="en-US" sz="3200" dirty="0" smtClean="0"/>
              <a:t>Don’t just summarize, </a:t>
            </a:r>
            <a:r>
              <a:rPr lang="en-US" sz="3200" b="1" dirty="0" smtClean="0">
                <a:solidFill>
                  <a:srgbClr val="A50021"/>
                </a:solidFill>
                <a:latin typeface="Arial Black" pitchFamily="34" charset="0"/>
              </a:rPr>
              <a:t>analyze the data</a:t>
            </a:r>
          </a:p>
          <a:p>
            <a:pPr marL="0" indent="0" eaLnBrk="1" hangingPunct="1">
              <a:buNone/>
            </a:pPr>
            <a:endParaRPr lang="en-US" sz="3200" b="1" dirty="0" smtClean="0">
              <a:solidFill>
                <a:srgbClr val="A50021"/>
              </a:solidFill>
              <a:latin typeface="Arial Black" pitchFamily="34" charset="0"/>
            </a:endParaRPr>
          </a:p>
          <a:p>
            <a:pPr eaLnBrk="1" hangingPunct="1"/>
            <a:r>
              <a:rPr lang="en-US" sz="3200" dirty="0" smtClean="0"/>
              <a:t>What are the individual’s goals, in their own words, and commitment to treatment (able and willing)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237570"/>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0"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 and Rationale</a:t>
            </a:r>
            <a:endParaRPr lang="en-US" dirty="0"/>
          </a:p>
        </p:txBody>
      </p:sp>
      <p:sp>
        <p:nvSpPr>
          <p:cNvPr id="3" name="Content Placeholder 2"/>
          <p:cNvSpPr>
            <a:spLocks noGrp="1"/>
          </p:cNvSpPr>
          <p:nvPr>
            <p:ph idx="1"/>
          </p:nvPr>
        </p:nvSpPr>
        <p:spPr/>
        <p:txBody>
          <a:bodyPr/>
          <a:lstStyle/>
          <a:p>
            <a:pPr lvl="1"/>
            <a:endParaRPr lang="en-US" sz="2800" dirty="0" smtClean="0"/>
          </a:p>
          <a:p>
            <a:pPr lvl="1"/>
            <a:r>
              <a:rPr lang="en-US" sz="3000" dirty="0" smtClean="0"/>
              <a:t>Diagnosis and symptoms or behaviors that support the diagnosis</a:t>
            </a:r>
          </a:p>
          <a:p>
            <a:pPr marL="344487" lvl="1" indent="0">
              <a:buNone/>
            </a:pPr>
            <a:endParaRPr lang="en-US" sz="3000" dirty="0" smtClean="0"/>
          </a:p>
          <a:p>
            <a:pPr lvl="2"/>
            <a:r>
              <a:rPr lang="en-US" sz="3000" dirty="0" smtClean="0"/>
              <a:t>List of rule outs and strategy for gathering additional assessment or diagnostic information</a:t>
            </a:r>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8594" name="AutoShape 2"/>
          <p:cNvSpPr>
            <a:spLocks noGrp="1" noChangeArrowheads="1"/>
          </p:cNvSpPr>
          <p:nvPr>
            <p:ph type="title"/>
          </p:nvPr>
        </p:nvSpPr>
        <p:spPr>
          <a:effectLst>
            <a:outerShdw dist="28398" dir="1593903" algn="ctr" rotWithShape="0">
              <a:schemeClr val="bg2"/>
            </a:outerShdw>
          </a:effectLst>
        </p:spPr>
        <p:txBody>
          <a:bodyPr/>
          <a:lstStyle/>
          <a:p>
            <a:pPr>
              <a:defRPr/>
            </a:pPr>
            <a:r>
              <a:rPr lang="en-US" sz="3600" dirty="0" smtClean="0"/>
              <a:t>Conceptualization/Formulation: Analyze the Data (cont)</a:t>
            </a:r>
            <a:endParaRPr lang="en-US" sz="3600" b="0" dirty="0" smtClean="0"/>
          </a:p>
        </p:txBody>
      </p:sp>
      <p:sp>
        <p:nvSpPr>
          <p:cNvPr id="79875" name="Rectangle 3"/>
          <p:cNvSpPr>
            <a:spLocks noGrp="1" noChangeArrowheads="1"/>
          </p:cNvSpPr>
          <p:nvPr>
            <p:ph idx="1"/>
          </p:nvPr>
        </p:nvSpPr>
        <p:spPr>
          <a:xfrm>
            <a:off x="457200" y="2133600"/>
            <a:ext cx="8229600" cy="4411662"/>
          </a:xfrm>
        </p:spPr>
        <p:txBody>
          <a:bodyPr/>
          <a:lstStyle/>
          <a:p>
            <a:pPr eaLnBrk="1" hangingPunct="1">
              <a:lnSpc>
                <a:spcPct val="80000"/>
              </a:lnSpc>
            </a:pPr>
            <a:r>
              <a:rPr lang="en-US" b="1" dirty="0" smtClean="0">
                <a:latin typeface="Arial Black" pitchFamily="34" charset="0"/>
              </a:rPr>
              <a:t>Prioritized problem/needs:</a:t>
            </a:r>
            <a:r>
              <a:rPr lang="en-US" dirty="0" smtClean="0"/>
              <a:t>  </a:t>
            </a:r>
            <a:r>
              <a:rPr lang="en-US" b="1" dirty="0" smtClean="0"/>
              <a:t>what will be addressed or deferred at the current level of care or during the initial stages of treatment</a:t>
            </a:r>
          </a:p>
          <a:p>
            <a:pPr marL="0" indent="0" eaLnBrk="1" hangingPunct="1">
              <a:lnSpc>
                <a:spcPct val="80000"/>
              </a:lnSpc>
              <a:buNone/>
            </a:pPr>
            <a:endParaRPr lang="en-US" b="1" dirty="0" smtClean="0"/>
          </a:p>
          <a:p>
            <a:pPr lvl="1" eaLnBrk="1" hangingPunct="1">
              <a:lnSpc>
                <a:spcPct val="80000"/>
              </a:lnSpc>
            </a:pPr>
            <a:r>
              <a:rPr lang="en-US" sz="2800" i="1" dirty="0" smtClean="0">
                <a:solidFill>
                  <a:srgbClr val="A50021"/>
                </a:solidFill>
              </a:rPr>
              <a:t>Symptoms and/or behaviors</a:t>
            </a:r>
          </a:p>
          <a:p>
            <a:pPr lvl="1" eaLnBrk="1" hangingPunct="1">
              <a:lnSpc>
                <a:spcPct val="80000"/>
              </a:lnSpc>
            </a:pPr>
            <a:r>
              <a:rPr lang="en-US" sz="2800" i="1" dirty="0" smtClean="0">
                <a:solidFill>
                  <a:srgbClr val="A50021"/>
                </a:solidFill>
              </a:rPr>
              <a:t>Functional or skill deficits</a:t>
            </a:r>
          </a:p>
          <a:p>
            <a:pPr lvl="1" eaLnBrk="1" hangingPunct="1">
              <a:lnSpc>
                <a:spcPct val="80000"/>
              </a:lnSpc>
            </a:pPr>
            <a:r>
              <a:rPr lang="en-US" sz="2800" i="1" dirty="0" smtClean="0">
                <a:solidFill>
                  <a:srgbClr val="A50021"/>
                </a:solidFill>
              </a:rPr>
              <a:t>Services and supports that require referral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238594"/>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4" grpId="0"/>
    </p:bld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4722" name="AutoShape 2"/>
          <p:cNvSpPr>
            <a:spLocks noGrp="1" noChangeArrowheads="1"/>
          </p:cNvSpPr>
          <p:nvPr>
            <p:ph type="title"/>
          </p:nvPr>
        </p:nvSpPr>
        <p:spPr>
          <a:effectLst>
            <a:outerShdw dist="28398" dir="1593903" algn="ctr" rotWithShape="0">
              <a:schemeClr val="bg2"/>
            </a:outerShdw>
          </a:effectLst>
        </p:spPr>
        <p:txBody>
          <a:bodyPr/>
          <a:lstStyle/>
          <a:p>
            <a:pPr>
              <a:defRPr/>
            </a:pPr>
            <a:r>
              <a:rPr lang="en-US" sz="3600" dirty="0" smtClean="0"/>
              <a:t>Conceptualization/Formulation: Analyze the Data (cont)</a:t>
            </a:r>
          </a:p>
        </p:txBody>
      </p:sp>
      <p:sp>
        <p:nvSpPr>
          <p:cNvPr id="80899" name="Rectangle 3"/>
          <p:cNvSpPr>
            <a:spLocks noGrp="1" noChangeArrowheads="1"/>
          </p:cNvSpPr>
          <p:nvPr>
            <p:ph idx="1"/>
          </p:nvPr>
        </p:nvSpPr>
        <p:spPr/>
        <p:txBody>
          <a:bodyPr/>
          <a:lstStyle/>
          <a:p>
            <a:pPr eaLnBrk="1" hangingPunct="1"/>
            <a:r>
              <a:rPr lang="en-US" dirty="0" smtClean="0"/>
              <a:t>Description of clinician’s decision making process for level of care, treatment priorities and anticipated duration of treatment</a:t>
            </a:r>
          </a:p>
          <a:p>
            <a:pPr marL="0" indent="0" eaLnBrk="1" hangingPunct="1">
              <a:buNone/>
            </a:pPr>
            <a:endParaRPr lang="en-US" dirty="0" smtClean="0"/>
          </a:p>
          <a:p>
            <a:pPr eaLnBrk="1" hangingPunct="1"/>
            <a:r>
              <a:rPr lang="en-US" dirty="0" smtClean="0"/>
              <a:t>Individual strengths, cultural factors, and supports that will be used in treatment or will support treatment</a:t>
            </a:r>
          </a:p>
          <a:p>
            <a:pPr eaLnBrk="1" hangingPunct="1"/>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41472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2"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Recommendations</a:t>
            </a:r>
            <a:endParaRPr lang="en-US" dirty="0"/>
          </a:p>
        </p:txBody>
      </p:sp>
      <p:sp>
        <p:nvSpPr>
          <p:cNvPr id="3" name="Content Placeholder 2"/>
          <p:cNvSpPr>
            <a:spLocks noGrp="1"/>
          </p:cNvSpPr>
          <p:nvPr>
            <p:ph idx="1"/>
          </p:nvPr>
        </p:nvSpPr>
        <p:spPr/>
        <p:txBody>
          <a:bodyPr/>
          <a:lstStyle/>
          <a:p>
            <a:r>
              <a:rPr lang="en-US" dirty="0" smtClean="0"/>
              <a:t>The initial assessment should also include recommendations for the services, including additional assessment services, that will need to be provided between the initial encounter and the development of the first comprehensive treatment plan </a:t>
            </a:r>
          </a:p>
          <a:p>
            <a:r>
              <a:rPr lang="en-US" dirty="0"/>
              <a:t>P</a:t>
            </a:r>
            <a:r>
              <a:rPr lang="en-US" dirty="0" smtClean="0"/>
              <a:t>roviders use different formats and have different requirements for how these are done, what they include and how formal they must be</a:t>
            </a:r>
          </a:p>
          <a:p>
            <a:pPr>
              <a:buNone/>
            </a:pPr>
            <a:endParaRPr lang="en-US" dirty="0" smtClean="0"/>
          </a:p>
          <a:p>
            <a:pPr>
              <a:buNone/>
            </a:pPr>
            <a:endParaRPr lang="en-US" dirty="0" smtClean="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9618"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Specialty Assessments</a:t>
            </a:r>
          </a:p>
        </p:txBody>
      </p:sp>
      <p:sp>
        <p:nvSpPr>
          <p:cNvPr id="81923" name="Rectangle 3"/>
          <p:cNvSpPr>
            <a:spLocks noGrp="1" noChangeArrowheads="1"/>
          </p:cNvSpPr>
          <p:nvPr>
            <p:ph idx="1"/>
          </p:nvPr>
        </p:nvSpPr>
        <p:spPr/>
        <p:txBody>
          <a:bodyPr/>
          <a:lstStyle/>
          <a:p>
            <a:pPr eaLnBrk="1" hangingPunct="1">
              <a:lnSpc>
                <a:spcPct val="90000"/>
              </a:lnSpc>
            </a:pPr>
            <a:r>
              <a:rPr lang="en-US" dirty="0" smtClean="0"/>
              <a:t>May be used for designing specialty service plans, if needed, to gather additional data for diagnosing, </a:t>
            </a:r>
            <a:r>
              <a:rPr lang="en-US" dirty="0" err="1" smtClean="0"/>
              <a:t>etc</a:t>
            </a:r>
            <a:endParaRPr lang="en-US" dirty="0" smtClean="0"/>
          </a:p>
          <a:p>
            <a:pPr eaLnBrk="1" hangingPunct="1">
              <a:lnSpc>
                <a:spcPct val="90000"/>
              </a:lnSpc>
            </a:pPr>
            <a:r>
              <a:rPr lang="en-US" dirty="0" smtClean="0"/>
              <a:t>Examples include:</a:t>
            </a:r>
          </a:p>
          <a:p>
            <a:pPr lvl="1">
              <a:lnSpc>
                <a:spcPct val="90000"/>
              </a:lnSpc>
            </a:pPr>
            <a:r>
              <a:rPr lang="en-US" dirty="0" smtClean="0"/>
              <a:t>Case Management</a:t>
            </a:r>
          </a:p>
          <a:p>
            <a:pPr lvl="1">
              <a:lnSpc>
                <a:spcPct val="90000"/>
              </a:lnSpc>
            </a:pPr>
            <a:r>
              <a:rPr lang="en-US" dirty="0" smtClean="0"/>
              <a:t>Functional</a:t>
            </a:r>
          </a:p>
          <a:p>
            <a:pPr lvl="1">
              <a:lnSpc>
                <a:spcPct val="90000"/>
              </a:lnSpc>
            </a:pPr>
            <a:r>
              <a:rPr lang="en-US" dirty="0" smtClean="0"/>
              <a:t>Vocational</a:t>
            </a:r>
          </a:p>
          <a:p>
            <a:pPr marL="344487" lvl="1" indent="0">
              <a:lnSpc>
                <a:spcPct val="90000"/>
              </a:lnSpc>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39618"/>
                                        </p:tgtEl>
                                      </p:cBhvr>
                                    </p:animEffect>
                                    <p:animScale>
                                      <p:cBhvr>
                                        <p:cTn id="7" dur="250" autoRev="1" fill="hold"/>
                                        <p:tgtEl>
                                          <p:spTgt spid="23961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8"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Specialty Assessments</a:t>
            </a:r>
            <a:endParaRPr lang="en-US" dirty="0"/>
          </a:p>
        </p:txBody>
      </p:sp>
      <p:sp>
        <p:nvSpPr>
          <p:cNvPr id="3" name="Content Placeholder 2"/>
          <p:cNvSpPr>
            <a:spLocks noGrp="1"/>
          </p:cNvSpPr>
          <p:nvPr>
            <p:ph idx="1"/>
          </p:nvPr>
        </p:nvSpPr>
        <p:spPr>
          <a:xfrm>
            <a:off x="152400" y="1447800"/>
            <a:ext cx="8839200" cy="4411662"/>
          </a:xfrm>
        </p:spPr>
        <p:txBody>
          <a:bodyPr/>
          <a:lstStyle/>
          <a:p>
            <a:pPr lvl="1"/>
            <a:r>
              <a:rPr lang="en-US" sz="2800" dirty="0" smtClean="0"/>
              <a:t>Case management assessment that looks at: </a:t>
            </a:r>
          </a:p>
          <a:p>
            <a:pPr lvl="3"/>
            <a:r>
              <a:rPr lang="en-US" sz="2400" dirty="0" smtClean="0"/>
              <a:t>How is lack of access to certain services and supports impacting client? (Medical necessity)</a:t>
            </a:r>
          </a:p>
          <a:p>
            <a:pPr lvl="3"/>
            <a:r>
              <a:rPr lang="en-US" sz="2400" dirty="0" smtClean="0"/>
              <a:t>What is the severity of the impact? (Medical necessity)</a:t>
            </a:r>
          </a:p>
          <a:p>
            <a:pPr lvl="3"/>
            <a:r>
              <a:rPr lang="en-US" sz="2400" dirty="0" smtClean="0"/>
              <a:t>Who else is or could help the client? (Medicaid must be payer of last resort)</a:t>
            </a:r>
          </a:p>
          <a:p>
            <a:pPr lvl="3"/>
            <a:r>
              <a:rPr lang="en-US" sz="2400" dirty="0" smtClean="0"/>
              <a:t>What is the priority for accessing these services and supports? (Should be based on some method)</a:t>
            </a:r>
          </a:p>
          <a:p>
            <a:pPr lvl="3"/>
            <a:r>
              <a:rPr lang="en-US" sz="2400" dirty="0" smtClean="0"/>
              <a:t>What type of help will the client need to help them access services and supports? </a:t>
            </a:r>
          </a:p>
          <a:p>
            <a:pPr lvl="4"/>
            <a:r>
              <a:rPr lang="en-US" sz="2400" dirty="0" smtClean="0"/>
              <a:t>Referral and advocacy related activities</a:t>
            </a:r>
          </a:p>
          <a:p>
            <a:pPr lvl="3">
              <a:buFont typeface="Wingdings" pitchFamily="2" charset="2"/>
              <a:buNone/>
            </a:pPr>
            <a:endParaRPr lang="en-US" sz="2800" dirty="0" smtClean="0"/>
          </a:p>
          <a:p>
            <a:endParaRPr lang="en-US" sz="24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AutoShape 2"/>
          <p:cNvSpPr>
            <a:spLocks noGrp="1" noChangeArrowheads="1"/>
          </p:cNvSpPr>
          <p:nvPr>
            <p:ph type="title"/>
          </p:nvPr>
        </p:nvSpPr>
        <p:spPr>
          <a:xfrm>
            <a:off x="762000" y="381000"/>
            <a:ext cx="7924800" cy="914400"/>
          </a:xfrm>
          <a:effectLst>
            <a:outerShdw dist="28398" dir="1593903" algn="ctr" rotWithShape="0">
              <a:schemeClr val="bg2"/>
            </a:outerShdw>
          </a:effectLst>
        </p:spPr>
        <p:txBody>
          <a:bodyPr/>
          <a:lstStyle/>
          <a:p>
            <a:pPr eaLnBrk="1" hangingPunct="1">
              <a:defRPr/>
            </a:pPr>
            <a:r>
              <a:rPr lang="en-US" dirty="0" smtClean="0"/>
              <a:t>Payment For Services</a:t>
            </a:r>
          </a:p>
        </p:txBody>
      </p:sp>
      <p:sp>
        <p:nvSpPr>
          <p:cNvPr id="119811" name="Rectangle 3"/>
          <p:cNvSpPr>
            <a:spLocks noGrp="1" noChangeArrowheads="1"/>
          </p:cNvSpPr>
          <p:nvPr>
            <p:ph idx="1"/>
          </p:nvPr>
        </p:nvSpPr>
        <p:spPr>
          <a:xfrm>
            <a:off x="685800" y="1447800"/>
            <a:ext cx="8077200" cy="3724275"/>
          </a:xfrm>
        </p:spPr>
        <p:txBody>
          <a:bodyPr/>
          <a:lstStyle/>
          <a:p>
            <a:pPr eaLnBrk="1" hangingPunct="1"/>
            <a:r>
              <a:rPr lang="en-US" dirty="0" smtClean="0"/>
              <a:t>The state of Colorado operates a capitated model for funding </a:t>
            </a:r>
            <a:r>
              <a:rPr lang="en-US" b="1" dirty="0" smtClean="0">
                <a:solidFill>
                  <a:srgbClr val="C00000"/>
                </a:solidFill>
              </a:rPr>
              <a:t>for most of its Medicaid BH services</a:t>
            </a:r>
          </a:p>
          <a:p>
            <a:pPr lvl="1"/>
            <a:r>
              <a:rPr lang="en-US" dirty="0" smtClean="0"/>
              <a:t>Encounters are submitted for each covered service which justifies our funding.  Each encounter must be supported by sufficient documentation.</a:t>
            </a:r>
          </a:p>
          <a:p>
            <a:r>
              <a:rPr lang="en-US" dirty="0" smtClean="0"/>
              <a:t>Medicare and “straight” Medicaid are paid FFS</a:t>
            </a:r>
          </a:p>
          <a:p>
            <a:pPr eaLnBrk="1" hangingPunct="1"/>
            <a:r>
              <a:rPr lang="en-US" b="1" dirty="0" smtClean="0">
                <a:solidFill>
                  <a:srgbClr val="A50021"/>
                </a:solidFill>
              </a:rPr>
              <a:t>We get paid for what we do, document, and bill - not for what we cost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9810"/>
                                        </p:tgtEl>
                                        <p:attrNameLst>
                                          <p:attrName>style.visibility</p:attrName>
                                        </p:attrNameLst>
                                      </p:cBhvr>
                                      <p:to>
                                        <p:strVal val="visible"/>
                                      </p:to>
                                    </p:set>
                                    <p:animEffect transition="in" filter="fade">
                                      <p:cBhvr>
                                        <p:cTn id="7" dur="2000"/>
                                        <p:tgtEl>
                                          <p:spTgt spid="1198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9811"/>
                                        </p:tgtEl>
                                        <p:attrNameLst>
                                          <p:attrName>style.visibility</p:attrName>
                                        </p:attrNameLst>
                                      </p:cBhvr>
                                      <p:to>
                                        <p:strVal val="visible"/>
                                      </p:to>
                                    </p:set>
                                    <p:animEffect transition="in" filter="fade">
                                      <p:cBhvr>
                                        <p:cTn id="10" dur="2000"/>
                                        <p:tgtEl>
                                          <p:spTgt spid="1198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p:bldP spid="119811"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Specialty Assessments</a:t>
            </a:r>
            <a:endParaRPr lang="en-US" dirty="0"/>
          </a:p>
        </p:txBody>
      </p:sp>
      <p:sp>
        <p:nvSpPr>
          <p:cNvPr id="3" name="Content Placeholder 2"/>
          <p:cNvSpPr>
            <a:spLocks noGrp="1"/>
          </p:cNvSpPr>
          <p:nvPr>
            <p:ph idx="1"/>
          </p:nvPr>
        </p:nvSpPr>
        <p:spPr/>
        <p:txBody>
          <a:bodyPr/>
          <a:lstStyle/>
          <a:p>
            <a:pPr lvl="1"/>
            <a:r>
              <a:rPr lang="en-US" sz="2800" dirty="0" smtClean="0"/>
              <a:t>Functional</a:t>
            </a:r>
          </a:p>
          <a:p>
            <a:pPr lvl="2"/>
            <a:r>
              <a:rPr lang="en-US" sz="2800" dirty="0" smtClean="0"/>
              <a:t>Additional and specific assessment that looks at: </a:t>
            </a:r>
          </a:p>
          <a:p>
            <a:pPr lvl="3"/>
            <a:r>
              <a:rPr lang="en-US" sz="2800" dirty="0" smtClean="0"/>
              <a:t>Specific functional areas that have been impacted by the client’s mental illness</a:t>
            </a:r>
          </a:p>
          <a:p>
            <a:pPr lvl="3"/>
            <a:r>
              <a:rPr lang="en-US" sz="2800" dirty="0" smtClean="0"/>
              <a:t>Determines the level of the functional deficit</a:t>
            </a:r>
          </a:p>
          <a:p>
            <a:pPr lvl="3"/>
            <a:r>
              <a:rPr lang="en-US" sz="2800" dirty="0" smtClean="0"/>
              <a:t>Prioritizes the need for rehabilitation (skill building) services </a:t>
            </a:r>
          </a:p>
          <a:p>
            <a:pPr lvl="3">
              <a:buFont typeface="Wingdings" pitchFamily="2" charset="2"/>
              <a:buNone/>
            </a:pPr>
            <a:endParaRPr lang="en-US" sz="2800" dirty="0" smtClean="0"/>
          </a:p>
          <a:p>
            <a:pPr>
              <a:buNone/>
            </a:pPr>
            <a:endParaRPr lang="en-US" dirty="0"/>
          </a:p>
        </p:txBody>
      </p:sp>
    </p:spTree>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064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Treatment Planning</a:t>
            </a:r>
          </a:p>
        </p:txBody>
      </p:sp>
      <p:sp>
        <p:nvSpPr>
          <p:cNvPr id="82947" name="Rectangle 3"/>
          <p:cNvSpPr>
            <a:spLocks noGrp="1" noChangeArrowheads="1"/>
          </p:cNvSpPr>
          <p:nvPr>
            <p:ph idx="1"/>
          </p:nvPr>
        </p:nvSpPr>
        <p:spPr/>
        <p:txBody>
          <a:bodyPr/>
          <a:lstStyle/>
          <a:p>
            <a:pPr eaLnBrk="1" hangingPunct="1">
              <a:lnSpc>
                <a:spcPct val="80000"/>
              </a:lnSpc>
            </a:pPr>
            <a:r>
              <a:rPr lang="en-US" sz="2800" dirty="0" smtClean="0"/>
              <a:t>Must be completed with the Individual within a period of time determined by your agency’s policy</a:t>
            </a:r>
          </a:p>
          <a:p>
            <a:pPr eaLnBrk="1" hangingPunct="1">
              <a:lnSpc>
                <a:spcPct val="80000"/>
              </a:lnSpc>
            </a:pPr>
            <a:r>
              <a:rPr lang="en-US" sz="2800" dirty="0" smtClean="0"/>
              <a:t>Documentation of the treatment planning process includes the treatment plan AND a progress note describing as your agency requires: </a:t>
            </a:r>
          </a:p>
          <a:p>
            <a:pPr lvl="1" eaLnBrk="1" hangingPunct="1">
              <a:lnSpc>
                <a:spcPct val="80000"/>
              </a:lnSpc>
            </a:pPr>
            <a:r>
              <a:rPr lang="en-US" sz="2800" dirty="0" smtClean="0"/>
              <a:t>Description of the development of the plan</a:t>
            </a:r>
          </a:p>
          <a:p>
            <a:pPr lvl="1" eaLnBrk="1" hangingPunct="1">
              <a:lnSpc>
                <a:spcPct val="80000"/>
              </a:lnSpc>
            </a:pPr>
            <a:r>
              <a:rPr lang="en-US" sz="2800" dirty="0" smtClean="0"/>
              <a:t>Who was there</a:t>
            </a:r>
          </a:p>
          <a:p>
            <a:pPr lvl="1" eaLnBrk="1" hangingPunct="1">
              <a:lnSpc>
                <a:spcPct val="80000"/>
              </a:lnSpc>
            </a:pPr>
            <a:r>
              <a:rPr lang="en-US" sz="2800" dirty="0" smtClean="0"/>
              <a:t>Individual’s level of participation/family involvement – critical for children</a:t>
            </a:r>
          </a:p>
          <a:p>
            <a:pPr lvl="1" eaLnBrk="1" hangingPunct="1">
              <a:lnSpc>
                <a:spcPct val="80000"/>
              </a:lnSpc>
            </a:pPr>
            <a:r>
              <a:rPr lang="en-US" sz="2800" dirty="0" smtClean="0"/>
              <a:t>Outcomes:  plan completed, goals set, etc.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24064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2" grpId="0"/>
    </p:bld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1666" name="AutoShape 2"/>
          <p:cNvSpPr>
            <a:spLocks noGrp="1" noChangeArrowheads="1"/>
          </p:cNvSpPr>
          <p:nvPr>
            <p:ph type="title"/>
          </p:nvPr>
        </p:nvSpPr>
        <p:spPr>
          <a:xfrm>
            <a:off x="304800" y="228600"/>
            <a:ext cx="7543800" cy="731838"/>
          </a:xfrm>
          <a:effectLst>
            <a:outerShdw dist="28398" dir="1593903" algn="ctr" rotWithShape="0">
              <a:schemeClr val="bg2"/>
            </a:outerShdw>
          </a:effectLst>
        </p:spPr>
        <p:txBody>
          <a:bodyPr/>
          <a:lstStyle/>
          <a:p>
            <a:pPr eaLnBrk="1" hangingPunct="1">
              <a:defRPr/>
            </a:pPr>
            <a:r>
              <a:rPr lang="en-US" dirty="0" smtClean="0"/>
              <a:t>Content of the Treatment Plan</a:t>
            </a:r>
          </a:p>
        </p:txBody>
      </p:sp>
      <p:sp>
        <p:nvSpPr>
          <p:cNvPr id="241667" name="Rectangle 3"/>
          <p:cNvSpPr>
            <a:spLocks noGrp="1" noChangeArrowheads="1"/>
          </p:cNvSpPr>
          <p:nvPr>
            <p:ph idx="1"/>
          </p:nvPr>
        </p:nvSpPr>
        <p:spPr>
          <a:xfrm>
            <a:off x="152400" y="1066800"/>
            <a:ext cx="8229600" cy="4759325"/>
          </a:xfrm>
        </p:spPr>
        <p:txBody>
          <a:bodyPr/>
          <a:lstStyle/>
          <a:p>
            <a:pPr eaLnBrk="1" hangingPunct="1"/>
            <a:r>
              <a:rPr lang="en-US" sz="2800" dirty="0" smtClean="0"/>
              <a:t>Must flow from the mental health assessment</a:t>
            </a:r>
          </a:p>
          <a:p>
            <a:pPr eaLnBrk="1" hangingPunct="1"/>
            <a:r>
              <a:rPr lang="en-US" sz="2800" dirty="0" smtClean="0"/>
              <a:t>Must address current prioritized problems/needs</a:t>
            </a:r>
          </a:p>
          <a:p>
            <a:pPr eaLnBrk="1" hangingPunct="1"/>
            <a:r>
              <a:rPr lang="en-US" sz="2800" dirty="0" smtClean="0"/>
              <a:t>Must describe treatment goal(s) and objectives that address  prioritized problem areas preventing the individual from reaching their recovery goal</a:t>
            </a:r>
          </a:p>
          <a:p>
            <a:pPr lvl="1"/>
            <a:r>
              <a:rPr lang="en-US" sz="2800" dirty="0" smtClean="0"/>
              <a:t>If applicable includes strengths/cultural factors </a:t>
            </a:r>
          </a:p>
          <a:p>
            <a:pPr lvl="1"/>
            <a:r>
              <a:rPr lang="en-US" sz="2800" dirty="0" smtClean="0"/>
              <a:t>If applicable includes client language </a:t>
            </a:r>
          </a:p>
          <a:p>
            <a:pPr lvl="1"/>
            <a:r>
              <a:rPr lang="en-US" sz="2800" dirty="0" smtClean="0"/>
              <a:t>Measurable, objective, and achievable  </a:t>
            </a:r>
          </a:p>
          <a:p>
            <a:pPr lvl="1"/>
            <a:r>
              <a:rPr lang="en-US" sz="2800" dirty="0" smtClean="0"/>
              <a:t>Focused on the desired outcome, not the treatment intervention</a:t>
            </a:r>
          </a:p>
          <a:p>
            <a:pPr eaLnBrk="1" hangingPunct="1"/>
            <a:r>
              <a:rPr lang="en-US" sz="2800" b="1" dirty="0" smtClean="0">
                <a:solidFill>
                  <a:srgbClr val="D6AD00"/>
                </a:solidFill>
              </a:rPr>
              <a:t>Remember the golden thread</a:t>
            </a:r>
          </a:p>
          <a:p>
            <a:pPr eaLnBrk="1" hangingPunct="1">
              <a:buFont typeface="Wingdings" pitchFamily="2" charset="2"/>
              <a:buNone/>
            </a:pPr>
            <a:endParaRPr lang="en-US" b="1" dirty="0" smtClean="0">
              <a:solidFill>
                <a:srgbClr val="D6AD00"/>
              </a:solidFill>
            </a:endParaRPr>
          </a:p>
        </p:txBody>
      </p:sp>
      <p:pic>
        <p:nvPicPr>
          <p:cNvPr id="4" name="Picture 2" descr="C:\Documents and Settings\pbarane\Local Settings\Temporary Internet Files\Content.IE5\AW9GKIEA\MP900401882[1].jpg"/>
          <p:cNvPicPr>
            <a:picLocks noChangeAspect="1" noChangeArrowheads="1"/>
          </p:cNvPicPr>
          <p:nvPr/>
        </p:nvPicPr>
        <p:blipFill>
          <a:blip r:embed="rId3" cstate="print"/>
          <a:srcRect/>
          <a:stretch>
            <a:fillRect/>
          </a:stretch>
        </p:blipFill>
        <p:spPr bwMode="auto">
          <a:xfrm>
            <a:off x="5867400" y="5891633"/>
            <a:ext cx="2856009" cy="921681"/>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41666"/>
                                        </p:tgtEl>
                                        <p:attrNameLst>
                                          <p:attrName>style.visibility</p:attrName>
                                        </p:attrNameLst>
                                      </p:cBhvr>
                                      <p:to>
                                        <p:strVal val="visible"/>
                                      </p:to>
                                    </p:set>
                                    <p:anim calcmode="lin" valueType="num">
                                      <p:cBhvr>
                                        <p:cTn id="7" dur="1000" fill="hold"/>
                                        <p:tgtEl>
                                          <p:spTgt spid="241666"/>
                                        </p:tgtEl>
                                        <p:attrNameLst>
                                          <p:attrName>ppt_x</p:attrName>
                                        </p:attrNameLst>
                                      </p:cBhvr>
                                      <p:tavLst>
                                        <p:tav tm="0">
                                          <p:val>
                                            <p:strVal val="#ppt_x-.2"/>
                                          </p:val>
                                        </p:tav>
                                        <p:tav tm="100000">
                                          <p:val>
                                            <p:strVal val="#ppt_x"/>
                                          </p:val>
                                        </p:tav>
                                      </p:tavLst>
                                    </p:anim>
                                    <p:anim calcmode="lin" valueType="num">
                                      <p:cBhvr>
                                        <p:cTn id="8" dur="1000" fill="hold"/>
                                        <p:tgtEl>
                                          <p:spTgt spid="2416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241666"/>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41667">
                                            <p:txEl>
                                              <p:pRg st="0" end="0"/>
                                            </p:txEl>
                                          </p:spTgt>
                                        </p:tgtEl>
                                        <p:attrNameLst>
                                          <p:attrName>style.visibility</p:attrName>
                                        </p:attrNameLst>
                                      </p:cBhvr>
                                      <p:to>
                                        <p:strVal val="visible"/>
                                      </p:to>
                                    </p:set>
                                    <p:animEffect transition="in" filter="fade">
                                      <p:cBhvr>
                                        <p:cTn id="14" dur="500"/>
                                        <p:tgtEl>
                                          <p:spTgt spid="241667">
                                            <p:txEl>
                                              <p:pRg st="0" end="0"/>
                                            </p:txEl>
                                          </p:spTgt>
                                        </p:tgtEl>
                                      </p:cBhvr>
                                    </p:animEffect>
                                    <p:anim calcmode="lin" valueType="num">
                                      <p:cBhvr>
                                        <p:cTn id="15" dur="500" fill="hold"/>
                                        <p:tgtEl>
                                          <p:spTgt spid="241667">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41667">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41667">
                                            <p:txEl>
                                              <p:pRg st="1" end="1"/>
                                            </p:txEl>
                                          </p:spTgt>
                                        </p:tgtEl>
                                        <p:attrNameLst>
                                          <p:attrName>style.visibility</p:attrName>
                                        </p:attrNameLst>
                                      </p:cBhvr>
                                      <p:to>
                                        <p:strVal val="visible"/>
                                      </p:to>
                                    </p:set>
                                    <p:animEffect transition="in" filter="fade">
                                      <p:cBhvr>
                                        <p:cTn id="21" dur="500"/>
                                        <p:tgtEl>
                                          <p:spTgt spid="241667">
                                            <p:txEl>
                                              <p:pRg st="1" end="1"/>
                                            </p:txEl>
                                          </p:spTgt>
                                        </p:tgtEl>
                                      </p:cBhvr>
                                    </p:animEffect>
                                    <p:anim calcmode="lin" valueType="num">
                                      <p:cBhvr>
                                        <p:cTn id="22" dur="500" fill="hold"/>
                                        <p:tgtEl>
                                          <p:spTgt spid="241667">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41667">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241667">
                                            <p:txEl>
                                              <p:pRg st="2" end="2"/>
                                            </p:txEl>
                                          </p:spTgt>
                                        </p:tgtEl>
                                        <p:attrNameLst>
                                          <p:attrName>style.visibility</p:attrName>
                                        </p:attrNameLst>
                                      </p:cBhvr>
                                      <p:to>
                                        <p:strVal val="visible"/>
                                      </p:to>
                                    </p:set>
                                    <p:animEffect transition="in" filter="fade">
                                      <p:cBhvr>
                                        <p:cTn id="28" dur="500"/>
                                        <p:tgtEl>
                                          <p:spTgt spid="241667">
                                            <p:txEl>
                                              <p:pRg st="2" end="2"/>
                                            </p:txEl>
                                          </p:spTgt>
                                        </p:tgtEl>
                                      </p:cBhvr>
                                    </p:animEffect>
                                    <p:anim calcmode="lin" valueType="num">
                                      <p:cBhvr>
                                        <p:cTn id="29" dur="500" fill="hold"/>
                                        <p:tgtEl>
                                          <p:spTgt spid="241667">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241667">
                                            <p:txEl>
                                              <p:pRg st="2" end="2"/>
                                            </p:txEl>
                                          </p:spTgt>
                                        </p:tgtEl>
                                        <p:attrNameLst>
                                          <p:attrName>ppt_y</p:attrName>
                                        </p:attrNameLst>
                                      </p:cBhvr>
                                      <p:tavLst>
                                        <p:tav tm="0">
                                          <p:val>
                                            <p:strVal val="#ppt_y+.05"/>
                                          </p:val>
                                        </p:tav>
                                        <p:tav tm="100000">
                                          <p:val>
                                            <p:strVal val="#ppt_y"/>
                                          </p:val>
                                        </p:tav>
                                      </p:tavLst>
                                    </p:anim>
                                  </p:childTnLst>
                                </p:cTn>
                              </p:par>
                              <p:par>
                                <p:cTn id="31" presetID="44" presetClass="entr" presetSubtype="0" fill="hold" grpId="0" nodeType="withEffect">
                                  <p:stCondLst>
                                    <p:cond delay="0"/>
                                  </p:stCondLst>
                                  <p:childTnLst>
                                    <p:set>
                                      <p:cBhvr>
                                        <p:cTn id="32" dur="1" fill="hold">
                                          <p:stCondLst>
                                            <p:cond delay="0"/>
                                          </p:stCondLst>
                                        </p:cTn>
                                        <p:tgtEl>
                                          <p:spTgt spid="241667">
                                            <p:txEl>
                                              <p:pRg st="3" end="3"/>
                                            </p:txEl>
                                          </p:spTgt>
                                        </p:tgtEl>
                                        <p:attrNameLst>
                                          <p:attrName>style.visibility</p:attrName>
                                        </p:attrNameLst>
                                      </p:cBhvr>
                                      <p:to>
                                        <p:strVal val="visible"/>
                                      </p:to>
                                    </p:set>
                                    <p:animEffect transition="in" filter="fade">
                                      <p:cBhvr>
                                        <p:cTn id="33" dur="500"/>
                                        <p:tgtEl>
                                          <p:spTgt spid="241667">
                                            <p:txEl>
                                              <p:pRg st="3" end="3"/>
                                            </p:txEl>
                                          </p:spTgt>
                                        </p:tgtEl>
                                      </p:cBhvr>
                                    </p:animEffect>
                                    <p:anim calcmode="lin" valueType="num">
                                      <p:cBhvr>
                                        <p:cTn id="34" dur="500" fill="hold"/>
                                        <p:tgtEl>
                                          <p:spTgt spid="241667">
                                            <p:txEl>
                                              <p:pRg st="3" end="3"/>
                                            </p:txEl>
                                          </p:spTgt>
                                        </p:tgtEl>
                                        <p:attrNameLst>
                                          <p:attrName>ppt_x</p:attrName>
                                        </p:attrNameLst>
                                      </p:cBhvr>
                                      <p:tavLst>
                                        <p:tav tm="0">
                                          <p:val>
                                            <p:strVal val="#ppt_x"/>
                                          </p:val>
                                        </p:tav>
                                        <p:tav tm="100000">
                                          <p:val>
                                            <p:strVal val="#ppt_x"/>
                                          </p:val>
                                        </p:tav>
                                      </p:tavLst>
                                    </p:anim>
                                    <p:anim calcmode="lin" valueType="num">
                                      <p:cBhvr>
                                        <p:cTn id="35" dur="500" fill="hold"/>
                                        <p:tgtEl>
                                          <p:spTgt spid="241667">
                                            <p:txEl>
                                              <p:pRg st="3" end="3"/>
                                            </p:txEl>
                                          </p:spTgt>
                                        </p:tgtEl>
                                        <p:attrNameLst>
                                          <p:attrName>ppt_y</p:attrName>
                                        </p:attrNameLst>
                                      </p:cBhvr>
                                      <p:tavLst>
                                        <p:tav tm="0">
                                          <p:val>
                                            <p:strVal val="#ppt_y+.05"/>
                                          </p:val>
                                        </p:tav>
                                        <p:tav tm="100000">
                                          <p:val>
                                            <p:strVal val="#ppt_y"/>
                                          </p:val>
                                        </p:tav>
                                      </p:tavLst>
                                    </p:anim>
                                  </p:childTnLst>
                                </p:cTn>
                              </p:par>
                              <p:par>
                                <p:cTn id="36" presetID="44" presetClass="entr" presetSubtype="0" fill="hold" grpId="0" nodeType="withEffect">
                                  <p:stCondLst>
                                    <p:cond delay="0"/>
                                  </p:stCondLst>
                                  <p:childTnLst>
                                    <p:set>
                                      <p:cBhvr>
                                        <p:cTn id="37" dur="1" fill="hold">
                                          <p:stCondLst>
                                            <p:cond delay="0"/>
                                          </p:stCondLst>
                                        </p:cTn>
                                        <p:tgtEl>
                                          <p:spTgt spid="241667">
                                            <p:txEl>
                                              <p:pRg st="4" end="4"/>
                                            </p:txEl>
                                          </p:spTgt>
                                        </p:tgtEl>
                                        <p:attrNameLst>
                                          <p:attrName>style.visibility</p:attrName>
                                        </p:attrNameLst>
                                      </p:cBhvr>
                                      <p:to>
                                        <p:strVal val="visible"/>
                                      </p:to>
                                    </p:set>
                                    <p:animEffect transition="in" filter="fade">
                                      <p:cBhvr>
                                        <p:cTn id="38" dur="500"/>
                                        <p:tgtEl>
                                          <p:spTgt spid="241667">
                                            <p:txEl>
                                              <p:pRg st="4" end="4"/>
                                            </p:txEl>
                                          </p:spTgt>
                                        </p:tgtEl>
                                      </p:cBhvr>
                                    </p:animEffect>
                                    <p:anim calcmode="lin" valueType="num">
                                      <p:cBhvr>
                                        <p:cTn id="39" dur="500" fill="hold"/>
                                        <p:tgtEl>
                                          <p:spTgt spid="241667">
                                            <p:txEl>
                                              <p:pRg st="4" end="4"/>
                                            </p:txEl>
                                          </p:spTgt>
                                        </p:tgtEl>
                                        <p:attrNameLst>
                                          <p:attrName>ppt_x</p:attrName>
                                        </p:attrNameLst>
                                      </p:cBhvr>
                                      <p:tavLst>
                                        <p:tav tm="0">
                                          <p:val>
                                            <p:strVal val="#ppt_x"/>
                                          </p:val>
                                        </p:tav>
                                        <p:tav tm="100000">
                                          <p:val>
                                            <p:strVal val="#ppt_x"/>
                                          </p:val>
                                        </p:tav>
                                      </p:tavLst>
                                    </p:anim>
                                    <p:anim calcmode="lin" valueType="num">
                                      <p:cBhvr>
                                        <p:cTn id="40" dur="500" fill="hold"/>
                                        <p:tgtEl>
                                          <p:spTgt spid="241667">
                                            <p:txEl>
                                              <p:pRg st="4" end="4"/>
                                            </p:txEl>
                                          </p:spTgt>
                                        </p:tgtEl>
                                        <p:attrNameLst>
                                          <p:attrName>ppt_y</p:attrName>
                                        </p:attrNameLst>
                                      </p:cBhvr>
                                      <p:tavLst>
                                        <p:tav tm="0">
                                          <p:val>
                                            <p:strVal val="#ppt_y+.05"/>
                                          </p:val>
                                        </p:tav>
                                        <p:tav tm="100000">
                                          <p:val>
                                            <p:strVal val="#ppt_y"/>
                                          </p:val>
                                        </p:tav>
                                      </p:tavLst>
                                    </p:anim>
                                  </p:childTnLst>
                                </p:cTn>
                              </p:par>
                              <p:par>
                                <p:cTn id="41" presetID="44" presetClass="entr" presetSubtype="0" fill="hold" grpId="0" nodeType="withEffect">
                                  <p:stCondLst>
                                    <p:cond delay="0"/>
                                  </p:stCondLst>
                                  <p:childTnLst>
                                    <p:set>
                                      <p:cBhvr>
                                        <p:cTn id="42" dur="1" fill="hold">
                                          <p:stCondLst>
                                            <p:cond delay="0"/>
                                          </p:stCondLst>
                                        </p:cTn>
                                        <p:tgtEl>
                                          <p:spTgt spid="241667">
                                            <p:txEl>
                                              <p:pRg st="5" end="5"/>
                                            </p:txEl>
                                          </p:spTgt>
                                        </p:tgtEl>
                                        <p:attrNameLst>
                                          <p:attrName>style.visibility</p:attrName>
                                        </p:attrNameLst>
                                      </p:cBhvr>
                                      <p:to>
                                        <p:strVal val="visible"/>
                                      </p:to>
                                    </p:set>
                                    <p:animEffect transition="in" filter="fade">
                                      <p:cBhvr>
                                        <p:cTn id="43" dur="500"/>
                                        <p:tgtEl>
                                          <p:spTgt spid="241667">
                                            <p:txEl>
                                              <p:pRg st="5" end="5"/>
                                            </p:txEl>
                                          </p:spTgt>
                                        </p:tgtEl>
                                      </p:cBhvr>
                                    </p:animEffect>
                                    <p:anim calcmode="lin" valueType="num">
                                      <p:cBhvr>
                                        <p:cTn id="44" dur="500" fill="hold"/>
                                        <p:tgtEl>
                                          <p:spTgt spid="241667">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241667">
                                            <p:txEl>
                                              <p:pRg st="5" end="5"/>
                                            </p:txEl>
                                          </p:spTgt>
                                        </p:tgtEl>
                                        <p:attrNameLst>
                                          <p:attrName>ppt_y</p:attrName>
                                        </p:attrNameLst>
                                      </p:cBhvr>
                                      <p:tavLst>
                                        <p:tav tm="0">
                                          <p:val>
                                            <p:strVal val="#ppt_y+.05"/>
                                          </p:val>
                                        </p:tav>
                                        <p:tav tm="100000">
                                          <p:val>
                                            <p:strVal val="#ppt_y"/>
                                          </p:val>
                                        </p:tav>
                                      </p:tavLst>
                                    </p:anim>
                                  </p:childTnLst>
                                </p:cTn>
                              </p:par>
                              <p:par>
                                <p:cTn id="46" presetID="44" presetClass="entr" presetSubtype="0" fill="hold" grpId="0" nodeType="withEffect">
                                  <p:stCondLst>
                                    <p:cond delay="0"/>
                                  </p:stCondLst>
                                  <p:childTnLst>
                                    <p:set>
                                      <p:cBhvr>
                                        <p:cTn id="47" dur="1" fill="hold">
                                          <p:stCondLst>
                                            <p:cond delay="0"/>
                                          </p:stCondLst>
                                        </p:cTn>
                                        <p:tgtEl>
                                          <p:spTgt spid="241667">
                                            <p:txEl>
                                              <p:pRg st="6" end="6"/>
                                            </p:txEl>
                                          </p:spTgt>
                                        </p:tgtEl>
                                        <p:attrNameLst>
                                          <p:attrName>style.visibility</p:attrName>
                                        </p:attrNameLst>
                                      </p:cBhvr>
                                      <p:to>
                                        <p:strVal val="visible"/>
                                      </p:to>
                                    </p:set>
                                    <p:animEffect transition="in" filter="fade">
                                      <p:cBhvr>
                                        <p:cTn id="48" dur="500"/>
                                        <p:tgtEl>
                                          <p:spTgt spid="241667">
                                            <p:txEl>
                                              <p:pRg st="6" end="6"/>
                                            </p:txEl>
                                          </p:spTgt>
                                        </p:tgtEl>
                                      </p:cBhvr>
                                    </p:animEffect>
                                    <p:anim calcmode="lin" valueType="num">
                                      <p:cBhvr>
                                        <p:cTn id="49" dur="500" fill="hold"/>
                                        <p:tgtEl>
                                          <p:spTgt spid="241667">
                                            <p:txEl>
                                              <p:pRg st="6" end="6"/>
                                            </p:txEl>
                                          </p:spTgt>
                                        </p:tgtEl>
                                        <p:attrNameLst>
                                          <p:attrName>ppt_x</p:attrName>
                                        </p:attrNameLst>
                                      </p:cBhvr>
                                      <p:tavLst>
                                        <p:tav tm="0">
                                          <p:val>
                                            <p:strVal val="#ppt_x"/>
                                          </p:val>
                                        </p:tav>
                                        <p:tav tm="100000">
                                          <p:val>
                                            <p:strVal val="#ppt_x"/>
                                          </p:val>
                                        </p:tav>
                                      </p:tavLst>
                                    </p:anim>
                                    <p:anim calcmode="lin" valueType="num">
                                      <p:cBhvr>
                                        <p:cTn id="50" dur="500" fill="hold"/>
                                        <p:tgtEl>
                                          <p:spTgt spid="241667">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4" presetClass="entr" presetSubtype="0" fill="hold" grpId="0" nodeType="clickEffect">
                                  <p:stCondLst>
                                    <p:cond delay="0"/>
                                  </p:stCondLst>
                                  <p:childTnLst>
                                    <p:set>
                                      <p:cBhvr>
                                        <p:cTn id="54" dur="1" fill="hold">
                                          <p:stCondLst>
                                            <p:cond delay="0"/>
                                          </p:stCondLst>
                                        </p:cTn>
                                        <p:tgtEl>
                                          <p:spTgt spid="241667">
                                            <p:txEl>
                                              <p:pRg st="7" end="7"/>
                                            </p:txEl>
                                          </p:spTgt>
                                        </p:tgtEl>
                                        <p:attrNameLst>
                                          <p:attrName>style.visibility</p:attrName>
                                        </p:attrNameLst>
                                      </p:cBhvr>
                                      <p:to>
                                        <p:strVal val="visible"/>
                                      </p:to>
                                    </p:set>
                                    <p:animEffect transition="in" filter="fade">
                                      <p:cBhvr>
                                        <p:cTn id="55" dur="500"/>
                                        <p:tgtEl>
                                          <p:spTgt spid="241667">
                                            <p:txEl>
                                              <p:pRg st="7" end="7"/>
                                            </p:txEl>
                                          </p:spTgt>
                                        </p:tgtEl>
                                      </p:cBhvr>
                                    </p:animEffect>
                                    <p:anim calcmode="lin" valueType="num">
                                      <p:cBhvr>
                                        <p:cTn id="56" dur="500" fill="hold"/>
                                        <p:tgtEl>
                                          <p:spTgt spid="241667">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241667">
                                            <p:txEl>
                                              <p:pRg st="7" end="7"/>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6" grpId="0"/>
      <p:bldP spid="241667" grpId="0" build="p"/>
    </p:bld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269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Treatment Plan Discharge Criteria</a:t>
            </a:r>
          </a:p>
        </p:txBody>
      </p:sp>
      <p:sp>
        <p:nvSpPr>
          <p:cNvPr id="84995" name="Rectangle 3"/>
          <p:cNvSpPr>
            <a:spLocks noGrp="1" noChangeArrowheads="1"/>
          </p:cNvSpPr>
          <p:nvPr>
            <p:ph idx="1"/>
          </p:nvPr>
        </p:nvSpPr>
        <p:spPr>
          <a:xfrm>
            <a:off x="381000" y="1447800"/>
            <a:ext cx="8229600" cy="4411662"/>
          </a:xfrm>
        </p:spPr>
        <p:txBody>
          <a:bodyPr/>
          <a:lstStyle/>
          <a:p>
            <a:pPr eaLnBrk="1" hangingPunct="1"/>
            <a:r>
              <a:rPr lang="en-US" sz="2800" dirty="0" smtClean="0"/>
              <a:t>Need to be thinking about discharge the day the individual enters treatment</a:t>
            </a:r>
          </a:p>
          <a:p>
            <a:pPr lvl="1" eaLnBrk="1" hangingPunct="1"/>
            <a:r>
              <a:rPr lang="en-US" sz="2800" dirty="0" smtClean="0">
                <a:solidFill>
                  <a:srgbClr val="C00000"/>
                </a:solidFill>
              </a:rPr>
              <a:t>‘How will we know when we’re done with treatment?’ or ‘I know I’m ready for discharge when…’</a:t>
            </a:r>
          </a:p>
          <a:p>
            <a:pPr lvl="1" eaLnBrk="1" hangingPunct="1"/>
            <a:r>
              <a:rPr lang="en-US" sz="2800" dirty="0" smtClean="0">
                <a:solidFill>
                  <a:srgbClr val="C00000"/>
                </a:solidFill>
              </a:rPr>
              <a:t>Presents an environment of hope</a:t>
            </a:r>
          </a:p>
          <a:p>
            <a:pPr lvl="1" eaLnBrk="1" hangingPunct="1"/>
            <a:r>
              <a:rPr lang="en-US" sz="2800" dirty="0" smtClean="0">
                <a:solidFill>
                  <a:srgbClr val="C00000"/>
                </a:solidFill>
              </a:rPr>
              <a:t>Person centered approaches important here</a:t>
            </a:r>
          </a:p>
          <a:p>
            <a:pPr eaLnBrk="1" hangingPunct="1"/>
            <a:r>
              <a:rPr lang="en-US" sz="2800" dirty="0" smtClean="0"/>
              <a:t>Not everyone will be discharged</a:t>
            </a:r>
          </a:p>
          <a:p>
            <a:pPr lvl="1" eaLnBrk="1" hangingPunct="1"/>
            <a:r>
              <a:rPr lang="en-US" sz="2800" dirty="0" smtClean="0">
                <a:solidFill>
                  <a:srgbClr val="A50021"/>
                </a:solidFill>
              </a:rPr>
              <a:t>Example: Individuals on long term medications</a:t>
            </a:r>
          </a:p>
          <a:p>
            <a:pPr lvl="1" eaLnBrk="1" hangingPunct="1"/>
            <a:r>
              <a:rPr lang="en-US" sz="2800" dirty="0" smtClean="0">
                <a:solidFill>
                  <a:srgbClr val="A50021"/>
                </a:solidFill>
              </a:rPr>
              <a:t>Treatment plan will change to reflect current status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242690"/>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p:bld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2258"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Treatment Goals</a:t>
            </a:r>
          </a:p>
        </p:txBody>
      </p:sp>
      <p:sp>
        <p:nvSpPr>
          <p:cNvPr id="88067" name="Rectangle 3"/>
          <p:cNvSpPr>
            <a:spLocks noGrp="1" noChangeArrowheads="1"/>
          </p:cNvSpPr>
          <p:nvPr>
            <p:ph idx="1"/>
          </p:nvPr>
        </p:nvSpPr>
        <p:spPr/>
        <p:txBody>
          <a:bodyPr/>
          <a:lstStyle/>
          <a:p>
            <a:pPr eaLnBrk="1" hangingPunct="1"/>
            <a:r>
              <a:rPr lang="en-US" dirty="0" smtClean="0"/>
              <a:t>Must relate directly to the diagnosis and the presenting problem</a:t>
            </a:r>
          </a:p>
          <a:p>
            <a:pPr marL="0" indent="0" eaLnBrk="1" hangingPunct="1">
              <a:buNone/>
            </a:pPr>
            <a:endParaRPr lang="en-US" dirty="0" smtClean="0"/>
          </a:p>
          <a:p>
            <a:pPr eaLnBrk="1" hangingPunct="1"/>
            <a:r>
              <a:rPr lang="en-US" dirty="0" smtClean="0"/>
              <a:t>Describe the realization of a clinical outcome</a:t>
            </a:r>
          </a:p>
          <a:p>
            <a:pPr lvl="1" eaLnBrk="1" hangingPunct="1"/>
            <a:r>
              <a:rPr lang="en-US" dirty="0" smtClean="0">
                <a:solidFill>
                  <a:srgbClr val="A50021"/>
                </a:solidFill>
              </a:rPr>
              <a:t>Individual’s Goal: “I want to move into my own apartment.”</a:t>
            </a:r>
          </a:p>
          <a:p>
            <a:pPr lvl="1" eaLnBrk="1" hangingPunct="1"/>
            <a:r>
              <a:rPr lang="en-US" dirty="0" smtClean="0">
                <a:solidFill>
                  <a:srgbClr val="A50021"/>
                </a:solidFill>
              </a:rPr>
              <a:t>Treatment Goal: The Individual will be able to manage their symptoms and develop the social skills necessary for managing independent living. </a:t>
            </a:r>
          </a:p>
          <a:p>
            <a:pPr eaLnBrk="1" hangingPunct="1"/>
            <a:endParaRPr lang="en-US" b="1" dirty="0" smtClean="0">
              <a:solidFill>
                <a:srgbClr val="A5002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352258"/>
                                        </p:tgtEl>
                                      </p:cBhvr>
                                    </p:animEffect>
                                    <p:animScale>
                                      <p:cBhvr>
                                        <p:cTn id="7" dur="250" autoRev="1" fill="hold"/>
                                        <p:tgtEl>
                                          <p:spTgt spid="35225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58" grpId="0"/>
    </p:bld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6354"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Treatment Goals</a:t>
            </a:r>
          </a:p>
        </p:txBody>
      </p:sp>
      <p:sp>
        <p:nvSpPr>
          <p:cNvPr id="89091" name="Rectangle 3"/>
          <p:cNvSpPr>
            <a:spLocks noGrp="1" noChangeArrowheads="1"/>
          </p:cNvSpPr>
          <p:nvPr>
            <p:ph idx="1"/>
          </p:nvPr>
        </p:nvSpPr>
        <p:spPr>
          <a:xfrm>
            <a:off x="457200" y="1676400"/>
            <a:ext cx="8229600" cy="4411662"/>
          </a:xfrm>
        </p:spPr>
        <p:txBody>
          <a:bodyPr/>
          <a:lstStyle/>
          <a:p>
            <a:pPr eaLnBrk="1" hangingPunct="1"/>
            <a:r>
              <a:rPr lang="en-US" sz="3200" dirty="0" smtClean="0"/>
              <a:t>Usual content of a treatment goal:</a:t>
            </a:r>
            <a:r>
              <a:rPr lang="en-US" dirty="0" smtClean="0"/>
              <a:t> </a:t>
            </a:r>
          </a:p>
          <a:p>
            <a:pPr lvl="1" eaLnBrk="1" hangingPunct="1"/>
            <a:r>
              <a:rPr lang="en-US" sz="2800" dirty="0" smtClean="0">
                <a:solidFill>
                  <a:srgbClr val="A50021"/>
                </a:solidFill>
              </a:rPr>
              <a:t>Behavioral description of what the individual will be, achieve in measurable terms</a:t>
            </a:r>
          </a:p>
          <a:p>
            <a:pPr lvl="2"/>
            <a:r>
              <a:rPr lang="en-US" sz="2800" dirty="0" smtClean="0">
                <a:solidFill>
                  <a:srgbClr val="A50021"/>
                </a:solidFill>
              </a:rPr>
              <a:t>Do, finish, keep, stay in, live in, be successful at, develop</a:t>
            </a:r>
          </a:p>
          <a:p>
            <a:pPr lvl="1" eaLnBrk="1" hangingPunct="1"/>
            <a:r>
              <a:rPr lang="en-US" sz="2800" dirty="0" smtClean="0">
                <a:solidFill>
                  <a:srgbClr val="A50021"/>
                </a:solidFill>
              </a:rPr>
              <a:t>Within what environment</a:t>
            </a:r>
          </a:p>
          <a:p>
            <a:pPr lvl="1" eaLnBrk="1" hangingPunct="1"/>
            <a:r>
              <a:rPr lang="en-US" sz="2800" dirty="0" smtClean="0">
                <a:solidFill>
                  <a:srgbClr val="A50021"/>
                </a:solidFill>
              </a:rPr>
              <a:t>Within what time frame</a:t>
            </a:r>
          </a:p>
          <a:p>
            <a:pPr lvl="1" eaLnBrk="1" hangingPunct="1"/>
            <a:endParaRPr lang="en-US" b="1" dirty="0" smtClean="0">
              <a:solidFill>
                <a:srgbClr val="A50021"/>
              </a:solidFill>
            </a:endParaRPr>
          </a:p>
          <a:p>
            <a:pPr eaLnBrk="1" hangingPunct="1"/>
            <a:endParaRPr lang="en-US" b="1" dirty="0" smtClean="0">
              <a:solidFill>
                <a:srgbClr val="A5002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356354"/>
                                        </p:tgtEl>
                                      </p:cBhvr>
                                    </p:animEffect>
                                    <p:animScale>
                                      <p:cBhvr>
                                        <p:cTn id="7" dur="250" autoRev="1" fill="hold"/>
                                        <p:tgtEl>
                                          <p:spTgt spid="35635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4"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Developing a Treatment Strategy</a:t>
            </a:r>
          </a:p>
        </p:txBody>
      </p:sp>
      <p:sp>
        <p:nvSpPr>
          <p:cNvPr id="90115" name="Rectangle 3"/>
          <p:cNvSpPr>
            <a:spLocks noGrp="1" noChangeArrowheads="1"/>
          </p:cNvSpPr>
          <p:nvPr>
            <p:ph idx="1"/>
          </p:nvPr>
        </p:nvSpPr>
        <p:spPr/>
        <p:txBody>
          <a:bodyPr/>
          <a:lstStyle/>
          <a:p>
            <a:pPr eaLnBrk="1" hangingPunct="1"/>
            <a:r>
              <a:rPr lang="en-US" sz="3200" dirty="0" smtClean="0"/>
              <a:t>Steps, services, and modalities for reaching goals</a:t>
            </a:r>
          </a:p>
          <a:p>
            <a:pPr marL="0" indent="0" eaLnBrk="1" hangingPunct="1">
              <a:buNone/>
            </a:pPr>
            <a:endParaRPr lang="en-US" sz="3200" dirty="0" smtClean="0"/>
          </a:p>
          <a:p>
            <a:pPr lvl="1" eaLnBrk="1" hangingPunct="1"/>
            <a:r>
              <a:rPr lang="en-US" sz="2800" dirty="0" smtClean="0">
                <a:solidFill>
                  <a:srgbClr val="A50021"/>
                </a:solidFill>
              </a:rPr>
              <a:t>Does the strategy flow logically from the goals and objectives?</a:t>
            </a:r>
          </a:p>
          <a:p>
            <a:pPr marL="344487" lvl="1" indent="0" eaLnBrk="1" hangingPunct="1">
              <a:buNone/>
            </a:pPr>
            <a:endParaRPr lang="en-US" sz="2800" dirty="0" smtClean="0">
              <a:solidFill>
                <a:srgbClr val="A50021"/>
              </a:solidFill>
            </a:endParaRPr>
          </a:p>
          <a:p>
            <a:pPr lvl="1" eaLnBrk="1" hangingPunct="1"/>
            <a:r>
              <a:rPr lang="en-US" sz="2800" dirty="0" smtClean="0">
                <a:solidFill>
                  <a:srgbClr val="A50021"/>
                </a:solidFill>
              </a:rPr>
              <a:t>Can you articulate it?</a:t>
            </a:r>
          </a:p>
        </p:txBody>
      </p:sp>
    </p:spTree>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4306" name="AutoShape 2"/>
          <p:cNvSpPr>
            <a:spLocks noGrp="1" noChangeArrowheads="1"/>
          </p:cNvSpPr>
          <p:nvPr>
            <p:ph type="title"/>
          </p:nvPr>
        </p:nvSpPr>
        <p:spPr>
          <a:xfrm>
            <a:off x="685800" y="762000"/>
            <a:ext cx="7924800" cy="685800"/>
          </a:xfrm>
          <a:effectLst>
            <a:outerShdw dist="28398" dir="1593903" algn="ctr" rotWithShape="0">
              <a:schemeClr val="bg2"/>
            </a:outerShdw>
          </a:effectLst>
        </p:spPr>
        <p:txBody>
          <a:bodyPr/>
          <a:lstStyle/>
          <a:p>
            <a:pPr eaLnBrk="1" hangingPunct="1">
              <a:defRPr/>
            </a:pPr>
            <a:r>
              <a:rPr lang="en-US" dirty="0" smtClean="0"/>
              <a:t>Developing Objectives</a:t>
            </a:r>
          </a:p>
        </p:txBody>
      </p:sp>
      <p:sp>
        <p:nvSpPr>
          <p:cNvPr id="91139" name="Rectangle 3"/>
          <p:cNvSpPr>
            <a:spLocks noGrp="1" noChangeArrowheads="1"/>
          </p:cNvSpPr>
          <p:nvPr>
            <p:ph idx="1"/>
          </p:nvPr>
        </p:nvSpPr>
        <p:spPr/>
        <p:txBody>
          <a:bodyPr/>
          <a:lstStyle/>
          <a:p>
            <a:pPr lvl="1" eaLnBrk="1" hangingPunct="1">
              <a:buNone/>
            </a:pPr>
            <a:r>
              <a:rPr lang="en-US" sz="2800" dirty="0" smtClean="0"/>
              <a:t>The objectives are the measureable steps by which the client is working to achieve their discharge goal</a:t>
            </a:r>
          </a:p>
          <a:p>
            <a:pPr lvl="1" eaLnBrk="1" hangingPunct="1">
              <a:buNone/>
            </a:pPr>
            <a:endParaRPr lang="en-US" sz="2800" dirty="0" smtClean="0"/>
          </a:p>
          <a:p>
            <a:pPr lvl="1" eaLnBrk="1" hangingPunct="1"/>
            <a:r>
              <a:rPr lang="en-US" sz="2800" dirty="0" smtClean="0"/>
              <a:t>2 or 3 at most for each goal</a:t>
            </a:r>
          </a:p>
          <a:p>
            <a:pPr marL="344487" lvl="1" indent="0" eaLnBrk="1" hangingPunct="1">
              <a:buNone/>
            </a:pPr>
            <a:endParaRPr lang="en-US" sz="2800" dirty="0" smtClean="0"/>
          </a:p>
          <a:p>
            <a:pPr lvl="1" eaLnBrk="1" hangingPunct="1"/>
            <a:r>
              <a:rPr lang="en-US" sz="2800" dirty="0" smtClean="0"/>
              <a:t>Steps or benchmarks that will indicate progress towards the goal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354306"/>
                                        </p:tgtEl>
                                      </p:cBhvr>
                                    </p:animEffect>
                                    <p:animScale>
                                      <p:cBhvr>
                                        <p:cTn id="7" dur="250" autoRev="1" fill="hold"/>
                                        <p:tgtEl>
                                          <p:spTgt spid="35430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4306" grpId="0"/>
    </p:bld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7810"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Objectives	</a:t>
            </a:r>
          </a:p>
        </p:txBody>
      </p:sp>
      <p:sp>
        <p:nvSpPr>
          <p:cNvPr id="92163" name="Rectangle 3"/>
          <p:cNvSpPr>
            <a:spLocks noGrp="1" noChangeArrowheads="1"/>
          </p:cNvSpPr>
          <p:nvPr>
            <p:ph idx="1"/>
          </p:nvPr>
        </p:nvSpPr>
        <p:spPr>
          <a:xfrm>
            <a:off x="838200" y="1752600"/>
            <a:ext cx="7693025" cy="4648200"/>
          </a:xfrm>
        </p:spPr>
        <p:txBody>
          <a:bodyPr/>
          <a:lstStyle/>
          <a:p>
            <a:pPr eaLnBrk="1" hangingPunct="1"/>
            <a:r>
              <a:rPr lang="en-US" dirty="0" smtClean="0"/>
              <a:t>Objectives are developed collaboratively with the client</a:t>
            </a:r>
          </a:p>
          <a:p>
            <a:pPr marL="0" indent="0" eaLnBrk="1" hangingPunct="1">
              <a:buNone/>
            </a:pPr>
            <a:endParaRPr lang="en-US" dirty="0" smtClean="0"/>
          </a:p>
          <a:p>
            <a:pPr lvl="1"/>
            <a:r>
              <a:rPr lang="en-US" sz="2800" dirty="0" smtClean="0"/>
              <a:t>Objectives must incorporate strengths and cultural factors</a:t>
            </a:r>
          </a:p>
          <a:p>
            <a:pPr marL="344487" lvl="1" indent="0">
              <a:buNone/>
            </a:pPr>
            <a:endParaRPr lang="en-US" sz="2800" dirty="0" smtClean="0"/>
          </a:p>
          <a:p>
            <a:pPr lvl="1"/>
            <a:r>
              <a:rPr lang="en-US" sz="2800" dirty="0" smtClean="0"/>
              <a:t>Measurable and observable statement of potential progress towards goals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47810"/>
                                        </p:tgtEl>
                                      </p:cBhvr>
                                    </p:animEffect>
                                    <p:animScale>
                                      <p:cBhvr>
                                        <p:cTn id="7" dur="250" autoRev="1" fill="hold"/>
                                        <p:tgtEl>
                                          <p:spTgt spid="2478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0" grpId="0"/>
    </p:bld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62" name="AutoShape 2"/>
          <p:cNvSpPr>
            <a:spLocks noGrp="1" noChangeArrowheads="1"/>
          </p:cNvSpPr>
          <p:nvPr>
            <p:ph type="title"/>
          </p:nvPr>
        </p:nvSpPr>
        <p:spPr>
          <a:effectLst>
            <a:outerShdw dist="28398" dir="1593903" algn="ctr" rotWithShape="0">
              <a:schemeClr val="bg2"/>
            </a:outerShdw>
          </a:effectLst>
        </p:spPr>
        <p:txBody>
          <a:bodyPr/>
          <a:lstStyle/>
          <a:p>
            <a:pPr eaLnBrk="1" hangingPunct="1">
              <a:defRPr/>
            </a:pPr>
            <a:r>
              <a:rPr lang="en-US" dirty="0" smtClean="0"/>
              <a:t>Objectives</a:t>
            </a:r>
          </a:p>
        </p:txBody>
      </p:sp>
      <p:sp>
        <p:nvSpPr>
          <p:cNvPr id="93187" name="Rectangle 3"/>
          <p:cNvSpPr>
            <a:spLocks noGrp="1" noChangeArrowheads="1"/>
          </p:cNvSpPr>
          <p:nvPr>
            <p:ph idx="1"/>
          </p:nvPr>
        </p:nvSpPr>
        <p:spPr/>
        <p:txBody>
          <a:bodyPr/>
          <a:lstStyle/>
          <a:p>
            <a:pPr eaLnBrk="1" hangingPunct="1">
              <a:lnSpc>
                <a:spcPct val="90000"/>
              </a:lnSpc>
            </a:pPr>
            <a:r>
              <a:rPr lang="en-US" dirty="0" smtClean="0"/>
              <a:t>The usual content of the objective</a:t>
            </a:r>
          </a:p>
          <a:p>
            <a:pPr marL="0" indent="0" eaLnBrk="1" hangingPunct="1">
              <a:lnSpc>
                <a:spcPct val="90000"/>
              </a:lnSpc>
              <a:buNone/>
            </a:pPr>
            <a:endParaRPr lang="en-US" dirty="0" smtClean="0"/>
          </a:p>
          <a:p>
            <a:pPr lvl="1" eaLnBrk="1" hangingPunct="1">
              <a:lnSpc>
                <a:spcPct val="90000"/>
              </a:lnSpc>
            </a:pPr>
            <a:r>
              <a:rPr lang="en-US" sz="2800" dirty="0" smtClean="0"/>
              <a:t>Identify the measure that will be used to determine if/when the Individual is moving towards their goal – short term steps</a:t>
            </a:r>
          </a:p>
          <a:p>
            <a:pPr marL="344487" lvl="1" indent="0" eaLnBrk="1" hangingPunct="1">
              <a:lnSpc>
                <a:spcPct val="90000"/>
              </a:lnSpc>
              <a:buNone/>
            </a:pPr>
            <a:endParaRPr lang="en-US" sz="2800" dirty="0" smtClean="0"/>
          </a:p>
          <a:p>
            <a:pPr lvl="1" eaLnBrk="1" hangingPunct="1">
              <a:lnSpc>
                <a:spcPct val="90000"/>
              </a:lnSpc>
            </a:pPr>
            <a:r>
              <a:rPr lang="en-US" sz="2800" dirty="0" smtClean="0"/>
              <a:t>Measurable—Individual will be able to: as evidenced by an observable behavioral change, times per week, every time, etc.</a:t>
            </a:r>
          </a:p>
          <a:p>
            <a:pPr marL="344487" lvl="1" indent="0" eaLnBrk="1" hangingPunct="1">
              <a:lnSpc>
                <a:spcPct val="90000"/>
              </a:lnSpc>
              <a:buNone/>
            </a:pPr>
            <a:endParaRPr lang="en-US" sz="2800" dirty="0" smtClean="0"/>
          </a:p>
          <a:p>
            <a:pPr lvl="1" eaLnBrk="1" hangingPunct="1">
              <a:lnSpc>
                <a:spcPct val="90000"/>
              </a:lnSpc>
            </a:pPr>
            <a:r>
              <a:rPr lang="en-US" sz="2800" dirty="0" smtClean="0"/>
              <a:t>Within a time frame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245762"/>
                                        </p:tgtEl>
                                      </p:cBhvr>
                                    </p:animEffect>
                                    <p:animScale>
                                      <p:cBhvr>
                                        <p:cTn id="7" dur="250" autoRev="1" fill="hold"/>
                                        <p:tgtEl>
                                          <p:spTgt spid="24576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2" grpId="0"/>
    </p:bld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High Risk Slides Case Management Trainer Notes</Template>
  <TotalTime>7659</TotalTime>
  <Words>15426</Words>
  <Application>Microsoft Office PowerPoint</Application>
  <PresentationFormat>On-screen Show (4:3)</PresentationFormat>
  <Paragraphs>1316</Paragraphs>
  <Slides>111</Slides>
  <Notes>111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111</vt:i4>
      </vt:variant>
    </vt:vector>
  </HeadingPairs>
  <TitlesOfParts>
    <vt:vector size="113" baseType="lpstr">
      <vt:lpstr>Network</vt:lpstr>
      <vt:lpstr>Document</vt:lpstr>
      <vt:lpstr>Documentation Training</vt:lpstr>
      <vt:lpstr>Why Us and Why Now ?</vt:lpstr>
      <vt:lpstr>Healthcare World is Changing!</vt:lpstr>
      <vt:lpstr>So, exactly what is Medicaid?</vt:lpstr>
      <vt:lpstr>So, exactly what is Medicaid?</vt:lpstr>
      <vt:lpstr>Medicaid State Plans</vt:lpstr>
      <vt:lpstr>Funding Sources</vt:lpstr>
      <vt:lpstr>Medicaid Mental Health Services</vt:lpstr>
      <vt:lpstr>Payment For Services</vt:lpstr>
      <vt:lpstr>When is a service complete? </vt:lpstr>
      <vt:lpstr>Claims must be accurate </vt:lpstr>
      <vt:lpstr>Isn’t Compliance with Colorado Standards Good Enough?</vt:lpstr>
      <vt:lpstr>Personal Accountability</vt:lpstr>
      <vt:lpstr>General Payer Rules</vt:lpstr>
      <vt:lpstr>Medical Necessity</vt:lpstr>
      <vt:lpstr>Medical Necessity </vt:lpstr>
      <vt:lpstr>Colorado Department of Health Care Policy and Financing - Medical Necessity</vt:lpstr>
      <vt:lpstr>Colorado HCPF Continued</vt:lpstr>
      <vt:lpstr>Medical Necessity and Payers</vt:lpstr>
      <vt:lpstr>Operational Definition</vt:lpstr>
      <vt:lpstr>Operatinal Definition of Medical Necessity</vt:lpstr>
      <vt:lpstr>Six Components of Medical Necessity</vt:lpstr>
      <vt:lpstr>Medicaid Defines Services</vt:lpstr>
      <vt:lpstr>Medicaid Defines Services (cont.)</vt:lpstr>
      <vt:lpstr>Services Documentation</vt:lpstr>
      <vt:lpstr>Credentials are Critical</vt:lpstr>
      <vt:lpstr>Licensed Professional Signature</vt:lpstr>
      <vt:lpstr>Some Things will Never be    Billable</vt:lpstr>
      <vt:lpstr>Colorado Medicaid</vt:lpstr>
      <vt:lpstr>Colorado State Medicaid Continuum of Care</vt:lpstr>
      <vt:lpstr>Treatment Services</vt:lpstr>
      <vt:lpstr>What are Rehab Services?</vt:lpstr>
      <vt:lpstr>Rehab Services Focuses On:</vt:lpstr>
      <vt:lpstr>Additional Types of Rehab Services</vt:lpstr>
      <vt:lpstr>Case Management</vt:lpstr>
      <vt:lpstr>Case Management Services</vt:lpstr>
      <vt:lpstr>What are NOT Covered Services</vt:lpstr>
      <vt:lpstr>Take a look at some examples of documentation denied in audits</vt:lpstr>
      <vt:lpstr>  More Refused Billings     </vt:lpstr>
      <vt:lpstr>  More Refused Billings      </vt:lpstr>
      <vt:lpstr>  More Refused Billings      </vt:lpstr>
      <vt:lpstr>  More Refused Billings      </vt:lpstr>
      <vt:lpstr>What were the problems with these services? </vt:lpstr>
      <vt:lpstr>Other Issues Related to Medicaid Audits</vt:lpstr>
      <vt:lpstr>General Documentation Rules</vt:lpstr>
      <vt:lpstr>Cold Hard Facts</vt:lpstr>
      <vt:lpstr>Why is Documentation so Important in Behavioral Health?</vt:lpstr>
      <vt:lpstr>Cannot Bill Without Documentation</vt:lpstr>
      <vt:lpstr>Why is it so Hard and Confusing?</vt:lpstr>
      <vt:lpstr>Expectations for Documentation</vt:lpstr>
      <vt:lpstr>Expectations for Documentation</vt:lpstr>
      <vt:lpstr>Expectations for Documentation</vt:lpstr>
      <vt:lpstr>Documentation</vt:lpstr>
      <vt:lpstr>Documentation</vt:lpstr>
      <vt:lpstr>Basic Documentation Guidelines</vt:lpstr>
      <vt:lpstr>The Golden Thread-Connecting the Dots</vt:lpstr>
      <vt:lpstr>What is the Golden Thread?</vt:lpstr>
      <vt:lpstr>Documentation Linkage- A Reflection of the Golden Thread</vt:lpstr>
      <vt:lpstr>Slide 59</vt:lpstr>
      <vt:lpstr>Assessments </vt:lpstr>
      <vt:lpstr>Assessments</vt:lpstr>
      <vt:lpstr>The Mental Health Assessment</vt:lpstr>
      <vt:lpstr> Mental Health Assessment</vt:lpstr>
      <vt:lpstr>Major Elements of the Assessment</vt:lpstr>
      <vt:lpstr>Presenting Problem and Chief Complaint</vt:lpstr>
      <vt:lpstr>More on Presenting Problem and Chief Complaint</vt:lpstr>
      <vt:lpstr>Data Gathering</vt:lpstr>
      <vt:lpstr>Data Gathering</vt:lpstr>
      <vt:lpstr>More Data Gathering…</vt:lpstr>
      <vt:lpstr>Data Gathering</vt:lpstr>
      <vt:lpstr>Medical Issues</vt:lpstr>
      <vt:lpstr>Risk Assessment</vt:lpstr>
      <vt:lpstr>Mental Status Exam</vt:lpstr>
      <vt:lpstr>Identifying Needs</vt:lpstr>
      <vt:lpstr>Identifying Symptoms/ Behaviors/ Problems with Functioning</vt:lpstr>
      <vt:lpstr>Symptoms and Problems with Functioning </vt:lpstr>
      <vt:lpstr>Symptoms </vt:lpstr>
      <vt:lpstr>Symptom Focus</vt:lpstr>
      <vt:lpstr>Problems with Functioning</vt:lpstr>
      <vt:lpstr>Functional Focus</vt:lpstr>
      <vt:lpstr>Case Management Needs</vt:lpstr>
      <vt:lpstr>Case Management: Services  and Support Focus</vt:lpstr>
      <vt:lpstr>Conceptualization/Formulation: Analyze the Data </vt:lpstr>
      <vt:lpstr>Diagnosis and Rationale</vt:lpstr>
      <vt:lpstr>Conceptualization/Formulation: Analyze the Data (cont)</vt:lpstr>
      <vt:lpstr>Conceptualization/Formulation: Analyze the Data (cont)</vt:lpstr>
      <vt:lpstr>Treatment Recommendations</vt:lpstr>
      <vt:lpstr>Specialty Assessments</vt:lpstr>
      <vt:lpstr>Specialty Assessments</vt:lpstr>
      <vt:lpstr>Specialty Assessments</vt:lpstr>
      <vt:lpstr>Treatment Planning</vt:lpstr>
      <vt:lpstr>Content of the Treatment Plan</vt:lpstr>
      <vt:lpstr>Treatment Plan Discharge Criteria</vt:lpstr>
      <vt:lpstr>Treatment Goals</vt:lpstr>
      <vt:lpstr>Treatment Goals</vt:lpstr>
      <vt:lpstr>Developing a Treatment Strategy</vt:lpstr>
      <vt:lpstr>Developing Objectives</vt:lpstr>
      <vt:lpstr>Objectives </vt:lpstr>
      <vt:lpstr>Objectives</vt:lpstr>
      <vt:lpstr>Building Intervention Statements Including Modality</vt:lpstr>
      <vt:lpstr>Interventions Based on Service Type: Individual Therapy</vt:lpstr>
      <vt:lpstr>Treatment Plans in Colorado</vt:lpstr>
      <vt:lpstr>Treatment Plan Review</vt:lpstr>
      <vt:lpstr>Documentation of Individual Services MUST Include: </vt:lpstr>
      <vt:lpstr>Progress Notes</vt:lpstr>
      <vt:lpstr>Progress Note Content</vt:lpstr>
      <vt:lpstr>Progress Note Content</vt:lpstr>
      <vt:lpstr>Progress Note Content (cont.)</vt:lpstr>
      <vt:lpstr>Progress Note Content</vt:lpstr>
      <vt:lpstr>Questions?</vt:lpstr>
      <vt:lpstr>OH, Golden Thread!</vt:lpstr>
    </vt:vector>
  </TitlesOfParts>
  <Company>Lenovo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Northwest Consortium Compliance Project</dc:title>
  <dc:creator>Mary Thorton &amp; Associates</dc:creator>
  <cp:lastModifiedBy>bturner</cp:lastModifiedBy>
  <cp:revision>207</cp:revision>
  <cp:lastPrinted>2011-09-08T17:59:43Z</cp:lastPrinted>
  <dcterms:created xsi:type="dcterms:W3CDTF">2010-05-14T19:49:43Z</dcterms:created>
  <dcterms:modified xsi:type="dcterms:W3CDTF">2012-01-04T22:43:56Z</dcterms:modified>
</cp:coreProperties>
</file>