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863" r:id="rId1"/>
    <p:sldMasterId id="2147483873" r:id="rId2"/>
    <p:sldMasterId id="2147483885" r:id="rId3"/>
    <p:sldMasterId id="2147483900" r:id="rId4"/>
    <p:sldMasterId id="2147483905" r:id="rId5"/>
    <p:sldMasterId id="2147483908" r:id="rId6"/>
    <p:sldMasterId id="2147483912" r:id="rId7"/>
    <p:sldMasterId id="2147483915" r:id="rId8"/>
  </p:sldMasterIdLst>
  <p:notesMasterIdLst>
    <p:notesMasterId r:id="rId32"/>
  </p:notesMasterIdLst>
  <p:handoutMasterIdLst>
    <p:handoutMasterId r:id="rId33"/>
  </p:handoutMasterIdLst>
  <p:sldIdLst>
    <p:sldId id="267" r:id="rId9"/>
    <p:sldId id="366" r:id="rId10"/>
    <p:sldId id="280" r:id="rId11"/>
    <p:sldId id="323" r:id="rId12"/>
    <p:sldId id="322" r:id="rId13"/>
    <p:sldId id="369" r:id="rId14"/>
    <p:sldId id="370" r:id="rId15"/>
    <p:sldId id="327" r:id="rId16"/>
    <p:sldId id="326" r:id="rId17"/>
    <p:sldId id="325" r:id="rId18"/>
    <p:sldId id="377" r:id="rId19"/>
    <p:sldId id="376" r:id="rId20"/>
    <p:sldId id="378" r:id="rId21"/>
    <p:sldId id="368" r:id="rId22"/>
    <p:sldId id="375" r:id="rId23"/>
    <p:sldId id="328" r:id="rId24"/>
    <p:sldId id="329" r:id="rId25"/>
    <p:sldId id="302" r:id="rId26"/>
    <p:sldId id="371" r:id="rId27"/>
    <p:sldId id="372" r:id="rId28"/>
    <p:sldId id="373" r:id="rId29"/>
    <p:sldId id="361" r:id="rId30"/>
    <p:sldId id="268" r:id="rId31"/>
  </p:sldIdLst>
  <p:sldSz cx="13004800" cy="9756775"/>
  <p:notesSz cx="7023100" cy="9309100"/>
  <p:defaultTextStyle>
    <a:defPPr>
      <a:defRPr lang="en-US"/>
    </a:defPPr>
    <a:lvl1pPr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1pPr>
    <a:lvl2pPr marL="228600" indent="2286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2pPr>
    <a:lvl3pPr marL="457200" indent="4572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3pPr>
    <a:lvl4pPr marL="685800" indent="6858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4pPr>
    <a:lvl5pPr marL="914400" indent="9144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5pPr>
    <a:lvl6pPr marL="22860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6pPr>
    <a:lvl7pPr marL="27432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7pPr>
    <a:lvl8pPr marL="32004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8pPr>
    <a:lvl9pPr marL="36576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670"/>
    <a:srgbClr val="275681"/>
    <a:srgbClr val="3270A8"/>
    <a:srgbClr val="488BC9"/>
    <a:srgbClr val="F6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629" autoAdjust="0"/>
  </p:normalViewPr>
  <p:slideViewPr>
    <p:cSldViewPr>
      <p:cViewPr>
        <p:scale>
          <a:sx n="59" d="100"/>
          <a:sy n="59" d="100"/>
        </p:scale>
        <p:origin x="-960" y="-72"/>
      </p:cViewPr>
      <p:guideLst>
        <p:guide orient="horz" pos="3073"/>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7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50FCF-9D24-478F-89B3-CDA03CF6F91E}" type="doc">
      <dgm:prSet loTypeId="urn:microsoft.com/office/officeart/2005/8/layout/pyramid3" loCatId="pyramid" qsTypeId="urn:microsoft.com/office/officeart/2005/8/quickstyle/simple1" qsCatId="simple" csTypeId="urn:microsoft.com/office/officeart/2005/8/colors/colorful5" csCatId="colorful" phldr="1"/>
      <dgm:spPr/>
    </dgm:pt>
    <dgm:pt modelId="{0DA8881E-948C-47C6-AAE2-2900A98B0FBE}">
      <dgm:prSet phldrT="[Text]" custT="1"/>
      <dgm:spPr/>
      <dgm:t>
        <a:bodyPr/>
        <a:lstStyle/>
        <a:p>
          <a:r>
            <a:rPr lang="en-US" sz="2800" dirty="0" smtClean="0"/>
            <a:t>OMB Super-Circular</a:t>
          </a:r>
          <a:endParaRPr lang="en-US" sz="2800" dirty="0"/>
        </a:p>
      </dgm:t>
    </dgm:pt>
    <dgm:pt modelId="{8830B82C-EBC7-4845-9C38-9842D550DFE9}" type="parTrans" cxnId="{FCE7FF54-75E6-472A-AAC4-7B8BB4F403CD}">
      <dgm:prSet/>
      <dgm:spPr/>
      <dgm:t>
        <a:bodyPr/>
        <a:lstStyle/>
        <a:p>
          <a:endParaRPr lang="en-US"/>
        </a:p>
      </dgm:t>
    </dgm:pt>
    <dgm:pt modelId="{19947D63-15ED-426F-8786-82D4B5281F43}" type="sibTrans" cxnId="{FCE7FF54-75E6-472A-AAC4-7B8BB4F403CD}">
      <dgm:prSet/>
      <dgm:spPr/>
      <dgm:t>
        <a:bodyPr/>
        <a:lstStyle/>
        <a:p>
          <a:endParaRPr lang="en-US"/>
        </a:p>
      </dgm:t>
    </dgm:pt>
    <dgm:pt modelId="{F156D329-C5D6-48ED-B431-16B31482F27B}">
      <dgm:prSet phldrT="[Text]" custT="1"/>
      <dgm:spPr/>
      <dgm:t>
        <a:bodyPr/>
        <a:lstStyle/>
        <a:p>
          <a:r>
            <a:rPr lang="en-US" sz="2400" dirty="0" smtClean="0"/>
            <a:t>Grant &amp; Program Rules</a:t>
          </a:r>
          <a:endParaRPr lang="en-US" sz="2400" dirty="0"/>
        </a:p>
      </dgm:t>
    </dgm:pt>
    <dgm:pt modelId="{F1552F01-565E-4B8E-A29A-12B1ADFDCF06}" type="parTrans" cxnId="{D83E92BC-F53F-4967-9AEA-2F8F8694F00E}">
      <dgm:prSet/>
      <dgm:spPr/>
      <dgm:t>
        <a:bodyPr/>
        <a:lstStyle/>
        <a:p>
          <a:endParaRPr lang="en-US"/>
        </a:p>
      </dgm:t>
    </dgm:pt>
    <dgm:pt modelId="{33886494-29C3-4425-8BF9-CA76F2008143}" type="sibTrans" cxnId="{D83E92BC-F53F-4967-9AEA-2F8F8694F00E}">
      <dgm:prSet/>
      <dgm:spPr/>
      <dgm:t>
        <a:bodyPr/>
        <a:lstStyle/>
        <a:p>
          <a:endParaRPr lang="en-US"/>
        </a:p>
      </dgm:t>
    </dgm:pt>
    <dgm:pt modelId="{7D599C08-51E5-448F-95ED-B3AFC893D757}">
      <dgm:prSet phldrT="[Text]" custT="1"/>
      <dgm:spPr/>
      <dgm:t>
        <a:bodyPr/>
        <a:lstStyle/>
        <a:p>
          <a:r>
            <a:rPr lang="en-US" sz="2400" dirty="0" smtClean="0"/>
            <a:t>State Statutes &amp; Fiscal Rules</a:t>
          </a:r>
        </a:p>
        <a:p>
          <a:r>
            <a:rPr lang="en-US" sz="2400" dirty="0" smtClean="0"/>
            <a:t>A &amp; A Guidelines</a:t>
          </a:r>
          <a:endParaRPr lang="en-US" sz="2400" dirty="0"/>
        </a:p>
      </dgm:t>
    </dgm:pt>
    <dgm:pt modelId="{E33F8F29-6D7A-4428-B86A-F6E647B32F07}" type="parTrans" cxnId="{1173738F-9298-45F9-B7AF-93B6FF3FC51B}">
      <dgm:prSet/>
      <dgm:spPr/>
      <dgm:t>
        <a:bodyPr/>
        <a:lstStyle/>
        <a:p>
          <a:endParaRPr lang="en-US"/>
        </a:p>
      </dgm:t>
    </dgm:pt>
    <dgm:pt modelId="{EC65DDFF-043D-460F-8CD1-97953C903941}" type="sibTrans" cxnId="{1173738F-9298-45F9-B7AF-93B6FF3FC51B}">
      <dgm:prSet/>
      <dgm:spPr/>
      <dgm:t>
        <a:bodyPr/>
        <a:lstStyle/>
        <a:p>
          <a:endParaRPr lang="en-US"/>
        </a:p>
      </dgm:t>
    </dgm:pt>
    <dgm:pt modelId="{C5FCA331-67D4-479B-B234-1EE1EB01C70A}">
      <dgm:prSet phldrT="[Text]" custT="1"/>
      <dgm:spPr/>
      <dgm:t>
        <a:bodyPr/>
        <a:lstStyle/>
        <a:p>
          <a:r>
            <a:rPr lang="en-US" sz="2400" dirty="0" smtClean="0"/>
            <a:t>Your written </a:t>
          </a:r>
        </a:p>
        <a:p>
          <a:r>
            <a:rPr lang="en-US" sz="2400" dirty="0" smtClean="0"/>
            <a:t>P+Ps</a:t>
          </a:r>
        </a:p>
        <a:p>
          <a:endParaRPr lang="en-US" sz="2800" dirty="0"/>
        </a:p>
      </dgm:t>
    </dgm:pt>
    <dgm:pt modelId="{3E5C88E6-C1FC-4244-B8D9-5A93FD42216F}" type="parTrans" cxnId="{FE9CF831-C060-49C1-904C-CED2E47248FA}">
      <dgm:prSet/>
      <dgm:spPr/>
      <dgm:t>
        <a:bodyPr/>
        <a:lstStyle/>
        <a:p>
          <a:endParaRPr lang="en-US"/>
        </a:p>
      </dgm:t>
    </dgm:pt>
    <dgm:pt modelId="{BF3AA3D7-8578-4D16-A63C-6C10E168F9F5}" type="sibTrans" cxnId="{FE9CF831-C060-49C1-904C-CED2E47248FA}">
      <dgm:prSet/>
      <dgm:spPr/>
      <dgm:t>
        <a:bodyPr/>
        <a:lstStyle/>
        <a:p>
          <a:endParaRPr lang="en-US"/>
        </a:p>
      </dgm:t>
    </dgm:pt>
    <dgm:pt modelId="{F16BFEEF-8753-4715-A05E-263B155A2AFD}">
      <dgm:prSet custT="1"/>
      <dgm:spPr/>
      <dgm:t>
        <a:bodyPr/>
        <a:lstStyle/>
        <a:p>
          <a:r>
            <a:rPr lang="en-US" sz="2400" dirty="0" smtClean="0"/>
            <a:t>Contract Terms &amp; Conditions</a:t>
          </a:r>
        </a:p>
      </dgm:t>
    </dgm:pt>
    <dgm:pt modelId="{D420235A-799D-47E7-A4CE-20715A4D0F2A}" type="parTrans" cxnId="{751FD193-AD48-4A79-B759-64FD4DE2FA20}">
      <dgm:prSet/>
      <dgm:spPr/>
      <dgm:t>
        <a:bodyPr/>
        <a:lstStyle/>
        <a:p>
          <a:endParaRPr lang="en-US"/>
        </a:p>
      </dgm:t>
    </dgm:pt>
    <dgm:pt modelId="{DF264CFD-E57B-4843-AE10-38ADFAC7A00E}" type="sibTrans" cxnId="{751FD193-AD48-4A79-B759-64FD4DE2FA20}">
      <dgm:prSet/>
      <dgm:spPr/>
      <dgm:t>
        <a:bodyPr/>
        <a:lstStyle/>
        <a:p>
          <a:endParaRPr lang="en-US"/>
        </a:p>
      </dgm:t>
    </dgm:pt>
    <dgm:pt modelId="{52AFF7FE-87C2-4866-8643-2221FBAEBC8E}" type="pres">
      <dgm:prSet presAssocID="{76550FCF-9D24-478F-89B3-CDA03CF6F91E}" presName="Name0" presStyleCnt="0">
        <dgm:presLayoutVars>
          <dgm:dir/>
          <dgm:animLvl val="lvl"/>
          <dgm:resizeHandles val="exact"/>
        </dgm:presLayoutVars>
      </dgm:prSet>
      <dgm:spPr/>
    </dgm:pt>
    <dgm:pt modelId="{E4E2E22F-9C54-4315-B957-493EF9F699D2}" type="pres">
      <dgm:prSet presAssocID="{0DA8881E-948C-47C6-AAE2-2900A98B0FBE}" presName="Name8" presStyleCnt="0"/>
      <dgm:spPr/>
    </dgm:pt>
    <dgm:pt modelId="{86169915-52EE-4CA2-9A26-0F4AD07720C0}" type="pres">
      <dgm:prSet presAssocID="{0DA8881E-948C-47C6-AAE2-2900A98B0FBE}" presName="level" presStyleLbl="node1" presStyleIdx="0" presStyleCnt="5" custScaleY="45205">
        <dgm:presLayoutVars>
          <dgm:chMax val="1"/>
          <dgm:bulletEnabled val="1"/>
        </dgm:presLayoutVars>
      </dgm:prSet>
      <dgm:spPr/>
      <dgm:t>
        <a:bodyPr/>
        <a:lstStyle/>
        <a:p>
          <a:endParaRPr lang="en-US"/>
        </a:p>
      </dgm:t>
    </dgm:pt>
    <dgm:pt modelId="{4BE696AA-5502-44C0-B5D8-30F5FAC8D669}" type="pres">
      <dgm:prSet presAssocID="{0DA8881E-948C-47C6-AAE2-2900A98B0FBE}" presName="levelTx" presStyleLbl="revTx" presStyleIdx="0" presStyleCnt="0">
        <dgm:presLayoutVars>
          <dgm:chMax val="1"/>
          <dgm:bulletEnabled val="1"/>
        </dgm:presLayoutVars>
      </dgm:prSet>
      <dgm:spPr/>
      <dgm:t>
        <a:bodyPr/>
        <a:lstStyle/>
        <a:p>
          <a:endParaRPr lang="en-US"/>
        </a:p>
      </dgm:t>
    </dgm:pt>
    <dgm:pt modelId="{705636C5-FDBA-45C9-A7BB-B9062EE955D3}" type="pres">
      <dgm:prSet presAssocID="{F156D329-C5D6-48ED-B431-16B31482F27B}" presName="Name8" presStyleCnt="0"/>
      <dgm:spPr/>
    </dgm:pt>
    <dgm:pt modelId="{6778534A-22E3-4D90-9A95-2C31A5D77EB3}" type="pres">
      <dgm:prSet presAssocID="{F156D329-C5D6-48ED-B431-16B31482F27B}" presName="level" presStyleLbl="node1" presStyleIdx="1" presStyleCnt="5" custScaleY="42199">
        <dgm:presLayoutVars>
          <dgm:chMax val="1"/>
          <dgm:bulletEnabled val="1"/>
        </dgm:presLayoutVars>
      </dgm:prSet>
      <dgm:spPr/>
      <dgm:t>
        <a:bodyPr/>
        <a:lstStyle/>
        <a:p>
          <a:endParaRPr lang="en-US"/>
        </a:p>
      </dgm:t>
    </dgm:pt>
    <dgm:pt modelId="{3F0E30B5-3D73-4CA7-A7A1-ED38A4DB5501}" type="pres">
      <dgm:prSet presAssocID="{F156D329-C5D6-48ED-B431-16B31482F27B}" presName="levelTx" presStyleLbl="revTx" presStyleIdx="0" presStyleCnt="0">
        <dgm:presLayoutVars>
          <dgm:chMax val="1"/>
          <dgm:bulletEnabled val="1"/>
        </dgm:presLayoutVars>
      </dgm:prSet>
      <dgm:spPr/>
      <dgm:t>
        <a:bodyPr/>
        <a:lstStyle/>
        <a:p>
          <a:endParaRPr lang="en-US"/>
        </a:p>
      </dgm:t>
    </dgm:pt>
    <dgm:pt modelId="{13D02AD3-F9AF-41CC-8F47-582BBF7CDC36}" type="pres">
      <dgm:prSet presAssocID="{7D599C08-51E5-448F-95ED-B3AFC893D757}" presName="Name8" presStyleCnt="0"/>
      <dgm:spPr/>
    </dgm:pt>
    <dgm:pt modelId="{DA632052-67D5-4C27-8A33-52B89A81EECB}" type="pres">
      <dgm:prSet presAssocID="{7D599C08-51E5-448F-95ED-B3AFC893D757}" presName="level" presStyleLbl="node1" presStyleIdx="2" presStyleCnt="5" custScaleY="42862" custLinFactNeighborX="-341" custLinFactNeighborY="78">
        <dgm:presLayoutVars>
          <dgm:chMax val="1"/>
          <dgm:bulletEnabled val="1"/>
        </dgm:presLayoutVars>
      </dgm:prSet>
      <dgm:spPr/>
      <dgm:t>
        <a:bodyPr/>
        <a:lstStyle/>
        <a:p>
          <a:endParaRPr lang="en-US"/>
        </a:p>
      </dgm:t>
    </dgm:pt>
    <dgm:pt modelId="{A663CAC3-CEFC-42AD-B8D8-B653F4998340}" type="pres">
      <dgm:prSet presAssocID="{7D599C08-51E5-448F-95ED-B3AFC893D757}" presName="levelTx" presStyleLbl="revTx" presStyleIdx="0" presStyleCnt="0">
        <dgm:presLayoutVars>
          <dgm:chMax val="1"/>
          <dgm:bulletEnabled val="1"/>
        </dgm:presLayoutVars>
      </dgm:prSet>
      <dgm:spPr/>
      <dgm:t>
        <a:bodyPr/>
        <a:lstStyle/>
        <a:p>
          <a:endParaRPr lang="en-US"/>
        </a:p>
      </dgm:t>
    </dgm:pt>
    <dgm:pt modelId="{CB94AF1D-F626-4886-A820-002112F8CD6D}" type="pres">
      <dgm:prSet presAssocID="{F16BFEEF-8753-4715-A05E-263B155A2AFD}" presName="Name8" presStyleCnt="0"/>
      <dgm:spPr/>
    </dgm:pt>
    <dgm:pt modelId="{6FBF3091-3E6C-440F-9775-8750CD0C4A70}" type="pres">
      <dgm:prSet presAssocID="{F16BFEEF-8753-4715-A05E-263B155A2AFD}" presName="level" presStyleLbl="node1" presStyleIdx="3" presStyleCnt="5" custScaleY="47500">
        <dgm:presLayoutVars>
          <dgm:chMax val="1"/>
          <dgm:bulletEnabled val="1"/>
        </dgm:presLayoutVars>
      </dgm:prSet>
      <dgm:spPr/>
      <dgm:t>
        <a:bodyPr/>
        <a:lstStyle/>
        <a:p>
          <a:endParaRPr lang="en-US"/>
        </a:p>
      </dgm:t>
    </dgm:pt>
    <dgm:pt modelId="{0FD2A9CA-7E49-48BC-858C-0BA1E7EC2365}" type="pres">
      <dgm:prSet presAssocID="{F16BFEEF-8753-4715-A05E-263B155A2AFD}" presName="levelTx" presStyleLbl="revTx" presStyleIdx="0" presStyleCnt="0">
        <dgm:presLayoutVars>
          <dgm:chMax val="1"/>
          <dgm:bulletEnabled val="1"/>
        </dgm:presLayoutVars>
      </dgm:prSet>
      <dgm:spPr/>
      <dgm:t>
        <a:bodyPr/>
        <a:lstStyle/>
        <a:p>
          <a:endParaRPr lang="en-US"/>
        </a:p>
      </dgm:t>
    </dgm:pt>
    <dgm:pt modelId="{E6EA350B-5E78-495A-A6FA-2E67B4B79289}" type="pres">
      <dgm:prSet presAssocID="{C5FCA331-67D4-479B-B234-1EE1EB01C70A}" presName="Name8" presStyleCnt="0"/>
      <dgm:spPr/>
    </dgm:pt>
    <dgm:pt modelId="{6A62CBFF-A747-46C9-8A16-7E80592D232C}" type="pres">
      <dgm:prSet presAssocID="{C5FCA331-67D4-479B-B234-1EE1EB01C70A}" presName="level" presStyleLbl="node1" presStyleIdx="4" presStyleCnt="5" custScaleY="67396" custLinFactNeighborX="-1397">
        <dgm:presLayoutVars>
          <dgm:chMax val="1"/>
          <dgm:bulletEnabled val="1"/>
        </dgm:presLayoutVars>
      </dgm:prSet>
      <dgm:spPr/>
      <dgm:t>
        <a:bodyPr/>
        <a:lstStyle/>
        <a:p>
          <a:endParaRPr lang="en-US"/>
        </a:p>
      </dgm:t>
    </dgm:pt>
    <dgm:pt modelId="{BF49C03A-0DF1-451B-9563-A779F5E0F410}" type="pres">
      <dgm:prSet presAssocID="{C5FCA331-67D4-479B-B234-1EE1EB01C70A}" presName="levelTx" presStyleLbl="revTx" presStyleIdx="0" presStyleCnt="0">
        <dgm:presLayoutVars>
          <dgm:chMax val="1"/>
          <dgm:bulletEnabled val="1"/>
        </dgm:presLayoutVars>
      </dgm:prSet>
      <dgm:spPr/>
      <dgm:t>
        <a:bodyPr/>
        <a:lstStyle/>
        <a:p>
          <a:endParaRPr lang="en-US"/>
        </a:p>
      </dgm:t>
    </dgm:pt>
  </dgm:ptLst>
  <dgm:cxnLst>
    <dgm:cxn modelId="{C0F99B78-C47F-4202-ACC5-E7DA61018FD6}" type="presOf" srcId="{7D599C08-51E5-448F-95ED-B3AFC893D757}" destId="{DA632052-67D5-4C27-8A33-52B89A81EECB}" srcOrd="0" destOrd="0" presId="urn:microsoft.com/office/officeart/2005/8/layout/pyramid3"/>
    <dgm:cxn modelId="{CF709E40-A2AB-49D4-BA6A-5D2BD262D656}" type="presOf" srcId="{7D599C08-51E5-448F-95ED-B3AFC893D757}" destId="{A663CAC3-CEFC-42AD-B8D8-B653F4998340}" srcOrd="1" destOrd="0" presId="urn:microsoft.com/office/officeart/2005/8/layout/pyramid3"/>
    <dgm:cxn modelId="{F295B9A6-709E-42C2-AF76-7880CCDC909C}" type="presOf" srcId="{76550FCF-9D24-478F-89B3-CDA03CF6F91E}" destId="{52AFF7FE-87C2-4866-8643-2221FBAEBC8E}" srcOrd="0" destOrd="0" presId="urn:microsoft.com/office/officeart/2005/8/layout/pyramid3"/>
    <dgm:cxn modelId="{922AC213-85D1-4B37-BEB0-E3289BD8A9D7}" type="presOf" srcId="{0DA8881E-948C-47C6-AAE2-2900A98B0FBE}" destId="{86169915-52EE-4CA2-9A26-0F4AD07720C0}" srcOrd="0" destOrd="0" presId="urn:microsoft.com/office/officeart/2005/8/layout/pyramid3"/>
    <dgm:cxn modelId="{D83E92BC-F53F-4967-9AEA-2F8F8694F00E}" srcId="{76550FCF-9D24-478F-89B3-CDA03CF6F91E}" destId="{F156D329-C5D6-48ED-B431-16B31482F27B}" srcOrd="1" destOrd="0" parTransId="{F1552F01-565E-4B8E-A29A-12B1ADFDCF06}" sibTransId="{33886494-29C3-4425-8BF9-CA76F2008143}"/>
    <dgm:cxn modelId="{4EA2B55B-3921-4446-BC33-73264B560AFB}" type="presOf" srcId="{C5FCA331-67D4-479B-B234-1EE1EB01C70A}" destId="{6A62CBFF-A747-46C9-8A16-7E80592D232C}" srcOrd="0" destOrd="0" presId="urn:microsoft.com/office/officeart/2005/8/layout/pyramid3"/>
    <dgm:cxn modelId="{E7C3C947-6D3B-4677-BE63-11D875CE99DA}" type="presOf" srcId="{F16BFEEF-8753-4715-A05E-263B155A2AFD}" destId="{0FD2A9CA-7E49-48BC-858C-0BA1E7EC2365}" srcOrd="1" destOrd="0" presId="urn:microsoft.com/office/officeart/2005/8/layout/pyramid3"/>
    <dgm:cxn modelId="{1173738F-9298-45F9-B7AF-93B6FF3FC51B}" srcId="{76550FCF-9D24-478F-89B3-CDA03CF6F91E}" destId="{7D599C08-51E5-448F-95ED-B3AFC893D757}" srcOrd="2" destOrd="0" parTransId="{E33F8F29-6D7A-4428-B86A-F6E647B32F07}" sibTransId="{EC65DDFF-043D-460F-8CD1-97953C903941}"/>
    <dgm:cxn modelId="{FCE7FF54-75E6-472A-AAC4-7B8BB4F403CD}" srcId="{76550FCF-9D24-478F-89B3-CDA03CF6F91E}" destId="{0DA8881E-948C-47C6-AAE2-2900A98B0FBE}" srcOrd="0" destOrd="0" parTransId="{8830B82C-EBC7-4845-9C38-9842D550DFE9}" sibTransId="{19947D63-15ED-426F-8786-82D4B5281F43}"/>
    <dgm:cxn modelId="{F43BD1BD-BFD3-49AD-B05B-FA21ACC1B635}" type="presOf" srcId="{F156D329-C5D6-48ED-B431-16B31482F27B}" destId="{6778534A-22E3-4D90-9A95-2C31A5D77EB3}" srcOrd="0" destOrd="0" presId="urn:microsoft.com/office/officeart/2005/8/layout/pyramid3"/>
    <dgm:cxn modelId="{751FD193-AD48-4A79-B759-64FD4DE2FA20}" srcId="{76550FCF-9D24-478F-89B3-CDA03CF6F91E}" destId="{F16BFEEF-8753-4715-A05E-263B155A2AFD}" srcOrd="3" destOrd="0" parTransId="{D420235A-799D-47E7-A4CE-20715A4D0F2A}" sibTransId="{DF264CFD-E57B-4843-AE10-38ADFAC7A00E}"/>
    <dgm:cxn modelId="{80296FAD-381A-4BB6-9872-3CCADD397BE4}" type="presOf" srcId="{0DA8881E-948C-47C6-AAE2-2900A98B0FBE}" destId="{4BE696AA-5502-44C0-B5D8-30F5FAC8D669}" srcOrd="1" destOrd="0" presId="urn:microsoft.com/office/officeart/2005/8/layout/pyramid3"/>
    <dgm:cxn modelId="{FE9CF831-C060-49C1-904C-CED2E47248FA}" srcId="{76550FCF-9D24-478F-89B3-CDA03CF6F91E}" destId="{C5FCA331-67D4-479B-B234-1EE1EB01C70A}" srcOrd="4" destOrd="0" parTransId="{3E5C88E6-C1FC-4244-B8D9-5A93FD42216F}" sibTransId="{BF3AA3D7-8578-4D16-A63C-6C10E168F9F5}"/>
    <dgm:cxn modelId="{5F0D2833-7BEA-4E01-9EB4-2EEE1DA03464}" type="presOf" srcId="{F16BFEEF-8753-4715-A05E-263B155A2AFD}" destId="{6FBF3091-3E6C-440F-9775-8750CD0C4A70}" srcOrd="0" destOrd="0" presId="urn:microsoft.com/office/officeart/2005/8/layout/pyramid3"/>
    <dgm:cxn modelId="{D7F531BD-C1AD-416C-A33B-8B5FEF14688E}" type="presOf" srcId="{C5FCA331-67D4-479B-B234-1EE1EB01C70A}" destId="{BF49C03A-0DF1-451B-9563-A779F5E0F410}" srcOrd="1" destOrd="0" presId="urn:microsoft.com/office/officeart/2005/8/layout/pyramid3"/>
    <dgm:cxn modelId="{891ECF8E-8027-4191-AF28-C17231608909}" type="presOf" srcId="{F156D329-C5D6-48ED-B431-16B31482F27B}" destId="{3F0E30B5-3D73-4CA7-A7A1-ED38A4DB5501}" srcOrd="1" destOrd="0" presId="urn:microsoft.com/office/officeart/2005/8/layout/pyramid3"/>
    <dgm:cxn modelId="{B4EDF322-AA46-4827-A8BF-7CB009E34726}" type="presParOf" srcId="{52AFF7FE-87C2-4866-8643-2221FBAEBC8E}" destId="{E4E2E22F-9C54-4315-B957-493EF9F699D2}" srcOrd="0" destOrd="0" presId="urn:microsoft.com/office/officeart/2005/8/layout/pyramid3"/>
    <dgm:cxn modelId="{76F28D9C-07DB-4DBE-8FEC-E8BCA30FCFCD}" type="presParOf" srcId="{E4E2E22F-9C54-4315-B957-493EF9F699D2}" destId="{86169915-52EE-4CA2-9A26-0F4AD07720C0}" srcOrd="0" destOrd="0" presId="urn:microsoft.com/office/officeart/2005/8/layout/pyramid3"/>
    <dgm:cxn modelId="{3E401BEE-093B-45CB-B6A3-284245C4A4C7}" type="presParOf" srcId="{E4E2E22F-9C54-4315-B957-493EF9F699D2}" destId="{4BE696AA-5502-44C0-B5D8-30F5FAC8D669}" srcOrd="1" destOrd="0" presId="urn:microsoft.com/office/officeart/2005/8/layout/pyramid3"/>
    <dgm:cxn modelId="{40E4117C-DD24-4854-BF13-4C3D9C6E52EB}" type="presParOf" srcId="{52AFF7FE-87C2-4866-8643-2221FBAEBC8E}" destId="{705636C5-FDBA-45C9-A7BB-B9062EE955D3}" srcOrd="1" destOrd="0" presId="urn:microsoft.com/office/officeart/2005/8/layout/pyramid3"/>
    <dgm:cxn modelId="{53B46A9F-FC0C-4A6D-A684-C71AA4CD0BCF}" type="presParOf" srcId="{705636C5-FDBA-45C9-A7BB-B9062EE955D3}" destId="{6778534A-22E3-4D90-9A95-2C31A5D77EB3}" srcOrd="0" destOrd="0" presId="urn:microsoft.com/office/officeart/2005/8/layout/pyramid3"/>
    <dgm:cxn modelId="{428344BF-7AB3-4F71-97A5-0B117C33085C}" type="presParOf" srcId="{705636C5-FDBA-45C9-A7BB-B9062EE955D3}" destId="{3F0E30B5-3D73-4CA7-A7A1-ED38A4DB5501}" srcOrd="1" destOrd="0" presId="urn:microsoft.com/office/officeart/2005/8/layout/pyramid3"/>
    <dgm:cxn modelId="{3B084B9C-3C99-4DE7-83F9-504F5CD234DE}" type="presParOf" srcId="{52AFF7FE-87C2-4866-8643-2221FBAEBC8E}" destId="{13D02AD3-F9AF-41CC-8F47-582BBF7CDC36}" srcOrd="2" destOrd="0" presId="urn:microsoft.com/office/officeart/2005/8/layout/pyramid3"/>
    <dgm:cxn modelId="{33957070-357C-48D0-AB04-55D34647F8A8}" type="presParOf" srcId="{13D02AD3-F9AF-41CC-8F47-582BBF7CDC36}" destId="{DA632052-67D5-4C27-8A33-52B89A81EECB}" srcOrd="0" destOrd="0" presId="urn:microsoft.com/office/officeart/2005/8/layout/pyramid3"/>
    <dgm:cxn modelId="{A584B4E9-D1A2-4AD1-A09A-2363083533D5}" type="presParOf" srcId="{13D02AD3-F9AF-41CC-8F47-582BBF7CDC36}" destId="{A663CAC3-CEFC-42AD-B8D8-B653F4998340}" srcOrd="1" destOrd="0" presId="urn:microsoft.com/office/officeart/2005/8/layout/pyramid3"/>
    <dgm:cxn modelId="{6D1B1733-5BD7-4A12-BADD-823E81595DE8}" type="presParOf" srcId="{52AFF7FE-87C2-4866-8643-2221FBAEBC8E}" destId="{CB94AF1D-F626-4886-A820-002112F8CD6D}" srcOrd="3" destOrd="0" presId="urn:microsoft.com/office/officeart/2005/8/layout/pyramid3"/>
    <dgm:cxn modelId="{690DE453-F691-4B7D-A0B3-33631E51EC58}" type="presParOf" srcId="{CB94AF1D-F626-4886-A820-002112F8CD6D}" destId="{6FBF3091-3E6C-440F-9775-8750CD0C4A70}" srcOrd="0" destOrd="0" presId="urn:microsoft.com/office/officeart/2005/8/layout/pyramid3"/>
    <dgm:cxn modelId="{2FEA1A04-97EB-4503-85B7-637EECE435A0}" type="presParOf" srcId="{CB94AF1D-F626-4886-A820-002112F8CD6D}" destId="{0FD2A9CA-7E49-48BC-858C-0BA1E7EC2365}" srcOrd="1" destOrd="0" presId="urn:microsoft.com/office/officeart/2005/8/layout/pyramid3"/>
    <dgm:cxn modelId="{EF7BB419-9A9E-4BF3-90C0-C6B693BE9C4E}" type="presParOf" srcId="{52AFF7FE-87C2-4866-8643-2221FBAEBC8E}" destId="{E6EA350B-5E78-495A-A6FA-2E67B4B79289}" srcOrd="4" destOrd="0" presId="urn:microsoft.com/office/officeart/2005/8/layout/pyramid3"/>
    <dgm:cxn modelId="{6BCF6D68-6BC5-44B7-BB5A-6ABCC97DBE65}" type="presParOf" srcId="{E6EA350B-5E78-495A-A6FA-2E67B4B79289}" destId="{6A62CBFF-A747-46C9-8A16-7E80592D232C}" srcOrd="0" destOrd="0" presId="urn:microsoft.com/office/officeart/2005/8/layout/pyramid3"/>
    <dgm:cxn modelId="{D3AB1BC6-AA36-4B0D-A751-C3B02B1B5E78}" type="presParOf" srcId="{E6EA350B-5E78-495A-A6FA-2E67B4B79289}" destId="{BF49C03A-0DF1-451B-9563-A779F5E0F41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69915-52EE-4CA2-9A26-0F4AD07720C0}">
      <dsp:nvSpPr>
        <dsp:cNvPr id="0" name=""/>
        <dsp:cNvSpPr/>
      </dsp:nvSpPr>
      <dsp:spPr>
        <a:xfrm rot="10800000">
          <a:off x="0" y="0"/>
          <a:ext cx="10134600" cy="1124030"/>
        </a:xfrm>
        <a:prstGeom prst="trapezoid">
          <a:avLst>
            <a:gd name="adj" fmla="val 8312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OMB Super-Circular</a:t>
          </a:r>
          <a:endParaRPr lang="en-US" sz="2800" kern="1200" dirty="0"/>
        </a:p>
      </dsp:txBody>
      <dsp:txXfrm rot="-10800000">
        <a:off x="1773554" y="0"/>
        <a:ext cx="6587490" cy="1124030"/>
      </dsp:txXfrm>
    </dsp:sp>
    <dsp:sp modelId="{6778534A-22E3-4D90-9A95-2C31A5D77EB3}">
      <dsp:nvSpPr>
        <dsp:cNvPr id="0" name=""/>
        <dsp:cNvSpPr/>
      </dsp:nvSpPr>
      <dsp:spPr>
        <a:xfrm rot="10800000">
          <a:off x="934350" y="1124030"/>
          <a:ext cx="8265898" cy="1049286"/>
        </a:xfrm>
        <a:prstGeom prst="trapezoid">
          <a:avLst>
            <a:gd name="adj" fmla="val 83125"/>
          </a:avLst>
        </a:prstGeom>
        <a:solidFill>
          <a:schemeClr val="accent5">
            <a:hueOff val="-1269975"/>
            <a:satOff val="14583"/>
            <a:lumOff val="-130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Grant &amp; Program Rules</a:t>
          </a:r>
          <a:endParaRPr lang="en-US" sz="2400" kern="1200" dirty="0"/>
        </a:p>
      </dsp:txBody>
      <dsp:txXfrm rot="-10800000">
        <a:off x="2380882" y="1124030"/>
        <a:ext cx="5372834" cy="1049286"/>
      </dsp:txXfrm>
    </dsp:sp>
    <dsp:sp modelId="{DA632052-67D5-4C27-8A33-52B89A81EECB}">
      <dsp:nvSpPr>
        <dsp:cNvPr id="0" name=""/>
        <dsp:cNvSpPr/>
      </dsp:nvSpPr>
      <dsp:spPr>
        <a:xfrm rot="10800000">
          <a:off x="1784331" y="2175256"/>
          <a:ext cx="6521460" cy="1065771"/>
        </a:xfrm>
        <a:prstGeom prst="trapezoid">
          <a:avLst>
            <a:gd name="adj" fmla="val 83125"/>
          </a:avLst>
        </a:prstGeom>
        <a:solidFill>
          <a:schemeClr val="accent5">
            <a:hueOff val="-2539950"/>
            <a:satOff val="29167"/>
            <a:lumOff val="-2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State Statutes &amp; Fiscal Rules</a:t>
          </a:r>
        </a:p>
        <a:p>
          <a:pPr lvl="0" algn="ctr" defTabSz="1066800">
            <a:lnSpc>
              <a:spcPct val="90000"/>
            </a:lnSpc>
            <a:spcBef>
              <a:spcPct val="0"/>
            </a:spcBef>
            <a:spcAft>
              <a:spcPct val="35000"/>
            </a:spcAft>
          </a:pPr>
          <a:r>
            <a:rPr lang="en-US" sz="2400" kern="1200" dirty="0" smtClean="0"/>
            <a:t>A &amp; A Guidelines</a:t>
          </a:r>
          <a:endParaRPr lang="en-US" sz="2400" kern="1200" dirty="0"/>
        </a:p>
      </dsp:txBody>
      <dsp:txXfrm rot="-10800000">
        <a:off x="2925587" y="2175256"/>
        <a:ext cx="4238949" cy="1065771"/>
      </dsp:txXfrm>
    </dsp:sp>
    <dsp:sp modelId="{6FBF3091-3E6C-440F-9775-8750CD0C4A70}">
      <dsp:nvSpPr>
        <dsp:cNvPr id="0" name=""/>
        <dsp:cNvSpPr/>
      </dsp:nvSpPr>
      <dsp:spPr>
        <a:xfrm rot="10800000">
          <a:off x="2692492" y="3239088"/>
          <a:ext cx="4749614" cy="1181096"/>
        </a:xfrm>
        <a:prstGeom prst="trapezoid">
          <a:avLst>
            <a:gd name="adj" fmla="val 83125"/>
          </a:avLst>
        </a:prstGeom>
        <a:solidFill>
          <a:schemeClr val="accent5">
            <a:hueOff val="-3809925"/>
            <a:satOff val="43751"/>
            <a:lumOff val="-39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Contract Terms &amp; Conditions</a:t>
          </a:r>
        </a:p>
      </dsp:txBody>
      <dsp:txXfrm rot="-10800000">
        <a:off x="3523675" y="3239088"/>
        <a:ext cx="3087249" cy="1181096"/>
      </dsp:txXfrm>
    </dsp:sp>
    <dsp:sp modelId="{6A62CBFF-A747-46C9-8A16-7E80592D232C}">
      <dsp:nvSpPr>
        <dsp:cNvPr id="0" name=""/>
        <dsp:cNvSpPr/>
      </dsp:nvSpPr>
      <dsp:spPr>
        <a:xfrm rot="10800000">
          <a:off x="3635358" y="4420185"/>
          <a:ext cx="2786041" cy="1675814"/>
        </a:xfrm>
        <a:prstGeom prst="trapezoid">
          <a:avLst>
            <a:gd name="adj" fmla="val 83125"/>
          </a:avLst>
        </a:prstGeom>
        <a:solidFill>
          <a:schemeClr val="accent5">
            <a:hueOff val="-5079900"/>
            <a:satOff val="58334"/>
            <a:lumOff val="-5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Your written </a:t>
          </a:r>
        </a:p>
        <a:p>
          <a:pPr lvl="0" algn="ctr" defTabSz="1066800">
            <a:lnSpc>
              <a:spcPct val="90000"/>
            </a:lnSpc>
            <a:spcBef>
              <a:spcPct val="0"/>
            </a:spcBef>
            <a:spcAft>
              <a:spcPct val="35000"/>
            </a:spcAft>
          </a:pPr>
          <a:r>
            <a:rPr lang="en-US" sz="2400" kern="1200" dirty="0" smtClean="0"/>
            <a:t>P+Ps</a:t>
          </a:r>
        </a:p>
        <a:p>
          <a:pPr lvl="0" algn="ctr" defTabSz="1066800">
            <a:lnSpc>
              <a:spcPct val="90000"/>
            </a:lnSpc>
            <a:spcBef>
              <a:spcPct val="0"/>
            </a:spcBef>
            <a:spcAft>
              <a:spcPct val="35000"/>
            </a:spcAft>
          </a:pPr>
          <a:endParaRPr lang="en-US" sz="2800" kern="1200" dirty="0"/>
        </a:p>
      </dsp:txBody>
      <dsp:txXfrm rot="-10800000">
        <a:off x="3635358" y="4420185"/>
        <a:ext cx="2786041" cy="16758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1577" tIns="45789" rIns="91577" bIns="45789" rtlCol="0"/>
          <a:lstStyle>
            <a:lvl1pPr algn="r">
              <a:defRPr sz="1200"/>
            </a:lvl1pPr>
          </a:lstStyle>
          <a:p>
            <a:fld id="{63DDB4C3-F1A4-4486-8A8E-5E8E13848BD3}" type="datetimeFigureOut">
              <a:rPr lang="en-US" smtClean="0"/>
              <a:t>3/9/2017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1577" tIns="45789" rIns="91577" bIns="45789" rtlCol="0" anchor="b"/>
          <a:lstStyle>
            <a:lvl1pPr algn="r">
              <a:defRPr sz="1200"/>
            </a:lvl1pPr>
          </a:lstStyle>
          <a:p>
            <a:fld id="{DC5F8B27-631B-4155-BA98-B8FE7B54F833}" type="slidenum">
              <a:rPr lang="en-US" smtClean="0"/>
              <a:t>‹#›</a:t>
            </a:fld>
            <a:endParaRPr lang="en-US" dirty="0"/>
          </a:p>
        </p:txBody>
      </p:sp>
    </p:spTree>
    <p:extLst>
      <p:ext uri="{BB962C8B-B14F-4D97-AF65-F5344CB8AC3E}">
        <p14:creationId xmlns:p14="http://schemas.microsoft.com/office/powerpoint/2010/main" val="21634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p:cNvSpPr>
          <p:nvPr>
            <p:ph type="sldImg" idx="2"/>
          </p:nvPr>
        </p:nvSpPr>
        <p:spPr bwMode="auto">
          <a:xfrm>
            <a:off x="1184275" y="698500"/>
            <a:ext cx="4654550" cy="3490913"/>
          </a:xfrm>
          <a:prstGeom prst="rect">
            <a:avLst/>
          </a:prstGeom>
          <a:noFill/>
          <a:ln w="12700" cap="rnd">
            <a:noFill/>
            <a:round/>
            <a:headEnd/>
            <a:tailEnd/>
          </a:ln>
        </p:spPr>
      </p:sp>
      <p:sp>
        <p:nvSpPr>
          <p:cNvPr id="11266" name="Rectangle 2"/>
          <p:cNvSpPr>
            <a:spLocks noGrp="1"/>
          </p:cNvSpPr>
          <p:nvPr>
            <p:ph type="body" sz="quarter" idx="3"/>
          </p:nvPr>
        </p:nvSpPr>
        <p:spPr bwMode="auto">
          <a:xfrm>
            <a:off x="936414" y="4421823"/>
            <a:ext cx="5150273" cy="4189095"/>
          </a:xfrm>
          <a:prstGeom prst="rect">
            <a:avLst/>
          </a:prstGeom>
          <a:noFill/>
          <a:ln w="12700" cap="rnd" cmpd="sng">
            <a:noFill/>
            <a:prstDash val="solid"/>
            <a:round/>
            <a:headEnd type="none" w="med" len="med"/>
            <a:tailEnd type="none" w="med" len="med"/>
          </a:ln>
          <a:effectLst/>
        </p:spPr>
        <p:txBody>
          <a:bodyPr vert="horz" wrap="square" lIns="91577" tIns="45789" rIns="91577" bIns="45789"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582464234"/>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823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AutoShape 2"/>
          <p:cNvSpPr>
            <a:spLocks/>
          </p:cNvSpPr>
          <p:nvPr userDrawn="1"/>
        </p:nvSpPr>
        <p:spPr bwMode="auto">
          <a:xfrm>
            <a:off x="3713166" y="7889269"/>
            <a:ext cx="5576887" cy="1319642"/>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FFFFFF"/>
              </a:solidFill>
            </a:endParaRPr>
          </a:p>
        </p:txBody>
      </p:sp>
      <p:pic>
        <p:nvPicPr>
          <p:cNvPr id="4" name="Picture 3" descr="co_cdhs__dept_300_rgb.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521200" y="8232281"/>
            <a:ext cx="3886200" cy="631034"/>
          </a:xfrm>
          <a:prstGeom prst="rect">
            <a:avLst/>
          </a:prstGeom>
        </p:spPr>
      </p:pic>
    </p:spTree>
    <p:extLst>
      <p:ext uri="{BB962C8B-B14F-4D97-AF65-F5344CB8AC3E}">
        <p14:creationId xmlns:p14="http://schemas.microsoft.com/office/powerpoint/2010/main" val="30840963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BH_Action Item">
    <p:spTree>
      <p:nvGrpSpPr>
        <p:cNvPr id="1" name=""/>
        <p:cNvGrpSpPr/>
        <p:nvPr/>
      </p:nvGrpSpPr>
      <p:grpSpPr>
        <a:xfrm>
          <a:off x="0" y="0"/>
          <a:ext cx="0" cy="0"/>
          <a:chOff x="0" y="0"/>
          <a:chExt cx="0" cy="0"/>
        </a:xfrm>
      </p:grpSpPr>
      <p:pic>
        <p:nvPicPr>
          <p:cNvPr id="6" name="Picture 7" descr="cstat.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29" y="73107"/>
            <a:ext cx="2078037" cy="12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a:spLocks noChangeAspect="1"/>
          </p:cNvSpPr>
          <p:nvPr userDrawn="1"/>
        </p:nvSpPr>
        <p:spPr>
          <a:xfrm>
            <a:off x="2167470" y="1409313"/>
            <a:ext cx="10826395" cy="13009"/>
          </a:xfrm>
          <a:prstGeom prst="roundRect">
            <a:avLst/>
          </a:prstGeom>
          <a:solidFill>
            <a:srgbClr val="CC327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0042" tIns="65021" rIns="130042" bIns="65021" rtlCol="0" anchor="ctr"/>
          <a:lstStyle/>
          <a:p>
            <a:pPr algn="ctr" fontAlgn="auto">
              <a:spcBef>
                <a:spcPts val="0"/>
              </a:spcBef>
              <a:spcAft>
                <a:spcPts val="0"/>
              </a:spcAft>
            </a:pPr>
            <a:endParaRPr lang="en-US" dirty="0">
              <a:solidFill>
                <a:prstClr val="white"/>
              </a:solidFill>
            </a:endParaRPr>
          </a:p>
        </p:txBody>
      </p:sp>
      <p:grpSp>
        <p:nvGrpSpPr>
          <p:cNvPr id="16" name="Group 15"/>
          <p:cNvGrpSpPr/>
          <p:nvPr userDrawn="1"/>
        </p:nvGrpSpPr>
        <p:grpSpPr>
          <a:xfrm>
            <a:off x="1" y="4119527"/>
            <a:ext cx="13018495" cy="5647766"/>
            <a:chOff x="412440" y="3009308"/>
            <a:chExt cx="8806222" cy="3969793"/>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440" y="3009308"/>
              <a:ext cx="5671133" cy="3969793"/>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userDrawn="1"/>
          </p:nvSpPr>
          <p:spPr bwMode="auto">
            <a:xfrm>
              <a:off x="4563673" y="5855497"/>
              <a:ext cx="46549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2600" b="1" dirty="0">
                  <a:solidFill>
                    <a:schemeClr val="bg1">
                      <a:lumMod val="50000"/>
                    </a:schemeClr>
                  </a:solidFill>
                  <a:latin typeface="Calibri"/>
                  <a:cs typeface="Segoe UI" pitchFamily="34" charset="0"/>
                </a:rPr>
                <a:t>Action Item </a:t>
              </a:r>
              <a:r>
                <a:rPr lang="en-US" sz="2600" b="1" dirty="0" smtClean="0">
                  <a:solidFill>
                    <a:schemeClr val="bg1">
                      <a:lumMod val="50000"/>
                    </a:schemeClr>
                  </a:solidFill>
                  <a:latin typeface="Calibri"/>
                  <a:cs typeface="Segoe UI" pitchFamily="34" charset="0"/>
                </a:rPr>
                <a:t>Response</a:t>
              </a:r>
            </a:p>
          </p:txBody>
        </p:sp>
      </p:grpSp>
      <p:sp>
        <p:nvSpPr>
          <p:cNvPr id="2" name="Title 1"/>
          <p:cNvSpPr>
            <a:spLocks noGrp="1"/>
          </p:cNvSpPr>
          <p:nvPr>
            <p:ph type="title" hasCustomPrompt="1"/>
          </p:nvPr>
        </p:nvSpPr>
        <p:spPr>
          <a:xfrm>
            <a:off x="2167467" y="73109"/>
            <a:ext cx="10837333" cy="1356210"/>
          </a:xfrm>
          <a:prstGeom prst="rect">
            <a:avLst/>
          </a:prstGeom>
        </p:spPr>
        <p:txBody>
          <a:bodyPr>
            <a:noAutofit/>
          </a:bodyPr>
          <a:lstStyle>
            <a:lvl1pPr algn="r">
              <a:defRPr sz="4600">
                <a:latin typeface="+mn-lt"/>
                <a:cs typeface="Segoe UI" pitchFamily="34" charset="0"/>
              </a:defRPr>
            </a:lvl1pPr>
          </a:lstStyle>
          <a:p>
            <a:r>
              <a:rPr lang="en-US" dirty="0" smtClean="0"/>
              <a:t>Click to edit </a:t>
            </a:r>
            <a:br>
              <a:rPr lang="en-US" dirty="0" smtClean="0"/>
            </a:br>
            <a:r>
              <a:rPr lang="en-US" dirty="0" smtClean="0"/>
              <a:t>Master title style</a:t>
            </a:r>
            <a:endParaRPr lang="en-US" dirty="0"/>
          </a:p>
        </p:txBody>
      </p:sp>
      <p:sp>
        <p:nvSpPr>
          <p:cNvPr id="12" name="Text Box 1037"/>
          <p:cNvSpPr txBox="1">
            <a:spLocks noChangeArrowheads="1"/>
          </p:cNvSpPr>
          <p:nvPr userDrawn="1"/>
        </p:nvSpPr>
        <p:spPr bwMode="auto">
          <a:xfrm>
            <a:off x="3" y="9078078"/>
            <a:ext cx="2992493" cy="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2" tIns="65021" rIns="130042" bIns="65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dirty="0" smtClean="0">
                <a:solidFill>
                  <a:schemeClr val="bg1"/>
                </a:solidFill>
                <a:latin typeface="Calibri"/>
                <a:cs typeface="Segoe UI" pitchFamily="34" charset="0"/>
              </a:rPr>
              <a:t>09/2015  SLIDE</a:t>
            </a:r>
            <a:r>
              <a:rPr lang="en-US" sz="1400" baseline="0" dirty="0" smtClean="0">
                <a:solidFill>
                  <a:schemeClr val="bg1"/>
                </a:solidFill>
                <a:latin typeface="Calibri"/>
                <a:cs typeface="Segoe UI" pitchFamily="34" charset="0"/>
              </a:rPr>
              <a:t> </a:t>
            </a:r>
            <a:fld id="{FA207548-9673-46CE-901A-40D1AB9ABB69}" type="slidenum">
              <a:rPr lang="en-US" sz="1400" smtClean="0">
                <a:solidFill>
                  <a:schemeClr val="bg1"/>
                </a:solidFill>
                <a:latin typeface="Calibri"/>
                <a:cs typeface="Segoe UI" pitchFamily="34" charset="0"/>
              </a:rPr>
              <a:pPr eaLnBrk="1" fontAlgn="auto" hangingPunct="1">
                <a:spcBef>
                  <a:spcPct val="50000"/>
                </a:spcBef>
                <a:spcAft>
                  <a:spcPts val="0"/>
                </a:spcAft>
                <a:defRPr/>
              </a:pPr>
              <a:t>‹#›</a:t>
            </a:fld>
            <a:endParaRPr lang="en-US" sz="1400" dirty="0" smtClean="0">
              <a:solidFill>
                <a:schemeClr val="bg1"/>
              </a:solidFill>
              <a:latin typeface="Calibri"/>
              <a:cs typeface="Segoe UI" pitchFamily="34" charset="0"/>
            </a:endParaRPr>
          </a:p>
          <a:p>
            <a:pPr marL="0" marR="0" indent="0" algn="l" defTabSz="1300422" rtl="0" eaLnBrk="1" fontAlgn="auto" latinLnBrk="0" hangingPunct="1">
              <a:lnSpc>
                <a:spcPct val="100000"/>
              </a:lnSpc>
              <a:spcBef>
                <a:spcPct val="50000"/>
              </a:spcBef>
              <a:spcAft>
                <a:spcPts val="0"/>
              </a:spcAft>
              <a:buClrTx/>
              <a:buSzTx/>
              <a:buFontTx/>
              <a:buNone/>
              <a:tabLst/>
              <a:defRPr/>
            </a:pPr>
            <a:r>
              <a:rPr lang="en-US" sz="1400" dirty="0" smtClean="0">
                <a:solidFill>
                  <a:schemeClr val="bg1"/>
                </a:solidFill>
                <a:latin typeface="Calibri"/>
                <a:cs typeface="Segoe UI" pitchFamily="34" charset="0"/>
              </a:rPr>
              <a:t>Internal Working Document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8038" y="8959637"/>
            <a:ext cx="3546765" cy="792738"/>
          </a:xfrm>
          <a:prstGeom prst="rect">
            <a:avLst/>
          </a:prstGeom>
        </p:spPr>
      </p:pic>
      <p:sp>
        <p:nvSpPr>
          <p:cNvPr id="13" name="TextBox 12"/>
          <p:cNvSpPr txBox="1"/>
          <p:nvPr userDrawn="1"/>
        </p:nvSpPr>
        <p:spPr>
          <a:xfrm>
            <a:off x="9753600" y="8644055"/>
            <a:ext cx="3454311" cy="397947"/>
          </a:xfrm>
          <a:prstGeom prst="rect">
            <a:avLst/>
          </a:prstGeom>
          <a:noFill/>
        </p:spPr>
        <p:txBody>
          <a:bodyPr wrap="none" lIns="119777" tIns="59889" rIns="119777" bIns="59889" rtlCol="0">
            <a:spAutoFit/>
          </a:bodyPr>
          <a:lstStyle/>
          <a:p>
            <a:r>
              <a:rPr lang="en-US" sz="1800" b="1" dirty="0" smtClean="0">
                <a:solidFill>
                  <a:schemeClr val="bg1">
                    <a:lumMod val="50000"/>
                  </a:schemeClr>
                </a:solidFill>
                <a:latin typeface="+mn-lt"/>
              </a:rPr>
              <a:t>Community Behavioral Health</a:t>
            </a:r>
            <a:endParaRPr lang="en-US" sz="1800" b="1" baseline="0" dirty="0" smtClean="0">
              <a:solidFill>
                <a:schemeClr val="bg1">
                  <a:lumMod val="50000"/>
                </a:schemeClr>
              </a:solidFill>
              <a:latin typeface="+mn-lt"/>
            </a:endParaRPr>
          </a:p>
        </p:txBody>
      </p:sp>
    </p:spTree>
    <p:extLst>
      <p:ext uri="{BB962C8B-B14F-4D97-AF65-F5344CB8AC3E}">
        <p14:creationId xmlns:p14="http://schemas.microsoft.com/office/powerpoint/2010/main" val="20968925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1527"/>
            <a:ext cx="11055350" cy="209141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40" y="5529475"/>
            <a:ext cx="9102725" cy="2493187"/>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5" name="Footer Placeholder 4"/>
          <p:cNvSpPr>
            <a:spLocks noGrp="1"/>
          </p:cNvSpPr>
          <p:nvPr>
            <p:ph type="ftr" sz="quarter" idx="11"/>
          </p:nvPr>
        </p:nvSpPr>
        <p:spPr>
          <a:xfrm>
            <a:off x="4443415" y="9043757"/>
            <a:ext cx="4117975" cy="51928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3845732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7218"/>
            <a:ext cx="11703050" cy="64378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5" name="Footer Placeholder 4"/>
          <p:cNvSpPr>
            <a:spLocks noGrp="1"/>
          </p:cNvSpPr>
          <p:nvPr>
            <p:ph type="ftr" sz="quarter" idx="11"/>
          </p:nvPr>
        </p:nvSpPr>
        <p:spPr>
          <a:xfrm>
            <a:off x="4443415" y="9043757"/>
            <a:ext cx="4117975" cy="51928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2132309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9491"/>
            <a:ext cx="11053762" cy="19373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5196"/>
            <a:ext cx="11053762" cy="213429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5" name="Footer Placeholder 4"/>
          <p:cNvSpPr>
            <a:spLocks noGrp="1"/>
          </p:cNvSpPr>
          <p:nvPr>
            <p:ph type="ftr" sz="quarter" idx="11"/>
          </p:nvPr>
        </p:nvSpPr>
        <p:spPr>
          <a:xfrm>
            <a:off x="4443415" y="9043757"/>
            <a:ext cx="4117975" cy="51928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1605891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77218"/>
            <a:ext cx="5775325" cy="64378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7218"/>
            <a:ext cx="5775325" cy="64378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6" name="Footer Placeholder 5"/>
          <p:cNvSpPr>
            <a:spLocks noGrp="1"/>
          </p:cNvSpPr>
          <p:nvPr>
            <p:ph type="ftr" sz="quarter" idx="11"/>
          </p:nvPr>
        </p:nvSpPr>
        <p:spPr>
          <a:xfrm>
            <a:off x="4443415" y="9043757"/>
            <a:ext cx="4117975" cy="51928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414382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3527"/>
            <a:ext cx="5745163" cy="9099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3457"/>
            <a:ext cx="5745163" cy="562157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3527"/>
            <a:ext cx="5748337" cy="9099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3457"/>
            <a:ext cx="5748337" cy="562157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8" name="Footer Placeholder 7"/>
          <p:cNvSpPr>
            <a:spLocks noGrp="1"/>
          </p:cNvSpPr>
          <p:nvPr>
            <p:ph type="ftr" sz="quarter" idx="11"/>
          </p:nvPr>
        </p:nvSpPr>
        <p:spPr>
          <a:xfrm>
            <a:off x="4443415" y="9043757"/>
            <a:ext cx="4117975" cy="519282"/>
          </a:xfrm>
          <a:prstGeom prst="rect">
            <a:avLst/>
          </a:prstGeom>
        </p:spPr>
        <p:txBody>
          <a:bodyPr/>
          <a:lstStyle/>
          <a:p>
            <a:endParaRPr lang="en-US"/>
          </a:p>
        </p:txBody>
      </p:sp>
      <p:sp>
        <p:nvSpPr>
          <p:cNvPr id="9" name="Slide Number Placeholder 8"/>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419550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4" name="Footer Placeholder 3"/>
          <p:cNvSpPr>
            <a:spLocks noGrp="1"/>
          </p:cNvSpPr>
          <p:nvPr>
            <p:ph type="ftr" sz="quarter" idx="11"/>
          </p:nvPr>
        </p:nvSpPr>
        <p:spPr>
          <a:xfrm>
            <a:off x="4443415" y="9043757"/>
            <a:ext cx="4117975" cy="519282"/>
          </a:xfrm>
          <a:prstGeom prst="rect">
            <a:avLst/>
          </a:prstGeom>
        </p:spPr>
        <p:txBody>
          <a:bodyPr/>
          <a:lstStyle/>
          <a:p>
            <a:endParaRPr lang="en-US"/>
          </a:p>
        </p:txBody>
      </p:sp>
      <p:sp>
        <p:nvSpPr>
          <p:cNvPr id="5" name="Slide Number Placeholder 4"/>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337968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AutoShape 2"/>
          <p:cNvSpPr>
            <a:spLocks/>
          </p:cNvSpPr>
          <p:nvPr/>
        </p:nvSpPr>
        <p:spPr bwMode="auto">
          <a:xfrm>
            <a:off x="1009651" y="3488874"/>
            <a:ext cx="10983913" cy="2777441"/>
          </a:xfrm>
          <a:prstGeom prst="roundRect">
            <a:avLst>
              <a:gd name="adj" fmla="val 6861"/>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3" name="Footer Placeholder 2"/>
          <p:cNvSpPr>
            <a:spLocks noGrp="1"/>
          </p:cNvSpPr>
          <p:nvPr>
            <p:ph type="ftr" sz="quarter" idx="11"/>
          </p:nvPr>
        </p:nvSpPr>
        <p:spPr>
          <a:xfrm>
            <a:off x="4443415" y="9043757"/>
            <a:ext cx="4117975" cy="519282"/>
          </a:xfrm>
          <a:prstGeom prst="rect">
            <a:avLst/>
          </a:prstGeom>
        </p:spPr>
        <p:txBody>
          <a:bodyPr/>
          <a:lstStyle/>
          <a:p>
            <a:endParaRPr lang="en-US"/>
          </a:p>
        </p:txBody>
      </p:sp>
      <p:sp>
        <p:nvSpPr>
          <p:cNvPr id="4" name="Slide Number Placeholder 3"/>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1053276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9066"/>
            <a:ext cx="4278313" cy="16531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9065"/>
            <a:ext cx="7269162" cy="8325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2190"/>
            <a:ext cx="4278313" cy="66728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6" name="Footer Placeholder 5"/>
          <p:cNvSpPr>
            <a:spLocks noGrp="1"/>
          </p:cNvSpPr>
          <p:nvPr>
            <p:ph type="ftr" sz="quarter" idx="11"/>
          </p:nvPr>
        </p:nvSpPr>
        <p:spPr>
          <a:xfrm>
            <a:off x="4443415" y="9043757"/>
            <a:ext cx="4117975" cy="51928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91915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30061"/>
            <a:ext cx="7802563" cy="80671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8" y="871823"/>
            <a:ext cx="7802563" cy="585343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49528" y="7636775"/>
            <a:ext cx="7802563" cy="11449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6" name="Footer Placeholder 5"/>
          <p:cNvSpPr>
            <a:spLocks noGrp="1"/>
          </p:cNvSpPr>
          <p:nvPr>
            <p:ph type="ftr" sz="quarter" idx="11"/>
          </p:nvPr>
        </p:nvSpPr>
        <p:spPr>
          <a:xfrm>
            <a:off x="4443415" y="9043757"/>
            <a:ext cx="4117975" cy="51928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2530247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7218"/>
            <a:ext cx="11703050" cy="64378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5" name="Footer Placeholder 4"/>
          <p:cNvSpPr>
            <a:spLocks noGrp="1"/>
          </p:cNvSpPr>
          <p:nvPr>
            <p:ph type="ftr" sz="quarter" idx="11"/>
          </p:nvPr>
        </p:nvSpPr>
        <p:spPr>
          <a:xfrm>
            <a:off x="4443415" y="9043757"/>
            <a:ext cx="4117975" cy="51928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2059201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654"/>
            <a:ext cx="2925762" cy="83243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654"/>
            <a:ext cx="8624888" cy="832438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3757"/>
            <a:ext cx="3033713" cy="519282"/>
          </a:xfrm>
          <a:prstGeom prst="rect">
            <a:avLst/>
          </a:prstGeom>
        </p:spPr>
        <p:txBody>
          <a:bodyPr/>
          <a:lstStyle/>
          <a:p>
            <a:fld id="{6E01651D-E8AD-49CA-A3B2-360718705F6F}" type="datetimeFigureOut">
              <a:rPr lang="en-US" smtClean="0"/>
              <a:t>3/9/2017</a:t>
            </a:fld>
            <a:endParaRPr lang="en-US"/>
          </a:p>
        </p:txBody>
      </p:sp>
      <p:sp>
        <p:nvSpPr>
          <p:cNvPr id="5" name="Footer Placeholder 4"/>
          <p:cNvSpPr>
            <a:spLocks noGrp="1"/>
          </p:cNvSpPr>
          <p:nvPr>
            <p:ph type="ftr" sz="quarter" idx="11"/>
          </p:nvPr>
        </p:nvSpPr>
        <p:spPr>
          <a:xfrm>
            <a:off x="4443415" y="9043757"/>
            <a:ext cx="4117975" cy="51928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3757"/>
            <a:ext cx="3033712" cy="519282"/>
          </a:xfrm>
          <a:prstGeom prst="rect">
            <a:avLst/>
          </a:prstGeom>
        </p:spPr>
        <p:txBody>
          <a:bodyPr/>
          <a:lstStyle/>
          <a:p>
            <a:fld id="{9598B393-CB1A-4390-8F2B-4688AAC974DB}" type="slidenum">
              <a:rPr lang="en-US" smtClean="0"/>
              <a:t>‹#›</a:t>
            </a:fld>
            <a:endParaRPr lang="en-US"/>
          </a:p>
        </p:txBody>
      </p:sp>
    </p:spTree>
    <p:extLst>
      <p:ext uri="{BB962C8B-B14F-4D97-AF65-F5344CB8AC3E}">
        <p14:creationId xmlns:p14="http://schemas.microsoft.com/office/powerpoint/2010/main" val="2486632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BH_Statewide_Upward Goal">
    <p:spTree>
      <p:nvGrpSpPr>
        <p:cNvPr id="1" name=""/>
        <p:cNvGrpSpPr/>
        <p:nvPr/>
      </p:nvGrpSpPr>
      <p:grpSpPr>
        <a:xfrm>
          <a:off x="0" y="0"/>
          <a:ext cx="0" cy="0"/>
          <a:chOff x="0" y="0"/>
          <a:chExt cx="0" cy="0"/>
        </a:xfrm>
      </p:grpSpPr>
      <p:pic>
        <p:nvPicPr>
          <p:cNvPr id="14" name="Picture 8" descr="corner.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337611"/>
            <a:ext cx="3467947" cy="141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lin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6080" y="1409315"/>
            <a:ext cx="10078720" cy="6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stat.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429" y="73107"/>
            <a:ext cx="2078037" cy="12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2167467" y="95127"/>
            <a:ext cx="10837333" cy="1283105"/>
          </a:xfrm>
        </p:spPr>
        <p:txBody>
          <a:bodyPr>
            <a:noAutofit/>
          </a:bodyPr>
          <a:lstStyle>
            <a:lvl1pPr algn="r">
              <a:defRPr sz="4600">
                <a:latin typeface="+mn-lt"/>
                <a:cs typeface="Segoe UI" pitchFamily="34" charset="0"/>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sz="half" idx="1"/>
          </p:nvPr>
        </p:nvSpPr>
        <p:spPr>
          <a:xfrm>
            <a:off x="89429" y="2059764"/>
            <a:ext cx="3812011" cy="5854065"/>
          </a:xfrm>
        </p:spPr>
        <p:txBody>
          <a:bodyPr>
            <a:normAutofit/>
          </a:bodyPr>
          <a:lstStyle>
            <a:lvl1pPr>
              <a:defRPr sz="2900">
                <a:latin typeface="+mn-lt"/>
                <a:cs typeface="Segoe UI" pitchFamily="34" charset="0"/>
              </a:defRPr>
            </a:lvl1pPr>
            <a:lvl2pPr>
              <a:defRPr sz="2900">
                <a:latin typeface="+mn-lt"/>
                <a:cs typeface="Segoe UI" pitchFamily="34" charset="0"/>
              </a:defRPr>
            </a:lvl2pPr>
            <a:lvl3pPr>
              <a:defRPr sz="2900">
                <a:latin typeface="+mn-lt"/>
                <a:cs typeface="Segoe UI" pitchFamily="34" charset="0"/>
              </a:defRPr>
            </a:lvl3pPr>
            <a:lvl4pPr>
              <a:defRPr sz="2900">
                <a:latin typeface="+mn-lt"/>
                <a:cs typeface="Segoe UI" pitchFamily="34" charset="0"/>
              </a:defRPr>
            </a:lvl4pPr>
            <a:lvl5pPr>
              <a:defRPr sz="2900">
                <a:latin typeface="+mn-lt"/>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Box 1037"/>
          <p:cNvSpPr txBox="1">
            <a:spLocks noChangeArrowheads="1"/>
          </p:cNvSpPr>
          <p:nvPr userDrawn="1"/>
        </p:nvSpPr>
        <p:spPr bwMode="auto">
          <a:xfrm>
            <a:off x="3" y="9078079"/>
            <a:ext cx="2992493" cy="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2" tIns="65021" rIns="130042" bIns="65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dirty="0" smtClean="0">
                <a:solidFill>
                  <a:prstClr val="black"/>
                </a:solidFill>
                <a:latin typeface="Calibri"/>
                <a:cs typeface="Segoe UI" pitchFamily="34" charset="0"/>
              </a:rPr>
              <a:t>08/2015   SLIDE </a:t>
            </a:r>
            <a:fld id="{FA207548-9673-46CE-901A-40D1AB9ABB69}" type="slidenum">
              <a:rPr lang="en-US" sz="1400" smtClean="0">
                <a:solidFill>
                  <a:prstClr val="black"/>
                </a:solidFill>
                <a:latin typeface="Calibri"/>
                <a:cs typeface="Segoe UI" pitchFamily="34" charset="0"/>
              </a:rPr>
              <a:pPr eaLnBrk="1" fontAlgn="auto" hangingPunct="1">
                <a:spcBef>
                  <a:spcPct val="50000"/>
                </a:spcBef>
                <a:spcAft>
                  <a:spcPts val="0"/>
                </a:spcAft>
                <a:defRPr/>
              </a:pPr>
              <a:t>‹#›</a:t>
            </a:fld>
            <a:endParaRPr lang="en-US" sz="1400" dirty="0" smtClean="0">
              <a:solidFill>
                <a:prstClr val="black"/>
              </a:solidFill>
              <a:latin typeface="Calibri"/>
              <a:cs typeface="Segoe UI" pitchFamily="34" charset="0"/>
            </a:endParaRPr>
          </a:p>
          <a:p>
            <a:pPr marL="0" marR="0" indent="0" algn="l" defTabSz="1300422" rtl="0" eaLnBrk="1" fontAlgn="auto" latinLnBrk="0" hangingPunct="1">
              <a:lnSpc>
                <a:spcPct val="100000"/>
              </a:lnSpc>
              <a:spcBef>
                <a:spcPct val="50000"/>
              </a:spcBef>
              <a:spcAft>
                <a:spcPts val="0"/>
              </a:spcAft>
              <a:buClrTx/>
              <a:buSzTx/>
              <a:buFontTx/>
              <a:buNone/>
              <a:tabLst/>
              <a:defRPr/>
            </a:pPr>
            <a:r>
              <a:rPr lang="en-US" sz="1400" dirty="0" smtClean="0">
                <a:solidFill>
                  <a:prstClr val="black"/>
                </a:solidFill>
                <a:latin typeface="Calibri"/>
                <a:cs typeface="Segoe UI" pitchFamily="34" charset="0"/>
              </a:rPr>
              <a:t>Internal Working Document</a:t>
            </a:r>
          </a:p>
        </p:txBody>
      </p:sp>
      <p:sp>
        <p:nvSpPr>
          <p:cNvPr id="13" name="Up Arrow 12"/>
          <p:cNvSpPr/>
          <p:nvPr userDrawn="1"/>
        </p:nvSpPr>
        <p:spPr>
          <a:xfrm flipH="1">
            <a:off x="2397764" y="433636"/>
            <a:ext cx="541867" cy="6300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30042" tIns="65021" rIns="130042" bIns="65021" spcCol="0" rtlCol="0" anchor="ctr"/>
          <a:lstStyle/>
          <a:p>
            <a:pPr algn="ctr"/>
            <a:endParaRPr lang="en-US" dirty="0"/>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8041" y="8964038"/>
            <a:ext cx="3546765" cy="792738"/>
          </a:xfrm>
          <a:prstGeom prst="rect">
            <a:avLst/>
          </a:prstGeom>
        </p:spPr>
      </p:pic>
      <p:sp>
        <p:nvSpPr>
          <p:cNvPr id="10" name="TextBox 9"/>
          <p:cNvSpPr txBox="1"/>
          <p:nvPr userDrawn="1"/>
        </p:nvSpPr>
        <p:spPr>
          <a:xfrm>
            <a:off x="9753603" y="8644056"/>
            <a:ext cx="3109345" cy="398077"/>
          </a:xfrm>
          <a:prstGeom prst="rect">
            <a:avLst/>
          </a:prstGeom>
          <a:noFill/>
        </p:spPr>
        <p:txBody>
          <a:bodyPr wrap="none" lIns="119777" tIns="59889" rIns="119777" bIns="59889" rtlCol="0">
            <a:spAutoFit/>
          </a:bodyPr>
          <a:lstStyle/>
          <a:p>
            <a:r>
              <a:rPr lang="en-US" sz="1800" b="1" dirty="0" smtClean="0">
                <a:solidFill>
                  <a:schemeClr val="bg1">
                    <a:lumMod val="50000"/>
                  </a:schemeClr>
                </a:solidFill>
                <a:latin typeface="+mn-lt"/>
              </a:rPr>
              <a:t>Community Behavioral Health</a:t>
            </a:r>
            <a:endParaRPr lang="en-US" sz="1800" b="1" baseline="0" dirty="0" smtClean="0">
              <a:solidFill>
                <a:schemeClr val="bg1">
                  <a:lumMod val="50000"/>
                </a:schemeClr>
              </a:solidFill>
              <a:latin typeface="+mn-lt"/>
            </a:endParaRPr>
          </a:p>
        </p:txBody>
      </p:sp>
    </p:spTree>
    <p:extLst>
      <p:ext uri="{BB962C8B-B14F-4D97-AF65-F5344CB8AC3E}">
        <p14:creationId xmlns:p14="http://schemas.microsoft.com/office/powerpoint/2010/main" val="4208846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1527"/>
            <a:ext cx="11055350" cy="209141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40" y="5529475"/>
            <a:ext cx="9102725" cy="24931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A17A19-4152-4818-AADF-8C54B53E956A}"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282918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17A19-4152-4818-AADF-8C54B53E956A}"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2051070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9491"/>
            <a:ext cx="11053762" cy="19373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5196"/>
            <a:ext cx="11053762" cy="21342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17A19-4152-4818-AADF-8C54B53E956A}"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506010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77218"/>
            <a:ext cx="5775325" cy="64378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7218"/>
            <a:ext cx="5775325" cy="64378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A17A19-4152-4818-AADF-8C54B53E956A}"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239481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AutoShape 2"/>
          <p:cNvSpPr>
            <a:spLocks/>
          </p:cNvSpPr>
          <p:nvPr/>
        </p:nvSpPr>
        <p:spPr bwMode="auto">
          <a:xfrm>
            <a:off x="654051" y="530399"/>
            <a:ext cx="11695113" cy="7028562"/>
          </a:xfrm>
          <a:prstGeom prst="roundRect">
            <a:avLst>
              <a:gd name="adj" fmla="val 2713"/>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3527"/>
            <a:ext cx="5745163" cy="9099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3457"/>
            <a:ext cx="5745163" cy="5621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3527"/>
            <a:ext cx="5748337" cy="9099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3457"/>
            <a:ext cx="5748337" cy="5621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A17A19-4152-4818-AADF-8C54B53E956A}"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3608285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17A19-4152-4818-AADF-8C54B53E956A}"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54982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17A19-4152-4818-AADF-8C54B53E956A}"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1465939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9066"/>
            <a:ext cx="4278313" cy="16531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9065"/>
            <a:ext cx="7269162" cy="83259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2190"/>
            <a:ext cx="4278313" cy="66728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17A19-4152-4818-AADF-8C54B53E956A}"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2716185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30061"/>
            <a:ext cx="7802563" cy="80671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8" y="871823"/>
            <a:ext cx="7802563" cy="58534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49528" y="7636775"/>
            <a:ext cx="7802563" cy="11449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17A19-4152-4818-AADF-8C54B53E956A}"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4224838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17A19-4152-4818-AADF-8C54B53E956A}"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1595673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654"/>
            <a:ext cx="2925762" cy="83243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654"/>
            <a:ext cx="8624888" cy="83243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17A19-4152-4818-AADF-8C54B53E956A}"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2B5B6-4D20-4397-A7E0-065486A34001}" type="slidenum">
              <a:rPr lang="en-US" smtClean="0"/>
              <a:t>‹#›</a:t>
            </a:fld>
            <a:endParaRPr lang="en-US"/>
          </a:p>
        </p:txBody>
      </p:sp>
    </p:spTree>
    <p:extLst>
      <p:ext uri="{BB962C8B-B14F-4D97-AF65-F5344CB8AC3E}">
        <p14:creationId xmlns:p14="http://schemas.microsoft.com/office/powerpoint/2010/main" val="1449868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BH_Referenc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35" y="4444757"/>
            <a:ext cx="8446593" cy="5317180"/>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sta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429" y="73107"/>
            <a:ext cx="2078037" cy="12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a:spLocks noChangeAspect="1"/>
          </p:cNvSpPr>
          <p:nvPr userDrawn="1"/>
        </p:nvSpPr>
        <p:spPr>
          <a:xfrm flipV="1">
            <a:off x="2600962" y="1422324"/>
            <a:ext cx="10392902" cy="6504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2" tIns="65021" rIns="130042" bIns="65021" rtlCol="0" anchor="ctr"/>
          <a:lstStyle/>
          <a:p>
            <a:pPr algn="ctr" fontAlgn="auto">
              <a:spcBef>
                <a:spcPts val="0"/>
              </a:spcBef>
              <a:spcAft>
                <a:spcPts val="0"/>
              </a:spcAft>
            </a:pPr>
            <a:endParaRPr lang="en-US" dirty="0">
              <a:solidFill>
                <a:prstClr val="white"/>
              </a:solidFill>
            </a:endParaRPr>
          </a:p>
        </p:txBody>
      </p:sp>
      <p:sp>
        <p:nvSpPr>
          <p:cNvPr id="22" name="Title 1"/>
          <p:cNvSpPr>
            <a:spLocks noGrp="1"/>
          </p:cNvSpPr>
          <p:nvPr>
            <p:ph type="title" hasCustomPrompt="1"/>
          </p:nvPr>
        </p:nvSpPr>
        <p:spPr>
          <a:xfrm>
            <a:off x="2167467" y="4"/>
            <a:ext cx="10837333" cy="1487363"/>
          </a:xfrm>
        </p:spPr>
        <p:txBody>
          <a:bodyPr anchor="b">
            <a:noAutofit/>
          </a:bodyPr>
          <a:lstStyle>
            <a:lvl1pPr algn="r">
              <a:defRPr sz="4600">
                <a:latin typeface="Calibri" pitchFamily="34" charset="0"/>
                <a:cs typeface="Calibri" pitchFamily="34" charset="0"/>
              </a:defRPr>
            </a:lvl1pPr>
          </a:lstStyle>
          <a:p>
            <a:r>
              <a:rPr lang="en-US" dirty="0" smtClean="0"/>
              <a:t>Click to edit </a:t>
            </a:r>
            <a:br>
              <a:rPr lang="en-US" dirty="0" smtClean="0"/>
            </a:br>
            <a:r>
              <a:rPr lang="en-US" dirty="0" smtClean="0"/>
              <a:t>Master title style</a:t>
            </a:r>
            <a:endParaRPr lang="en-US" dirty="0"/>
          </a:p>
        </p:txBody>
      </p:sp>
      <p:sp>
        <p:nvSpPr>
          <p:cNvPr id="25" name="TextBox 24"/>
          <p:cNvSpPr txBox="1"/>
          <p:nvPr userDrawn="1"/>
        </p:nvSpPr>
        <p:spPr>
          <a:xfrm>
            <a:off x="5407731" y="8228773"/>
            <a:ext cx="7586133" cy="531594"/>
          </a:xfrm>
          <a:prstGeom prst="rect">
            <a:avLst/>
          </a:prstGeom>
          <a:noFill/>
        </p:spPr>
        <p:txBody>
          <a:bodyPr wrap="square" lIns="130042" tIns="65021" rIns="130042" bIns="65021" rtlCol="0" anchor="b">
            <a:spAutoFit/>
          </a:bodyPr>
          <a:lstStyle/>
          <a:p>
            <a:pPr algn="r" fontAlgn="auto">
              <a:spcBef>
                <a:spcPts val="0"/>
              </a:spcBef>
              <a:spcAft>
                <a:spcPts val="0"/>
              </a:spcAft>
            </a:pPr>
            <a:r>
              <a:rPr lang="en-US" sz="2600" b="1" i="0" dirty="0" smtClean="0">
                <a:solidFill>
                  <a:prstClr val="black">
                    <a:lumMod val="50000"/>
                    <a:lumOff val="50000"/>
                  </a:prstClr>
                </a:solidFill>
                <a:latin typeface="Calibri" pitchFamily="34" charset="0"/>
                <a:cs typeface="Calibri" pitchFamily="34" charset="0"/>
              </a:rPr>
              <a:t>Reference Data</a:t>
            </a:r>
          </a:p>
        </p:txBody>
      </p:sp>
      <p:sp>
        <p:nvSpPr>
          <p:cNvPr id="10" name="Text Box 1037"/>
          <p:cNvSpPr txBox="1">
            <a:spLocks noChangeArrowheads="1"/>
          </p:cNvSpPr>
          <p:nvPr userDrawn="1"/>
        </p:nvSpPr>
        <p:spPr bwMode="auto">
          <a:xfrm>
            <a:off x="3" y="9078079"/>
            <a:ext cx="2992493" cy="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2" tIns="65021" rIns="130042" bIns="65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dirty="0" smtClean="0">
                <a:solidFill>
                  <a:schemeClr val="bg1"/>
                </a:solidFill>
                <a:latin typeface="Calibri"/>
                <a:cs typeface="Segoe UI" pitchFamily="34" charset="0"/>
              </a:rPr>
              <a:t>09/2015 SLIDE </a:t>
            </a:r>
            <a:fld id="{FA207548-9673-46CE-901A-40D1AB9ABB69}" type="slidenum">
              <a:rPr lang="en-US" sz="1400" smtClean="0">
                <a:solidFill>
                  <a:schemeClr val="bg1"/>
                </a:solidFill>
                <a:latin typeface="Calibri"/>
                <a:cs typeface="Segoe UI" pitchFamily="34" charset="0"/>
              </a:rPr>
              <a:pPr eaLnBrk="1" fontAlgn="auto" hangingPunct="1">
                <a:spcBef>
                  <a:spcPct val="50000"/>
                </a:spcBef>
                <a:spcAft>
                  <a:spcPts val="0"/>
                </a:spcAft>
                <a:defRPr/>
              </a:pPr>
              <a:t>‹#›</a:t>
            </a:fld>
            <a:endParaRPr lang="en-US" sz="1400" dirty="0" smtClean="0">
              <a:solidFill>
                <a:schemeClr val="bg1"/>
              </a:solidFill>
              <a:latin typeface="Calibri"/>
              <a:cs typeface="Segoe UI" pitchFamily="34" charset="0"/>
            </a:endParaRPr>
          </a:p>
          <a:p>
            <a:pPr marL="0" marR="0" indent="0" algn="l" defTabSz="1300422" rtl="0" eaLnBrk="1" fontAlgn="auto" latinLnBrk="0" hangingPunct="1">
              <a:lnSpc>
                <a:spcPct val="100000"/>
              </a:lnSpc>
              <a:spcBef>
                <a:spcPct val="50000"/>
              </a:spcBef>
              <a:spcAft>
                <a:spcPts val="0"/>
              </a:spcAft>
              <a:buClrTx/>
              <a:buSzTx/>
              <a:buFontTx/>
              <a:buNone/>
              <a:tabLst/>
              <a:defRPr/>
            </a:pPr>
            <a:r>
              <a:rPr lang="en-US" sz="1400" dirty="0" smtClean="0">
                <a:solidFill>
                  <a:schemeClr val="bg1"/>
                </a:solidFill>
                <a:latin typeface="Calibri"/>
                <a:cs typeface="Segoe UI" pitchFamily="34" charset="0"/>
              </a:rPr>
              <a:t>Internal Working Document</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8041" y="8964720"/>
            <a:ext cx="3546765" cy="792738"/>
          </a:xfrm>
          <a:prstGeom prst="rect">
            <a:avLst/>
          </a:prstGeom>
        </p:spPr>
      </p:pic>
      <p:sp>
        <p:nvSpPr>
          <p:cNvPr id="9" name="TextBox 8"/>
          <p:cNvSpPr txBox="1"/>
          <p:nvPr userDrawn="1"/>
        </p:nvSpPr>
        <p:spPr>
          <a:xfrm>
            <a:off x="9753603" y="8644056"/>
            <a:ext cx="3109345" cy="398077"/>
          </a:xfrm>
          <a:prstGeom prst="rect">
            <a:avLst/>
          </a:prstGeom>
          <a:noFill/>
        </p:spPr>
        <p:txBody>
          <a:bodyPr wrap="none" lIns="119777" tIns="59889" rIns="119777" bIns="59889" rtlCol="0">
            <a:spAutoFit/>
          </a:bodyPr>
          <a:lstStyle/>
          <a:p>
            <a:r>
              <a:rPr lang="en-US" sz="1800" b="1" dirty="0" smtClean="0">
                <a:solidFill>
                  <a:schemeClr val="bg1">
                    <a:lumMod val="50000"/>
                  </a:schemeClr>
                </a:solidFill>
                <a:latin typeface="+mn-lt"/>
              </a:rPr>
              <a:t>Community Behavioral Health</a:t>
            </a:r>
            <a:endParaRPr lang="en-US" sz="1800" b="1" baseline="0" dirty="0" smtClean="0">
              <a:solidFill>
                <a:schemeClr val="bg1">
                  <a:lumMod val="50000"/>
                </a:schemeClr>
              </a:solidFill>
              <a:latin typeface="+mn-lt"/>
            </a:endParaRPr>
          </a:p>
        </p:txBody>
      </p:sp>
    </p:spTree>
    <p:extLst>
      <p:ext uri="{BB962C8B-B14F-4D97-AF65-F5344CB8AC3E}">
        <p14:creationId xmlns:p14="http://schemas.microsoft.com/office/powerpoint/2010/main" val="11435319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BH_Action Item">
    <p:spTree>
      <p:nvGrpSpPr>
        <p:cNvPr id="1" name=""/>
        <p:cNvGrpSpPr/>
        <p:nvPr/>
      </p:nvGrpSpPr>
      <p:grpSpPr>
        <a:xfrm>
          <a:off x="0" y="0"/>
          <a:ext cx="0" cy="0"/>
          <a:chOff x="0" y="0"/>
          <a:chExt cx="0" cy="0"/>
        </a:xfrm>
      </p:grpSpPr>
      <p:pic>
        <p:nvPicPr>
          <p:cNvPr id="6" name="Picture 7" descr="cstat.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29" y="73107"/>
            <a:ext cx="2078037" cy="12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a:spLocks noChangeAspect="1"/>
          </p:cNvSpPr>
          <p:nvPr userDrawn="1"/>
        </p:nvSpPr>
        <p:spPr>
          <a:xfrm>
            <a:off x="2167472" y="1409313"/>
            <a:ext cx="10826395" cy="13009"/>
          </a:xfrm>
          <a:prstGeom prst="roundRect">
            <a:avLst/>
          </a:prstGeom>
          <a:solidFill>
            <a:srgbClr val="CC327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0042" tIns="65021" rIns="130042" bIns="65021" rtlCol="0" anchor="ctr"/>
          <a:lstStyle/>
          <a:p>
            <a:pPr algn="ctr" fontAlgn="auto">
              <a:spcBef>
                <a:spcPts val="0"/>
              </a:spcBef>
              <a:spcAft>
                <a:spcPts val="0"/>
              </a:spcAft>
            </a:pPr>
            <a:endParaRPr lang="en-US" dirty="0">
              <a:solidFill>
                <a:prstClr val="white"/>
              </a:solidFill>
            </a:endParaRPr>
          </a:p>
        </p:txBody>
      </p:sp>
      <p:grpSp>
        <p:nvGrpSpPr>
          <p:cNvPr id="16" name="Group 15"/>
          <p:cNvGrpSpPr/>
          <p:nvPr userDrawn="1"/>
        </p:nvGrpSpPr>
        <p:grpSpPr>
          <a:xfrm>
            <a:off x="1" y="4119527"/>
            <a:ext cx="13018495" cy="5647767"/>
            <a:chOff x="412440" y="3009308"/>
            <a:chExt cx="8806222" cy="3969793"/>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440" y="3009308"/>
              <a:ext cx="5671133" cy="3969793"/>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userDrawn="1"/>
          </p:nvSpPr>
          <p:spPr bwMode="auto">
            <a:xfrm>
              <a:off x="4563673" y="5855497"/>
              <a:ext cx="46549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2600" b="1" dirty="0">
                  <a:solidFill>
                    <a:schemeClr val="bg1">
                      <a:lumMod val="50000"/>
                    </a:schemeClr>
                  </a:solidFill>
                  <a:latin typeface="Calibri"/>
                  <a:cs typeface="Segoe UI" pitchFamily="34" charset="0"/>
                </a:rPr>
                <a:t>Action Item </a:t>
              </a:r>
              <a:r>
                <a:rPr lang="en-US" sz="2600" b="1" dirty="0" smtClean="0">
                  <a:solidFill>
                    <a:schemeClr val="bg1">
                      <a:lumMod val="50000"/>
                    </a:schemeClr>
                  </a:solidFill>
                  <a:latin typeface="Calibri"/>
                  <a:cs typeface="Segoe UI" pitchFamily="34" charset="0"/>
                </a:rPr>
                <a:t>Response</a:t>
              </a:r>
            </a:p>
          </p:txBody>
        </p:sp>
      </p:grpSp>
      <p:sp>
        <p:nvSpPr>
          <p:cNvPr id="2" name="Title 1"/>
          <p:cNvSpPr>
            <a:spLocks noGrp="1"/>
          </p:cNvSpPr>
          <p:nvPr>
            <p:ph type="title" hasCustomPrompt="1"/>
          </p:nvPr>
        </p:nvSpPr>
        <p:spPr>
          <a:xfrm>
            <a:off x="2167467" y="73110"/>
            <a:ext cx="10837333" cy="1356211"/>
          </a:xfrm>
        </p:spPr>
        <p:txBody>
          <a:bodyPr>
            <a:noAutofit/>
          </a:bodyPr>
          <a:lstStyle>
            <a:lvl1pPr algn="r">
              <a:defRPr sz="4600">
                <a:latin typeface="+mn-lt"/>
                <a:cs typeface="Segoe UI" pitchFamily="34" charset="0"/>
              </a:defRPr>
            </a:lvl1pPr>
          </a:lstStyle>
          <a:p>
            <a:r>
              <a:rPr lang="en-US" dirty="0" smtClean="0"/>
              <a:t>Click to edit </a:t>
            </a:r>
            <a:br>
              <a:rPr lang="en-US" dirty="0" smtClean="0"/>
            </a:br>
            <a:r>
              <a:rPr lang="en-US" dirty="0" smtClean="0"/>
              <a:t>Master title style</a:t>
            </a:r>
            <a:endParaRPr lang="en-US" dirty="0"/>
          </a:p>
        </p:txBody>
      </p:sp>
      <p:sp>
        <p:nvSpPr>
          <p:cNvPr id="12" name="Text Box 1037"/>
          <p:cNvSpPr txBox="1">
            <a:spLocks noChangeArrowheads="1"/>
          </p:cNvSpPr>
          <p:nvPr userDrawn="1"/>
        </p:nvSpPr>
        <p:spPr bwMode="auto">
          <a:xfrm>
            <a:off x="3" y="9078079"/>
            <a:ext cx="2992493" cy="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2" tIns="65021" rIns="130042" bIns="65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dirty="0" smtClean="0">
                <a:solidFill>
                  <a:schemeClr val="bg1"/>
                </a:solidFill>
                <a:latin typeface="Calibri"/>
                <a:cs typeface="Segoe UI" pitchFamily="34" charset="0"/>
              </a:rPr>
              <a:t>09/2015  SLIDE</a:t>
            </a:r>
            <a:r>
              <a:rPr lang="en-US" sz="1400" baseline="0" dirty="0" smtClean="0">
                <a:solidFill>
                  <a:schemeClr val="bg1"/>
                </a:solidFill>
                <a:latin typeface="Calibri"/>
                <a:cs typeface="Segoe UI" pitchFamily="34" charset="0"/>
              </a:rPr>
              <a:t> </a:t>
            </a:r>
            <a:fld id="{FA207548-9673-46CE-901A-40D1AB9ABB69}" type="slidenum">
              <a:rPr lang="en-US" sz="1400" smtClean="0">
                <a:solidFill>
                  <a:schemeClr val="bg1"/>
                </a:solidFill>
                <a:latin typeface="Calibri"/>
                <a:cs typeface="Segoe UI" pitchFamily="34" charset="0"/>
              </a:rPr>
              <a:pPr eaLnBrk="1" fontAlgn="auto" hangingPunct="1">
                <a:spcBef>
                  <a:spcPct val="50000"/>
                </a:spcBef>
                <a:spcAft>
                  <a:spcPts val="0"/>
                </a:spcAft>
                <a:defRPr/>
              </a:pPr>
              <a:t>‹#›</a:t>
            </a:fld>
            <a:endParaRPr lang="en-US" sz="1400" dirty="0" smtClean="0">
              <a:solidFill>
                <a:schemeClr val="bg1"/>
              </a:solidFill>
              <a:latin typeface="Calibri"/>
              <a:cs typeface="Segoe UI" pitchFamily="34" charset="0"/>
            </a:endParaRPr>
          </a:p>
          <a:p>
            <a:pPr marL="0" marR="0" indent="0" algn="l" defTabSz="1300422" rtl="0" eaLnBrk="1" fontAlgn="auto" latinLnBrk="0" hangingPunct="1">
              <a:lnSpc>
                <a:spcPct val="100000"/>
              </a:lnSpc>
              <a:spcBef>
                <a:spcPct val="50000"/>
              </a:spcBef>
              <a:spcAft>
                <a:spcPts val="0"/>
              </a:spcAft>
              <a:buClrTx/>
              <a:buSzTx/>
              <a:buFontTx/>
              <a:buNone/>
              <a:tabLst/>
              <a:defRPr/>
            </a:pPr>
            <a:r>
              <a:rPr lang="en-US" sz="1400" dirty="0" smtClean="0">
                <a:solidFill>
                  <a:schemeClr val="bg1"/>
                </a:solidFill>
                <a:latin typeface="Calibri"/>
                <a:cs typeface="Segoe UI" pitchFamily="34" charset="0"/>
              </a:rPr>
              <a:t>Internal Working Document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8041" y="8959638"/>
            <a:ext cx="3546765" cy="792738"/>
          </a:xfrm>
          <a:prstGeom prst="rect">
            <a:avLst/>
          </a:prstGeom>
        </p:spPr>
      </p:pic>
      <p:sp>
        <p:nvSpPr>
          <p:cNvPr id="13" name="TextBox 12"/>
          <p:cNvSpPr txBox="1"/>
          <p:nvPr userDrawn="1"/>
        </p:nvSpPr>
        <p:spPr>
          <a:xfrm>
            <a:off x="9753603" y="8644056"/>
            <a:ext cx="3109345" cy="398077"/>
          </a:xfrm>
          <a:prstGeom prst="rect">
            <a:avLst/>
          </a:prstGeom>
          <a:noFill/>
        </p:spPr>
        <p:txBody>
          <a:bodyPr wrap="none" lIns="119777" tIns="59889" rIns="119777" bIns="59889" rtlCol="0">
            <a:spAutoFit/>
          </a:bodyPr>
          <a:lstStyle/>
          <a:p>
            <a:r>
              <a:rPr lang="en-US" sz="1800" b="1" dirty="0" smtClean="0">
                <a:solidFill>
                  <a:schemeClr val="bg1">
                    <a:lumMod val="50000"/>
                  </a:schemeClr>
                </a:solidFill>
                <a:latin typeface="+mn-lt"/>
              </a:rPr>
              <a:t>Community Behavioral Health</a:t>
            </a:r>
            <a:endParaRPr lang="en-US" sz="1800" b="1" baseline="0" dirty="0" smtClean="0">
              <a:solidFill>
                <a:schemeClr val="bg1">
                  <a:lumMod val="50000"/>
                </a:schemeClr>
              </a:solidFill>
              <a:latin typeface="+mn-lt"/>
            </a:endParaRPr>
          </a:p>
        </p:txBody>
      </p:sp>
    </p:spTree>
    <p:extLst>
      <p:ext uri="{BB962C8B-B14F-4D97-AF65-F5344CB8AC3E}">
        <p14:creationId xmlns:p14="http://schemas.microsoft.com/office/powerpoint/2010/main" val="22888762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AutoShape 2"/>
          <p:cNvSpPr>
            <a:spLocks/>
          </p:cNvSpPr>
          <p:nvPr/>
        </p:nvSpPr>
        <p:spPr bwMode="auto">
          <a:xfrm>
            <a:off x="654051" y="7884504"/>
            <a:ext cx="11695113" cy="1340286"/>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3" name="Line 4"/>
          <p:cNvSpPr>
            <a:spLocks noChangeShapeType="1"/>
          </p:cNvSpPr>
          <p:nvPr/>
        </p:nvSpPr>
        <p:spPr bwMode="auto">
          <a:xfrm flipV="1">
            <a:off x="2427288" y="8073479"/>
            <a:ext cx="0" cy="898818"/>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a:defRPr/>
            </a:pPr>
            <a:endParaRPr lang="en-US" sz="2200"/>
          </a:p>
        </p:txBody>
      </p:sp>
      <p:pic>
        <p:nvPicPr>
          <p:cNvPr id="4" name="Picture 6" descr="CO_logo_primary_green_outlines.png"/>
          <p:cNvPicPr>
            <a:picLocks noChangeAspect="1"/>
          </p:cNvPicPr>
          <p:nvPr/>
        </p:nvPicPr>
        <p:blipFill>
          <a:blip r:embed="rId2"/>
          <a:srcRect/>
          <a:stretch>
            <a:fillRect/>
          </a:stretch>
        </p:blipFill>
        <p:spPr bwMode="auto">
          <a:xfrm>
            <a:off x="1092200" y="8079830"/>
            <a:ext cx="990600" cy="90993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AutoShape 2"/>
          <p:cNvSpPr>
            <a:spLocks/>
          </p:cNvSpPr>
          <p:nvPr/>
        </p:nvSpPr>
        <p:spPr bwMode="auto">
          <a:xfrm>
            <a:off x="654051" y="7884504"/>
            <a:ext cx="11695113" cy="1340286"/>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3" name="Line 4"/>
          <p:cNvSpPr>
            <a:spLocks noChangeShapeType="1"/>
          </p:cNvSpPr>
          <p:nvPr/>
        </p:nvSpPr>
        <p:spPr bwMode="auto">
          <a:xfrm flipV="1">
            <a:off x="2427288" y="8073479"/>
            <a:ext cx="0" cy="898818"/>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a:defRPr/>
            </a:pPr>
            <a:endParaRPr lang="en-US" sz="2200"/>
          </a:p>
        </p:txBody>
      </p:sp>
      <p:pic>
        <p:nvPicPr>
          <p:cNvPr id="4" name="Picture 6" descr="CO_logo_primary_green_outlines.png"/>
          <p:cNvPicPr>
            <a:picLocks noChangeAspect="1"/>
          </p:cNvPicPr>
          <p:nvPr/>
        </p:nvPicPr>
        <p:blipFill>
          <a:blip r:embed="rId2"/>
          <a:srcRect/>
          <a:stretch>
            <a:fillRect/>
          </a:stretch>
        </p:blipFill>
        <p:spPr bwMode="auto">
          <a:xfrm>
            <a:off x="1092200" y="8079830"/>
            <a:ext cx="990600" cy="909934"/>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AutoShape 2"/>
          <p:cNvSpPr>
            <a:spLocks/>
          </p:cNvSpPr>
          <p:nvPr/>
        </p:nvSpPr>
        <p:spPr bwMode="auto">
          <a:xfrm>
            <a:off x="654051" y="7882915"/>
            <a:ext cx="11695113" cy="1341875"/>
          </a:xfrm>
          <a:prstGeom prst="roundRect">
            <a:avLst>
              <a:gd name="adj" fmla="val 14194"/>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pic>
        <p:nvPicPr>
          <p:cNvPr id="4" name="Picture 3" descr="co_cdhs__dept_300_rgb.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005840" y="8232281"/>
            <a:ext cx="3886200" cy="631034"/>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AutoShape 2"/>
          <p:cNvSpPr>
            <a:spLocks/>
          </p:cNvSpPr>
          <p:nvPr/>
        </p:nvSpPr>
        <p:spPr bwMode="auto">
          <a:xfrm>
            <a:off x="3713166" y="7889269"/>
            <a:ext cx="5576887" cy="1319642"/>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pic>
        <p:nvPicPr>
          <p:cNvPr id="4" name="Picture 3" descr="co_cdhs__dept_300_rgb.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521200" y="8232281"/>
            <a:ext cx="3886200" cy="631034"/>
          </a:xfrm>
          <a:prstGeom prst="rect">
            <a:avLst/>
          </a:prstGeom>
        </p:spPr>
      </p:pic>
      <p:sp>
        <p:nvSpPr>
          <p:cNvPr id="5" name="AutoShape 2"/>
          <p:cNvSpPr>
            <a:spLocks/>
          </p:cNvSpPr>
          <p:nvPr userDrawn="1"/>
        </p:nvSpPr>
        <p:spPr bwMode="auto">
          <a:xfrm>
            <a:off x="3713166" y="7889269"/>
            <a:ext cx="5576887" cy="1319642"/>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FFFFFF"/>
              </a:solidFill>
            </a:endParaRPr>
          </a:p>
        </p:txBody>
      </p:sp>
      <p:pic>
        <p:nvPicPr>
          <p:cNvPr id="6" name="Picture 5" descr="co_cdhs__dept_300_rgb.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521200" y="8232281"/>
            <a:ext cx="3886200" cy="631034"/>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AutoShape 2"/>
          <p:cNvSpPr>
            <a:spLocks/>
          </p:cNvSpPr>
          <p:nvPr/>
        </p:nvSpPr>
        <p:spPr bwMode="auto">
          <a:xfrm>
            <a:off x="5064125" y="7884504"/>
            <a:ext cx="7289800" cy="1340286"/>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3" name="AutoShape 3"/>
          <p:cNvSpPr>
            <a:spLocks/>
          </p:cNvSpPr>
          <p:nvPr/>
        </p:nvSpPr>
        <p:spPr bwMode="auto">
          <a:xfrm>
            <a:off x="660400" y="7894032"/>
            <a:ext cx="4081463" cy="1321230"/>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sp>
        <p:nvSpPr>
          <p:cNvPr id="4" name="AutoShape 4"/>
          <p:cNvSpPr>
            <a:spLocks/>
          </p:cNvSpPr>
          <p:nvPr/>
        </p:nvSpPr>
        <p:spPr bwMode="auto">
          <a:xfrm>
            <a:off x="5408615" y="8270392"/>
            <a:ext cx="6600825" cy="546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spcBef>
                <a:spcPts val="3200"/>
              </a:spcBef>
              <a:defRPr/>
            </a:pPr>
            <a:r>
              <a:rPr lang="en-US" sz="3000" dirty="0">
                <a:solidFill>
                  <a:srgbClr val="FFFFFF"/>
                </a:solidFill>
              </a:rPr>
              <a:t>A subhead about this presentation.</a:t>
            </a:r>
            <a:endParaRPr lang="en-US" dirty="0"/>
          </a:p>
        </p:txBody>
      </p:sp>
      <p:pic>
        <p:nvPicPr>
          <p:cNvPr id="6" name="Picture 5" descr="co_cdhs__dept_300_rgb.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58952" y="8232281"/>
            <a:ext cx="3886200" cy="631034"/>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AutoShape 2"/>
          <p:cNvSpPr>
            <a:spLocks/>
          </p:cNvSpPr>
          <p:nvPr userDrawn="1"/>
        </p:nvSpPr>
        <p:spPr bwMode="auto">
          <a:xfrm>
            <a:off x="1009651" y="3488874"/>
            <a:ext cx="10983913" cy="2777441"/>
          </a:xfrm>
          <a:prstGeom prst="roundRect">
            <a:avLst>
              <a:gd name="adj" fmla="val 6861"/>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AutoShape 2"/>
          <p:cNvSpPr>
            <a:spLocks/>
          </p:cNvSpPr>
          <p:nvPr userDrawn="1"/>
        </p:nvSpPr>
        <p:spPr bwMode="auto">
          <a:xfrm>
            <a:off x="654051" y="530399"/>
            <a:ext cx="11695113" cy="7028562"/>
          </a:xfrm>
          <a:prstGeom prst="roundRect">
            <a:avLst>
              <a:gd name="adj" fmla="val 2713"/>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AutoShape 2"/>
          <p:cNvSpPr>
            <a:spLocks/>
          </p:cNvSpPr>
          <p:nvPr userDrawn="1"/>
        </p:nvSpPr>
        <p:spPr bwMode="auto">
          <a:xfrm>
            <a:off x="3713166" y="7889269"/>
            <a:ext cx="5576887" cy="1319642"/>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FFFFFF"/>
              </a:solidFill>
            </a:endParaRPr>
          </a:p>
        </p:txBody>
      </p:sp>
      <p:pic>
        <p:nvPicPr>
          <p:cNvPr id="5" name="Picture 4" descr="co_cdhs__dept_300_rgb.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521200" y="8232281"/>
            <a:ext cx="3886200" cy="631034"/>
          </a:xfrm>
          <a:prstGeom prst="rect">
            <a:avLst/>
          </a:prstGeom>
        </p:spPr>
      </p:pic>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descr="co_cdhs__dept_300_rgb.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005840" y="8232281"/>
            <a:ext cx="3886200" cy="631034"/>
          </a:xfrm>
          <a:prstGeom prst="rect">
            <a:avLst/>
          </a:prstGeom>
        </p:spPr>
      </p:pic>
      <p:sp>
        <p:nvSpPr>
          <p:cNvPr id="3" name="AutoShape 2"/>
          <p:cNvSpPr>
            <a:spLocks/>
          </p:cNvSpPr>
          <p:nvPr userDrawn="1"/>
        </p:nvSpPr>
        <p:spPr bwMode="auto">
          <a:xfrm>
            <a:off x="3713166" y="7889269"/>
            <a:ext cx="5576887" cy="1319642"/>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FFFFFF"/>
              </a:solidFill>
            </a:endParaRPr>
          </a:p>
        </p:txBody>
      </p:sp>
      <p:pic>
        <p:nvPicPr>
          <p:cNvPr id="5" name="Picture 4" descr="co_cdhs__dept_300_rgb.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521200" y="8232281"/>
            <a:ext cx="3886200" cy="631034"/>
          </a:xfrm>
          <a:prstGeom prst="rect">
            <a:avLst/>
          </a:prstGeom>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AutoShape 2"/>
          <p:cNvSpPr>
            <a:spLocks/>
          </p:cNvSpPr>
          <p:nvPr/>
        </p:nvSpPr>
        <p:spPr bwMode="auto">
          <a:xfrm>
            <a:off x="3713166" y="7889269"/>
            <a:ext cx="5576887" cy="1319642"/>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pic>
        <p:nvPicPr>
          <p:cNvPr id="4" name="Picture 3" descr="co_cdhs__dept_300_rgb.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521200" y="8232281"/>
            <a:ext cx="3886200" cy="6310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AutoShape 2"/>
          <p:cNvSpPr>
            <a:spLocks/>
          </p:cNvSpPr>
          <p:nvPr/>
        </p:nvSpPr>
        <p:spPr bwMode="auto">
          <a:xfrm>
            <a:off x="5065629" y="8070135"/>
            <a:ext cx="7289800" cy="1164685"/>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3" name="AutoShape 3"/>
          <p:cNvSpPr>
            <a:spLocks/>
          </p:cNvSpPr>
          <p:nvPr/>
        </p:nvSpPr>
        <p:spPr bwMode="auto">
          <a:xfrm>
            <a:off x="635000" y="7882915"/>
            <a:ext cx="5129802" cy="1361599"/>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sp>
        <p:nvSpPr>
          <p:cNvPr id="4" name="AutoShape 4"/>
          <p:cNvSpPr>
            <a:spLocks/>
          </p:cNvSpPr>
          <p:nvPr/>
        </p:nvSpPr>
        <p:spPr bwMode="auto">
          <a:xfrm>
            <a:off x="5408615" y="8270392"/>
            <a:ext cx="6600825" cy="546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spcBef>
                <a:spcPts val="3200"/>
              </a:spcBef>
              <a:defRPr/>
            </a:pPr>
            <a:endParaRPr lang="en-US" dirty="0"/>
          </a:p>
        </p:txBody>
      </p:sp>
      <p:pic>
        <p:nvPicPr>
          <p:cNvPr id="6" name="Picture 5" descr="co_cdhs__dept_300_rgb.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58952" y="8268384"/>
            <a:ext cx="3886200" cy="631034"/>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BH_Statewide_Upward Goal">
    <p:spTree>
      <p:nvGrpSpPr>
        <p:cNvPr id="1" name=""/>
        <p:cNvGrpSpPr/>
        <p:nvPr/>
      </p:nvGrpSpPr>
      <p:grpSpPr>
        <a:xfrm>
          <a:off x="0" y="0"/>
          <a:ext cx="0" cy="0"/>
          <a:chOff x="0" y="0"/>
          <a:chExt cx="0" cy="0"/>
        </a:xfrm>
      </p:grpSpPr>
      <p:pic>
        <p:nvPicPr>
          <p:cNvPr id="14" name="Picture 8" descr="corn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8337611"/>
            <a:ext cx="3467947" cy="141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lin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6080" y="1409315"/>
            <a:ext cx="10078720" cy="6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sta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29" y="73107"/>
            <a:ext cx="2078037" cy="12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2167467" y="95127"/>
            <a:ext cx="10837333" cy="1283105"/>
          </a:xfrm>
          <a:prstGeom prst="rect">
            <a:avLst/>
          </a:prstGeom>
        </p:spPr>
        <p:txBody>
          <a:bodyPr lIns="119777" tIns="59889" rIns="119777" bIns="59889">
            <a:noAutofit/>
          </a:bodyPr>
          <a:lstStyle>
            <a:lvl1pPr algn="r">
              <a:defRPr sz="4600">
                <a:latin typeface="+mn-lt"/>
                <a:cs typeface="Segoe UI" pitchFamily="34" charset="0"/>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sz="half" idx="1"/>
          </p:nvPr>
        </p:nvSpPr>
        <p:spPr>
          <a:xfrm>
            <a:off x="89429" y="2059764"/>
            <a:ext cx="3812011" cy="5854065"/>
          </a:xfrm>
          <a:prstGeom prst="rect">
            <a:avLst/>
          </a:prstGeom>
        </p:spPr>
        <p:txBody>
          <a:bodyPr lIns="119777" tIns="59889" rIns="119777" bIns="59889">
            <a:normAutofit/>
          </a:bodyPr>
          <a:lstStyle>
            <a:lvl1pPr>
              <a:defRPr sz="2900">
                <a:latin typeface="+mn-lt"/>
                <a:cs typeface="Segoe UI" pitchFamily="34" charset="0"/>
              </a:defRPr>
            </a:lvl1pPr>
            <a:lvl2pPr>
              <a:defRPr sz="2900">
                <a:latin typeface="+mn-lt"/>
                <a:cs typeface="Segoe UI" pitchFamily="34" charset="0"/>
              </a:defRPr>
            </a:lvl2pPr>
            <a:lvl3pPr>
              <a:defRPr sz="2900">
                <a:latin typeface="+mn-lt"/>
                <a:cs typeface="Segoe UI" pitchFamily="34" charset="0"/>
              </a:defRPr>
            </a:lvl3pPr>
            <a:lvl4pPr>
              <a:defRPr sz="2900">
                <a:latin typeface="+mn-lt"/>
                <a:cs typeface="Segoe UI" pitchFamily="34" charset="0"/>
              </a:defRPr>
            </a:lvl4pPr>
            <a:lvl5pPr>
              <a:defRPr sz="2900">
                <a:latin typeface="+mn-lt"/>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Box 1037"/>
          <p:cNvSpPr txBox="1">
            <a:spLocks noChangeArrowheads="1"/>
          </p:cNvSpPr>
          <p:nvPr/>
        </p:nvSpPr>
        <p:spPr bwMode="auto">
          <a:xfrm>
            <a:off x="3" y="9078079"/>
            <a:ext cx="2992493" cy="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2" tIns="65021" rIns="130042" bIns="65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dirty="0" smtClean="0">
                <a:solidFill>
                  <a:prstClr val="black"/>
                </a:solidFill>
                <a:latin typeface="Calibri"/>
                <a:cs typeface="Segoe UI" pitchFamily="34" charset="0"/>
              </a:rPr>
              <a:t>08/2015   SLIDE </a:t>
            </a:r>
            <a:fld id="{FA207548-9673-46CE-901A-40D1AB9ABB69}" type="slidenum">
              <a:rPr lang="en-US" sz="1400" smtClean="0">
                <a:solidFill>
                  <a:prstClr val="black"/>
                </a:solidFill>
                <a:latin typeface="Calibri"/>
                <a:cs typeface="Segoe UI" pitchFamily="34" charset="0"/>
              </a:rPr>
              <a:pPr eaLnBrk="1" fontAlgn="auto" hangingPunct="1">
                <a:spcBef>
                  <a:spcPct val="50000"/>
                </a:spcBef>
                <a:spcAft>
                  <a:spcPts val="0"/>
                </a:spcAft>
                <a:defRPr/>
              </a:pPr>
              <a:t>‹#›</a:t>
            </a:fld>
            <a:endParaRPr lang="en-US" sz="1400" dirty="0" smtClean="0">
              <a:solidFill>
                <a:prstClr val="black"/>
              </a:solidFill>
              <a:latin typeface="Calibri"/>
              <a:cs typeface="Segoe UI" pitchFamily="34" charset="0"/>
            </a:endParaRPr>
          </a:p>
          <a:p>
            <a:pPr marL="0" marR="0" indent="0" algn="l" defTabSz="1300422" rtl="0" eaLnBrk="1" fontAlgn="auto" latinLnBrk="0" hangingPunct="1">
              <a:lnSpc>
                <a:spcPct val="100000"/>
              </a:lnSpc>
              <a:spcBef>
                <a:spcPct val="50000"/>
              </a:spcBef>
              <a:spcAft>
                <a:spcPts val="0"/>
              </a:spcAft>
              <a:buClrTx/>
              <a:buSzTx/>
              <a:buFontTx/>
              <a:buNone/>
              <a:tabLst/>
              <a:defRPr/>
            </a:pPr>
            <a:r>
              <a:rPr lang="en-US" sz="1400" dirty="0" smtClean="0">
                <a:solidFill>
                  <a:prstClr val="black"/>
                </a:solidFill>
                <a:latin typeface="Calibri"/>
                <a:cs typeface="Segoe UI" pitchFamily="34" charset="0"/>
              </a:rPr>
              <a:t>Internal Working Document</a:t>
            </a:r>
          </a:p>
        </p:txBody>
      </p:sp>
      <p:sp>
        <p:nvSpPr>
          <p:cNvPr id="13" name="Up Arrow 12"/>
          <p:cNvSpPr/>
          <p:nvPr/>
        </p:nvSpPr>
        <p:spPr>
          <a:xfrm flipH="1">
            <a:off x="2397764" y="433636"/>
            <a:ext cx="541867" cy="6300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30042" tIns="65021" rIns="130042" bIns="65021" spcCol="0" rtlCol="0" anchor="ctr"/>
          <a:lstStyle/>
          <a:p>
            <a:pPr algn="ct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8041" y="8964038"/>
            <a:ext cx="3546765" cy="792738"/>
          </a:xfrm>
          <a:prstGeom prst="rect">
            <a:avLst/>
          </a:prstGeom>
        </p:spPr>
      </p:pic>
      <p:sp>
        <p:nvSpPr>
          <p:cNvPr id="10" name="TextBox 9"/>
          <p:cNvSpPr txBox="1"/>
          <p:nvPr/>
        </p:nvSpPr>
        <p:spPr>
          <a:xfrm>
            <a:off x="9753604" y="8644056"/>
            <a:ext cx="3454311" cy="398077"/>
          </a:xfrm>
          <a:prstGeom prst="rect">
            <a:avLst/>
          </a:prstGeom>
          <a:noFill/>
        </p:spPr>
        <p:txBody>
          <a:bodyPr wrap="none" lIns="119777" tIns="59889" rIns="119777" bIns="59889" rtlCol="0">
            <a:spAutoFit/>
          </a:bodyPr>
          <a:lstStyle/>
          <a:p>
            <a:r>
              <a:rPr lang="en-US" sz="1800" b="1" dirty="0" smtClean="0">
                <a:solidFill>
                  <a:schemeClr val="bg1">
                    <a:lumMod val="50000"/>
                  </a:schemeClr>
                </a:solidFill>
                <a:latin typeface="+mn-lt"/>
              </a:rPr>
              <a:t>Community Behavioral Health</a:t>
            </a:r>
            <a:endParaRPr lang="en-US" sz="1800" b="1" baseline="0" dirty="0" smtClean="0">
              <a:solidFill>
                <a:schemeClr val="bg1">
                  <a:lumMod val="50000"/>
                </a:schemeClr>
              </a:solidFill>
              <a:latin typeface="+mn-lt"/>
            </a:endParaRPr>
          </a:p>
        </p:txBody>
      </p:sp>
    </p:spTree>
    <p:extLst>
      <p:ext uri="{BB962C8B-B14F-4D97-AF65-F5344CB8AC3E}">
        <p14:creationId xmlns:p14="http://schemas.microsoft.com/office/powerpoint/2010/main" val="33649677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BH_Reference slide">
    <p:spTree>
      <p:nvGrpSpPr>
        <p:cNvPr id="1" name=""/>
        <p:cNvGrpSpPr/>
        <p:nvPr/>
      </p:nvGrpSpPr>
      <p:grpSpPr>
        <a:xfrm>
          <a:off x="0" y="0"/>
          <a:ext cx="0" cy="0"/>
          <a:chOff x="0" y="0"/>
          <a:chExt cx="0" cy="0"/>
        </a:xfrm>
      </p:grpSpPr>
      <p:pic>
        <p:nvPicPr>
          <p:cNvPr id="13" name="Picture 1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35" y="4444757"/>
            <a:ext cx="8446593" cy="5317180"/>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sta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29" y="73107"/>
            <a:ext cx="2078037" cy="12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a:spLocks noChangeAspect="1"/>
          </p:cNvSpPr>
          <p:nvPr/>
        </p:nvSpPr>
        <p:spPr>
          <a:xfrm flipV="1">
            <a:off x="2600962" y="1422324"/>
            <a:ext cx="10392902" cy="6504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2" tIns="65021" rIns="130042" bIns="65021" rtlCol="0" anchor="ctr"/>
          <a:lstStyle/>
          <a:p>
            <a:pPr algn="ctr" fontAlgn="auto">
              <a:spcBef>
                <a:spcPts val="0"/>
              </a:spcBef>
              <a:spcAft>
                <a:spcPts val="0"/>
              </a:spcAft>
            </a:pPr>
            <a:endParaRPr lang="en-US" dirty="0">
              <a:solidFill>
                <a:prstClr val="white"/>
              </a:solidFill>
            </a:endParaRPr>
          </a:p>
        </p:txBody>
      </p:sp>
      <p:sp>
        <p:nvSpPr>
          <p:cNvPr id="22" name="Title 1"/>
          <p:cNvSpPr>
            <a:spLocks noGrp="1"/>
          </p:cNvSpPr>
          <p:nvPr>
            <p:ph type="title" hasCustomPrompt="1"/>
          </p:nvPr>
        </p:nvSpPr>
        <p:spPr>
          <a:xfrm>
            <a:off x="2167467" y="4"/>
            <a:ext cx="10837333" cy="1487363"/>
          </a:xfrm>
          <a:prstGeom prst="rect">
            <a:avLst/>
          </a:prstGeom>
        </p:spPr>
        <p:txBody>
          <a:bodyPr lIns="119777" tIns="59889" rIns="119777" bIns="59889" anchor="b">
            <a:noAutofit/>
          </a:bodyPr>
          <a:lstStyle>
            <a:lvl1pPr algn="r">
              <a:defRPr sz="4600">
                <a:latin typeface="Calibri" pitchFamily="34" charset="0"/>
                <a:cs typeface="Calibri" pitchFamily="34" charset="0"/>
              </a:defRPr>
            </a:lvl1pPr>
          </a:lstStyle>
          <a:p>
            <a:r>
              <a:rPr lang="en-US" dirty="0" smtClean="0"/>
              <a:t>Click to edit </a:t>
            </a:r>
            <a:br>
              <a:rPr lang="en-US" dirty="0" smtClean="0"/>
            </a:br>
            <a:r>
              <a:rPr lang="en-US" dirty="0" smtClean="0"/>
              <a:t>Master title style</a:t>
            </a:r>
            <a:endParaRPr lang="en-US" dirty="0"/>
          </a:p>
        </p:txBody>
      </p:sp>
      <p:sp>
        <p:nvSpPr>
          <p:cNvPr id="25" name="TextBox 24"/>
          <p:cNvSpPr txBox="1"/>
          <p:nvPr/>
        </p:nvSpPr>
        <p:spPr>
          <a:xfrm>
            <a:off x="5407731" y="8228773"/>
            <a:ext cx="7586133" cy="531594"/>
          </a:xfrm>
          <a:prstGeom prst="rect">
            <a:avLst/>
          </a:prstGeom>
          <a:noFill/>
        </p:spPr>
        <p:txBody>
          <a:bodyPr wrap="square" lIns="130042" tIns="65021" rIns="130042" bIns="65021" rtlCol="0" anchor="b">
            <a:spAutoFit/>
          </a:bodyPr>
          <a:lstStyle/>
          <a:p>
            <a:pPr algn="r" fontAlgn="auto">
              <a:spcBef>
                <a:spcPts val="0"/>
              </a:spcBef>
              <a:spcAft>
                <a:spcPts val="0"/>
              </a:spcAft>
            </a:pPr>
            <a:r>
              <a:rPr lang="en-US" sz="2600" b="1" i="0" dirty="0" smtClean="0">
                <a:solidFill>
                  <a:prstClr val="black">
                    <a:lumMod val="50000"/>
                    <a:lumOff val="50000"/>
                  </a:prstClr>
                </a:solidFill>
                <a:latin typeface="Calibri" pitchFamily="34" charset="0"/>
                <a:cs typeface="Calibri" pitchFamily="34" charset="0"/>
              </a:rPr>
              <a:t>Reference Data</a:t>
            </a:r>
          </a:p>
        </p:txBody>
      </p:sp>
      <p:sp>
        <p:nvSpPr>
          <p:cNvPr id="10" name="Text Box 1037"/>
          <p:cNvSpPr txBox="1">
            <a:spLocks noChangeArrowheads="1"/>
          </p:cNvSpPr>
          <p:nvPr/>
        </p:nvSpPr>
        <p:spPr bwMode="auto">
          <a:xfrm>
            <a:off x="3" y="9078079"/>
            <a:ext cx="2992493" cy="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2" tIns="65021" rIns="130042" bIns="65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1400" dirty="0" smtClean="0">
                <a:solidFill>
                  <a:schemeClr val="bg1"/>
                </a:solidFill>
                <a:latin typeface="Calibri"/>
                <a:cs typeface="Segoe UI" pitchFamily="34" charset="0"/>
              </a:rPr>
              <a:t>08/2015 SLIDE </a:t>
            </a:r>
            <a:fld id="{FA207548-9673-46CE-901A-40D1AB9ABB69}" type="slidenum">
              <a:rPr lang="en-US" sz="1400" smtClean="0">
                <a:solidFill>
                  <a:schemeClr val="bg1"/>
                </a:solidFill>
                <a:latin typeface="Calibri"/>
                <a:cs typeface="Segoe UI" pitchFamily="34" charset="0"/>
              </a:rPr>
              <a:pPr eaLnBrk="1" fontAlgn="auto" hangingPunct="1">
                <a:spcBef>
                  <a:spcPct val="50000"/>
                </a:spcBef>
                <a:spcAft>
                  <a:spcPts val="0"/>
                </a:spcAft>
                <a:defRPr/>
              </a:pPr>
              <a:t>‹#›</a:t>
            </a:fld>
            <a:endParaRPr lang="en-US" sz="1400" dirty="0" smtClean="0">
              <a:solidFill>
                <a:schemeClr val="bg1"/>
              </a:solidFill>
              <a:latin typeface="Calibri"/>
              <a:cs typeface="Segoe UI" pitchFamily="34" charset="0"/>
            </a:endParaRPr>
          </a:p>
          <a:p>
            <a:pPr marL="0" marR="0" indent="0" algn="l" defTabSz="1300422" rtl="0" eaLnBrk="1" fontAlgn="auto" latinLnBrk="0" hangingPunct="1">
              <a:lnSpc>
                <a:spcPct val="100000"/>
              </a:lnSpc>
              <a:spcBef>
                <a:spcPct val="50000"/>
              </a:spcBef>
              <a:spcAft>
                <a:spcPts val="0"/>
              </a:spcAft>
              <a:buClrTx/>
              <a:buSzTx/>
              <a:buFontTx/>
              <a:buNone/>
              <a:tabLst/>
              <a:defRPr/>
            </a:pPr>
            <a:r>
              <a:rPr lang="en-US" sz="1400" dirty="0" smtClean="0">
                <a:solidFill>
                  <a:schemeClr val="bg1"/>
                </a:solidFill>
                <a:latin typeface="Calibri"/>
                <a:cs typeface="Segoe UI" pitchFamily="34" charset="0"/>
              </a:rPr>
              <a:t>Internal Working Document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8041" y="8964720"/>
            <a:ext cx="3546765" cy="792738"/>
          </a:xfrm>
          <a:prstGeom prst="rect">
            <a:avLst/>
          </a:prstGeom>
        </p:spPr>
      </p:pic>
      <p:sp>
        <p:nvSpPr>
          <p:cNvPr id="9" name="TextBox 8"/>
          <p:cNvSpPr txBox="1"/>
          <p:nvPr/>
        </p:nvSpPr>
        <p:spPr>
          <a:xfrm>
            <a:off x="9753604" y="8644056"/>
            <a:ext cx="3454311" cy="398077"/>
          </a:xfrm>
          <a:prstGeom prst="rect">
            <a:avLst/>
          </a:prstGeom>
          <a:noFill/>
        </p:spPr>
        <p:txBody>
          <a:bodyPr wrap="none" lIns="119777" tIns="59889" rIns="119777" bIns="59889" rtlCol="0">
            <a:spAutoFit/>
          </a:bodyPr>
          <a:lstStyle/>
          <a:p>
            <a:r>
              <a:rPr lang="en-US" sz="1800" b="1" dirty="0" smtClean="0">
                <a:solidFill>
                  <a:schemeClr val="bg1">
                    <a:lumMod val="50000"/>
                  </a:schemeClr>
                </a:solidFill>
                <a:latin typeface="+mn-lt"/>
              </a:rPr>
              <a:t>Community Behavioral Health</a:t>
            </a:r>
            <a:endParaRPr lang="en-US" sz="1800" b="1" baseline="0" dirty="0" smtClean="0">
              <a:solidFill>
                <a:schemeClr val="bg1">
                  <a:lumMod val="50000"/>
                </a:schemeClr>
              </a:solidFill>
              <a:latin typeface="+mn-lt"/>
            </a:endParaRPr>
          </a:p>
        </p:txBody>
      </p:sp>
    </p:spTree>
    <p:extLst>
      <p:ext uri="{BB962C8B-B14F-4D97-AF65-F5344CB8AC3E}">
        <p14:creationId xmlns:p14="http://schemas.microsoft.com/office/powerpoint/2010/main" val="34655730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2.png"/><Relationship Id="rId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9218" name="Picture 1" descr="gray_gradient_2.png"/>
          <p:cNvPicPr>
            <a:picLocks noChangeAspect="1"/>
          </p:cNvPicPr>
          <p:nvPr/>
        </p:nvPicPr>
        <p:blipFill>
          <a:blip r:embed="rId15"/>
          <a:srcRect/>
          <a:stretch>
            <a:fillRect/>
          </a:stretch>
        </p:blipFill>
        <p:spPr bwMode="auto">
          <a:xfrm>
            <a:off x="-19050" y="-14293"/>
            <a:ext cx="13042900" cy="9785360"/>
          </a:xfrm>
          <a:prstGeom prst="rect">
            <a:avLst/>
          </a:prstGeom>
          <a:noFill/>
          <a:ln w="3175">
            <a:noFill/>
            <a:miter lim="0"/>
            <a:headEnd/>
            <a:tailEnd/>
          </a:ln>
        </p:spPr>
      </p:pic>
      <p:sp>
        <p:nvSpPr>
          <p:cNvPr id="4098" name="AutoShape 2"/>
          <p:cNvSpPr>
            <a:spLocks/>
          </p:cNvSpPr>
          <p:nvPr/>
        </p:nvSpPr>
        <p:spPr bwMode="auto">
          <a:xfrm>
            <a:off x="654051" y="7884504"/>
            <a:ext cx="11695113" cy="1340286"/>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4100" name="Line 4"/>
          <p:cNvSpPr>
            <a:spLocks noChangeShapeType="1"/>
          </p:cNvSpPr>
          <p:nvPr/>
        </p:nvSpPr>
        <p:spPr bwMode="auto">
          <a:xfrm flipV="1">
            <a:off x="2427288" y="8073479"/>
            <a:ext cx="0" cy="898818"/>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a:defRPr/>
            </a:pPr>
            <a:endParaRPr lang="en-US" sz="2200"/>
          </a:p>
        </p:txBody>
      </p:sp>
      <p:pic>
        <p:nvPicPr>
          <p:cNvPr id="9221" name="Picture 6" descr="CO_logo_primary_green_outlines.png"/>
          <p:cNvPicPr>
            <a:picLocks noChangeAspect="1"/>
          </p:cNvPicPr>
          <p:nvPr/>
        </p:nvPicPr>
        <p:blipFill>
          <a:blip r:embed="rId16"/>
          <a:srcRect/>
          <a:stretch>
            <a:fillRect/>
          </a:stretch>
        </p:blipFill>
        <p:spPr bwMode="auto">
          <a:xfrm>
            <a:off x="1092200" y="8079830"/>
            <a:ext cx="990600" cy="90993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62" r:id="rId10"/>
    <p:sldLayoutId id="2147483778" r:id="rId11"/>
    <p:sldLayoutId id="2147483779" r:id="rId12"/>
    <p:sldLayoutId id="2147483919" r:id="rId13"/>
  </p:sldLayoutIdLst>
  <p:timing>
    <p:tnLst>
      <p:par>
        <p:cTn id="1" dur="indefinite" restart="never" nodeType="tmRoot"/>
      </p:par>
    </p:tnLst>
  </p:timing>
  <p:txStyles>
    <p:title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652"/>
            <a:ext cx="11703050" cy="1626129"/>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85179114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652"/>
            <a:ext cx="11703050" cy="162612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7218"/>
            <a:ext cx="11703050" cy="64378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3757"/>
            <a:ext cx="3033713" cy="519282"/>
          </a:xfrm>
          <a:prstGeom prst="rect">
            <a:avLst/>
          </a:prstGeom>
        </p:spPr>
        <p:txBody>
          <a:bodyPr vert="horz" lIns="91440" tIns="45720" rIns="91440" bIns="45720" rtlCol="0" anchor="ctr"/>
          <a:lstStyle>
            <a:lvl1pPr algn="l">
              <a:defRPr sz="1200">
                <a:solidFill>
                  <a:schemeClr val="tx1">
                    <a:tint val="75000"/>
                  </a:schemeClr>
                </a:solidFill>
              </a:defRPr>
            </a:lvl1pPr>
          </a:lstStyle>
          <a:p>
            <a:fld id="{BFA17A19-4152-4818-AADF-8C54B53E956A}" type="datetimeFigureOut">
              <a:rPr lang="en-US" smtClean="0"/>
              <a:t>3/9/2017</a:t>
            </a:fld>
            <a:endParaRPr lang="en-US"/>
          </a:p>
        </p:txBody>
      </p:sp>
      <p:sp>
        <p:nvSpPr>
          <p:cNvPr id="5" name="Footer Placeholder 4"/>
          <p:cNvSpPr>
            <a:spLocks noGrp="1"/>
          </p:cNvSpPr>
          <p:nvPr>
            <p:ph type="ftr" sz="quarter" idx="3"/>
          </p:nvPr>
        </p:nvSpPr>
        <p:spPr>
          <a:xfrm>
            <a:off x="4443415" y="9043757"/>
            <a:ext cx="4117975" cy="51928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3757"/>
            <a:ext cx="3033712" cy="519282"/>
          </a:xfrm>
          <a:prstGeom prst="rect">
            <a:avLst/>
          </a:prstGeom>
        </p:spPr>
        <p:txBody>
          <a:bodyPr vert="horz" lIns="91440" tIns="45720" rIns="91440" bIns="45720" rtlCol="0" anchor="ctr"/>
          <a:lstStyle>
            <a:lvl1pPr algn="r">
              <a:defRPr sz="1200">
                <a:solidFill>
                  <a:schemeClr val="tx1">
                    <a:tint val="75000"/>
                  </a:schemeClr>
                </a:solidFill>
              </a:defRPr>
            </a:lvl1pPr>
          </a:lstStyle>
          <a:p>
            <a:fld id="{06F2B5B6-4D20-4397-A7E0-065486A34001}" type="slidenum">
              <a:rPr lang="en-US" smtClean="0"/>
              <a:t>‹#›</a:t>
            </a:fld>
            <a:endParaRPr lang="en-US"/>
          </a:p>
        </p:txBody>
      </p:sp>
    </p:spTree>
    <p:extLst>
      <p:ext uri="{BB962C8B-B14F-4D97-AF65-F5344CB8AC3E}">
        <p14:creationId xmlns:p14="http://schemas.microsoft.com/office/powerpoint/2010/main" val="304243482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4098" name="Picture 1" descr="gray_gradient_2.png"/>
          <p:cNvPicPr>
            <a:picLocks noChangeAspect="1"/>
          </p:cNvPicPr>
          <p:nvPr/>
        </p:nvPicPr>
        <p:blipFill>
          <a:blip r:embed="rId6"/>
          <a:srcRect/>
          <a:stretch>
            <a:fillRect/>
          </a:stretch>
        </p:blipFill>
        <p:spPr bwMode="auto">
          <a:xfrm>
            <a:off x="-19050" y="-15879"/>
            <a:ext cx="13042900" cy="9785359"/>
          </a:xfrm>
          <a:prstGeom prst="rect">
            <a:avLst/>
          </a:prstGeom>
          <a:noFill/>
          <a:ln w="3175">
            <a:noFill/>
            <a:miter lim="0"/>
            <a:headEnd/>
            <a:tailEnd/>
          </a:ln>
        </p:spPr>
      </p:pic>
      <p:sp>
        <p:nvSpPr>
          <p:cNvPr id="6149" name="AutoShape 5"/>
          <p:cNvSpPr>
            <a:spLocks/>
          </p:cNvSpPr>
          <p:nvPr/>
        </p:nvSpPr>
        <p:spPr bwMode="auto">
          <a:xfrm>
            <a:off x="1270000" y="916287"/>
            <a:ext cx="10464800" cy="973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3175" cap="flat" cmpd="sng">
            <a:noFill/>
            <a:prstDash val="solid"/>
            <a:miter lim="0"/>
            <a:headEnd/>
            <a:tailEnd/>
          </a:ln>
          <a:effectLst/>
        </p:spPr>
        <p:txBody>
          <a:bodyPr lIns="0" tIns="0" rIns="0" bIns="0">
            <a:prstTxWarp prst="textNoShape">
              <a:avLst/>
            </a:prstTxWarp>
          </a:bodyPr>
          <a:lstStyle/>
          <a:p>
            <a:pPr algn="ctr">
              <a:defRPr/>
            </a:pPr>
            <a:r>
              <a:rPr lang="en-US" sz="5500" b="1" i="1" dirty="0">
                <a:solidFill>
                  <a:srgbClr val="53585F"/>
                </a:solidFill>
              </a:rPr>
              <a:t>Title Text</a:t>
            </a:r>
            <a:endParaRPr lang="en-US" dirty="0"/>
          </a:p>
        </p:txBody>
      </p:sp>
      <p:sp>
        <p:nvSpPr>
          <p:cNvPr id="6150" name="AutoShape 6"/>
          <p:cNvSpPr>
            <a:spLocks/>
          </p:cNvSpPr>
          <p:nvPr/>
        </p:nvSpPr>
        <p:spPr bwMode="auto">
          <a:xfrm>
            <a:off x="1296989" y="1729351"/>
            <a:ext cx="10409237" cy="173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3175" cap="flat" cmpd="sng">
            <a:noFill/>
            <a:prstDash val="solid"/>
            <a:miter lim="0"/>
            <a:headEnd/>
            <a:tailEnd/>
          </a:ln>
          <a:effectLst/>
        </p:spPr>
        <p:txBody>
          <a:bodyPr lIns="0" tIns="0" rIns="0" bIns="0">
            <a:prstTxWarp prst="textNoShape">
              <a:avLst/>
            </a:prstTxWarp>
          </a:bodyPr>
          <a:lstStyle/>
          <a:p>
            <a:pPr algn="ctr">
              <a:defRPr/>
            </a:pPr>
            <a:r>
              <a:rPr lang="en-US" sz="8300" dirty="0">
                <a:solidFill>
                  <a:srgbClr val="53585F"/>
                </a:solidFill>
              </a:rPr>
              <a:t>MORE TITLE TEXT.</a:t>
            </a:r>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txStyles>
    <p:title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025" name="AutoShape 1"/>
          <p:cNvSpPr>
            <a:spLocks/>
          </p:cNvSpPr>
          <p:nvPr/>
        </p:nvSpPr>
        <p:spPr bwMode="auto">
          <a:xfrm>
            <a:off x="1158875" y="2242282"/>
            <a:ext cx="1474788" cy="14752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4943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1026" name="AutoShape 2"/>
          <p:cNvSpPr>
            <a:spLocks/>
          </p:cNvSpPr>
          <p:nvPr/>
        </p:nvSpPr>
        <p:spPr bwMode="auto">
          <a:xfrm>
            <a:off x="1165229" y="1551493"/>
            <a:ext cx="3032125" cy="4319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defRPr/>
            </a:pPr>
            <a:r>
              <a:rPr lang="en-US" sz="2200"/>
              <a:t>brandCOLORADO colors</a:t>
            </a:r>
            <a:endParaRPr lang="en-US"/>
          </a:p>
        </p:txBody>
      </p:sp>
      <p:sp>
        <p:nvSpPr>
          <p:cNvPr id="1027" name="AutoShape 3"/>
          <p:cNvSpPr>
            <a:spLocks/>
          </p:cNvSpPr>
          <p:nvPr/>
        </p:nvSpPr>
        <p:spPr bwMode="auto">
          <a:xfrm>
            <a:off x="1154114" y="304900"/>
            <a:ext cx="6834187" cy="9146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lgn="ctr">
              <a:defRPr/>
            </a:pPr>
            <a:r>
              <a:rPr lang="en-US" sz="5500" b="1" i="1" dirty="0">
                <a:solidFill>
                  <a:srgbClr val="53585F"/>
                </a:solidFill>
              </a:rPr>
              <a:t>Using this template:</a:t>
            </a:r>
            <a:endParaRPr lang="en-US" dirty="0"/>
          </a:p>
        </p:txBody>
      </p:sp>
      <p:sp>
        <p:nvSpPr>
          <p:cNvPr id="1028" name="AutoShape 4"/>
          <p:cNvSpPr>
            <a:spLocks/>
          </p:cNvSpPr>
          <p:nvPr/>
        </p:nvSpPr>
        <p:spPr bwMode="auto">
          <a:xfrm>
            <a:off x="3036891" y="2242282"/>
            <a:ext cx="1474787" cy="14752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1029" name="AutoShape 5"/>
          <p:cNvSpPr>
            <a:spLocks/>
          </p:cNvSpPr>
          <p:nvPr/>
        </p:nvSpPr>
        <p:spPr bwMode="auto">
          <a:xfrm>
            <a:off x="4914900" y="2242282"/>
            <a:ext cx="1474788" cy="14752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1D3D3"/>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1030" name="AutoShape 6"/>
          <p:cNvSpPr>
            <a:spLocks/>
          </p:cNvSpPr>
          <p:nvPr/>
        </p:nvSpPr>
        <p:spPr bwMode="auto">
          <a:xfrm>
            <a:off x="6792913" y="2242282"/>
            <a:ext cx="1474787" cy="14752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12700" cap="flat" cmpd="sng">
            <a:solidFill>
              <a:srgbClr val="85888D"/>
            </a:solidFill>
            <a:prstDash val="solid"/>
            <a:miter lim="0"/>
            <a:headEnd/>
            <a:tailEnd/>
          </a:ln>
          <a:effectLst/>
        </p:spPr>
        <p:txBody>
          <a:bodyPr lIns="0" tIns="0" rIns="0" bIns="0" anchor="ctr">
            <a:prstTxWarp prst="textNoShape">
              <a:avLst/>
            </a:prstTxWarp>
          </a:bodyPr>
          <a:lstStyle/>
          <a:p>
            <a:pPr>
              <a:defRPr/>
            </a:pPr>
            <a:endParaRPr lang="en-US" sz="2200">
              <a:solidFill>
                <a:srgbClr val="FFFFFF"/>
              </a:solidFill>
            </a:endParaRPr>
          </a:p>
        </p:txBody>
      </p:sp>
      <p:sp>
        <p:nvSpPr>
          <p:cNvPr id="1031" name="AutoShape 7"/>
          <p:cNvSpPr>
            <a:spLocks/>
          </p:cNvSpPr>
          <p:nvPr/>
        </p:nvSpPr>
        <p:spPr bwMode="auto">
          <a:xfrm>
            <a:off x="1158875" y="4085967"/>
            <a:ext cx="1474788" cy="147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F7521"/>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p>
        </p:txBody>
      </p:sp>
      <p:sp>
        <p:nvSpPr>
          <p:cNvPr id="1032" name="AutoShape 8"/>
          <p:cNvSpPr>
            <a:spLocks/>
          </p:cNvSpPr>
          <p:nvPr/>
        </p:nvSpPr>
        <p:spPr bwMode="auto">
          <a:xfrm>
            <a:off x="3030541" y="4085967"/>
            <a:ext cx="1474787" cy="147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65503C"/>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p>
        </p:txBody>
      </p:sp>
      <p:sp>
        <p:nvSpPr>
          <p:cNvPr id="1033" name="AutoShape 9"/>
          <p:cNvSpPr>
            <a:spLocks/>
          </p:cNvSpPr>
          <p:nvPr/>
        </p:nvSpPr>
        <p:spPr bwMode="auto">
          <a:xfrm>
            <a:off x="4902200" y="4085967"/>
            <a:ext cx="1474788" cy="147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6EC4E8"/>
          </a:solidFill>
          <a:ln w="3175" cap="flat" cmpd="sng">
            <a:noFill/>
            <a:prstDash val="solid"/>
            <a:miter lim="0"/>
            <a:headEnd/>
            <a:tailEnd/>
          </a:ln>
          <a:effectLst/>
        </p:spPr>
        <p:txBody>
          <a:bodyPr lIns="0" tIns="0" rIns="0" bIns="0" anchor="ctr">
            <a:prstTxWarp prst="textNoShape">
              <a:avLst/>
            </a:prstTxWarp>
          </a:bodyPr>
          <a:lstStyle/>
          <a:p>
            <a:pPr>
              <a:defRPr/>
            </a:pPr>
            <a:endParaRPr lang="en-US" sz="2200"/>
          </a:p>
        </p:txBody>
      </p:sp>
      <p:sp>
        <p:nvSpPr>
          <p:cNvPr id="1034" name="AutoShape 10"/>
          <p:cNvSpPr>
            <a:spLocks/>
          </p:cNvSpPr>
          <p:nvPr/>
        </p:nvSpPr>
        <p:spPr bwMode="auto">
          <a:xfrm>
            <a:off x="1092200" y="5945536"/>
            <a:ext cx="11476038" cy="34301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nchor="b">
            <a:prstTxWarp prst="textNoShape">
              <a:avLst/>
            </a:prstTxWarp>
          </a:bodyPr>
          <a:lstStyle/>
          <a:p>
            <a:pPr marL="271463" indent="-271463">
              <a:buSzPct val="75000"/>
              <a:buFontTx/>
              <a:buChar char="•"/>
            </a:pPr>
            <a:r>
              <a:rPr lang="en-US" sz="2000" dirty="0" smtClean="0"/>
              <a:t>You may also choose to use your department’s extended color palette in this presentation.</a:t>
            </a:r>
          </a:p>
          <a:p>
            <a:pPr marL="271463" indent="-271463">
              <a:buSzPct val="75000"/>
              <a:buFontTx/>
              <a:buChar char="•"/>
            </a:pPr>
            <a:endParaRPr lang="en-US" sz="2000" dirty="0" smtClean="0"/>
          </a:p>
          <a:p>
            <a:pPr marL="271463" indent="-271463">
              <a:buSzPct val="75000"/>
              <a:buFontTx/>
              <a:buChar char="•"/>
            </a:pPr>
            <a:r>
              <a:rPr lang="en-US" sz="2000" dirty="0" smtClean="0"/>
              <a:t>When inserting lockups into keynote slide presentations, use </a:t>
            </a:r>
            <a:r>
              <a:rPr lang="en-US" sz="2000" dirty="0" err="1" smtClean="0"/>
              <a:t>png</a:t>
            </a:r>
            <a:r>
              <a:rPr lang="en-US" sz="2000" dirty="0" smtClean="0"/>
              <a:t> </a:t>
            </a:r>
            <a:r>
              <a:rPr lang="en-US" sz="2000" dirty="0" err="1" smtClean="0"/>
              <a:t>rgb</a:t>
            </a:r>
            <a:r>
              <a:rPr lang="en-US" sz="2000" dirty="0" smtClean="0"/>
              <a:t> </a:t>
            </a:r>
            <a:r>
              <a:rPr lang="en-US" sz="2000" smtClean="0"/>
              <a:t>300 medium </a:t>
            </a:r>
            <a:r>
              <a:rPr lang="en-US" sz="2000" dirty="0" smtClean="0"/>
              <a:t>file for the crispest result. You will need to scale this image down to the appropriate size. To preserve height-to-width ratio, hold “shift” while scaling.</a:t>
            </a:r>
          </a:p>
          <a:p>
            <a:pPr marL="271463" indent="-271463">
              <a:buSzPct val="75000"/>
              <a:buFontTx/>
              <a:buChar char="•"/>
            </a:pPr>
            <a:endParaRPr lang="en-US" sz="2000" dirty="0" smtClean="0"/>
          </a:p>
          <a:p>
            <a:pPr marL="271463" indent="-271463">
              <a:buSzPct val="75000"/>
              <a:buFontTx/>
              <a:buChar char="•"/>
            </a:pPr>
            <a:r>
              <a:rPr lang="en-US" sz="2000" dirty="0" smtClean="0"/>
              <a:t>To create</a:t>
            </a:r>
            <a:r>
              <a:rPr lang="en-US" sz="2000" baseline="0" dirty="0" smtClean="0"/>
              <a:t> images with rounded corners: insert the picture, select it, in the formatting palette choose the Picture style area, and under “Shapes” choose the rounded rectangle. Adjust the rounded corners using the small yellow diamond that appears when you hover over the picture. </a:t>
            </a:r>
            <a:endParaRPr lang="en-US" sz="2000" dirty="0" smtClean="0"/>
          </a:p>
          <a:p>
            <a:pPr marL="271463" indent="-271463">
              <a:buSzPct val="75000"/>
              <a:buFontTx/>
              <a:buChar char="•"/>
            </a:pPr>
            <a:endParaRPr lang="en-US" sz="2000" dirty="0" smtClean="0"/>
          </a:p>
          <a:p>
            <a:pPr marL="271463" indent="-271463">
              <a:buSzPct val="75000"/>
              <a:buFontTx/>
              <a:buChar char="•"/>
            </a:pPr>
            <a:r>
              <a:rPr lang="en-US" sz="2000" dirty="0" smtClean="0"/>
              <a:t>Reference the Colorado Brand Guidelines for more information.</a:t>
            </a:r>
            <a:endParaRPr lang="en-US" sz="2000" dirty="0"/>
          </a:p>
        </p:txBody>
      </p:sp>
      <p:sp>
        <p:nvSpPr>
          <p:cNvPr id="1035" name="AutoShape 11"/>
          <p:cNvSpPr>
            <a:spLocks/>
          </p:cNvSpPr>
          <p:nvPr/>
        </p:nvSpPr>
        <p:spPr bwMode="auto">
          <a:xfrm>
            <a:off x="9615488" y="1551493"/>
            <a:ext cx="2449512" cy="4319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defRPr/>
            </a:pPr>
            <a:r>
              <a:rPr lang="en-US" sz="2200" dirty="0" smtClean="0"/>
              <a:t>CDHS </a:t>
            </a:r>
            <a:r>
              <a:rPr lang="en-US" sz="2200" dirty="0"/>
              <a:t>shield colors</a:t>
            </a:r>
            <a:endParaRPr lang="en-US" dirty="0"/>
          </a:p>
        </p:txBody>
      </p:sp>
      <p:sp>
        <p:nvSpPr>
          <p:cNvPr id="1036" name="AutoShape 12"/>
          <p:cNvSpPr>
            <a:spLocks/>
          </p:cNvSpPr>
          <p:nvPr/>
        </p:nvSpPr>
        <p:spPr bwMode="auto">
          <a:xfrm>
            <a:off x="9713917" y="4085967"/>
            <a:ext cx="1474787" cy="147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488BC9"/>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solidFill>
                <a:srgbClr val="6EC4E8"/>
              </a:solidFill>
            </a:endParaRPr>
          </a:p>
        </p:txBody>
      </p:sp>
      <p:sp>
        <p:nvSpPr>
          <p:cNvPr id="1037" name="AutoShape 13"/>
          <p:cNvSpPr>
            <a:spLocks/>
          </p:cNvSpPr>
          <p:nvPr/>
        </p:nvSpPr>
        <p:spPr bwMode="auto">
          <a:xfrm>
            <a:off x="9713917" y="2242282"/>
            <a:ext cx="1474787" cy="14752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6B32F"/>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solidFill>
                <a:srgbClr val="6EC4E8"/>
              </a:solidFill>
            </a:endParaRPr>
          </a:p>
        </p:txBody>
      </p:sp>
      <p:sp>
        <p:nvSpPr>
          <p:cNvPr id="1038" name="Line 14"/>
          <p:cNvSpPr>
            <a:spLocks noChangeShapeType="1"/>
          </p:cNvSpPr>
          <p:nvPr/>
        </p:nvSpPr>
        <p:spPr bwMode="auto">
          <a:xfrm flipV="1">
            <a:off x="9004300" y="2304214"/>
            <a:ext cx="0" cy="3187150"/>
          </a:xfrm>
          <a:prstGeom prst="line">
            <a:avLst/>
          </a:prstGeom>
          <a:noFill/>
          <a:ln w="12700" cap="flat" cmpd="sng">
            <a:solidFill>
              <a:srgbClr val="D1D3D3"/>
            </a:solidFill>
            <a:prstDash val="solid"/>
            <a:round/>
            <a:headEnd/>
            <a:tailEnd/>
          </a:ln>
          <a:effectLst/>
        </p:spPr>
        <p:txBody>
          <a:bodyPr lIns="0" tIns="0" rIns="0" bIns="0" anchor="ctr">
            <a:prstTxWarp prst="textNoShape">
              <a:avLst/>
            </a:prstTxWarp>
          </a:bodyPr>
          <a:lstStyle/>
          <a:p>
            <a:pPr>
              <a:defRPr/>
            </a:pPr>
            <a:endParaRPr lang="en-US" sz="2200"/>
          </a:p>
        </p:txBody>
      </p:sp>
      <p:sp>
        <p:nvSpPr>
          <p:cNvPr id="34" name="TextBox 33"/>
          <p:cNvSpPr txBox="1"/>
          <p:nvPr/>
        </p:nvSpPr>
        <p:spPr>
          <a:xfrm>
            <a:off x="3073400" y="2667870"/>
            <a:ext cx="14478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92/102/112</a:t>
            </a:r>
            <a:endParaRPr lang="en-US" dirty="0">
              <a:solidFill>
                <a:srgbClr val="FFFFFF"/>
              </a:solidFill>
            </a:endParaRPr>
          </a:p>
        </p:txBody>
      </p:sp>
      <p:sp>
        <p:nvSpPr>
          <p:cNvPr id="35" name="TextBox 34"/>
          <p:cNvSpPr txBox="1"/>
          <p:nvPr/>
        </p:nvSpPr>
        <p:spPr>
          <a:xfrm>
            <a:off x="1168400" y="2667870"/>
            <a:ext cx="14478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0/149/58</a:t>
            </a:r>
            <a:endParaRPr lang="en-US" dirty="0">
              <a:solidFill>
                <a:srgbClr val="FFFFFF"/>
              </a:solidFill>
            </a:endParaRPr>
          </a:p>
        </p:txBody>
      </p:sp>
      <p:sp>
        <p:nvSpPr>
          <p:cNvPr id="36" name="TextBox 35"/>
          <p:cNvSpPr txBox="1"/>
          <p:nvPr/>
        </p:nvSpPr>
        <p:spPr>
          <a:xfrm>
            <a:off x="4902200" y="2667870"/>
            <a:ext cx="15240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208/210/211</a:t>
            </a:r>
            <a:endParaRPr lang="en-US" dirty="0">
              <a:solidFill>
                <a:srgbClr val="FFFFFF"/>
              </a:solidFill>
            </a:endParaRPr>
          </a:p>
        </p:txBody>
      </p:sp>
      <p:sp>
        <p:nvSpPr>
          <p:cNvPr id="37" name="TextBox 36"/>
          <p:cNvSpPr txBox="1"/>
          <p:nvPr/>
        </p:nvSpPr>
        <p:spPr>
          <a:xfrm>
            <a:off x="1168400" y="4497265"/>
            <a:ext cx="14478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239/117/33</a:t>
            </a:r>
            <a:endParaRPr lang="en-US" dirty="0">
              <a:solidFill>
                <a:srgbClr val="FFFFFF"/>
              </a:solidFill>
            </a:endParaRPr>
          </a:p>
        </p:txBody>
      </p:sp>
      <p:sp>
        <p:nvSpPr>
          <p:cNvPr id="38" name="TextBox 37"/>
          <p:cNvSpPr txBox="1"/>
          <p:nvPr/>
        </p:nvSpPr>
        <p:spPr>
          <a:xfrm>
            <a:off x="3073400" y="4497265"/>
            <a:ext cx="14478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101/80/60</a:t>
            </a:r>
            <a:endParaRPr lang="en-US" dirty="0">
              <a:solidFill>
                <a:srgbClr val="FFFFFF"/>
              </a:solidFill>
            </a:endParaRPr>
          </a:p>
        </p:txBody>
      </p:sp>
      <p:sp>
        <p:nvSpPr>
          <p:cNvPr id="39" name="TextBox 38"/>
          <p:cNvSpPr txBox="1"/>
          <p:nvPr/>
        </p:nvSpPr>
        <p:spPr>
          <a:xfrm>
            <a:off x="4826000" y="4497265"/>
            <a:ext cx="16002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110/196/232</a:t>
            </a:r>
            <a:endParaRPr lang="en-US" dirty="0">
              <a:solidFill>
                <a:srgbClr val="FFFFFF"/>
              </a:solidFill>
            </a:endParaRPr>
          </a:p>
        </p:txBody>
      </p:sp>
      <p:sp>
        <p:nvSpPr>
          <p:cNvPr id="40" name="TextBox 39"/>
          <p:cNvSpPr txBox="1"/>
          <p:nvPr/>
        </p:nvSpPr>
        <p:spPr>
          <a:xfrm>
            <a:off x="9702800" y="2667870"/>
            <a:ext cx="15240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246/179/47</a:t>
            </a:r>
            <a:endParaRPr lang="en-US" dirty="0">
              <a:solidFill>
                <a:srgbClr val="FFFFFF"/>
              </a:solidFill>
            </a:endParaRPr>
          </a:p>
        </p:txBody>
      </p:sp>
      <p:sp>
        <p:nvSpPr>
          <p:cNvPr id="41" name="TextBox 40"/>
          <p:cNvSpPr txBox="1"/>
          <p:nvPr/>
        </p:nvSpPr>
        <p:spPr>
          <a:xfrm>
            <a:off x="9702800" y="4497265"/>
            <a:ext cx="15240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72/139/201</a:t>
            </a:r>
            <a:endParaRPr lang="en-US" dirty="0">
              <a:solidFill>
                <a:srgbClr val="FFFFFF"/>
              </a:solidFill>
            </a:endParaRPr>
          </a:p>
        </p:txBody>
      </p:sp>
      <p:sp>
        <p:nvSpPr>
          <p:cNvPr id="42" name="TextBox 41"/>
          <p:cNvSpPr txBox="1"/>
          <p:nvPr/>
        </p:nvSpPr>
        <p:spPr>
          <a:xfrm>
            <a:off x="6731000" y="2667870"/>
            <a:ext cx="1600200" cy="646542"/>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5C6670"/>
                </a:solidFill>
                <a:latin typeface="Trebuchet MS" pitchFamily="-106" charset="0"/>
                <a:ea typeface="Trebuchet MS" pitchFamily="-106" charset="0"/>
                <a:cs typeface="Trebuchet MS" pitchFamily="-106" charset="0"/>
                <a:sym typeface="Trebuchet MS" pitchFamily="-106" charset="0"/>
              </a:rPr>
              <a:t>RGB 255/255/255</a:t>
            </a:r>
            <a:endParaRPr lang="en-US" dirty="0"/>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Lst>
  <p:txStyles>
    <p:title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9218" name="Picture 1" descr="gray_gradient_2.png"/>
          <p:cNvPicPr>
            <a:picLocks noChangeAspect="1"/>
          </p:cNvPicPr>
          <p:nvPr/>
        </p:nvPicPr>
        <p:blipFill>
          <a:blip r:embed="rId6"/>
          <a:srcRect/>
          <a:stretch>
            <a:fillRect/>
          </a:stretch>
        </p:blipFill>
        <p:spPr bwMode="auto">
          <a:xfrm>
            <a:off x="-19050" y="-14293"/>
            <a:ext cx="13042900" cy="9785360"/>
          </a:xfrm>
          <a:prstGeom prst="rect">
            <a:avLst/>
          </a:prstGeom>
          <a:noFill/>
          <a:ln w="3175">
            <a:noFill/>
            <a:miter lim="0"/>
            <a:headEnd/>
            <a:tailEnd/>
          </a:ln>
        </p:spPr>
      </p:pic>
      <p:sp>
        <p:nvSpPr>
          <p:cNvPr id="4098" name="AutoShape 2"/>
          <p:cNvSpPr>
            <a:spLocks/>
          </p:cNvSpPr>
          <p:nvPr/>
        </p:nvSpPr>
        <p:spPr bwMode="auto">
          <a:xfrm>
            <a:off x="654051" y="7884504"/>
            <a:ext cx="11695113" cy="1340286"/>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4100" name="Line 4"/>
          <p:cNvSpPr>
            <a:spLocks noChangeShapeType="1"/>
          </p:cNvSpPr>
          <p:nvPr/>
        </p:nvSpPr>
        <p:spPr bwMode="auto">
          <a:xfrm flipV="1">
            <a:off x="2427288" y="8073479"/>
            <a:ext cx="0" cy="898818"/>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a:defRPr/>
            </a:pPr>
            <a:endParaRPr lang="en-US" sz="2200"/>
          </a:p>
        </p:txBody>
      </p:sp>
      <p:pic>
        <p:nvPicPr>
          <p:cNvPr id="9221" name="Picture 6" descr="CO_logo_primary_green_outlines.png"/>
          <p:cNvPicPr>
            <a:picLocks noChangeAspect="1"/>
          </p:cNvPicPr>
          <p:nvPr/>
        </p:nvPicPr>
        <p:blipFill>
          <a:blip r:embed="rId7"/>
          <a:srcRect/>
          <a:stretch>
            <a:fillRect/>
          </a:stretch>
        </p:blipFill>
        <p:spPr bwMode="auto">
          <a:xfrm>
            <a:off x="1092200" y="8079830"/>
            <a:ext cx="990600" cy="90993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8" r:id="rId4"/>
  </p:sldLayoutIdLst>
  <p:txStyles>
    <p:title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rgbClr val="5C6670"/>
        </a:solidFill>
        <a:effectLst/>
      </p:bgPr>
    </p:bg>
    <p:spTree>
      <p:nvGrpSpPr>
        <p:cNvPr id="1" name=""/>
        <p:cNvGrpSpPr/>
        <p:nvPr/>
      </p:nvGrpSpPr>
      <p:grpSpPr>
        <a:xfrm>
          <a:off x="0" y="0"/>
          <a:ext cx="0" cy="0"/>
          <a:chOff x="0" y="0"/>
          <a:chExt cx="0" cy="0"/>
        </a:xfrm>
      </p:grpSpPr>
      <p:pic>
        <p:nvPicPr>
          <p:cNvPr id="13314" name="Picture 1" descr="fall_in_co_4x3.jpg"/>
          <p:cNvPicPr>
            <a:picLocks noChangeAspect="1"/>
          </p:cNvPicPr>
          <p:nvPr/>
        </p:nvPicPr>
        <p:blipFill>
          <a:blip r:embed="rId4"/>
          <a:srcRect/>
          <a:stretch>
            <a:fillRect/>
          </a:stretch>
        </p:blipFill>
        <p:spPr bwMode="auto">
          <a:xfrm>
            <a:off x="0" y="0"/>
            <a:ext cx="13004800" cy="9756775"/>
          </a:xfrm>
          <a:prstGeom prst="rect">
            <a:avLst/>
          </a:prstGeom>
          <a:noFill/>
          <a:ln w="3175">
            <a:noFill/>
            <a:miter lim="0"/>
            <a:headEnd/>
            <a:tailEnd/>
          </a:ln>
        </p:spPr>
      </p:pic>
      <p:grpSp>
        <p:nvGrpSpPr>
          <p:cNvPr id="13315" name="Group 2"/>
          <p:cNvGrpSpPr>
            <a:grpSpLocks/>
          </p:cNvGrpSpPr>
          <p:nvPr/>
        </p:nvGrpSpPr>
        <p:grpSpPr bwMode="auto">
          <a:xfrm>
            <a:off x="654051" y="7884504"/>
            <a:ext cx="11695113" cy="1340286"/>
            <a:chOff x="0" y="0"/>
            <a:chExt cx="11694241" cy="1339533"/>
          </a:xfrm>
        </p:grpSpPr>
        <p:sp>
          <p:nvSpPr>
            <p:cNvPr id="2051" name="AutoShape 3"/>
            <p:cNvSpPr>
              <a:spLocks/>
            </p:cNvSpPr>
            <p:nvPr/>
          </p:nvSpPr>
          <p:spPr bwMode="auto">
            <a:xfrm>
              <a:off x="0" y="0"/>
              <a:ext cx="11694241" cy="1339533"/>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2053" name="Line 5"/>
            <p:cNvSpPr>
              <a:spLocks noChangeShapeType="1"/>
            </p:cNvSpPr>
            <p:nvPr/>
          </p:nvSpPr>
          <p:spPr bwMode="auto">
            <a:xfrm flipV="1">
              <a:off x="1773106" y="188867"/>
              <a:ext cx="0" cy="898312"/>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a:defRPr/>
              </a:pPr>
              <a:endParaRPr lang="en-US" sz="2200"/>
            </a:p>
          </p:txBody>
        </p:sp>
      </p:grpSp>
      <p:pic>
        <p:nvPicPr>
          <p:cNvPr id="7" name="Picture 6" descr="CO_logo_primary_green_outlines.png"/>
          <p:cNvPicPr>
            <a:picLocks noChangeAspect="1"/>
          </p:cNvPicPr>
          <p:nvPr/>
        </p:nvPicPr>
        <p:blipFill>
          <a:blip r:embed="rId5"/>
          <a:srcRect/>
          <a:stretch>
            <a:fillRect/>
          </a:stretch>
        </p:blipFill>
        <p:spPr bwMode="auto">
          <a:xfrm>
            <a:off x="1092200" y="8079830"/>
            <a:ext cx="990600" cy="90993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txStyles>
    <p:title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6" r:id="rId1"/>
    <p:sldLayoutId id="2147483917" r:id="rId2"/>
  </p:sldLayoutIdLst>
  <p:txStyles>
    <p:title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rebecca.lembke@state.co.us" TargetMode="External"/><Relationship Id="rId2" Type="http://schemas.openxmlformats.org/officeDocument/2006/relationships/hyperlink" Target="mailto:elsa.henry@state.co.us" TargetMode="External"/><Relationship Id="rId1" Type="http://schemas.openxmlformats.org/officeDocument/2006/relationships/slideLayout" Target="../slideLayouts/slideLayout7.xml"/><Relationship Id="rId4" Type="http://schemas.openxmlformats.org/officeDocument/2006/relationships/hyperlink" Target="mailto:celeste.whit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elsa.henry@state.co.us" TargetMode="External"/><Relationship Id="rId2" Type="http://schemas.openxmlformats.org/officeDocument/2006/relationships/hyperlink" Target="mailto:rebecca.lembke@state.co.us" TargetMode="External"/><Relationship Id="rId1" Type="http://schemas.openxmlformats.org/officeDocument/2006/relationships/slideLayout" Target="../slideLayouts/slideLayout7.xml"/><Relationship Id="rId4" Type="http://schemas.openxmlformats.org/officeDocument/2006/relationships/hyperlink" Target="mailto:celeste.white@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OBHpayment@state.co.us" TargetMode="External"/><Relationship Id="rId2" Type="http://schemas.openxmlformats.org/officeDocument/2006/relationships/hyperlink" Target="https://sites.google.com/a/state.co.us/cdhs-behavioral-health/" TargetMode="Externa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2" Type="http://schemas.openxmlformats.org/officeDocument/2006/relationships/hyperlink" Target="mailto:OBHpayments@state.co.u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3936" y="224588"/>
            <a:ext cx="11885863" cy="6253999"/>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pPr>
              <a:spcBef>
                <a:spcPts val="0"/>
              </a:spcBef>
            </a:pPr>
            <a:r>
              <a:rPr lang="en-US" sz="5400" kern="0" dirty="0" smtClean="0">
                <a:solidFill>
                  <a:srgbClr val="5C6670"/>
                </a:solidFill>
              </a:rPr>
              <a:t>CDHS Office </a:t>
            </a:r>
            <a:r>
              <a:rPr lang="en-US" sz="5400" kern="0" dirty="0">
                <a:solidFill>
                  <a:srgbClr val="5C6670"/>
                </a:solidFill>
              </a:rPr>
              <a:t>of Behavioral </a:t>
            </a:r>
            <a:r>
              <a:rPr lang="en-US" sz="5400" kern="0" dirty="0" smtClean="0">
                <a:solidFill>
                  <a:srgbClr val="5C6670"/>
                </a:solidFill>
              </a:rPr>
              <a:t>Health</a:t>
            </a:r>
          </a:p>
          <a:p>
            <a:pPr>
              <a:spcBef>
                <a:spcPts val="0"/>
              </a:spcBef>
            </a:pPr>
            <a:r>
              <a:rPr lang="en-US" sz="4800" kern="0" dirty="0">
                <a:solidFill>
                  <a:srgbClr val="275681"/>
                </a:solidFill>
              </a:rPr>
              <a:t>Fiscal Year </a:t>
            </a:r>
            <a:r>
              <a:rPr lang="en-US" sz="4800" kern="0" dirty="0" smtClean="0">
                <a:solidFill>
                  <a:srgbClr val="275681"/>
                </a:solidFill>
              </a:rPr>
              <a:t>2017-18 Capacity</a:t>
            </a:r>
          </a:p>
          <a:p>
            <a:pPr>
              <a:spcBef>
                <a:spcPts val="0"/>
              </a:spcBef>
            </a:pPr>
            <a:r>
              <a:rPr lang="en-US" sz="4800" kern="0" dirty="0" smtClean="0">
                <a:solidFill>
                  <a:srgbClr val="275681"/>
                </a:solidFill>
              </a:rPr>
              <a:t>Invoicing and  Fiscal Compliance</a:t>
            </a:r>
          </a:p>
          <a:p>
            <a:pPr>
              <a:spcBef>
                <a:spcPts val="0"/>
              </a:spcBef>
            </a:pPr>
            <a:endParaRPr lang="en-US" sz="4800" kern="0" dirty="0">
              <a:solidFill>
                <a:srgbClr val="275681"/>
              </a:solidFill>
            </a:endParaRPr>
          </a:p>
          <a:p>
            <a:pPr>
              <a:spcBef>
                <a:spcPts val="0"/>
              </a:spcBef>
            </a:pPr>
            <a:endParaRPr lang="en-US" sz="4800" kern="0" dirty="0">
              <a:solidFill>
                <a:srgbClr val="5C6670"/>
              </a:solidFill>
            </a:endParaRPr>
          </a:p>
          <a:p>
            <a:pPr>
              <a:spcBef>
                <a:spcPts val="0"/>
              </a:spcBef>
            </a:pPr>
            <a:endParaRPr lang="en-US" kern="0" dirty="0" smtClean="0">
              <a:solidFill>
                <a:srgbClr val="5C6670"/>
              </a:solidFill>
            </a:endParaRPr>
          </a:p>
          <a:p>
            <a:pPr>
              <a:spcBef>
                <a:spcPts val="0"/>
              </a:spcBef>
            </a:pPr>
            <a:endParaRPr lang="en-US" kern="0" dirty="0">
              <a:solidFill>
                <a:srgbClr val="5C6670"/>
              </a:solidFill>
            </a:endParaRPr>
          </a:p>
          <a:p>
            <a:endParaRPr lang="en-US" sz="4000" kern="0" dirty="0">
              <a:solidFill>
                <a:srgbClr val="5C6670"/>
              </a:solidFill>
            </a:endParaRPr>
          </a:p>
          <a:p>
            <a:fld id="{8E38BB23-8061-4DBF-81DD-65CC86B140D0}" type="datetime4">
              <a:rPr lang="en-US" sz="4400" kern="0" smtClean="0">
                <a:solidFill>
                  <a:srgbClr val="3270A8"/>
                </a:solidFill>
              </a:rPr>
              <a:pPr/>
              <a:t>March 9, 2017</a:t>
            </a:fld>
            <a:endParaRPr lang="en-US" sz="4400" kern="0" dirty="0">
              <a:solidFill>
                <a:srgbClr val="3270A8"/>
              </a:solidFill>
            </a:endParaRPr>
          </a:p>
        </p:txBody>
      </p:sp>
      <p:sp>
        <p:nvSpPr>
          <p:cNvPr id="7" name="Subtitle 2"/>
          <p:cNvSpPr txBox="1">
            <a:spLocks/>
          </p:cNvSpPr>
          <p:nvPr/>
        </p:nvSpPr>
        <p:spPr>
          <a:xfrm>
            <a:off x="1019716" y="5030067"/>
            <a:ext cx="10364792" cy="2210520"/>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algn="ctr">
              <a:spcBef>
                <a:spcPts val="0"/>
              </a:spcBef>
            </a:pPr>
            <a:endParaRPr lang="en-US" kern="0" dirty="0" smtClean="0">
              <a:solidFill>
                <a:schemeClr val="bg2"/>
              </a:solidFill>
            </a:endParaRPr>
          </a:p>
          <a:p>
            <a:pPr algn="ctr">
              <a:spcBef>
                <a:spcPts val="0"/>
              </a:spcBef>
            </a:pPr>
            <a:endParaRPr lang="en-US" sz="4400" kern="0" dirty="0" smtClean="0">
              <a:solidFill>
                <a:schemeClr val="bg2"/>
              </a:solidFill>
            </a:endParaRPr>
          </a:p>
          <a:p>
            <a:pPr algn="ctr">
              <a:spcBef>
                <a:spcPts val="0"/>
              </a:spcBef>
            </a:pPr>
            <a:endParaRPr lang="en-US" kern="0" dirty="0" smtClean="0">
              <a:solidFill>
                <a:schemeClr val="bg2"/>
              </a:solidFill>
            </a:endParaRPr>
          </a:p>
          <a:p>
            <a:pPr algn="ctr">
              <a:spcBef>
                <a:spcPts val="0"/>
              </a:spcBef>
            </a:pPr>
            <a:endParaRPr lang="en-US" kern="0" dirty="0">
              <a:solidFill>
                <a:schemeClr val="bg2"/>
              </a:solidFill>
            </a:endParaRPr>
          </a:p>
          <a:p>
            <a:pPr algn="ctr">
              <a:spcBef>
                <a:spcPts val="0"/>
              </a:spcBef>
            </a:pPr>
            <a:endParaRPr lang="en-US" kern="0" dirty="0" smtClean="0">
              <a:solidFill>
                <a:schemeClr val="bg2"/>
              </a:solidFill>
            </a:endParaRPr>
          </a:p>
          <a:p>
            <a:pPr algn="ctr">
              <a:spcBef>
                <a:spcPts val="0"/>
              </a:spcBef>
            </a:pPr>
            <a:endParaRPr lang="en-US" kern="0" dirty="0" smtClean="0">
              <a:solidFill>
                <a:schemeClr val="bg2"/>
              </a:solidFill>
            </a:endParaRPr>
          </a:p>
          <a:p>
            <a:pPr algn="ctr">
              <a:spcBef>
                <a:spcPts val="0"/>
              </a:spcBef>
            </a:pPr>
            <a:endParaRPr lang="en-US" kern="0" dirty="0">
              <a:solidFill>
                <a:schemeClr val="bg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553" y="2744787"/>
            <a:ext cx="5621337"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66515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4999" y="458788"/>
            <a:ext cx="11658599" cy="1219199"/>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Capacity Model</a:t>
            </a:r>
            <a:endParaRPr lang="en-US" sz="4800" kern="0" dirty="0"/>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64243" y="2058987"/>
            <a:ext cx="11681493" cy="4802164"/>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2800" kern="0" dirty="0" smtClean="0">
                <a:latin typeface="Trebuchet MS"/>
              </a:rPr>
              <a:t>Special Studies Code must appear on encounter files for both .hip and .nm1 files</a:t>
            </a:r>
          </a:p>
          <a:p>
            <a:pPr marL="0" marR="0" lvl="0" indent="0" algn="l" defTabSz="584200" rtl="0" eaLnBrk="0" fontAlgn="base" latinLnBrk="0" hangingPunct="0">
              <a:lnSpc>
                <a:spcPct val="100000"/>
              </a:lnSpc>
              <a:spcBef>
                <a:spcPts val="0"/>
              </a:spcBef>
              <a:spcAft>
                <a:spcPct val="0"/>
              </a:spcAft>
              <a:buClrTx/>
              <a:buSzTx/>
              <a:tabLst/>
              <a:defRPr/>
            </a:pPr>
            <a:endParaRPr lang="en-US" sz="2800" kern="0" dirty="0" smtClean="0">
              <a:latin typeface="Trebuchet MS"/>
            </a:endParaRPr>
          </a:p>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i="0" u="none" strike="noStrike" kern="0" cap="none" spc="0" normalizeH="0" noProof="0" dirty="0" smtClean="0">
                <a:ln>
                  <a:noFill/>
                </a:ln>
                <a:solidFill>
                  <a:srgbClr val="53585F"/>
                </a:solidFill>
                <a:uLnTx/>
                <a:uFillTx/>
                <a:latin typeface="Trebuchet MS"/>
                <a:sym typeface="Trebuchet MS" pitchFamily="-100" charset="0"/>
              </a:rPr>
              <a:t>Capacity Model Budgets - use the new template for all contract budgets submitted for FY18</a:t>
            </a:r>
          </a:p>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2800" kern="0" dirty="0">
              <a:latin typeface="Trebuchet MS"/>
            </a:endParaRPr>
          </a:p>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i="0" u="none" strike="noStrike" kern="0" cap="none" spc="0" normalizeH="0" noProof="0" dirty="0" smtClean="0">
                <a:ln>
                  <a:noFill/>
                </a:ln>
                <a:solidFill>
                  <a:srgbClr val="53585F"/>
                </a:solidFill>
                <a:uLnTx/>
                <a:uFillTx/>
                <a:latin typeface="Trebuchet MS"/>
                <a:sym typeface="Trebuchet MS" pitchFamily="-100" charset="0"/>
              </a:rPr>
              <a:t>Do not include payment from OBH in the revenue offsets, unless it is from a different contract/program.</a:t>
            </a:r>
          </a:p>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2800" kern="0" dirty="0">
              <a:latin typeface="Trebuchet MS"/>
            </a:endParaRPr>
          </a:p>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2800" kern="0" dirty="0" smtClean="0">
                <a:latin typeface="Trebuchet MS"/>
              </a:rPr>
              <a:t>Your expenses should reflect a break-out by your sub-contractors/ location. </a:t>
            </a:r>
            <a:endParaRPr kumimoji="0" lang="en-US" sz="2800" i="0" u="none" strike="noStrike" kern="0" cap="none" spc="0" normalizeH="0" noProof="0" dirty="0" smtClean="0">
              <a:ln>
                <a:noFill/>
              </a:ln>
              <a:solidFill>
                <a:srgbClr val="53585F"/>
              </a:solidFill>
              <a:uLnTx/>
              <a:uFillTx/>
              <a:latin typeface="Trebuchet MS"/>
              <a:sym typeface="Trebuchet MS" pitchFamily="-100" charset="0"/>
            </a:endParaRPr>
          </a:p>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2800" kern="0" dirty="0">
              <a:latin typeface="Trebuchet MS"/>
            </a:endParaRPr>
          </a:p>
          <a:p>
            <a:pPr marL="514350" marR="0" lvl="0" indent="-51435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2800" i="0" u="none" strike="noStrike" kern="0" cap="none" spc="0" normalizeH="0" noProof="0" dirty="0" smtClean="0">
              <a:ln>
                <a:noFill/>
              </a:ln>
              <a:solidFill>
                <a:srgbClr val="53585F"/>
              </a:solidFill>
              <a:uLnTx/>
              <a:uFillTx/>
              <a:latin typeface="Trebuchet MS"/>
              <a:sym typeface="Trebuchet MS" pitchFamily="-100" charset="0"/>
            </a:endParaRPr>
          </a:p>
        </p:txBody>
      </p:sp>
    </p:spTree>
    <p:extLst>
      <p:ext uri="{BB962C8B-B14F-4D97-AF65-F5344CB8AC3E}">
        <p14:creationId xmlns:p14="http://schemas.microsoft.com/office/powerpoint/2010/main" val="1285378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7"/>
            <a:ext cx="11811000" cy="2286745"/>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Invoice Sample (1)</a:t>
            </a: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35000" y="2135187"/>
            <a:ext cx="11277600" cy="54119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571500" lvl="4" indent="0">
              <a:spcBef>
                <a:spcPts val="0"/>
              </a:spcBef>
              <a:defRPr/>
            </a:pPr>
            <a:endParaRPr lang="en-US" sz="2400" kern="0" dirty="0" smtClean="0">
              <a:solidFill>
                <a:srgbClr val="3270A8"/>
              </a:solidFill>
              <a:effectLst>
                <a:outerShdw blurRad="38100" dist="38100" dir="2700000" algn="tl">
                  <a:srgbClr val="000000">
                    <a:alpha val="43137"/>
                  </a:srgbClr>
                </a:outerShdw>
              </a:effectLst>
              <a:latin typeface="Trebuchet M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1449387"/>
            <a:ext cx="10531475" cy="603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45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7"/>
            <a:ext cx="11811000" cy="2286745"/>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Invoice Sample (2)</a:t>
            </a: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35000" y="2135187"/>
            <a:ext cx="11277600" cy="54119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571500" lvl="4" indent="0">
              <a:spcBef>
                <a:spcPts val="0"/>
              </a:spcBef>
              <a:defRPr/>
            </a:pPr>
            <a:endParaRPr lang="en-US" sz="2400" kern="0" dirty="0" smtClean="0">
              <a:solidFill>
                <a:srgbClr val="3270A8"/>
              </a:solidFill>
              <a:effectLst>
                <a:outerShdw blurRad="38100" dist="38100" dir="2700000" algn="tl">
                  <a:srgbClr val="000000">
                    <a:alpha val="43137"/>
                  </a:srgbClr>
                </a:outerShdw>
              </a:effectLst>
              <a:latin typeface="Trebuchet M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373187"/>
            <a:ext cx="11277599" cy="604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4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7"/>
            <a:ext cx="11811000" cy="2286745"/>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Invoice Sample (3)</a:t>
            </a: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35000" y="2135187"/>
            <a:ext cx="11277600" cy="54119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571500" lvl="4" indent="0">
              <a:spcBef>
                <a:spcPts val="0"/>
              </a:spcBef>
              <a:defRPr/>
            </a:pPr>
            <a:endParaRPr lang="en-US" sz="2400" kern="0" dirty="0" smtClean="0">
              <a:solidFill>
                <a:srgbClr val="3270A8"/>
              </a:solidFill>
              <a:effectLst>
                <a:outerShdw blurRad="38100" dist="38100" dir="2700000" algn="tl">
                  <a:srgbClr val="000000">
                    <a:alpha val="43137"/>
                  </a:srgbClr>
                </a:outerShdw>
              </a:effectLst>
              <a:latin typeface="Trebuchet M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1755648"/>
            <a:ext cx="10668000" cy="579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635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7"/>
            <a:ext cx="11811000" cy="2286745"/>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Utilizing Indirects</a:t>
            </a: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50875" y="2135187"/>
            <a:ext cx="11642725" cy="54119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a:buFont typeface="Arial" panose="020B0604020202020204" pitchFamily="34" charset="0"/>
              <a:buChar char="•"/>
            </a:pPr>
            <a:r>
              <a:rPr lang="en-US" sz="2800" dirty="0"/>
              <a:t>Any non-Federal entity that has never received a negotiated indirect cost rate may elect to charge a de </a:t>
            </a:r>
            <a:r>
              <a:rPr lang="en-US" sz="2800" dirty="0" err="1"/>
              <a:t>minimis</a:t>
            </a:r>
            <a:r>
              <a:rPr lang="en-US" sz="2800" dirty="0"/>
              <a:t> rate of 10% of modified total direct costs (MTDC), which may be used </a:t>
            </a:r>
            <a:r>
              <a:rPr lang="en-US" sz="2800" dirty="0" smtClean="0"/>
              <a:t>indefinitely.</a:t>
            </a:r>
          </a:p>
          <a:p>
            <a:pPr>
              <a:spcBef>
                <a:spcPts val="1800"/>
              </a:spcBef>
              <a:buFont typeface="Arial" panose="020B0604020202020204" pitchFamily="34" charset="0"/>
              <a:buChar char="•"/>
            </a:pPr>
            <a:r>
              <a:rPr lang="en-US" sz="2800" kern="0" dirty="0"/>
              <a:t>Utilizing the de </a:t>
            </a:r>
            <a:r>
              <a:rPr lang="en-US" sz="2800" kern="0" dirty="0" err="1"/>
              <a:t>minimus</a:t>
            </a:r>
            <a:r>
              <a:rPr lang="en-US" sz="2800" kern="0" dirty="0"/>
              <a:t> indirect rate of 10%</a:t>
            </a:r>
          </a:p>
          <a:p>
            <a:pPr marL="1028700" lvl="4" indent="-457200">
              <a:spcBef>
                <a:spcPts val="0"/>
              </a:spcBef>
              <a:buFont typeface="Arial" panose="020B0604020202020204" pitchFamily="34" charset="0"/>
              <a:buChar char="•"/>
              <a:defRPr/>
            </a:pPr>
            <a:r>
              <a:rPr lang="en-US" sz="2800" kern="0" dirty="0"/>
              <a:t>Need to deduct out unallowable expenses per OMB 2 CFR 200.</a:t>
            </a:r>
          </a:p>
          <a:p>
            <a:pPr marL="1028700" lvl="4" indent="-457200">
              <a:spcBef>
                <a:spcPts val="0"/>
              </a:spcBef>
              <a:buFont typeface="Arial" panose="020B0604020202020204" pitchFamily="34" charset="0"/>
              <a:buChar char="•"/>
              <a:defRPr/>
            </a:pPr>
            <a:r>
              <a:rPr lang="en-US" sz="2800" kern="0" dirty="0"/>
              <a:t>Deductions include subcontracts over $25,000.</a:t>
            </a:r>
          </a:p>
          <a:p>
            <a:pPr marL="1485900" lvl="5" indent="-457200">
              <a:spcBef>
                <a:spcPts val="0"/>
              </a:spcBef>
              <a:buFont typeface="Arial" panose="020B0604020202020204" pitchFamily="34" charset="0"/>
              <a:buChar char="•"/>
              <a:defRPr/>
            </a:pPr>
            <a:r>
              <a:rPr lang="en-US" sz="2800" kern="0" dirty="0"/>
              <a:t>e.g. $100,000 requires deduction of $75,000,</a:t>
            </a:r>
          </a:p>
          <a:p>
            <a:pPr marL="1943100" lvl="6" indent="-457200">
              <a:spcBef>
                <a:spcPts val="0"/>
              </a:spcBef>
              <a:buFont typeface="Arial" panose="020B0604020202020204" pitchFamily="34" charset="0"/>
              <a:buChar char="•"/>
              <a:defRPr/>
            </a:pPr>
            <a:r>
              <a:rPr lang="en-US" sz="2800" kern="0" dirty="0"/>
              <a:t>only can charge indirect on $25,000,</a:t>
            </a:r>
          </a:p>
          <a:p>
            <a:pPr marL="1943100" lvl="6" indent="-457200">
              <a:spcBef>
                <a:spcPts val="0"/>
              </a:spcBef>
              <a:buFont typeface="Arial" panose="020B0604020202020204" pitchFamily="34" charset="0"/>
              <a:buChar char="•"/>
              <a:defRPr/>
            </a:pPr>
            <a:r>
              <a:rPr lang="en-US" sz="2800" kern="0" dirty="0"/>
              <a:t>rent, equipment, and capital expenses</a:t>
            </a:r>
          </a:p>
          <a:p>
            <a:pPr marL="457200" lvl="0" indent="-457200">
              <a:spcBef>
                <a:spcPts val="0"/>
              </a:spcBef>
              <a:buFont typeface="Arial" panose="020B0604020202020204" pitchFamily="34" charset="0"/>
              <a:buChar char="•"/>
              <a:defRPr/>
            </a:pPr>
            <a:endParaRPr lang="en-US" sz="2800" kern="0" dirty="0" smtClean="0">
              <a:latin typeface="Trebuchet MS"/>
            </a:endParaRPr>
          </a:p>
          <a:p>
            <a:pPr marL="571500" lvl="4" indent="0">
              <a:spcBef>
                <a:spcPts val="0"/>
              </a:spcBef>
              <a:defRPr/>
            </a:pPr>
            <a:endParaRPr lang="en-US" sz="2400" kern="0" dirty="0">
              <a:solidFill>
                <a:srgbClr val="3270A8"/>
              </a:solidFill>
              <a:latin typeface="Trebuchet MS"/>
            </a:endParaRPr>
          </a:p>
          <a:p>
            <a:pPr marL="1028700" lvl="4" indent="-457200">
              <a:spcBef>
                <a:spcPts val="0"/>
              </a:spcBef>
              <a:buFont typeface="Arial" panose="020B0604020202020204" pitchFamily="34" charset="0"/>
              <a:buChar char="•"/>
              <a:defRPr/>
            </a:pPr>
            <a:endParaRPr lang="en-US" sz="2400" kern="0" dirty="0" smtClean="0">
              <a:solidFill>
                <a:srgbClr val="3270A8"/>
              </a:solidFill>
              <a:latin typeface="Trebuchet MS"/>
            </a:endParaRPr>
          </a:p>
          <a:p>
            <a:pPr marL="1028700" lvl="4" indent="-457200">
              <a:spcBef>
                <a:spcPts val="0"/>
              </a:spcBef>
              <a:buFont typeface="Arial" panose="020B0604020202020204" pitchFamily="34" charset="0"/>
              <a:buChar char="•"/>
              <a:defRPr/>
            </a:pPr>
            <a:endParaRPr lang="en-US" sz="2400" kern="0" dirty="0" smtClean="0">
              <a:solidFill>
                <a:srgbClr val="3270A8"/>
              </a:solidFill>
              <a:latin typeface="Trebuchet MS"/>
            </a:endParaRPr>
          </a:p>
          <a:p>
            <a:pPr marL="571500" lvl="4" indent="0" algn="ctr">
              <a:spcBef>
                <a:spcPts val="0"/>
              </a:spcBef>
              <a:defRPr/>
            </a:pPr>
            <a:endParaRPr lang="en-US" sz="2400" kern="0" dirty="0" smtClean="0">
              <a:solidFill>
                <a:srgbClr val="3270A8"/>
              </a:solidFill>
              <a:latin typeface="Trebuchet MS"/>
            </a:endParaRPr>
          </a:p>
        </p:txBody>
      </p:sp>
    </p:spTree>
    <p:extLst>
      <p:ext uri="{BB962C8B-B14F-4D97-AF65-F5344CB8AC3E}">
        <p14:creationId xmlns:p14="http://schemas.microsoft.com/office/powerpoint/2010/main" val="3857591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7"/>
            <a:ext cx="11811000" cy="2286745"/>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Utilizing Indirects</a:t>
            </a: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50875" y="2135187"/>
            <a:ext cx="11642725" cy="54119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457200" lvl="0" indent="-457200">
              <a:spcBef>
                <a:spcPts val="0"/>
              </a:spcBef>
              <a:buFont typeface="Arial" panose="020B0604020202020204" pitchFamily="34" charset="0"/>
              <a:buChar char="•"/>
              <a:defRPr/>
            </a:pPr>
            <a:r>
              <a:rPr lang="en-US" sz="2800" kern="0" dirty="0" smtClean="0">
                <a:latin typeface="Trebuchet MS"/>
              </a:rPr>
              <a:t>Utilizing a federally approved or state approved indirect rate</a:t>
            </a:r>
          </a:p>
          <a:p>
            <a:pPr marL="1028700" lvl="4" indent="-457200">
              <a:spcBef>
                <a:spcPts val="0"/>
              </a:spcBef>
              <a:buFont typeface="Arial" panose="020B0604020202020204" pitchFamily="34" charset="0"/>
              <a:buChar char="•"/>
              <a:defRPr/>
            </a:pPr>
            <a:r>
              <a:rPr lang="en-US" sz="2800" kern="0" dirty="0" smtClean="0">
                <a:latin typeface="Trebuchet MS"/>
              </a:rPr>
              <a:t>Apply indirect rate to direct costs in compliance with the basis on which the rate was approved</a:t>
            </a:r>
            <a:endParaRPr lang="en-US" sz="2400" kern="0" dirty="0" smtClean="0">
              <a:solidFill>
                <a:srgbClr val="3270A8"/>
              </a:solidFill>
              <a:latin typeface="Trebuchet MS"/>
            </a:endParaRPr>
          </a:p>
          <a:p>
            <a:pPr marL="1028700" lvl="4" indent="-457200">
              <a:spcBef>
                <a:spcPts val="0"/>
              </a:spcBef>
              <a:buFont typeface="Arial" panose="020B0604020202020204" pitchFamily="34" charset="0"/>
              <a:buChar char="•"/>
              <a:defRPr/>
            </a:pPr>
            <a:endParaRPr lang="en-US" sz="2400" kern="0" dirty="0" smtClean="0">
              <a:solidFill>
                <a:srgbClr val="3270A8"/>
              </a:solidFill>
              <a:latin typeface="Trebuchet MS"/>
            </a:endParaRPr>
          </a:p>
          <a:p>
            <a:pPr marL="457200" indent="-457200">
              <a:spcBef>
                <a:spcPts val="0"/>
              </a:spcBef>
              <a:buFont typeface="Arial" panose="020B0604020202020204" pitchFamily="34" charset="0"/>
              <a:buChar char="•"/>
              <a:defRPr/>
            </a:pPr>
            <a:r>
              <a:rPr lang="en-US" sz="2800" kern="0" dirty="0">
                <a:latin typeface="Trebuchet MS"/>
              </a:rPr>
              <a:t>Costs must be consistently charged as either indirect or direct costs, but may not be double charged or inconsistently charged as </a:t>
            </a:r>
            <a:r>
              <a:rPr lang="en-US" sz="2800" kern="0" dirty="0" smtClean="0">
                <a:latin typeface="Trebuchet MS"/>
              </a:rPr>
              <a:t>both</a:t>
            </a:r>
            <a:endParaRPr lang="en-US" sz="2800" kern="0" dirty="0">
              <a:latin typeface="Trebuchet MS"/>
            </a:endParaRPr>
          </a:p>
          <a:p>
            <a:pPr marL="457200" indent="-457200">
              <a:spcBef>
                <a:spcPts val="0"/>
              </a:spcBef>
              <a:buFont typeface="Arial" panose="020B0604020202020204" pitchFamily="34" charset="0"/>
              <a:buChar char="•"/>
              <a:defRPr/>
            </a:pPr>
            <a:endParaRPr lang="en-US" sz="2800" kern="0" dirty="0" smtClean="0">
              <a:latin typeface="Trebuchet MS"/>
            </a:endParaRPr>
          </a:p>
          <a:p>
            <a:pPr marL="457200" indent="-457200">
              <a:spcBef>
                <a:spcPts val="0"/>
              </a:spcBef>
              <a:buFont typeface="Arial" panose="020B0604020202020204" pitchFamily="34" charset="0"/>
              <a:buChar char="•"/>
              <a:defRPr/>
            </a:pPr>
            <a:r>
              <a:rPr lang="en-US" sz="2800" kern="0" dirty="0" smtClean="0">
                <a:latin typeface="Trebuchet MS"/>
              </a:rPr>
              <a:t>If you select the State or Federal approved rate your agency must submit the approval documentation to the OBH contracts team</a:t>
            </a:r>
          </a:p>
          <a:p>
            <a:pPr marL="457200" indent="-457200">
              <a:spcBef>
                <a:spcPts val="0"/>
              </a:spcBef>
              <a:buFont typeface="Arial" panose="020B0604020202020204" pitchFamily="34" charset="0"/>
              <a:buChar char="•"/>
              <a:defRPr/>
            </a:pPr>
            <a:endParaRPr lang="en-US" sz="2800" kern="0" dirty="0">
              <a:latin typeface="Trebuchet MS"/>
            </a:endParaRPr>
          </a:p>
          <a:p>
            <a:pPr marL="457200" indent="-457200">
              <a:spcBef>
                <a:spcPts val="0"/>
              </a:spcBef>
              <a:buFont typeface="Arial" panose="020B0604020202020204" pitchFamily="34" charset="0"/>
              <a:buChar char="•"/>
              <a:defRPr/>
            </a:pPr>
            <a:r>
              <a:rPr lang="en-US" sz="2800" kern="0" dirty="0" smtClean="0">
                <a:latin typeface="Trebuchet MS"/>
              </a:rPr>
              <a:t>If you receive </a:t>
            </a:r>
            <a:r>
              <a:rPr lang="en-US" sz="2800" kern="0" dirty="0" smtClean="0">
                <a:latin typeface="Trebuchet MS"/>
              </a:rPr>
              <a:t>State only dollars award through the RFP the rate cited in the procurement applies to the entire term of the award</a:t>
            </a:r>
            <a:endParaRPr lang="en-US" sz="2800" kern="0" dirty="0">
              <a:latin typeface="Trebuchet MS"/>
            </a:endParaRPr>
          </a:p>
          <a:p>
            <a:pPr marL="571500" lvl="4" indent="0">
              <a:spcBef>
                <a:spcPts val="0"/>
              </a:spcBef>
              <a:defRPr/>
            </a:pPr>
            <a:endParaRPr lang="en-US" sz="2400" kern="0" dirty="0" smtClean="0">
              <a:solidFill>
                <a:srgbClr val="3270A8"/>
              </a:solidFill>
              <a:latin typeface="Trebuchet MS"/>
            </a:endParaRPr>
          </a:p>
          <a:p>
            <a:pPr marL="1028700" lvl="4" indent="-457200">
              <a:spcBef>
                <a:spcPts val="0"/>
              </a:spcBef>
              <a:buFont typeface="Arial" panose="020B0604020202020204" pitchFamily="34" charset="0"/>
              <a:buChar char="•"/>
              <a:defRPr/>
            </a:pPr>
            <a:endParaRPr lang="en-US" sz="2400" kern="0" dirty="0" smtClean="0">
              <a:solidFill>
                <a:srgbClr val="3270A8"/>
              </a:solidFill>
              <a:latin typeface="Trebuchet MS"/>
            </a:endParaRPr>
          </a:p>
          <a:p>
            <a:pPr marL="571500" lvl="4" indent="0" algn="ctr">
              <a:spcBef>
                <a:spcPts val="0"/>
              </a:spcBef>
              <a:defRPr/>
            </a:pPr>
            <a:endParaRPr lang="en-US" sz="2400" kern="0" dirty="0" smtClean="0">
              <a:solidFill>
                <a:srgbClr val="3270A8"/>
              </a:solidFill>
              <a:latin typeface="Trebuchet MS"/>
            </a:endParaRPr>
          </a:p>
        </p:txBody>
      </p:sp>
    </p:spTree>
    <p:extLst>
      <p:ext uri="{BB962C8B-B14F-4D97-AF65-F5344CB8AC3E}">
        <p14:creationId xmlns:p14="http://schemas.microsoft.com/office/powerpoint/2010/main" val="3847690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50875" y="458786"/>
            <a:ext cx="11734800" cy="1524001"/>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Revenue</a:t>
            </a:r>
            <a:endParaRPr lang="en-US" sz="4800" kern="0" dirty="0">
              <a:solidFill>
                <a:srgbClr val="5C6670"/>
              </a:solidFill>
            </a:endParaRPr>
          </a:p>
        </p:txBody>
      </p:sp>
      <p:sp>
        <p:nvSpPr>
          <p:cNvPr id="5" name="Content Placeholder 2"/>
          <p:cNvSpPr txBox="1">
            <a:spLocks/>
          </p:cNvSpPr>
          <p:nvPr/>
        </p:nvSpPr>
        <p:spPr>
          <a:xfrm>
            <a:off x="665747" y="1982787"/>
            <a:ext cx="10972800" cy="6021761"/>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sz="1800" b="1" kern="0" dirty="0">
              <a:solidFill>
                <a:srgbClr val="5C6670"/>
              </a:solidFill>
              <a:latin typeface="Trebuchet MS" panose="020B0603020202020204" pitchFamily="34" charset="0"/>
            </a:endParaRPr>
          </a:p>
        </p:txBody>
      </p:sp>
      <p:sp>
        <p:nvSpPr>
          <p:cNvPr id="7" name="Content Placeholder 2"/>
          <p:cNvSpPr txBox="1">
            <a:spLocks/>
          </p:cNvSpPr>
          <p:nvPr/>
        </p:nvSpPr>
        <p:spPr>
          <a:xfrm>
            <a:off x="664410" y="2439194"/>
            <a:ext cx="11705390" cy="4953793"/>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457200" marR="0" lvl="0" indent="-45720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b="0" i="0" u="none" strike="noStrike" kern="0" cap="none" spc="0" normalizeH="0" noProof="0" dirty="0" smtClean="0">
                <a:ln>
                  <a:noFill/>
                </a:ln>
                <a:solidFill>
                  <a:srgbClr val="53585F"/>
                </a:solidFill>
                <a:effectLst/>
                <a:uLnTx/>
                <a:uFillTx/>
                <a:latin typeface="Trebuchet MS"/>
                <a:sym typeface="Trebuchet MS" pitchFamily="-100" charset="0"/>
              </a:rPr>
              <a:t>The invoice line labeled “Contracts and Grants” should not include the revenue from the specific capacity payment for which you are currently invoicing OBH </a:t>
            </a:r>
          </a:p>
          <a:p>
            <a:pPr marL="457200" marR="0" lvl="0" indent="-45720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2800" kern="0" dirty="0">
              <a:latin typeface="Trebuchet MS"/>
            </a:endParaRPr>
          </a:p>
          <a:p>
            <a:pPr marL="457200" marR="0" lvl="0" indent="-45720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b="0" i="0" u="none" strike="noStrike" kern="0" cap="none" spc="0" normalizeH="0" noProof="0" dirty="0" smtClean="0">
                <a:ln>
                  <a:noFill/>
                </a:ln>
                <a:solidFill>
                  <a:srgbClr val="53585F"/>
                </a:solidFill>
                <a:effectLst/>
                <a:uLnTx/>
                <a:uFillTx/>
                <a:latin typeface="Trebuchet MS"/>
                <a:sym typeface="Trebuchet MS" pitchFamily="-100" charset="0"/>
              </a:rPr>
              <a:t>That line is only for other contract revenue from OBH</a:t>
            </a:r>
          </a:p>
          <a:p>
            <a:pPr marL="457200" marR="0" lvl="0" indent="-45720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2800" kern="0" dirty="0">
              <a:latin typeface="Trebuchet MS"/>
            </a:endParaRPr>
          </a:p>
          <a:p>
            <a:pPr marL="457200" marR="0" lvl="0" indent="-45720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b="0" i="0" u="none" strike="noStrike" kern="0" cap="none" spc="0" normalizeH="0" noProof="0" dirty="0" smtClean="0">
                <a:ln>
                  <a:noFill/>
                </a:ln>
                <a:solidFill>
                  <a:srgbClr val="53585F"/>
                </a:solidFill>
                <a:effectLst/>
                <a:uLnTx/>
                <a:uFillTx/>
                <a:latin typeface="Trebuchet MS"/>
                <a:sym typeface="Trebuchet MS" pitchFamily="-100" charset="0"/>
              </a:rPr>
              <a:t>The contract line for which you are invoicing is listed at the bottom in the Net Cost Invoiced line</a:t>
            </a:r>
          </a:p>
        </p:txBody>
      </p:sp>
    </p:spTree>
    <p:extLst>
      <p:ext uri="{BB962C8B-B14F-4D97-AF65-F5344CB8AC3E}">
        <p14:creationId xmlns:p14="http://schemas.microsoft.com/office/powerpoint/2010/main" val="566353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50874" y="382105"/>
            <a:ext cx="11414125" cy="1600200"/>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Supporting Documentation</a:t>
            </a:r>
            <a:endParaRPr lang="en-US" sz="4800" kern="0" dirty="0"/>
          </a:p>
        </p:txBody>
      </p:sp>
      <p:sp>
        <p:nvSpPr>
          <p:cNvPr id="5" name="Content Placeholder 2"/>
          <p:cNvSpPr txBox="1">
            <a:spLocks/>
          </p:cNvSpPr>
          <p:nvPr/>
        </p:nvSpPr>
        <p:spPr>
          <a:xfrm>
            <a:off x="406400" y="1982305"/>
            <a:ext cx="11963399" cy="6250434"/>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457200" indent="-457200" eaLnBrk="1">
              <a:buFont typeface="Arial" panose="020B0604020202020204" pitchFamily="34" charset="0"/>
              <a:buChar char="•"/>
            </a:pPr>
            <a:endParaRPr lang="en-US" sz="2800" kern="0" dirty="0" smtClean="0">
              <a:solidFill>
                <a:srgbClr val="53585F"/>
              </a:solidFill>
              <a:latin typeface="Trebuchet MS"/>
            </a:endParaRPr>
          </a:p>
          <a:p>
            <a:pPr marL="0" indent="0" algn="ctr" eaLnBrk="1"/>
            <a:r>
              <a:rPr lang="en-US" sz="2800" kern="0" dirty="0" smtClean="0">
                <a:solidFill>
                  <a:srgbClr val="53585F"/>
                </a:solidFill>
                <a:latin typeface="Trebuchet MS"/>
              </a:rPr>
              <a:t>The </a:t>
            </a:r>
            <a:r>
              <a:rPr lang="en-US" sz="2800" kern="0" dirty="0">
                <a:solidFill>
                  <a:srgbClr val="53585F"/>
                </a:solidFill>
                <a:latin typeface="Trebuchet MS"/>
              </a:rPr>
              <a:t>E</a:t>
            </a:r>
            <a:r>
              <a:rPr lang="en-US" sz="2800" kern="0" dirty="0" smtClean="0">
                <a:solidFill>
                  <a:srgbClr val="53585F"/>
                </a:solidFill>
                <a:latin typeface="Trebuchet MS"/>
              </a:rPr>
              <a:t>xpense Detail </a:t>
            </a:r>
            <a:r>
              <a:rPr lang="en-US" sz="2800" kern="0" dirty="0">
                <a:solidFill>
                  <a:srgbClr val="53585F"/>
                </a:solidFill>
                <a:latin typeface="Trebuchet MS"/>
              </a:rPr>
              <a:t>tab and </a:t>
            </a:r>
            <a:r>
              <a:rPr lang="en-US" sz="2800" kern="0" dirty="0" smtClean="0">
                <a:solidFill>
                  <a:srgbClr val="53585F"/>
                </a:solidFill>
                <a:latin typeface="Trebuchet MS"/>
              </a:rPr>
              <a:t>Budget Narrative </a:t>
            </a:r>
            <a:r>
              <a:rPr lang="en-US" sz="2800" kern="0" dirty="0">
                <a:solidFill>
                  <a:srgbClr val="53585F"/>
                </a:solidFill>
                <a:latin typeface="Trebuchet MS"/>
              </a:rPr>
              <a:t>tab </a:t>
            </a:r>
            <a:r>
              <a:rPr lang="en-US" sz="2800" kern="0" dirty="0" smtClean="0">
                <a:solidFill>
                  <a:srgbClr val="53585F"/>
                </a:solidFill>
                <a:latin typeface="Trebuchet MS"/>
              </a:rPr>
              <a:t>are designed to rollup to the Monthly Invoice Tab (see </a:t>
            </a:r>
            <a:r>
              <a:rPr lang="en-US" sz="2800" kern="0" dirty="0">
                <a:solidFill>
                  <a:srgbClr val="53585F"/>
                </a:solidFill>
                <a:latin typeface="Trebuchet MS"/>
              </a:rPr>
              <a:t>below)  </a:t>
            </a:r>
          </a:p>
          <a:p>
            <a:pPr marL="0" indent="0" eaLnBrk="1">
              <a:spcBef>
                <a:spcPts val="1200"/>
              </a:spcBef>
            </a:pPr>
            <a:endParaRPr lang="en-US" sz="2000" kern="0" dirty="0" smtClean="0">
              <a:solidFill>
                <a:srgbClr val="5C6670"/>
              </a:solidFill>
              <a:latin typeface="Trebuchet MS" panose="020B0603020202020204" pitchFamily="34" charset="0"/>
            </a:endParaRPr>
          </a:p>
          <a:p>
            <a:pPr marL="0" indent="0" eaLnBrk="1">
              <a:spcBef>
                <a:spcPts val="1200"/>
              </a:spcBef>
            </a:pPr>
            <a:r>
              <a:rPr lang="en-US" sz="1200" kern="0" dirty="0" smtClean="0">
                <a:solidFill>
                  <a:srgbClr val="275681"/>
                </a:solidFill>
                <a:latin typeface="Trebuchet MS" panose="020B0603020202020204" pitchFamily="34" charset="0"/>
              </a:rPr>
              <a:t>							</a:t>
            </a:r>
            <a:r>
              <a:rPr lang="en-US" sz="1200" kern="0" dirty="0">
                <a:solidFill>
                  <a:srgbClr val="275681"/>
                </a:solidFill>
                <a:latin typeface="Trebuchet MS" panose="020B0603020202020204" pitchFamily="34" charset="0"/>
              </a:rPr>
              <a:t>	</a:t>
            </a:r>
            <a:r>
              <a:rPr lang="en-US" sz="1400" kern="0" dirty="0" smtClean="0">
                <a:solidFill>
                  <a:srgbClr val="275681"/>
                </a:solidFill>
                <a:latin typeface="Trebuchet MS" panose="020B0603020202020204" pitchFamily="34" charset="0"/>
              </a:rPr>
              <a:t>													</a:t>
            </a:r>
            <a:endParaRPr lang="en-US" sz="2000" kern="0" dirty="0" smtClean="0">
              <a:solidFill>
                <a:srgbClr val="5C6670"/>
              </a:solidFill>
              <a:latin typeface="Trebuchet MS" panose="020B0603020202020204" pitchFamily="34" charset="0"/>
            </a:endParaRPr>
          </a:p>
        </p:txBody>
      </p:sp>
      <p:sp>
        <p:nvSpPr>
          <p:cNvPr id="7" name="Content Placeholder 2"/>
          <p:cNvSpPr txBox="1">
            <a:spLocks/>
          </p:cNvSpPr>
          <p:nvPr/>
        </p:nvSpPr>
        <p:spPr>
          <a:xfrm>
            <a:off x="664410" y="2058988"/>
            <a:ext cx="11705390" cy="6097068"/>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0" marR="0" lvl="0" indent="0" algn="l" defTabSz="584200" rtl="0" eaLnBrk="0" fontAlgn="base" latinLnBrk="0" hangingPunct="0">
              <a:lnSpc>
                <a:spcPct val="100000"/>
              </a:lnSpc>
              <a:spcBef>
                <a:spcPts val="0"/>
              </a:spcBef>
              <a:spcAft>
                <a:spcPct val="0"/>
              </a:spcAft>
              <a:buClrTx/>
              <a:buSzTx/>
              <a:tabLst/>
              <a:defRPr/>
            </a:pPr>
            <a:endParaRPr kumimoji="0" lang="en-US" sz="2800" b="0" i="0" u="none" strike="noStrike" kern="0" cap="none" spc="0" normalizeH="0" noProof="0" dirty="0" smtClean="0">
              <a:ln>
                <a:noFill/>
              </a:ln>
              <a:solidFill>
                <a:srgbClr val="53585F"/>
              </a:solidFill>
              <a:effectLst/>
              <a:uLnTx/>
              <a:uFillTx/>
              <a:latin typeface="Trebuchet MS"/>
              <a:sym typeface="Trebuchet MS" pitchFamily="-100"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793" y="4802187"/>
            <a:ext cx="9448800" cy="136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541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6116" y="382588"/>
            <a:ext cx="11601283" cy="990600"/>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 – Supporting Documentation (cont.)</a:t>
            </a:r>
            <a:endParaRPr lang="en-US" sz="4800" kern="0" dirty="0"/>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6" name="Content Placeholder 2"/>
          <p:cNvSpPr txBox="1">
            <a:spLocks/>
          </p:cNvSpPr>
          <p:nvPr/>
        </p:nvSpPr>
        <p:spPr>
          <a:xfrm>
            <a:off x="458536" y="2820987"/>
            <a:ext cx="11911263" cy="47262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800" kern="0" dirty="0" smtClean="0">
                <a:solidFill>
                  <a:srgbClr val="53585F"/>
                </a:solidFill>
                <a:latin typeface="Trebuchet MS"/>
                <a:sym typeface="Trebuchet MS" pitchFamily="-100" charset="0"/>
              </a:rPr>
              <a:t>At minimum, all </a:t>
            </a:r>
            <a:r>
              <a:rPr lang="en-US" sz="2800" kern="0" dirty="0">
                <a:solidFill>
                  <a:srgbClr val="53585F"/>
                </a:solidFill>
                <a:latin typeface="Trebuchet MS"/>
                <a:sym typeface="Trebuchet MS" pitchFamily="-100" charset="0"/>
              </a:rPr>
              <a:t>three tabs shall be submitted to the </a:t>
            </a:r>
            <a:r>
              <a:rPr lang="en-US" sz="2800" kern="0" dirty="0" smtClean="0">
                <a:solidFill>
                  <a:srgbClr val="53585F"/>
                </a:solidFill>
                <a:latin typeface="Trebuchet MS"/>
                <a:sym typeface="Trebuchet MS" pitchFamily="-100" charset="0"/>
              </a:rPr>
              <a:t>obhpayment@state.co.us email, with the OBH Invoice Cover Sheet with </a:t>
            </a:r>
            <a:r>
              <a:rPr lang="en-US" sz="2800" kern="0" dirty="0">
                <a:solidFill>
                  <a:srgbClr val="53585F"/>
                </a:solidFill>
                <a:latin typeface="Trebuchet MS"/>
                <a:sym typeface="Trebuchet MS" pitchFamily="-100" charset="0"/>
              </a:rPr>
              <a:t>each </a:t>
            </a:r>
            <a:r>
              <a:rPr lang="en-US" sz="2800" kern="0" dirty="0" smtClean="0">
                <a:solidFill>
                  <a:srgbClr val="53585F"/>
                </a:solidFill>
                <a:latin typeface="Trebuchet MS"/>
                <a:sym typeface="Trebuchet MS" pitchFamily="-100" charset="0"/>
              </a:rPr>
              <a:t>billing</a:t>
            </a:r>
            <a:r>
              <a:rPr lang="en-US" sz="2800" kern="0" dirty="0">
                <a:solidFill>
                  <a:srgbClr val="53585F"/>
                </a:solidFill>
                <a:latin typeface="Trebuchet MS"/>
                <a:sym typeface="Trebuchet MS" pitchFamily="-100" charset="0"/>
              </a:rPr>
              <a:t> </a:t>
            </a:r>
            <a:endParaRPr lang="en-US" sz="2800" kern="0" dirty="0" smtClean="0">
              <a:solidFill>
                <a:srgbClr val="53585F"/>
              </a:solidFill>
              <a:latin typeface="Trebuchet MS"/>
              <a:sym typeface="Trebuchet MS" pitchFamily="-100" charset="0"/>
            </a:endParaRPr>
          </a:p>
          <a:p>
            <a:pPr fontAlgn="auto">
              <a:spcAft>
                <a:spcPts val="0"/>
              </a:spcAft>
            </a:pPr>
            <a:endParaRPr lang="en-US" sz="2800" kern="0" dirty="0">
              <a:solidFill>
                <a:srgbClr val="53585F"/>
              </a:solidFill>
              <a:latin typeface="Trebuchet MS"/>
              <a:sym typeface="Trebuchet MS" pitchFamily="-100" charset="0"/>
            </a:endParaRPr>
          </a:p>
          <a:p>
            <a:pPr fontAlgn="auto">
              <a:spcAft>
                <a:spcPts val="0"/>
              </a:spcAft>
            </a:pPr>
            <a:r>
              <a:rPr lang="en-US" sz="2800" kern="0" dirty="0" smtClean="0">
                <a:solidFill>
                  <a:srgbClr val="53585F"/>
                </a:solidFill>
                <a:latin typeface="Trebuchet MS"/>
                <a:sym typeface="Trebuchet MS" pitchFamily="-100" charset="0"/>
              </a:rPr>
              <a:t>The invoice shall be submitted in Excel format</a:t>
            </a:r>
          </a:p>
          <a:p>
            <a:pPr fontAlgn="auto">
              <a:spcAft>
                <a:spcPts val="0"/>
              </a:spcAft>
            </a:pPr>
            <a:endParaRPr lang="en-US" sz="2800" kern="0" dirty="0">
              <a:solidFill>
                <a:srgbClr val="53585F"/>
              </a:solidFill>
              <a:latin typeface="Trebuchet MS"/>
              <a:sym typeface="Trebuchet MS" pitchFamily="-100" charset="0"/>
            </a:endParaRPr>
          </a:p>
          <a:p>
            <a:pPr marL="457200" lvl="0" indent="-457200" defTabSz="584200" hangingPunct="0">
              <a:spcBef>
                <a:spcPts val="0"/>
              </a:spcBef>
              <a:defRPr/>
            </a:pPr>
            <a:r>
              <a:rPr lang="en-US" sz="2800" kern="0" dirty="0" smtClean="0">
                <a:solidFill>
                  <a:srgbClr val="5C6670"/>
                </a:solidFill>
              </a:rPr>
              <a:t>The Expense Detail tab should detail:</a:t>
            </a:r>
            <a:endParaRPr lang="en-US" sz="2800" kern="0" dirty="0">
              <a:solidFill>
                <a:srgbClr val="5C6670"/>
              </a:solidFill>
            </a:endParaRPr>
          </a:p>
          <a:p>
            <a:pPr marL="1028700" lvl="4" indent="-457200" defTabSz="584200" hangingPunct="0">
              <a:spcBef>
                <a:spcPts val="0"/>
              </a:spcBef>
              <a:buFont typeface="Arial" panose="020B0604020202020204" pitchFamily="34" charset="0"/>
              <a:buChar char="•"/>
              <a:defRPr/>
            </a:pPr>
            <a:r>
              <a:rPr lang="en-US" sz="2800" kern="0" dirty="0" smtClean="0">
                <a:solidFill>
                  <a:srgbClr val="5C6670"/>
                </a:solidFill>
                <a:latin typeface="Trebuchet MS" pitchFamily="-106" charset="0"/>
              </a:rPr>
              <a:t>The type of personnel,</a:t>
            </a:r>
            <a:endParaRPr lang="en-US" sz="2800" kern="0" dirty="0">
              <a:solidFill>
                <a:srgbClr val="5C6670"/>
              </a:solidFill>
              <a:latin typeface="Trebuchet MS" pitchFamily="-106" charset="0"/>
            </a:endParaRPr>
          </a:p>
          <a:p>
            <a:pPr marL="1028700" lvl="4" indent="-457200" defTabSz="584200" hangingPunct="0">
              <a:spcBef>
                <a:spcPts val="0"/>
              </a:spcBef>
              <a:buFont typeface="Arial" panose="020B0604020202020204" pitchFamily="34" charset="0"/>
              <a:buChar char="•"/>
              <a:defRPr/>
            </a:pPr>
            <a:r>
              <a:rPr lang="en-US" sz="2800" kern="0" dirty="0" smtClean="0">
                <a:solidFill>
                  <a:srgbClr val="5C6670"/>
                </a:solidFill>
                <a:latin typeface="Trebuchet MS" pitchFamily="-106" charset="0"/>
              </a:rPr>
              <a:t>And the % FTE for all staff</a:t>
            </a:r>
            <a:endParaRPr lang="en-US" sz="2800" kern="0" dirty="0">
              <a:solidFill>
                <a:srgbClr val="5C6670"/>
              </a:solidFill>
              <a:latin typeface="Trebuchet MS" pitchFamily="-106" charset="0"/>
            </a:endParaRPr>
          </a:p>
          <a:p>
            <a:pPr fontAlgn="auto">
              <a:spcAft>
                <a:spcPts val="0"/>
              </a:spcAft>
            </a:pPr>
            <a:endParaRPr lang="en-US" sz="4400" b="1" dirty="0">
              <a:solidFill>
                <a:srgbClr val="5C6670"/>
              </a:solidFill>
            </a:endParaRPr>
          </a:p>
        </p:txBody>
      </p:sp>
    </p:spTree>
    <p:extLst>
      <p:ext uri="{BB962C8B-B14F-4D97-AF65-F5344CB8AC3E}">
        <p14:creationId xmlns:p14="http://schemas.microsoft.com/office/powerpoint/2010/main" val="1419743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3600" y="1906587"/>
            <a:ext cx="11501120" cy="5940088"/>
          </a:xfrm>
          <a:prstGeom prst="rect">
            <a:avLst/>
          </a:prstGeom>
        </p:spPr>
        <p:txBody>
          <a:bodyPr wrap="square">
            <a:spAutoFit/>
          </a:bodyPr>
          <a:lstStyle/>
          <a:p>
            <a:r>
              <a:rPr lang="en-US" sz="2800" b="1" dirty="0" smtClean="0"/>
              <a:t>Must </a:t>
            </a:r>
            <a:r>
              <a:rPr lang="en-US" sz="2800" b="1" dirty="0"/>
              <a:t>be in line with the following criteria</a:t>
            </a:r>
            <a:endParaRPr lang="en-US" sz="2800" dirty="0"/>
          </a:p>
          <a:p>
            <a:pPr marL="457200" lvl="0" indent="-457200">
              <a:buFont typeface="Arial" panose="020B0604020202020204" pitchFamily="34" charset="0"/>
              <a:buChar char="•"/>
            </a:pPr>
            <a:r>
              <a:rPr lang="en-US" sz="2800" dirty="0" smtClean="0"/>
              <a:t>OMB Uniform </a:t>
            </a:r>
            <a:r>
              <a:rPr lang="en-US" sz="2800" dirty="0"/>
              <a:t>Administrative Requirements, Cost Principles and Audit Requirements for Federal Awards (2 CFR Chapter II Part 200)</a:t>
            </a:r>
          </a:p>
          <a:p>
            <a:pPr marL="914400" lvl="1" indent="-398463">
              <a:buFont typeface="Arial" panose="020B0604020202020204" pitchFamily="34" charset="0"/>
              <a:buChar char="•"/>
            </a:pPr>
            <a:r>
              <a:rPr lang="en-US" sz="2800" dirty="0"/>
              <a:t>The Feds want to pay their fair share of the costs. </a:t>
            </a:r>
            <a:endParaRPr lang="en-US" sz="2800" dirty="0" smtClean="0"/>
          </a:p>
          <a:p>
            <a:pPr marL="914400" lvl="1" indent="-398463">
              <a:buFont typeface="Arial" panose="020B0604020202020204" pitchFamily="34" charset="0"/>
              <a:buChar char="•"/>
            </a:pPr>
            <a:r>
              <a:rPr lang="en-US" sz="2800" dirty="0" smtClean="0"/>
              <a:t>Costs </a:t>
            </a:r>
            <a:r>
              <a:rPr lang="en-US" sz="2800" dirty="0"/>
              <a:t>must be</a:t>
            </a:r>
          </a:p>
          <a:p>
            <a:pPr marL="1603375" lvl="2" indent="-457200">
              <a:buFont typeface="Arial" panose="020B0604020202020204" pitchFamily="34" charset="0"/>
              <a:buChar char="•"/>
            </a:pPr>
            <a:r>
              <a:rPr lang="en-US" sz="2400" dirty="0"/>
              <a:t>Allowable – justifiable and not disallowed </a:t>
            </a:r>
          </a:p>
          <a:p>
            <a:pPr marL="1603375" lvl="2" indent="-457200">
              <a:buFont typeface="Arial" panose="020B0604020202020204" pitchFamily="34" charset="0"/>
              <a:buChar char="•"/>
            </a:pPr>
            <a:r>
              <a:rPr lang="en-US" sz="2400" dirty="0"/>
              <a:t>Reasonable – pass the “prudent person” or “9 News sniff test”</a:t>
            </a:r>
          </a:p>
          <a:p>
            <a:pPr marL="1603375" lvl="2" indent="-457200">
              <a:buFont typeface="Arial" panose="020B0604020202020204" pitchFamily="34" charset="0"/>
              <a:buChar char="•"/>
            </a:pPr>
            <a:r>
              <a:rPr lang="en-US" sz="2400" dirty="0"/>
              <a:t>Necessary – for the benefit of the award/program</a:t>
            </a:r>
          </a:p>
          <a:p>
            <a:pPr marL="1603375" lvl="2" indent="-457200">
              <a:buFont typeface="Arial" panose="020B0604020202020204" pitchFamily="34" charset="0"/>
              <a:buChar char="•"/>
            </a:pPr>
            <a:r>
              <a:rPr lang="en-US" sz="2400" dirty="0"/>
              <a:t>Allocable – directly tied to the award or fairly split among programs that benefit </a:t>
            </a:r>
          </a:p>
          <a:p>
            <a:pPr marL="1603375" lvl="2" indent="-457200">
              <a:buFont typeface="Arial" panose="020B0604020202020204" pitchFamily="34" charset="0"/>
              <a:buChar char="•"/>
            </a:pPr>
            <a:r>
              <a:rPr lang="en-US" sz="2400" dirty="0"/>
              <a:t>Consistent – for example, can’t pay a higher salary because it’s paid by federal funds </a:t>
            </a:r>
          </a:p>
          <a:p>
            <a:pPr marL="1603375" lvl="2" indent="-457200">
              <a:buFont typeface="Arial" panose="020B0604020202020204" pitchFamily="34" charset="0"/>
              <a:buChar char="•"/>
            </a:pPr>
            <a:r>
              <a:rPr lang="en-US" sz="2400" dirty="0"/>
              <a:t>Not included as a match</a:t>
            </a:r>
          </a:p>
          <a:p>
            <a:pPr marL="1603375" lvl="2" indent="-457200">
              <a:buFont typeface="Arial" panose="020B0604020202020204" pitchFamily="34" charset="0"/>
              <a:buChar char="•"/>
            </a:pPr>
            <a:r>
              <a:rPr lang="en-US" sz="2400" dirty="0"/>
              <a:t>Net of applicable credits – Medicaid or other payer sources</a:t>
            </a:r>
          </a:p>
          <a:p>
            <a:pPr marL="1603375" lvl="2" indent="-457200">
              <a:buFont typeface="Arial" panose="020B0604020202020204" pitchFamily="34" charset="0"/>
              <a:buChar char="•"/>
            </a:pPr>
            <a:r>
              <a:rPr lang="en-US" sz="2400" dirty="0"/>
              <a:t>Adequately documented – Fulfill the need without being burdensome</a:t>
            </a:r>
          </a:p>
        </p:txBody>
      </p:sp>
      <p:sp>
        <p:nvSpPr>
          <p:cNvPr id="5" name="Title 1"/>
          <p:cNvSpPr txBox="1">
            <a:spLocks/>
          </p:cNvSpPr>
          <p:nvPr/>
        </p:nvSpPr>
        <p:spPr>
          <a:xfrm>
            <a:off x="616116" y="382588"/>
            <a:ext cx="11601283" cy="990600"/>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Fiscal Compliance</a:t>
            </a:r>
            <a:endParaRPr lang="en-US" sz="4800" kern="0" dirty="0"/>
          </a:p>
        </p:txBody>
      </p:sp>
    </p:spTree>
    <p:extLst>
      <p:ext uri="{BB962C8B-B14F-4D97-AF65-F5344CB8AC3E}">
        <p14:creationId xmlns:p14="http://schemas.microsoft.com/office/powerpoint/2010/main" val="135247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8"/>
            <a:ext cx="11582400" cy="914400"/>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Introductions</a:t>
            </a:r>
            <a:endParaRPr lang="en-US" sz="4800" kern="0" dirty="0"/>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74354" y="2165220"/>
            <a:ext cx="11705390" cy="5334001"/>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0" indent="0">
              <a:spcBef>
                <a:spcPts val="0"/>
              </a:spcBef>
              <a:defRPr/>
            </a:pPr>
            <a:endParaRPr lang="en-US" sz="2800" kern="0" dirty="0" smtClean="0"/>
          </a:p>
        </p:txBody>
      </p:sp>
      <p:sp>
        <p:nvSpPr>
          <p:cNvPr id="6" name="Content Placeholder 2"/>
          <p:cNvSpPr txBox="1">
            <a:spLocks/>
          </p:cNvSpPr>
          <p:nvPr/>
        </p:nvSpPr>
        <p:spPr>
          <a:xfrm>
            <a:off x="612107" y="3210507"/>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3" name="Rectangle 2"/>
          <p:cNvSpPr/>
          <p:nvPr/>
        </p:nvSpPr>
        <p:spPr>
          <a:xfrm>
            <a:off x="428959" y="2363787"/>
            <a:ext cx="11636041" cy="4401205"/>
          </a:xfrm>
          <a:prstGeom prst="rect">
            <a:avLst/>
          </a:prstGeom>
        </p:spPr>
        <p:txBody>
          <a:bodyPr wrap="square">
            <a:spAutoFit/>
          </a:bodyPr>
          <a:lstStyle/>
          <a:p>
            <a:pPr lvl="0">
              <a:spcBef>
                <a:spcPts val="0"/>
              </a:spcBef>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Elsa Henry, Accounting Manager, Office of Behavioral Health-Community Programs </a:t>
            </a:r>
            <a:r>
              <a:rPr lang="en-US" sz="2800" kern="0" dirty="0" smtClean="0">
                <a:latin typeface="Trebuchet MS"/>
                <a:hlinkClick r:id="rId2"/>
              </a:rPr>
              <a:t>elsa.henry@state.co.us</a:t>
            </a:r>
            <a:r>
              <a:rPr lang="en-US" sz="2800" kern="0" dirty="0">
                <a:latin typeface="Trebuchet MS"/>
              </a:rPr>
              <a:t> </a:t>
            </a:r>
            <a:r>
              <a:rPr lang="en-US" sz="2800" kern="0" dirty="0" smtClean="0">
                <a:latin typeface="Trebuchet MS"/>
              </a:rPr>
              <a:t> 303.866.7168</a:t>
            </a:r>
          </a:p>
          <a:p>
            <a:pPr lvl="0">
              <a:spcBef>
                <a:spcPts val="0"/>
              </a:spcBef>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Becca Lembke, Contracts Manager, Office of Behavioral Health – Community Programs  </a:t>
            </a:r>
            <a:r>
              <a:rPr lang="en-US" sz="2800" kern="0" dirty="0" smtClean="0">
                <a:latin typeface="Trebuchet MS"/>
                <a:hlinkClick r:id="rId3"/>
              </a:rPr>
              <a:t>rebecca.lembke@state.co.us</a:t>
            </a:r>
            <a:r>
              <a:rPr lang="en-US" sz="2800" kern="0" dirty="0" smtClean="0">
                <a:latin typeface="Trebuchet MS"/>
              </a:rPr>
              <a:t>  303.866.7511</a:t>
            </a:r>
          </a:p>
          <a:p>
            <a:pPr marL="457200" lvl="0" indent="-457200">
              <a:spcBef>
                <a:spcPts val="0"/>
              </a:spcBef>
              <a:buFont typeface="Arial" panose="020B0604020202020204" pitchFamily="34" charset="0"/>
              <a:buChar char="•"/>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Celeste White, Fiscal Compliance Specialist, Office of Behavioral Health- Community Programs </a:t>
            </a:r>
            <a:r>
              <a:rPr lang="en-US" sz="2800" kern="0" dirty="0" smtClean="0">
                <a:latin typeface="Trebuchet MS"/>
                <a:hlinkClick r:id="rId4"/>
              </a:rPr>
              <a:t>celeste.white@state.co.us</a:t>
            </a:r>
            <a:r>
              <a:rPr lang="en-US" sz="2800" kern="0" dirty="0" smtClean="0">
                <a:latin typeface="Trebuchet MS"/>
              </a:rPr>
              <a:t> 303.866.7509 </a:t>
            </a:r>
          </a:p>
        </p:txBody>
      </p:sp>
    </p:spTree>
    <p:extLst>
      <p:ext uri="{BB962C8B-B14F-4D97-AF65-F5344CB8AC3E}">
        <p14:creationId xmlns:p14="http://schemas.microsoft.com/office/powerpoint/2010/main" val="1737797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90402565"/>
              </p:ext>
            </p:extLst>
          </p:nvPr>
        </p:nvGraphicFramePr>
        <p:xfrm>
          <a:off x="1778000" y="1677987"/>
          <a:ext cx="10134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533400"/>
            <a:ext cx="12065000" cy="990600"/>
          </a:xfrm>
          <a:prstGeom prst="rect">
            <a:avLst/>
          </a:prstGeom>
        </p:spPr>
        <p:txBody>
          <a:bodyPr/>
          <a:lst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chemeClr val="bg2"/>
                </a:solidFill>
              </a:rPr>
              <a:t>What defines an allowable cost?</a:t>
            </a:r>
            <a:endParaRPr lang="en-US" sz="4800" kern="0" dirty="0">
              <a:solidFill>
                <a:schemeClr val="bg2"/>
              </a:solidFill>
            </a:endParaRPr>
          </a:p>
        </p:txBody>
      </p:sp>
    </p:spTree>
    <p:extLst>
      <p:ext uri="{BB962C8B-B14F-4D97-AF65-F5344CB8AC3E}">
        <p14:creationId xmlns:p14="http://schemas.microsoft.com/office/powerpoint/2010/main" val="107004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600200"/>
            <a:ext cx="11607800" cy="4876800"/>
          </a:xfrm>
          <a:prstGeom prst="rect">
            <a:avLst/>
          </a:prstGeom>
        </p:spPr>
        <p:txBody>
          <a:bodyPr/>
          <a:lstStyle>
            <a:lvl1pPr marL="342900" indent="-3429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eaLnBrk="1" fontAlgn="base" hangingPunct="1">
              <a:spcBef>
                <a:spcPts val="4200"/>
              </a:spcBef>
              <a:spcAft>
                <a:spcPct val="0"/>
              </a:spcAft>
              <a:defRPr sz="3500">
                <a:solidFill>
                  <a:srgbClr val="FFFFFF"/>
                </a:solidFill>
                <a:latin typeface="+mn-lt"/>
                <a:ea typeface="+mn-ea"/>
                <a:cs typeface="+mn-cs"/>
                <a:sym typeface="Trebuchet MS" pitchFamily="-106" charset="0"/>
              </a:defRPr>
            </a:lvl9pPr>
          </a:lstStyle>
          <a:p>
            <a:pPr marL="457200" indent="-457200">
              <a:buFont typeface="Arial" panose="020B0604020202020204" pitchFamily="34" charset="0"/>
              <a:buChar char="•"/>
            </a:pPr>
            <a:r>
              <a:rPr lang="en-US" kern="0" dirty="0" smtClean="0">
                <a:solidFill>
                  <a:schemeClr val="bg2"/>
                </a:solidFill>
              </a:rPr>
              <a:t>Definition of Adequate:</a:t>
            </a:r>
          </a:p>
          <a:p>
            <a:pPr marL="1090613" lvl="3" indent="-457200">
              <a:spcBef>
                <a:spcPts val="0"/>
              </a:spcBef>
              <a:buFont typeface="Arial" panose="020B0604020202020204" pitchFamily="34" charset="0"/>
              <a:buChar char="•"/>
            </a:pPr>
            <a:r>
              <a:rPr lang="en-US" kern="0" dirty="0" smtClean="0">
                <a:solidFill>
                  <a:schemeClr val="bg2"/>
                </a:solidFill>
              </a:rPr>
              <a:t>Able to fulfill a need or requirement without being abundant</a:t>
            </a:r>
            <a:endParaRPr lang="en-US" kern="0" dirty="0">
              <a:solidFill>
                <a:schemeClr val="bg2"/>
              </a:solidFill>
            </a:endParaRPr>
          </a:p>
        </p:txBody>
      </p:sp>
      <p:sp>
        <p:nvSpPr>
          <p:cNvPr id="4" name="Title 1"/>
          <p:cNvSpPr txBox="1">
            <a:spLocks/>
          </p:cNvSpPr>
          <p:nvPr/>
        </p:nvSpPr>
        <p:spPr>
          <a:xfrm>
            <a:off x="457200" y="533400"/>
            <a:ext cx="11607800" cy="990600"/>
          </a:xfrm>
          <a:prstGeom prst="rect">
            <a:avLst/>
          </a:prstGeom>
        </p:spPr>
        <p:txBody>
          <a:bodyPr/>
          <a:lstStyle>
            <a:lvl1pPr algn="ctr" defTabSz="584200" rtl="0" eaLnBrk="1" fontAlgn="base" hangingPunct="1">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eaLnBrk="1" fontAlgn="base" hangingPunct="1">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chemeClr val="bg2"/>
                </a:solidFill>
              </a:rPr>
              <a:t>Adequate Documentation</a:t>
            </a:r>
            <a:endParaRPr lang="en-US" sz="4800" kern="0" dirty="0">
              <a:solidFill>
                <a:schemeClr val="bg2"/>
              </a:solidFill>
            </a:endParaRPr>
          </a:p>
        </p:txBody>
      </p:sp>
      <p:grpSp>
        <p:nvGrpSpPr>
          <p:cNvPr id="6" name="Group 5"/>
          <p:cNvGrpSpPr/>
          <p:nvPr/>
        </p:nvGrpSpPr>
        <p:grpSpPr>
          <a:xfrm>
            <a:off x="1817624" y="3582987"/>
            <a:ext cx="9067800" cy="4191000"/>
            <a:chOff x="1219200" y="2838597"/>
            <a:chExt cx="6781800" cy="2885263"/>
          </a:xfrm>
        </p:grpSpPr>
        <p:sp>
          <p:nvSpPr>
            <p:cNvPr id="7" name="Flowchart: Process 6"/>
            <p:cNvSpPr/>
            <p:nvPr/>
          </p:nvSpPr>
          <p:spPr>
            <a:xfrm>
              <a:off x="1219200" y="4676553"/>
              <a:ext cx="6781800" cy="45719"/>
            </a:xfrm>
            <a:prstGeom prst="flowChartProcess">
              <a:avLst/>
            </a:prstGeom>
            <a:solidFill>
              <a:srgbClr val="3D5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4114800" y="4809460"/>
              <a:ext cx="10668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9200" y="3594053"/>
              <a:ext cx="1907501" cy="1080621"/>
            </a:xfrm>
            <a:prstGeom prst="rect">
              <a:avLst/>
            </a:prstGeom>
            <a:solidFill>
              <a:srgbClr val="F3800D">
                <a:alpha val="50000"/>
              </a:srgbClr>
            </a:solidFill>
          </p:spPr>
          <p:txBody>
            <a:bodyPr wrap="square" rtlCol="0">
              <a:spAutoFit/>
            </a:bodyPr>
            <a:lstStyle/>
            <a:p>
              <a:r>
                <a:rPr lang="en-US" sz="2400" dirty="0" smtClean="0">
                  <a:solidFill>
                    <a:srgbClr val="000000"/>
                  </a:solidFill>
                </a:rPr>
                <a:t>Necessary</a:t>
              </a:r>
            </a:p>
            <a:p>
              <a:r>
                <a:rPr lang="en-US" sz="2400" dirty="0" smtClean="0">
                  <a:solidFill>
                    <a:srgbClr val="000000"/>
                  </a:solidFill>
                </a:rPr>
                <a:t>Reasonable</a:t>
              </a:r>
            </a:p>
            <a:p>
              <a:r>
                <a:rPr lang="en-US" sz="2400" dirty="0" smtClean="0">
                  <a:solidFill>
                    <a:srgbClr val="000000"/>
                  </a:solidFill>
                </a:rPr>
                <a:t>Allocable</a:t>
              </a:r>
            </a:p>
            <a:p>
              <a:r>
                <a:rPr lang="en-US" sz="2400" dirty="0" smtClean="0">
                  <a:solidFill>
                    <a:srgbClr val="000000"/>
                  </a:solidFill>
                </a:rPr>
                <a:t>Consistent</a:t>
              </a:r>
              <a:endParaRPr lang="en-US" sz="2400" dirty="0">
                <a:solidFill>
                  <a:srgbClr val="000000"/>
                </a:solidFill>
              </a:endParaRPr>
            </a:p>
          </p:txBody>
        </p:sp>
        <p:sp>
          <p:nvSpPr>
            <p:cNvPr id="10" name="TextBox 9"/>
            <p:cNvSpPr txBox="1"/>
            <p:nvPr/>
          </p:nvSpPr>
          <p:spPr>
            <a:xfrm>
              <a:off x="6063344" y="3594053"/>
              <a:ext cx="1908022" cy="1080621"/>
            </a:xfrm>
            <a:prstGeom prst="rect">
              <a:avLst/>
            </a:prstGeom>
            <a:solidFill>
              <a:srgbClr val="F3800D">
                <a:alpha val="50000"/>
              </a:srgbClr>
            </a:solidFill>
          </p:spPr>
          <p:txBody>
            <a:bodyPr wrap="square" rtlCol="0">
              <a:spAutoFit/>
            </a:bodyPr>
            <a:lstStyle/>
            <a:p>
              <a:r>
                <a:rPr lang="en-US" sz="2400" dirty="0" smtClean="0">
                  <a:solidFill>
                    <a:srgbClr val="000000"/>
                  </a:solidFill>
                </a:rPr>
                <a:t>Administrative</a:t>
              </a:r>
            </a:p>
            <a:p>
              <a:r>
                <a:rPr lang="en-US" sz="2400" dirty="0" smtClean="0">
                  <a:solidFill>
                    <a:srgbClr val="000000"/>
                  </a:solidFill>
                </a:rPr>
                <a:t>Burden</a:t>
              </a:r>
            </a:p>
            <a:p>
              <a:endParaRPr lang="en-US" sz="2400" dirty="0" smtClean="0"/>
            </a:p>
            <a:p>
              <a:endParaRPr lang="en-US" sz="2400" dirty="0"/>
            </a:p>
          </p:txBody>
        </p:sp>
        <p:sp>
          <p:nvSpPr>
            <p:cNvPr id="11" name="TextBox 10"/>
            <p:cNvSpPr txBox="1"/>
            <p:nvPr/>
          </p:nvSpPr>
          <p:spPr>
            <a:xfrm>
              <a:off x="1295400" y="2838597"/>
              <a:ext cx="1600200" cy="572094"/>
            </a:xfrm>
            <a:prstGeom prst="rect">
              <a:avLst/>
            </a:prstGeom>
            <a:noFill/>
          </p:spPr>
          <p:txBody>
            <a:bodyPr wrap="square" rtlCol="0">
              <a:spAutoFit/>
            </a:bodyPr>
            <a:lstStyle/>
            <a:p>
              <a:pPr algn="ctr"/>
              <a:r>
                <a:rPr lang="en-US" sz="2400" dirty="0" smtClean="0">
                  <a:solidFill>
                    <a:schemeClr val="accent2">
                      <a:lumMod val="50000"/>
                    </a:schemeClr>
                  </a:solidFill>
                </a:rPr>
                <a:t>Allowable Attributes</a:t>
              </a:r>
              <a:endParaRPr lang="en-US" sz="2400" dirty="0">
                <a:solidFill>
                  <a:schemeClr val="accent2">
                    <a:lumMod val="50000"/>
                  </a:schemeClr>
                </a:solidFill>
              </a:endParaRPr>
            </a:p>
          </p:txBody>
        </p:sp>
      </p:grpSp>
    </p:spTree>
    <p:extLst>
      <p:ext uri="{BB962C8B-B14F-4D97-AF65-F5344CB8AC3E}">
        <p14:creationId xmlns:p14="http://schemas.microsoft.com/office/powerpoint/2010/main" val="405177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0" y="2820987"/>
            <a:ext cx="7010400" cy="1446550"/>
          </a:xfrm>
          <a:prstGeom prst="rect">
            <a:avLst/>
          </a:prstGeom>
        </p:spPr>
        <p:txBody>
          <a:bodyPr wrap="square">
            <a:spAutoFit/>
          </a:bodyPr>
          <a:lstStyle/>
          <a:p>
            <a:pPr algn="ctr" eaLnBrk="0"/>
            <a:r>
              <a:rPr lang="en-US" sz="8800" b="1" i="1" kern="0" dirty="0">
                <a:latin typeface="+mj-lt"/>
                <a:ea typeface="+mj-ea"/>
                <a:cs typeface="+mj-cs"/>
              </a:rPr>
              <a:t>Thank you </a:t>
            </a:r>
          </a:p>
        </p:txBody>
      </p:sp>
    </p:spTree>
    <p:extLst>
      <p:ext uri="{BB962C8B-B14F-4D97-AF65-F5344CB8AC3E}">
        <p14:creationId xmlns:p14="http://schemas.microsoft.com/office/powerpoint/2010/main" val="738272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431" y="1017047"/>
            <a:ext cx="11587914" cy="852379"/>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endParaRPr lang="en-US" sz="4400" kern="0" dirty="0"/>
          </a:p>
        </p:txBody>
      </p:sp>
      <p:sp>
        <p:nvSpPr>
          <p:cNvPr id="5" name="Content Placeholder 2"/>
          <p:cNvSpPr txBox="1">
            <a:spLocks/>
          </p:cNvSpPr>
          <p:nvPr/>
        </p:nvSpPr>
        <p:spPr>
          <a:xfrm>
            <a:off x="939716" y="3201443"/>
            <a:ext cx="10972800" cy="2286544"/>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32159" y="1906587"/>
            <a:ext cx="11587914" cy="1752600"/>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0" marR="0" lvl="0" indent="0" algn="ctr" defTabSz="584200" rtl="0" eaLnBrk="0" fontAlgn="base" latinLnBrk="0" hangingPunct="0">
              <a:lnSpc>
                <a:spcPct val="100000"/>
              </a:lnSpc>
              <a:spcBef>
                <a:spcPts val="0"/>
              </a:spcBef>
              <a:spcAft>
                <a:spcPct val="0"/>
              </a:spcAft>
              <a:buClrTx/>
              <a:buSzTx/>
              <a:tabLst/>
              <a:defRPr/>
            </a:pPr>
            <a:r>
              <a:rPr lang="en-US" kern="0" noProof="0" dirty="0" smtClean="0">
                <a:latin typeface="Trebuchet MS"/>
              </a:rPr>
              <a:t>Office of Behavioral Health, Community Programs:</a:t>
            </a:r>
          </a:p>
          <a:p>
            <a:pPr marL="0" marR="0" lvl="0" indent="0" algn="ctr" defTabSz="584200" rtl="0" eaLnBrk="0" fontAlgn="base" latinLnBrk="0" hangingPunct="0">
              <a:lnSpc>
                <a:spcPct val="100000"/>
              </a:lnSpc>
              <a:spcBef>
                <a:spcPts val="0"/>
              </a:spcBef>
              <a:spcAft>
                <a:spcPct val="0"/>
              </a:spcAft>
              <a:buClrTx/>
              <a:buSzTx/>
              <a:tabLst/>
              <a:defRPr/>
            </a:pPr>
            <a:r>
              <a:rPr lang="en-US" kern="0" noProof="0" dirty="0" smtClean="0">
                <a:latin typeface="Trebuchet MS"/>
              </a:rPr>
              <a:t>Contracts Manager</a:t>
            </a:r>
            <a:endParaRPr kumimoji="0" lang="en-US" sz="3000" b="0" i="0" u="none" strike="noStrike" kern="0" cap="none" spc="0" normalizeH="0" noProof="0" dirty="0" smtClean="0">
              <a:ln>
                <a:noFill/>
              </a:ln>
              <a:solidFill>
                <a:srgbClr val="53585F"/>
              </a:solidFill>
              <a:effectLst/>
              <a:uLnTx/>
              <a:uFillTx/>
              <a:latin typeface="Trebuchet MS"/>
              <a:sym typeface="Trebuchet MS" pitchFamily="-100" charset="0"/>
            </a:endParaRPr>
          </a:p>
          <a:p>
            <a:pPr marL="0" lvl="0" indent="0" algn="ctr">
              <a:spcBef>
                <a:spcPts val="0"/>
              </a:spcBef>
            </a:pPr>
            <a:r>
              <a:rPr lang="en-US" kern="0" dirty="0"/>
              <a:t>Email: </a:t>
            </a:r>
            <a:r>
              <a:rPr lang="en-US" kern="0" dirty="0" smtClean="0">
                <a:hlinkClick r:id="rId2"/>
              </a:rPr>
              <a:t>rebecca.lembke@state.co.us</a:t>
            </a:r>
            <a:r>
              <a:rPr lang="en-US" kern="0" dirty="0" smtClean="0"/>
              <a:t>   Phone</a:t>
            </a:r>
            <a:r>
              <a:rPr lang="en-US" kern="0" dirty="0"/>
              <a:t>: 303-866-7154</a:t>
            </a:r>
          </a:p>
          <a:p>
            <a:pPr marL="0" marR="0" lvl="0" indent="0" algn="ctr" defTabSz="584200" rtl="0" eaLnBrk="0" fontAlgn="base" latinLnBrk="0" hangingPunct="0">
              <a:lnSpc>
                <a:spcPct val="100000"/>
              </a:lnSpc>
              <a:spcBef>
                <a:spcPts val="0"/>
              </a:spcBef>
              <a:spcAft>
                <a:spcPct val="0"/>
              </a:spcAft>
              <a:buClrTx/>
              <a:buSzTx/>
              <a:tabLst/>
              <a:defRPr/>
            </a:pPr>
            <a:endParaRPr kumimoji="0" lang="en-US" sz="3000" b="0" i="0" u="none" strike="noStrike" kern="0" cap="none" spc="0" normalizeH="0" baseline="0" noProof="0" dirty="0">
              <a:ln>
                <a:noFill/>
              </a:ln>
              <a:solidFill>
                <a:srgbClr val="53585F"/>
              </a:solidFill>
              <a:effectLst/>
              <a:uLnTx/>
              <a:uFillTx/>
              <a:latin typeface="Trebuchet MS"/>
              <a:sym typeface="Trebuchet MS" pitchFamily="-100" charset="0"/>
            </a:endParaRPr>
          </a:p>
        </p:txBody>
      </p:sp>
      <p:sp>
        <p:nvSpPr>
          <p:cNvPr id="6" name="Rectangle 5"/>
          <p:cNvSpPr/>
          <p:nvPr/>
        </p:nvSpPr>
        <p:spPr>
          <a:xfrm>
            <a:off x="632160" y="3782059"/>
            <a:ext cx="11587913" cy="3323987"/>
          </a:xfrm>
          <a:prstGeom prst="rect">
            <a:avLst/>
          </a:prstGeom>
        </p:spPr>
        <p:txBody>
          <a:bodyPr wrap="square">
            <a:spAutoFit/>
          </a:bodyPr>
          <a:lstStyle/>
          <a:p>
            <a:pPr lvl="0" algn="ctr" eaLnBrk="0">
              <a:spcBef>
                <a:spcPts val="0"/>
              </a:spcBef>
              <a:defRPr/>
            </a:pPr>
            <a:r>
              <a:rPr lang="en-US" sz="3000" kern="0" dirty="0">
                <a:solidFill>
                  <a:srgbClr val="53585F"/>
                </a:solidFill>
                <a:latin typeface="Trebuchet MS"/>
                <a:ea typeface="+mn-ea"/>
                <a:cs typeface="+mn-cs"/>
                <a:sym typeface="Trebuchet MS" pitchFamily="-100" charset="0"/>
              </a:rPr>
              <a:t>Office of Behavioral Health, Community Programs:</a:t>
            </a:r>
          </a:p>
          <a:p>
            <a:pPr lvl="0" algn="ctr" eaLnBrk="0">
              <a:spcBef>
                <a:spcPts val="0"/>
              </a:spcBef>
              <a:defRPr/>
            </a:pPr>
            <a:r>
              <a:rPr lang="en-US" sz="3000" kern="0" dirty="0">
                <a:solidFill>
                  <a:srgbClr val="53585F"/>
                </a:solidFill>
                <a:latin typeface="Trebuchet MS"/>
                <a:ea typeface="+mn-ea"/>
                <a:cs typeface="+mn-cs"/>
                <a:sym typeface="Trebuchet MS" pitchFamily="-100" charset="0"/>
              </a:rPr>
              <a:t>Accounting Manager</a:t>
            </a:r>
          </a:p>
          <a:p>
            <a:pPr lvl="0" algn="ctr">
              <a:spcBef>
                <a:spcPts val="0"/>
              </a:spcBef>
            </a:pPr>
            <a:r>
              <a:rPr lang="en-US" sz="3000" kern="0" dirty="0">
                <a:solidFill>
                  <a:srgbClr val="53585F"/>
                </a:solidFill>
                <a:latin typeface="Trebuchet MS"/>
                <a:ea typeface="+mn-ea"/>
                <a:cs typeface="+mn-cs"/>
                <a:sym typeface="Trebuchet MS" pitchFamily="-100" charset="0"/>
              </a:rPr>
              <a:t>Email: </a:t>
            </a:r>
            <a:r>
              <a:rPr lang="en-US" sz="3000" kern="0" dirty="0" smtClean="0">
                <a:solidFill>
                  <a:srgbClr val="53585F"/>
                </a:solidFill>
                <a:latin typeface="Trebuchet MS"/>
                <a:ea typeface="+mn-ea"/>
                <a:cs typeface="+mn-cs"/>
                <a:sym typeface="Trebuchet MS" pitchFamily="-100" charset="0"/>
                <a:hlinkClick r:id="rId3"/>
              </a:rPr>
              <a:t>elsa.henry@state.co.us</a:t>
            </a:r>
            <a:r>
              <a:rPr lang="en-US" sz="3000" kern="0" dirty="0" smtClean="0">
                <a:solidFill>
                  <a:srgbClr val="53585F"/>
                </a:solidFill>
                <a:latin typeface="Trebuchet MS"/>
                <a:ea typeface="+mn-ea"/>
                <a:cs typeface="+mn-cs"/>
                <a:sym typeface="Trebuchet MS" pitchFamily="-100" charset="0"/>
              </a:rPr>
              <a:t>   Phone</a:t>
            </a:r>
            <a:r>
              <a:rPr lang="en-US" sz="3000" kern="0" dirty="0">
                <a:solidFill>
                  <a:srgbClr val="53585F"/>
                </a:solidFill>
                <a:latin typeface="Trebuchet MS"/>
                <a:ea typeface="+mn-ea"/>
                <a:cs typeface="+mn-cs"/>
                <a:sym typeface="Trebuchet MS" pitchFamily="-100" charset="0"/>
              </a:rPr>
              <a:t>: </a:t>
            </a:r>
            <a:r>
              <a:rPr lang="en-US" sz="3000" kern="0" dirty="0" smtClean="0">
                <a:solidFill>
                  <a:srgbClr val="53585F"/>
                </a:solidFill>
                <a:latin typeface="Trebuchet MS"/>
                <a:ea typeface="+mn-ea"/>
                <a:cs typeface="+mn-cs"/>
                <a:sym typeface="Trebuchet MS" pitchFamily="-100" charset="0"/>
              </a:rPr>
              <a:t>303-866-7154</a:t>
            </a:r>
          </a:p>
          <a:p>
            <a:pPr lvl="0" algn="ctr">
              <a:spcBef>
                <a:spcPts val="0"/>
              </a:spcBef>
            </a:pPr>
            <a:endParaRPr lang="en-US" sz="3000" kern="0" dirty="0">
              <a:solidFill>
                <a:srgbClr val="53585F"/>
              </a:solidFill>
              <a:latin typeface="Trebuchet MS"/>
              <a:ea typeface="+mn-ea"/>
              <a:cs typeface="+mn-cs"/>
              <a:sym typeface="Trebuchet MS" pitchFamily="-100" charset="0"/>
            </a:endParaRPr>
          </a:p>
          <a:p>
            <a:pPr lvl="0" algn="ctr" eaLnBrk="0">
              <a:spcBef>
                <a:spcPts val="0"/>
              </a:spcBef>
              <a:defRPr/>
            </a:pPr>
            <a:r>
              <a:rPr lang="en-US" sz="3000" kern="0" dirty="0">
                <a:solidFill>
                  <a:srgbClr val="53585F"/>
                </a:solidFill>
                <a:latin typeface="Trebuchet MS"/>
                <a:sym typeface="Trebuchet MS" pitchFamily="-100" charset="0"/>
              </a:rPr>
              <a:t>Office of Behavioral Health, Community Programs:</a:t>
            </a:r>
          </a:p>
          <a:p>
            <a:pPr lvl="0" algn="ctr" eaLnBrk="0">
              <a:spcBef>
                <a:spcPts val="0"/>
              </a:spcBef>
              <a:defRPr/>
            </a:pPr>
            <a:r>
              <a:rPr lang="en-US" sz="3000" kern="0" dirty="0" smtClean="0">
                <a:solidFill>
                  <a:srgbClr val="53585F"/>
                </a:solidFill>
                <a:latin typeface="Trebuchet MS"/>
                <a:sym typeface="Trebuchet MS" pitchFamily="-100" charset="0"/>
              </a:rPr>
              <a:t>Fiscal Compliance Specialist</a:t>
            </a:r>
            <a:endParaRPr lang="en-US" sz="3000" kern="0" dirty="0">
              <a:solidFill>
                <a:srgbClr val="53585F"/>
              </a:solidFill>
              <a:latin typeface="Trebuchet MS"/>
              <a:sym typeface="Trebuchet MS" pitchFamily="-100" charset="0"/>
            </a:endParaRPr>
          </a:p>
          <a:p>
            <a:pPr lvl="0" algn="ctr">
              <a:spcBef>
                <a:spcPts val="0"/>
              </a:spcBef>
            </a:pPr>
            <a:r>
              <a:rPr lang="en-US" sz="3000" kern="0" dirty="0" smtClean="0">
                <a:solidFill>
                  <a:srgbClr val="53585F"/>
                </a:solidFill>
                <a:latin typeface="Trebuchet MS"/>
                <a:ea typeface="+mn-ea"/>
                <a:cs typeface="+mn-cs"/>
                <a:sym typeface="Trebuchet MS" pitchFamily="-100" charset="0"/>
              </a:rPr>
              <a:t>Email: </a:t>
            </a:r>
            <a:r>
              <a:rPr lang="en-US" sz="3000" kern="0" dirty="0" smtClean="0">
                <a:solidFill>
                  <a:srgbClr val="53585F"/>
                </a:solidFill>
                <a:latin typeface="Trebuchet MS"/>
                <a:ea typeface="+mn-ea"/>
                <a:cs typeface="+mn-cs"/>
                <a:sym typeface="Trebuchet MS" pitchFamily="-100" charset="0"/>
                <a:hlinkClick r:id="rId4"/>
              </a:rPr>
              <a:t>celeste.white@state.co.us</a:t>
            </a:r>
            <a:r>
              <a:rPr lang="en-US" sz="3000" kern="0" dirty="0" smtClean="0">
                <a:solidFill>
                  <a:srgbClr val="53585F"/>
                </a:solidFill>
                <a:latin typeface="Trebuchet MS"/>
                <a:ea typeface="+mn-ea"/>
                <a:cs typeface="+mn-cs"/>
                <a:sym typeface="Trebuchet MS" pitchFamily="-100" charset="0"/>
              </a:rPr>
              <a:t>  Phone 303-866-7509</a:t>
            </a:r>
            <a:endParaRPr lang="en-US" sz="3000" kern="0" dirty="0">
              <a:solidFill>
                <a:srgbClr val="53585F"/>
              </a:solidFill>
              <a:latin typeface="Trebuchet MS"/>
              <a:ea typeface="+mn-ea"/>
              <a:cs typeface="+mn-cs"/>
              <a:sym typeface="Trebuchet MS" pitchFamily="-100" charset="0"/>
            </a:endParaRPr>
          </a:p>
        </p:txBody>
      </p:sp>
    </p:spTree>
    <p:extLst>
      <p:ext uri="{BB962C8B-B14F-4D97-AF65-F5344CB8AC3E}">
        <p14:creationId xmlns:p14="http://schemas.microsoft.com/office/powerpoint/2010/main" val="3687594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8"/>
            <a:ext cx="11582400" cy="914400"/>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Presentation Overview</a:t>
            </a:r>
            <a:endParaRPr lang="en-US" sz="4800" kern="0" dirty="0"/>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64410" y="1982786"/>
            <a:ext cx="11705390" cy="5334001"/>
          </a:xfrm>
          <a:custGeom>
            <a:avLst/>
            <a:gdLst>
              <a:gd name="connsiteX0" fmla="*/ 0 w 11705390"/>
              <a:gd name="connsiteY0" fmla="*/ 0 h 5334001"/>
              <a:gd name="connsiteX1" fmla="*/ 11705390 w 11705390"/>
              <a:gd name="connsiteY1" fmla="*/ 0 h 5334001"/>
              <a:gd name="connsiteX2" fmla="*/ 11705390 w 11705390"/>
              <a:gd name="connsiteY2" fmla="*/ 5334001 h 5334001"/>
              <a:gd name="connsiteX3" fmla="*/ 0 w 11705390"/>
              <a:gd name="connsiteY3" fmla="*/ 5334001 h 5334001"/>
              <a:gd name="connsiteX4" fmla="*/ 0 w 11705390"/>
              <a:gd name="connsiteY4" fmla="*/ 0 h 5334001"/>
              <a:gd name="connsiteX0" fmla="*/ 0 w 11705390"/>
              <a:gd name="connsiteY0" fmla="*/ 0 h 5334001"/>
              <a:gd name="connsiteX1" fmla="*/ 10019632 w 11705390"/>
              <a:gd name="connsiteY1" fmla="*/ 22477 h 5334001"/>
              <a:gd name="connsiteX2" fmla="*/ 11705390 w 11705390"/>
              <a:gd name="connsiteY2" fmla="*/ 0 h 5334001"/>
              <a:gd name="connsiteX3" fmla="*/ 11705390 w 11705390"/>
              <a:gd name="connsiteY3" fmla="*/ 5334001 h 5334001"/>
              <a:gd name="connsiteX4" fmla="*/ 0 w 11705390"/>
              <a:gd name="connsiteY4" fmla="*/ 5334001 h 5334001"/>
              <a:gd name="connsiteX5" fmla="*/ 0 w 11705390"/>
              <a:gd name="connsiteY5" fmla="*/ 0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5390" h="5334001">
                <a:moveTo>
                  <a:pt x="0" y="0"/>
                </a:moveTo>
                <a:lnTo>
                  <a:pt x="10019632" y="22477"/>
                </a:lnTo>
                <a:lnTo>
                  <a:pt x="11705390" y="0"/>
                </a:lnTo>
                <a:lnTo>
                  <a:pt x="11705390" y="5334001"/>
                </a:lnTo>
                <a:lnTo>
                  <a:pt x="0" y="5334001"/>
                </a:lnTo>
                <a:lnTo>
                  <a:pt x="0" y="0"/>
                </a:lnTo>
                <a:close/>
              </a:path>
            </a:pathLst>
          </a:cu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0" marR="0" lvl="0" indent="0" algn="l" defTabSz="584200" rtl="0" eaLnBrk="0" fontAlgn="base" latinLnBrk="0" hangingPunct="0">
              <a:lnSpc>
                <a:spcPct val="100000"/>
              </a:lnSpc>
              <a:spcBef>
                <a:spcPts val="0"/>
              </a:spcBef>
              <a:spcAft>
                <a:spcPct val="0"/>
              </a:spcAft>
              <a:buClrTx/>
              <a:buSzTx/>
              <a:tabLst/>
              <a:defRPr/>
            </a:pPr>
            <a:endParaRPr kumimoji="0" lang="en-US" sz="2800" b="0" i="0" u="none" strike="noStrike" kern="0" cap="none" spc="0" normalizeH="0" noProof="0" dirty="0" smtClean="0">
              <a:ln>
                <a:noFill/>
              </a:ln>
              <a:solidFill>
                <a:srgbClr val="53585F"/>
              </a:solidFill>
              <a:effectLst/>
              <a:uLnTx/>
              <a:uFillTx/>
              <a:latin typeface="Trebuchet MS"/>
              <a:sym typeface="Trebuchet MS" pitchFamily="-100" charset="0"/>
            </a:endParaRPr>
          </a:p>
        </p:txBody>
      </p:sp>
      <p:sp>
        <p:nvSpPr>
          <p:cNvPr id="3" name="Rectangle 2"/>
          <p:cNvSpPr/>
          <p:nvPr/>
        </p:nvSpPr>
        <p:spPr>
          <a:xfrm>
            <a:off x="635000" y="1373187"/>
            <a:ext cx="11277600" cy="6124754"/>
          </a:xfrm>
          <a:prstGeom prst="rect">
            <a:avLst/>
          </a:prstGeom>
        </p:spPr>
        <p:txBody>
          <a:bodyPr wrap="square">
            <a:spAutoFit/>
          </a:bodyPr>
          <a:lstStyle/>
          <a:p>
            <a:pPr marL="457200" lvl="0" indent="-457200">
              <a:spcBef>
                <a:spcPts val="0"/>
              </a:spcBef>
              <a:buFont typeface="Arial" panose="020B0604020202020204" pitchFamily="34" charset="0"/>
              <a:buChar char="•"/>
              <a:defRPr/>
            </a:pPr>
            <a:endParaRPr lang="en-US" sz="2800" kern="0" dirty="0" smtClean="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Payment Terms</a:t>
            </a:r>
          </a:p>
          <a:p>
            <a:pPr marL="457200" lvl="0" indent="-457200">
              <a:spcBef>
                <a:spcPts val="0"/>
              </a:spcBef>
              <a:buFont typeface="Arial" panose="020B0604020202020204" pitchFamily="34" charset="0"/>
              <a:buChar char="•"/>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Capacity Model and Inclusion of Special Studies Codes</a:t>
            </a:r>
            <a:endParaRPr lang="en-US" sz="2800" kern="0" dirty="0">
              <a:latin typeface="Trebuchet MS"/>
            </a:endParaRPr>
          </a:p>
          <a:p>
            <a:pPr marL="457200" lvl="0" indent="-457200">
              <a:spcBef>
                <a:spcPts val="0"/>
              </a:spcBef>
              <a:buFont typeface="Arial" panose="020B0604020202020204" pitchFamily="34" charset="0"/>
              <a:buChar char="•"/>
              <a:defRPr/>
            </a:pPr>
            <a:endParaRPr lang="en-US" sz="2800" kern="0" dirty="0" smtClean="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New Template for FY 18 </a:t>
            </a:r>
            <a:r>
              <a:rPr lang="en-US" sz="2800" kern="0" dirty="0">
                <a:latin typeface="Trebuchet MS"/>
              </a:rPr>
              <a:t>B</a:t>
            </a:r>
            <a:r>
              <a:rPr lang="en-US" sz="2800" kern="0" dirty="0" smtClean="0">
                <a:latin typeface="Trebuchet MS"/>
              </a:rPr>
              <a:t>udgets</a:t>
            </a:r>
          </a:p>
          <a:p>
            <a:pPr lvl="0">
              <a:spcBef>
                <a:spcPts val="0"/>
              </a:spcBef>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Invoicing the Office of Behavioral Health</a:t>
            </a:r>
          </a:p>
          <a:p>
            <a:pPr marL="685800" lvl="1" indent="-457200">
              <a:spcBef>
                <a:spcPts val="0"/>
              </a:spcBef>
              <a:buFont typeface="Arial" panose="020B0604020202020204" pitchFamily="34" charset="0"/>
              <a:buChar char="•"/>
              <a:defRPr/>
            </a:pPr>
            <a:r>
              <a:rPr lang="en-US" sz="2800" kern="0" dirty="0" smtClean="0">
                <a:latin typeface="Trebuchet MS"/>
              </a:rPr>
              <a:t>Capacity Invoice </a:t>
            </a:r>
          </a:p>
          <a:p>
            <a:pPr marL="685800" lvl="1" indent="-457200">
              <a:spcBef>
                <a:spcPts val="0"/>
              </a:spcBef>
              <a:buFont typeface="Arial" panose="020B0604020202020204" pitchFamily="34" charset="0"/>
              <a:buChar char="•"/>
              <a:defRPr/>
            </a:pPr>
            <a:r>
              <a:rPr lang="en-US" sz="2800" kern="0" dirty="0" smtClean="0">
                <a:latin typeface="Trebuchet MS"/>
              </a:rPr>
              <a:t>New Invoice Summary Form </a:t>
            </a:r>
          </a:p>
          <a:p>
            <a:pPr marL="685800" lvl="1" indent="-457200">
              <a:spcBef>
                <a:spcPts val="0"/>
              </a:spcBef>
              <a:buFont typeface="Arial" panose="020B0604020202020204" pitchFamily="34" charset="0"/>
              <a:buChar char="•"/>
              <a:defRPr/>
            </a:pPr>
            <a:r>
              <a:rPr lang="en-US" sz="2800" kern="0" dirty="0" smtClean="0">
                <a:latin typeface="Trebuchet MS"/>
              </a:rPr>
              <a:t>Supporting Documentation</a:t>
            </a:r>
          </a:p>
          <a:p>
            <a:pPr lvl="0">
              <a:spcBef>
                <a:spcPts val="0"/>
              </a:spcBef>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Fiscal Compliance Guidelines</a:t>
            </a:r>
          </a:p>
          <a:p>
            <a:pPr marL="457200" lvl="0" indent="-457200">
              <a:spcBef>
                <a:spcPts val="0"/>
              </a:spcBef>
              <a:buFont typeface="Arial" panose="020B0604020202020204" pitchFamily="34" charset="0"/>
              <a:buChar char="•"/>
              <a:defRPr/>
            </a:pPr>
            <a:endParaRPr lang="en-US" sz="2800" kern="0" dirty="0">
              <a:latin typeface="Trebuchet MS"/>
            </a:endParaRPr>
          </a:p>
        </p:txBody>
      </p:sp>
    </p:spTree>
    <p:extLst>
      <p:ext uri="{BB962C8B-B14F-4D97-AF65-F5344CB8AC3E}">
        <p14:creationId xmlns:p14="http://schemas.microsoft.com/office/powerpoint/2010/main" val="4091465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534988"/>
            <a:ext cx="11582400" cy="914400"/>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Links to Forms and Guidelines</a:t>
            </a:r>
            <a:endParaRPr lang="en-US" sz="4800" kern="0" dirty="0">
              <a:solidFill>
                <a:srgbClr val="5C6670"/>
              </a:solidFill>
            </a:endParaRP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64410" y="2439194"/>
            <a:ext cx="11705390" cy="57168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457200" marR="0" lvl="0" indent="-457200" algn="l" defTabSz="584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2800" kern="0" dirty="0" smtClean="0">
              <a:latin typeface="Trebuchet MS"/>
            </a:endParaRPr>
          </a:p>
          <a:p>
            <a:pPr marL="0" marR="0" lvl="0" indent="0" algn="l" defTabSz="584200" rtl="0" eaLnBrk="0" fontAlgn="base" latinLnBrk="0" hangingPunct="0">
              <a:lnSpc>
                <a:spcPct val="100000"/>
              </a:lnSpc>
              <a:spcBef>
                <a:spcPts val="0"/>
              </a:spcBef>
              <a:spcAft>
                <a:spcPct val="0"/>
              </a:spcAft>
              <a:buClrTx/>
              <a:buSzTx/>
              <a:tabLst/>
              <a:defRPr/>
            </a:pPr>
            <a:endParaRPr lang="en-US" sz="2800" kern="0" dirty="0" smtClean="0">
              <a:latin typeface="Trebuchet MS"/>
            </a:endParaRPr>
          </a:p>
        </p:txBody>
      </p:sp>
      <p:sp>
        <p:nvSpPr>
          <p:cNvPr id="3" name="Rectangle 2"/>
          <p:cNvSpPr/>
          <p:nvPr/>
        </p:nvSpPr>
        <p:spPr>
          <a:xfrm>
            <a:off x="664410" y="2135187"/>
            <a:ext cx="11705390" cy="9264075"/>
          </a:xfrm>
          <a:prstGeom prst="rect">
            <a:avLst/>
          </a:prstGeom>
        </p:spPr>
        <p:txBody>
          <a:bodyPr wrap="square">
            <a:spAutoFit/>
          </a:bodyPr>
          <a:lstStyle/>
          <a:p>
            <a:endParaRPr lang="en-US" sz="2400" dirty="0"/>
          </a:p>
          <a:p>
            <a:pPr marL="457200" lvl="0" indent="-457200">
              <a:spcBef>
                <a:spcPts val="0"/>
              </a:spcBef>
              <a:buFont typeface="Arial" panose="020B0604020202020204" pitchFamily="34" charset="0"/>
              <a:buChar char="•"/>
              <a:defRPr/>
            </a:pPr>
            <a:r>
              <a:rPr lang="en-US" sz="2800" kern="0" dirty="0" smtClean="0"/>
              <a:t>OBH website link – </a:t>
            </a:r>
            <a:r>
              <a:rPr lang="en-US" sz="2800" kern="0" dirty="0">
                <a:hlinkClick r:id="rId2"/>
              </a:rPr>
              <a:t>https://sites.google.com/a/state.co.us/cdhs-behavioral-health</a:t>
            </a:r>
            <a:r>
              <a:rPr lang="en-US" sz="2800" kern="0" dirty="0" smtClean="0">
                <a:hlinkClick r:id="rId2"/>
              </a:rPr>
              <a:t>/</a:t>
            </a:r>
            <a:r>
              <a:rPr lang="en-US" sz="2800" kern="0" dirty="0" smtClean="0"/>
              <a:t> More to come</a:t>
            </a:r>
          </a:p>
          <a:p>
            <a:pPr marL="457200" lvl="0" indent="-457200">
              <a:spcBef>
                <a:spcPts val="0"/>
              </a:spcBef>
              <a:buFont typeface="Arial" panose="020B0604020202020204" pitchFamily="34" charset="0"/>
              <a:buChar char="•"/>
              <a:defRPr/>
            </a:pPr>
            <a:endParaRPr lang="en-US" sz="2800" kern="0" dirty="0"/>
          </a:p>
          <a:p>
            <a:pPr marL="457200" lvl="0" indent="-457200">
              <a:spcBef>
                <a:spcPts val="0"/>
              </a:spcBef>
              <a:buFont typeface="Arial" panose="020B0604020202020204" pitchFamily="34" charset="0"/>
              <a:buChar char="•"/>
              <a:defRPr/>
            </a:pPr>
            <a:r>
              <a:rPr lang="en-US" sz="2800" kern="0" dirty="0" smtClean="0">
                <a:hlinkClick r:id="rId3"/>
              </a:rPr>
              <a:t>OBHpayment@state.co.us</a:t>
            </a:r>
            <a:r>
              <a:rPr lang="en-US" sz="2800" kern="0" dirty="0" smtClean="0"/>
              <a:t> – email address for all payment requests.</a:t>
            </a:r>
          </a:p>
          <a:p>
            <a:pPr marL="457200" lvl="0" indent="-457200">
              <a:spcBef>
                <a:spcPts val="0"/>
              </a:spcBef>
              <a:buFont typeface="Arial" panose="020B0604020202020204" pitchFamily="34" charset="0"/>
              <a:buChar char="•"/>
              <a:defRPr/>
            </a:pPr>
            <a:endParaRPr lang="en-US" sz="2800" kern="0" dirty="0"/>
          </a:p>
          <a:p>
            <a:pPr marL="457200" lvl="0" indent="-457200">
              <a:spcBef>
                <a:spcPts val="0"/>
              </a:spcBef>
              <a:buFont typeface="Arial" panose="020B0604020202020204" pitchFamily="34" charset="0"/>
              <a:buChar char="•"/>
              <a:defRPr/>
            </a:pPr>
            <a:r>
              <a:rPr lang="en-US" sz="2800" kern="0" dirty="0" smtClean="0"/>
              <a:t>Federal Office of Management and Budget (OMB)</a:t>
            </a:r>
          </a:p>
          <a:p>
            <a:pPr marL="685800" lvl="1" indent="-457200">
              <a:spcBef>
                <a:spcPts val="0"/>
              </a:spcBef>
              <a:buFont typeface="Arial" panose="020B0604020202020204" pitchFamily="34" charset="0"/>
              <a:buChar char="•"/>
              <a:defRPr/>
            </a:pPr>
            <a:r>
              <a:rPr lang="en-US" sz="2800" kern="0" dirty="0" smtClean="0"/>
              <a:t>Title </a:t>
            </a:r>
            <a:r>
              <a:rPr lang="en-US" sz="2800" kern="0" dirty="0"/>
              <a:t>2 → Subtitle A → Chapter II → Part </a:t>
            </a:r>
            <a:r>
              <a:rPr lang="en-US" sz="2800" kern="0" dirty="0" smtClean="0"/>
              <a:t>200</a:t>
            </a:r>
          </a:p>
          <a:p>
            <a:pPr lvl="3" indent="0">
              <a:spcBef>
                <a:spcPts val="0"/>
              </a:spcBef>
              <a:defRPr/>
            </a:pPr>
            <a:r>
              <a:rPr lang="en-US" sz="2800" kern="0" dirty="0" smtClean="0"/>
              <a:t>Uniform Administrative Requirements, Cost Principles, and Audit Requirements for Federal Awards</a:t>
            </a:r>
          </a:p>
          <a:p>
            <a:pPr lvl="3" indent="0">
              <a:spcBef>
                <a:spcPts val="0"/>
              </a:spcBef>
              <a:defRPr/>
            </a:pPr>
            <a:r>
              <a:rPr lang="en-US" sz="2400" kern="0" dirty="0" smtClean="0">
                <a:hlinkClick r:id="rId4" action="ppaction://hlinksldjump"/>
              </a:rPr>
              <a:t>http</a:t>
            </a:r>
            <a:r>
              <a:rPr lang="en-US" sz="2400" kern="0" dirty="0">
                <a:hlinkClick r:id="rId4" action="ppaction://hlinksldjump"/>
              </a:rPr>
              <a:t>://www.ecfr.gov/cgi-bin/text-idx?SID=ff450ef7b2b3098bd5474dd05b875b46&amp;mc=true&amp;tpl=/ecfrbrowse/Title02/2chapterII.tpl</a:t>
            </a:r>
            <a:endParaRPr lang="en-US" sz="2400" kern="0" dirty="0" smtClean="0"/>
          </a:p>
          <a:p>
            <a:pPr lvl="0">
              <a:spcBef>
                <a:spcPts val="0"/>
              </a:spcBef>
              <a:defRPr/>
            </a:pPr>
            <a:endParaRPr lang="en-US" sz="2800" kern="0" dirty="0"/>
          </a:p>
          <a:p>
            <a:pPr lvl="0">
              <a:spcBef>
                <a:spcPts val="0"/>
              </a:spcBef>
              <a:defRPr/>
            </a:pPr>
            <a:endParaRPr lang="en-US" sz="2800" kern="0" dirty="0" smtClean="0"/>
          </a:p>
          <a:p>
            <a:pPr marL="457200" lvl="0" indent="-457200">
              <a:spcBef>
                <a:spcPts val="0"/>
              </a:spcBef>
              <a:buFont typeface="Arial" panose="020B0604020202020204" pitchFamily="34" charset="0"/>
              <a:buChar char="•"/>
              <a:defRPr/>
            </a:pPr>
            <a:endParaRPr lang="en-US" sz="2800" kern="0" dirty="0" smtClean="0">
              <a:latin typeface="Trebuchet MS"/>
            </a:endParaRPr>
          </a:p>
          <a:p>
            <a:pPr lvl="0">
              <a:spcBef>
                <a:spcPts val="0"/>
              </a:spcBef>
              <a:defRPr/>
            </a:pPr>
            <a:endParaRPr lang="en-US" sz="2800" kern="0" dirty="0" smtClean="0">
              <a:latin typeface="Trebuchet MS"/>
            </a:endParaRPr>
          </a:p>
          <a:p>
            <a:pPr marL="457200" lvl="0" indent="-457200">
              <a:spcBef>
                <a:spcPts val="0"/>
              </a:spcBef>
              <a:buFont typeface="Arial" panose="020B0604020202020204" pitchFamily="34" charset="0"/>
              <a:buChar char="•"/>
              <a:defRPr/>
            </a:pPr>
            <a:endParaRPr lang="en-US" sz="2800" kern="0" dirty="0">
              <a:latin typeface="Trebuchet MS"/>
            </a:endParaRPr>
          </a:p>
          <a:p>
            <a:pPr marL="457200" lvl="0" indent="-457200">
              <a:spcBef>
                <a:spcPts val="0"/>
              </a:spcBef>
              <a:buFont typeface="Arial" panose="020B0604020202020204" pitchFamily="34" charset="0"/>
              <a:buChar char="•"/>
              <a:defRPr/>
            </a:pPr>
            <a:endParaRPr lang="en-US" sz="2800" kern="0" dirty="0" smtClean="0">
              <a:latin typeface="Trebuchet MS"/>
            </a:endParaRPr>
          </a:p>
          <a:p>
            <a:pPr lvl="0">
              <a:spcBef>
                <a:spcPts val="0"/>
              </a:spcBef>
              <a:defRPr/>
            </a:pPr>
            <a:endParaRPr lang="en-US" sz="2800" kern="0" dirty="0">
              <a:latin typeface="Trebuchet MS"/>
            </a:endParaRPr>
          </a:p>
          <a:p>
            <a:r>
              <a:rPr lang="en-US" sz="2800" dirty="0" smtClean="0"/>
              <a:t>  </a:t>
            </a:r>
          </a:p>
          <a:p>
            <a:endParaRPr lang="en-US" sz="2400" dirty="0"/>
          </a:p>
        </p:txBody>
      </p:sp>
    </p:spTree>
    <p:extLst>
      <p:ext uri="{BB962C8B-B14F-4D97-AF65-F5344CB8AC3E}">
        <p14:creationId xmlns:p14="http://schemas.microsoft.com/office/powerpoint/2010/main" val="3538687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4999" y="306388"/>
            <a:ext cx="11598275" cy="1524000"/>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a:solidFill>
                  <a:srgbClr val="5C6670"/>
                </a:solidFill>
              </a:rPr>
              <a:t>Payment Terms</a:t>
            </a: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33326" y="1525587"/>
            <a:ext cx="11705390" cy="57168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0" marR="0" lvl="0" indent="0" algn="l" defTabSz="584200" rtl="0" eaLnBrk="0" fontAlgn="base" latinLnBrk="0" hangingPunct="0">
              <a:lnSpc>
                <a:spcPct val="100000"/>
              </a:lnSpc>
              <a:spcBef>
                <a:spcPts val="0"/>
              </a:spcBef>
              <a:spcAft>
                <a:spcPct val="0"/>
              </a:spcAft>
              <a:buClrTx/>
              <a:buSzTx/>
              <a:tabLst/>
              <a:defRPr/>
            </a:pPr>
            <a:endParaRPr lang="en-US" sz="2800" kern="0" dirty="0" smtClean="0">
              <a:latin typeface="Trebuchet MS"/>
            </a:endParaRPr>
          </a:p>
        </p:txBody>
      </p:sp>
      <p:sp>
        <p:nvSpPr>
          <p:cNvPr id="3" name="Rectangle 2"/>
          <p:cNvSpPr/>
          <p:nvPr/>
        </p:nvSpPr>
        <p:spPr>
          <a:xfrm>
            <a:off x="482600" y="2018737"/>
            <a:ext cx="12039600" cy="6124754"/>
          </a:xfrm>
          <a:prstGeom prst="rect">
            <a:avLst/>
          </a:prstGeom>
        </p:spPr>
        <p:txBody>
          <a:bodyPr wrap="square">
            <a:spAutoFit/>
          </a:bodyPr>
          <a:lstStyle/>
          <a:p>
            <a:pPr marL="457200" indent="-457200">
              <a:buFont typeface="Arial" panose="020B0604020202020204" pitchFamily="34" charset="0"/>
              <a:buChar char="•"/>
            </a:pPr>
            <a:r>
              <a:rPr lang="en-US" sz="2800" dirty="0" smtClean="0"/>
              <a:t>The Contractor shall invoice monthly for services</a:t>
            </a:r>
          </a:p>
          <a:p>
            <a:pPr marL="800100" lvl="2" indent="-342900">
              <a:buFont typeface="Arial" panose="020B0604020202020204" pitchFamily="34" charset="0"/>
              <a:buChar char="•"/>
            </a:pPr>
            <a:r>
              <a:rPr lang="en-US" sz="2800" dirty="0" smtClean="0"/>
              <a:t>No </a:t>
            </a:r>
            <a:r>
              <a:rPr lang="en-US" sz="2800" dirty="0"/>
              <a:t>later than the 20</a:t>
            </a:r>
            <a:r>
              <a:rPr lang="en-US" sz="2800" baseline="30000" dirty="0"/>
              <a:t>th</a:t>
            </a:r>
            <a:r>
              <a:rPr lang="en-US" sz="2800" dirty="0"/>
              <a:t> of the month following service provision</a:t>
            </a:r>
            <a:r>
              <a:rPr lang="en-US" sz="2800" dirty="0" smtClean="0"/>
              <a:t>.</a:t>
            </a:r>
          </a:p>
          <a:p>
            <a:pPr marL="800100" lvl="2" indent="-342900">
              <a:buFont typeface="Arial" panose="020B0604020202020204" pitchFamily="34" charset="0"/>
              <a:buChar char="•"/>
            </a:pPr>
            <a:r>
              <a:rPr lang="en-US" sz="2800" dirty="0" smtClean="0"/>
              <a:t>MSOs will submit the capacity rollup by the 1</a:t>
            </a:r>
            <a:r>
              <a:rPr lang="en-US" sz="2800" baseline="30000" dirty="0" smtClean="0"/>
              <a:t>st</a:t>
            </a:r>
            <a:r>
              <a:rPr lang="en-US" sz="2800" dirty="0" smtClean="0"/>
              <a:t> day of the second month following service provision.</a:t>
            </a:r>
            <a:endParaRPr lang="en-US" sz="2800" dirty="0"/>
          </a:p>
          <a:p>
            <a:pPr marL="800100" lvl="2"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 The Contractor shall utilize the invoice template(s) provided by OBH.</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All </a:t>
            </a:r>
            <a:r>
              <a:rPr lang="en-US" sz="2800" dirty="0"/>
              <a:t>payment requests shall be submitted electronically to: </a:t>
            </a:r>
            <a:r>
              <a:rPr lang="en-US" sz="2800" dirty="0" smtClean="0">
                <a:hlinkClick r:id="rId2"/>
              </a:rPr>
              <a:t>OBHpayment@state.co.us</a:t>
            </a:r>
            <a:r>
              <a:rPr lang="en-US" sz="2800" dirty="0" smtClean="0"/>
              <a:t> </a:t>
            </a:r>
            <a:endParaRPr lang="en-US" sz="2800" dirty="0"/>
          </a:p>
          <a:p>
            <a:pPr lvl="2" indent="0"/>
            <a:endParaRPr lang="en-US" sz="2800" dirty="0" smtClean="0"/>
          </a:p>
          <a:p>
            <a:pPr marL="342900" indent="-342900">
              <a:buFont typeface="Arial" panose="020B0604020202020204" pitchFamily="34" charset="0"/>
              <a:buChar char="•"/>
            </a:pPr>
            <a:r>
              <a:rPr lang="en-US" sz="2800" dirty="0" smtClean="0"/>
              <a:t> </a:t>
            </a:r>
            <a:r>
              <a:rPr lang="en-US" sz="2800" dirty="0"/>
              <a:t>R</a:t>
            </a:r>
            <a:r>
              <a:rPr lang="en-US" sz="2800" dirty="0" smtClean="0"/>
              <a:t>equests for payment received </a:t>
            </a:r>
            <a:r>
              <a:rPr lang="en-US" sz="2800" b="1" dirty="0" smtClean="0"/>
              <a:t>after </a:t>
            </a:r>
            <a:r>
              <a:rPr lang="en-US" sz="2800" b="1" u="sng" dirty="0" smtClean="0"/>
              <a:t>September 10</a:t>
            </a:r>
            <a:r>
              <a:rPr lang="en-US" sz="2800" b="1" u="sng" baseline="30000" dirty="0" smtClean="0"/>
              <a:t>th</a:t>
            </a:r>
            <a:r>
              <a:rPr lang="en-US" sz="2800" b="1" dirty="0" smtClean="0"/>
              <a:t> </a:t>
            </a:r>
            <a:r>
              <a:rPr lang="en-US" sz="2800" dirty="0" smtClean="0"/>
              <a:t>for the  </a:t>
            </a:r>
          </a:p>
          <a:p>
            <a:r>
              <a:rPr lang="en-US" sz="2800" dirty="0"/>
              <a:t> </a:t>
            </a:r>
            <a:r>
              <a:rPr lang="en-US" sz="2800" dirty="0" smtClean="0"/>
              <a:t>   previous state fiscal year cannot be processed by OBH.</a:t>
            </a:r>
          </a:p>
          <a:p>
            <a:endParaRPr lang="en-US" sz="2800" dirty="0"/>
          </a:p>
          <a:p>
            <a:pPr marL="342900" indent="-3429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19646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2516187"/>
            <a:ext cx="9982199" cy="493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96999" y="763587"/>
            <a:ext cx="9982199" cy="1846659"/>
          </a:xfrm>
          <a:prstGeom prst="rect">
            <a:avLst/>
          </a:prstGeom>
          <a:noFill/>
        </p:spPr>
        <p:txBody>
          <a:bodyPr wrap="square" rtlCol="0">
            <a:spAutoFit/>
          </a:bodyPr>
          <a:lstStyle/>
          <a:p>
            <a:pPr algn="ctr"/>
            <a:r>
              <a:rPr lang="en-US" sz="2400" kern="0" dirty="0" smtClean="0"/>
              <a:t>FY 2017-18</a:t>
            </a:r>
          </a:p>
          <a:p>
            <a:pPr algn="ctr"/>
            <a:endParaRPr lang="en-US" sz="2400" kern="0" dirty="0" smtClean="0"/>
          </a:p>
          <a:p>
            <a:r>
              <a:rPr lang="en-US" sz="2400" kern="0" dirty="0" smtClean="0"/>
              <a:t>The OBH Invoice Cover Sheet will be pre-populated with your agency’s information. </a:t>
            </a:r>
            <a:endParaRPr lang="en-US" sz="2400" kern="0" dirty="0"/>
          </a:p>
          <a:p>
            <a:endParaRPr lang="en-US" dirty="0"/>
          </a:p>
        </p:txBody>
      </p:sp>
    </p:spTree>
    <p:extLst>
      <p:ext uri="{BB962C8B-B14F-4D97-AF65-F5344CB8AC3E}">
        <p14:creationId xmlns:p14="http://schemas.microsoft.com/office/powerpoint/2010/main" val="281608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601" y="992187"/>
            <a:ext cx="10591799" cy="1200329"/>
          </a:xfrm>
          <a:prstGeom prst="rect">
            <a:avLst/>
          </a:prstGeom>
          <a:noFill/>
        </p:spPr>
        <p:txBody>
          <a:bodyPr wrap="square" rtlCol="0">
            <a:spAutoFit/>
          </a:bodyPr>
          <a:lstStyle/>
          <a:p>
            <a:r>
              <a:rPr lang="en-US" sz="2400" dirty="0" smtClean="0"/>
              <a:t>Your agency’s fiscal staff will complete three areas on the form and sign the form each month: 1. Reimbursement Period, 2. Total Reimbursement Amount, and 3. Invoice Number</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2668588"/>
            <a:ext cx="10591799"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9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000" y="458787"/>
            <a:ext cx="11811000" cy="2286745"/>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800" kern="0" dirty="0" smtClean="0">
                <a:solidFill>
                  <a:srgbClr val="5C6670"/>
                </a:solidFill>
              </a:rPr>
              <a:t>Invoicing OBH</a:t>
            </a:r>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650875" y="2745532"/>
            <a:ext cx="11795125" cy="3581400"/>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lvl="4" indent="-342900">
              <a:spcBef>
                <a:spcPts val="0"/>
              </a:spcBef>
              <a:buFont typeface="Arial" panose="020B0604020202020204" pitchFamily="34" charset="0"/>
              <a:buChar char="•"/>
              <a:defRPr/>
            </a:pPr>
            <a:r>
              <a:rPr lang="en-US" sz="2800" kern="0" dirty="0">
                <a:latin typeface="Trebuchet MS"/>
              </a:rPr>
              <a:t>One </a:t>
            </a:r>
            <a:r>
              <a:rPr lang="en-US" sz="2800" kern="0" dirty="0" smtClean="0">
                <a:latin typeface="Trebuchet MS"/>
              </a:rPr>
              <a:t>invoice </a:t>
            </a:r>
            <a:r>
              <a:rPr lang="en-US" sz="2800" kern="0" dirty="0">
                <a:latin typeface="Trebuchet MS"/>
              </a:rPr>
              <a:t>per </a:t>
            </a:r>
            <a:r>
              <a:rPr lang="en-US" sz="2800" kern="0" dirty="0" smtClean="0">
                <a:latin typeface="Trebuchet MS"/>
              </a:rPr>
              <a:t>email – Confirmations / Easier Tracking</a:t>
            </a:r>
            <a:endParaRPr lang="en-US" sz="2800" kern="0" dirty="0">
              <a:latin typeface="Trebuchet MS"/>
            </a:endParaRPr>
          </a:p>
          <a:p>
            <a:pPr marL="1028700" lvl="4" indent="-457200">
              <a:spcBef>
                <a:spcPts val="0"/>
              </a:spcBef>
              <a:buFont typeface="Arial" panose="020B0604020202020204" pitchFamily="34" charset="0"/>
              <a:buChar char="•"/>
              <a:defRPr/>
            </a:pPr>
            <a:endParaRPr lang="en-US" sz="2800" kern="0" dirty="0">
              <a:latin typeface="Trebuchet MS"/>
            </a:endParaRPr>
          </a:p>
          <a:p>
            <a:pPr marL="1028700" lvl="4" indent="-457200">
              <a:spcBef>
                <a:spcPts val="0"/>
              </a:spcBef>
              <a:buFont typeface="Arial" panose="020B0604020202020204" pitchFamily="34" charset="0"/>
              <a:buChar char="•"/>
              <a:defRPr/>
            </a:pPr>
            <a:r>
              <a:rPr lang="en-US" sz="2800" kern="0" dirty="0">
                <a:latin typeface="Trebuchet MS"/>
              </a:rPr>
              <a:t>Submitted monthly by CMHC, MSO, or Crisis Provider</a:t>
            </a:r>
          </a:p>
          <a:p>
            <a:pPr marL="571500" lvl="4" indent="0">
              <a:spcBef>
                <a:spcPts val="0"/>
              </a:spcBef>
              <a:defRPr/>
            </a:pPr>
            <a:endParaRPr lang="en-US" sz="2800" kern="0" dirty="0">
              <a:latin typeface="Trebuchet MS"/>
            </a:endParaRPr>
          </a:p>
          <a:p>
            <a:pPr marL="1028700" lvl="4" indent="-457200">
              <a:spcBef>
                <a:spcPts val="0"/>
              </a:spcBef>
              <a:buFont typeface="Arial" panose="020B0604020202020204" pitchFamily="34" charset="0"/>
              <a:buChar char="•"/>
              <a:defRPr/>
            </a:pPr>
            <a:r>
              <a:rPr lang="en-US" sz="2800" kern="0" dirty="0" smtClean="0"/>
              <a:t>Maintain </a:t>
            </a:r>
            <a:r>
              <a:rPr lang="en-US" sz="2800" kern="0" dirty="0"/>
              <a:t>all provider and location specific details for audit </a:t>
            </a:r>
            <a:r>
              <a:rPr lang="en-US" sz="2800" kern="0" dirty="0" smtClean="0"/>
              <a:t>trail for s</a:t>
            </a:r>
            <a:r>
              <a:rPr lang="en-US" sz="2800" kern="0" dirty="0" smtClean="0">
                <a:latin typeface="Trebuchet MS"/>
              </a:rPr>
              <a:t>ubcontractors </a:t>
            </a:r>
            <a:r>
              <a:rPr lang="en-US" sz="2800" kern="0" dirty="0">
                <a:latin typeface="Trebuchet MS"/>
              </a:rPr>
              <a:t>and/or </a:t>
            </a:r>
            <a:r>
              <a:rPr lang="en-US" sz="2800" kern="0" dirty="0" smtClean="0">
                <a:latin typeface="Trebuchet MS"/>
              </a:rPr>
              <a:t>multiple locations</a:t>
            </a:r>
          </a:p>
          <a:p>
            <a:pPr marL="1028700" lvl="4" indent="-457200">
              <a:spcBef>
                <a:spcPts val="0"/>
              </a:spcBef>
              <a:buFont typeface="Arial" panose="020B0604020202020204" pitchFamily="34" charset="0"/>
              <a:buChar char="•"/>
              <a:defRPr/>
            </a:pPr>
            <a:endParaRPr lang="en-US" sz="2800" kern="0" dirty="0">
              <a:latin typeface="Trebuchet MS"/>
            </a:endParaRPr>
          </a:p>
          <a:p>
            <a:pPr marL="1028700" lvl="4" indent="-457200">
              <a:spcBef>
                <a:spcPts val="0"/>
              </a:spcBef>
              <a:buFont typeface="Arial" panose="020B0604020202020204" pitchFamily="34" charset="0"/>
              <a:buChar char="•"/>
              <a:defRPr/>
            </a:pPr>
            <a:r>
              <a:rPr lang="en-US" sz="2800" kern="0" dirty="0" smtClean="0">
                <a:latin typeface="Trebuchet MS"/>
              </a:rPr>
              <a:t>Crisis Providers will need to complete a tab for each of the four modalities</a:t>
            </a:r>
            <a:endParaRPr lang="en-US" sz="2800" kern="0" dirty="0">
              <a:latin typeface="Trebuchet MS"/>
            </a:endParaRPr>
          </a:p>
          <a:p>
            <a:pPr marL="571500" lvl="4" indent="0" algn="ctr">
              <a:spcBef>
                <a:spcPts val="0"/>
              </a:spcBef>
              <a:defRPr/>
            </a:pPr>
            <a:endParaRPr lang="en-US" sz="2400" kern="0" dirty="0" smtClean="0">
              <a:solidFill>
                <a:srgbClr val="3270A8"/>
              </a:solidFill>
              <a:latin typeface="Trebuchet MS"/>
            </a:endParaRPr>
          </a:p>
        </p:txBody>
      </p:sp>
    </p:spTree>
    <p:extLst>
      <p:ext uri="{BB962C8B-B14F-4D97-AF65-F5344CB8AC3E}">
        <p14:creationId xmlns:p14="http://schemas.microsoft.com/office/powerpoint/2010/main" val="4059362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4138" y="458787"/>
            <a:ext cx="11506200" cy="1479628"/>
          </a:xfrm>
          <a:prstGeom prst="rect">
            <a:avLst/>
          </a:prstGeom>
        </p:spPr>
        <p:txBody>
          <a:bodyPr/>
          <a:lst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a:lstStyle>
          <a:p>
            <a:r>
              <a:rPr lang="en-US" sz="4400" kern="0" dirty="0" smtClean="0">
                <a:solidFill>
                  <a:srgbClr val="5C6670"/>
                </a:solidFill>
              </a:rPr>
              <a:t>FY18 Budget Template</a:t>
            </a:r>
            <a:endParaRPr lang="en-US" sz="4400" kern="0" dirty="0"/>
          </a:p>
        </p:txBody>
      </p:sp>
      <p:sp>
        <p:nvSpPr>
          <p:cNvPr id="5" name="Content Placeholder 2"/>
          <p:cNvSpPr txBox="1">
            <a:spLocks/>
          </p:cNvSpPr>
          <p:nvPr/>
        </p:nvSpPr>
        <p:spPr>
          <a:xfrm>
            <a:off x="650875" y="3201443"/>
            <a:ext cx="10972800" cy="5259512"/>
          </a:xfrm>
          <a:prstGeom prst="rect">
            <a:avLst/>
          </a:prstGeom>
        </p:spPr>
        <p:txBody>
          <a:bodyPr/>
          <a:lst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a:lstStyle>
          <a:p>
            <a:pPr marL="0" indent="0" eaLnBrk="1"/>
            <a:endParaRPr lang="en-US" kern="0" dirty="0"/>
          </a:p>
        </p:txBody>
      </p:sp>
      <p:sp>
        <p:nvSpPr>
          <p:cNvPr id="7" name="Content Placeholder 2"/>
          <p:cNvSpPr txBox="1">
            <a:spLocks/>
          </p:cNvSpPr>
          <p:nvPr/>
        </p:nvSpPr>
        <p:spPr>
          <a:xfrm>
            <a:off x="939800" y="2211387"/>
            <a:ext cx="10972800" cy="5411962"/>
          </a:xfrm>
          <a:prstGeom prst="rect">
            <a:avLst/>
          </a:prstGeom>
        </p:spPr>
        <p:txBody>
          <a:bodyPr vert="horz"/>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marL="457200" lvl="0" indent="-457200">
              <a:spcBef>
                <a:spcPts val="0"/>
              </a:spcBef>
              <a:buFont typeface="Arial" panose="020B0604020202020204" pitchFamily="34" charset="0"/>
              <a:buChar char="•"/>
              <a:defRPr/>
            </a:pPr>
            <a:r>
              <a:rPr lang="en-US" sz="2800" kern="0" dirty="0" smtClean="0">
                <a:latin typeface="Trebuchet MS"/>
              </a:rPr>
              <a:t>OBH will email the template to all providers</a:t>
            </a:r>
            <a:endParaRPr lang="en-US" sz="2800" kern="0" dirty="0">
              <a:latin typeface="Trebuchet MS"/>
            </a:endParaRPr>
          </a:p>
          <a:p>
            <a:pPr marL="457200" lvl="0" indent="-457200">
              <a:spcBef>
                <a:spcPts val="0"/>
              </a:spcBef>
              <a:buFont typeface="Arial" panose="020B0604020202020204" pitchFamily="34" charset="0"/>
              <a:buChar char="•"/>
              <a:defRPr/>
            </a:pPr>
            <a:endParaRPr lang="en-US" sz="2800" kern="0" dirty="0" smtClean="0">
              <a:solidFill>
                <a:srgbClr val="3270A8"/>
              </a:solidFill>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The template will be used for all capacity contracts/amendments with OBH</a:t>
            </a:r>
          </a:p>
          <a:p>
            <a:pPr marL="457200" lvl="0" indent="-457200">
              <a:spcBef>
                <a:spcPts val="0"/>
              </a:spcBef>
              <a:buFont typeface="Arial" panose="020B0604020202020204" pitchFamily="34" charset="0"/>
              <a:buChar char="•"/>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The Expense Detail Tab is where you document your expenditures that will rollup to the Monthly Invoice Summary</a:t>
            </a:r>
          </a:p>
          <a:p>
            <a:pPr marL="457200" lvl="0" indent="-457200">
              <a:spcBef>
                <a:spcPts val="0"/>
              </a:spcBef>
              <a:buFont typeface="Arial" panose="020B0604020202020204" pitchFamily="34" charset="0"/>
              <a:buChar char="•"/>
              <a:defRPr/>
            </a:pPr>
            <a:endParaRPr lang="en-US" sz="2800" kern="0" dirty="0">
              <a:latin typeface="Trebuchet MS"/>
            </a:endParaRPr>
          </a:p>
          <a:p>
            <a:pPr marL="457200" lvl="0" indent="-457200">
              <a:spcBef>
                <a:spcPts val="0"/>
              </a:spcBef>
              <a:buFont typeface="Arial" panose="020B0604020202020204" pitchFamily="34" charset="0"/>
              <a:buChar char="•"/>
              <a:defRPr/>
            </a:pPr>
            <a:r>
              <a:rPr lang="en-US" sz="2800" kern="0" dirty="0" smtClean="0">
                <a:latin typeface="Trebuchet MS"/>
              </a:rPr>
              <a:t>The Budget Narrative is designed for your agency to provide narrative explanations of your expenses as documented by your agency’s budget category or chart of accounts</a:t>
            </a:r>
            <a:endParaRPr lang="en-US" sz="2800" kern="0" dirty="0">
              <a:latin typeface="Trebuchet MS"/>
            </a:endParaRPr>
          </a:p>
        </p:txBody>
      </p:sp>
    </p:spTree>
    <p:extLst>
      <p:ext uri="{BB962C8B-B14F-4D97-AF65-F5344CB8AC3E}">
        <p14:creationId xmlns:p14="http://schemas.microsoft.com/office/powerpoint/2010/main" val="924308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5.xml><?xml version="1.0" encoding="utf-8"?>
<a:theme xmlns:a="http://schemas.openxmlformats.org/drawingml/2006/main"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6.xml><?xml version="1.0" encoding="utf-8"?>
<a:theme xmlns:a="http://schemas.openxmlformats.org/drawingml/2006/main" name="3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7.xml><?xml version="1.0" encoding="utf-8"?>
<a:theme xmlns:a="http://schemas.openxmlformats.org/drawingml/2006/main" name="4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8.xml><?xml version="1.0" encoding="utf-8"?>
<a:theme xmlns:a="http://schemas.openxmlformats.org/drawingml/2006/main" name="5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CBHC presentation</Template>
  <TotalTime>4676</TotalTime>
  <Words>1061</Words>
  <Application>Microsoft Office PowerPoint</Application>
  <PresentationFormat>Custom</PresentationFormat>
  <Paragraphs>177</Paragraphs>
  <Slides>23</Slides>
  <Notes>1</Notes>
  <HiddenSlides>0</HiddenSlides>
  <MMClips>0</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2_Office Theme</vt:lpstr>
      <vt:lpstr>Custom Design</vt:lpstr>
      <vt:lpstr>1_Custom Design</vt:lpstr>
      <vt:lpstr>1_Office Theme</vt:lpstr>
      <vt:lpstr>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Tatro,Shela</dc:creator>
  <cp:lastModifiedBy>Selisa</cp:lastModifiedBy>
  <cp:revision>327</cp:revision>
  <cp:lastPrinted>2017-03-09T16:07:30Z</cp:lastPrinted>
  <dcterms:created xsi:type="dcterms:W3CDTF">2014-01-16T23:28:42Z</dcterms:created>
  <dcterms:modified xsi:type="dcterms:W3CDTF">2017-03-09T17:35:09Z</dcterms:modified>
</cp:coreProperties>
</file>