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78" r:id="rId3"/>
    <p:sldId id="284" r:id="rId4"/>
    <p:sldId id="596" r:id="rId5"/>
    <p:sldId id="295" r:id="rId6"/>
    <p:sldId id="296" r:id="rId7"/>
    <p:sldId id="297" r:id="rId8"/>
    <p:sldId id="304" r:id="rId9"/>
    <p:sldId id="591" r:id="rId10"/>
    <p:sldId id="592" r:id="rId11"/>
    <p:sldId id="557" r:id="rId12"/>
    <p:sldId id="559" r:id="rId13"/>
    <p:sldId id="562" r:id="rId14"/>
    <p:sldId id="563" r:id="rId15"/>
    <p:sldId id="302" r:id="rId16"/>
    <p:sldId id="558" r:id="rId17"/>
    <p:sldId id="301" r:id="rId18"/>
    <p:sldId id="298" r:id="rId19"/>
    <p:sldId id="593" r:id="rId20"/>
    <p:sldId id="595" r:id="rId21"/>
    <p:sldId id="292" r:id="rId22"/>
    <p:sldId id="290" r:id="rId23"/>
    <p:sldId id="291" r:id="rId24"/>
    <p:sldId id="293" r:id="rId25"/>
    <p:sldId id="294" r:id="rId26"/>
    <p:sldId id="303" r:id="rId27"/>
    <p:sldId id="280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C8AD6A"/>
    <a:srgbClr val="CC99FF"/>
    <a:srgbClr val="FF5050"/>
    <a:srgbClr val="FF66FF"/>
    <a:srgbClr val="669900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5016" autoAdjust="0"/>
  </p:normalViewPr>
  <p:slideViewPr>
    <p:cSldViewPr snapToGrid="0">
      <p:cViewPr varScale="1">
        <p:scale>
          <a:sx n="32" d="100"/>
          <a:sy n="32" d="100"/>
        </p:scale>
        <p:origin x="68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1608" y="5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8F942F6-BAC7-49AE-A649-6B4933A439C0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C23BF48-D65F-4A5E-A403-141965FF3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1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91179" indent="-291179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3C79A4A1-5784-D047-AA2E-A5F359E11104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0832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2596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Placeholder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0751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SNOWLAND</a:t>
            </a:r>
          </a:p>
          <a:p>
            <a:r>
              <a:rPr lang="en-US" dirty="0"/>
              <a:t>28-44% PAIN REDUCTION – ON</a:t>
            </a:r>
            <a:r>
              <a:rPr lang="en-US" baseline="0" dirty="0"/>
              <a:t> PAR WITH OPOIDS IN SOME CASES</a:t>
            </a:r>
          </a:p>
          <a:p>
            <a:r>
              <a:rPr lang="en-US" baseline="0" dirty="0"/>
              <a:t>DEVELOPED IN 2012 – STILL NOT EVERYWHERE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24072-1A43-4D30-B06A-1E06C1C070F8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302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SCHOOL</a:t>
            </a:r>
            <a:r>
              <a:rPr lang="en-US" baseline="0" dirty="0"/>
              <a:t> OF DENTISTRY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24072-1A43-4D30-B06A-1E06C1C070F8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844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3BF48-D65F-4A5E-A403-141965FF3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566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62778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3BF48-D65F-4A5E-A403-141965FF3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237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3BF48-D65F-4A5E-A403-141965FF3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5479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>
                <a:latin typeface="Segoe UI Light" panose="020B0502040204020203" pitchFamily="34" charset="0"/>
              </a:rPr>
              <a:t>2</a:t>
            </a:r>
            <a:r>
              <a:rPr lang="en-US" baseline="30000" dirty="0">
                <a:latin typeface="Segoe UI Light" panose="020B0502040204020203" pitchFamily="34" charset="0"/>
              </a:rPr>
              <a:t>nd</a:t>
            </a:r>
            <a:r>
              <a:rPr lang="en-US" dirty="0">
                <a:latin typeface="Segoe UI Light" panose="020B0502040204020203" pitchFamily="34" charset="0"/>
              </a:rPr>
              <a:t> Bullet: </a:t>
            </a:r>
          </a:p>
          <a:p>
            <a:pPr lvl="1"/>
            <a:r>
              <a:rPr lang="en-US" dirty="0">
                <a:latin typeface="Segoe UI Light" panose="020B0502040204020203" pitchFamily="34" charset="0"/>
              </a:rPr>
              <a:t>--deploy effective products,</a:t>
            </a:r>
          </a:p>
          <a:p>
            <a:pPr lvl="1"/>
            <a:r>
              <a:rPr lang="en-US" dirty="0">
                <a:latin typeface="Segoe UI Light" panose="020B0502040204020203" pitchFamily="34" charset="0"/>
              </a:rPr>
              <a:t>--ensure adoption, and</a:t>
            </a:r>
          </a:p>
          <a:p>
            <a:pPr lvl="1"/>
            <a:r>
              <a:rPr lang="en-US" dirty="0">
                <a:latin typeface="Segoe UI Light" panose="020B0502040204020203" pitchFamily="34" charset="0"/>
              </a:rPr>
              <a:t>--evaluate sustainability and financial viability.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Segoe UI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Segoe UI Light" panose="020B0502040204020203" pitchFamily="34" charset="0"/>
              </a:rPr>
              <a:t>Industry = Tech development teams creating the programs/products)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Segoe UI Light" panose="020B0502040204020203" pitchFamily="34" charset="0"/>
              </a:rPr>
              <a:t>End users = You! As domain experts related to what facilitates getting support/feeling better/improved quality of life/workflow considerations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Segoe UI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Segoe UI Light" panose="020B0502040204020203" pitchFamily="34" charset="0"/>
              </a:rPr>
              <a:t>Implications of vendor relationships: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Segoe UI Light" panose="020B0502040204020203" pitchFamily="34" charset="0"/>
              </a:rPr>
              <a:t>--Overwhelmed by # of vendor requests and confusion around the value of the solution;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Segoe UI Light" panose="020B0502040204020203" pitchFamily="34" charset="0"/>
              </a:rPr>
              <a:t>--Tight technology budgets and lack of time to understand options and make informed decisions, which ones have initial evidence;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Segoe UI Light" panose="020B0502040204020203" pitchFamily="34" charset="0"/>
              </a:rPr>
              <a:t>--Tension and distrust between industry and non-profit/public sector world;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Segoe UI Light" panose="020B0502040204020203" pitchFamily="34" charset="0"/>
              </a:rPr>
              <a:t>--Half-baked or early state solutions (navigating the norms and how to play with industry,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4B1E9-08F2-4865-9BAC-869CD2A5106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4902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>
                <a:latin typeface="Segoe UI Light" panose="020B0502040204020203" pitchFamily="34" charset="0"/>
              </a:rPr>
              <a:t>2</a:t>
            </a:r>
            <a:r>
              <a:rPr lang="en-US" baseline="30000" dirty="0">
                <a:latin typeface="Segoe UI Light" panose="020B0502040204020203" pitchFamily="34" charset="0"/>
              </a:rPr>
              <a:t>nd</a:t>
            </a:r>
            <a:r>
              <a:rPr lang="en-US" dirty="0">
                <a:latin typeface="Segoe UI Light" panose="020B0502040204020203" pitchFamily="34" charset="0"/>
              </a:rPr>
              <a:t> Bullet: </a:t>
            </a:r>
          </a:p>
          <a:p>
            <a:pPr lvl="1"/>
            <a:r>
              <a:rPr lang="en-US" dirty="0">
                <a:latin typeface="Segoe UI Light" panose="020B0502040204020203" pitchFamily="34" charset="0"/>
              </a:rPr>
              <a:t>--deploy effective products,</a:t>
            </a:r>
          </a:p>
          <a:p>
            <a:pPr lvl="1"/>
            <a:r>
              <a:rPr lang="en-US" dirty="0">
                <a:latin typeface="Segoe UI Light" panose="020B0502040204020203" pitchFamily="34" charset="0"/>
              </a:rPr>
              <a:t>--ensure adoption, and</a:t>
            </a:r>
          </a:p>
          <a:p>
            <a:pPr lvl="1"/>
            <a:r>
              <a:rPr lang="en-US" dirty="0">
                <a:latin typeface="Segoe UI Light" panose="020B0502040204020203" pitchFamily="34" charset="0"/>
              </a:rPr>
              <a:t>--evaluate sustainability and financial viability.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Segoe UI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Segoe UI Light" panose="020B0502040204020203" pitchFamily="34" charset="0"/>
              </a:rPr>
              <a:t>Industry = Tech development teams creating the programs/products)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Segoe UI Light" panose="020B0502040204020203" pitchFamily="34" charset="0"/>
              </a:rPr>
              <a:t>End users = You! As domain experts related to what facilitates getting support/feeling better/improved quality of life/workflow considerations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Segoe UI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Segoe UI Light" panose="020B0502040204020203" pitchFamily="34" charset="0"/>
              </a:rPr>
              <a:t>Implications of vendor relationships: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Segoe UI Light" panose="020B0502040204020203" pitchFamily="34" charset="0"/>
              </a:rPr>
              <a:t>--Overwhelmed by # of vendor requests and confusion around the value of the solution;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Segoe UI Light" panose="020B0502040204020203" pitchFamily="34" charset="0"/>
              </a:rPr>
              <a:t>--Tight technology budgets and lack of time to understand options and make informed decisions, which ones have initial evidence;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Segoe UI Light" panose="020B0502040204020203" pitchFamily="34" charset="0"/>
              </a:rPr>
              <a:t>--Tension and distrust between industry and non-profit/public sector world;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Segoe UI Light" panose="020B0502040204020203" pitchFamily="34" charset="0"/>
              </a:rPr>
              <a:t>--Half-baked or early state solutions (navigating the norms and how to play with industry,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4B1E9-08F2-4865-9BAC-869CD2A5106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784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3BF48-D65F-4A5E-A403-141965FF3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0544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3BF48-D65F-4A5E-A403-141965FF3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9545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1179" indent="-291179"/>
            <a:r>
              <a:rPr lang="en-US" dirty="0"/>
              <a:t>Mindfulness</a:t>
            </a:r>
            <a:r>
              <a:rPr lang="en-US" baseline="0" dirty="0"/>
              <a:t> in ATUs, crisis units,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3BF48-D65F-4A5E-A403-141965FF3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4767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1179" indent="-291179"/>
            <a:r>
              <a:rPr lang="en-US" dirty="0"/>
              <a:t>Southeast and Aurora</a:t>
            </a:r>
            <a:r>
              <a:rPr lang="en-US" baseline="0" dirty="0"/>
              <a:t> with </a:t>
            </a:r>
            <a:r>
              <a:rPr lang="en-US" baseline="0" dirty="0" err="1"/>
              <a:t>Limbix</a:t>
            </a:r>
            <a:endParaRPr lang="en-US" baseline="0" dirty="0"/>
          </a:p>
          <a:p>
            <a:pPr marL="291179" indent="-291179"/>
            <a:r>
              <a:rPr lang="en-US" baseline="0" dirty="0" err="1"/>
              <a:t>Mindsprings</a:t>
            </a:r>
            <a:r>
              <a:rPr lang="en-US" baseline="0" dirty="0"/>
              <a:t> with Ellipsis</a:t>
            </a:r>
          </a:p>
          <a:p>
            <a:pPr marL="291179" indent="-291179"/>
            <a:r>
              <a:rPr lang="en-US" baseline="0" dirty="0" err="1"/>
              <a:t>Cliexa</a:t>
            </a:r>
            <a:r>
              <a:rPr lang="en-US" baseline="0" dirty="0"/>
              <a:t> possibly in the future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3BF48-D65F-4A5E-A403-141965FF3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2934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1179" indent="-291179"/>
            <a:r>
              <a:rPr lang="en-US" dirty="0"/>
              <a:t>Southeast and Aurora</a:t>
            </a:r>
            <a:r>
              <a:rPr lang="en-US" baseline="0" dirty="0"/>
              <a:t> with </a:t>
            </a:r>
            <a:r>
              <a:rPr lang="en-US" baseline="0" dirty="0" err="1"/>
              <a:t>Limbix</a:t>
            </a:r>
            <a:endParaRPr lang="en-US" baseline="0" dirty="0"/>
          </a:p>
          <a:p>
            <a:pPr marL="291179" indent="-291179"/>
            <a:r>
              <a:rPr lang="en-US" baseline="0" dirty="0" err="1"/>
              <a:t>Generaly</a:t>
            </a:r>
            <a:r>
              <a:rPr lang="en-US" baseline="0" dirty="0"/>
              <a:t> feedback: Usability like volume button doesn’t work, butterfly murder video isn’t a good message for kids, travel section (3-5 second bursts that could negatively impact someone with a fear of heights, suggestion: put in a balcony railing or people next to the user so it doesn’t feel like they are floating), need  a female narrator option for individuals affected by domestic violence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3BF48-D65F-4A5E-A403-141965FF3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9965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1179" indent="-291179"/>
            <a:r>
              <a:rPr lang="en-US" dirty="0" err="1"/>
              <a:t>Mindsprings</a:t>
            </a:r>
            <a:endParaRPr lang="en-US" dirty="0"/>
          </a:p>
          <a:p>
            <a:pPr marL="291179" indent="-291179"/>
            <a:endParaRPr lang="en-US" baseline="0" dirty="0"/>
          </a:p>
          <a:p>
            <a:pPr marL="291179" indent="-291179"/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3BF48-D65F-4A5E-A403-141965FF3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6835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1179" indent="-291179"/>
            <a:r>
              <a:rPr lang="en-US" dirty="0" err="1"/>
              <a:t>Mindsprings</a:t>
            </a:r>
            <a:endParaRPr lang="en-US" dirty="0"/>
          </a:p>
          <a:p>
            <a:pPr marL="291179" indent="-291179"/>
            <a:endParaRPr lang="en-US" baseline="0" dirty="0"/>
          </a:p>
          <a:p>
            <a:pPr marL="291179" indent="-291179"/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3BF48-D65F-4A5E-A403-141965FF3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4404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3C79A4A1-5784-D047-AA2E-A5F359E11104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26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7199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>
                <a:latin typeface="Segoe UI Light" panose="020B0502040204020203" pitchFamily="34" charset="0"/>
              </a:rPr>
              <a:t>2</a:t>
            </a:r>
            <a:r>
              <a:rPr lang="en-US" baseline="30000" dirty="0">
                <a:latin typeface="Segoe UI Light" panose="020B0502040204020203" pitchFamily="34" charset="0"/>
              </a:rPr>
              <a:t>nd</a:t>
            </a:r>
            <a:r>
              <a:rPr lang="en-US" dirty="0">
                <a:latin typeface="Segoe UI Light" panose="020B0502040204020203" pitchFamily="34" charset="0"/>
              </a:rPr>
              <a:t> Bullet: </a:t>
            </a:r>
          </a:p>
          <a:p>
            <a:pPr lvl="1"/>
            <a:r>
              <a:rPr lang="en-US" dirty="0">
                <a:latin typeface="Segoe UI Light" panose="020B0502040204020203" pitchFamily="34" charset="0"/>
              </a:rPr>
              <a:t>--deploy effective products,</a:t>
            </a:r>
          </a:p>
          <a:p>
            <a:pPr lvl="1"/>
            <a:r>
              <a:rPr lang="en-US" dirty="0">
                <a:latin typeface="Segoe UI Light" panose="020B0502040204020203" pitchFamily="34" charset="0"/>
              </a:rPr>
              <a:t>--ensure adoption, and</a:t>
            </a:r>
          </a:p>
          <a:p>
            <a:pPr lvl="1"/>
            <a:r>
              <a:rPr lang="en-US" dirty="0">
                <a:latin typeface="Segoe UI Light" panose="020B0502040204020203" pitchFamily="34" charset="0"/>
              </a:rPr>
              <a:t>--evaluate sustainability and financial viability.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Segoe UI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Segoe UI Light" panose="020B0502040204020203" pitchFamily="34" charset="0"/>
              </a:rPr>
              <a:t>Industry = Tech development teams creating the programs/products)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Segoe UI Light" panose="020B0502040204020203" pitchFamily="34" charset="0"/>
              </a:rPr>
              <a:t>End users = You! As domain experts related to what facilitates getting support/feeling better/improved quality of life/workflow considerations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Segoe UI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Segoe UI Light" panose="020B0502040204020203" pitchFamily="34" charset="0"/>
              </a:rPr>
              <a:t>Implications of vendor relationships: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Segoe UI Light" panose="020B0502040204020203" pitchFamily="34" charset="0"/>
              </a:rPr>
              <a:t>--Overwhelmed by # of vendor requests and confusion around the value of the solution;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Segoe UI Light" panose="020B0502040204020203" pitchFamily="34" charset="0"/>
              </a:rPr>
              <a:t>--Tight technology budgets and lack of time to understand options and make informed decisions, which ones have initial evidence;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Segoe UI Light" panose="020B0502040204020203" pitchFamily="34" charset="0"/>
              </a:rPr>
              <a:t>--Tension and distrust between industry and non-profit/public sector world;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Segoe UI Light" panose="020B0502040204020203" pitchFamily="34" charset="0"/>
              </a:rPr>
              <a:t>--Half-baked or early state solutions (navigating the norms and how to play with industry,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4B1E9-08F2-4865-9BAC-869CD2A5106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6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3BF48-D65F-4A5E-A403-141965FF3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055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3BF48-D65F-4A5E-A403-141965FF3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905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3BF48-D65F-4A5E-A403-141965FF3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117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3BF48-D65F-4A5E-A403-141965FF3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338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3C79A4A1-5784-D047-AA2E-A5F359E11104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3229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3BF48-D65F-4A5E-A403-141965FF3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19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1BE9-AD45-4926-8F24-D957E5B13536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5ECB-1E39-4521-BA86-F11A714A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14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1BE9-AD45-4926-8F24-D957E5B13536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5ECB-1E39-4521-BA86-F11A714A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10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1BE9-AD45-4926-8F24-D957E5B13536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5ECB-1E39-4521-BA86-F11A714A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8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8600" y="739382"/>
            <a:ext cx="11582400" cy="512897"/>
          </a:xfrm>
        </p:spPr>
        <p:txBody>
          <a:bodyPr lIns="91440" tIns="91440" rIns="91440" bIns="91440">
            <a:spAutoFit/>
          </a:bodyPr>
          <a:lstStyle>
            <a:lvl1pPr marL="0" indent="0">
              <a:spcBef>
                <a:spcPts val="800"/>
              </a:spcBef>
              <a:buClrTx/>
              <a:defRPr sz="2133">
                <a:solidFill>
                  <a:schemeClr val="bg1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defRPr>
            </a:lvl1pPr>
            <a:lvl2pPr marL="461422" indent="-160863">
              <a:spcBef>
                <a:spcPts val="400"/>
              </a:spcBef>
              <a:buClrTx/>
              <a:buFont typeface="Wingdings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757748" indent="-154513">
              <a:spcBef>
                <a:spcPts val="400"/>
              </a:spcBef>
              <a:buClrTx/>
              <a:buFont typeface="Wingdings" pitchFamily="2" charset="2"/>
              <a:buChar char="§"/>
              <a:defRPr sz="1600">
                <a:solidFill>
                  <a:schemeClr val="bg1"/>
                </a:solidFill>
              </a:defRPr>
            </a:lvl3pPr>
            <a:lvl4pPr marL="1064657" indent="-148163">
              <a:spcBef>
                <a:spcPts val="400"/>
              </a:spcBef>
              <a:buClrTx/>
              <a:buFont typeface="Wingdings" pitchFamily="2" charset="2"/>
              <a:buChar char="§"/>
              <a:defRPr sz="1600">
                <a:solidFill>
                  <a:schemeClr val="bg1"/>
                </a:solidFill>
              </a:defRPr>
            </a:lvl4pPr>
            <a:lvl5pPr marL="1373683" indent="-154513">
              <a:spcBef>
                <a:spcPts val="400"/>
              </a:spcBef>
              <a:buClrTx/>
              <a:buFont typeface="Wingdings" pitchFamily="2" charset="2"/>
              <a:buChar char="§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 bwMode="white">
          <a:xfrm>
            <a:off x="228600" y="200028"/>
            <a:ext cx="11582400" cy="553999"/>
          </a:xfrm>
        </p:spPr>
        <p:txBody>
          <a:bodyPr anchor="t"/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405996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1" y="2130427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A495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61607-5F07-6C41-8A65-39F1B8D6E5A7}" type="datetime1">
              <a:rPr lang="en-US" smtClean="0"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930C-94BE-2941-8CD4-A4607F321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5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gradFill flip="none" rotWithShape="1">
          <a:gsLst>
            <a:gs pos="10000">
              <a:schemeClr val="tx1">
                <a:lumMod val="75000"/>
                <a:lumOff val="25000"/>
              </a:schemeClr>
            </a:gs>
            <a:gs pos="100000">
              <a:schemeClr val="tx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1" y="2130427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A495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B9A6-1D85-5149-8150-139276B34E73}" type="datetime1">
              <a:rPr lang="en-US" smtClean="0"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930C-94BE-2941-8CD4-A4607F321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7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4326-DC09-D946-9A1B-B69B8C7201E0}" type="datetime1">
              <a:rPr lang="en-US" smtClean="0"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77237" y="6420360"/>
            <a:ext cx="2844800" cy="365125"/>
          </a:xfrm>
        </p:spPr>
        <p:txBody>
          <a:bodyPr/>
          <a:lstStyle>
            <a:lvl1pPr>
              <a:defRPr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441E930C-94BE-2941-8CD4-A4607F3210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entagon 6"/>
          <p:cNvSpPr/>
          <p:nvPr userDrawn="1"/>
        </p:nvSpPr>
        <p:spPr>
          <a:xfrm>
            <a:off x="1" y="473076"/>
            <a:ext cx="488324" cy="746124"/>
          </a:xfrm>
          <a:custGeom>
            <a:avLst/>
            <a:gdLst>
              <a:gd name="connsiteX0" fmla="*/ 0 w 809624"/>
              <a:gd name="connsiteY0" fmla="*/ 0 h 746124"/>
              <a:gd name="connsiteX1" fmla="*/ 436562 w 809624"/>
              <a:gd name="connsiteY1" fmla="*/ 0 h 746124"/>
              <a:gd name="connsiteX2" fmla="*/ 809624 w 809624"/>
              <a:gd name="connsiteY2" fmla="*/ 373062 h 746124"/>
              <a:gd name="connsiteX3" fmla="*/ 436562 w 809624"/>
              <a:gd name="connsiteY3" fmla="*/ 746124 h 746124"/>
              <a:gd name="connsiteX4" fmla="*/ 0 w 809624"/>
              <a:gd name="connsiteY4" fmla="*/ 746124 h 746124"/>
              <a:gd name="connsiteX5" fmla="*/ 0 w 809624"/>
              <a:gd name="connsiteY5" fmla="*/ 0 h 746124"/>
              <a:gd name="connsiteX0" fmla="*/ 0 w 436562"/>
              <a:gd name="connsiteY0" fmla="*/ 0 h 746124"/>
              <a:gd name="connsiteX1" fmla="*/ 436562 w 436562"/>
              <a:gd name="connsiteY1" fmla="*/ 0 h 746124"/>
              <a:gd name="connsiteX2" fmla="*/ 339724 w 436562"/>
              <a:gd name="connsiteY2" fmla="*/ 366712 h 746124"/>
              <a:gd name="connsiteX3" fmla="*/ 436562 w 436562"/>
              <a:gd name="connsiteY3" fmla="*/ 746124 h 746124"/>
              <a:gd name="connsiteX4" fmla="*/ 0 w 436562"/>
              <a:gd name="connsiteY4" fmla="*/ 746124 h 746124"/>
              <a:gd name="connsiteX5" fmla="*/ 0 w 436562"/>
              <a:gd name="connsiteY5" fmla="*/ 0 h 746124"/>
              <a:gd name="connsiteX0" fmla="*/ 0 w 436562"/>
              <a:gd name="connsiteY0" fmla="*/ 0 h 746124"/>
              <a:gd name="connsiteX1" fmla="*/ 436562 w 436562"/>
              <a:gd name="connsiteY1" fmla="*/ 0 h 746124"/>
              <a:gd name="connsiteX2" fmla="*/ 369291 w 436562"/>
              <a:gd name="connsiteY2" fmla="*/ 363537 h 746124"/>
              <a:gd name="connsiteX3" fmla="*/ 436562 w 436562"/>
              <a:gd name="connsiteY3" fmla="*/ 746124 h 746124"/>
              <a:gd name="connsiteX4" fmla="*/ 0 w 436562"/>
              <a:gd name="connsiteY4" fmla="*/ 746124 h 746124"/>
              <a:gd name="connsiteX5" fmla="*/ 0 w 436562"/>
              <a:gd name="connsiteY5" fmla="*/ 0 h 74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6562" h="746124">
                <a:moveTo>
                  <a:pt x="0" y="0"/>
                </a:moveTo>
                <a:lnTo>
                  <a:pt x="436562" y="0"/>
                </a:lnTo>
                <a:lnTo>
                  <a:pt x="369291" y="363537"/>
                </a:lnTo>
                <a:lnTo>
                  <a:pt x="436562" y="746124"/>
                </a:lnTo>
                <a:lnTo>
                  <a:pt x="0" y="746124"/>
                </a:lnTo>
                <a:lnTo>
                  <a:pt x="0" y="0"/>
                </a:lnTo>
                <a:close/>
              </a:path>
            </a:pathLst>
          </a:custGeom>
          <a:solidFill>
            <a:srgbClr val="CFB8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6947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A4956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F4838-70F2-1741-BCD9-09B050510887}" type="datetime1">
              <a:rPr lang="en-US" smtClean="0"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77237" y="6420360"/>
            <a:ext cx="2844800" cy="365125"/>
          </a:xfrm>
        </p:spPr>
        <p:txBody>
          <a:bodyPr/>
          <a:lstStyle>
            <a:lvl1pPr>
              <a:defRPr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441E930C-94BE-2941-8CD4-A4607F3210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56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990601"/>
            <a:ext cx="5132915" cy="1916113"/>
          </a:xfrm>
        </p:spPr>
        <p:txBody>
          <a:bodyPr anchor="t" anchorCtr="0"/>
          <a:lstStyle>
            <a:lvl1pPr algn="l">
              <a:defRPr sz="4000" b="1" cap="all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362201"/>
            <a:ext cx="5132916" cy="3886199"/>
          </a:xfrm>
        </p:spPr>
        <p:txBody>
          <a:bodyPr anchor="t"/>
          <a:lstStyle>
            <a:lvl1pPr marL="342900" indent="-342900">
              <a:buSzPct val="100000"/>
              <a:buFont typeface="Meiryo" charset="-128"/>
              <a:buChar char="➧"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3061-E28B-ED45-BA4F-C6A23980DFEC}" type="datetime1">
              <a:rPr lang="en-US" smtClean="0"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77237" y="6420360"/>
            <a:ext cx="2844800" cy="365125"/>
          </a:xfrm>
        </p:spPr>
        <p:txBody>
          <a:bodyPr/>
          <a:lstStyle>
            <a:lvl1pPr>
              <a:defRPr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441E930C-94BE-2941-8CD4-A4607F3210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55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671C9-11FC-ED49-92FB-814E4DA8CBA1}" type="datetime1">
              <a:rPr lang="en-US" smtClean="0"/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930C-94BE-2941-8CD4-A4607F32106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entagon 6"/>
          <p:cNvSpPr/>
          <p:nvPr userDrawn="1"/>
        </p:nvSpPr>
        <p:spPr>
          <a:xfrm>
            <a:off x="1" y="473076"/>
            <a:ext cx="488324" cy="746124"/>
          </a:xfrm>
          <a:custGeom>
            <a:avLst/>
            <a:gdLst>
              <a:gd name="connsiteX0" fmla="*/ 0 w 809624"/>
              <a:gd name="connsiteY0" fmla="*/ 0 h 746124"/>
              <a:gd name="connsiteX1" fmla="*/ 436562 w 809624"/>
              <a:gd name="connsiteY1" fmla="*/ 0 h 746124"/>
              <a:gd name="connsiteX2" fmla="*/ 809624 w 809624"/>
              <a:gd name="connsiteY2" fmla="*/ 373062 h 746124"/>
              <a:gd name="connsiteX3" fmla="*/ 436562 w 809624"/>
              <a:gd name="connsiteY3" fmla="*/ 746124 h 746124"/>
              <a:gd name="connsiteX4" fmla="*/ 0 w 809624"/>
              <a:gd name="connsiteY4" fmla="*/ 746124 h 746124"/>
              <a:gd name="connsiteX5" fmla="*/ 0 w 809624"/>
              <a:gd name="connsiteY5" fmla="*/ 0 h 746124"/>
              <a:gd name="connsiteX0" fmla="*/ 0 w 436562"/>
              <a:gd name="connsiteY0" fmla="*/ 0 h 746124"/>
              <a:gd name="connsiteX1" fmla="*/ 436562 w 436562"/>
              <a:gd name="connsiteY1" fmla="*/ 0 h 746124"/>
              <a:gd name="connsiteX2" fmla="*/ 339724 w 436562"/>
              <a:gd name="connsiteY2" fmla="*/ 366712 h 746124"/>
              <a:gd name="connsiteX3" fmla="*/ 436562 w 436562"/>
              <a:gd name="connsiteY3" fmla="*/ 746124 h 746124"/>
              <a:gd name="connsiteX4" fmla="*/ 0 w 436562"/>
              <a:gd name="connsiteY4" fmla="*/ 746124 h 746124"/>
              <a:gd name="connsiteX5" fmla="*/ 0 w 436562"/>
              <a:gd name="connsiteY5" fmla="*/ 0 h 746124"/>
              <a:gd name="connsiteX0" fmla="*/ 0 w 436562"/>
              <a:gd name="connsiteY0" fmla="*/ 0 h 746124"/>
              <a:gd name="connsiteX1" fmla="*/ 436562 w 436562"/>
              <a:gd name="connsiteY1" fmla="*/ 0 h 746124"/>
              <a:gd name="connsiteX2" fmla="*/ 369291 w 436562"/>
              <a:gd name="connsiteY2" fmla="*/ 363537 h 746124"/>
              <a:gd name="connsiteX3" fmla="*/ 436562 w 436562"/>
              <a:gd name="connsiteY3" fmla="*/ 746124 h 746124"/>
              <a:gd name="connsiteX4" fmla="*/ 0 w 436562"/>
              <a:gd name="connsiteY4" fmla="*/ 746124 h 746124"/>
              <a:gd name="connsiteX5" fmla="*/ 0 w 436562"/>
              <a:gd name="connsiteY5" fmla="*/ 0 h 74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6562" h="746124">
                <a:moveTo>
                  <a:pt x="0" y="0"/>
                </a:moveTo>
                <a:lnTo>
                  <a:pt x="436562" y="0"/>
                </a:lnTo>
                <a:lnTo>
                  <a:pt x="369291" y="363537"/>
                </a:lnTo>
                <a:lnTo>
                  <a:pt x="436562" y="746124"/>
                </a:lnTo>
                <a:lnTo>
                  <a:pt x="0" y="746124"/>
                </a:lnTo>
                <a:lnTo>
                  <a:pt x="0" y="0"/>
                </a:lnTo>
                <a:close/>
              </a:path>
            </a:pathLst>
          </a:custGeom>
          <a:solidFill>
            <a:srgbClr val="CFB8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8061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C531-324B-F24B-B6A7-B135D39A9C83}" type="datetime1">
              <a:rPr lang="en-US" smtClean="0"/>
              <a:t>11/6/2018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9277237" y="6420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1E930C-94BE-2941-8CD4-A4607F321062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4" name="Pentagon 6"/>
          <p:cNvSpPr/>
          <p:nvPr userDrawn="1"/>
        </p:nvSpPr>
        <p:spPr>
          <a:xfrm>
            <a:off x="1" y="473076"/>
            <a:ext cx="488324" cy="746124"/>
          </a:xfrm>
          <a:custGeom>
            <a:avLst/>
            <a:gdLst>
              <a:gd name="connsiteX0" fmla="*/ 0 w 809624"/>
              <a:gd name="connsiteY0" fmla="*/ 0 h 746124"/>
              <a:gd name="connsiteX1" fmla="*/ 436562 w 809624"/>
              <a:gd name="connsiteY1" fmla="*/ 0 h 746124"/>
              <a:gd name="connsiteX2" fmla="*/ 809624 w 809624"/>
              <a:gd name="connsiteY2" fmla="*/ 373062 h 746124"/>
              <a:gd name="connsiteX3" fmla="*/ 436562 w 809624"/>
              <a:gd name="connsiteY3" fmla="*/ 746124 h 746124"/>
              <a:gd name="connsiteX4" fmla="*/ 0 w 809624"/>
              <a:gd name="connsiteY4" fmla="*/ 746124 h 746124"/>
              <a:gd name="connsiteX5" fmla="*/ 0 w 809624"/>
              <a:gd name="connsiteY5" fmla="*/ 0 h 746124"/>
              <a:gd name="connsiteX0" fmla="*/ 0 w 436562"/>
              <a:gd name="connsiteY0" fmla="*/ 0 h 746124"/>
              <a:gd name="connsiteX1" fmla="*/ 436562 w 436562"/>
              <a:gd name="connsiteY1" fmla="*/ 0 h 746124"/>
              <a:gd name="connsiteX2" fmla="*/ 339724 w 436562"/>
              <a:gd name="connsiteY2" fmla="*/ 366712 h 746124"/>
              <a:gd name="connsiteX3" fmla="*/ 436562 w 436562"/>
              <a:gd name="connsiteY3" fmla="*/ 746124 h 746124"/>
              <a:gd name="connsiteX4" fmla="*/ 0 w 436562"/>
              <a:gd name="connsiteY4" fmla="*/ 746124 h 746124"/>
              <a:gd name="connsiteX5" fmla="*/ 0 w 436562"/>
              <a:gd name="connsiteY5" fmla="*/ 0 h 746124"/>
              <a:gd name="connsiteX0" fmla="*/ 0 w 436562"/>
              <a:gd name="connsiteY0" fmla="*/ 0 h 746124"/>
              <a:gd name="connsiteX1" fmla="*/ 436562 w 436562"/>
              <a:gd name="connsiteY1" fmla="*/ 0 h 746124"/>
              <a:gd name="connsiteX2" fmla="*/ 369291 w 436562"/>
              <a:gd name="connsiteY2" fmla="*/ 363537 h 746124"/>
              <a:gd name="connsiteX3" fmla="*/ 436562 w 436562"/>
              <a:gd name="connsiteY3" fmla="*/ 746124 h 746124"/>
              <a:gd name="connsiteX4" fmla="*/ 0 w 436562"/>
              <a:gd name="connsiteY4" fmla="*/ 746124 h 746124"/>
              <a:gd name="connsiteX5" fmla="*/ 0 w 436562"/>
              <a:gd name="connsiteY5" fmla="*/ 0 h 74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6562" h="746124">
                <a:moveTo>
                  <a:pt x="0" y="0"/>
                </a:moveTo>
                <a:lnTo>
                  <a:pt x="436562" y="0"/>
                </a:lnTo>
                <a:lnTo>
                  <a:pt x="369291" y="363537"/>
                </a:lnTo>
                <a:lnTo>
                  <a:pt x="436562" y="746124"/>
                </a:lnTo>
                <a:lnTo>
                  <a:pt x="0" y="746124"/>
                </a:lnTo>
                <a:lnTo>
                  <a:pt x="0" y="0"/>
                </a:lnTo>
                <a:close/>
              </a:path>
            </a:pathLst>
          </a:custGeom>
          <a:solidFill>
            <a:srgbClr val="CFB8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1764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1BE9-AD45-4926-8F24-D957E5B13536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5ECB-1E39-4521-BA86-F11A714A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526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864F2-F3A5-E94C-A79C-9E940272714C}" type="datetime1">
              <a:rPr lang="en-US" smtClean="0"/>
              <a:t>11/6/2018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277237" y="6420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1E930C-94BE-2941-8CD4-A4607F321062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Pentagon 6"/>
          <p:cNvSpPr/>
          <p:nvPr userDrawn="1"/>
        </p:nvSpPr>
        <p:spPr>
          <a:xfrm>
            <a:off x="1" y="473076"/>
            <a:ext cx="488324" cy="746124"/>
          </a:xfrm>
          <a:custGeom>
            <a:avLst/>
            <a:gdLst>
              <a:gd name="connsiteX0" fmla="*/ 0 w 809624"/>
              <a:gd name="connsiteY0" fmla="*/ 0 h 746124"/>
              <a:gd name="connsiteX1" fmla="*/ 436562 w 809624"/>
              <a:gd name="connsiteY1" fmla="*/ 0 h 746124"/>
              <a:gd name="connsiteX2" fmla="*/ 809624 w 809624"/>
              <a:gd name="connsiteY2" fmla="*/ 373062 h 746124"/>
              <a:gd name="connsiteX3" fmla="*/ 436562 w 809624"/>
              <a:gd name="connsiteY3" fmla="*/ 746124 h 746124"/>
              <a:gd name="connsiteX4" fmla="*/ 0 w 809624"/>
              <a:gd name="connsiteY4" fmla="*/ 746124 h 746124"/>
              <a:gd name="connsiteX5" fmla="*/ 0 w 809624"/>
              <a:gd name="connsiteY5" fmla="*/ 0 h 746124"/>
              <a:gd name="connsiteX0" fmla="*/ 0 w 436562"/>
              <a:gd name="connsiteY0" fmla="*/ 0 h 746124"/>
              <a:gd name="connsiteX1" fmla="*/ 436562 w 436562"/>
              <a:gd name="connsiteY1" fmla="*/ 0 h 746124"/>
              <a:gd name="connsiteX2" fmla="*/ 339724 w 436562"/>
              <a:gd name="connsiteY2" fmla="*/ 366712 h 746124"/>
              <a:gd name="connsiteX3" fmla="*/ 436562 w 436562"/>
              <a:gd name="connsiteY3" fmla="*/ 746124 h 746124"/>
              <a:gd name="connsiteX4" fmla="*/ 0 w 436562"/>
              <a:gd name="connsiteY4" fmla="*/ 746124 h 746124"/>
              <a:gd name="connsiteX5" fmla="*/ 0 w 436562"/>
              <a:gd name="connsiteY5" fmla="*/ 0 h 746124"/>
              <a:gd name="connsiteX0" fmla="*/ 0 w 436562"/>
              <a:gd name="connsiteY0" fmla="*/ 0 h 746124"/>
              <a:gd name="connsiteX1" fmla="*/ 436562 w 436562"/>
              <a:gd name="connsiteY1" fmla="*/ 0 h 746124"/>
              <a:gd name="connsiteX2" fmla="*/ 369291 w 436562"/>
              <a:gd name="connsiteY2" fmla="*/ 363537 h 746124"/>
              <a:gd name="connsiteX3" fmla="*/ 436562 w 436562"/>
              <a:gd name="connsiteY3" fmla="*/ 746124 h 746124"/>
              <a:gd name="connsiteX4" fmla="*/ 0 w 436562"/>
              <a:gd name="connsiteY4" fmla="*/ 746124 h 746124"/>
              <a:gd name="connsiteX5" fmla="*/ 0 w 436562"/>
              <a:gd name="connsiteY5" fmla="*/ 0 h 74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6562" h="746124">
                <a:moveTo>
                  <a:pt x="0" y="0"/>
                </a:moveTo>
                <a:lnTo>
                  <a:pt x="436562" y="0"/>
                </a:lnTo>
                <a:lnTo>
                  <a:pt x="369291" y="363537"/>
                </a:lnTo>
                <a:lnTo>
                  <a:pt x="436562" y="746124"/>
                </a:lnTo>
                <a:lnTo>
                  <a:pt x="0" y="746124"/>
                </a:lnTo>
                <a:lnTo>
                  <a:pt x="0" y="0"/>
                </a:lnTo>
                <a:close/>
              </a:path>
            </a:pathLst>
          </a:custGeom>
          <a:solidFill>
            <a:srgbClr val="CFB8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6415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A3072-73D3-8C45-8504-D99B1AB339D6}" type="datetime1">
              <a:rPr lang="en-US" smtClean="0"/>
              <a:t>11/6/2018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77237" y="6420360"/>
            <a:ext cx="2844800" cy="365125"/>
          </a:xfrm>
        </p:spPr>
        <p:txBody>
          <a:bodyPr/>
          <a:lstStyle>
            <a:lvl1pPr>
              <a:defRPr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441E930C-94BE-2941-8CD4-A4607F3210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01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1C95-325B-3F44-8F35-B4E21FCECD28}" type="datetime1">
              <a:rPr lang="en-US" smtClean="0"/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930C-94BE-2941-8CD4-A4607F321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2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/>
          </p:cNvSpPr>
          <p:nvPr userDrawn="1"/>
        </p:nvSpPr>
        <p:spPr bwMode="auto">
          <a:xfrm>
            <a:off x="1" y="5041901"/>
            <a:ext cx="12192000" cy="18161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lIns="0" tIns="0" rIns="0" bIns="0"/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 sz="7465" dirty="0">
              <a:latin typeface="Aleo" panose="020F0502020204030203" pitchFamily="34" charset="0"/>
            </a:endParaRPr>
          </a:p>
        </p:txBody>
      </p:sp>
      <p:sp>
        <p:nvSpPr>
          <p:cNvPr id="11" name="Rectangle 10"/>
          <p:cNvSpPr>
            <a:spLocks/>
          </p:cNvSpPr>
          <p:nvPr userDrawn="1"/>
        </p:nvSpPr>
        <p:spPr bwMode="auto">
          <a:xfrm>
            <a:off x="1" y="4947391"/>
            <a:ext cx="12192000" cy="94511"/>
          </a:xfrm>
          <a:prstGeom prst="rect">
            <a:avLst/>
          </a:prstGeom>
          <a:solidFill>
            <a:srgbClr val="CFB87C"/>
          </a:solidFill>
          <a:ln>
            <a:noFill/>
          </a:ln>
          <a:extLst/>
        </p:spPr>
        <p:txBody>
          <a:bodyPr lIns="0" tIns="0" rIns="0" bIns="0"/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 sz="7465" dirty="0">
              <a:latin typeface="Aleo" panose="020F0502020204030203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BFD27-9FE9-D249-86E1-AC190B6FB799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AE2CE-1E6C-7544-A1B0-4A99EA21C78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697284"/>
            <a:ext cx="10972801" cy="37963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244493"/>
            <a:ext cx="10972801" cy="1143000"/>
          </a:xfrm>
        </p:spPr>
        <p:txBody>
          <a:bodyPr>
            <a:normAutofit/>
          </a:bodyPr>
          <a:lstStyle>
            <a:lvl1pPr>
              <a:defRPr sz="4799">
                <a:solidFill>
                  <a:srgbClr val="D9D9D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12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1BE9-AD45-4926-8F24-D957E5B13536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5ECB-1E39-4521-BA86-F11A714A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1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1BE9-AD45-4926-8F24-D957E5B13536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5ECB-1E39-4521-BA86-F11A714A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0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1BE9-AD45-4926-8F24-D957E5B13536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5ECB-1E39-4521-BA86-F11A714A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644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1BE9-AD45-4926-8F24-D957E5B13536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5ECB-1E39-4521-BA86-F11A714A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54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1BE9-AD45-4926-8F24-D957E5B13536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5ECB-1E39-4521-BA86-F11A714A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22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1BE9-AD45-4926-8F24-D957E5B13536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5ECB-1E39-4521-BA86-F11A714A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64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1BE9-AD45-4926-8F24-D957E5B13536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5ECB-1E39-4521-BA86-F11A714A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33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A1BE9-AD45-4926-8F24-D957E5B13536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65ECB-1E39-4521-BA86-F11A714A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3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>
                <a:lumMod val="97000"/>
              </a:schemeClr>
            </a:gs>
            <a:gs pos="100000">
              <a:schemeClr val="bg1">
                <a:lumMod val="9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B0441-F8DA-AF40-A37C-654DE60C8E1C}" type="datetime1">
              <a:rPr lang="en-US" smtClean="0"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E930C-94BE-2941-8CD4-A4607F321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86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A49566"/>
        </a:buClr>
        <a:buSzPct val="90000"/>
        <a:buFont typeface="Meiryo" charset="-128"/>
        <a:buChar char="➧"/>
        <a:defRPr sz="32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A49566"/>
        </a:buClr>
        <a:buSzPct val="90000"/>
        <a:buFont typeface="Wingdings" charset="2"/>
        <a:buChar char="§"/>
        <a:defRPr sz="32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A49566"/>
        </a:buClr>
        <a:buSzPct val="90000"/>
        <a:buFont typeface="Meiryo" charset="-128"/>
        <a:buChar char="➧"/>
        <a:defRPr sz="32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A49566"/>
        </a:buClr>
        <a:buSzPct val="90000"/>
        <a:buFont typeface="Wingdings" charset="2"/>
        <a:buChar char="§"/>
        <a:defRPr sz="32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A49566"/>
        </a:buClr>
        <a:buSzPct val="90000"/>
        <a:buFont typeface="Meiryo" charset="-128"/>
        <a:buChar char="➧"/>
        <a:defRPr sz="32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22.jp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https://gallery.mailchimp.com/0925b6f8a4b1955c9c92acd8b/images/b0b99915-49c2-468a-b932-8ece844996e8.jpg" TargetMode="Externa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7.jp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2.png"/><Relationship Id="rId10" Type="http://schemas.openxmlformats.org/officeDocument/2006/relationships/image" Target="../media/image11.jpeg"/><Relationship Id="rId4" Type="http://schemas.microsoft.com/office/2007/relationships/hdphoto" Target="../media/hdphoto1.wdp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" y="-316767"/>
            <a:ext cx="12188823" cy="74938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76" y="2022715"/>
            <a:ext cx="12188824" cy="200816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lumMod val="85000"/>
                  <a:lumOff val="15000"/>
                  <a:alpha val="8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6300595" y="2508245"/>
            <a:ext cx="5522912" cy="1447197"/>
          </a:xfrm>
          <a:prstGeom prst="rect">
            <a:avLst/>
          </a:prstGeom>
        </p:spPr>
        <p:txBody>
          <a:bodyPr vert="horz" lIns="0" tIns="45720" rIns="91440" bIns="45720" rtlCol="0" anchor="ctr" anchorCtr="0">
            <a:normAutofit fontScale="77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A49566"/>
              </a:buClr>
              <a:buSzPct val="90000"/>
              <a:buFont typeface="Meiryo" charset="-128"/>
              <a:buNone/>
              <a:defRPr sz="3200" kern="1200">
                <a:solidFill>
                  <a:srgbClr val="A49566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A49566"/>
              </a:buClr>
              <a:buSzPct val="90000"/>
              <a:buFont typeface="Meiryo" charset="-128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A49566"/>
              </a:buClr>
              <a:buSzPct val="90000"/>
              <a:buFont typeface="Meiryo" charset="-128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rgbClr val="A49566"/>
              </a:buClr>
              <a:buSzPct val="90000"/>
              <a:buFont typeface="Meiryo" charset="-128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A49566"/>
              </a:buClr>
              <a:buSzPct val="90000"/>
              <a:buFont typeface="Meiryo" charset="-128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600" dirty="0">
                <a:solidFill>
                  <a:srgbClr val="FFFFFF">
                    <a:lumMod val="95000"/>
                  </a:srgbClr>
                </a:solidFill>
                <a:latin typeface="Helvetica"/>
                <a:cs typeface="Helvetica"/>
              </a:rPr>
              <a:t>CBHC and the 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600" dirty="0">
                <a:solidFill>
                  <a:srgbClr val="FFFFFF">
                    <a:lumMod val="95000"/>
                  </a:srgbClr>
                </a:solidFill>
                <a:latin typeface="Helvetica"/>
                <a:cs typeface="Helvetica"/>
              </a:rPr>
              <a:t>Tech Innovation Network</a:t>
            </a:r>
            <a:endParaRPr lang="en-US" sz="2600" dirty="0">
              <a:solidFill>
                <a:srgbClr val="FFFFFF">
                  <a:lumMod val="95000"/>
                </a:srgbClr>
              </a:solidFill>
              <a:latin typeface="Helvetica"/>
              <a:cs typeface="Helvetica"/>
            </a:endParaRPr>
          </a:p>
          <a:p>
            <a:pPr algn="l">
              <a:lnSpc>
                <a:spcPct val="120000"/>
              </a:lnSpc>
              <a:spcBef>
                <a:spcPts val="300"/>
              </a:spcBef>
            </a:pPr>
            <a:endParaRPr lang="en-US" sz="2600" dirty="0">
              <a:solidFill>
                <a:srgbClr val="FFFFFF">
                  <a:lumMod val="95000"/>
                </a:srgbClr>
              </a:solidFill>
              <a:latin typeface="Helvetica"/>
              <a:cs typeface="Helvetica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933688" y="2207511"/>
            <a:ext cx="0" cy="1638568"/>
          </a:xfrm>
          <a:prstGeom prst="line">
            <a:avLst/>
          </a:prstGeom>
          <a:ln>
            <a:solidFill>
              <a:srgbClr val="CFB87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3A558FA-437E-4734-9886-AD16348455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35" y="2745478"/>
            <a:ext cx="4738462" cy="56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0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3000"/>
                    </a14:imgEffect>
                    <a14:imgEffect>
                      <a14:brightnessContrast bright="-56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99" y="0"/>
            <a:ext cx="12207133" cy="68693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308536" y="1417531"/>
            <a:ext cx="6725104" cy="4496436"/>
          </a:xfrm>
          <a:prstGeom prst="rect">
            <a:avLst/>
          </a:prstGeom>
          <a:blipFill>
            <a:blip r:embed="rId5"/>
            <a:srcRect/>
            <a:stretch>
              <a:fillRect l="-6250" t="117" r="-1562" b="-117"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460" y="403224"/>
            <a:ext cx="4228720" cy="59447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A558FA-437E-4734-9886-AD16348455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5" y="6063144"/>
            <a:ext cx="4738462" cy="5626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243667" y="268080"/>
            <a:ext cx="12192000" cy="20005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Post-Traumatic Stress</a:t>
            </a:r>
          </a:p>
          <a:p>
            <a:pPr algn="ctr"/>
            <a:endParaRPr lang="en-US" sz="44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n-US" sz="36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68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3000"/>
                    </a14:imgEffect>
                    <a14:imgEffect>
                      <a14:brightnessContrast bright="-56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99" y="0"/>
            <a:ext cx="12207133" cy="6869369"/>
          </a:xfrm>
          <a:prstGeom prst="rect">
            <a:avLst/>
          </a:prstGeom>
        </p:spPr>
      </p:pic>
      <p:sp>
        <p:nvSpPr>
          <p:cNvPr id="125956" name="Date Placeholder 5"/>
          <p:cNvSpPr txBox="1">
            <a:spLocks noGrp="1"/>
          </p:cNvSpPr>
          <p:nvPr/>
        </p:nvSpPr>
        <p:spPr bwMode="auto">
          <a:xfrm>
            <a:off x="8331200" y="6416676"/>
            <a:ext cx="28448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333">
              <a:solidFill>
                <a:srgbClr val="FFFFFF"/>
              </a:solidFill>
              <a:latin typeface="Helveti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2" b="50170"/>
          <a:stretch/>
        </p:blipFill>
        <p:spPr>
          <a:xfrm>
            <a:off x="955040" y="1118769"/>
            <a:ext cx="9983893" cy="77269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A558FA-437E-4734-9886-AD16348455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5" y="6063144"/>
            <a:ext cx="4738462" cy="5626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45646"/>
            <a:ext cx="12192000" cy="20005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Addiction Recovery</a:t>
            </a:r>
          </a:p>
          <a:p>
            <a:pPr algn="ctr"/>
            <a:endParaRPr lang="en-US" sz="44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n-US" sz="36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89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hidden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-60959" y="-29671"/>
            <a:ext cx="12313920" cy="2996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71"/>
          <a:stretch/>
        </p:blipFill>
        <p:spPr>
          <a:xfrm>
            <a:off x="-358492" y="0"/>
            <a:ext cx="12993657" cy="71968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7" r="14768"/>
          <a:stretch/>
        </p:blipFill>
        <p:spPr>
          <a:xfrm>
            <a:off x="7253719" y="1696234"/>
            <a:ext cx="4577861" cy="464822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A558FA-437E-4734-9886-AD16348455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5" y="6063144"/>
            <a:ext cx="4738462" cy="5626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43933" y="135580"/>
            <a:ext cx="12192000" cy="20005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Acute Pain</a:t>
            </a:r>
          </a:p>
          <a:p>
            <a:pPr algn="ctr"/>
            <a:endParaRPr lang="en-US" sz="44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n-US" sz="36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91259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3000"/>
                    </a14:imgEffect>
                    <a14:imgEffect>
                      <a14:brightnessContrast bright="-56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99" y="0"/>
            <a:ext cx="12207133" cy="68693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8000"/>
                    </a14:imgEffect>
                  </a14:imgLayer>
                </a14:imgProps>
              </a:ext>
            </a:extLst>
          </a:blip>
          <a:srcRect t="8309" b="1439"/>
          <a:stretch/>
        </p:blipFill>
        <p:spPr>
          <a:xfrm>
            <a:off x="1979083" y="1109064"/>
            <a:ext cx="8233834" cy="4954080"/>
          </a:xfrm>
          <a:prstGeom prst="rect">
            <a:avLst/>
          </a:prstGeom>
        </p:spPr>
      </p:pic>
      <p:pic>
        <p:nvPicPr>
          <p:cNvPr id="28" name="Picture 2" hidden="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-60959" y="-29671"/>
            <a:ext cx="12313920" cy="2996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A558FA-437E-4734-9886-AD16348455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5" y="6063144"/>
            <a:ext cx="4738462" cy="5626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45646"/>
            <a:ext cx="12192000" cy="20005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Pre-Surgery Stress Inoculation</a:t>
            </a:r>
          </a:p>
          <a:p>
            <a:pPr algn="ctr"/>
            <a:endParaRPr lang="en-US" sz="44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n-US" sz="36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38479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3000"/>
                    </a14:imgEffect>
                    <a14:imgEffect>
                      <a14:brightnessContrast bright="-56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7" y="-14400"/>
            <a:ext cx="12192000" cy="686085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199" y="257904"/>
            <a:ext cx="10515600" cy="1325563"/>
          </a:xfrm>
        </p:spPr>
        <p:txBody>
          <a:bodyPr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VR in Corrections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A558FA-437E-4734-9886-AD16348455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5" y="6063144"/>
            <a:ext cx="4738462" cy="5626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CF6C80-804C-43F0-A019-A695D9ADA5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06" y="2012442"/>
            <a:ext cx="5852991" cy="3900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190C59-DDF6-483D-A09F-C6C4C284CCA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" t="10041" r="37995" b="5171"/>
          <a:stretch/>
        </p:blipFill>
        <p:spPr>
          <a:xfrm>
            <a:off x="6421692" y="1402019"/>
            <a:ext cx="5583495" cy="516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97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3000"/>
                    </a14:imgEffect>
                    <a14:imgEffect>
                      <a14:brightnessContrast brigh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25392"/>
          <a:stretch/>
        </p:blipFill>
        <p:spPr>
          <a:xfrm>
            <a:off x="-2761109" y="0"/>
            <a:ext cx="15082454" cy="69265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A558FA-437E-4734-9886-AD16348455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5" y="6063144"/>
            <a:ext cx="4738462" cy="5626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45646"/>
            <a:ext cx="12192000" cy="20005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Palliative and Hospice Care</a:t>
            </a:r>
          </a:p>
          <a:p>
            <a:pPr algn="ctr"/>
            <a:endParaRPr lang="en-US" sz="44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n-US" sz="36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3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3000"/>
                    </a14:imgEffect>
                    <a14:imgEffect>
                      <a14:brightnessContrast bright="-56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7" y="-14400"/>
            <a:ext cx="12192000" cy="686085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199" y="257904"/>
            <a:ext cx="10515600" cy="1325563"/>
          </a:xfrm>
        </p:spPr>
        <p:txBody>
          <a:bodyPr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Life Skills | Mindfulness | Training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A558FA-437E-4734-9886-AD16348455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5" y="6063144"/>
            <a:ext cx="4738462" cy="562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3FFE04-7515-49B0-A0FF-A2A82C387B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9" t="30645" r="28426"/>
          <a:stretch/>
        </p:blipFill>
        <p:spPr>
          <a:xfrm rot="21124287">
            <a:off x="636896" y="1722952"/>
            <a:ext cx="3916927" cy="3200314"/>
          </a:xfrm>
          <a:prstGeom prst="rect">
            <a:avLst/>
          </a:prstGeom>
          <a:ln w="19050">
            <a:solidFill>
              <a:srgbClr val="C7AD4D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C87DA0-138E-4C7D-9B79-2B9A9FA186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6114">
            <a:off x="3996292" y="2168298"/>
            <a:ext cx="5957013" cy="3195689"/>
          </a:xfrm>
          <a:prstGeom prst="rect">
            <a:avLst/>
          </a:prstGeom>
          <a:ln w="25400">
            <a:solidFill>
              <a:srgbClr val="C7AD4D"/>
            </a:solidFill>
          </a:ln>
        </p:spPr>
      </p:pic>
    </p:spTree>
    <p:extLst>
      <p:ext uri="{BB962C8B-B14F-4D97-AF65-F5344CB8AC3E}">
        <p14:creationId xmlns:p14="http://schemas.microsoft.com/office/powerpoint/2010/main" val="2429481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3000"/>
                    </a14:imgEffect>
                    <a14:imgEffect>
                      <a14:brightnessContrast bright="-56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7" y="-14400"/>
            <a:ext cx="12192000" cy="686085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199" y="257904"/>
            <a:ext cx="10515600" cy="1325563"/>
          </a:xfrm>
        </p:spPr>
        <p:txBody>
          <a:bodyPr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VR Potential for Those Who Help 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A558FA-437E-4734-9886-AD16348455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5" y="6063144"/>
            <a:ext cx="4738462" cy="562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726E10-F37A-4B9C-B673-47B24A3E9D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8754"/>
            <a:ext cx="12214633" cy="36643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C9CD9F-64D1-47DE-B4D1-2E3207450A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37" b="39351"/>
          <a:stretch/>
        </p:blipFill>
        <p:spPr>
          <a:xfrm>
            <a:off x="5462965" y="1583307"/>
            <a:ext cx="5276190" cy="838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ED5548-BF47-4336-887B-2EB54FA13E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6223">
            <a:off x="434461" y="1887346"/>
            <a:ext cx="4592416" cy="3057358"/>
          </a:xfrm>
          <a:prstGeom prst="rect">
            <a:avLst/>
          </a:prstGeom>
          <a:ln w="2222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121650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3000"/>
                    </a14:imgEffect>
                    <a14:imgEffect>
                      <a14:brightnessContrast bright="-56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99" y="0"/>
            <a:ext cx="12207133" cy="686936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B6E40-905E-4F6C-896C-8EDFF15E0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015" y="1818380"/>
            <a:ext cx="11046012" cy="4244764"/>
          </a:xfrm>
        </p:spPr>
        <p:txBody>
          <a:bodyPr>
            <a:noAutofit/>
          </a:bodyPr>
          <a:lstStyle/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Perception of VR as entertainment only</a:t>
            </a:r>
          </a:p>
          <a:p>
            <a:pPr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Rapidly evolving hardware</a:t>
            </a:r>
          </a:p>
          <a:p>
            <a:pPr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Research gaps</a:t>
            </a:r>
          </a:p>
          <a:p>
            <a:pPr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Much software still in development</a:t>
            </a:r>
          </a:p>
          <a:p>
            <a:pPr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Regulatory concerns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68138" y="955302"/>
            <a:ext cx="7763436" cy="179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253031"/>
            <a:ext cx="12192000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Obstacles to Widespread Adoption</a:t>
            </a:r>
            <a:endParaRPr lang="en-US" sz="36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A558FA-437E-4734-9886-AD16348455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5" y="6063144"/>
            <a:ext cx="4738462" cy="5626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r="33493"/>
          <a:stretch/>
        </p:blipFill>
        <p:spPr>
          <a:xfrm>
            <a:off x="7049201" y="1326949"/>
            <a:ext cx="4551428" cy="517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0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3000"/>
                    </a14:imgEffect>
                    <a14:imgEffect>
                      <a14:brightnessContrast bright="-56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" y="-11369"/>
            <a:ext cx="12207133" cy="686936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B6E40-905E-4F6C-896C-8EDFF15E0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5969" y="1724743"/>
            <a:ext cx="7825072" cy="4327301"/>
          </a:xfrm>
        </p:spPr>
        <p:txBody>
          <a:bodyPr>
            <a:normAutofit/>
          </a:bodyPr>
          <a:lstStyle/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Behavioral health professionals and patients must drive VR solutions 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VR solutions cannot replace essential human factors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TIN will ultimately lead to the development of VR solutions that are effective, scalable and commercially successful</a:t>
            </a:r>
          </a:p>
          <a:p>
            <a:endParaRPr lang="en-US" sz="2400" dirty="0">
              <a:solidFill>
                <a:schemeClr val="bg1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68138" y="955302"/>
            <a:ext cx="7763436" cy="179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3A558FA-437E-4734-9886-AD16348455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90" y="5950127"/>
            <a:ext cx="4738462" cy="56263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253031"/>
            <a:ext cx="12192000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TIN: Founding Principles</a:t>
            </a:r>
            <a:endParaRPr lang="en-US" sz="36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0" r="12430"/>
          <a:stretch/>
        </p:blipFill>
        <p:spPr>
          <a:xfrm>
            <a:off x="7147244" y="1759459"/>
            <a:ext cx="4680168" cy="35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5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3000"/>
                    </a14:imgEffect>
                    <a14:imgEffect>
                      <a14:brightnessContrast bright="-56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853"/>
            <a:ext cx="12192000" cy="686085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199" y="885225"/>
            <a:ext cx="10515600" cy="1325563"/>
          </a:xfrm>
        </p:spPr>
        <p:txBody>
          <a:bodyPr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Tech Innovation Network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79901" y="2412655"/>
            <a:ext cx="69446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first of its kind network of clinical, community and industry partners, all working together to advance the use of technology to improve people's mental health</a:t>
            </a:r>
          </a:p>
          <a:p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17" y="2468497"/>
            <a:ext cx="4625540" cy="2668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A558FA-437E-4734-9886-AD16348455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5" y="6063144"/>
            <a:ext cx="4738462" cy="56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28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3000"/>
                    </a14:imgEffect>
                    <a14:imgEffect>
                      <a14:brightnessContrast bright="-56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60853"/>
          </a:xfrm>
          <a:prstGeom prst="rect">
            <a:avLst/>
          </a:prstGeom>
        </p:spPr>
      </p:pic>
      <p:pic>
        <p:nvPicPr>
          <p:cNvPr id="1027" name="Picture 3" descr="https://gallery.mailchimp.com/0925b6f8a4b1955c9c92acd8b/images/b0b99915-49c2-468a-b932-8ece844996e8.jpg"/>
          <p:cNvPicPr>
            <a:picLocks noChangeAspect="1" noChangeArrowheads="1"/>
          </p:cNvPicPr>
          <p:nvPr/>
        </p:nvPicPr>
        <p:blipFill rotWithShape="1"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" t="11239" r="1409" b="10586"/>
          <a:stretch/>
        </p:blipFill>
        <p:spPr bwMode="auto">
          <a:xfrm>
            <a:off x="2402250" y="1640714"/>
            <a:ext cx="7031942" cy="418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199" y="257904"/>
            <a:ext cx="10515600" cy="1325563"/>
          </a:xfrm>
        </p:spPr>
        <p:txBody>
          <a:bodyPr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TIN:  Diverse Partners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A558FA-437E-4734-9886-AD16348455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5" y="6063144"/>
            <a:ext cx="4738462" cy="56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36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3000"/>
                    </a14:imgEffect>
                    <a14:imgEffect>
                      <a14:brightnessContrast bright="-56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6085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31015" y="122056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CMHCs in the TIN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9220" y="1413063"/>
            <a:ext cx="1147355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Mindfulness for workplace wellness</a:t>
            </a:r>
          </a:p>
          <a:p>
            <a:pPr lvl="0"/>
            <a:endParaRPr lang="en-US" sz="32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r>
              <a:rPr lang="en-US" sz="3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Some moving to patient use</a:t>
            </a:r>
          </a:p>
          <a:p>
            <a:pPr lvl="0"/>
            <a:endParaRPr lang="en-US" sz="32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r>
              <a:rPr lang="en-US" sz="3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Public speaking practice, social skills, job-preparedness, care transition</a:t>
            </a:r>
          </a:p>
          <a:p>
            <a:pPr lvl="0"/>
            <a:endParaRPr lang="en-US" sz="32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r>
              <a:rPr lang="en-US" sz="3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Creativity | Use Cases</a:t>
            </a:r>
            <a:endParaRPr lang="en-US" sz="48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A558FA-437E-4734-9886-AD16348455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5" y="6063144"/>
            <a:ext cx="4738462" cy="56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17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3000"/>
                    </a14:imgEffect>
                    <a14:imgEffect>
                      <a14:brightnessContrast bright="-56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6085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198" y="357529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Working with Tech Partners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7310" y="1926075"/>
            <a:ext cx="10377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CMHCs are leaders across the TIN in beta-testing products from tech partners in exposure therapy, voice analytics, and assessment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4" y="3803565"/>
            <a:ext cx="2257586" cy="21334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47" y="3803566"/>
            <a:ext cx="3157074" cy="213341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3668" y="3981700"/>
            <a:ext cx="4433707" cy="177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27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3000"/>
                    </a14:imgEffect>
                    <a14:imgEffect>
                      <a14:brightnessContrast bright="-56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3"/>
            <a:ext cx="12192000" cy="686085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21667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 example…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736" y="2284973"/>
            <a:ext cx="3225210" cy="30478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044" y="2367837"/>
            <a:ext cx="3779692" cy="29649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3946" y="2367837"/>
            <a:ext cx="3474054" cy="30063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A558FA-437E-4734-9886-AD16348455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5" y="6063144"/>
            <a:ext cx="4738462" cy="56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08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3000"/>
                    </a14:imgEffect>
                    <a14:imgEffect>
                      <a14:brightnessContrast bright="-56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85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199" y="320532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 example…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62" y="3626228"/>
            <a:ext cx="3157074" cy="213341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2432" y="1921308"/>
            <a:ext cx="8287134" cy="1243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A558FA-437E-4734-9886-AD16348455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5" y="6063144"/>
            <a:ext cx="4738462" cy="56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07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3000"/>
                    </a14:imgEffect>
                    <a14:imgEffect>
                      <a14:brightnessContrast bright="-56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85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44279" y="259253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Where do we go from here?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A558FA-437E-4734-9886-AD16348455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5" y="6063144"/>
            <a:ext cx="4738462" cy="56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242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3000"/>
                    </a14:imgEffect>
                    <a14:imgEffect>
                      <a14:brightnessContrast bright="-56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8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76" y="1584336"/>
            <a:ext cx="12188824" cy="2008164"/>
          </a:xfrm>
          <a:prstGeom prst="rect">
            <a:avLst/>
          </a:prstGeom>
          <a:gradFill>
            <a:gsLst>
              <a:gs pos="0">
                <a:schemeClr val="tx1">
                  <a:alpha val="86000"/>
                </a:schemeClr>
              </a:gs>
              <a:gs pos="100000">
                <a:schemeClr val="tx1">
                  <a:lumMod val="85000"/>
                  <a:lumOff val="15000"/>
                  <a:alpha val="52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6228010" y="1823102"/>
            <a:ext cx="5590043" cy="1631997"/>
          </a:xfrm>
          <a:prstGeom prst="rect">
            <a:avLst/>
          </a:prstGeom>
        </p:spPr>
        <p:txBody>
          <a:bodyPr vert="horz" lIns="0" tIns="45720" rIns="91440" bIns="45720" rtlCol="0" anchor="ctr" anchorCtr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A49566"/>
              </a:buClr>
              <a:buSzPct val="90000"/>
              <a:buFont typeface="Meiryo" charset="-128"/>
              <a:buNone/>
              <a:defRPr sz="3200" kern="1200">
                <a:solidFill>
                  <a:srgbClr val="A49566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A49566"/>
              </a:buClr>
              <a:buSzPct val="90000"/>
              <a:buFont typeface="Meiryo" charset="-128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A49566"/>
              </a:buClr>
              <a:buSzPct val="90000"/>
              <a:buFont typeface="Meiryo" charset="-128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rgbClr val="A49566"/>
              </a:buClr>
              <a:buSzPct val="90000"/>
              <a:buFont typeface="Meiryo" charset="-128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A49566"/>
              </a:buClr>
              <a:buSzPct val="90000"/>
              <a:buFont typeface="Meiryo" charset="-128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>
              <a:solidFill>
                <a:srgbClr val="FFFFFF">
                  <a:lumMod val="95000"/>
                </a:srgbClr>
              </a:solidFill>
              <a:latin typeface="Helvetica"/>
              <a:cs typeface="Helvetica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228010" y="1769134"/>
            <a:ext cx="0" cy="1638568"/>
          </a:xfrm>
          <a:prstGeom prst="line">
            <a:avLst/>
          </a:prstGeom>
          <a:ln>
            <a:solidFill>
              <a:srgbClr val="CFB87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773093" y="4214862"/>
            <a:ext cx="490983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4">
                    <a:lumMod val="75000"/>
                  </a:schemeClr>
                </a:solidFill>
              </a:rPr>
              <a:t>http://mentalhealthinnovation.org </a:t>
            </a:r>
            <a:endParaRPr lang="en-US" sz="2200" b="1" i="1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</a:rPr>
              <a:t>    @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</a:rPr>
              <a:t>mentalhealthinnovation</a:t>
            </a:r>
            <a:endParaRPr lang="en-US" sz="2200" b="1" i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dirty="0"/>
              <a:t> </a:t>
            </a:r>
          </a:p>
          <a:p>
            <a:endParaRPr lang="en-US" sz="2400" i="1" dirty="0">
              <a:solidFill>
                <a:srgbClr val="C8AD6A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093" y="4658782"/>
            <a:ext cx="317162" cy="336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1C1EA7-942D-4A4C-A4D9-3DE94096C5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24" y="2343524"/>
            <a:ext cx="4978639" cy="591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7231" y="1738817"/>
            <a:ext cx="2911602" cy="167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6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3000"/>
                    </a14:imgEffect>
                    <a14:imgEffect>
                      <a14:brightnessContrast bright="-56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99" y="0"/>
            <a:ext cx="12207133" cy="686936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568138" y="955302"/>
            <a:ext cx="7763436" cy="179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5537" y="2098302"/>
            <a:ext cx="517226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4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 User Organizations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Inpatient/Outpatient Mental Health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Businesses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Schools/Universities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Police/Fire Departments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Corrections/Prisons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Hospitals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Non-Profit Organizations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Primary Care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35070" y="2098302"/>
            <a:ext cx="51722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4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Technology Developers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AR/VR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Web-Based Interventions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Diagnostic Tools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Devices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Artificial Intelligence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Wearables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253031"/>
            <a:ext cx="12192000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Partnerships to Drive Development</a:t>
            </a:r>
            <a:endParaRPr lang="en-US" sz="36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Left-Right Arrow 15"/>
          <p:cNvSpPr/>
          <p:nvPr/>
        </p:nvSpPr>
        <p:spPr>
          <a:xfrm>
            <a:off x="4455086" y="3437130"/>
            <a:ext cx="3471333" cy="448733"/>
          </a:xfrm>
          <a:prstGeom prst="left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139" y="2720649"/>
            <a:ext cx="989621" cy="19417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A558FA-437E-4734-9886-AD16348455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90" y="5950127"/>
            <a:ext cx="4738462" cy="56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1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3000"/>
                    </a14:imgEffect>
                    <a14:imgEffect>
                      <a14:brightnessContrast bright="-56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6085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199" y="257904"/>
            <a:ext cx="10515600" cy="1325563"/>
          </a:xfrm>
        </p:spPr>
        <p:txBody>
          <a:bodyPr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Power of Virtual Reality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A558FA-437E-4734-9886-AD16348455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5" y="6063144"/>
            <a:ext cx="4738462" cy="562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66FC47-3210-4810-96AE-877ACCD9C5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049" y="1281594"/>
            <a:ext cx="8515025" cy="447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51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3000"/>
                    </a14:imgEffect>
                    <a14:imgEffect>
                      <a14:brightnessContrast bright="-56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6085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199" y="257904"/>
            <a:ext cx="10515600" cy="1325563"/>
          </a:xfrm>
        </p:spPr>
        <p:txBody>
          <a:bodyPr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Landscape is Primed for Adoption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A558FA-437E-4734-9886-AD16348455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5" y="6063144"/>
            <a:ext cx="4738462" cy="5626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A31B22-D283-4CA2-92C4-DC1B236C824E}"/>
              </a:ext>
            </a:extLst>
          </p:cNvPr>
          <p:cNvSpPr txBox="1"/>
          <p:nvPr/>
        </p:nvSpPr>
        <p:spPr>
          <a:xfrm>
            <a:off x="392164" y="2373085"/>
            <a:ext cx="62908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Thirty years of research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for many conditions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 improvements and lower costs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investment in new applications</a:t>
            </a:r>
          </a:p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0" name="Group 35">
            <a:extLst>
              <a:ext uri="{FF2B5EF4-FFF2-40B4-BE49-F238E27FC236}">
                <a16:creationId xmlns:a16="http://schemas.microsoft.com/office/drawing/2014/main" id="{E66A91ED-D533-450B-A0A4-004E3AE53EC7}"/>
              </a:ext>
            </a:extLst>
          </p:cNvPr>
          <p:cNvGrpSpPr/>
          <p:nvPr/>
        </p:nvGrpSpPr>
        <p:grpSpPr>
          <a:xfrm rot="20660136">
            <a:off x="6848442" y="1899707"/>
            <a:ext cx="4741902" cy="2976347"/>
            <a:chOff x="1121828" y="1394074"/>
            <a:chExt cx="7927498" cy="4798304"/>
          </a:xfrm>
        </p:grpSpPr>
        <p:grpSp>
          <p:nvGrpSpPr>
            <p:cNvPr id="11" name="Group 26">
              <a:extLst>
                <a:ext uri="{FF2B5EF4-FFF2-40B4-BE49-F238E27FC236}">
                  <a16:creationId xmlns:a16="http://schemas.microsoft.com/office/drawing/2014/main" id="{0ACBF094-A0AB-4ED0-BA89-F1E981D3F7EE}"/>
                </a:ext>
              </a:extLst>
            </p:cNvPr>
            <p:cNvGrpSpPr/>
            <p:nvPr/>
          </p:nvGrpSpPr>
          <p:grpSpPr>
            <a:xfrm>
              <a:off x="1121828" y="1631374"/>
              <a:ext cx="4221214" cy="4339517"/>
              <a:chOff x="250658" y="1449499"/>
              <a:chExt cx="6980588" cy="7176226"/>
            </a:xfrm>
          </p:grpSpPr>
          <p:pic>
            <p:nvPicPr>
              <p:cNvPr id="15" name="Picture 4" descr="\\cnc-unit-01p\LRW\Cassidy Team Folders\2014 Admin\AppliedVR\VC Deck\Aricles\Yee &amp; Bailenson, 2009_Page_01.jpg">
                <a:extLst>
                  <a:ext uri="{FF2B5EF4-FFF2-40B4-BE49-F238E27FC236}">
                    <a16:creationId xmlns:a16="http://schemas.microsoft.com/office/drawing/2014/main" id="{A6056D4F-7745-468F-82E4-CDDE29CD8B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658" y="1970344"/>
                <a:ext cx="3200400" cy="4572000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85000"/>
                  </a:schemeClr>
                </a:solidFill>
              </a:ln>
              <a:effectLst>
                <a:outerShdw blurRad="889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" name="Picture 5" descr="\\cnc-unit-01p\LRW\Cassidy Team Folders\2014 Admin\AppliedVR\VC Deck\Aricles\Courtroom Applications of VR_Bailenson_Page_01.jpg">
                <a:extLst>
                  <a:ext uri="{FF2B5EF4-FFF2-40B4-BE49-F238E27FC236}">
                    <a16:creationId xmlns:a16="http://schemas.microsoft.com/office/drawing/2014/main" id="{B0BB89A4-0FC4-487A-BFD3-CBF75AE09A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552" y="4053725"/>
                <a:ext cx="3037434" cy="4572000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85000"/>
                  </a:schemeClr>
                </a:solidFill>
              </a:ln>
              <a:effectLst>
                <a:outerShdw blurRad="889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Picture 6" descr="\\cnc-unit-01p\LRW\Cassidy Team Folders\2014 Admin\AppliedVR\VC Deck\Aricles\development and early evaluation_Page_01.jpg">
                <a:extLst>
                  <a:ext uri="{FF2B5EF4-FFF2-40B4-BE49-F238E27FC236}">
                    <a16:creationId xmlns:a16="http://schemas.microsoft.com/office/drawing/2014/main" id="{273C7F7D-27E7-4E2D-B652-64FB9EEEAD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1604" y="1449499"/>
                <a:ext cx="3200400" cy="4572000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85000"/>
                  </a:schemeClr>
                </a:solidFill>
              </a:ln>
              <a:effectLst>
                <a:outerShdw blurRad="889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8" name="Picture 9" descr="\\cnc-unit-01p\LRW\Cassidy Team Folders\2014 Admin\AppliedVR\VC Deck\Aricles\Immersive Virtual Reality + Learning Sciences_Page_01.jpg">
                <a:extLst>
                  <a:ext uri="{FF2B5EF4-FFF2-40B4-BE49-F238E27FC236}">
                    <a16:creationId xmlns:a16="http://schemas.microsoft.com/office/drawing/2014/main" id="{BFA792F9-2EEE-41F1-8792-E1C4CF7190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3561" y="3012035"/>
                <a:ext cx="2978048" cy="4572000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85000"/>
                  </a:schemeClr>
                </a:solidFill>
              </a:ln>
              <a:effectLst>
                <a:outerShdw blurRad="889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" name="Picture 10" descr="\\cnc-unit-01p\LRW\Cassidy Team Folders\2014 Admin\AppliedVR\VC Deck\Aricles\Understanding Autism + Social Attention_Page_01.jpg">
                <a:extLst>
                  <a:ext uri="{FF2B5EF4-FFF2-40B4-BE49-F238E27FC236}">
                    <a16:creationId xmlns:a16="http://schemas.microsoft.com/office/drawing/2014/main" id="{A2976489-3AC9-4BC6-910B-BF5C2D5AA5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5758" y="2491190"/>
                <a:ext cx="3429000" cy="4572000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85000"/>
                  </a:schemeClr>
                </a:solidFill>
              </a:ln>
              <a:effectLst>
                <a:outerShdw blurRad="889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" name="Picture 11" descr="\\cnc-unit-01p\LRW\Cassidy Team Folders\2014 Admin\AppliedVR\VC Deck\Aricles\Virtual Superheroes_Bailenson_Page_1.jpg">
                <a:extLst>
                  <a:ext uri="{FF2B5EF4-FFF2-40B4-BE49-F238E27FC236}">
                    <a16:creationId xmlns:a16="http://schemas.microsoft.com/office/drawing/2014/main" id="{8DAB7EA0-E8F7-44D6-94E7-FCCC7B08D2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4986" y="3532880"/>
                <a:ext cx="3536260" cy="4572001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85000"/>
                  </a:schemeClr>
                </a:solidFill>
              </a:ln>
              <a:effectLst>
                <a:outerShdw blurRad="889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2" name="Group 27">
              <a:extLst>
                <a:ext uri="{FF2B5EF4-FFF2-40B4-BE49-F238E27FC236}">
                  <a16:creationId xmlns:a16="http://schemas.microsoft.com/office/drawing/2014/main" id="{08C25D98-8799-41D6-B2DE-797EEC16ECBB}"/>
                </a:ext>
              </a:extLst>
            </p:cNvPr>
            <p:cNvGrpSpPr/>
            <p:nvPr/>
          </p:nvGrpSpPr>
          <p:grpSpPr>
            <a:xfrm>
              <a:off x="4549992" y="1394074"/>
              <a:ext cx="4499334" cy="4798304"/>
              <a:chOff x="4579482" y="1394074"/>
              <a:chExt cx="4807703" cy="5127166"/>
            </a:xfrm>
          </p:grpSpPr>
          <p:pic>
            <p:nvPicPr>
              <p:cNvPr id="13" name="Picture 7" descr="\\cnc-unit-01p\LRW\Cassidy Team Folders\2014 Admin\AppliedVR\VC Deck\Aricles\Epidem Rev-Application of Behavior-Change Theories  to Injury Prevention_Page_01.jpg">
                <a:extLst>
                  <a:ext uri="{FF2B5EF4-FFF2-40B4-BE49-F238E27FC236}">
                    <a16:creationId xmlns:a16="http://schemas.microsoft.com/office/drawing/2014/main" id="{16D24EC9-A9BC-4D3B-935A-0084A84E95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54276" y="1394074"/>
                <a:ext cx="3532909" cy="4572000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85000"/>
                  </a:schemeClr>
                </a:solidFill>
              </a:ln>
              <a:effectLst>
                <a:outerShdw blurRad="88900" dist="38100" dir="2700000" algn="tl" rotWithShape="0">
                  <a:prstClr val="black">
                    <a:alpha val="70000"/>
                  </a:prstClr>
                </a:outerShdw>
              </a:effectLst>
            </p:spPr>
          </p:pic>
          <p:pic>
            <p:nvPicPr>
              <p:cNvPr id="14" name="Picture 8" descr="\\cnc-unit-01p\LRW\Cassidy Team Folders\2014 Admin\AppliedVR\VC Deck\Aricles\Exercise and Weight Loss in VR_Bailenson_Page_01.jpg">
                <a:extLst>
                  <a:ext uri="{FF2B5EF4-FFF2-40B4-BE49-F238E27FC236}">
                    <a16:creationId xmlns:a16="http://schemas.microsoft.com/office/drawing/2014/main" id="{B87C0BDF-E57C-4396-B24C-5B049CC9E0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9482" y="1949240"/>
                <a:ext cx="3501029" cy="4572000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85000"/>
                  </a:schemeClr>
                </a:solidFill>
              </a:ln>
              <a:effectLst>
                <a:outerShdw blurRad="88900" dist="38100" dir="2700000" algn="tl" rotWithShape="0">
                  <a:prstClr val="black">
                    <a:alpha val="70000"/>
                  </a:prst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508675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3000"/>
                    </a14:imgEffect>
                    <a14:imgEffect>
                      <a14:brightnessContrast bright="-56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7" y="-14400"/>
            <a:ext cx="12192000" cy="686085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199" y="257904"/>
            <a:ext cx="10515600" cy="1325563"/>
          </a:xfrm>
        </p:spPr>
        <p:txBody>
          <a:bodyPr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VR in Mental Health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A558FA-437E-4734-9886-AD16348455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5" y="6063144"/>
            <a:ext cx="4738462" cy="5626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E9D26FA-6CF3-4F64-B7C7-10400B1498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6674">
            <a:off x="118634" y="1869340"/>
            <a:ext cx="5716149" cy="3517630"/>
          </a:xfrm>
          <a:prstGeom prst="rect">
            <a:avLst/>
          </a:prstGeom>
          <a:ln w="22225"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BF7F55A-BC0D-4AAE-AE71-DF75AB53AF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0" t="13017" r="21892" b="13193"/>
          <a:stretch/>
        </p:blipFill>
        <p:spPr>
          <a:xfrm>
            <a:off x="5757960" y="1386416"/>
            <a:ext cx="6103345" cy="495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39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3000"/>
                    </a14:imgEffect>
                    <a14:imgEffect>
                      <a14:brightnessContrast bright="-56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7" y="-14400"/>
            <a:ext cx="12192000" cy="686085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199" y="257904"/>
            <a:ext cx="10515600" cy="1325563"/>
          </a:xfrm>
        </p:spPr>
        <p:txBody>
          <a:bodyPr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VR in Mental Health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A558FA-437E-4734-9886-AD16348455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5" y="6063144"/>
            <a:ext cx="4738462" cy="5626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E9D26FA-6CF3-4F64-B7C7-10400B1498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6674">
            <a:off x="118634" y="1869340"/>
            <a:ext cx="5716149" cy="3517630"/>
          </a:xfrm>
          <a:prstGeom prst="rect">
            <a:avLst/>
          </a:prstGeom>
          <a:ln w="22225"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BF7F55A-BC0D-4AAE-AE71-DF75AB53AF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0" t="13017" r="21892" b="13193"/>
          <a:stretch/>
        </p:blipFill>
        <p:spPr>
          <a:xfrm>
            <a:off x="5757960" y="1386416"/>
            <a:ext cx="6103345" cy="495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4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0000"/>
                    </a14:imgEffect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708" cy="8132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A558FA-437E-4734-9886-AD16348455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5" y="6063144"/>
            <a:ext cx="4738462" cy="5626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45646"/>
            <a:ext cx="12192000" cy="267765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VR is Being Successfully Used to Address </a:t>
            </a:r>
          </a:p>
          <a:p>
            <a:pPr algn="ctr"/>
            <a:r>
              <a:rPr lang="en-US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Variety of Mental Health Challenges</a:t>
            </a:r>
          </a:p>
          <a:p>
            <a:pPr algn="ctr"/>
            <a:endParaRPr lang="en-US" sz="44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n-US" sz="36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191285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3000"/>
                    </a14:imgEffect>
                    <a14:imgEffect>
                      <a14:brightnessContrast bright="-56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852" y="-1247777"/>
            <a:ext cx="14706589" cy="827589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199" y="257904"/>
            <a:ext cx="10515600" cy="1325563"/>
          </a:xfrm>
        </p:spPr>
        <p:txBody>
          <a:bodyPr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Exposure Therapy for Phobias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A558FA-437E-4734-9886-AD16348455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5" y="6063144"/>
            <a:ext cx="4738462" cy="562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B97190-755A-400E-BD49-DB6CA85EE2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3303"/>
            <a:ext cx="11763578" cy="4922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9DB88-0F3F-49EF-BDF6-B1C46F4EC7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5" t="16116" r="6250"/>
          <a:stretch/>
        </p:blipFill>
        <p:spPr>
          <a:xfrm rot="21096559">
            <a:off x="1048831" y="1998366"/>
            <a:ext cx="4278915" cy="3200789"/>
          </a:xfrm>
          <a:prstGeom prst="rect">
            <a:avLst/>
          </a:prstGeom>
          <a:ln w="25400">
            <a:solidFill>
              <a:srgbClr val="C7AD4D"/>
            </a:solidFill>
          </a:ln>
        </p:spPr>
      </p:pic>
    </p:spTree>
    <p:extLst>
      <p:ext uri="{BB962C8B-B14F-4D97-AF65-F5344CB8AC3E}">
        <p14:creationId xmlns:p14="http://schemas.microsoft.com/office/powerpoint/2010/main" val="39475731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01">
      <a:dk1>
        <a:srgbClr val="000000"/>
      </a:dk1>
      <a:lt1>
        <a:srgbClr val="FFFFFF"/>
      </a:lt1>
      <a:dk2>
        <a:srgbClr val="787878"/>
      </a:dk2>
      <a:lt2>
        <a:srgbClr val="EEECE1"/>
      </a:lt2>
      <a:accent1>
        <a:srgbClr val="CFB87C"/>
      </a:accent1>
      <a:accent2>
        <a:srgbClr val="A49566"/>
      </a:accent2>
      <a:accent3>
        <a:srgbClr val="7B704E"/>
      </a:accent3>
      <a:accent4>
        <a:srgbClr val="E8DDC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01_CUDenver.potx" id="{2CC2ADE1-23D8-884A-9C49-CB7BF9E01E05}" vid="{AB559019-ACC1-6943-AE2E-97CCA9DBCE9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</TotalTime>
  <Words>838</Words>
  <Application>Microsoft Office PowerPoint</Application>
  <PresentationFormat>Widescreen</PresentationFormat>
  <Paragraphs>143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Meiryo</vt:lpstr>
      <vt:lpstr>ＭＳ Ｐゴシック</vt:lpstr>
      <vt:lpstr>Aleo</vt:lpstr>
      <vt:lpstr>Arial</vt:lpstr>
      <vt:lpstr>Arial Nova Cond</vt:lpstr>
      <vt:lpstr>Calibri</vt:lpstr>
      <vt:lpstr>Calibri Light</vt:lpstr>
      <vt:lpstr>Gill Sans</vt:lpstr>
      <vt:lpstr>Helvetia</vt:lpstr>
      <vt:lpstr>Helvetica</vt:lpstr>
      <vt:lpstr>Segoe UI</vt:lpstr>
      <vt:lpstr>Segoe UI Light</vt:lpstr>
      <vt:lpstr>Wingdings</vt:lpstr>
      <vt:lpstr>ヒラギノ角ゴ ProN W3</vt:lpstr>
      <vt:lpstr>Office Theme</vt:lpstr>
      <vt:lpstr>1_Office Theme</vt:lpstr>
      <vt:lpstr>PowerPoint Presentation</vt:lpstr>
      <vt:lpstr>Tech Innovation Network</vt:lpstr>
      <vt:lpstr>PowerPoint Presentation</vt:lpstr>
      <vt:lpstr>The Power of Virtual Reality </vt:lpstr>
      <vt:lpstr>Landscape is Primed for Adoption</vt:lpstr>
      <vt:lpstr>VR in Mental Health</vt:lpstr>
      <vt:lpstr>VR in Mental Health</vt:lpstr>
      <vt:lpstr>PowerPoint Presentation</vt:lpstr>
      <vt:lpstr>Exposure Therapy for Phobias </vt:lpstr>
      <vt:lpstr>PowerPoint Presentation</vt:lpstr>
      <vt:lpstr>PowerPoint Presentation</vt:lpstr>
      <vt:lpstr>PowerPoint Presentation</vt:lpstr>
      <vt:lpstr>PowerPoint Presentation</vt:lpstr>
      <vt:lpstr>VR in Corrections </vt:lpstr>
      <vt:lpstr>PowerPoint Presentation</vt:lpstr>
      <vt:lpstr>Life Skills | Mindfulness | Training</vt:lpstr>
      <vt:lpstr>VR Potential for Those Who Help Us</vt:lpstr>
      <vt:lpstr>PowerPoint Presentation</vt:lpstr>
      <vt:lpstr>PowerPoint Presentation</vt:lpstr>
      <vt:lpstr>The TIN:  Diverse Partners </vt:lpstr>
      <vt:lpstr>CMHCs in the TIN</vt:lpstr>
      <vt:lpstr>Working with Tech Partners</vt:lpstr>
      <vt:lpstr>For example…</vt:lpstr>
      <vt:lpstr>For example…</vt:lpstr>
      <vt:lpstr>Where do we go from here?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Prevention in the Field of  Mental Health</dc:title>
  <dc:creator>Hill, Peggy</dc:creator>
  <cp:lastModifiedBy>Mcfaul, Mimi B</cp:lastModifiedBy>
  <cp:revision>141</cp:revision>
  <cp:lastPrinted>2017-04-11T23:15:53Z</cp:lastPrinted>
  <dcterms:created xsi:type="dcterms:W3CDTF">2017-03-28T19:21:06Z</dcterms:created>
  <dcterms:modified xsi:type="dcterms:W3CDTF">2018-11-06T21:26:04Z</dcterms:modified>
</cp:coreProperties>
</file>