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301" r:id="rId3"/>
    <p:sldId id="300" r:id="rId4"/>
    <p:sldId id="305" r:id="rId5"/>
    <p:sldId id="260" r:id="rId6"/>
    <p:sldId id="269" r:id="rId7"/>
    <p:sldId id="265" r:id="rId8"/>
    <p:sldId id="267" r:id="rId9"/>
    <p:sldId id="30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99B"/>
    <a:srgbClr val="BCE194"/>
    <a:srgbClr val="C1B2B6"/>
    <a:srgbClr val="E07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A75B7-41E1-40B3-A928-9C7C74B7487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1006F-59F0-472E-9009-EAD9F17F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49c256b4e_9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549c256b4e_9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2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02CD-3582-4E04-B2D3-031B575D3F7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BFB3-9697-4144-AB0D-E9A3AB825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17317"/>
            <a:ext cx="8305800" cy="3444107"/>
          </a:xfrm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A Tale of Two Campaigns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Laurie Stolen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Larimer County Behavioral Health Director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Content Placeholder 6" descr="A picture containing silhouette&#10;&#10;Description generated with high confidence">
            <a:extLst>
              <a:ext uri="{FF2B5EF4-FFF2-40B4-BE49-F238E27FC236}">
                <a16:creationId xmlns:a16="http://schemas.microsoft.com/office/drawing/2014/main" id="{05256B7F-4265-4080-B68B-CD3283BB1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05604"/>
            <a:ext cx="2750867" cy="2157095"/>
          </a:xfr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219200" y="1295400"/>
            <a:ext cx="7772400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3966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0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5902"/>
            <a:ext cx="9144000" cy="263347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2834639"/>
            <a:ext cx="9144000" cy="265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97999B"/>
                </a:solidFill>
                <a:latin typeface="Candara" pitchFamily="34" charset="0"/>
              </a:rPr>
              <a:t>Laurie Stolen</a:t>
            </a:r>
          </a:p>
          <a:p>
            <a:pPr>
              <a:lnSpc>
                <a:spcPts val="2200"/>
              </a:lnSpc>
            </a:pPr>
            <a:r>
              <a:rPr lang="en-US" sz="1800" i="1" dirty="0">
                <a:solidFill>
                  <a:srgbClr val="97999B"/>
                </a:solidFill>
                <a:latin typeface="Candara" pitchFamily="34" charset="0"/>
              </a:rPr>
              <a:t>Larimer County Behavioral Health Director</a:t>
            </a: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rgbClr val="97999B"/>
                </a:solidFill>
                <a:latin typeface="Candara" pitchFamily="34" charset="0"/>
              </a:rPr>
              <a:t>2601 Midpoint Dr.</a:t>
            </a: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rgbClr val="97999B"/>
                </a:solidFill>
                <a:latin typeface="Candara" pitchFamily="34" charset="0"/>
              </a:rPr>
              <a:t>Fort Collins, CO  80525</a:t>
            </a: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rgbClr val="97999B"/>
                </a:solidFill>
                <a:latin typeface="Candara" pitchFamily="34" charset="0"/>
              </a:rPr>
              <a:t>stolenle@larimer.org</a:t>
            </a: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rgbClr val="97999B"/>
                </a:solidFill>
                <a:latin typeface="Candara" pitchFamily="34" charset="0"/>
              </a:rPr>
              <a:t>970-498-7126</a:t>
            </a:r>
          </a:p>
          <a:p>
            <a:pPr>
              <a:lnSpc>
                <a:spcPts val="2200"/>
              </a:lnSpc>
            </a:pPr>
            <a:endParaRPr lang="en-US" sz="1800" dirty="0">
              <a:solidFill>
                <a:srgbClr val="97999B"/>
              </a:solidFill>
              <a:latin typeface="Candara" pitchFamily="34" charset="0"/>
            </a:endParaRPr>
          </a:p>
          <a:p>
            <a:pPr>
              <a:lnSpc>
                <a:spcPts val="2200"/>
              </a:lnSpc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   </a:t>
            </a:r>
            <a:endParaRPr lang="en-US" sz="1800" dirty="0">
              <a:solidFill>
                <a:srgbClr val="97999B"/>
              </a:solidFill>
              <a:latin typeface="Candara" pitchFamily="34" charset="0"/>
            </a:endParaRPr>
          </a:p>
          <a:p>
            <a:pPr>
              <a:lnSpc>
                <a:spcPts val="2200"/>
              </a:lnSpc>
            </a:pPr>
            <a:endParaRPr lang="en-US" sz="1800" dirty="0">
              <a:solidFill>
                <a:srgbClr val="97999B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7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5AEE0-980E-491B-9119-3ED390C31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799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2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A44D9-DFE2-42C4-9AA4-9FA1DD1CC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1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6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3400" y="1066799"/>
            <a:ext cx="8305800" cy="3444107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Timeline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2016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-Failed ballot initiative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2017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-community engagement/listening/awareness building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2018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-Successful ballot initiative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r>
              <a:rPr lang="en-US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2019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-Here we go!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19200" y="1295400"/>
            <a:ext cx="7772400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6233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42203" y="-51816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23645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ndara" pitchFamily="34" charset="0"/>
              </a:rPr>
              <a:t>The Solution is Community Wide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pc="-150" dirty="0">
                <a:solidFill>
                  <a:srgbClr val="97999B"/>
                </a:solidFill>
                <a:latin typeface="Candara"/>
                <a:cs typeface="Candara"/>
              </a:rPr>
              <a:t>Our work is informed by national experts and local professionals: </a:t>
            </a:r>
            <a:endParaRPr lang="en-US" sz="2400" b="1" dirty="0">
              <a:solidFill>
                <a:srgbClr val="97999B"/>
              </a:solidFill>
              <a:latin typeface="Candara"/>
              <a:cs typeface="Candara"/>
            </a:endParaRPr>
          </a:p>
          <a:p>
            <a:pPr lvl="0" algn="l"/>
            <a:endParaRPr lang="en-US" sz="2400" spc="-150" dirty="0">
              <a:solidFill>
                <a:srgbClr val="97999B"/>
              </a:solidFill>
              <a:latin typeface="Candara"/>
              <a:cs typeface="Candara"/>
            </a:endParaRPr>
          </a:p>
          <a:p>
            <a:pPr lvl="0"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The solution has a dedicated funding stream, and is 3-pronged:</a:t>
            </a:r>
          </a:p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marL="914400" lvl="1" indent="-457200">
              <a:buAutoNum type="arabicPeriod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Expand &amp; enrich local behavioral health services throughout the County through distributive services and oversight.</a:t>
            </a:r>
          </a:p>
          <a:p>
            <a:pPr lvl="1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lvl="1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2. 	A community behavioral health facility to provide crises 	care, detox and residential treatment services.</a:t>
            </a:r>
          </a:p>
          <a:p>
            <a:pPr lvl="1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marL="914400" lvl="1" indent="-457200">
              <a:buAutoNum type="arabicPeriod" startAt="3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Coordinated care from crisis care to community care for</a:t>
            </a:r>
          </a:p>
          <a:p>
            <a:pPr lvl="1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        long-term success.</a:t>
            </a:r>
          </a:p>
          <a:p>
            <a:pPr algn="l"/>
            <a:endParaRPr lang="en-US" sz="2400" spc="-150" dirty="0">
              <a:solidFill>
                <a:srgbClr val="97999B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2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7726"/>
            <a:ext cx="9144000" cy="142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-13" y="12885"/>
            <a:ext cx="9146889" cy="1740477"/>
            <a:chOff x="-14" y="-1125820"/>
            <a:chExt cx="9146889" cy="2320636"/>
          </a:xfrm>
        </p:grpSpPr>
        <p:sp>
          <p:nvSpPr>
            <p:cNvPr id="86" name="Google Shape;86;p13"/>
            <p:cNvSpPr/>
            <p:nvPr/>
          </p:nvSpPr>
          <p:spPr>
            <a:xfrm>
              <a:off x="-14" y="-1125820"/>
              <a:ext cx="9144000" cy="1194816"/>
            </a:xfrm>
            <a:prstGeom prst="rect">
              <a:avLst/>
            </a:prstGeom>
            <a:solidFill>
              <a:srgbClr val="E07E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" name="Google Shape;88;p13"/>
            <p:cNvCxnSpPr/>
            <p:nvPr/>
          </p:nvCxnSpPr>
          <p:spPr>
            <a:xfrm>
              <a:off x="2875" y="10668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73413" y="110129"/>
            <a:ext cx="8415900" cy="612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3000" b="1" dirty="0">
                <a:latin typeface="Candara"/>
                <a:ea typeface="Candara"/>
                <a:cs typeface="Candara"/>
                <a:sym typeface="Candara"/>
              </a:rPr>
              <a:t>Behavioral Health Services</a:t>
            </a:r>
            <a:br>
              <a:rPr lang="en" sz="3000" b="1" dirty="0">
                <a:latin typeface="Candara"/>
                <a:ea typeface="Candara"/>
                <a:cs typeface="Candara"/>
                <a:sym typeface="Candara"/>
              </a:rPr>
            </a:br>
            <a:r>
              <a:rPr lang="en" sz="2400" b="1" dirty="0">
                <a:latin typeface="Candara"/>
                <a:ea typeface="Candara"/>
                <a:cs typeface="Candara"/>
                <a:sym typeface="Candara"/>
              </a:rPr>
              <a:t>Funding Pathways</a:t>
            </a:r>
            <a:endParaRPr b="1" dirty="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0" name="Google Shape;90;p13" descr="Med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597" y="348029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Piggy Ban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1413" y="3377703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5572100" y="3377700"/>
            <a:ext cx="1482600" cy="1800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3A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sz="1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endParaRPr sz="1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endParaRPr sz="1200" b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457200">
              <a:lnSpc>
                <a:spcPct val="90000"/>
              </a:lnSpc>
              <a:spcBef>
                <a:spcPts val="300"/>
              </a:spcBef>
            </a:pPr>
            <a:r>
              <a:rPr lang="en"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Facility</a:t>
            </a:r>
            <a:endParaRPr sz="800" i="1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lt1"/>
              </a:buClr>
              <a:buSzPts val="800"/>
            </a:pPr>
            <a:r>
              <a:rPr lang="en" sz="900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Funds for design, construction, &amp; contracted services for facility AND monies for  designated community services </a:t>
            </a:r>
            <a:endParaRPr sz="9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1100"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93" name="Google Shape;93;p13" descr="Hous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2650" y="3429000"/>
            <a:ext cx="618350" cy="58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3"/>
          <p:cNvCxnSpPr>
            <a:stCxn id="95" idx="2"/>
            <a:endCxn id="91" idx="0"/>
          </p:cNvCxnSpPr>
          <p:nvPr/>
        </p:nvCxnSpPr>
        <p:spPr>
          <a:xfrm>
            <a:off x="4624302" y="2939134"/>
            <a:ext cx="0" cy="438600"/>
          </a:xfrm>
          <a:prstGeom prst="straightConnector1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3"/>
          <p:cNvCxnSpPr>
            <a:stCxn id="95" idx="2"/>
          </p:cNvCxnSpPr>
          <p:nvPr/>
        </p:nvCxnSpPr>
        <p:spPr>
          <a:xfrm flipH="1">
            <a:off x="2838702" y="2939134"/>
            <a:ext cx="1785600" cy="362400"/>
          </a:xfrm>
          <a:prstGeom prst="straightConnector1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3"/>
          <p:cNvCxnSpPr>
            <a:stCxn id="95" idx="2"/>
          </p:cNvCxnSpPr>
          <p:nvPr/>
        </p:nvCxnSpPr>
        <p:spPr>
          <a:xfrm>
            <a:off x="4624302" y="2939134"/>
            <a:ext cx="1559100" cy="320100"/>
          </a:xfrm>
          <a:prstGeom prst="straightConnector1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3"/>
          <p:cNvCxnSpPr>
            <a:stCxn id="99" idx="2"/>
            <a:endCxn id="95" idx="0"/>
          </p:cNvCxnSpPr>
          <p:nvPr/>
        </p:nvCxnSpPr>
        <p:spPr>
          <a:xfrm>
            <a:off x="4624282" y="2373544"/>
            <a:ext cx="0" cy="122100"/>
          </a:xfrm>
          <a:prstGeom prst="straightConnector1">
            <a:avLst/>
          </a:prstGeom>
          <a:noFill/>
          <a:ln w="9525" cap="flat" cmpd="sng">
            <a:solidFill>
              <a:srgbClr val="3A66B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0" name="Google Shape;100;p13" descr="Piggy Ban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9613" y="342900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 descr="Med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6910" y="3428997"/>
            <a:ext cx="685800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3"/>
          <p:cNvGrpSpPr/>
          <p:nvPr/>
        </p:nvGrpSpPr>
        <p:grpSpPr>
          <a:xfrm>
            <a:off x="970636" y="1873541"/>
            <a:ext cx="7307328" cy="3305073"/>
            <a:chOff x="419287" y="2446"/>
            <a:chExt cx="10074905" cy="3095507"/>
          </a:xfrm>
        </p:grpSpPr>
        <p:sp>
          <p:nvSpPr>
            <p:cNvPr id="99" name="Google Shape;99;p13"/>
            <p:cNvSpPr/>
            <p:nvPr/>
          </p:nvSpPr>
          <p:spPr>
            <a:xfrm>
              <a:off x="4587465" y="2446"/>
              <a:ext cx="1738500" cy="4683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700"/>
              </a:pPr>
              <a:r>
                <a:rPr lang="en" sz="11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BOCC</a:t>
              </a:r>
              <a:endParaRPr sz="11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700"/>
              </a:pPr>
              <a:r>
                <a:rPr lang="en" sz="800" b="1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Board of County Commissioners</a:t>
              </a:r>
              <a:endParaRPr sz="800" b="1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19287" y="584956"/>
              <a:ext cx="10074900" cy="3759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419292" y="584974"/>
              <a:ext cx="10074900" cy="415500"/>
            </a:xfrm>
            <a:prstGeom prst="rect">
              <a:avLst/>
            </a:prstGeom>
            <a:solidFill>
              <a:srgbClr val="5E81C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275" tIns="4275" rIns="4275" bIns="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700"/>
              </a:pPr>
              <a:r>
                <a:rPr lang="en" sz="13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Behavioral Health Services</a:t>
              </a:r>
              <a:endParaRPr sz="13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700"/>
              </a:pPr>
              <a:r>
                <a:rPr lang="en" sz="1100" b="1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Increase access to appropriate, affordable care</a:t>
              </a:r>
              <a:endParaRPr sz="1100" b="1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1802372" y="1416897"/>
              <a:ext cx="2053500" cy="16809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275" tIns="4275" rIns="4275" bIns="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700"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800"/>
              </a:pPr>
              <a:endPara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r>
                <a:rPr lang="en" sz="12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Distributed Services</a:t>
              </a:r>
              <a:endParaRPr sz="1200"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buClr>
                  <a:schemeClr val="lt1"/>
                </a:buClr>
                <a:buSzPts val="700"/>
              </a:pPr>
              <a:r>
                <a:rPr lang="en" sz="1100" i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Grant funds to expand existing community services</a:t>
              </a:r>
              <a:endParaRPr sz="1100"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360264" y="1392453"/>
              <a:ext cx="2048700" cy="17055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endParaRPr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sz="12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800"/>
              </a:pPr>
              <a:r>
                <a:rPr lang="en" sz="12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Client Assistance Fund</a:t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lt1"/>
                </a:buClr>
                <a:buSzPts val="1000"/>
              </a:pPr>
              <a:r>
                <a:rPr lang="en" sz="10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Special fund to decrease barriers &amp; coordinate care</a:t>
              </a:r>
              <a:endParaRPr sz="1100">
                <a:solidFill>
                  <a:schemeClr val="dk1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buClr>
                  <a:schemeClr val="dk1"/>
                </a:buClr>
                <a:buSzPts val="700"/>
              </a:pPr>
              <a:endParaRPr sz="1100" i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algn="ctr">
                <a:lnSpc>
                  <a:spcPct val="90000"/>
                </a:lnSpc>
                <a:spcBef>
                  <a:spcPts val="200"/>
                </a:spcBef>
                <a:buClr>
                  <a:schemeClr val="lt1"/>
                </a:buClr>
                <a:buSzPts val="700"/>
              </a:pPr>
              <a:endParaRPr sz="11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106" name="Google Shape;106;p13" descr="Med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6910" y="342899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 descr="Piggy Ban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1363" y="342900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E07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23645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ndara" pitchFamily="34" charset="0"/>
              </a:rPr>
              <a:t>A Community Master Behavioral Health Plan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8200" y="838200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97999B"/>
                </a:solidFill>
                <a:latin typeface="Candara"/>
                <a:cs typeface="Candara"/>
              </a:rPr>
              <a:t>Includes:</a:t>
            </a:r>
          </a:p>
          <a:p>
            <a:pPr algn="l"/>
            <a:endParaRPr lang="en-US" sz="2400" b="1" u="sng" dirty="0">
              <a:solidFill>
                <a:srgbClr val="97999B"/>
              </a:solidFill>
              <a:latin typeface="Candara"/>
              <a:cs typeface="Candara"/>
            </a:endParaRP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MHSU Alliance Road Map Report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Site Design and Land Planning Report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Community Health Improvement Plan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Municipal Partnerships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School District (PSD/TSD/EPSD) Partnerships</a:t>
            </a: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Community priorities	</a:t>
            </a:r>
          </a:p>
          <a:p>
            <a:pPr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algn="l"/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			</a:t>
            </a:r>
            <a:endParaRPr lang="en-US" sz="2400" spc="-150" dirty="0">
              <a:solidFill>
                <a:srgbClr val="97999B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3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123645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What this Initiative ISN’T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0" y="1311803"/>
            <a:ext cx="7772400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It’s not a hospital-all care proposed is below hospital level of care or community based services.</a:t>
            </a:r>
          </a:p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It’s not competitive or duplicative of any services already provided in our community, it is intended to bridge the gaps between what we currently have and what we don’t.</a:t>
            </a:r>
          </a:p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7999B"/>
                </a:solidFill>
                <a:latin typeface="Candara"/>
                <a:cs typeface="Candara"/>
              </a:rPr>
              <a:t>It’s not going to be a County service.  The services will be provided by providers in our community.</a:t>
            </a:r>
          </a:p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7417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20"/>
            <a:ext cx="9144000" cy="1897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6875" cy="1194816"/>
            <a:chOff x="0" y="0"/>
            <a:chExt cx="9146875" cy="1194816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1194816"/>
            </a:xfrm>
            <a:prstGeom prst="rect">
              <a:avLst/>
            </a:prstGeom>
            <a:solidFill>
              <a:srgbClr val="BCE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5" y="1066800"/>
              <a:ext cx="9144000" cy="128016"/>
            </a:xfrm>
            <a:prstGeom prst="rect">
              <a:avLst/>
            </a:prstGeom>
            <a:solidFill>
              <a:srgbClr val="C1B2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75" y="1066800"/>
              <a:ext cx="914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85800" y="2620518"/>
            <a:ext cx="7772400" cy="9144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Questions?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0" y="1311803"/>
            <a:ext cx="7772400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en-US" sz="2400" dirty="0">
              <a:solidFill>
                <a:srgbClr val="97999B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789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236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Candara</vt:lpstr>
      <vt:lpstr>Office Theme</vt:lpstr>
      <vt:lpstr> A Tale of Two Campaigns   Laurie Stolen Larimer County Behavioral Health Director  </vt:lpstr>
      <vt:lpstr>PowerPoint Presentation</vt:lpstr>
      <vt:lpstr>PowerPoint Presentation</vt:lpstr>
      <vt:lpstr> Timeline   2016-Failed ballot initiative 2017-community engagement/listening/awareness building 2018-Successful ballot initiative 2019-Here we go!  </vt:lpstr>
      <vt:lpstr>The Solution is Community Wide</vt:lpstr>
      <vt:lpstr>Behavioral Health Services Funding Pathways</vt:lpstr>
      <vt:lpstr>A Community Master Behavioral Health Plan</vt:lpstr>
      <vt:lpstr>What this Initiative ISN’T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 Spasev</dc:creator>
  <cp:lastModifiedBy>Laurie Elizabeth Stolen</cp:lastModifiedBy>
  <cp:revision>54</cp:revision>
  <dcterms:created xsi:type="dcterms:W3CDTF">2017-12-04T18:35:11Z</dcterms:created>
  <dcterms:modified xsi:type="dcterms:W3CDTF">2019-04-12T17:36:45Z</dcterms:modified>
</cp:coreProperties>
</file>