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1" r:id="rId6"/>
  </p:sldMasterIdLst>
  <p:notesMasterIdLst>
    <p:notesMasterId r:id="rId62"/>
  </p:notesMasterIdLst>
  <p:handoutMasterIdLst>
    <p:handoutMasterId r:id="rId63"/>
  </p:handoutMasterIdLst>
  <p:sldIdLst>
    <p:sldId id="266" r:id="rId7"/>
    <p:sldId id="295" r:id="rId8"/>
    <p:sldId id="292" r:id="rId9"/>
    <p:sldId id="1171" r:id="rId10"/>
    <p:sldId id="262" r:id="rId11"/>
    <p:sldId id="285" r:id="rId12"/>
    <p:sldId id="1167" r:id="rId13"/>
    <p:sldId id="1169" r:id="rId14"/>
    <p:sldId id="1170" r:id="rId15"/>
    <p:sldId id="296" r:id="rId16"/>
    <p:sldId id="327" r:id="rId17"/>
    <p:sldId id="1044" r:id="rId18"/>
    <p:sldId id="330" r:id="rId19"/>
    <p:sldId id="309" r:id="rId20"/>
    <p:sldId id="323" r:id="rId21"/>
    <p:sldId id="1172" r:id="rId22"/>
    <p:sldId id="324" r:id="rId23"/>
    <p:sldId id="325" r:id="rId24"/>
    <p:sldId id="331" r:id="rId25"/>
    <p:sldId id="328" r:id="rId26"/>
    <p:sldId id="329" r:id="rId27"/>
    <p:sldId id="326" r:id="rId28"/>
    <p:sldId id="334" r:id="rId29"/>
    <p:sldId id="1173" r:id="rId30"/>
    <p:sldId id="310" r:id="rId31"/>
    <p:sldId id="336" r:id="rId32"/>
    <p:sldId id="314" r:id="rId33"/>
    <p:sldId id="280" r:id="rId34"/>
    <p:sldId id="283" r:id="rId35"/>
    <p:sldId id="337" r:id="rId36"/>
    <p:sldId id="339" r:id="rId37"/>
    <p:sldId id="335" r:id="rId38"/>
    <p:sldId id="344" r:id="rId39"/>
    <p:sldId id="320" r:id="rId40"/>
    <p:sldId id="321" r:id="rId41"/>
    <p:sldId id="345" r:id="rId42"/>
    <p:sldId id="1174" r:id="rId43"/>
    <p:sldId id="347" r:id="rId44"/>
    <p:sldId id="312" r:id="rId45"/>
    <p:sldId id="287" r:id="rId46"/>
    <p:sldId id="1175" r:id="rId47"/>
    <p:sldId id="348" r:id="rId48"/>
    <p:sldId id="338" r:id="rId49"/>
    <p:sldId id="341" r:id="rId50"/>
    <p:sldId id="343" r:id="rId51"/>
    <p:sldId id="340" r:id="rId52"/>
    <p:sldId id="350" r:id="rId53"/>
    <p:sldId id="333" r:id="rId54"/>
    <p:sldId id="1177" r:id="rId55"/>
    <p:sldId id="1178" r:id="rId56"/>
    <p:sldId id="1045" r:id="rId57"/>
    <p:sldId id="1046" r:id="rId58"/>
    <p:sldId id="346" r:id="rId59"/>
    <p:sldId id="276" r:id="rId60"/>
    <p:sldId id="11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Jansen" initials="SJ" lastIdx="1" clrIdx="0">
    <p:extLst/>
  </p:cmAuthor>
  <p:cmAuthor id="2" name="Ava Donald" initials="AD" lastIdx="3" clrIdx="1"/>
  <p:cmAuthor id="3" name="Mary Landerholm" initials="ML" lastIdx="1" clrIdx="2">
    <p:extLst>
      <p:ext uri="{19B8F6BF-5375-455C-9EA6-DF929625EA0E}">
        <p15:presenceInfo xmlns:p15="http://schemas.microsoft.com/office/powerpoint/2012/main" userId="S::maryl@csolutions.onmicrosoft.com::9ef290dd-3357-4b1f-91e1-fa7ca26f1007" providerId="AD"/>
      </p:ext>
    </p:extLst>
  </p:cmAuthor>
  <p:cmAuthor id="4" name="Fisher, Elaine" initials="FE" lastIdx="2" clrIdx="3">
    <p:extLst>
      <p:ext uri="{19B8F6BF-5375-455C-9EA6-DF929625EA0E}">
        <p15:presenceInfo xmlns:p15="http://schemas.microsoft.com/office/powerpoint/2012/main" userId="S::coopel@communityreachcenter.org::6ea14549-9f58-4275-b9eb-12756a8108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A64"/>
    <a:srgbClr val="63BAB0"/>
    <a:srgbClr val="EAE5DF"/>
    <a:srgbClr val="336A90"/>
    <a:srgbClr val="234B65"/>
    <a:srgbClr val="495261"/>
    <a:srgbClr val="306C91"/>
    <a:srgbClr val="DBE2EA"/>
    <a:srgbClr val="E29F4D"/>
    <a:srgbClr val="2027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84" autoAdjust="0"/>
    <p:restoredTop sz="71582"/>
  </p:normalViewPr>
  <p:slideViewPr>
    <p:cSldViewPr snapToGrid="0">
      <p:cViewPr varScale="1">
        <p:scale>
          <a:sx n="114" d="100"/>
          <a:sy n="114" d="100"/>
        </p:scale>
        <p:origin x="12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9" d="100"/>
          <a:sy n="69" d="100"/>
        </p:scale>
        <p:origin x="266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A41662-070E-7248-AA00-CFFDCE465E13}"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EFF530CE-53C7-1D4D-97B9-868A4FD70425}">
      <dgm:prSet phldrT="[Text]" custT="1"/>
      <dgm:spPr>
        <a:xfrm rot="16200000">
          <a:off x="996030" y="1256299"/>
          <a:ext cx="3101975" cy="589375"/>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r>
            <a:rPr lang="en-US" sz="2000" b="1" dirty="0">
              <a:solidFill>
                <a:sysClr val="window" lastClr="FFFFFF"/>
              </a:solidFill>
              <a:latin typeface="Times New Roman" panose="02020603050405020304" pitchFamily="18" charset="0"/>
              <a:ea typeface="+mn-ea"/>
              <a:cs typeface="Times New Roman" panose="02020603050405020304" pitchFamily="18" charset="0"/>
            </a:rPr>
            <a:t>Phase I-Fellowship Project</a:t>
          </a:r>
        </a:p>
      </dgm:t>
    </dgm:pt>
    <dgm:pt modelId="{46015C0D-B960-6942-B321-1457542259AD}" type="parTrans" cxnId="{B2BEE188-C9E0-5D4A-88BE-BF5408211E1E}">
      <dgm:prSet/>
      <dgm:spPr/>
      <dgm:t>
        <a:bodyPr/>
        <a:lstStyle/>
        <a:p>
          <a:endParaRPr lang="en-US"/>
        </a:p>
      </dgm:t>
    </dgm:pt>
    <dgm:pt modelId="{10FD43D0-B4C9-4D48-BE9D-DA93666C21A6}" type="sibTrans" cxnId="{B2BEE188-C9E0-5D4A-88BE-BF5408211E1E}">
      <dgm:prSet/>
      <dgm:spPr/>
      <dgm:t>
        <a:bodyPr/>
        <a:lstStyle/>
        <a:p>
          <a:endParaRPr lang="en-US"/>
        </a:p>
      </dgm:t>
    </dgm:pt>
    <dgm:pt modelId="{9C3D5DB0-E3DD-0F46-8DB8-1D6C4F2ED923}">
      <dgm:prSet custT="1"/>
      <dgm:spPr>
        <a:xfrm>
          <a:off x="3386989" y="151221"/>
          <a:ext cx="1933150" cy="589375"/>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r>
            <a:rPr lang="en-US" sz="2000" dirty="0">
              <a:solidFill>
                <a:sysClr val="window" lastClr="FFFFFF"/>
              </a:solidFill>
              <a:latin typeface="Times New Roman" panose="02020603050405020304" pitchFamily="18" charset="0"/>
              <a:ea typeface="+mn-ea"/>
              <a:cs typeface="Times New Roman" panose="02020603050405020304" pitchFamily="18" charset="0"/>
            </a:rPr>
            <a:t>Organizational Assessment</a:t>
          </a:r>
        </a:p>
      </dgm:t>
    </dgm:pt>
    <dgm:pt modelId="{C3DDDA01-0958-9D41-8AB7-33CEF948CDE1}" type="parTrans" cxnId="{85714CB4-8A84-3B44-9ED7-932595856219}">
      <dgm:prSet/>
      <dgm:spPr>
        <a:xfrm>
          <a:off x="2841705" y="445908"/>
          <a:ext cx="545284" cy="1105078"/>
        </a:xfrm>
        <a:noFill/>
        <a:ln w="6350" cap="flat" cmpd="sng" algn="ctr">
          <a:solidFill>
            <a:srgbClr val="4472C4">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126C1152-F91A-3243-A3D8-D39A29162E58}" type="sibTrans" cxnId="{85714CB4-8A84-3B44-9ED7-932595856219}">
      <dgm:prSet/>
      <dgm:spPr/>
      <dgm:t>
        <a:bodyPr/>
        <a:lstStyle/>
        <a:p>
          <a:endParaRPr lang="en-US"/>
        </a:p>
      </dgm:t>
    </dgm:pt>
    <dgm:pt modelId="{6076D1FB-D480-8F41-9871-4FA099C67CD1}">
      <dgm:prSet custT="1"/>
      <dgm:spPr>
        <a:xfrm>
          <a:off x="3386989" y="887940"/>
          <a:ext cx="1933150" cy="589375"/>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r>
            <a:rPr lang="en-US" sz="2000" dirty="0">
              <a:solidFill>
                <a:sysClr val="window" lastClr="FFFFFF"/>
              </a:solidFill>
              <a:latin typeface="Times New Roman" panose="02020603050405020304" pitchFamily="18" charset="0"/>
              <a:ea typeface="+mn-ea"/>
              <a:cs typeface="Times New Roman" panose="02020603050405020304" pitchFamily="18" charset="0"/>
            </a:rPr>
            <a:t>Gaps/Strengths Identified</a:t>
          </a:r>
        </a:p>
      </dgm:t>
    </dgm:pt>
    <dgm:pt modelId="{9A5A62EC-64A4-0D4D-8F14-3FD596603A52}" type="parTrans" cxnId="{C4D94541-9C25-6141-B79F-0F3F782EB003}">
      <dgm:prSet/>
      <dgm:spPr>
        <a:xfrm>
          <a:off x="2841705" y="1182627"/>
          <a:ext cx="545284" cy="368359"/>
        </a:xfrm>
        <a:noFill/>
        <a:ln w="6350" cap="flat" cmpd="sng" algn="ctr">
          <a:solidFill>
            <a:srgbClr val="4472C4">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7BA041E7-2473-9C4C-87EC-574C8E0881E1}" type="sibTrans" cxnId="{C4D94541-9C25-6141-B79F-0F3F782EB003}">
      <dgm:prSet/>
      <dgm:spPr/>
      <dgm:t>
        <a:bodyPr/>
        <a:lstStyle/>
        <a:p>
          <a:endParaRPr lang="en-US"/>
        </a:p>
      </dgm:t>
    </dgm:pt>
    <dgm:pt modelId="{AC718A79-C15E-364B-9E96-4D10727A9464}">
      <dgm:prSet custT="1"/>
      <dgm:spPr>
        <a:xfrm>
          <a:off x="3386989" y="1624659"/>
          <a:ext cx="1933150" cy="589375"/>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r>
            <a:rPr lang="en-US" sz="2000" dirty="0">
              <a:solidFill>
                <a:sysClr val="window" lastClr="FFFFFF"/>
              </a:solidFill>
              <a:latin typeface="Times New Roman" panose="02020603050405020304" pitchFamily="18" charset="0"/>
              <a:ea typeface="+mn-ea"/>
              <a:cs typeface="Times New Roman" panose="02020603050405020304" pitchFamily="18" charset="0"/>
            </a:rPr>
            <a:t>Brainstorming Process</a:t>
          </a:r>
        </a:p>
      </dgm:t>
    </dgm:pt>
    <dgm:pt modelId="{563B4C61-1514-5644-87E3-63FA1D19A734}" type="parTrans" cxnId="{A23F0658-36EC-354E-A5B8-8CDB9D8F3F9C}">
      <dgm:prSet/>
      <dgm:spPr>
        <a:xfrm>
          <a:off x="2841705" y="1550987"/>
          <a:ext cx="545284" cy="368359"/>
        </a:xfrm>
        <a:noFill/>
        <a:ln w="6350" cap="flat" cmpd="sng" algn="ctr">
          <a:solidFill>
            <a:srgbClr val="4472C4">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01E8B3B7-B288-1040-80CC-49C7E8809182}" type="sibTrans" cxnId="{A23F0658-36EC-354E-A5B8-8CDB9D8F3F9C}">
      <dgm:prSet/>
      <dgm:spPr/>
      <dgm:t>
        <a:bodyPr/>
        <a:lstStyle/>
        <a:p>
          <a:endParaRPr lang="en-US"/>
        </a:p>
      </dgm:t>
    </dgm:pt>
    <dgm:pt modelId="{77CCFCED-F3C6-A34A-AE8E-D83612BC6090}">
      <dgm:prSet custT="1"/>
      <dgm:spPr>
        <a:xfrm>
          <a:off x="3386989" y="2361378"/>
          <a:ext cx="1933150" cy="589375"/>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r>
            <a:rPr lang="en-US" sz="2000" dirty="0">
              <a:solidFill>
                <a:sysClr val="window" lastClr="FFFFFF"/>
              </a:solidFill>
              <a:latin typeface="Times New Roman" panose="02020603050405020304" pitchFamily="18" charset="0"/>
              <a:ea typeface="+mn-ea"/>
              <a:cs typeface="Times New Roman" panose="02020603050405020304" pitchFamily="18" charset="0"/>
            </a:rPr>
            <a:t>Draft of Action Plan from findings</a:t>
          </a:r>
        </a:p>
      </dgm:t>
    </dgm:pt>
    <dgm:pt modelId="{3C613C72-70A7-5E4C-B4D1-1C478E8C3099}" type="parTrans" cxnId="{CF3D3475-D165-5F41-93A0-191C0A22AC69}">
      <dgm:prSet/>
      <dgm:spPr>
        <a:xfrm>
          <a:off x="2841705" y="1550987"/>
          <a:ext cx="545284" cy="1105078"/>
        </a:xfrm>
        <a:noFill/>
        <a:ln w="6350" cap="flat" cmpd="sng" algn="ctr">
          <a:solidFill>
            <a:srgbClr val="4472C4">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B71FEE6E-23FB-4D45-838C-EFD7A77F0E04}" type="sibTrans" cxnId="{CF3D3475-D165-5F41-93A0-191C0A22AC69}">
      <dgm:prSet/>
      <dgm:spPr/>
      <dgm:t>
        <a:bodyPr/>
        <a:lstStyle/>
        <a:p>
          <a:endParaRPr lang="en-US"/>
        </a:p>
      </dgm:t>
    </dgm:pt>
    <dgm:pt modelId="{31FCE1CF-C5AB-4F29-A976-1FFD56EE06F2}">
      <dgm:prSet custT="1"/>
      <dgm:spPr>
        <a:xfrm>
          <a:off x="3386989" y="151221"/>
          <a:ext cx="1933150" cy="589375"/>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r>
            <a:rPr lang="en-US" sz="2000" dirty="0">
              <a:solidFill>
                <a:sysClr val="window" lastClr="FFFFFF"/>
              </a:solidFill>
              <a:latin typeface="Times New Roman" panose="02020603050405020304" pitchFamily="18" charset="0"/>
              <a:ea typeface="+mn-ea"/>
              <a:cs typeface="Times New Roman" panose="02020603050405020304" pitchFamily="18" charset="0"/>
            </a:rPr>
            <a:t>Priority Program Focus Groups</a:t>
          </a:r>
        </a:p>
      </dgm:t>
    </dgm:pt>
    <dgm:pt modelId="{2C9355F4-D4D2-455E-A6DC-AA8E2B6A95F1}" type="parTrans" cxnId="{CB651191-5777-45B8-80EC-A86E046F0B44}">
      <dgm:prSet/>
      <dgm:spPr/>
      <dgm:t>
        <a:bodyPr/>
        <a:lstStyle/>
        <a:p>
          <a:endParaRPr lang="en-US" dirty="0"/>
        </a:p>
      </dgm:t>
    </dgm:pt>
    <dgm:pt modelId="{629851B2-3C12-48F6-8FFB-9401ACAB8E09}" type="sibTrans" cxnId="{CB651191-5777-45B8-80EC-A86E046F0B44}">
      <dgm:prSet/>
      <dgm:spPr/>
      <dgm:t>
        <a:bodyPr/>
        <a:lstStyle/>
        <a:p>
          <a:endParaRPr lang="en-US"/>
        </a:p>
      </dgm:t>
    </dgm:pt>
    <dgm:pt modelId="{77C90D55-37BD-CC4F-905E-3D320774D707}" type="pres">
      <dgm:prSet presAssocID="{88A41662-070E-7248-AA00-CFFDCE465E13}" presName="Name0" presStyleCnt="0">
        <dgm:presLayoutVars>
          <dgm:chPref val="1"/>
          <dgm:dir/>
          <dgm:animOne val="branch"/>
          <dgm:animLvl val="lvl"/>
          <dgm:resizeHandles val="exact"/>
        </dgm:presLayoutVars>
      </dgm:prSet>
      <dgm:spPr/>
    </dgm:pt>
    <dgm:pt modelId="{71983EC5-23FD-FC4C-9BDC-92DB66DBB20B}" type="pres">
      <dgm:prSet presAssocID="{EFF530CE-53C7-1D4D-97B9-868A4FD70425}" presName="root1" presStyleCnt="0"/>
      <dgm:spPr/>
    </dgm:pt>
    <dgm:pt modelId="{AF903B48-4EA9-8E4F-AF3E-BB77DA20CA99}" type="pres">
      <dgm:prSet presAssocID="{EFF530CE-53C7-1D4D-97B9-868A4FD70425}" presName="LevelOneTextNode" presStyleLbl="node0" presStyleIdx="0" presStyleCnt="1" custLinFactNeighborX="-26919">
        <dgm:presLayoutVars>
          <dgm:chPref val="3"/>
        </dgm:presLayoutVars>
      </dgm:prSet>
      <dgm:spPr>
        <a:prstGeom prst="rect">
          <a:avLst/>
        </a:prstGeom>
      </dgm:spPr>
    </dgm:pt>
    <dgm:pt modelId="{3262EBC0-76D4-4C41-BB58-F9E4E13FC8D5}" type="pres">
      <dgm:prSet presAssocID="{EFF530CE-53C7-1D4D-97B9-868A4FD70425}" presName="level2hierChild" presStyleCnt="0"/>
      <dgm:spPr/>
    </dgm:pt>
    <dgm:pt modelId="{E5735B1D-CE06-EC47-AA80-90BDBED7082F}" type="pres">
      <dgm:prSet presAssocID="{C3DDDA01-0958-9D41-8AB7-33CEF948CDE1}" presName="conn2-1" presStyleLbl="parChTrans1D2" presStyleIdx="0" presStyleCnt="5"/>
      <dgm:spPr>
        <a:custGeom>
          <a:avLst/>
          <a:gdLst/>
          <a:ahLst/>
          <a:cxnLst/>
          <a:rect l="0" t="0" r="0" b="0"/>
          <a:pathLst>
            <a:path>
              <a:moveTo>
                <a:pt x="0" y="1105078"/>
              </a:moveTo>
              <a:lnTo>
                <a:pt x="272642" y="1105078"/>
              </a:lnTo>
              <a:lnTo>
                <a:pt x="272642" y="0"/>
              </a:lnTo>
              <a:lnTo>
                <a:pt x="545284" y="0"/>
              </a:lnTo>
            </a:path>
          </a:pathLst>
        </a:custGeom>
      </dgm:spPr>
    </dgm:pt>
    <dgm:pt modelId="{965F7114-5A23-2842-AB52-DC14E1415DC9}" type="pres">
      <dgm:prSet presAssocID="{C3DDDA01-0958-9D41-8AB7-33CEF948CDE1}" presName="connTx" presStyleLbl="parChTrans1D2" presStyleIdx="0" presStyleCnt="5"/>
      <dgm:spPr/>
    </dgm:pt>
    <dgm:pt modelId="{924018C0-D270-AB40-91C0-4BDDCE3866AD}" type="pres">
      <dgm:prSet presAssocID="{9C3D5DB0-E3DD-0F46-8DB8-1D6C4F2ED923}" presName="root2" presStyleCnt="0"/>
      <dgm:spPr/>
    </dgm:pt>
    <dgm:pt modelId="{50E458E5-D3D5-5646-A628-DEBB1D02266A}" type="pres">
      <dgm:prSet presAssocID="{9C3D5DB0-E3DD-0F46-8DB8-1D6C4F2ED923}" presName="LevelTwoTextNode" presStyleLbl="node2" presStyleIdx="0" presStyleCnt="5">
        <dgm:presLayoutVars>
          <dgm:chPref val="3"/>
        </dgm:presLayoutVars>
      </dgm:prSet>
      <dgm:spPr>
        <a:prstGeom prst="rect">
          <a:avLst/>
        </a:prstGeom>
      </dgm:spPr>
    </dgm:pt>
    <dgm:pt modelId="{7009F65D-EFAD-244B-A98B-5BD14A72F7F3}" type="pres">
      <dgm:prSet presAssocID="{9C3D5DB0-E3DD-0F46-8DB8-1D6C4F2ED923}" presName="level3hierChild" presStyleCnt="0"/>
      <dgm:spPr/>
    </dgm:pt>
    <dgm:pt modelId="{53A879A3-3C40-4C5E-B825-09861154A19F}" type="pres">
      <dgm:prSet presAssocID="{2C9355F4-D4D2-455E-A6DC-AA8E2B6A95F1}" presName="conn2-1" presStyleLbl="parChTrans1D2" presStyleIdx="1" presStyleCnt="5"/>
      <dgm:spPr/>
    </dgm:pt>
    <dgm:pt modelId="{7648BDCC-8979-4862-A7C5-BEE58EAA4D29}" type="pres">
      <dgm:prSet presAssocID="{2C9355F4-D4D2-455E-A6DC-AA8E2B6A95F1}" presName="connTx" presStyleLbl="parChTrans1D2" presStyleIdx="1" presStyleCnt="5"/>
      <dgm:spPr/>
    </dgm:pt>
    <dgm:pt modelId="{789D7422-BEDC-48B9-84B5-FC89DEDB9F21}" type="pres">
      <dgm:prSet presAssocID="{31FCE1CF-C5AB-4F29-A976-1FFD56EE06F2}" presName="root2" presStyleCnt="0"/>
      <dgm:spPr/>
    </dgm:pt>
    <dgm:pt modelId="{EB309616-3299-4513-BDC9-B3471CAB97C7}" type="pres">
      <dgm:prSet presAssocID="{31FCE1CF-C5AB-4F29-A976-1FFD56EE06F2}" presName="LevelTwoTextNode" presStyleLbl="node2" presStyleIdx="1" presStyleCnt="5">
        <dgm:presLayoutVars>
          <dgm:chPref val="3"/>
        </dgm:presLayoutVars>
      </dgm:prSet>
      <dgm:spPr/>
    </dgm:pt>
    <dgm:pt modelId="{C53F328D-35B5-4A0C-9EE2-932722C9BA34}" type="pres">
      <dgm:prSet presAssocID="{31FCE1CF-C5AB-4F29-A976-1FFD56EE06F2}" presName="level3hierChild" presStyleCnt="0"/>
      <dgm:spPr/>
    </dgm:pt>
    <dgm:pt modelId="{4128CB99-36FA-CA47-8B43-ABDC610F241C}" type="pres">
      <dgm:prSet presAssocID="{9A5A62EC-64A4-0D4D-8F14-3FD596603A52}" presName="conn2-1" presStyleLbl="parChTrans1D2" presStyleIdx="2" presStyleCnt="5"/>
      <dgm:spPr>
        <a:custGeom>
          <a:avLst/>
          <a:gdLst/>
          <a:ahLst/>
          <a:cxnLst/>
          <a:rect l="0" t="0" r="0" b="0"/>
          <a:pathLst>
            <a:path>
              <a:moveTo>
                <a:pt x="0" y="368359"/>
              </a:moveTo>
              <a:lnTo>
                <a:pt x="272642" y="368359"/>
              </a:lnTo>
              <a:lnTo>
                <a:pt x="272642" y="0"/>
              </a:lnTo>
              <a:lnTo>
                <a:pt x="545284" y="0"/>
              </a:lnTo>
            </a:path>
          </a:pathLst>
        </a:custGeom>
      </dgm:spPr>
    </dgm:pt>
    <dgm:pt modelId="{A4F6B905-2F9C-C94F-8BDF-3B2C44C0C509}" type="pres">
      <dgm:prSet presAssocID="{9A5A62EC-64A4-0D4D-8F14-3FD596603A52}" presName="connTx" presStyleLbl="parChTrans1D2" presStyleIdx="2" presStyleCnt="5"/>
      <dgm:spPr/>
    </dgm:pt>
    <dgm:pt modelId="{BB945B82-0962-3B4D-B627-C9CE3D415D0F}" type="pres">
      <dgm:prSet presAssocID="{6076D1FB-D480-8F41-9871-4FA099C67CD1}" presName="root2" presStyleCnt="0"/>
      <dgm:spPr/>
    </dgm:pt>
    <dgm:pt modelId="{89F7608F-A669-AD4A-A32F-FB21D74297D4}" type="pres">
      <dgm:prSet presAssocID="{6076D1FB-D480-8F41-9871-4FA099C67CD1}" presName="LevelTwoTextNode" presStyleLbl="node2" presStyleIdx="2" presStyleCnt="5">
        <dgm:presLayoutVars>
          <dgm:chPref val="3"/>
        </dgm:presLayoutVars>
      </dgm:prSet>
      <dgm:spPr>
        <a:prstGeom prst="rect">
          <a:avLst/>
        </a:prstGeom>
      </dgm:spPr>
    </dgm:pt>
    <dgm:pt modelId="{751DCAE6-A081-4545-ABCA-C100BEB10B92}" type="pres">
      <dgm:prSet presAssocID="{6076D1FB-D480-8F41-9871-4FA099C67CD1}" presName="level3hierChild" presStyleCnt="0"/>
      <dgm:spPr/>
    </dgm:pt>
    <dgm:pt modelId="{9B2D2BE3-0BEF-7147-A6AA-80FE1442B02C}" type="pres">
      <dgm:prSet presAssocID="{563B4C61-1514-5644-87E3-63FA1D19A734}" presName="conn2-1" presStyleLbl="parChTrans1D2" presStyleIdx="3" presStyleCnt="5"/>
      <dgm:spPr>
        <a:custGeom>
          <a:avLst/>
          <a:gdLst/>
          <a:ahLst/>
          <a:cxnLst/>
          <a:rect l="0" t="0" r="0" b="0"/>
          <a:pathLst>
            <a:path>
              <a:moveTo>
                <a:pt x="0" y="0"/>
              </a:moveTo>
              <a:lnTo>
                <a:pt x="272642" y="0"/>
              </a:lnTo>
              <a:lnTo>
                <a:pt x="272642" y="368359"/>
              </a:lnTo>
              <a:lnTo>
                <a:pt x="545284" y="368359"/>
              </a:lnTo>
            </a:path>
          </a:pathLst>
        </a:custGeom>
      </dgm:spPr>
    </dgm:pt>
    <dgm:pt modelId="{4F1A33AF-2A8D-CD40-9092-FA655CAF678D}" type="pres">
      <dgm:prSet presAssocID="{563B4C61-1514-5644-87E3-63FA1D19A734}" presName="connTx" presStyleLbl="parChTrans1D2" presStyleIdx="3" presStyleCnt="5"/>
      <dgm:spPr/>
    </dgm:pt>
    <dgm:pt modelId="{9C2D4324-9532-0E43-9A5E-2A3FE849AD9D}" type="pres">
      <dgm:prSet presAssocID="{AC718A79-C15E-364B-9E96-4D10727A9464}" presName="root2" presStyleCnt="0"/>
      <dgm:spPr/>
    </dgm:pt>
    <dgm:pt modelId="{8C4A3EDE-42B5-7645-B7E3-07FBE3385CE7}" type="pres">
      <dgm:prSet presAssocID="{AC718A79-C15E-364B-9E96-4D10727A9464}" presName="LevelTwoTextNode" presStyleLbl="node2" presStyleIdx="3" presStyleCnt="5">
        <dgm:presLayoutVars>
          <dgm:chPref val="3"/>
        </dgm:presLayoutVars>
      </dgm:prSet>
      <dgm:spPr>
        <a:prstGeom prst="rect">
          <a:avLst/>
        </a:prstGeom>
      </dgm:spPr>
    </dgm:pt>
    <dgm:pt modelId="{BEE97EAC-CB32-8B49-863F-798E05450303}" type="pres">
      <dgm:prSet presAssocID="{AC718A79-C15E-364B-9E96-4D10727A9464}" presName="level3hierChild" presStyleCnt="0"/>
      <dgm:spPr/>
    </dgm:pt>
    <dgm:pt modelId="{00940465-2C5C-2D41-96C9-F95D8435DBBF}" type="pres">
      <dgm:prSet presAssocID="{3C613C72-70A7-5E4C-B4D1-1C478E8C3099}" presName="conn2-1" presStyleLbl="parChTrans1D2" presStyleIdx="4" presStyleCnt="5"/>
      <dgm:spPr>
        <a:custGeom>
          <a:avLst/>
          <a:gdLst/>
          <a:ahLst/>
          <a:cxnLst/>
          <a:rect l="0" t="0" r="0" b="0"/>
          <a:pathLst>
            <a:path>
              <a:moveTo>
                <a:pt x="0" y="0"/>
              </a:moveTo>
              <a:lnTo>
                <a:pt x="272642" y="0"/>
              </a:lnTo>
              <a:lnTo>
                <a:pt x="272642" y="1105078"/>
              </a:lnTo>
              <a:lnTo>
                <a:pt x="545284" y="1105078"/>
              </a:lnTo>
            </a:path>
          </a:pathLst>
        </a:custGeom>
      </dgm:spPr>
    </dgm:pt>
    <dgm:pt modelId="{97A7962C-A6BE-0B48-BFE3-ACD071615729}" type="pres">
      <dgm:prSet presAssocID="{3C613C72-70A7-5E4C-B4D1-1C478E8C3099}" presName="connTx" presStyleLbl="parChTrans1D2" presStyleIdx="4" presStyleCnt="5"/>
      <dgm:spPr/>
    </dgm:pt>
    <dgm:pt modelId="{7011E665-6425-0440-9334-F54D347CDDCA}" type="pres">
      <dgm:prSet presAssocID="{77CCFCED-F3C6-A34A-AE8E-D83612BC6090}" presName="root2" presStyleCnt="0"/>
      <dgm:spPr/>
    </dgm:pt>
    <dgm:pt modelId="{A965BAD5-0348-9848-8514-60B0D4332D6C}" type="pres">
      <dgm:prSet presAssocID="{77CCFCED-F3C6-A34A-AE8E-D83612BC6090}" presName="LevelTwoTextNode" presStyleLbl="node2" presStyleIdx="4" presStyleCnt="5">
        <dgm:presLayoutVars>
          <dgm:chPref val="3"/>
        </dgm:presLayoutVars>
      </dgm:prSet>
      <dgm:spPr>
        <a:prstGeom prst="rect">
          <a:avLst/>
        </a:prstGeom>
      </dgm:spPr>
    </dgm:pt>
    <dgm:pt modelId="{7C4AB818-6654-3147-8B2D-6B6BEF3190DC}" type="pres">
      <dgm:prSet presAssocID="{77CCFCED-F3C6-A34A-AE8E-D83612BC6090}" presName="level3hierChild" presStyleCnt="0"/>
      <dgm:spPr/>
    </dgm:pt>
  </dgm:ptLst>
  <dgm:cxnLst>
    <dgm:cxn modelId="{B5CC7904-71B2-4AFC-8E74-7FFAAB9ECC7B}" type="presOf" srcId="{2C9355F4-D4D2-455E-A6DC-AA8E2B6A95F1}" destId="{53A879A3-3C40-4C5E-B825-09861154A19F}" srcOrd="0" destOrd="0" presId="urn:microsoft.com/office/officeart/2008/layout/HorizontalMultiLevelHierarchy"/>
    <dgm:cxn modelId="{F907DC31-FEAA-4043-ABAC-DDE5D7367363}" type="presOf" srcId="{563B4C61-1514-5644-87E3-63FA1D19A734}" destId="{9B2D2BE3-0BEF-7147-A6AA-80FE1442B02C}" srcOrd="0" destOrd="0" presId="urn:microsoft.com/office/officeart/2008/layout/HorizontalMultiLevelHierarchy"/>
    <dgm:cxn modelId="{C4D94541-9C25-6141-B79F-0F3F782EB003}" srcId="{EFF530CE-53C7-1D4D-97B9-868A4FD70425}" destId="{6076D1FB-D480-8F41-9871-4FA099C67CD1}" srcOrd="2" destOrd="0" parTransId="{9A5A62EC-64A4-0D4D-8F14-3FD596603A52}" sibTransId="{7BA041E7-2473-9C4C-87EC-574C8E0881E1}"/>
    <dgm:cxn modelId="{BD8CAA63-75E1-4F31-9CF7-12D180717E54}" type="presOf" srcId="{88A41662-070E-7248-AA00-CFFDCE465E13}" destId="{77C90D55-37BD-CC4F-905E-3D320774D707}" srcOrd="0" destOrd="0" presId="urn:microsoft.com/office/officeart/2008/layout/HorizontalMultiLevelHierarchy"/>
    <dgm:cxn modelId="{D0C3DD50-1F55-4B48-8802-C99F109F519E}" type="presOf" srcId="{3C613C72-70A7-5E4C-B4D1-1C478E8C3099}" destId="{00940465-2C5C-2D41-96C9-F95D8435DBBF}" srcOrd="0" destOrd="0" presId="urn:microsoft.com/office/officeart/2008/layout/HorizontalMultiLevelHierarchy"/>
    <dgm:cxn modelId="{CF3D3475-D165-5F41-93A0-191C0A22AC69}" srcId="{EFF530CE-53C7-1D4D-97B9-868A4FD70425}" destId="{77CCFCED-F3C6-A34A-AE8E-D83612BC6090}" srcOrd="4" destOrd="0" parTransId="{3C613C72-70A7-5E4C-B4D1-1C478E8C3099}" sibTransId="{B71FEE6E-23FB-4D45-838C-EFD7A77F0E04}"/>
    <dgm:cxn modelId="{423AC257-E2B3-4C27-8874-A605C173149F}" type="presOf" srcId="{C3DDDA01-0958-9D41-8AB7-33CEF948CDE1}" destId="{965F7114-5A23-2842-AB52-DC14E1415DC9}" srcOrd="1" destOrd="0" presId="urn:microsoft.com/office/officeart/2008/layout/HorizontalMultiLevelHierarchy"/>
    <dgm:cxn modelId="{A23F0658-36EC-354E-A5B8-8CDB9D8F3F9C}" srcId="{EFF530CE-53C7-1D4D-97B9-868A4FD70425}" destId="{AC718A79-C15E-364B-9E96-4D10727A9464}" srcOrd="3" destOrd="0" parTransId="{563B4C61-1514-5644-87E3-63FA1D19A734}" sibTransId="{01E8B3B7-B288-1040-80CC-49C7E8809182}"/>
    <dgm:cxn modelId="{5112AC7C-3B51-4724-99F0-853CE1B42FB3}" type="presOf" srcId="{9A5A62EC-64A4-0D4D-8F14-3FD596603A52}" destId="{4128CB99-36FA-CA47-8B43-ABDC610F241C}" srcOrd="0" destOrd="0" presId="urn:microsoft.com/office/officeart/2008/layout/HorizontalMultiLevelHierarchy"/>
    <dgm:cxn modelId="{02A45183-4E9A-4174-B3D4-F70DEAD51492}" type="presOf" srcId="{2C9355F4-D4D2-455E-A6DC-AA8E2B6A95F1}" destId="{7648BDCC-8979-4862-A7C5-BEE58EAA4D29}" srcOrd="1" destOrd="0" presId="urn:microsoft.com/office/officeart/2008/layout/HorizontalMultiLevelHierarchy"/>
    <dgm:cxn modelId="{B2BEE188-C9E0-5D4A-88BE-BF5408211E1E}" srcId="{88A41662-070E-7248-AA00-CFFDCE465E13}" destId="{EFF530CE-53C7-1D4D-97B9-868A4FD70425}" srcOrd="0" destOrd="0" parTransId="{46015C0D-B960-6942-B321-1457542259AD}" sibTransId="{10FD43D0-B4C9-4D48-BE9D-DA93666C21A6}"/>
    <dgm:cxn modelId="{CB651191-5777-45B8-80EC-A86E046F0B44}" srcId="{EFF530CE-53C7-1D4D-97B9-868A4FD70425}" destId="{31FCE1CF-C5AB-4F29-A976-1FFD56EE06F2}" srcOrd="1" destOrd="0" parTransId="{2C9355F4-D4D2-455E-A6DC-AA8E2B6A95F1}" sibTransId="{629851B2-3C12-48F6-8FFB-9401ACAB8E09}"/>
    <dgm:cxn modelId="{D08632A9-5CBD-4A38-9FAA-DD08B5C63D2A}" type="presOf" srcId="{563B4C61-1514-5644-87E3-63FA1D19A734}" destId="{4F1A33AF-2A8D-CD40-9092-FA655CAF678D}" srcOrd="1" destOrd="0" presId="urn:microsoft.com/office/officeart/2008/layout/HorizontalMultiLevelHierarchy"/>
    <dgm:cxn modelId="{85714CB4-8A84-3B44-9ED7-932595856219}" srcId="{EFF530CE-53C7-1D4D-97B9-868A4FD70425}" destId="{9C3D5DB0-E3DD-0F46-8DB8-1D6C4F2ED923}" srcOrd="0" destOrd="0" parTransId="{C3DDDA01-0958-9D41-8AB7-33CEF948CDE1}" sibTransId="{126C1152-F91A-3243-A3D8-D39A29162E58}"/>
    <dgm:cxn modelId="{33260BCC-62CA-456E-B563-EB75E8A67404}" type="presOf" srcId="{3C613C72-70A7-5E4C-B4D1-1C478E8C3099}" destId="{97A7962C-A6BE-0B48-BFE3-ACD071615729}" srcOrd="1" destOrd="0" presId="urn:microsoft.com/office/officeart/2008/layout/HorizontalMultiLevelHierarchy"/>
    <dgm:cxn modelId="{5F0C8DD1-C3BD-4E9B-A4C8-5C14E8C8ED5F}" type="presOf" srcId="{9C3D5DB0-E3DD-0F46-8DB8-1D6C4F2ED923}" destId="{50E458E5-D3D5-5646-A628-DEBB1D02266A}" srcOrd="0" destOrd="0" presId="urn:microsoft.com/office/officeart/2008/layout/HorizontalMultiLevelHierarchy"/>
    <dgm:cxn modelId="{1E571CD4-3767-44A4-AD38-A91ECB11FD61}" type="presOf" srcId="{77CCFCED-F3C6-A34A-AE8E-D83612BC6090}" destId="{A965BAD5-0348-9848-8514-60B0D4332D6C}" srcOrd="0" destOrd="0" presId="urn:microsoft.com/office/officeart/2008/layout/HorizontalMultiLevelHierarchy"/>
    <dgm:cxn modelId="{C25269DC-263F-4CB7-9558-F314D07E3DBB}" type="presOf" srcId="{AC718A79-C15E-364B-9E96-4D10727A9464}" destId="{8C4A3EDE-42B5-7645-B7E3-07FBE3385CE7}" srcOrd="0" destOrd="0" presId="urn:microsoft.com/office/officeart/2008/layout/HorizontalMultiLevelHierarchy"/>
    <dgm:cxn modelId="{F00868DE-B0A5-4CA6-AE6E-2CAB4A3DABFA}" type="presOf" srcId="{6076D1FB-D480-8F41-9871-4FA099C67CD1}" destId="{89F7608F-A669-AD4A-A32F-FB21D74297D4}" srcOrd="0" destOrd="0" presId="urn:microsoft.com/office/officeart/2008/layout/HorizontalMultiLevelHierarchy"/>
    <dgm:cxn modelId="{1FD346E3-31AE-42F2-B762-86C83C42E61E}" type="presOf" srcId="{EFF530CE-53C7-1D4D-97B9-868A4FD70425}" destId="{AF903B48-4EA9-8E4F-AF3E-BB77DA20CA99}" srcOrd="0" destOrd="0" presId="urn:microsoft.com/office/officeart/2008/layout/HorizontalMultiLevelHierarchy"/>
    <dgm:cxn modelId="{F7769EE5-EB03-48B5-8D1B-A5E6CB6387B6}" type="presOf" srcId="{9A5A62EC-64A4-0D4D-8F14-3FD596603A52}" destId="{A4F6B905-2F9C-C94F-8BDF-3B2C44C0C509}" srcOrd="1" destOrd="0" presId="urn:microsoft.com/office/officeart/2008/layout/HorizontalMultiLevelHierarchy"/>
    <dgm:cxn modelId="{322810E6-01CB-4E5F-A021-7404137EA7C8}" type="presOf" srcId="{C3DDDA01-0958-9D41-8AB7-33CEF948CDE1}" destId="{E5735B1D-CE06-EC47-AA80-90BDBED7082F}" srcOrd="0" destOrd="0" presId="urn:microsoft.com/office/officeart/2008/layout/HorizontalMultiLevelHierarchy"/>
    <dgm:cxn modelId="{DA106AEF-E068-4388-8CB1-20F038E71781}" type="presOf" srcId="{31FCE1CF-C5AB-4F29-A976-1FFD56EE06F2}" destId="{EB309616-3299-4513-BDC9-B3471CAB97C7}" srcOrd="0" destOrd="0" presId="urn:microsoft.com/office/officeart/2008/layout/HorizontalMultiLevelHierarchy"/>
    <dgm:cxn modelId="{9A4122E9-E7A8-421C-BB03-76161FD5256F}" type="presParOf" srcId="{77C90D55-37BD-CC4F-905E-3D320774D707}" destId="{71983EC5-23FD-FC4C-9BDC-92DB66DBB20B}" srcOrd="0" destOrd="0" presId="urn:microsoft.com/office/officeart/2008/layout/HorizontalMultiLevelHierarchy"/>
    <dgm:cxn modelId="{2827355C-6924-45F6-8116-7BA2E27C1984}" type="presParOf" srcId="{71983EC5-23FD-FC4C-9BDC-92DB66DBB20B}" destId="{AF903B48-4EA9-8E4F-AF3E-BB77DA20CA99}" srcOrd="0" destOrd="0" presId="urn:microsoft.com/office/officeart/2008/layout/HorizontalMultiLevelHierarchy"/>
    <dgm:cxn modelId="{0BFC91C8-65A7-43DE-B273-E96EF4C485A6}" type="presParOf" srcId="{71983EC5-23FD-FC4C-9BDC-92DB66DBB20B}" destId="{3262EBC0-76D4-4C41-BB58-F9E4E13FC8D5}" srcOrd="1" destOrd="0" presId="urn:microsoft.com/office/officeart/2008/layout/HorizontalMultiLevelHierarchy"/>
    <dgm:cxn modelId="{A74FF5EF-7113-446F-8DF5-76EA9CE59E24}" type="presParOf" srcId="{3262EBC0-76D4-4C41-BB58-F9E4E13FC8D5}" destId="{E5735B1D-CE06-EC47-AA80-90BDBED7082F}" srcOrd="0" destOrd="0" presId="urn:microsoft.com/office/officeart/2008/layout/HorizontalMultiLevelHierarchy"/>
    <dgm:cxn modelId="{0D6882E0-481C-4C07-8693-8903CD42EC89}" type="presParOf" srcId="{E5735B1D-CE06-EC47-AA80-90BDBED7082F}" destId="{965F7114-5A23-2842-AB52-DC14E1415DC9}" srcOrd="0" destOrd="0" presId="urn:microsoft.com/office/officeart/2008/layout/HorizontalMultiLevelHierarchy"/>
    <dgm:cxn modelId="{43DE1E79-CF25-4E95-A9FA-2F00164DE130}" type="presParOf" srcId="{3262EBC0-76D4-4C41-BB58-F9E4E13FC8D5}" destId="{924018C0-D270-AB40-91C0-4BDDCE3866AD}" srcOrd="1" destOrd="0" presId="urn:microsoft.com/office/officeart/2008/layout/HorizontalMultiLevelHierarchy"/>
    <dgm:cxn modelId="{444B973C-FA96-49CB-B499-365BAED5AB06}" type="presParOf" srcId="{924018C0-D270-AB40-91C0-4BDDCE3866AD}" destId="{50E458E5-D3D5-5646-A628-DEBB1D02266A}" srcOrd="0" destOrd="0" presId="urn:microsoft.com/office/officeart/2008/layout/HorizontalMultiLevelHierarchy"/>
    <dgm:cxn modelId="{CFD18C67-81FB-4A70-8B84-2C31F7291298}" type="presParOf" srcId="{924018C0-D270-AB40-91C0-4BDDCE3866AD}" destId="{7009F65D-EFAD-244B-A98B-5BD14A72F7F3}" srcOrd="1" destOrd="0" presId="urn:microsoft.com/office/officeart/2008/layout/HorizontalMultiLevelHierarchy"/>
    <dgm:cxn modelId="{1D7ADDCE-724D-4E86-9DDB-1AC45ACA3FBC}" type="presParOf" srcId="{3262EBC0-76D4-4C41-BB58-F9E4E13FC8D5}" destId="{53A879A3-3C40-4C5E-B825-09861154A19F}" srcOrd="2" destOrd="0" presId="urn:microsoft.com/office/officeart/2008/layout/HorizontalMultiLevelHierarchy"/>
    <dgm:cxn modelId="{5B928031-6313-434E-A6B8-480A2DB68C68}" type="presParOf" srcId="{53A879A3-3C40-4C5E-B825-09861154A19F}" destId="{7648BDCC-8979-4862-A7C5-BEE58EAA4D29}" srcOrd="0" destOrd="0" presId="urn:microsoft.com/office/officeart/2008/layout/HorizontalMultiLevelHierarchy"/>
    <dgm:cxn modelId="{60C371B2-F623-45D2-BDF5-90DB9DF9F8AE}" type="presParOf" srcId="{3262EBC0-76D4-4C41-BB58-F9E4E13FC8D5}" destId="{789D7422-BEDC-48B9-84B5-FC89DEDB9F21}" srcOrd="3" destOrd="0" presId="urn:microsoft.com/office/officeart/2008/layout/HorizontalMultiLevelHierarchy"/>
    <dgm:cxn modelId="{D412B21C-F31E-41E2-A8A1-F7CB62AD1493}" type="presParOf" srcId="{789D7422-BEDC-48B9-84B5-FC89DEDB9F21}" destId="{EB309616-3299-4513-BDC9-B3471CAB97C7}" srcOrd="0" destOrd="0" presId="urn:microsoft.com/office/officeart/2008/layout/HorizontalMultiLevelHierarchy"/>
    <dgm:cxn modelId="{9404E02B-1E53-4A33-8F7E-ABAA845A19A3}" type="presParOf" srcId="{789D7422-BEDC-48B9-84B5-FC89DEDB9F21}" destId="{C53F328D-35B5-4A0C-9EE2-932722C9BA34}" srcOrd="1" destOrd="0" presId="urn:microsoft.com/office/officeart/2008/layout/HorizontalMultiLevelHierarchy"/>
    <dgm:cxn modelId="{B49D685E-BDDF-48F8-950D-8E46A0639639}" type="presParOf" srcId="{3262EBC0-76D4-4C41-BB58-F9E4E13FC8D5}" destId="{4128CB99-36FA-CA47-8B43-ABDC610F241C}" srcOrd="4" destOrd="0" presId="urn:microsoft.com/office/officeart/2008/layout/HorizontalMultiLevelHierarchy"/>
    <dgm:cxn modelId="{7423E3D1-4140-4383-97CD-C58F043CA4D5}" type="presParOf" srcId="{4128CB99-36FA-CA47-8B43-ABDC610F241C}" destId="{A4F6B905-2F9C-C94F-8BDF-3B2C44C0C509}" srcOrd="0" destOrd="0" presId="urn:microsoft.com/office/officeart/2008/layout/HorizontalMultiLevelHierarchy"/>
    <dgm:cxn modelId="{E8D9CD6B-B2AA-4E1A-82B1-BCD81AD373B4}" type="presParOf" srcId="{3262EBC0-76D4-4C41-BB58-F9E4E13FC8D5}" destId="{BB945B82-0962-3B4D-B627-C9CE3D415D0F}" srcOrd="5" destOrd="0" presId="urn:microsoft.com/office/officeart/2008/layout/HorizontalMultiLevelHierarchy"/>
    <dgm:cxn modelId="{7A6A6A37-A199-41E7-B8F4-546C74B3C28A}" type="presParOf" srcId="{BB945B82-0962-3B4D-B627-C9CE3D415D0F}" destId="{89F7608F-A669-AD4A-A32F-FB21D74297D4}" srcOrd="0" destOrd="0" presId="urn:microsoft.com/office/officeart/2008/layout/HorizontalMultiLevelHierarchy"/>
    <dgm:cxn modelId="{11F293E9-8897-47F0-A8F7-20E89BAD00FE}" type="presParOf" srcId="{BB945B82-0962-3B4D-B627-C9CE3D415D0F}" destId="{751DCAE6-A081-4545-ABCA-C100BEB10B92}" srcOrd="1" destOrd="0" presId="urn:microsoft.com/office/officeart/2008/layout/HorizontalMultiLevelHierarchy"/>
    <dgm:cxn modelId="{5FB5E2C2-9F2B-46EB-95FF-537EF3575FEF}" type="presParOf" srcId="{3262EBC0-76D4-4C41-BB58-F9E4E13FC8D5}" destId="{9B2D2BE3-0BEF-7147-A6AA-80FE1442B02C}" srcOrd="6" destOrd="0" presId="urn:microsoft.com/office/officeart/2008/layout/HorizontalMultiLevelHierarchy"/>
    <dgm:cxn modelId="{A5DBD87F-231D-4049-84B7-9B80A9A77D53}" type="presParOf" srcId="{9B2D2BE3-0BEF-7147-A6AA-80FE1442B02C}" destId="{4F1A33AF-2A8D-CD40-9092-FA655CAF678D}" srcOrd="0" destOrd="0" presId="urn:microsoft.com/office/officeart/2008/layout/HorizontalMultiLevelHierarchy"/>
    <dgm:cxn modelId="{0C62B897-468D-45DA-A44D-1C10A4FE063B}" type="presParOf" srcId="{3262EBC0-76D4-4C41-BB58-F9E4E13FC8D5}" destId="{9C2D4324-9532-0E43-9A5E-2A3FE849AD9D}" srcOrd="7" destOrd="0" presId="urn:microsoft.com/office/officeart/2008/layout/HorizontalMultiLevelHierarchy"/>
    <dgm:cxn modelId="{97CDD9B0-3AAC-4FB9-B80A-1DD777E6C163}" type="presParOf" srcId="{9C2D4324-9532-0E43-9A5E-2A3FE849AD9D}" destId="{8C4A3EDE-42B5-7645-B7E3-07FBE3385CE7}" srcOrd="0" destOrd="0" presId="urn:microsoft.com/office/officeart/2008/layout/HorizontalMultiLevelHierarchy"/>
    <dgm:cxn modelId="{7A8FF097-872D-4BAB-9A41-BA5D1F7FEB64}" type="presParOf" srcId="{9C2D4324-9532-0E43-9A5E-2A3FE849AD9D}" destId="{BEE97EAC-CB32-8B49-863F-798E05450303}" srcOrd="1" destOrd="0" presId="urn:microsoft.com/office/officeart/2008/layout/HorizontalMultiLevelHierarchy"/>
    <dgm:cxn modelId="{21B59D56-58FE-4622-B1CE-4EAB57B3D568}" type="presParOf" srcId="{3262EBC0-76D4-4C41-BB58-F9E4E13FC8D5}" destId="{00940465-2C5C-2D41-96C9-F95D8435DBBF}" srcOrd="8" destOrd="0" presId="urn:microsoft.com/office/officeart/2008/layout/HorizontalMultiLevelHierarchy"/>
    <dgm:cxn modelId="{A341B1A6-51C9-4168-85B1-71C3FC4BE5D8}" type="presParOf" srcId="{00940465-2C5C-2D41-96C9-F95D8435DBBF}" destId="{97A7962C-A6BE-0B48-BFE3-ACD071615729}" srcOrd="0" destOrd="0" presId="urn:microsoft.com/office/officeart/2008/layout/HorizontalMultiLevelHierarchy"/>
    <dgm:cxn modelId="{F733754E-B33C-428E-807D-BE11291395F4}" type="presParOf" srcId="{3262EBC0-76D4-4C41-BB58-F9E4E13FC8D5}" destId="{7011E665-6425-0440-9334-F54D347CDDCA}" srcOrd="9" destOrd="0" presId="urn:microsoft.com/office/officeart/2008/layout/HorizontalMultiLevelHierarchy"/>
    <dgm:cxn modelId="{7F31B4FB-13E7-46D2-A559-74917660B619}" type="presParOf" srcId="{7011E665-6425-0440-9334-F54D347CDDCA}" destId="{A965BAD5-0348-9848-8514-60B0D4332D6C}" srcOrd="0" destOrd="0" presId="urn:microsoft.com/office/officeart/2008/layout/HorizontalMultiLevelHierarchy"/>
    <dgm:cxn modelId="{0ECB5892-BF82-48A1-815C-6D1A96268EF4}" type="presParOf" srcId="{7011E665-6425-0440-9334-F54D347CDDCA}" destId="{7C4AB818-6654-3147-8B2D-6B6BEF3190D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437DA1-221F-9045-ACC6-09A1FA74CE4F}"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7E34C824-5FFE-9444-9B4A-31C211F9E241}">
      <dgm:prSet phldrT="[Text]" custT="1"/>
      <dgm:spPr>
        <a:xfrm rot="16200000">
          <a:off x="-407309" y="730376"/>
          <a:ext cx="1803399" cy="342646"/>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r>
            <a:rPr lang="en-US" sz="2000" b="1" dirty="0">
              <a:solidFill>
                <a:schemeClr val="bg1"/>
              </a:solidFill>
              <a:latin typeface="Times New Roman" panose="02020603050405020304" pitchFamily="18" charset="0"/>
              <a:ea typeface="+mn-ea"/>
              <a:cs typeface="Times New Roman" panose="02020603050405020304" pitchFamily="18" charset="0"/>
            </a:rPr>
            <a:t>Program Priorities</a:t>
          </a:r>
        </a:p>
      </dgm:t>
    </dgm:pt>
    <dgm:pt modelId="{1E5DB651-575F-FE44-AE8F-538C92A77FEE}" type="parTrans" cxnId="{93202D0B-49BE-D842-8B4F-A32550C9A8CA}">
      <dgm:prSet/>
      <dgm:spPr/>
      <dgm:t>
        <a:bodyPr/>
        <a:lstStyle/>
        <a:p>
          <a:endParaRPr lang="en-US"/>
        </a:p>
      </dgm:t>
    </dgm:pt>
    <dgm:pt modelId="{B2BE99E0-1278-BE4E-B06A-88F59CB1C96D}" type="sibTrans" cxnId="{93202D0B-49BE-D842-8B4F-A32550C9A8CA}">
      <dgm:prSet/>
      <dgm:spPr/>
      <dgm:t>
        <a:bodyPr/>
        <a:lstStyle/>
        <a:p>
          <a:endParaRPr lang="en-US"/>
        </a:p>
      </dgm:t>
    </dgm:pt>
    <dgm:pt modelId="{B5E49F57-4EDD-4345-9E6B-A60138A21673}">
      <dgm:prSet phldrT="[Text]" custT="1"/>
      <dgm:spPr>
        <a:xfrm>
          <a:off x="890488" y="302069"/>
          <a:ext cx="1123878" cy="342646"/>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r>
            <a:rPr lang="en-US" sz="2000" b="1" dirty="0">
              <a:solidFill>
                <a:schemeClr val="bg1"/>
              </a:solidFill>
              <a:latin typeface="Times New Roman" panose="02020603050405020304" pitchFamily="18" charset="0"/>
              <a:ea typeface="+mn-ea"/>
              <a:cs typeface="Times New Roman" panose="02020603050405020304" pitchFamily="18" charset="0"/>
            </a:rPr>
            <a:t>Jail Services/ JAR</a:t>
          </a:r>
        </a:p>
      </dgm:t>
    </dgm:pt>
    <dgm:pt modelId="{0FCFB583-BFE2-D740-9D16-80E7F8072125}" type="parTrans" cxnId="{68FF6D39-7C46-8142-81E3-7E2978533962}">
      <dgm:prSet custT="1"/>
      <dgm:spPr>
        <a:xfrm>
          <a:off x="665713" y="473392"/>
          <a:ext cx="224775" cy="428307"/>
        </a:xfrm>
        <a:noFill/>
        <a:ln w="6350" cap="flat" cmpd="sng" algn="ctr">
          <a:solidFill>
            <a:srgbClr val="4472C4">
              <a:shade val="60000"/>
              <a:hueOff val="0"/>
              <a:satOff val="0"/>
              <a:lumOff val="0"/>
              <a:alphaOff val="0"/>
            </a:srgbClr>
          </a:solidFill>
          <a:prstDash val="solid"/>
          <a:miter lim="800000"/>
        </a:ln>
        <a:effectLst/>
      </dgm:spPr>
      <dgm:t>
        <a:bodyPr/>
        <a:lstStyle/>
        <a:p>
          <a:endParaRPr lang="en-US" sz="2000" b="1" dirty="0">
            <a:solidFill>
              <a:schemeClr val="bg1"/>
            </a:solidFill>
            <a:latin typeface="Times New Roman" panose="02020603050405020304" pitchFamily="18" charset="0"/>
            <a:ea typeface="+mn-ea"/>
            <a:cs typeface="Times New Roman" panose="02020603050405020304" pitchFamily="18" charset="0"/>
          </a:endParaRPr>
        </a:p>
      </dgm:t>
    </dgm:pt>
    <dgm:pt modelId="{433DDD9A-6C25-E544-8E53-98DECB440EDB}" type="sibTrans" cxnId="{68FF6D39-7C46-8142-81E3-7E2978533962}">
      <dgm:prSet/>
      <dgm:spPr/>
      <dgm:t>
        <a:bodyPr/>
        <a:lstStyle/>
        <a:p>
          <a:endParaRPr lang="en-US"/>
        </a:p>
      </dgm:t>
    </dgm:pt>
    <dgm:pt modelId="{D011E3C4-71EA-2841-984C-AFECA70958F9}">
      <dgm:prSet phldrT="[Text]" custT="1"/>
      <dgm:spPr>
        <a:xfrm>
          <a:off x="890488" y="1158684"/>
          <a:ext cx="1123878" cy="342646"/>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r>
            <a:rPr lang="en-US" sz="2000" b="1" dirty="0">
              <a:solidFill>
                <a:schemeClr val="bg1"/>
              </a:solidFill>
              <a:latin typeface="Times New Roman" panose="02020603050405020304" pitchFamily="18" charset="0"/>
              <a:ea typeface="+mn-ea"/>
              <a:cs typeface="Times New Roman" panose="02020603050405020304" pitchFamily="18" charset="0"/>
            </a:rPr>
            <a:t>Peer Specialists, Assertive Community Treatment, School Based Teams</a:t>
          </a:r>
        </a:p>
      </dgm:t>
    </dgm:pt>
    <dgm:pt modelId="{FC7F6EF5-0D62-444A-8EBE-3243800D9604}" type="parTrans" cxnId="{068F2DAA-61E7-F14F-9E52-58981E5A27AC}">
      <dgm:prSet custT="1"/>
      <dgm:spPr>
        <a:xfrm>
          <a:off x="665713" y="901699"/>
          <a:ext cx="224775" cy="428307"/>
        </a:xfrm>
        <a:noFill/>
        <a:ln w="6350" cap="flat" cmpd="sng" algn="ctr">
          <a:solidFill>
            <a:srgbClr val="4472C4">
              <a:shade val="60000"/>
              <a:hueOff val="0"/>
              <a:satOff val="0"/>
              <a:lumOff val="0"/>
              <a:alphaOff val="0"/>
            </a:srgbClr>
          </a:solidFill>
          <a:prstDash val="solid"/>
          <a:miter lim="800000"/>
        </a:ln>
        <a:effectLst/>
      </dgm:spPr>
      <dgm:t>
        <a:bodyPr/>
        <a:lstStyle/>
        <a:p>
          <a:endParaRPr lang="en-US" sz="2000" b="1" dirty="0">
            <a:solidFill>
              <a:schemeClr val="bg1"/>
            </a:solidFill>
            <a:latin typeface="Times New Roman" panose="02020603050405020304" pitchFamily="18" charset="0"/>
            <a:ea typeface="+mn-ea"/>
            <a:cs typeface="Times New Roman" panose="02020603050405020304" pitchFamily="18" charset="0"/>
          </a:endParaRPr>
        </a:p>
      </dgm:t>
    </dgm:pt>
    <dgm:pt modelId="{3094C2A7-0E5C-E040-B460-DE3E6A4A3304}" type="sibTrans" cxnId="{068F2DAA-61E7-F14F-9E52-58981E5A27AC}">
      <dgm:prSet/>
      <dgm:spPr/>
      <dgm:t>
        <a:bodyPr/>
        <a:lstStyle/>
        <a:p>
          <a:endParaRPr lang="en-US"/>
        </a:p>
      </dgm:t>
    </dgm:pt>
    <dgm:pt modelId="{6C8ED427-8EDA-BF47-AAD7-8795503E3F8A}">
      <dgm:prSet phldrT="[Text]" custT="1"/>
      <dgm:spPr>
        <a:xfrm>
          <a:off x="890488" y="730376"/>
          <a:ext cx="1123878" cy="342646"/>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r>
            <a:rPr lang="en-US" sz="2000" b="1" dirty="0">
              <a:solidFill>
                <a:schemeClr val="bg1"/>
              </a:solidFill>
              <a:latin typeface="Times New Roman" panose="02020603050405020304" pitchFamily="18" charset="0"/>
              <a:ea typeface="+mn-ea"/>
              <a:cs typeface="Times New Roman" panose="02020603050405020304" pitchFamily="18" charset="0"/>
            </a:rPr>
            <a:t>Outpatient/ Case Management/Front Desk</a:t>
          </a:r>
        </a:p>
      </dgm:t>
    </dgm:pt>
    <dgm:pt modelId="{B395EAAB-3D3D-DB4E-8642-1B1506AC67F4}" type="sibTrans" cxnId="{0339D007-AC91-A843-80A9-A52A997BD61F}">
      <dgm:prSet/>
      <dgm:spPr/>
      <dgm:t>
        <a:bodyPr/>
        <a:lstStyle/>
        <a:p>
          <a:endParaRPr lang="en-US"/>
        </a:p>
      </dgm:t>
    </dgm:pt>
    <dgm:pt modelId="{78AF5BBB-AF2C-3E45-B396-0D038FBE8970}" type="parTrans" cxnId="{0339D007-AC91-A843-80A9-A52A997BD61F}">
      <dgm:prSet custT="1"/>
      <dgm:spPr>
        <a:xfrm>
          <a:off x="665713" y="855979"/>
          <a:ext cx="224775" cy="91440"/>
        </a:xfrm>
        <a:noFill/>
        <a:ln w="6350" cap="flat" cmpd="sng" algn="ctr">
          <a:solidFill>
            <a:srgbClr val="4472C4">
              <a:shade val="60000"/>
              <a:hueOff val="0"/>
              <a:satOff val="0"/>
              <a:lumOff val="0"/>
              <a:alphaOff val="0"/>
            </a:srgbClr>
          </a:solidFill>
          <a:prstDash val="solid"/>
          <a:miter lim="800000"/>
        </a:ln>
        <a:effectLst/>
      </dgm:spPr>
      <dgm:t>
        <a:bodyPr/>
        <a:lstStyle/>
        <a:p>
          <a:endParaRPr lang="en-US" sz="2000" b="1" dirty="0">
            <a:solidFill>
              <a:schemeClr val="bg1"/>
            </a:solidFill>
            <a:latin typeface="Times New Roman" panose="02020603050405020304" pitchFamily="18" charset="0"/>
            <a:ea typeface="+mn-ea"/>
            <a:cs typeface="Times New Roman" panose="02020603050405020304" pitchFamily="18" charset="0"/>
          </a:endParaRPr>
        </a:p>
      </dgm:t>
    </dgm:pt>
    <dgm:pt modelId="{EE618804-ADA9-E14E-8E31-6C5C345B7A3F}" type="pres">
      <dgm:prSet presAssocID="{66437DA1-221F-9045-ACC6-09A1FA74CE4F}" presName="Name0" presStyleCnt="0">
        <dgm:presLayoutVars>
          <dgm:chPref val="1"/>
          <dgm:dir/>
          <dgm:animOne val="branch"/>
          <dgm:animLvl val="lvl"/>
          <dgm:resizeHandles val="exact"/>
        </dgm:presLayoutVars>
      </dgm:prSet>
      <dgm:spPr/>
    </dgm:pt>
    <dgm:pt modelId="{C2B3D2FC-B94C-CE46-9701-6CF9AACD9B80}" type="pres">
      <dgm:prSet presAssocID="{7E34C824-5FFE-9444-9B4A-31C211F9E241}" presName="root1" presStyleCnt="0"/>
      <dgm:spPr/>
    </dgm:pt>
    <dgm:pt modelId="{5966A0E4-00EB-7544-9DFF-D814A3B3B1FC}" type="pres">
      <dgm:prSet presAssocID="{7E34C824-5FFE-9444-9B4A-31C211F9E241}" presName="LevelOneTextNode" presStyleLbl="node0" presStyleIdx="0" presStyleCnt="1" custScaleY="88394">
        <dgm:presLayoutVars>
          <dgm:chPref val="3"/>
        </dgm:presLayoutVars>
      </dgm:prSet>
      <dgm:spPr>
        <a:prstGeom prst="rect">
          <a:avLst/>
        </a:prstGeom>
      </dgm:spPr>
    </dgm:pt>
    <dgm:pt modelId="{50EB6CC4-4BFD-834E-9222-B5D2F5B29DB7}" type="pres">
      <dgm:prSet presAssocID="{7E34C824-5FFE-9444-9B4A-31C211F9E241}" presName="level2hierChild" presStyleCnt="0"/>
      <dgm:spPr/>
    </dgm:pt>
    <dgm:pt modelId="{C525FC5C-1F4F-FD4C-B38B-3EB05A91C5F1}" type="pres">
      <dgm:prSet presAssocID="{0FCFB583-BFE2-D740-9D16-80E7F8072125}" presName="conn2-1" presStyleLbl="parChTrans1D2" presStyleIdx="0" presStyleCnt="3"/>
      <dgm:spPr>
        <a:custGeom>
          <a:avLst/>
          <a:gdLst/>
          <a:ahLst/>
          <a:cxnLst/>
          <a:rect l="0" t="0" r="0" b="0"/>
          <a:pathLst>
            <a:path>
              <a:moveTo>
                <a:pt x="0" y="428307"/>
              </a:moveTo>
              <a:lnTo>
                <a:pt x="112387" y="428307"/>
              </a:lnTo>
              <a:lnTo>
                <a:pt x="112387" y="0"/>
              </a:lnTo>
              <a:lnTo>
                <a:pt x="224775" y="0"/>
              </a:lnTo>
            </a:path>
          </a:pathLst>
        </a:custGeom>
      </dgm:spPr>
    </dgm:pt>
    <dgm:pt modelId="{2A8FEA7B-02D5-7142-994B-8DC1F6115D05}" type="pres">
      <dgm:prSet presAssocID="{0FCFB583-BFE2-D740-9D16-80E7F8072125}" presName="connTx" presStyleLbl="parChTrans1D2" presStyleIdx="0" presStyleCnt="3"/>
      <dgm:spPr/>
    </dgm:pt>
    <dgm:pt modelId="{4EF36AA2-DBFA-A340-80E9-597EFF50C06F}" type="pres">
      <dgm:prSet presAssocID="{B5E49F57-4EDD-4345-9E6B-A60138A21673}" presName="root2" presStyleCnt="0"/>
      <dgm:spPr/>
    </dgm:pt>
    <dgm:pt modelId="{7A53C380-4C0E-C346-AE83-4CEB9EACD7B3}" type="pres">
      <dgm:prSet presAssocID="{B5E49F57-4EDD-4345-9E6B-A60138A21673}" presName="LevelTwoTextNode" presStyleLbl="node2" presStyleIdx="0" presStyleCnt="3">
        <dgm:presLayoutVars>
          <dgm:chPref val="3"/>
        </dgm:presLayoutVars>
      </dgm:prSet>
      <dgm:spPr>
        <a:prstGeom prst="rect">
          <a:avLst/>
        </a:prstGeom>
      </dgm:spPr>
    </dgm:pt>
    <dgm:pt modelId="{C65DFD92-D7C0-1847-8AC2-92C35DEF1219}" type="pres">
      <dgm:prSet presAssocID="{B5E49F57-4EDD-4345-9E6B-A60138A21673}" presName="level3hierChild" presStyleCnt="0"/>
      <dgm:spPr/>
    </dgm:pt>
    <dgm:pt modelId="{915280AC-5877-BE4A-8B88-2167D67B48EA}" type="pres">
      <dgm:prSet presAssocID="{78AF5BBB-AF2C-3E45-B396-0D038FBE8970}" presName="conn2-1" presStyleLbl="parChTrans1D2" presStyleIdx="1" presStyleCnt="3"/>
      <dgm:spPr>
        <a:custGeom>
          <a:avLst/>
          <a:gdLst/>
          <a:ahLst/>
          <a:cxnLst/>
          <a:rect l="0" t="0" r="0" b="0"/>
          <a:pathLst>
            <a:path>
              <a:moveTo>
                <a:pt x="0" y="45720"/>
              </a:moveTo>
              <a:lnTo>
                <a:pt x="224775" y="45720"/>
              </a:lnTo>
            </a:path>
          </a:pathLst>
        </a:custGeom>
      </dgm:spPr>
    </dgm:pt>
    <dgm:pt modelId="{B09DF923-3047-A94F-8CAD-125B765CCF7E}" type="pres">
      <dgm:prSet presAssocID="{78AF5BBB-AF2C-3E45-B396-0D038FBE8970}" presName="connTx" presStyleLbl="parChTrans1D2" presStyleIdx="1" presStyleCnt="3"/>
      <dgm:spPr/>
    </dgm:pt>
    <dgm:pt modelId="{AC2CB49A-0502-564E-8EDF-91D91CA2C910}" type="pres">
      <dgm:prSet presAssocID="{6C8ED427-8EDA-BF47-AAD7-8795503E3F8A}" presName="root2" presStyleCnt="0"/>
      <dgm:spPr/>
    </dgm:pt>
    <dgm:pt modelId="{31702B2D-EECA-A94C-A1EB-2EF186C1F013}" type="pres">
      <dgm:prSet presAssocID="{6C8ED427-8EDA-BF47-AAD7-8795503E3F8A}" presName="LevelTwoTextNode" presStyleLbl="node2" presStyleIdx="1" presStyleCnt="3">
        <dgm:presLayoutVars>
          <dgm:chPref val="3"/>
        </dgm:presLayoutVars>
      </dgm:prSet>
      <dgm:spPr>
        <a:prstGeom prst="rect">
          <a:avLst/>
        </a:prstGeom>
      </dgm:spPr>
    </dgm:pt>
    <dgm:pt modelId="{26541E9F-39F6-9445-80E9-C98FCF13B129}" type="pres">
      <dgm:prSet presAssocID="{6C8ED427-8EDA-BF47-AAD7-8795503E3F8A}" presName="level3hierChild" presStyleCnt="0"/>
      <dgm:spPr/>
    </dgm:pt>
    <dgm:pt modelId="{0B1C18F4-4843-134E-BFA3-99F31A9A83CD}" type="pres">
      <dgm:prSet presAssocID="{FC7F6EF5-0D62-444A-8EBE-3243800D9604}" presName="conn2-1" presStyleLbl="parChTrans1D2" presStyleIdx="2" presStyleCnt="3"/>
      <dgm:spPr>
        <a:custGeom>
          <a:avLst/>
          <a:gdLst/>
          <a:ahLst/>
          <a:cxnLst/>
          <a:rect l="0" t="0" r="0" b="0"/>
          <a:pathLst>
            <a:path>
              <a:moveTo>
                <a:pt x="0" y="0"/>
              </a:moveTo>
              <a:lnTo>
                <a:pt x="112387" y="0"/>
              </a:lnTo>
              <a:lnTo>
                <a:pt x="112387" y="428307"/>
              </a:lnTo>
              <a:lnTo>
                <a:pt x="224775" y="428307"/>
              </a:lnTo>
            </a:path>
          </a:pathLst>
        </a:custGeom>
      </dgm:spPr>
    </dgm:pt>
    <dgm:pt modelId="{33A10393-8287-B64E-A356-918AEC545DFB}" type="pres">
      <dgm:prSet presAssocID="{FC7F6EF5-0D62-444A-8EBE-3243800D9604}" presName="connTx" presStyleLbl="parChTrans1D2" presStyleIdx="2" presStyleCnt="3"/>
      <dgm:spPr/>
    </dgm:pt>
    <dgm:pt modelId="{BAAAF819-3A87-1740-90E9-9861A06C05DC}" type="pres">
      <dgm:prSet presAssocID="{D011E3C4-71EA-2841-984C-AFECA70958F9}" presName="root2" presStyleCnt="0"/>
      <dgm:spPr/>
    </dgm:pt>
    <dgm:pt modelId="{EC03E698-A5C2-CA4D-AC1F-1AF29862C3EB}" type="pres">
      <dgm:prSet presAssocID="{D011E3C4-71EA-2841-984C-AFECA70958F9}" presName="LevelTwoTextNode" presStyleLbl="node2" presStyleIdx="2" presStyleCnt="3">
        <dgm:presLayoutVars>
          <dgm:chPref val="3"/>
        </dgm:presLayoutVars>
      </dgm:prSet>
      <dgm:spPr>
        <a:prstGeom prst="rect">
          <a:avLst/>
        </a:prstGeom>
      </dgm:spPr>
    </dgm:pt>
    <dgm:pt modelId="{97874ACD-97B6-E243-8988-EC13C7A9B7E8}" type="pres">
      <dgm:prSet presAssocID="{D011E3C4-71EA-2841-984C-AFECA70958F9}" presName="level3hierChild" presStyleCnt="0"/>
      <dgm:spPr/>
    </dgm:pt>
  </dgm:ptLst>
  <dgm:cxnLst>
    <dgm:cxn modelId="{06B8C607-11DE-4323-B4EF-64F5A0F7A752}" type="presOf" srcId="{78AF5BBB-AF2C-3E45-B396-0D038FBE8970}" destId="{915280AC-5877-BE4A-8B88-2167D67B48EA}" srcOrd="0" destOrd="0" presId="urn:microsoft.com/office/officeart/2008/layout/HorizontalMultiLevelHierarchy"/>
    <dgm:cxn modelId="{0339D007-AC91-A843-80A9-A52A997BD61F}" srcId="{7E34C824-5FFE-9444-9B4A-31C211F9E241}" destId="{6C8ED427-8EDA-BF47-AAD7-8795503E3F8A}" srcOrd="1" destOrd="0" parTransId="{78AF5BBB-AF2C-3E45-B396-0D038FBE8970}" sibTransId="{B395EAAB-3D3D-DB4E-8642-1B1506AC67F4}"/>
    <dgm:cxn modelId="{93202D0B-49BE-D842-8B4F-A32550C9A8CA}" srcId="{66437DA1-221F-9045-ACC6-09A1FA74CE4F}" destId="{7E34C824-5FFE-9444-9B4A-31C211F9E241}" srcOrd="0" destOrd="0" parTransId="{1E5DB651-575F-FE44-AE8F-538C92A77FEE}" sibTransId="{B2BE99E0-1278-BE4E-B06A-88F59CB1C96D}"/>
    <dgm:cxn modelId="{19E8DD32-3F4D-45FA-BB29-8A1A63EFD19F}" type="presOf" srcId="{FC7F6EF5-0D62-444A-8EBE-3243800D9604}" destId="{33A10393-8287-B64E-A356-918AEC545DFB}" srcOrd="1" destOrd="0" presId="urn:microsoft.com/office/officeart/2008/layout/HorizontalMultiLevelHierarchy"/>
    <dgm:cxn modelId="{68FF6D39-7C46-8142-81E3-7E2978533962}" srcId="{7E34C824-5FFE-9444-9B4A-31C211F9E241}" destId="{B5E49F57-4EDD-4345-9E6B-A60138A21673}" srcOrd="0" destOrd="0" parTransId="{0FCFB583-BFE2-D740-9D16-80E7F8072125}" sibTransId="{433DDD9A-6C25-E544-8E53-98DECB440EDB}"/>
    <dgm:cxn modelId="{0DBFF23D-0638-4A2C-A580-DD8E19B8E262}" type="presOf" srcId="{0FCFB583-BFE2-D740-9D16-80E7F8072125}" destId="{2A8FEA7B-02D5-7142-994B-8DC1F6115D05}" srcOrd="1" destOrd="0" presId="urn:microsoft.com/office/officeart/2008/layout/HorizontalMultiLevelHierarchy"/>
    <dgm:cxn modelId="{C83E0E60-E969-4A0A-B2E8-E22CD3505483}" type="presOf" srcId="{FC7F6EF5-0D62-444A-8EBE-3243800D9604}" destId="{0B1C18F4-4843-134E-BFA3-99F31A9A83CD}" srcOrd="0" destOrd="0" presId="urn:microsoft.com/office/officeart/2008/layout/HorizontalMultiLevelHierarchy"/>
    <dgm:cxn modelId="{DE3F4461-B918-4073-976E-21629AAB1AEA}" type="presOf" srcId="{78AF5BBB-AF2C-3E45-B396-0D038FBE8970}" destId="{B09DF923-3047-A94F-8CAD-125B765CCF7E}" srcOrd="1" destOrd="0" presId="urn:microsoft.com/office/officeart/2008/layout/HorizontalMultiLevelHierarchy"/>
    <dgm:cxn modelId="{42BE1A69-AE3B-4316-9EFD-5105F45810FE}" type="presOf" srcId="{7E34C824-5FFE-9444-9B4A-31C211F9E241}" destId="{5966A0E4-00EB-7544-9DFF-D814A3B3B1FC}" srcOrd="0" destOrd="0" presId="urn:microsoft.com/office/officeart/2008/layout/HorizontalMultiLevelHierarchy"/>
    <dgm:cxn modelId="{7DA86B51-6D6B-4EEC-B169-1FA2B3D09B10}" type="presOf" srcId="{D011E3C4-71EA-2841-984C-AFECA70958F9}" destId="{EC03E698-A5C2-CA4D-AC1F-1AF29862C3EB}" srcOrd="0" destOrd="0" presId="urn:microsoft.com/office/officeart/2008/layout/HorizontalMultiLevelHierarchy"/>
    <dgm:cxn modelId="{1C1F5354-33F6-4D68-BBAF-F6C64A0A4799}" type="presOf" srcId="{0FCFB583-BFE2-D740-9D16-80E7F8072125}" destId="{C525FC5C-1F4F-FD4C-B38B-3EB05A91C5F1}" srcOrd="0" destOrd="0" presId="urn:microsoft.com/office/officeart/2008/layout/HorizontalMultiLevelHierarchy"/>
    <dgm:cxn modelId="{529AA589-2490-4084-BF45-25BFEFD4857A}" type="presOf" srcId="{66437DA1-221F-9045-ACC6-09A1FA74CE4F}" destId="{EE618804-ADA9-E14E-8E31-6C5C345B7A3F}" srcOrd="0" destOrd="0" presId="urn:microsoft.com/office/officeart/2008/layout/HorizontalMultiLevelHierarchy"/>
    <dgm:cxn modelId="{1953B789-5E41-4254-933C-CA3D7C877E11}" type="presOf" srcId="{6C8ED427-8EDA-BF47-AAD7-8795503E3F8A}" destId="{31702B2D-EECA-A94C-A1EB-2EF186C1F013}" srcOrd="0" destOrd="0" presId="urn:microsoft.com/office/officeart/2008/layout/HorizontalMultiLevelHierarchy"/>
    <dgm:cxn modelId="{25870A9F-B8C5-4C8A-B367-EBBD0C4E7400}" type="presOf" srcId="{B5E49F57-4EDD-4345-9E6B-A60138A21673}" destId="{7A53C380-4C0E-C346-AE83-4CEB9EACD7B3}" srcOrd="0" destOrd="0" presId="urn:microsoft.com/office/officeart/2008/layout/HorizontalMultiLevelHierarchy"/>
    <dgm:cxn modelId="{068F2DAA-61E7-F14F-9E52-58981E5A27AC}" srcId="{7E34C824-5FFE-9444-9B4A-31C211F9E241}" destId="{D011E3C4-71EA-2841-984C-AFECA70958F9}" srcOrd="2" destOrd="0" parTransId="{FC7F6EF5-0D62-444A-8EBE-3243800D9604}" sibTransId="{3094C2A7-0E5C-E040-B460-DE3E6A4A3304}"/>
    <dgm:cxn modelId="{FF9E18D3-5341-4654-8210-D9FABF5BD5FF}" type="presParOf" srcId="{EE618804-ADA9-E14E-8E31-6C5C345B7A3F}" destId="{C2B3D2FC-B94C-CE46-9701-6CF9AACD9B80}" srcOrd="0" destOrd="0" presId="urn:microsoft.com/office/officeart/2008/layout/HorizontalMultiLevelHierarchy"/>
    <dgm:cxn modelId="{EF2A8E39-3E1F-49D3-A464-0837493B6763}" type="presParOf" srcId="{C2B3D2FC-B94C-CE46-9701-6CF9AACD9B80}" destId="{5966A0E4-00EB-7544-9DFF-D814A3B3B1FC}" srcOrd="0" destOrd="0" presId="urn:microsoft.com/office/officeart/2008/layout/HorizontalMultiLevelHierarchy"/>
    <dgm:cxn modelId="{3D988E60-1183-483D-8401-CEE67ED7CE1C}" type="presParOf" srcId="{C2B3D2FC-B94C-CE46-9701-6CF9AACD9B80}" destId="{50EB6CC4-4BFD-834E-9222-B5D2F5B29DB7}" srcOrd="1" destOrd="0" presId="urn:microsoft.com/office/officeart/2008/layout/HorizontalMultiLevelHierarchy"/>
    <dgm:cxn modelId="{E1757588-50E9-4539-BF82-CF9FD762806E}" type="presParOf" srcId="{50EB6CC4-4BFD-834E-9222-B5D2F5B29DB7}" destId="{C525FC5C-1F4F-FD4C-B38B-3EB05A91C5F1}" srcOrd="0" destOrd="0" presId="urn:microsoft.com/office/officeart/2008/layout/HorizontalMultiLevelHierarchy"/>
    <dgm:cxn modelId="{6B3A5000-8910-4B1B-9B8A-ECB4EAD64E33}" type="presParOf" srcId="{C525FC5C-1F4F-FD4C-B38B-3EB05A91C5F1}" destId="{2A8FEA7B-02D5-7142-994B-8DC1F6115D05}" srcOrd="0" destOrd="0" presId="urn:microsoft.com/office/officeart/2008/layout/HorizontalMultiLevelHierarchy"/>
    <dgm:cxn modelId="{86933A1C-EA65-4A05-9E45-2DB9988F6C16}" type="presParOf" srcId="{50EB6CC4-4BFD-834E-9222-B5D2F5B29DB7}" destId="{4EF36AA2-DBFA-A340-80E9-597EFF50C06F}" srcOrd="1" destOrd="0" presId="urn:microsoft.com/office/officeart/2008/layout/HorizontalMultiLevelHierarchy"/>
    <dgm:cxn modelId="{317DB628-0A27-41C4-9AC6-C443FABBC2E0}" type="presParOf" srcId="{4EF36AA2-DBFA-A340-80E9-597EFF50C06F}" destId="{7A53C380-4C0E-C346-AE83-4CEB9EACD7B3}" srcOrd="0" destOrd="0" presId="urn:microsoft.com/office/officeart/2008/layout/HorizontalMultiLevelHierarchy"/>
    <dgm:cxn modelId="{64668471-1808-42C7-B271-50D2E40E0349}" type="presParOf" srcId="{4EF36AA2-DBFA-A340-80E9-597EFF50C06F}" destId="{C65DFD92-D7C0-1847-8AC2-92C35DEF1219}" srcOrd="1" destOrd="0" presId="urn:microsoft.com/office/officeart/2008/layout/HorizontalMultiLevelHierarchy"/>
    <dgm:cxn modelId="{ED9F7462-DC15-4444-BA11-E30E9F6FB197}" type="presParOf" srcId="{50EB6CC4-4BFD-834E-9222-B5D2F5B29DB7}" destId="{915280AC-5877-BE4A-8B88-2167D67B48EA}" srcOrd="2" destOrd="0" presId="urn:microsoft.com/office/officeart/2008/layout/HorizontalMultiLevelHierarchy"/>
    <dgm:cxn modelId="{C3B32312-6856-4D9D-BEDF-65BD51EB9A29}" type="presParOf" srcId="{915280AC-5877-BE4A-8B88-2167D67B48EA}" destId="{B09DF923-3047-A94F-8CAD-125B765CCF7E}" srcOrd="0" destOrd="0" presId="urn:microsoft.com/office/officeart/2008/layout/HorizontalMultiLevelHierarchy"/>
    <dgm:cxn modelId="{37E7F106-0BCB-4A35-ADA0-334FFB6C4C75}" type="presParOf" srcId="{50EB6CC4-4BFD-834E-9222-B5D2F5B29DB7}" destId="{AC2CB49A-0502-564E-8EDF-91D91CA2C910}" srcOrd="3" destOrd="0" presId="urn:microsoft.com/office/officeart/2008/layout/HorizontalMultiLevelHierarchy"/>
    <dgm:cxn modelId="{EE862111-EF60-46ED-8E74-6E7DFB0DC41C}" type="presParOf" srcId="{AC2CB49A-0502-564E-8EDF-91D91CA2C910}" destId="{31702B2D-EECA-A94C-A1EB-2EF186C1F013}" srcOrd="0" destOrd="0" presId="urn:microsoft.com/office/officeart/2008/layout/HorizontalMultiLevelHierarchy"/>
    <dgm:cxn modelId="{A40BFCC0-33F0-41D1-A863-6DBE52259341}" type="presParOf" srcId="{AC2CB49A-0502-564E-8EDF-91D91CA2C910}" destId="{26541E9F-39F6-9445-80E9-C98FCF13B129}" srcOrd="1" destOrd="0" presId="urn:microsoft.com/office/officeart/2008/layout/HorizontalMultiLevelHierarchy"/>
    <dgm:cxn modelId="{A387C16B-529A-4890-8F3B-6728582FE4F0}" type="presParOf" srcId="{50EB6CC4-4BFD-834E-9222-B5D2F5B29DB7}" destId="{0B1C18F4-4843-134E-BFA3-99F31A9A83CD}" srcOrd="4" destOrd="0" presId="urn:microsoft.com/office/officeart/2008/layout/HorizontalMultiLevelHierarchy"/>
    <dgm:cxn modelId="{A3A01285-1E10-4643-956B-9B0217720C6C}" type="presParOf" srcId="{0B1C18F4-4843-134E-BFA3-99F31A9A83CD}" destId="{33A10393-8287-B64E-A356-918AEC545DFB}" srcOrd="0" destOrd="0" presId="urn:microsoft.com/office/officeart/2008/layout/HorizontalMultiLevelHierarchy"/>
    <dgm:cxn modelId="{BF480009-AFDC-420A-8D5F-D856B31070B9}" type="presParOf" srcId="{50EB6CC4-4BFD-834E-9222-B5D2F5B29DB7}" destId="{BAAAF819-3A87-1740-90E9-9861A06C05DC}" srcOrd="5" destOrd="0" presId="urn:microsoft.com/office/officeart/2008/layout/HorizontalMultiLevelHierarchy"/>
    <dgm:cxn modelId="{1B7AEA90-2611-4D1C-8A8D-C64507BC74D9}" type="presParOf" srcId="{BAAAF819-3A87-1740-90E9-9861A06C05DC}" destId="{EC03E698-A5C2-CA4D-AC1F-1AF29862C3EB}" srcOrd="0" destOrd="0" presId="urn:microsoft.com/office/officeart/2008/layout/HorizontalMultiLevelHierarchy"/>
    <dgm:cxn modelId="{4A9A27F8-45E9-488E-B940-D6267ECC1450}" type="presParOf" srcId="{BAAAF819-3A87-1740-90E9-9861A06C05DC}" destId="{97874ACD-97B6-E243-8988-EC13C7A9B7E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8782CA-295D-5548-9844-028B3748409D}"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D57F30D2-521B-644E-BADD-39B87C379DE6}">
      <dgm:prSet phldrT="[Text]" custT="1"/>
      <dgm:spPr>
        <a:xfrm rot="16200000">
          <a:off x="-5205" y="1256299"/>
          <a:ext cx="3101975" cy="589375"/>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r>
            <a:rPr lang="en-US" sz="1800" b="1" dirty="0">
              <a:solidFill>
                <a:sysClr val="window" lastClr="FFFFFF"/>
              </a:solidFill>
              <a:latin typeface="Times New Roman" panose="02020603050405020304" pitchFamily="18" charset="0"/>
              <a:ea typeface="+mn-ea"/>
              <a:cs typeface="Times New Roman" panose="02020603050405020304" pitchFamily="18" charset="0"/>
            </a:rPr>
            <a:t>CRC Capacity Needs</a:t>
          </a:r>
        </a:p>
      </dgm:t>
    </dgm:pt>
    <dgm:pt modelId="{E03E5DC5-6AF5-4C41-84A4-D0AC88BD8019}" type="parTrans" cxnId="{F15257DF-9E34-FB4F-8D4B-09296A333ED7}">
      <dgm:prSet/>
      <dgm:spPr/>
      <dgm:t>
        <a:bodyPr/>
        <a:lstStyle/>
        <a:p>
          <a:endParaRPr lang="en-US"/>
        </a:p>
      </dgm:t>
    </dgm:pt>
    <dgm:pt modelId="{9597CED2-193C-2D4A-8669-CA99E8CD02CB}" type="sibTrans" cxnId="{F15257DF-9E34-FB4F-8D4B-09296A333ED7}">
      <dgm:prSet/>
      <dgm:spPr/>
      <dgm:t>
        <a:bodyPr/>
        <a:lstStyle/>
        <a:p>
          <a:endParaRPr lang="en-US"/>
        </a:p>
      </dgm:t>
    </dgm:pt>
    <dgm:pt modelId="{8D2238F1-5B78-4B46-AEB8-CEED2DACB22A}">
      <dgm:prSet phldrT="[Text]" custT="1"/>
      <dgm:spPr>
        <a:xfrm>
          <a:off x="2227099" y="887940"/>
          <a:ext cx="1933150" cy="589375"/>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r>
            <a:rPr lang="en-US" sz="1800" dirty="0">
              <a:solidFill>
                <a:sysClr val="window" lastClr="FFFFFF"/>
              </a:solidFill>
              <a:latin typeface="Times New Roman" panose="02020603050405020304" pitchFamily="18" charset="0"/>
              <a:ea typeface="+mn-ea"/>
              <a:cs typeface="Times New Roman" panose="02020603050405020304" pitchFamily="18" charset="0"/>
            </a:rPr>
            <a:t>Staff of Program Priorities</a:t>
          </a:r>
        </a:p>
      </dgm:t>
    </dgm:pt>
    <dgm:pt modelId="{F7E3483D-1859-C74F-AAA6-1E84917B4800}" type="parTrans" cxnId="{CF96593B-58A3-9049-AD22-7810525F8BAE}">
      <dgm:prSet custT="1"/>
      <dgm:spPr>
        <a:xfrm>
          <a:off x="1840469" y="1182627"/>
          <a:ext cx="386630" cy="368359"/>
        </a:xfrm>
        <a:noFill/>
        <a:ln w="6350" cap="flat" cmpd="sng" algn="ctr">
          <a:solidFill>
            <a:srgbClr val="4472C4">
              <a:shade val="60000"/>
              <a:hueOff val="0"/>
              <a:satOff val="0"/>
              <a:lumOff val="0"/>
              <a:alphaOff val="0"/>
            </a:srgbClr>
          </a:solidFill>
          <a:prstDash val="solid"/>
          <a:miter lim="800000"/>
        </a:ln>
        <a:effectLst/>
      </dgm:spPr>
      <dgm:t>
        <a:bodyPr/>
        <a:lstStyle/>
        <a:p>
          <a:endPar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BE51AD61-49B5-0447-9F7E-48CD1ECDADE2}" type="sibTrans" cxnId="{CF96593B-58A3-9049-AD22-7810525F8BAE}">
      <dgm:prSet/>
      <dgm:spPr/>
      <dgm:t>
        <a:bodyPr/>
        <a:lstStyle/>
        <a:p>
          <a:endParaRPr lang="en-US"/>
        </a:p>
      </dgm:t>
    </dgm:pt>
    <dgm:pt modelId="{3053E4EE-9D7A-5840-B9AA-0B930C446694}">
      <dgm:prSet phldrT="[Text]" custT="1"/>
      <dgm:spPr>
        <a:xfrm>
          <a:off x="2227099" y="1624659"/>
          <a:ext cx="1933150" cy="589375"/>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r>
            <a:rPr lang="en-US" sz="1800" dirty="0">
              <a:solidFill>
                <a:sysClr val="window" lastClr="FFFFFF"/>
              </a:solidFill>
              <a:latin typeface="Times New Roman" panose="02020603050405020304" pitchFamily="18" charset="0"/>
              <a:ea typeface="+mn-ea"/>
              <a:cs typeface="Times New Roman" panose="02020603050405020304" pitchFamily="18" charset="0"/>
            </a:rPr>
            <a:t>Internal Leadership</a:t>
          </a:r>
        </a:p>
      </dgm:t>
    </dgm:pt>
    <dgm:pt modelId="{CBAE740A-7DF0-C447-85F0-5F1526AB21F5}" type="parTrans" cxnId="{2D9CDD18-68EE-D448-92F9-C73B98A6C6BB}">
      <dgm:prSet custT="1"/>
      <dgm:spPr>
        <a:xfrm>
          <a:off x="1840469" y="1550987"/>
          <a:ext cx="386630" cy="368359"/>
        </a:xfrm>
        <a:noFill/>
        <a:ln w="6350" cap="flat" cmpd="sng" algn="ctr">
          <a:solidFill>
            <a:srgbClr val="4472C4">
              <a:shade val="60000"/>
              <a:hueOff val="0"/>
              <a:satOff val="0"/>
              <a:lumOff val="0"/>
              <a:alphaOff val="0"/>
            </a:srgbClr>
          </a:solidFill>
          <a:prstDash val="solid"/>
          <a:miter lim="800000"/>
        </a:ln>
        <a:effectLst/>
      </dgm:spPr>
      <dgm:t>
        <a:bodyPr/>
        <a:lstStyle/>
        <a:p>
          <a:endPar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68938638-D023-D249-B5D9-918046E467DD}" type="sibTrans" cxnId="{2D9CDD18-68EE-D448-92F9-C73B98A6C6BB}">
      <dgm:prSet/>
      <dgm:spPr/>
      <dgm:t>
        <a:bodyPr/>
        <a:lstStyle/>
        <a:p>
          <a:endParaRPr lang="en-US"/>
        </a:p>
      </dgm:t>
    </dgm:pt>
    <dgm:pt modelId="{1567AD36-32CA-684B-9B08-E6236695BFF0}">
      <dgm:prSet phldrT="[Text]" custT="1"/>
      <dgm:spPr>
        <a:xfrm>
          <a:off x="2227099" y="2361378"/>
          <a:ext cx="1933150" cy="589375"/>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r>
            <a:rPr lang="en-US" sz="1800" dirty="0">
              <a:solidFill>
                <a:sysClr val="window" lastClr="FFFFFF"/>
              </a:solidFill>
              <a:latin typeface="Times New Roman" panose="02020603050405020304" pitchFamily="18" charset="0"/>
              <a:ea typeface="+mn-ea"/>
              <a:cs typeface="Times New Roman" panose="02020603050405020304" pitchFamily="18" charset="0"/>
            </a:rPr>
            <a:t>Community Partnership</a:t>
          </a:r>
        </a:p>
      </dgm:t>
    </dgm:pt>
    <dgm:pt modelId="{898BA90F-68E0-A449-96D9-2EB6643256EC}" type="parTrans" cxnId="{77FD735C-0B74-324F-97D9-C13A764D97B0}">
      <dgm:prSet custT="1"/>
      <dgm:spPr>
        <a:xfrm>
          <a:off x="1840469" y="1550987"/>
          <a:ext cx="386630" cy="1105078"/>
        </a:xfrm>
        <a:noFill/>
        <a:ln w="6350" cap="flat" cmpd="sng" algn="ctr">
          <a:solidFill>
            <a:srgbClr val="4472C4">
              <a:shade val="60000"/>
              <a:hueOff val="0"/>
              <a:satOff val="0"/>
              <a:lumOff val="0"/>
              <a:alphaOff val="0"/>
            </a:srgbClr>
          </a:solidFill>
          <a:prstDash val="solid"/>
          <a:miter lim="800000"/>
        </a:ln>
        <a:effectLst/>
      </dgm:spPr>
      <dgm:t>
        <a:bodyPr/>
        <a:lstStyle/>
        <a:p>
          <a:endPar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75AFA0B9-C4C7-5742-BFE6-2226F889CD48}" type="sibTrans" cxnId="{77FD735C-0B74-324F-97D9-C13A764D97B0}">
      <dgm:prSet/>
      <dgm:spPr/>
      <dgm:t>
        <a:bodyPr/>
        <a:lstStyle/>
        <a:p>
          <a:endParaRPr lang="en-US"/>
        </a:p>
      </dgm:t>
    </dgm:pt>
    <dgm:pt modelId="{C88BA45B-6BF4-0C49-A0FD-397EEE89FA6B}">
      <dgm:prSet custT="1"/>
      <dgm:spPr>
        <a:xfrm>
          <a:off x="4546880" y="887940"/>
          <a:ext cx="1933150" cy="589375"/>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r>
            <a:rPr lang="en-US" sz="1800" dirty="0">
              <a:solidFill>
                <a:sysClr val="window" lastClr="FFFFFF"/>
              </a:solidFill>
              <a:latin typeface="Times New Roman" panose="02020603050405020304" pitchFamily="18" charset="0"/>
              <a:ea typeface="+mn-ea"/>
              <a:cs typeface="Times New Roman" panose="02020603050405020304" pitchFamily="18" charset="0"/>
            </a:rPr>
            <a:t>Action Plan, trainings,  screening. protocol for response,  M &amp; E</a:t>
          </a:r>
        </a:p>
      </dgm:t>
    </dgm:pt>
    <dgm:pt modelId="{B9BE8183-AF6B-AD44-B490-903A3F3EBB14}" type="parTrans" cxnId="{5E4A106A-FE2C-5E45-8834-D3383815D5E1}">
      <dgm:prSet custT="1"/>
      <dgm:spPr>
        <a:xfrm>
          <a:off x="4160250" y="1136907"/>
          <a:ext cx="386630" cy="91440"/>
        </a:xfrm>
        <a:noFill/>
        <a:ln w="6350" cap="flat" cmpd="sng" algn="ctr">
          <a:solidFill>
            <a:srgbClr val="4472C4">
              <a:shade val="80000"/>
              <a:hueOff val="0"/>
              <a:satOff val="0"/>
              <a:lumOff val="0"/>
              <a:alphaOff val="0"/>
            </a:srgbClr>
          </a:solidFill>
          <a:prstDash val="solid"/>
          <a:miter lim="800000"/>
        </a:ln>
        <a:effectLst/>
      </dgm:spPr>
      <dgm:t>
        <a:bodyPr/>
        <a:lstStyle/>
        <a:p>
          <a:endPar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9C554BAC-3572-E04D-953F-B58673DAD00F}" type="sibTrans" cxnId="{5E4A106A-FE2C-5E45-8834-D3383815D5E1}">
      <dgm:prSet/>
      <dgm:spPr/>
      <dgm:t>
        <a:bodyPr/>
        <a:lstStyle/>
        <a:p>
          <a:endParaRPr lang="en-US"/>
        </a:p>
      </dgm:t>
    </dgm:pt>
    <dgm:pt modelId="{DF1737CF-BB06-6845-B72C-5E077D6E6FBC}">
      <dgm:prSet custT="1"/>
      <dgm:spPr>
        <a:xfrm>
          <a:off x="4546880" y="1624659"/>
          <a:ext cx="1933150" cy="589375"/>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r>
            <a:rPr lang="en-US" sz="1800" dirty="0">
              <a:solidFill>
                <a:sysClr val="window" lastClr="FFFFFF"/>
              </a:solidFill>
              <a:latin typeface="Times New Roman" panose="02020603050405020304" pitchFamily="18" charset="0"/>
              <a:ea typeface="+mn-ea"/>
              <a:cs typeface="Times New Roman" panose="02020603050405020304" pitchFamily="18" charset="0"/>
            </a:rPr>
            <a:t>Resources coordination guidance</a:t>
          </a:r>
        </a:p>
      </dgm:t>
    </dgm:pt>
    <dgm:pt modelId="{4C96BC11-D3F8-5C40-9D11-64C3CB4FAC04}" type="parTrans" cxnId="{74A69F6B-BEF5-5D46-A600-97372FDFCAF5}">
      <dgm:prSet custT="1"/>
      <dgm:spPr>
        <a:xfrm>
          <a:off x="4160250" y="1873627"/>
          <a:ext cx="386630" cy="91440"/>
        </a:xfrm>
        <a:noFill/>
        <a:ln w="6350" cap="flat" cmpd="sng" algn="ctr">
          <a:solidFill>
            <a:srgbClr val="4472C4">
              <a:shade val="80000"/>
              <a:hueOff val="0"/>
              <a:satOff val="0"/>
              <a:lumOff val="0"/>
              <a:alphaOff val="0"/>
            </a:srgbClr>
          </a:solidFill>
          <a:prstDash val="solid"/>
          <a:miter lim="800000"/>
        </a:ln>
        <a:effectLst/>
      </dgm:spPr>
      <dgm:t>
        <a:bodyPr/>
        <a:lstStyle/>
        <a:p>
          <a:endPar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4482180F-54B6-F74A-AB51-FC3B08B81C20}" type="sibTrans" cxnId="{74A69F6B-BEF5-5D46-A600-97372FDFCAF5}">
      <dgm:prSet/>
      <dgm:spPr/>
      <dgm:t>
        <a:bodyPr/>
        <a:lstStyle/>
        <a:p>
          <a:endParaRPr lang="en-US"/>
        </a:p>
      </dgm:t>
    </dgm:pt>
    <dgm:pt modelId="{A9EAEF74-46FB-9D40-A9A6-8BE0A88E8B5E}">
      <dgm:prSet custT="1"/>
      <dgm:spPr>
        <a:xfrm>
          <a:off x="4546880" y="2361378"/>
          <a:ext cx="1933150" cy="589375"/>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r>
            <a:rPr lang="en-US" sz="1800" dirty="0">
              <a:solidFill>
                <a:sysClr val="window" lastClr="FFFFFF"/>
              </a:solidFill>
              <a:latin typeface="Times New Roman" panose="02020603050405020304" pitchFamily="18" charset="0"/>
              <a:ea typeface="+mn-ea"/>
              <a:cs typeface="Times New Roman" panose="02020603050405020304" pitchFamily="18" charset="0"/>
            </a:rPr>
            <a:t>Partnership in response/services/ task forces</a:t>
          </a:r>
        </a:p>
      </dgm:t>
    </dgm:pt>
    <dgm:pt modelId="{7A03E678-0A4C-724C-A92E-044E530C4C53}" type="parTrans" cxnId="{036A769E-B884-2C4C-A7AB-B0C2920CB5D9}">
      <dgm:prSet custT="1"/>
      <dgm:spPr>
        <a:xfrm>
          <a:off x="4160250" y="2610346"/>
          <a:ext cx="386630" cy="91440"/>
        </a:xfrm>
        <a:noFill/>
        <a:ln w="6350" cap="flat" cmpd="sng" algn="ctr">
          <a:solidFill>
            <a:srgbClr val="4472C4">
              <a:shade val="80000"/>
              <a:hueOff val="0"/>
              <a:satOff val="0"/>
              <a:lumOff val="0"/>
              <a:alphaOff val="0"/>
            </a:srgbClr>
          </a:solidFill>
          <a:prstDash val="solid"/>
          <a:miter lim="800000"/>
        </a:ln>
        <a:effectLst/>
      </dgm:spPr>
      <dgm:t>
        <a:bodyPr/>
        <a:lstStyle/>
        <a:p>
          <a:endPar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06E8468A-B021-D645-B964-214250A977EA}" type="sibTrans" cxnId="{036A769E-B884-2C4C-A7AB-B0C2920CB5D9}">
      <dgm:prSet/>
      <dgm:spPr/>
      <dgm:t>
        <a:bodyPr/>
        <a:lstStyle/>
        <a:p>
          <a:endParaRPr lang="en-US"/>
        </a:p>
      </dgm:t>
    </dgm:pt>
    <dgm:pt modelId="{1730EA50-06D9-7E4B-834F-CAF09E45E734}">
      <dgm:prSet custT="1"/>
      <dgm:spPr>
        <a:xfrm>
          <a:off x="2227099" y="151221"/>
          <a:ext cx="1933150" cy="589375"/>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r>
            <a:rPr lang="en-US" sz="1800" dirty="0">
              <a:solidFill>
                <a:sysClr val="window" lastClr="FFFFFF"/>
              </a:solidFill>
              <a:latin typeface="Times New Roman" panose="02020603050405020304" pitchFamily="18" charset="0"/>
              <a:ea typeface="+mn-ea"/>
              <a:cs typeface="Times New Roman" panose="02020603050405020304" pitchFamily="18" charset="0"/>
            </a:rPr>
            <a:t>CRC Champions</a:t>
          </a:r>
        </a:p>
      </dgm:t>
    </dgm:pt>
    <dgm:pt modelId="{2F6265D3-1E1A-0F48-8D2E-663FA39BE385}" type="parTrans" cxnId="{9E5F63FA-CCC2-FE49-B789-B28E19200776}">
      <dgm:prSet custT="1"/>
      <dgm:spPr>
        <a:xfrm>
          <a:off x="1840469" y="445908"/>
          <a:ext cx="386630" cy="1105078"/>
        </a:xfrm>
        <a:noFill/>
        <a:ln w="6350" cap="flat" cmpd="sng" algn="ctr">
          <a:solidFill>
            <a:srgbClr val="4472C4">
              <a:shade val="60000"/>
              <a:hueOff val="0"/>
              <a:satOff val="0"/>
              <a:lumOff val="0"/>
              <a:alphaOff val="0"/>
            </a:srgbClr>
          </a:solidFill>
          <a:prstDash val="solid"/>
          <a:miter lim="800000"/>
        </a:ln>
        <a:effectLst/>
      </dgm:spPr>
      <dgm:t>
        <a:bodyPr/>
        <a:lstStyle/>
        <a:p>
          <a:endPar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4114ABCC-67AF-2849-A98A-06C943E87C8D}" type="sibTrans" cxnId="{9E5F63FA-CCC2-FE49-B789-B28E19200776}">
      <dgm:prSet/>
      <dgm:spPr/>
      <dgm:t>
        <a:bodyPr/>
        <a:lstStyle/>
        <a:p>
          <a:endParaRPr lang="en-US"/>
        </a:p>
      </dgm:t>
    </dgm:pt>
    <dgm:pt modelId="{907C66B4-F24E-724A-B580-70A0EDD135FF}">
      <dgm:prSet custT="1"/>
      <dgm:spPr>
        <a:xfrm>
          <a:off x="4546880" y="151221"/>
          <a:ext cx="1933150" cy="589375"/>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r>
            <a:rPr lang="en-US" sz="1800" dirty="0">
              <a:solidFill>
                <a:sysClr val="window" lastClr="FFFFFF"/>
              </a:solidFill>
              <a:latin typeface="Times New Roman" panose="02020603050405020304" pitchFamily="18" charset="0"/>
              <a:ea typeface="+mn-ea"/>
              <a:cs typeface="Times New Roman" panose="02020603050405020304" pitchFamily="18" charset="0"/>
            </a:rPr>
            <a:t>Internal protocols for Train-the-trainer</a:t>
          </a:r>
        </a:p>
      </dgm:t>
    </dgm:pt>
    <dgm:pt modelId="{5ADC5104-49ED-AC44-B08D-42808A8C56DA}" type="parTrans" cxnId="{345E1934-16EC-FB41-87EC-86583E43E596}">
      <dgm:prSet custT="1"/>
      <dgm:spPr>
        <a:xfrm>
          <a:off x="4160250" y="400188"/>
          <a:ext cx="386630" cy="91440"/>
        </a:xfrm>
        <a:noFill/>
        <a:ln w="6350" cap="flat" cmpd="sng" algn="ctr">
          <a:solidFill>
            <a:srgbClr val="4472C4">
              <a:shade val="80000"/>
              <a:hueOff val="0"/>
              <a:satOff val="0"/>
              <a:lumOff val="0"/>
              <a:alphaOff val="0"/>
            </a:srgbClr>
          </a:solidFill>
          <a:prstDash val="solid"/>
          <a:miter lim="800000"/>
        </a:ln>
        <a:effectLst/>
      </dgm:spPr>
      <dgm:t>
        <a:bodyPr/>
        <a:lstStyle/>
        <a:p>
          <a:endParaRPr lang="en-US"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14946EA4-EF8F-9047-920E-6537EDF8F848}" type="sibTrans" cxnId="{345E1934-16EC-FB41-87EC-86583E43E596}">
      <dgm:prSet/>
      <dgm:spPr/>
      <dgm:t>
        <a:bodyPr/>
        <a:lstStyle/>
        <a:p>
          <a:endParaRPr lang="en-US"/>
        </a:p>
      </dgm:t>
    </dgm:pt>
    <dgm:pt modelId="{9BBDF0B6-2FF3-2545-A9B6-C8F45DBFC8D1}" type="pres">
      <dgm:prSet presAssocID="{BE8782CA-295D-5548-9844-028B3748409D}" presName="Name0" presStyleCnt="0">
        <dgm:presLayoutVars>
          <dgm:chPref val="1"/>
          <dgm:dir/>
          <dgm:animOne val="branch"/>
          <dgm:animLvl val="lvl"/>
          <dgm:resizeHandles val="exact"/>
        </dgm:presLayoutVars>
      </dgm:prSet>
      <dgm:spPr/>
    </dgm:pt>
    <dgm:pt modelId="{55297722-E058-9D45-A500-41FF83762814}" type="pres">
      <dgm:prSet presAssocID="{D57F30D2-521B-644E-BADD-39B87C379DE6}" presName="root1" presStyleCnt="0"/>
      <dgm:spPr/>
    </dgm:pt>
    <dgm:pt modelId="{0A944E38-9660-2840-91AC-B9702E738D0D}" type="pres">
      <dgm:prSet presAssocID="{D57F30D2-521B-644E-BADD-39B87C379DE6}" presName="LevelOneTextNode" presStyleLbl="node0" presStyleIdx="0" presStyleCnt="1">
        <dgm:presLayoutVars>
          <dgm:chPref val="3"/>
        </dgm:presLayoutVars>
      </dgm:prSet>
      <dgm:spPr>
        <a:prstGeom prst="rect">
          <a:avLst/>
        </a:prstGeom>
      </dgm:spPr>
    </dgm:pt>
    <dgm:pt modelId="{A2398FC4-07F1-3647-8177-25CAD66CF396}" type="pres">
      <dgm:prSet presAssocID="{D57F30D2-521B-644E-BADD-39B87C379DE6}" presName="level2hierChild" presStyleCnt="0"/>
      <dgm:spPr/>
    </dgm:pt>
    <dgm:pt modelId="{01C7D97B-8541-144C-99E1-58DDC57621ED}" type="pres">
      <dgm:prSet presAssocID="{2F6265D3-1E1A-0F48-8D2E-663FA39BE385}" presName="conn2-1" presStyleLbl="parChTrans1D2" presStyleIdx="0" presStyleCnt="4"/>
      <dgm:spPr>
        <a:custGeom>
          <a:avLst/>
          <a:gdLst/>
          <a:ahLst/>
          <a:cxnLst/>
          <a:rect l="0" t="0" r="0" b="0"/>
          <a:pathLst>
            <a:path>
              <a:moveTo>
                <a:pt x="0" y="1105078"/>
              </a:moveTo>
              <a:lnTo>
                <a:pt x="193315" y="1105078"/>
              </a:lnTo>
              <a:lnTo>
                <a:pt x="193315" y="0"/>
              </a:lnTo>
              <a:lnTo>
                <a:pt x="386630" y="0"/>
              </a:lnTo>
            </a:path>
          </a:pathLst>
        </a:custGeom>
      </dgm:spPr>
    </dgm:pt>
    <dgm:pt modelId="{7C569CA1-0FCC-CE48-A300-AAA4904D50AB}" type="pres">
      <dgm:prSet presAssocID="{2F6265D3-1E1A-0F48-8D2E-663FA39BE385}" presName="connTx" presStyleLbl="parChTrans1D2" presStyleIdx="0" presStyleCnt="4"/>
      <dgm:spPr/>
    </dgm:pt>
    <dgm:pt modelId="{D5A7FD28-9091-FC4E-931D-D94E5946126A}" type="pres">
      <dgm:prSet presAssocID="{1730EA50-06D9-7E4B-834F-CAF09E45E734}" presName="root2" presStyleCnt="0"/>
      <dgm:spPr/>
    </dgm:pt>
    <dgm:pt modelId="{019EC166-03B9-E94D-A72E-AA572437595C}" type="pres">
      <dgm:prSet presAssocID="{1730EA50-06D9-7E4B-834F-CAF09E45E734}" presName="LevelTwoTextNode" presStyleLbl="node2" presStyleIdx="0" presStyleCnt="4">
        <dgm:presLayoutVars>
          <dgm:chPref val="3"/>
        </dgm:presLayoutVars>
      </dgm:prSet>
      <dgm:spPr>
        <a:prstGeom prst="rect">
          <a:avLst/>
        </a:prstGeom>
      </dgm:spPr>
    </dgm:pt>
    <dgm:pt modelId="{34CA4D9B-EB83-FB41-B9A4-5A006050AC90}" type="pres">
      <dgm:prSet presAssocID="{1730EA50-06D9-7E4B-834F-CAF09E45E734}" presName="level3hierChild" presStyleCnt="0"/>
      <dgm:spPr/>
    </dgm:pt>
    <dgm:pt modelId="{FBB2378F-E4A6-124C-93E0-9EDD83E8C6F6}" type="pres">
      <dgm:prSet presAssocID="{5ADC5104-49ED-AC44-B08D-42808A8C56DA}" presName="conn2-1" presStyleLbl="parChTrans1D3" presStyleIdx="0" presStyleCnt="4"/>
      <dgm:spPr>
        <a:custGeom>
          <a:avLst/>
          <a:gdLst/>
          <a:ahLst/>
          <a:cxnLst/>
          <a:rect l="0" t="0" r="0" b="0"/>
          <a:pathLst>
            <a:path>
              <a:moveTo>
                <a:pt x="0" y="45720"/>
              </a:moveTo>
              <a:lnTo>
                <a:pt x="386630" y="45720"/>
              </a:lnTo>
            </a:path>
          </a:pathLst>
        </a:custGeom>
      </dgm:spPr>
    </dgm:pt>
    <dgm:pt modelId="{8C69EA0C-6B72-614D-9C1F-EC665952ECA9}" type="pres">
      <dgm:prSet presAssocID="{5ADC5104-49ED-AC44-B08D-42808A8C56DA}" presName="connTx" presStyleLbl="parChTrans1D3" presStyleIdx="0" presStyleCnt="4"/>
      <dgm:spPr/>
    </dgm:pt>
    <dgm:pt modelId="{58DCBE7C-0F5D-5F46-BA0B-15EAE198F265}" type="pres">
      <dgm:prSet presAssocID="{907C66B4-F24E-724A-B580-70A0EDD135FF}" presName="root2" presStyleCnt="0"/>
      <dgm:spPr/>
    </dgm:pt>
    <dgm:pt modelId="{49E3D5BD-EFD1-2743-8CBE-622D3822FF35}" type="pres">
      <dgm:prSet presAssocID="{907C66B4-F24E-724A-B580-70A0EDD135FF}" presName="LevelTwoTextNode" presStyleLbl="node3" presStyleIdx="0" presStyleCnt="4">
        <dgm:presLayoutVars>
          <dgm:chPref val="3"/>
        </dgm:presLayoutVars>
      </dgm:prSet>
      <dgm:spPr>
        <a:prstGeom prst="rect">
          <a:avLst/>
        </a:prstGeom>
      </dgm:spPr>
    </dgm:pt>
    <dgm:pt modelId="{956ED520-FF9C-C144-847C-21F9EEE99F8A}" type="pres">
      <dgm:prSet presAssocID="{907C66B4-F24E-724A-B580-70A0EDD135FF}" presName="level3hierChild" presStyleCnt="0"/>
      <dgm:spPr/>
    </dgm:pt>
    <dgm:pt modelId="{B0CBF2E6-FCD3-EF49-9BEB-F0F2E695CC94}" type="pres">
      <dgm:prSet presAssocID="{F7E3483D-1859-C74F-AAA6-1E84917B4800}" presName="conn2-1" presStyleLbl="parChTrans1D2" presStyleIdx="1" presStyleCnt="4"/>
      <dgm:spPr>
        <a:custGeom>
          <a:avLst/>
          <a:gdLst/>
          <a:ahLst/>
          <a:cxnLst/>
          <a:rect l="0" t="0" r="0" b="0"/>
          <a:pathLst>
            <a:path>
              <a:moveTo>
                <a:pt x="0" y="368359"/>
              </a:moveTo>
              <a:lnTo>
                <a:pt x="193315" y="368359"/>
              </a:lnTo>
              <a:lnTo>
                <a:pt x="193315" y="0"/>
              </a:lnTo>
              <a:lnTo>
                <a:pt x="386630" y="0"/>
              </a:lnTo>
            </a:path>
          </a:pathLst>
        </a:custGeom>
      </dgm:spPr>
    </dgm:pt>
    <dgm:pt modelId="{9E176BFA-11B8-8740-870F-BC5E18AF8514}" type="pres">
      <dgm:prSet presAssocID="{F7E3483D-1859-C74F-AAA6-1E84917B4800}" presName="connTx" presStyleLbl="parChTrans1D2" presStyleIdx="1" presStyleCnt="4"/>
      <dgm:spPr/>
    </dgm:pt>
    <dgm:pt modelId="{1D375B4B-8F29-8F41-821E-3BDD6761787A}" type="pres">
      <dgm:prSet presAssocID="{8D2238F1-5B78-4B46-AEB8-CEED2DACB22A}" presName="root2" presStyleCnt="0"/>
      <dgm:spPr/>
    </dgm:pt>
    <dgm:pt modelId="{6D48DA53-203B-1A49-B289-09EC56AC303D}" type="pres">
      <dgm:prSet presAssocID="{8D2238F1-5B78-4B46-AEB8-CEED2DACB22A}" presName="LevelTwoTextNode" presStyleLbl="node2" presStyleIdx="1" presStyleCnt="4">
        <dgm:presLayoutVars>
          <dgm:chPref val="3"/>
        </dgm:presLayoutVars>
      </dgm:prSet>
      <dgm:spPr>
        <a:prstGeom prst="rect">
          <a:avLst/>
        </a:prstGeom>
      </dgm:spPr>
    </dgm:pt>
    <dgm:pt modelId="{A52699CF-8DD9-954E-9CCB-746007A53382}" type="pres">
      <dgm:prSet presAssocID="{8D2238F1-5B78-4B46-AEB8-CEED2DACB22A}" presName="level3hierChild" presStyleCnt="0"/>
      <dgm:spPr/>
    </dgm:pt>
    <dgm:pt modelId="{1B0303B0-7D34-B34F-9366-4836F36E3B24}" type="pres">
      <dgm:prSet presAssocID="{B9BE8183-AF6B-AD44-B490-903A3F3EBB14}" presName="conn2-1" presStyleLbl="parChTrans1D3" presStyleIdx="1" presStyleCnt="4"/>
      <dgm:spPr>
        <a:custGeom>
          <a:avLst/>
          <a:gdLst/>
          <a:ahLst/>
          <a:cxnLst/>
          <a:rect l="0" t="0" r="0" b="0"/>
          <a:pathLst>
            <a:path>
              <a:moveTo>
                <a:pt x="0" y="45720"/>
              </a:moveTo>
              <a:lnTo>
                <a:pt x="386630" y="45720"/>
              </a:lnTo>
            </a:path>
          </a:pathLst>
        </a:custGeom>
      </dgm:spPr>
    </dgm:pt>
    <dgm:pt modelId="{B00AEB05-AF69-BE4B-99A5-C09C634D43CB}" type="pres">
      <dgm:prSet presAssocID="{B9BE8183-AF6B-AD44-B490-903A3F3EBB14}" presName="connTx" presStyleLbl="parChTrans1D3" presStyleIdx="1" presStyleCnt="4"/>
      <dgm:spPr/>
    </dgm:pt>
    <dgm:pt modelId="{677825B1-99E8-1D4D-BD16-61F76730CEEA}" type="pres">
      <dgm:prSet presAssocID="{C88BA45B-6BF4-0C49-A0FD-397EEE89FA6B}" presName="root2" presStyleCnt="0"/>
      <dgm:spPr/>
    </dgm:pt>
    <dgm:pt modelId="{119DF9C4-41F8-544A-96BA-29F68BD35605}" type="pres">
      <dgm:prSet presAssocID="{C88BA45B-6BF4-0C49-A0FD-397EEE89FA6B}" presName="LevelTwoTextNode" presStyleLbl="node3" presStyleIdx="1" presStyleCnt="4">
        <dgm:presLayoutVars>
          <dgm:chPref val="3"/>
        </dgm:presLayoutVars>
      </dgm:prSet>
      <dgm:spPr>
        <a:prstGeom prst="rect">
          <a:avLst/>
        </a:prstGeom>
      </dgm:spPr>
    </dgm:pt>
    <dgm:pt modelId="{C7EA30E1-AAEE-C643-A408-BD7B33609971}" type="pres">
      <dgm:prSet presAssocID="{C88BA45B-6BF4-0C49-A0FD-397EEE89FA6B}" presName="level3hierChild" presStyleCnt="0"/>
      <dgm:spPr/>
    </dgm:pt>
    <dgm:pt modelId="{99532E7F-8F69-6341-AF9B-C87F2070F7F8}" type="pres">
      <dgm:prSet presAssocID="{CBAE740A-7DF0-C447-85F0-5F1526AB21F5}" presName="conn2-1" presStyleLbl="parChTrans1D2" presStyleIdx="2" presStyleCnt="4"/>
      <dgm:spPr>
        <a:custGeom>
          <a:avLst/>
          <a:gdLst/>
          <a:ahLst/>
          <a:cxnLst/>
          <a:rect l="0" t="0" r="0" b="0"/>
          <a:pathLst>
            <a:path>
              <a:moveTo>
                <a:pt x="0" y="0"/>
              </a:moveTo>
              <a:lnTo>
                <a:pt x="193315" y="0"/>
              </a:lnTo>
              <a:lnTo>
                <a:pt x="193315" y="368359"/>
              </a:lnTo>
              <a:lnTo>
                <a:pt x="386630" y="368359"/>
              </a:lnTo>
            </a:path>
          </a:pathLst>
        </a:custGeom>
      </dgm:spPr>
    </dgm:pt>
    <dgm:pt modelId="{A752962B-AF8D-1C4B-BA17-B053DB513E13}" type="pres">
      <dgm:prSet presAssocID="{CBAE740A-7DF0-C447-85F0-5F1526AB21F5}" presName="connTx" presStyleLbl="parChTrans1D2" presStyleIdx="2" presStyleCnt="4"/>
      <dgm:spPr/>
    </dgm:pt>
    <dgm:pt modelId="{E7C953FE-F951-1E49-8C78-D3C4A813CF73}" type="pres">
      <dgm:prSet presAssocID="{3053E4EE-9D7A-5840-B9AA-0B930C446694}" presName="root2" presStyleCnt="0"/>
      <dgm:spPr/>
    </dgm:pt>
    <dgm:pt modelId="{E6C45331-2165-6D47-82C0-0A64E1371A9E}" type="pres">
      <dgm:prSet presAssocID="{3053E4EE-9D7A-5840-B9AA-0B930C446694}" presName="LevelTwoTextNode" presStyleLbl="node2" presStyleIdx="2" presStyleCnt="4">
        <dgm:presLayoutVars>
          <dgm:chPref val="3"/>
        </dgm:presLayoutVars>
      </dgm:prSet>
      <dgm:spPr>
        <a:prstGeom prst="rect">
          <a:avLst/>
        </a:prstGeom>
      </dgm:spPr>
    </dgm:pt>
    <dgm:pt modelId="{85948762-FC9C-3F49-9B7B-72F22651B219}" type="pres">
      <dgm:prSet presAssocID="{3053E4EE-9D7A-5840-B9AA-0B930C446694}" presName="level3hierChild" presStyleCnt="0"/>
      <dgm:spPr/>
    </dgm:pt>
    <dgm:pt modelId="{F70BCE93-55A1-234E-AC33-89074E4012D7}" type="pres">
      <dgm:prSet presAssocID="{4C96BC11-D3F8-5C40-9D11-64C3CB4FAC04}" presName="conn2-1" presStyleLbl="parChTrans1D3" presStyleIdx="2" presStyleCnt="4"/>
      <dgm:spPr>
        <a:custGeom>
          <a:avLst/>
          <a:gdLst/>
          <a:ahLst/>
          <a:cxnLst/>
          <a:rect l="0" t="0" r="0" b="0"/>
          <a:pathLst>
            <a:path>
              <a:moveTo>
                <a:pt x="0" y="45720"/>
              </a:moveTo>
              <a:lnTo>
                <a:pt x="386630" y="45720"/>
              </a:lnTo>
            </a:path>
          </a:pathLst>
        </a:custGeom>
      </dgm:spPr>
    </dgm:pt>
    <dgm:pt modelId="{B762EF82-F8F2-1841-B59F-EA933103ECCE}" type="pres">
      <dgm:prSet presAssocID="{4C96BC11-D3F8-5C40-9D11-64C3CB4FAC04}" presName="connTx" presStyleLbl="parChTrans1D3" presStyleIdx="2" presStyleCnt="4"/>
      <dgm:spPr/>
    </dgm:pt>
    <dgm:pt modelId="{D14C980D-78D9-AC4F-B07B-9B2886A341E0}" type="pres">
      <dgm:prSet presAssocID="{DF1737CF-BB06-6845-B72C-5E077D6E6FBC}" presName="root2" presStyleCnt="0"/>
      <dgm:spPr/>
    </dgm:pt>
    <dgm:pt modelId="{C49F2235-4CE2-EA49-9A20-6234ABB7FEB8}" type="pres">
      <dgm:prSet presAssocID="{DF1737CF-BB06-6845-B72C-5E077D6E6FBC}" presName="LevelTwoTextNode" presStyleLbl="node3" presStyleIdx="2" presStyleCnt="4">
        <dgm:presLayoutVars>
          <dgm:chPref val="3"/>
        </dgm:presLayoutVars>
      </dgm:prSet>
      <dgm:spPr>
        <a:prstGeom prst="rect">
          <a:avLst/>
        </a:prstGeom>
      </dgm:spPr>
    </dgm:pt>
    <dgm:pt modelId="{3A4A4B74-764C-7846-B9F6-34B32DC80C6E}" type="pres">
      <dgm:prSet presAssocID="{DF1737CF-BB06-6845-B72C-5E077D6E6FBC}" presName="level3hierChild" presStyleCnt="0"/>
      <dgm:spPr/>
    </dgm:pt>
    <dgm:pt modelId="{2ADC54CF-6A05-BE46-B41E-752F906CE3B9}" type="pres">
      <dgm:prSet presAssocID="{898BA90F-68E0-A449-96D9-2EB6643256EC}" presName="conn2-1" presStyleLbl="parChTrans1D2" presStyleIdx="3" presStyleCnt="4"/>
      <dgm:spPr>
        <a:custGeom>
          <a:avLst/>
          <a:gdLst/>
          <a:ahLst/>
          <a:cxnLst/>
          <a:rect l="0" t="0" r="0" b="0"/>
          <a:pathLst>
            <a:path>
              <a:moveTo>
                <a:pt x="0" y="0"/>
              </a:moveTo>
              <a:lnTo>
                <a:pt x="193315" y="0"/>
              </a:lnTo>
              <a:lnTo>
                <a:pt x="193315" y="1105078"/>
              </a:lnTo>
              <a:lnTo>
                <a:pt x="386630" y="1105078"/>
              </a:lnTo>
            </a:path>
          </a:pathLst>
        </a:custGeom>
      </dgm:spPr>
    </dgm:pt>
    <dgm:pt modelId="{343C27D6-3DF5-DC47-B56C-2BEF47C32B78}" type="pres">
      <dgm:prSet presAssocID="{898BA90F-68E0-A449-96D9-2EB6643256EC}" presName="connTx" presStyleLbl="parChTrans1D2" presStyleIdx="3" presStyleCnt="4"/>
      <dgm:spPr/>
    </dgm:pt>
    <dgm:pt modelId="{E8B57142-2162-A64C-A8C7-2E4BAA29B0EF}" type="pres">
      <dgm:prSet presAssocID="{1567AD36-32CA-684B-9B08-E6236695BFF0}" presName="root2" presStyleCnt="0"/>
      <dgm:spPr/>
    </dgm:pt>
    <dgm:pt modelId="{80FC26F4-CDB5-384D-96E7-93C731ABCE0C}" type="pres">
      <dgm:prSet presAssocID="{1567AD36-32CA-684B-9B08-E6236695BFF0}" presName="LevelTwoTextNode" presStyleLbl="node2" presStyleIdx="3" presStyleCnt="4">
        <dgm:presLayoutVars>
          <dgm:chPref val="3"/>
        </dgm:presLayoutVars>
      </dgm:prSet>
      <dgm:spPr>
        <a:prstGeom prst="rect">
          <a:avLst/>
        </a:prstGeom>
      </dgm:spPr>
    </dgm:pt>
    <dgm:pt modelId="{FB7810DD-589F-0C4E-8A92-C08BFCB5C8B9}" type="pres">
      <dgm:prSet presAssocID="{1567AD36-32CA-684B-9B08-E6236695BFF0}" presName="level3hierChild" presStyleCnt="0"/>
      <dgm:spPr/>
    </dgm:pt>
    <dgm:pt modelId="{F68F2CF9-BCEE-304E-9152-EE731F50D848}" type="pres">
      <dgm:prSet presAssocID="{7A03E678-0A4C-724C-A92E-044E530C4C53}" presName="conn2-1" presStyleLbl="parChTrans1D3" presStyleIdx="3" presStyleCnt="4"/>
      <dgm:spPr>
        <a:custGeom>
          <a:avLst/>
          <a:gdLst/>
          <a:ahLst/>
          <a:cxnLst/>
          <a:rect l="0" t="0" r="0" b="0"/>
          <a:pathLst>
            <a:path>
              <a:moveTo>
                <a:pt x="0" y="45720"/>
              </a:moveTo>
              <a:lnTo>
                <a:pt x="386630" y="45720"/>
              </a:lnTo>
            </a:path>
          </a:pathLst>
        </a:custGeom>
      </dgm:spPr>
    </dgm:pt>
    <dgm:pt modelId="{70513569-3FE7-5C48-8D72-B90BB20F837B}" type="pres">
      <dgm:prSet presAssocID="{7A03E678-0A4C-724C-A92E-044E530C4C53}" presName="connTx" presStyleLbl="parChTrans1D3" presStyleIdx="3" presStyleCnt="4"/>
      <dgm:spPr/>
    </dgm:pt>
    <dgm:pt modelId="{70C26D4B-9A7E-3D49-B4B3-534000371918}" type="pres">
      <dgm:prSet presAssocID="{A9EAEF74-46FB-9D40-A9A6-8BE0A88E8B5E}" presName="root2" presStyleCnt="0"/>
      <dgm:spPr/>
    </dgm:pt>
    <dgm:pt modelId="{F74A638F-B83C-5F49-A6A1-18CD142BD9B3}" type="pres">
      <dgm:prSet presAssocID="{A9EAEF74-46FB-9D40-A9A6-8BE0A88E8B5E}" presName="LevelTwoTextNode" presStyleLbl="node3" presStyleIdx="3" presStyleCnt="4">
        <dgm:presLayoutVars>
          <dgm:chPref val="3"/>
        </dgm:presLayoutVars>
      </dgm:prSet>
      <dgm:spPr>
        <a:prstGeom prst="rect">
          <a:avLst/>
        </a:prstGeom>
      </dgm:spPr>
    </dgm:pt>
    <dgm:pt modelId="{2D2C0FDF-1750-C24E-BD17-E5CF58FE888C}" type="pres">
      <dgm:prSet presAssocID="{A9EAEF74-46FB-9D40-A9A6-8BE0A88E8B5E}" presName="level3hierChild" presStyleCnt="0"/>
      <dgm:spPr/>
    </dgm:pt>
  </dgm:ptLst>
  <dgm:cxnLst>
    <dgm:cxn modelId="{1AC4BC15-9947-493E-91AA-C404E6996838}" type="presOf" srcId="{DF1737CF-BB06-6845-B72C-5E077D6E6FBC}" destId="{C49F2235-4CE2-EA49-9A20-6234ABB7FEB8}" srcOrd="0" destOrd="0" presId="urn:microsoft.com/office/officeart/2008/layout/HorizontalMultiLevelHierarchy"/>
    <dgm:cxn modelId="{F10C6417-8EDA-4662-9B13-29729965E0E7}" type="presOf" srcId="{1567AD36-32CA-684B-9B08-E6236695BFF0}" destId="{80FC26F4-CDB5-384D-96E7-93C731ABCE0C}" srcOrd="0" destOrd="0" presId="urn:microsoft.com/office/officeart/2008/layout/HorizontalMultiLevelHierarchy"/>
    <dgm:cxn modelId="{FBAF9418-EEAE-4ADC-AC22-6A5CC2B236F8}" type="presOf" srcId="{B9BE8183-AF6B-AD44-B490-903A3F3EBB14}" destId="{B00AEB05-AF69-BE4B-99A5-C09C634D43CB}" srcOrd="1" destOrd="0" presId="urn:microsoft.com/office/officeart/2008/layout/HorizontalMultiLevelHierarchy"/>
    <dgm:cxn modelId="{2D9CDD18-68EE-D448-92F9-C73B98A6C6BB}" srcId="{D57F30D2-521B-644E-BADD-39B87C379DE6}" destId="{3053E4EE-9D7A-5840-B9AA-0B930C446694}" srcOrd="2" destOrd="0" parTransId="{CBAE740A-7DF0-C447-85F0-5F1526AB21F5}" sibTransId="{68938638-D023-D249-B5D9-918046E467DD}"/>
    <dgm:cxn modelId="{D2361E29-BE83-452E-B41A-CD9189C4B462}" type="presOf" srcId="{898BA90F-68E0-A449-96D9-2EB6643256EC}" destId="{2ADC54CF-6A05-BE46-B41E-752F906CE3B9}" srcOrd="0" destOrd="0" presId="urn:microsoft.com/office/officeart/2008/layout/HorizontalMultiLevelHierarchy"/>
    <dgm:cxn modelId="{E9C4052C-DFA5-4FC9-B585-40FFCEE102EE}" type="presOf" srcId="{3053E4EE-9D7A-5840-B9AA-0B930C446694}" destId="{E6C45331-2165-6D47-82C0-0A64E1371A9E}" srcOrd="0" destOrd="0" presId="urn:microsoft.com/office/officeart/2008/layout/HorizontalMultiLevelHierarchy"/>
    <dgm:cxn modelId="{345E1934-16EC-FB41-87EC-86583E43E596}" srcId="{1730EA50-06D9-7E4B-834F-CAF09E45E734}" destId="{907C66B4-F24E-724A-B580-70A0EDD135FF}" srcOrd="0" destOrd="0" parTransId="{5ADC5104-49ED-AC44-B08D-42808A8C56DA}" sibTransId="{14946EA4-EF8F-9047-920E-6537EDF8F848}"/>
    <dgm:cxn modelId="{CF96593B-58A3-9049-AD22-7810525F8BAE}" srcId="{D57F30D2-521B-644E-BADD-39B87C379DE6}" destId="{8D2238F1-5B78-4B46-AEB8-CEED2DACB22A}" srcOrd="1" destOrd="0" parTransId="{F7E3483D-1859-C74F-AAA6-1E84917B4800}" sibTransId="{BE51AD61-49B5-0447-9F7E-48CD1ECDADE2}"/>
    <dgm:cxn modelId="{F5C4863C-4C5B-4F5B-9CE6-7223BB63096F}" type="presOf" srcId="{2F6265D3-1E1A-0F48-8D2E-663FA39BE385}" destId="{01C7D97B-8541-144C-99E1-58DDC57621ED}" srcOrd="0" destOrd="0" presId="urn:microsoft.com/office/officeart/2008/layout/HorizontalMultiLevelHierarchy"/>
    <dgm:cxn modelId="{C315963F-4EEE-41BA-90CA-384F1C349778}" type="presOf" srcId="{8D2238F1-5B78-4B46-AEB8-CEED2DACB22A}" destId="{6D48DA53-203B-1A49-B289-09EC56AC303D}" srcOrd="0" destOrd="0" presId="urn:microsoft.com/office/officeart/2008/layout/HorizontalMultiLevelHierarchy"/>
    <dgm:cxn modelId="{1F0E7640-052E-4FF6-A824-D49853925D8D}" type="presOf" srcId="{7A03E678-0A4C-724C-A92E-044E530C4C53}" destId="{70513569-3FE7-5C48-8D72-B90BB20F837B}" srcOrd="1" destOrd="0" presId="urn:microsoft.com/office/officeart/2008/layout/HorizontalMultiLevelHierarchy"/>
    <dgm:cxn modelId="{77FD735C-0B74-324F-97D9-C13A764D97B0}" srcId="{D57F30D2-521B-644E-BADD-39B87C379DE6}" destId="{1567AD36-32CA-684B-9B08-E6236695BFF0}" srcOrd="3" destOrd="0" parTransId="{898BA90F-68E0-A449-96D9-2EB6643256EC}" sibTransId="{75AFA0B9-C4C7-5742-BFE6-2226F889CD48}"/>
    <dgm:cxn modelId="{C81D215F-5AED-46C7-BFA1-EF9BA0DEEE11}" type="presOf" srcId="{F7E3483D-1859-C74F-AAA6-1E84917B4800}" destId="{9E176BFA-11B8-8740-870F-BC5E18AF8514}" srcOrd="1" destOrd="0" presId="urn:microsoft.com/office/officeart/2008/layout/HorizontalMultiLevelHierarchy"/>
    <dgm:cxn modelId="{F9412842-7A98-41EA-B6C4-8DA4DBE57536}" type="presOf" srcId="{A9EAEF74-46FB-9D40-A9A6-8BE0A88E8B5E}" destId="{F74A638F-B83C-5F49-A6A1-18CD142BD9B3}" srcOrd="0" destOrd="0" presId="urn:microsoft.com/office/officeart/2008/layout/HorizontalMultiLevelHierarchy"/>
    <dgm:cxn modelId="{3BEDAC46-CA53-435D-9A45-93537267EA4C}" type="presOf" srcId="{907C66B4-F24E-724A-B580-70A0EDD135FF}" destId="{49E3D5BD-EFD1-2743-8CBE-622D3822FF35}" srcOrd="0" destOrd="0" presId="urn:microsoft.com/office/officeart/2008/layout/HorizontalMultiLevelHierarchy"/>
    <dgm:cxn modelId="{1ACC2049-7969-4863-8764-6F3B674EFE90}" type="presOf" srcId="{2F6265D3-1E1A-0F48-8D2E-663FA39BE385}" destId="{7C569CA1-0FCC-CE48-A300-AAA4904D50AB}" srcOrd="1" destOrd="0" presId="urn:microsoft.com/office/officeart/2008/layout/HorizontalMultiLevelHierarchy"/>
    <dgm:cxn modelId="{5E4A106A-FE2C-5E45-8834-D3383815D5E1}" srcId="{8D2238F1-5B78-4B46-AEB8-CEED2DACB22A}" destId="{C88BA45B-6BF4-0C49-A0FD-397EEE89FA6B}" srcOrd="0" destOrd="0" parTransId="{B9BE8183-AF6B-AD44-B490-903A3F3EBB14}" sibTransId="{9C554BAC-3572-E04D-953F-B58673DAD00F}"/>
    <dgm:cxn modelId="{74A69F6B-BEF5-5D46-A600-97372FDFCAF5}" srcId="{3053E4EE-9D7A-5840-B9AA-0B930C446694}" destId="{DF1737CF-BB06-6845-B72C-5E077D6E6FBC}" srcOrd="0" destOrd="0" parTransId="{4C96BC11-D3F8-5C40-9D11-64C3CB4FAC04}" sibTransId="{4482180F-54B6-F74A-AB51-FC3B08B81C20}"/>
    <dgm:cxn modelId="{119E087B-94A9-4962-948C-DC8D9E2593E0}" type="presOf" srcId="{CBAE740A-7DF0-C447-85F0-5F1526AB21F5}" destId="{A752962B-AF8D-1C4B-BA17-B053DB513E13}" srcOrd="1" destOrd="0" presId="urn:microsoft.com/office/officeart/2008/layout/HorizontalMultiLevelHierarchy"/>
    <dgm:cxn modelId="{2DE0FE89-C412-4350-A85B-62EE925AE02D}" type="presOf" srcId="{4C96BC11-D3F8-5C40-9D11-64C3CB4FAC04}" destId="{B762EF82-F8F2-1841-B59F-EA933103ECCE}" srcOrd="1" destOrd="0" presId="urn:microsoft.com/office/officeart/2008/layout/HorizontalMultiLevelHierarchy"/>
    <dgm:cxn modelId="{AE625094-7E14-45E0-BC8D-3C1741F6ACDA}" type="presOf" srcId="{D57F30D2-521B-644E-BADD-39B87C379DE6}" destId="{0A944E38-9660-2840-91AC-B9702E738D0D}" srcOrd="0" destOrd="0" presId="urn:microsoft.com/office/officeart/2008/layout/HorizontalMultiLevelHierarchy"/>
    <dgm:cxn modelId="{036A769E-B884-2C4C-A7AB-B0C2920CB5D9}" srcId="{1567AD36-32CA-684B-9B08-E6236695BFF0}" destId="{A9EAEF74-46FB-9D40-A9A6-8BE0A88E8B5E}" srcOrd="0" destOrd="0" parTransId="{7A03E678-0A4C-724C-A92E-044E530C4C53}" sibTransId="{06E8468A-B021-D645-B964-214250A977EA}"/>
    <dgm:cxn modelId="{0CC246A1-BA34-4E4B-BA86-0432B01085EF}" type="presOf" srcId="{4C96BC11-D3F8-5C40-9D11-64C3CB4FAC04}" destId="{F70BCE93-55A1-234E-AC33-89074E4012D7}" srcOrd="0" destOrd="0" presId="urn:microsoft.com/office/officeart/2008/layout/HorizontalMultiLevelHierarchy"/>
    <dgm:cxn modelId="{CDFEF3B2-70BD-4788-B8CA-A6F52E38C5EF}" type="presOf" srcId="{1730EA50-06D9-7E4B-834F-CAF09E45E734}" destId="{019EC166-03B9-E94D-A72E-AA572437595C}" srcOrd="0" destOrd="0" presId="urn:microsoft.com/office/officeart/2008/layout/HorizontalMultiLevelHierarchy"/>
    <dgm:cxn modelId="{763144B7-6047-4112-8E2B-7922E410A8E7}" type="presOf" srcId="{5ADC5104-49ED-AC44-B08D-42808A8C56DA}" destId="{FBB2378F-E4A6-124C-93E0-9EDD83E8C6F6}" srcOrd="0" destOrd="0" presId="urn:microsoft.com/office/officeart/2008/layout/HorizontalMultiLevelHierarchy"/>
    <dgm:cxn modelId="{5700B3BC-6B34-412E-8032-541F1538A4BD}" type="presOf" srcId="{BE8782CA-295D-5548-9844-028B3748409D}" destId="{9BBDF0B6-2FF3-2545-A9B6-C8F45DBFC8D1}" srcOrd="0" destOrd="0" presId="urn:microsoft.com/office/officeart/2008/layout/HorizontalMultiLevelHierarchy"/>
    <dgm:cxn modelId="{CF74DDBC-8053-4FB3-BF4C-07BF94FDAE3D}" type="presOf" srcId="{C88BA45B-6BF4-0C49-A0FD-397EEE89FA6B}" destId="{119DF9C4-41F8-544A-96BA-29F68BD35605}" srcOrd="0" destOrd="0" presId="urn:microsoft.com/office/officeart/2008/layout/HorizontalMultiLevelHierarchy"/>
    <dgm:cxn modelId="{9BC260C2-E558-4EEB-A895-09C534CA0D4A}" type="presOf" srcId="{898BA90F-68E0-A449-96D9-2EB6643256EC}" destId="{343C27D6-3DF5-DC47-B56C-2BEF47C32B78}" srcOrd="1" destOrd="0" presId="urn:microsoft.com/office/officeart/2008/layout/HorizontalMultiLevelHierarchy"/>
    <dgm:cxn modelId="{981D28CA-9864-46C7-890D-A425D3040414}" type="presOf" srcId="{B9BE8183-AF6B-AD44-B490-903A3F3EBB14}" destId="{1B0303B0-7D34-B34F-9366-4836F36E3B24}" srcOrd="0" destOrd="0" presId="urn:microsoft.com/office/officeart/2008/layout/HorizontalMultiLevelHierarchy"/>
    <dgm:cxn modelId="{34217AD3-C401-4BCE-85BD-E0F88DE6FC31}" type="presOf" srcId="{7A03E678-0A4C-724C-A92E-044E530C4C53}" destId="{F68F2CF9-BCEE-304E-9152-EE731F50D848}" srcOrd="0" destOrd="0" presId="urn:microsoft.com/office/officeart/2008/layout/HorizontalMultiLevelHierarchy"/>
    <dgm:cxn modelId="{D0B34ED5-A4CF-4751-A09D-AED9EF15A1BB}" type="presOf" srcId="{F7E3483D-1859-C74F-AAA6-1E84917B4800}" destId="{B0CBF2E6-FCD3-EF49-9BEB-F0F2E695CC94}" srcOrd="0" destOrd="0" presId="urn:microsoft.com/office/officeart/2008/layout/HorizontalMultiLevelHierarchy"/>
    <dgm:cxn modelId="{F15257DF-9E34-FB4F-8D4B-09296A333ED7}" srcId="{BE8782CA-295D-5548-9844-028B3748409D}" destId="{D57F30D2-521B-644E-BADD-39B87C379DE6}" srcOrd="0" destOrd="0" parTransId="{E03E5DC5-6AF5-4C41-84A4-D0AC88BD8019}" sibTransId="{9597CED2-193C-2D4A-8669-CA99E8CD02CB}"/>
    <dgm:cxn modelId="{9529D4E3-09DF-41EA-9FDB-5060D8786BE1}" type="presOf" srcId="{CBAE740A-7DF0-C447-85F0-5F1526AB21F5}" destId="{99532E7F-8F69-6341-AF9B-C87F2070F7F8}" srcOrd="0" destOrd="0" presId="urn:microsoft.com/office/officeart/2008/layout/HorizontalMultiLevelHierarchy"/>
    <dgm:cxn modelId="{E8F0D1E9-E188-4451-8F3D-4364D8A79030}" type="presOf" srcId="{5ADC5104-49ED-AC44-B08D-42808A8C56DA}" destId="{8C69EA0C-6B72-614D-9C1F-EC665952ECA9}" srcOrd="1" destOrd="0" presId="urn:microsoft.com/office/officeart/2008/layout/HorizontalMultiLevelHierarchy"/>
    <dgm:cxn modelId="{9E5F63FA-CCC2-FE49-B789-B28E19200776}" srcId="{D57F30D2-521B-644E-BADD-39B87C379DE6}" destId="{1730EA50-06D9-7E4B-834F-CAF09E45E734}" srcOrd="0" destOrd="0" parTransId="{2F6265D3-1E1A-0F48-8D2E-663FA39BE385}" sibTransId="{4114ABCC-67AF-2849-A98A-06C943E87C8D}"/>
    <dgm:cxn modelId="{D05ABAA1-D96B-4892-8CCC-F31B5175060B}" type="presParOf" srcId="{9BBDF0B6-2FF3-2545-A9B6-C8F45DBFC8D1}" destId="{55297722-E058-9D45-A500-41FF83762814}" srcOrd="0" destOrd="0" presId="urn:microsoft.com/office/officeart/2008/layout/HorizontalMultiLevelHierarchy"/>
    <dgm:cxn modelId="{8784FD09-EE99-409A-BFE3-4886A70A1189}" type="presParOf" srcId="{55297722-E058-9D45-A500-41FF83762814}" destId="{0A944E38-9660-2840-91AC-B9702E738D0D}" srcOrd="0" destOrd="0" presId="urn:microsoft.com/office/officeart/2008/layout/HorizontalMultiLevelHierarchy"/>
    <dgm:cxn modelId="{58581A61-6467-4217-BA91-F17B0FD3B744}" type="presParOf" srcId="{55297722-E058-9D45-A500-41FF83762814}" destId="{A2398FC4-07F1-3647-8177-25CAD66CF396}" srcOrd="1" destOrd="0" presId="urn:microsoft.com/office/officeart/2008/layout/HorizontalMultiLevelHierarchy"/>
    <dgm:cxn modelId="{1FCA4D36-557A-4B7F-8704-256E1CE124A6}" type="presParOf" srcId="{A2398FC4-07F1-3647-8177-25CAD66CF396}" destId="{01C7D97B-8541-144C-99E1-58DDC57621ED}" srcOrd="0" destOrd="0" presId="urn:microsoft.com/office/officeart/2008/layout/HorizontalMultiLevelHierarchy"/>
    <dgm:cxn modelId="{92852BA5-34AD-45FA-A7F3-24F811D38592}" type="presParOf" srcId="{01C7D97B-8541-144C-99E1-58DDC57621ED}" destId="{7C569CA1-0FCC-CE48-A300-AAA4904D50AB}" srcOrd="0" destOrd="0" presId="urn:microsoft.com/office/officeart/2008/layout/HorizontalMultiLevelHierarchy"/>
    <dgm:cxn modelId="{78087FAF-EDB0-4C71-A57E-CA1F64C39A82}" type="presParOf" srcId="{A2398FC4-07F1-3647-8177-25CAD66CF396}" destId="{D5A7FD28-9091-FC4E-931D-D94E5946126A}" srcOrd="1" destOrd="0" presId="urn:microsoft.com/office/officeart/2008/layout/HorizontalMultiLevelHierarchy"/>
    <dgm:cxn modelId="{7D25998A-8BCC-453E-8AFB-8504B64AEC62}" type="presParOf" srcId="{D5A7FD28-9091-FC4E-931D-D94E5946126A}" destId="{019EC166-03B9-E94D-A72E-AA572437595C}" srcOrd="0" destOrd="0" presId="urn:microsoft.com/office/officeart/2008/layout/HorizontalMultiLevelHierarchy"/>
    <dgm:cxn modelId="{427395E7-F10C-4189-8960-1F08C0F67BF3}" type="presParOf" srcId="{D5A7FD28-9091-FC4E-931D-D94E5946126A}" destId="{34CA4D9B-EB83-FB41-B9A4-5A006050AC90}" srcOrd="1" destOrd="0" presId="urn:microsoft.com/office/officeart/2008/layout/HorizontalMultiLevelHierarchy"/>
    <dgm:cxn modelId="{D0146135-058C-4442-900E-5E531BEAA65A}" type="presParOf" srcId="{34CA4D9B-EB83-FB41-B9A4-5A006050AC90}" destId="{FBB2378F-E4A6-124C-93E0-9EDD83E8C6F6}" srcOrd="0" destOrd="0" presId="urn:microsoft.com/office/officeart/2008/layout/HorizontalMultiLevelHierarchy"/>
    <dgm:cxn modelId="{280FFE78-D6AC-440D-B520-4DCB1E9C7A60}" type="presParOf" srcId="{FBB2378F-E4A6-124C-93E0-9EDD83E8C6F6}" destId="{8C69EA0C-6B72-614D-9C1F-EC665952ECA9}" srcOrd="0" destOrd="0" presId="urn:microsoft.com/office/officeart/2008/layout/HorizontalMultiLevelHierarchy"/>
    <dgm:cxn modelId="{C34FB83E-0AF9-438B-8C43-D993FD214EC8}" type="presParOf" srcId="{34CA4D9B-EB83-FB41-B9A4-5A006050AC90}" destId="{58DCBE7C-0F5D-5F46-BA0B-15EAE198F265}" srcOrd="1" destOrd="0" presId="urn:microsoft.com/office/officeart/2008/layout/HorizontalMultiLevelHierarchy"/>
    <dgm:cxn modelId="{375FE65F-C62F-4CD7-BFD6-4AAD1C8FCE7E}" type="presParOf" srcId="{58DCBE7C-0F5D-5F46-BA0B-15EAE198F265}" destId="{49E3D5BD-EFD1-2743-8CBE-622D3822FF35}" srcOrd="0" destOrd="0" presId="urn:microsoft.com/office/officeart/2008/layout/HorizontalMultiLevelHierarchy"/>
    <dgm:cxn modelId="{F219E9BD-F182-40C8-9F03-A44980D009A0}" type="presParOf" srcId="{58DCBE7C-0F5D-5F46-BA0B-15EAE198F265}" destId="{956ED520-FF9C-C144-847C-21F9EEE99F8A}" srcOrd="1" destOrd="0" presId="urn:microsoft.com/office/officeart/2008/layout/HorizontalMultiLevelHierarchy"/>
    <dgm:cxn modelId="{26ADF432-D9F9-4C1B-8766-1420930A5C26}" type="presParOf" srcId="{A2398FC4-07F1-3647-8177-25CAD66CF396}" destId="{B0CBF2E6-FCD3-EF49-9BEB-F0F2E695CC94}" srcOrd="2" destOrd="0" presId="urn:microsoft.com/office/officeart/2008/layout/HorizontalMultiLevelHierarchy"/>
    <dgm:cxn modelId="{90F3CB1C-2E0F-4229-8B4E-A307D345A8EC}" type="presParOf" srcId="{B0CBF2E6-FCD3-EF49-9BEB-F0F2E695CC94}" destId="{9E176BFA-11B8-8740-870F-BC5E18AF8514}" srcOrd="0" destOrd="0" presId="urn:microsoft.com/office/officeart/2008/layout/HorizontalMultiLevelHierarchy"/>
    <dgm:cxn modelId="{DD4C43B2-F493-4E0F-B3B9-3F4600DB3803}" type="presParOf" srcId="{A2398FC4-07F1-3647-8177-25CAD66CF396}" destId="{1D375B4B-8F29-8F41-821E-3BDD6761787A}" srcOrd="3" destOrd="0" presId="urn:microsoft.com/office/officeart/2008/layout/HorizontalMultiLevelHierarchy"/>
    <dgm:cxn modelId="{3871E4A6-13A1-4224-9B5D-6824EE278D89}" type="presParOf" srcId="{1D375B4B-8F29-8F41-821E-3BDD6761787A}" destId="{6D48DA53-203B-1A49-B289-09EC56AC303D}" srcOrd="0" destOrd="0" presId="urn:microsoft.com/office/officeart/2008/layout/HorizontalMultiLevelHierarchy"/>
    <dgm:cxn modelId="{F28BDF46-49B8-486B-B081-23119E34959F}" type="presParOf" srcId="{1D375B4B-8F29-8F41-821E-3BDD6761787A}" destId="{A52699CF-8DD9-954E-9CCB-746007A53382}" srcOrd="1" destOrd="0" presId="urn:microsoft.com/office/officeart/2008/layout/HorizontalMultiLevelHierarchy"/>
    <dgm:cxn modelId="{FC1D4309-FF1F-4278-9470-0B75D19D5FF5}" type="presParOf" srcId="{A52699CF-8DD9-954E-9CCB-746007A53382}" destId="{1B0303B0-7D34-B34F-9366-4836F36E3B24}" srcOrd="0" destOrd="0" presId="urn:microsoft.com/office/officeart/2008/layout/HorizontalMultiLevelHierarchy"/>
    <dgm:cxn modelId="{A5E4C939-F8E0-4DB9-8ED0-214055F5F199}" type="presParOf" srcId="{1B0303B0-7D34-B34F-9366-4836F36E3B24}" destId="{B00AEB05-AF69-BE4B-99A5-C09C634D43CB}" srcOrd="0" destOrd="0" presId="urn:microsoft.com/office/officeart/2008/layout/HorizontalMultiLevelHierarchy"/>
    <dgm:cxn modelId="{3FA91881-5F4D-4028-B65A-C7F27227527A}" type="presParOf" srcId="{A52699CF-8DD9-954E-9CCB-746007A53382}" destId="{677825B1-99E8-1D4D-BD16-61F76730CEEA}" srcOrd="1" destOrd="0" presId="urn:microsoft.com/office/officeart/2008/layout/HorizontalMultiLevelHierarchy"/>
    <dgm:cxn modelId="{24EA378A-4488-4C4D-8014-95EF8A174F54}" type="presParOf" srcId="{677825B1-99E8-1D4D-BD16-61F76730CEEA}" destId="{119DF9C4-41F8-544A-96BA-29F68BD35605}" srcOrd="0" destOrd="0" presId="urn:microsoft.com/office/officeart/2008/layout/HorizontalMultiLevelHierarchy"/>
    <dgm:cxn modelId="{B5021CDA-5703-4D4C-90E3-CC16A19D5BAC}" type="presParOf" srcId="{677825B1-99E8-1D4D-BD16-61F76730CEEA}" destId="{C7EA30E1-AAEE-C643-A408-BD7B33609971}" srcOrd="1" destOrd="0" presId="urn:microsoft.com/office/officeart/2008/layout/HorizontalMultiLevelHierarchy"/>
    <dgm:cxn modelId="{7E475637-653A-423B-B27C-3B4EB3F5FF0A}" type="presParOf" srcId="{A2398FC4-07F1-3647-8177-25CAD66CF396}" destId="{99532E7F-8F69-6341-AF9B-C87F2070F7F8}" srcOrd="4" destOrd="0" presId="urn:microsoft.com/office/officeart/2008/layout/HorizontalMultiLevelHierarchy"/>
    <dgm:cxn modelId="{DBBF4320-FC6C-4AC8-BB9C-BDA35F6A0E3E}" type="presParOf" srcId="{99532E7F-8F69-6341-AF9B-C87F2070F7F8}" destId="{A752962B-AF8D-1C4B-BA17-B053DB513E13}" srcOrd="0" destOrd="0" presId="urn:microsoft.com/office/officeart/2008/layout/HorizontalMultiLevelHierarchy"/>
    <dgm:cxn modelId="{72E1EC01-F5F5-45D9-A3BB-AD153EDB2781}" type="presParOf" srcId="{A2398FC4-07F1-3647-8177-25CAD66CF396}" destId="{E7C953FE-F951-1E49-8C78-D3C4A813CF73}" srcOrd="5" destOrd="0" presId="urn:microsoft.com/office/officeart/2008/layout/HorizontalMultiLevelHierarchy"/>
    <dgm:cxn modelId="{1D1FD336-90B4-4B1D-8A30-3B4B43C487BE}" type="presParOf" srcId="{E7C953FE-F951-1E49-8C78-D3C4A813CF73}" destId="{E6C45331-2165-6D47-82C0-0A64E1371A9E}" srcOrd="0" destOrd="0" presId="urn:microsoft.com/office/officeart/2008/layout/HorizontalMultiLevelHierarchy"/>
    <dgm:cxn modelId="{BCD443B1-B46D-4084-A853-BCB1C1EF787D}" type="presParOf" srcId="{E7C953FE-F951-1E49-8C78-D3C4A813CF73}" destId="{85948762-FC9C-3F49-9B7B-72F22651B219}" srcOrd="1" destOrd="0" presId="urn:microsoft.com/office/officeart/2008/layout/HorizontalMultiLevelHierarchy"/>
    <dgm:cxn modelId="{EBB5D02B-C38B-48E5-A7F6-3625835596DF}" type="presParOf" srcId="{85948762-FC9C-3F49-9B7B-72F22651B219}" destId="{F70BCE93-55A1-234E-AC33-89074E4012D7}" srcOrd="0" destOrd="0" presId="urn:microsoft.com/office/officeart/2008/layout/HorizontalMultiLevelHierarchy"/>
    <dgm:cxn modelId="{147E2131-9FBB-43CB-819F-413DABB0C006}" type="presParOf" srcId="{F70BCE93-55A1-234E-AC33-89074E4012D7}" destId="{B762EF82-F8F2-1841-B59F-EA933103ECCE}" srcOrd="0" destOrd="0" presId="urn:microsoft.com/office/officeart/2008/layout/HorizontalMultiLevelHierarchy"/>
    <dgm:cxn modelId="{A0E7748B-0585-4DAB-9787-AA4E208A790F}" type="presParOf" srcId="{85948762-FC9C-3F49-9B7B-72F22651B219}" destId="{D14C980D-78D9-AC4F-B07B-9B2886A341E0}" srcOrd="1" destOrd="0" presId="urn:microsoft.com/office/officeart/2008/layout/HorizontalMultiLevelHierarchy"/>
    <dgm:cxn modelId="{8ED0BD04-9CEA-4C53-8238-0DFD204FCDBC}" type="presParOf" srcId="{D14C980D-78D9-AC4F-B07B-9B2886A341E0}" destId="{C49F2235-4CE2-EA49-9A20-6234ABB7FEB8}" srcOrd="0" destOrd="0" presId="urn:microsoft.com/office/officeart/2008/layout/HorizontalMultiLevelHierarchy"/>
    <dgm:cxn modelId="{CC9FFC78-443C-438A-9A55-50EE74DFFF49}" type="presParOf" srcId="{D14C980D-78D9-AC4F-B07B-9B2886A341E0}" destId="{3A4A4B74-764C-7846-B9F6-34B32DC80C6E}" srcOrd="1" destOrd="0" presId="urn:microsoft.com/office/officeart/2008/layout/HorizontalMultiLevelHierarchy"/>
    <dgm:cxn modelId="{1CABAFF8-5461-409B-8349-7298B98E5F4D}" type="presParOf" srcId="{A2398FC4-07F1-3647-8177-25CAD66CF396}" destId="{2ADC54CF-6A05-BE46-B41E-752F906CE3B9}" srcOrd="6" destOrd="0" presId="urn:microsoft.com/office/officeart/2008/layout/HorizontalMultiLevelHierarchy"/>
    <dgm:cxn modelId="{469627A6-D952-4C7A-86C7-94A00D845EBD}" type="presParOf" srcId="{2ADC54CF-6A05-BE46-B41E-752F906CE3B9}" destId="{343C27D6-3DF5-DC47-B56C-2BEF47C32B78}" srcOrd="0" destOrd="0" presId="urn:microsoft.com/office/officeart/2008/layout/HorizontalMultiLevelHierarchy"/>
    <dgm:cxn modelId="{C269E049-0DB8-49D0-96FF-5B9929F7432F}" type="presParOf" srcId="{A2398FC4-07F1-3647-8177-25CAD66CF396}" destId="{E8B57142-2162-A64C-A8C7-2E4BAA29B0EF}" srcOrd="7" destOrd="0" presId="urn:microsoft.com/office/officeart/2008/layout/HorizontalMultiLevelHierarchy"/>
    <dgm:cxn modelId="{2D49DC40-D43A-4E16-992C-CB328253890D}" type="presParOf" srcId="{E8B57142-2162-A64C-A8C7-2E4BAA29B0EF}" destId="{80FC26F4-CDB5-384D-96E7-93C731ABCE0C}" srcOrd="0" destOrd="0" presId="urn:microsoft.com/office/officeart/2008/layout/HorizontalMultiLevelHierarchy"/>
    <dgm:cxn modelId="{6BAB865D-DFAE-4856-9BCC-F8E5A77A5338}" type="presParOf" srcId="{E8B57142-2162-A64C-A8C7-2E4BAA29B0EF}" destId="{FB7810DD-589F-0C4E-8A92-C08BFCB5C8B9}" srcOrd="1" destOrd="0" presId="urn:microsoft.com/office/officeart/2008/layout/HorizontalMultiLevelHierarchy"/>
    <dgm:cxn modelId="{7DA1ED82-93B3-4031-8762-374EC4F81E8C}" type="presParOf" srcId="{FB7810DD-589F-0C4E-8A92-C08BFCB5C8B9}" destId="{F68F2CF9-BCEE-304E-9152-EE731F50D848}" srcOrd="0" destOrd="0" presId="urn:microsoft.com/office/officeart/2008/layout/HorizontalMultiLevelHierarchy"/>
    <dgm:cxn modelId="{F5E56EEE-1521-450A-879B-190904406A87}" type="presParOf" srcId="{F68F2CF9-BCEE-304E-9152-EE731F50D848}" destId="{70513569-3FE7-5C48-8D72-B90BB20F837B}" srcOrd="0" destOrd="0" presId="urn:microsoft.com/office/officeart/2008/layout/HorizontalMultiLevelHierarchy"/>
    <dgm:cxn modelId="{F69174D5-3E56-4553-B100-903AD4388E84}" type="presParOf" srcId="{FB7810DD-589F-0C4E-8A92-C08BFCB5C8B9}" destId="{70C26D4B-9A7E-3D49-B4B3-534000371918}" srcOrd="1" destOrd="0" presId="urn:microsoft.com/office/officeart/2008/layout/HorizontalMultiLevelHierarchy"/>
    <dgm:cxn modelId="{4CB2FA4F-60DF-41AE-B4B5-F7BD138A0D2B}" type="presParOf" srcId="{70C26D4B-9A7E-3D49-B4B3-534000371918}" destId="{F74A638F-B83C-5F49-A6A1-18CD142BD9B3}" srcOrd="0" destOrd="0" presId="urn:microsoft.com/office/officeart/2008/layout/HorizontalMultiLevelHierarchy"/>
    <dgm:cxn modelId="{209C6997-88CE-4571-8D83-15471C7D7C73}" type="presParOf" srcId="{70C26D4B-9A7E-3D49-B4B3-534000371918}" destId="{2D2C0FDF-1750-C24E-BD17-E5CF58FE888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D239DF-DA6D-5A44-B80E-A4684BFFFDE0}"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81DD94ED-4B3A-EB41-91F7-2AAC158D6BE8}">
      <dgm:prSet phldrT="[Text]" custT="1"/>
      <dgm:spPr/>
      <dgm:t>
        <a:bodyPr/>
        <a:lstStyle/>
        <a:p>
          <a:r>
            <a:rPr lang="en-US" sz="1800" b="1" dirty="0">
              <a:latin typeface="Times New Roman" panose="02020603050405020304" pitchFamily="18" charset="0"/>
              <a:cs typeface="Times New Roman" panose="02020603050405020304" pitchFamily="18" charset="0"/>
            </a:rPr>
            <a:t>Monitoring and Evaluation</a:t>
          </a:r>
        </a:p>
      </dgm:t>
    </dgm:pt>
    <dgm:pt modelId="{A331A143-2C87-D84F-8250-2BE47A9625CC}" type="parTrans" cxnId="{2FA969DC-E0E4-2F43-A3AD-B59C74763699}">
      <dgm:prSet/>
      <dgm:spPr/>
      <dgm:t>
        <a:bodyPr/>
        <a:lstStyle/>
        <a:p>
          <a:endParaRPr lang="en-US"/>
        </a:p>
      </dgm:t>
    </dgm:pt>
    <dgm:pt modelId="{E325B497-A1FE-FC4C-9DFA-89BB2FD97D92}" type="sibTrans" cxnId="{2FA969DC-E0E4-2F43-A3AD-B59C74763699}">
      <dgm:prSet/>
      <dgm:spPr/>
      <dgm:t>
        <a:bodyPr/>
        <a:lstStyle/>
        <a:p>
          <a:endParaRPr lang="en-US"/>
        </a:p>
      </dgm:t>
    </dgm:pt>
    <dgm:pt modelId="{6A23703C-3569-A84E-A433-AE548D8300B6}">
      <dgm:prSet phldrT="[Text]" custT="1"/>
      <dgm:spPr/>
      <dgm:t>
        <a:bodyPr/>
        <a:lstStyle/>
        <a:p>
          <a:r>
            <a:rPr lang="en-US" sz="1600" b="1" dirty="0">
              <a:latin typeface="Times New Roman" panose="02020603050405020304" pitchFamily="18" charset="0"/>
              <a:cs typeface="Times New Roman" panose="02020603050405020304" pitchFamily="18" charset="0"/>
            </a:rPr>
            <a:t>Training-Clinical/ Non-clinical</a:t>
          </a:r>
        </a:p>
      </dgm:t>
    </dgm:pt>
    <dgm:pt modelId="{F26665A8-D931-8746-86A9-328A19B934ED}" type="parTrans" cxnId="{610BDF5A-20AA-874A-8358-8F8F81740CE6}">
      <dgm:prSet/>
      <dgm:spPr/>
      <dgm:t>
        <a:bodyPr/>
        <a:lstStyle/>
        <a:p>
          <a:endParaRPr lang="en-US" b="1" dirty="0">
            <a:latin typeface="Times New Roman" panose="02020603050405020304" pitchFamily="18" charset="0"/>
            <a:cs typeface="Times New Roman" panose="02020603050405020304" pitchFamily="18" charset="0"/>
          </a:endParaRPr>
        </a:p>
      </dgm:t>
    </dgm:pt>
    <dgm:pt modelId="{F6C2995D-ECCE-5F44-8A5B-26030CB9E998}" type="sibTrans" cxnId="{610BDF5A-20AA-874A-8358-8F8F81740CE6}">
      <dgm:prSet/>
      <dgm:spPr/>
      <dgm:t>
        <a:bodyPr/>
        <a:lstStyle/>
        <a:p>
          <a:endParaRPr lang="en-US"/>
        </a:p>
      </dgm:t>
    </dgm:pt>
    <dgm:pt modelId="{12476355-7059-4448-B430-40E1FB52DA6C}">
      <dgm:prSet phldrT="[Text]" custT="1"/>
      <dgm:spPr/>
      <dgm:t>
        <a:bodyPr/>
        <a:lstStyle/>
        <a:p>
          <a:r>
            <a:rPr lang="en-US" sz="1600" b="1" dirty="0">
              <a:latin typeface="Times New Roman" panose="02020603050405020304" pitchFamily="18" charset="0"/>
              <a:cs typeface="Times New Roman" panose="02020603050405020304" pitchFamily="18" charset="0"/>
            </a:rPr>
            <a:t>Victimization Tool</a:t>
          </a:r>
        </a:p>
      </dgm:t>
    </dgm:pt>
    <dgm:pt modelId="{91E55C87-E42D-BB44-AD37-C48E904C8386}" type="parTrans" cxnId="{8E2D00B8-525E-9B45-A55A-8D64C11D8F94}">
      <dgm:prSet/>
      <dgm:spPr/>
      <dgm:t>
        <a:bodyPr/>
        <a:lstStyle/>
        <a:p>
          <a:endParaRPr lang="en-US" b="1" dirty="0">
            <a:latin typeface="Times New Roman" panose="02020603050405020304" pitchFamily="18" charset="0"/>
            <a:cs typeface="Times New Roman" panose="02020603050405020304" pitchFamily="18" charset="0"/>
          </a:endParaRPr>
        </a:p>
      </dgm:t>
    </dgm:pt>
    <dgm:pt modelId="{2482EE04-9E43-D847-9A72-4C9A99C0F7E4}" type="sibTrans" cxnId="{8E2D00B8-525E-9B45-A55A-8D64C11D8F94}">
      <dgm:prSet/>
      <dgm:spPr/>
      <dgm:t>
        <a:bodyPr/>
        <a:lstStyle/>
        <a:p>
          <a:endParaRPr lang="en-US"/>
        </a:p>
      </dgm:t>
    </dgm:pt>
    <dgm:pt modelId="{814882D9-5C30-194C-BA95-0F74D75CD4FF}">
      <dgm:prSet phldrT="[Text]" custT="1"/>
      <dgm:spPr/>
      <dgm:t>
        <a:bodyPr/>
        <a:lstStyle/>
        <a:p>
          <a:r>
            <a:rPr lang="en-US" sz="1600" b="1" dirty="0">
              <a:latin typeface="Times New Roman" panose="02020603050405020304" pitchFamily="18" charset="0"/>
              <a:cs typeface="Times New Roman" panose="02020603050405020304" pitchFamily="18" charset="0"/>
            </a:rPr>
            <a:t>Internal Protocol to response</a:t>
          </a:r>
        </a:p>
      </dgm:t>
    </dgm:pt>
    <dgm:pt modelId="{28E7674E-58F7-F74E-BDAF-C43A252AF9E7}" type="parTrans" cxnId="{3A36A3A6-4076-2D41-865C-4682C28659E8}">
      <dgm:prSet/>
      <dgm:spPr/>
      <dgm:t>
        <a:bodyPr/>
        <a:lstStyle/>
        <a:p>
          <a:endParaRPr lang="en-US" b="1" dirty="0">
            <a:latin typeface="Times New Roman" panose="02020603050405020304" pitchFamily="18" charset="0"/>
            <a:cs typeface="Times New Roman" panose="02020603050405020304" pitchFamily="18" charset="0"/>
          </a:endParaRPr>
        </a:p>
      </dgm:t>
    </dgm:pt>
    <dgm:pt modelId="{BA3E0141-750C-5348-AE32-09408D05DA0A}" type="sibTrans" cxnId="{3A36A3A6-4076-2D41-865C-4682C28659E8}">
      <dgm:prSet/>
      <dgm:spPr/>
      <dgm:t>
        <a:bodyPr/>
        <a:lstStyle/>
        <a:p>
          <a:endParaRPr lang="en-US"/>
        </a:p>
      </dgm:t>
    </dgm:pt>
    <dgm:pt modelId="{1984EFED-22F8-BB4C-AE34-3FDFC33961B6}">
      <dgm:prSet custT="1"/>
      <dgm:spPr/>
      <dgm:t>
        <a:bodyPr/>
        <a:lstStyle/>
        <a:p>
          <a:r>
            <a:rPr lang="en-US" sz="1600" b="1" dirty="0">
              <a:latin typeface="Times New Roman" panose="02020603050405020304" pitchFamily="18" charset="0"/>
              <a:cs typeface="Times New Roman" panose="02020603050405020304" pitchFamily="18" charset="0"/>
            </a:rPr>
            <a:t>Partnership</a:t>
          </a:r>
        </a:p>
      </dgm:t>
    </dgm:pt>
    <dgm:pt modelId="{410129AF-1409-1645-AC9D-9B30CF3EFF4B}" type="parTrans" cxnId="{625919EA-E82D-0C44-A4F5-28DB2070059E}">
      <dgm:prSet/>
      <dgm:spPr/>
      <dgm:t>
        <a:bodyPr/>
        <a:lstStyle/>
        <a:p>
          <a:endParaRPr lang="en-US" b="1" dirty="0">
            <a:latin typeface="Times New Roman" panose="02020603050405020304" pitchFamily="18" charset="0"/>
            <a:cs typeface="Times New Roman" panose="02020603050405020304" pitchFamily="18" charset="0"/>
          </a:endParaRPr>
        </a:p>
      </dgm:t>
    </dgm:pt>
    <dgm:pt modelId="{547DC06F-BBD4-614A-A83B-D0BA39A93717}" type="sibTrans" cxnId="{625919EA-E82D-0C44-A4F5-28DB2070059E}">
      <dgm:prSet/>
      <dgm:spPr/>
      <dgm:t>
        <a:bodyPr/>
        <a:lstStyle/>
        <a:p>
          <a:endParaRPr lang="en-US"/>
        </a:p>
      </dgm:t>
    </dgm:pt>
    <dgm:pt modelId="{C1E2D208-6675-E94C-8680-2BAEBB297EBC}" type="pres">
      <dgm:prSet presAssocID="{4AD239DF-DA6D-5A44-B80E-A4684BFFFDE0}" presName="Name0" presStyleCnt="0">
        <dgm:presLayoutVars>
          <dgm:chPref val="1"/>
          <dgm:dir/>
          <dgm:animOne val="branch"/>
          <dgm:animLvl val="lvl"/>
          <dgm:resizeHandles val="exact"/>
        </dgm:presLayoutVars>
      </dgm:prSet>
      <dgm:spPr/>
    </dgm:pt>
    <dgm:pt modelId="{11E6A650-4E3C-294E-832B-C5E36FE075BF}" type="pres">
      <dgm:prSet presAssocID="{81DD94ED-4B3A-EB41-91F7-2AAC158D6BE8}" presName="root1" presStyleCnt="0"/>
      <dgm:spPr/>
    </dgm:pt>
    <dgm:pt modelId="{91BE13C6-6D74-404B-AE18-4238898234BA}" type="pres">
      <dgm:prSet presAssocID="{81DD94ED-4B3A-EB41-91F7-2AAC158D6BE8}" presName="LevelOneTextNode" presStyleLbl="node0" presStyleIdx="0" presStyleCnt="1">
        <dgm:presLayoutVars>
          <dgm:chPref val="3"/>
        </dgm:presLayoutVars>
      </dgm:prSet>
      <dgm:spPr/>
    </dgm:pt>
    <dgm:pt modelId="{1189E702-2172-B041-A4DD-92F795772D51}" type="pres">
      <dgm:prSet presAssocID="{81DD94ED-4B3A-EB41-91F7-2AAC158D6BE8}" presName="level2hierChild" presStyleCnt="0"/>
      <dgm:spPr/>
    </dgm:pt>
    <dgm:pt modelId="{F0C5352E-AA6B-3041-91E7-E1179BD6A38D}" type="pres">
      <dgm:prSet presAssocID="{F26665A8-D931-8746-86A9-328A19B934ED}" presName="conn2-1" presStyleLbl="parChTrans1D2" presStyleIdx="0" presStyleCnt="4"/>
      <dgm:spPr/>
    </dgm:pt>
    <dgm:pt modelId="{8506EEC6-9F8B-3E43-B819-549CA38B88EF}" type="pres">
      <dgm:prSet presAssocID="{F26665A8-D931-8746-86A9-328A19B934ED}" presName="connTx" presStyleLbl="parChTrans1D2" presStyleIdx="0" presStyleCnt="4"/>
      <dgm:spPr/>
    </dgm:pt>
    <dgm:pt modelId="{2B944334-7CBE-FA4A-A3A7-0546BB4BF243}" type="pres">
      <dgm:prSet presAssocID="{6A23703C-3569-A84E-A433-AE548D8300B6}" presName="root2" presStyleCnt="0"/>
      <dgm:spPr/>
    </dgm:pt>
    <dgm:pt modelId="{AF942193-9880-FA46-BA9C-C8C891F6F1DA}" type="pres">
      <dgm:prSet presAssocID="{6A23703C-3569-A84E-A433-AE548D8300B6}" presName="LevelTwoTextNode" presStyleLbl="node2" presStyleIdx="0" presStyleCnt="4">
        <dgm:presLayoutVars>
          <dgm:chPref val="3"/>
        </dgm:presLayoutVars>
      </dgm:prSet>
      <dgm:spPr/>
    </dgm:pt>
    <dgm:pt modelId="{018C6795-FB19-1B42-A613-AD2CE1A40A9C}" type="pres">
      <dgm:prSet presAssocID="{6A23703C-3569-A84E-A433-AE548D8300B6}" presName="level3hierChild" presStyleCnt="0"/>
      <dgm:spPr/>
    </dgm:pt>
    <dgm:pt modelId="{3385E0CA-45F8-2A41-85A5-32C836923851}" type="pres">
      <dgm:prSet presAssocID="{91E55C87-E42D-BB44-AD37-C48E904C8386}" presName="conn2-1" presStyleLbl="parChTrans1D2" presStyleIdx="1" presStyleCnt="4"/>
      <dgm:spPr/>
    </dgm:pt>
    <dgm:pt modelId="{EA314918-90C7-6648-8848-5C15333E3F0D}" type="pres">
      <dgm:prSet presAssocID="{91E55C87-E42D-BB44-AD37-C48E904C8386}" presName="connTx" presStyleLbl="parChTrans1D2" presStyleIdx="1" presStyleCnt="4"/>
      <dgm:spPr/>
    </dgm:pt>
    <dgm:pt modelId="{F7C1B7A8-8D01-F24C-8D78-5A4A3A7FBDBA}" type="pres">
      <dgm:prSet presAssocID="{12476355-7059-4448-B430-40E1FB52DA6C}" presName="root2" presStyleCnt="0"/>
      <dgm:spPr/>
    </dgm:pt>
    <dgm:pt modelId="{DD175F83-C0DB-8244-ACBD-81F6494DCAE6}" type="pres">
      <dgm:prSet presAssocID="{12476355-7059-4448-B430-40E1FB52DA6C}" presName="LevelTwoTextNode" presStyleLbl="node2" presStyleIdx="1" presStyleCnt="4">
        <dgm:presLayoutVars>
          <dgm:chPref val="3"/>
        </dgm:presLayoutVars>
      </dgm:prSet>
      <dgm:spPr/>
    </dgm:pt>
    <dgm:pt modelId="{5140B19C-81A2-764C-A02A-A69727C6E6BC}" type="pres">
      <dgm:prSet presAssocID="{12476355-7059-4448-B430-40E1FB52DA6C}" presName="level3hierChild" presStyleCnt="0"/>
      <dgm:spPr/>
    </dgm:pt>
    <dgm:pt modelId="{9ADC6AD5-096B-D846-AF10-971CB9DAE911}" type="pres">
      <dgm:prSet presAssocID="{28E7674E-58F7-F74E-BDAF-C43A252AF9E7}" presName="conn2-1" presStyleLbl="parChTrans1D2" presStyleIdx="2" presStyleCnt="4"/>
      <dgm:spPr/>
    </dgm:pt>
    <dgm:pt modelId="{B4D601C5-664E-7042-8FE3-35D0DFAF1A0E}" type="pres">
      <dgm:prSet presAssocID="{28E7674E-58F7-F74E-BDAF-C43A252AF9E7}" presName="connTx" presStyleLbl="parChTrans1D2" presStyleIdx="2" presStyleCnt="4"/>
      <dgm:spPr/>
    </dgm:pt>
    <dgm:pt modelId="{20950E5B-74AC-C245-A502-6C8C0CEA7D5B}" type="pres">
      <dgm:prSet presAssocID="{814882D9-5C30-194C-BA95-0F74D75CD4FF}" presName="root2" presStyleCnt="0"/>
      <dgm:spPr/>
    </dgm:pt>
    <dgm:pt modelId="{9F3627D2-459F-6745-A746-AED9865FE2E7}" type="pres">
      <dgm:prSet presAssocID="{814882D9-5C30-194C-BA95-0F74D75CD4FF}" presName="LevelTwoTextNode" presStyleLbl="node2" presStyleIdx="2" presStyleCnt="4">
        <dgm:presLayoutVars>
          <dgm:chPref val="3"/>
        </dgm:presLayoutVars>
      </dgm:prSet>
      <dgm:spPr/>
    </dgm:pt>
    <dgm:pt modelId="{BB277F8B-B7B0-2946-9D76-8CB3B8E3429D}" type="pres">
      <dgm:prSet presAssocID="{814882D9-5C30-194C-BA95-0F74D75CD4FF}" presName="level3hierChild" presStyleCnt="0"/>
      <dgm:spPr/>
    </dgm:pt>
    <dgm:pt modelId="{73119730-D1F4-B64D-8B38-C45291BC737F}" type="pres">
      <dgm:prSet presAssocID="{410129AF-1409-1645-AC9D-9B30CF3EFF4B}" presName="conn2-1" presStyleLbl="parChTrans1D2" presStyleIdx="3" presStyleCnt="4"/>
      <dgm:spPr/>
    </dgm:pt>
    <dgm:pt modelId="{41ACCBCF-E0B7-3844-A409-B0ED3F0831C4}" type="pres">
      <dgm:prSet presAssocID="{410129AF-1409-1645-AC9D-9B30CF3EFF4B}" presName="connTx" presStyleLbl="parChTrans1D2" presStyleIdx="3" presStyleCnt="4"/>
      <dgm:spPr/>
    </dgm:pt>
    <dgm:pt modelId="{877DB082-2302-E641-9012-77112343A948}" type="pres">
      <dgm:prSet presAssocID="{1984EFED-22F8-BB4C-AE34-3FDFC33961B6}" presName="root2" presStyleCnt="0"/>
      <dgm:spPr/>
    </dgm:pt>
    <dgm:pt modelId="{8D262B72-E3F9-A349-B5E9-B4D2A4F0E06B}" type="pres">
      <dgm:prSet presAssocID="{1984EFED-22F8-BB4C-AE34-3FDFC33961B6}" presName="LevelTwoTextNode" presStyleLbl="node2" presStyleIdx="3" presStyleCnt="4">
        <dgm:presLayoutVars>
          <dgm:chPref val="3"/>
        </dgm:presLayoutVars>
      </dgm:prSet>
      <dgm:spPr/>
    </dgm:pt>
    <dgm:pt modelId="{5947EC31-4993-FB4A-8715-DF522DA09D1E}" type="pres">
      <dgm:prSet presAssocID="{1984EFED-22F8-BB4C-AE34-3FDFC33961B6}" presName="level3hierChild" presStyleCnt="0"/>
      <dgm:spPr/>
    </dgm:pt>
  </dgm:ptLst>
  <dgm:cxnLst>
    <dgm:cxn modelId="{7600490B-2F5D-4EAC-BC4A-B6567A9D15CF}" type="presOf" srcId="{91E55C87-E42D-BB44-AD37-C48E904C8386}" destId="{3385E0CA-45F8-2A41-85A5-32C836923851}" srcOrd="0" destOrd="0" presId="urn:microsoft.com/office/officeart/2008/layout/HorizontalMultiLevelHierarchy"/>
    <dgm:cxn modelId="{0FF81B20-F5DA-49E7-AFC6-D22775764AF7}" type="presOf" srcId="{91E55C87-E42D-BB44-AD37-C48E904C8386}" destId="{EA314918-90C7-6648-8848-5C15333E3F0D}" srcOrd="1" destOrd="0" presId="urn:microsoft.com/office/officeart/2008/layout/HorizontalMultiLevelHierarchy"/>
    <dgm:cxn modelId="{4FF3E34A-DC42-4712-983E-75B049758EE1}" type="presOf" srcId="{28E7674E-58F7-F74E-BDAF-C43A252AF9E7}" destId="{9ADC6AD5-096B-D846-AF10-971CB9DAE911}" srcOrd="0" destOrd="0" presId="urn:microsoft.com/office/officeart/2008/layout/HorizontalMultiLevelHierarchy"/>
    <dgm:cxn modelId="{8CD8BF4C-5FA3-439F-8463-179B0851D8DD}" type="presOf" srcId="{410129AF-1409-1645-AC9D-9B30CF3EFF4B}" destId="{41ACCBCF-E0B7-3844-A409-B0ED3F0831C4}" srcOrd="1" destOrd="0" presId="urn:microsoft.com/office/officeart/2008/layout/HorizontalMultiLevelHierarchy"/>
    <dgm:cxn modelId="{C491DC4E-7DB6-4877-AB70-8D303E6C4BFC}" type="presOf" srcId="{81DD94ED-4B3A-EB41-91F7-2AAC158D6BE8}" destId="{91BE13C6-6D74-404B-AE18-4238898234BA}" srcOrd="0" destOrd="0" presId="urn:microsoft.com/office/officeart/2008/layout/HorizontalMultiLevelHierarchy"/>
    <dgm:cxn modelId="{610BDF5A-20AA-874A-8358-8F8F81740CE6}" srcId="{81DD94ED-4B3A-EB41-91F7-2AAC158D6BE8}" destId="{6A23703C-3569-A84E-A433-AE548D8300B6}" srcOrd="0" destOrd="0" parTransId="{F26665A8-D931-8746-86A9-328A19B934ED}" sibTransId="{F6C2995D-ECCE-5F44-8A5B-26030CB9E998}"/>
    <dgm:cxn modelId="{E4DDBF93-CC17-40D7-9F62-036528686F69}" type="presOf" srcId="{4AD239DF-DA6D-5A44-B80E-A4684BFFFDE0}" destId="{C1E2D208-6675-E94C-8680-2BAEBB297EBC}" srcOrd="0" destOrd="0" presId="urn:microsoft.com/office/officeart/2008/layout/HorizontalMultiLevelHierarchy"/>
    <dgm:cxn modelId="{8C1CD9A0-5B95-4848-878B-1DADA93D40D6}" type="presOf" srcId="{12476355-7059-4448-B430-40E1FB52DA6C}" destId="{DD175F83-C0DB-8244-ACBD-81F6494DCAE6}" srcOrd="0" destOrd="0" presId="urn:microsoft.com/office/officeart/2008/layout/HorizontalMultiLevelHierarchy"/>
    <dgm:cxn modelId="{3A36A3A6-4076-2D41-865C-4682C28659E8}" srcId="{81DD94ED-4B3A-EB41-91F7-2AAC158D6BE8}" destId="{814882D9-5C30-194C-BA95-0F74D75CD4FF}" srcOrd="2" destOrd="0" parTransId="{28E7674E-58F7-F74E-BDAF-C43A252AF9E7}" sibTransId="{BA3E0141-750C-5348-AE32-09408D05DA0A}"/>
    <dgm:cxn modelId="{39ADEFB2-A4DE-48BC-883F-2D07C3B24152}" type="presOf" srcId="{6A23703C-3569-A84E-A433-AE548D8300B6}" destId="{AF942193-9880-FA46-BA9C-C8C891F6F1DA}" srcOrd="0" destOrd="0" presId="urn:microsoft.com/office/officeart/2008/layout/HorizontalMultiLevelHierarchy"/>
    <dgm:cxn modelId="{8E2D00B8-525E-9B45-A55A-8D64C11D8F94}" srcId="{81DD94ED-4B3A-EB41-91F7-2AAC158D6BE8}" destId="{12476355-7059-4448-B430-40E1FB52DA6C}" srcOrd="1" destOrd="0" parTransId="{91E55C87-E42D-BB44-AD37-C48E904C8386}" sibTransId="{2482EE04-9E43-D847-9A72-4C9A99C0F7E4}"/>
    <dgm:cxn modelId="{0A4549BB-BAAE-4E2F-979B-DA9DEAB35EB2}" type="presOf" srcId="{28E7674E-58F7-F74E-BDAF-C43A252AF9E7}" destId="{B4D601C5-664E-7042-8FE3-35D0DFAF1A0E}" srcOrd="1" destOrd="0" presId="urn:microsoft.com/office/officeart/2008/layout/HorizontalMultiLevelHierarchy"/>
    <dgm:cxn modelId="{8F48DFBE-5C3E-4452-8E8F-5D1462C0FC44}" type="presOf" srcId="{814882D9-5C30-194C-BA95-0F74D75CD4FF}" destId="{9F3627D2-459F-6745-A746-AED9865FE2E7}" srcOrd="0" destOrd="0" presId="urn:microsoft.com/office/officeart/2008/layout/HorizontalMultiLevelHierarchy"/>
    <dgm:cxn modelId="{B40B48C9-040E-4DD5-BA57-F9A8A9F509C7}" type="presOf" srcId="{410129AF-1409-1645-AC9D-9B30CF3EFF4B}" destId="{73119730-D1F4-B64D-8B38-C45291BC737F}" srcOrd="0" destOrd="0" presId="urn:microsoft.com/office/officeart/2008/layout/HorizontalMultiLevelHierarchy"/>
    <dgm:cxn modelId="{2FA969DC-E0E4-2F43-A3AD-B59C74763699}" srcId="{4AD239DF-DA6D-5A44-B80E-A4684BFFFDE0}" destId="{81DD94ED-4B3A-EB41-91F7-2AAC158D6BE8}" srcOrd="0" destOrd="0" parTransId="{A331A143-2C87-D84F-8250-2BE47A9625CC}" sibTransId="{E325B497-A1FE-FC4C-9DFA-89BB2FD97D92}"/>
    <dgm:cxn modelId="{857098E2-4A23-4A8D-B7F7-BCA269AF3981}" type="presOf" srcId="{F26665A8-D931-8746-86A9-328A19B934ED}" destId="{8506EEC6-9F8B-3E43-B819-549CA38B88EF}" srcOrd="1" destOrd="0" presId="urn:microsoft.com/office/officeart/2008/layout/HorizontalMultiLevelHierarchy"/>
    <dgm:cxn modelId="{D3EA8BE8-3585-4BE7-A0BA-68BA736076F5}" type="presOf" srcId="{1984EFED-22F8-BB4C-AE34-3FDFC33961B6}" destId="{8D262B72-E3F9-A349-B5E9-B4D2A4F0E06B}" srcOrd="0" destOrd="0" presId="urn:microsoft.com/office/officeart/2008/layout/HorizontalMultiLevelHierarchy"/>
    <dgm:cxn modelId="{625919EA-E82D-0C44-A4F5-28DB2070059E}" srcId="{81DD94ED-4B3A-EB41-91F7-2AAC158D6BE8}" destId="{1984EFED-22F8-BB4C-AE34-3FDFC33961B6}" srcOrd="3" destOrd="0" parTransId="{410129AF-1409-1645-AC9D-9B30CF3EFF4B}" sibTransId="{547DC06F-BBD4-614A-A83B-D0BA39A93717}"/>
    <dgm:cxn modelId="{C946FCF4-094E-43C8-AE74-7F47798C50D4}" type="presOf" srcId="{F26665A8-D931-8746-86A9-328A19B934ED}" destId="{F0C5352E-AA6B-3041-91E7-E1179BD6A38D}" srcOrd="0" destOrd="0" presId="urn:microsoft.com/office/officeart/2008/layout/HorizontalMultiLevelHierarchy"/>
    <dgm:cxn modelId="{40990F9C-871C-40DB-B628-C777576080F4}" type="presParOf" srcId="{C1E2D208-6675-E94C-8680-2BAEBB297EBC}" destId="{11E6A650-4E3C-294E-832B-C5E36FE075BF}" srcOrd="0" destOrd="0" presId="urn:microsoft.com/office/officeart/2008/layout/HorizontalMultiLevelHierarchy"/>
    <dgm:cxn modelId="{A81341E4-C28E-48E8-9A44-1A4FF453FC0A}" type="presParOf" srcId="{11E6A650-4E3C-294E-832B-C5E36FE075BF}" destId="{91BE13C6-6D74-404B-AE18-4238898234BA}" srcOrd="0" destOrd="0" presId="urn:microsoft.com/office/officeart/2008/layout/HorizontalMultiLevelHierarchy"/>
    <dgm:cxn modelId="{687BBCF7-D35D-4C9D-BB2C-7BFA50AB916A}" type="presParOf" srcId="{11E6A650-4E3C-294E-832B-C5E36FE075BF}" destId="{1189E702-2172-B041-A4DD-92F795772D51}" srcOrd="1" destOrd="0" presId="urn:microsoft.com/office/officeart/2008/layout/HorizontalMultiLevelHierarchy"/>
    <dgm:cxn modelId="{8D3AE77E-A06E-4A7B-AC03-ABD1D4638911}" type="presParOf" srcId="{1189E702-2172-B041-A4DD-92F795772D51}" destId="{F0C5352E-AA6B-3041-91E7-E1179BD6A38D}" srcOrd="0" destOrd="0" presId="urn:microsoft.com/office/officeart/2008/layout/HorizontalMultiLevelHierarchy"/>
    <dgm:cxn modelId="{BE6B479D-AE56-4F3B-8E20-63E8C0BF616D}" type="presParOf" srcId="{F0C5352E-AA6B-3041-91E7-E1179BD6A38D}" destId="{8506EEC6-9F8B-3E43-B819-549CA38B88EF}" srcOrd="0" destOrd="0" presId="urn:microsoft.com/office/officeart/2008/layout/HorizontalMultiLevelHierarchy"/>
    <dgm:cxn modelId="{AC9AF0BF-2410-4C34-9DF1-B6CA40D75EC7}" type="presParOf" srcId="{1189E702-2172-B041-A4DD-92F795772D51}" destId="{2B944334-7CBE-FA4A-A3A7-0546BB4BF243}" srcOrd="1" destOrd="0" presId="urn:microsoft.com/office/officeart/2008/layout/HorizontalMultiLevelHierarchy"/>
    <dgm:cxn modelId="{C951BFF5-36A4-4AAF-BF3C-7A7A3B2EAD3C}" type="presParOf" srcId="{2B944334-7CBE-FA4A-A3A7-0546BB4BF243}" destId="{AF942193-9880-FA46-BA9C-C8C891F6F1DA}" srcOrd="0" destOrd="0" presId="urn:microsoft.com/office/officeart/2008/layout/HorizontalMultiLevelHierarchy"/>
    <dgm:cxn modelId="{00C3C50D-38E1-4BF6-9C70-2F9DD46C77BA}" type="presParOf" srcId="{2B944334-7CBE-FA4A-A3A7-0546BB4BF243}" destId="{018C6795-FB19-1B42-A613-AD2CE1A40A9C}" srcOrd="1" destOrd="0" presId="urn:microsoft.com/office/officeart/2008/layout/HorizontalMultiLevelHierarchy"/>
    <dgm:cxn modelId="{62A8DE67-E4BF-4601-A9FB-34381C5C47BE}" type="presParOf" srcId="{1189E702-2172-B041-A4DD-92F795772D51}" destId="{3385E0CA-45F8-2A41-85A5-32C836923851}" srcOrd="2" destOrd="0" presId="urn:microsoft.com/office/officeart/2008/layout/HorizontalMultiLevelHierarchy"/>
    <dgm:cxn modelId="{13FEFB60-0D5F-49A4-A505-D5EA188AC11C}" type="presParOf" srcId="{3385E0CA-45F8-2A41-85A5-32C836923851}" destId="{EA314918-90C7-6648-8848-5C15333E3F0D}" srcOrd="0" destOrd="0" presId="urn:microsoft.com/office/officeart/2008/layout/HorizontalMultiLevelHierarchy"/>
    <dgm:cxn modelId="{B2F26EC7-6490-4474-BCBA-C54C48422752}" type="presParOf" srcId="{1189E702-2172-B041-A4DD-92F795772D51}" destId="{F7C1B7A8-8D01-F24C-8D78-5A4A3A7FBDBA}" srcOrd="3" destOrd="0" presId="urn:microsoft.com/office/officeart/2008/layout/HorizontalMultiLevelHierarchy"/>
    <dgm:cxn modelId="{4389A6C3-91E9-4382-9928-CA041C639C9E}" type="presParOf" srcId="{F7C1B7A8-8D01-F24C-8D78-5A4A3A7FBDBA}" destId="{DD175F83-C0DB-8244-ACBD-81F6494DCAE6}" srcOrd="0" destOrd="0" presId="urn:microsoft.com/office/officeart/2008/layout/HorizontalMultiLevelHierarchy"/>
    <dgm:cxn modelId="{22DDF5CF-9365-4DC6-8ABE-24E8562C8559}" type="presParOf" srcId="{F7C1B7A8-8D01-F24C-8D78-5A4A3A7FBDBA}" destId="{5140B19C-81A2-764C-A02A-A69727C6E6BC}" srcOrd="1" destOrd="0" presId="urn:microsoft.com/office/officeart/2008/layout/HorizontalMultiLevelHierarchy"/>
    <dgm:cxn modelId="{9B6D9CEF-518B-4493-8DBB-92F416126106}" type="presParOf" srcId="{1189E702-2172-B041-A4DD-92F795772D51}" destId="{9ADC6AD5-096B-D846-AF10-971CB9DAE911}" srcOrd="4" destOrd="0" presId="urn:microsoft.com/office/officeart/2008/layout/HorizontalMultiLevelHierarchy"/>
    <dgm:cxn modelId="{830968A1-2A9B-4CF3-90F6-B82BE8EB3FD3}" type="presParOf" srcId="{9ADC6AD5-096B-D846-AF10-971CB9DAE911}" destId="{B4D601C5-664E-7042-8FE3-35D0DFAF1A0E}" srcOrd="0" destOrd="0" presId="urn:microsoft.com/office/officeart/2008/layout/HorizontalMultiLevelHierarchy"/>
    <dgm:cxn modelId="{DE744041-4D0E-4711-8D9F-8D3A5F4C9988}" type="presParOf" srcId="{1189E702-2172-B041-A4DD-92F795772D51}" destId="{20950E5B-74AC-C245-A502-6C8C0CEA7D5B}" srcOrd="5" destOrd="0" presId="urn:microsoft.com/office/officeart/2008/layout/HorizontalMultiLevelHierarchy"/>
    <dgm:cxn modelId="{7456C330-31AF-4E09-B3DF-BA075305EA2D}" type="presParOf" srcId="{20950E5B-74AC-C245-A502-6C8C0CEA7D5B}" destId="{9F3627D2-459F-6745-A746-AED9865FE2E7}" srcOrd="0" destOrd="0" presId="urn:microsoft.com/office/officeart/2008/layout/HorizontalMultiLevelHierarchy"/>
    <dgm:cxn modelId="{804D0384-5AA2-4DE3-A499-744331A31B36}" type="presParOf" srcId="{20950E5B-74AC-C245-A502-6C8C0CEA7D5B}" destId="{BB277F8B-B7B0-2946-9D76-8CB3B8E3429D}" srcOrd="1" destOrd="0" presId="urn:microsoft.com/office/officeart/2008/layout/HorizontalMultiLevelHierarchy"/>
    <dgm:cxn modelId="{370309AD-8DC9-4958-91B0-1B777A318AD3}" type="presParOf" srcId="{1189E702-2172-B041-A4DD-92F795772D51}" destId="{73119730-D1F4-B64D-8B38-C45291BC737F}" srcOrd="6" destOrd="0" presId="urn:microsoft.com/office/officeart/2008/layout/HorizontalMultiLevelHierarchy"/>
    <dgm:cxn modelId="{6DE6BF55-6E30-47BC-A577-94815FB1C068}" type="presParOf" srcId="{73119730-D1F4-B64D-8B38-C45291BC737F}" destId="{41ACCBCF-E0B7-3844-A409-B0ED3F0831C4}" srcOrd="0" destOrd="0" presId="urn:microsoft.com/office/officeart/2008/layout/HorizontalMultiLevelHierarchy"/>
    <dgm:cxn modelId="{579F2FC5-9DEB-4CC7-B4CC-9A1BE99BE04D}" type="presParOf" srcId="{1189E702-2172-B041-A4DD-92F795772D51}" destId="{877DB082-2302-E641-9012-77112343A948}" srcOrd="7" destOrd="0" presId="urn:microsoft.com/office/officeart/2008/layout/HorizontalMultiLevelHierarchy"/>
    <dgm:cxn modelId="{63A01C3E-049B-4C31-80D4-89ED619CD83E}" type="presParOf" srcId="{877DB082-2302-E641-9012-77112343A948}" destId="{8D262B72-E3F9-A349-B5E9-B4D2A4F0E06B}" srcOrd="0" destOrd="0" presId="urn:microsoft.com/office/officeart/2008/layout/HorizontalMultiLevelHierarchy"/>
    <dgm:cxn modelId="{1A6B7EEE-5355-457B-AC4E-79CCF833B987}" type="presParOf" srcId="{877DB082-2302-E641-9012-77112343A948}" destId="{5947EC31-4993-FB4A-8715-DF522DA09D1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ED07D7-48AA-DE4B-A364-9253DA659046}"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98652DE2-7B97-5446-82F6-A2BD1EAD3AA8}">
      <dgm:prSet phldrT="[Text]"/>
      <dgm:spPr/>
      <dgm:t>
        <a:bodyPr/>
        <a:lstStyle/>
        <a:p>
          <a:r>
            <a:rPr lang="en-US" dirty="0"/>
            <a:t>Training</a:t>
          </a:r>
        </a:p>
      </dgm:t>
    </dgm:pt>
    <dgm:pt modelId="{35919A95-B931-4746-9C6E-4E4E48F5CF98}" type="parTrans" cxnId="{86257A68-CFAF-934D-BBA9-2B8E2AFEE178}">
      <dgm:prSet/>
      <dgm:spPr/>
      <dgm:t>
        <a:bodyPr/>
        <a:lstStyle/>
        <a:p>
          <a:endParaRPr lang="en-US"/>
        </a:p>
      </dgm:t>
    </dgm:pt>
    <dgm:pt modelId="{60B2DDBE-2FEA-4A4C-AD78-E9C2B527FE17}" type="sibTrans" cxnId="{86257A68-CFAF-934D-BBA9-2B8E2AFEE178}">
      <dgm:prSet/>
      <dgm:spPr/>
      <dgm:t>
        <a:bodyPr/>
        <a:lstStyle/>
        <a:p>
          <a:endParaRPr lang="en-US"/>
        </a:p>
      </dgm:t>
    </dgm:pt>
    <dgm:pt modelId="{A0ADB286-65D0-C743-B080-7791CF5ABEB0}">
      <dgm:prSet phldrT="[Text]"/>
      <dgm:spPr/>
      <dgm:t>
        <a:bodyPr/>
        <a:lstStyle/>
        <a:p>
          <a:r>
            <a:rPr lang="en-US" dirty="0"/>
            <a:t>Screening</a:t>
          </a:r>
        </a:p>
      </dgm:t>
    </dgm:pt>
    <dgm:pt modelId="{D955EDDD-7AE6-7A40-8B1F-10CA10230199}" type="parTrans" cxnId="{BC3A551A-E160-1D4D-A2E4-BE5132823CC3}">
      <dgm:prSet/>
      <dgm:spPr/>
      <dgm:t>
        <a:bodyPr/>
        <a:lstStyle/>
        <a:p>
          <a:endParaRPr lang="en-US"/>
        </a:p>
      </dgm:t>
    </dgm:pt>
    <dgm:pt modelId="{C5174419-FA06-D147-ABA3-2D1AA279300C}" type="sibTrans" cxnId="{BC3A551A-E160-1D4D-A2E4-BE5132823CC3}">
      <dgm:prSet/>
      <dgm:spPr/>
      <dgm:t>
        <a:bodyPr/>
        <a:lstStyle/>
        <a:p>
          <a:endParaRPr lang="en-US"/>
        </a:p>
      </dgm:t>
    </dgm:pt>
    <dgm:pt modelId="{4D67E200-93E0-2C42-8366-5660E6C6F129}">
      <dgm:prSet phldrT="[Text]"/>
      <dgm:spPr/>
      <dgm:t>
        <a:bodyPr/>
        <a:lstStyle/>
        <a:p>
          <a:r>
            <a:rPr lang="en-US" dirty="0"/>
            <a:t>Capacity/Coalition</a:t>
          </a:r>
        </a:p>
      </dgm:t>
    </dgm:pt>
    <dgm:pt modelId="{113FF946-7A94-4942-B74D-FC0273D15C2C}" type="parTrans" cxnId="{EBB387C5-8B28-A947-A20E-8C322A5918C7}">
      <dgm:prSet/>
      <dgm:spPr/>
      <dgm:t>
        <a:bodyPr/>
        <a:lstStyle/>
        <a:p>
          <a:endParaRPr lang="en-US"/>
        </a:p>
      </dgm:t>
    </dgm:pt>
    <dgm:pt modelId="{222790C4-ABDE-0A4A-B37A-BB058D32F779}" type="sibTrans" cxnId="{EBB387C5-8B28-A947-A20E-8C322A5918C7}">
      <dgm:prSet/>
      <dgm:spPr/>
      <dgm:t>
        <a:bodyPr/>
        <a:lstStyle/>
        <a:p>
          <a:endParaRPr lang="en-US"/>
        </a:p>
      </dgm:t>
    </dgm:pt>
    <dgm:pt modelId="{8443B12B-5259-384B-A868-1521E65C6EBC}">
      <dgm:prSet/>
      <dgm:spPr/>
      <dgm:t>
        <a:bodyPr/>
        <a:lstStyle/>
        <a:p>
          <a:r>
            <a:rPr lang="en-US" dirty="0"/>
            <a:t>Monitoring &amp; Evaluation</a:t>
          </a:r>
        </a:p>
      </dgm:t>
    </dgm:pt>
    <dgm:pt modelId="{C6964C7F-EFBD-5944-B26D-719E65471B39}" type="parTrans" cxnId="{6D147FE0-2AE7-E64A-A7EC-DCFDEC13765E}">
      <dgm:prSet/>
      <dgm:spPr/>
      <dgm:t>
        <a:bodyPr/>
        <a:lstStyle/>
        <a:p>
          <a:endParaRPr lang="en-US"/>
        </a:p>
      </dgm:t>
    </dgm:pt>
    <dgm:pt modelId="{73963B8A-D684-1446-ACA3-B4ED83B5C9ED}" type="sibTrans" cxnId="{6D147FE0-2AE7-E64A-A7EC-DCFDEC13765E}">
      <dgm:prSet/>
      <dgm:spPr/>
      <dgm:t>
        <a:bodyPr/>
        <a:lstStyle/>
        <a:p>
          <a:endParaRPr lang="en-US"/>
        </a:p>
      </dgm:t>
    </dgm:pt>
    <dgm:pt modelId="{7E9B1640-6806-3643-ABE1-E3C47BB802DC}" type="pres">
      <dgm:prSet presAssocID="{6CED07D7-48AA-DE4B-A364-9253DA659046}" presName="linear" presStyleCnt="0">
        <dgm:presLayoutVars>
          <dgm:dir/>
          <dgm:animLvl val="lvl"/>
          <dgm:resizeHandles val="exact"/>
        </dgm:presLayoutVars>
      </dgm:prSet>
      <dgm:spPr/>
    </dgm:pt>
    <dgm:pt modelId="{E1F838BF-9C13-6D45-A550-8130E13E3DBE}" type="pres">
      <dgm:prSet presAssocID="{98652DE2-7B97-5446-82F6-A2BD1EAD3AA8}" presName="parentLin" presStyleCnt="0"/>
      <dgm:spPr/>
    </dgm:pt>
    <dgm:pt modelId="{43BC5966-0F5A-E446-95EB-DDD144CACF4D}" type="pres">
      <dgm:prSet presAssocID="{98652DE2-7B97-5446-82F6-A2BD1EAD3AA8}" presName="parentLeftMargin" presStyleLbl="node1" presStyleIdx="0" presStyleCnt="4"/>
      <dgm:spPr/>
    </dgm:pt>
    <dgm:pt modelId="{43BFFB95-FA9E-3B4E-8798-5E352030A0ED}" type="pres">
      <dgm:prSet presAssocID="{98652DE2-7B97-5446-82F6-A2BD1EAD3AA8}" presName="parentText" presStyleLbl="node1" presStyleIdx="0" presStyleCnt="4">
        <dgm:presLayoutVars>
          <dgm:chMax val="0"/>
          <dgm:bulletEnabled val="1"/>
        </dgm:presLayoutVars>
      </dgm:prSet>
      <dgm:spPr/>
    </dgm:pt>
    <dgm:pt modelId="{56B1B9F2-6A32-594B-82D6-174ED31DEE2E}" type="pres">
      <dgm:prSet presAssocID="{98652DE2-7B97-5446-82F6-A2BD1EAD3AA8}" presName="negativeSpace" presStyleCnt="0"/>
      <dgm:spPr/>
    </dgm:pt>
    <dgm:pt modelId="{E610F19D-2674-0047-B8D2-068C97A9B8C2}" type="pres">
      <dgm:prSet presAssocID="{98652DE2-7B97-5446-82F6-A2BD1EAD3AA8}" presName="childText" presStyleLbl="conFgAcc1" presStyleIdx="0" presStyleCnt="4">
        <dgm:presLayoutVars>
          <dgm:bulletEnabled val="1"/>
        </dgm:presLayoutVars>
      </dgm:prSet>
      <dgm:spPr/>
    </dgm:pt>
    <dgm:pt modelId="{28173CCC-299D-534B-9E72-D466E8B44B6F}" type="pres">
      <dgm:prSet presAssocID="{60B2DDBE-2FEA-4A4C-AD78-E9C2B527FE17}" presName="spaceBetweenRectangles" presStyleCnt="0"/>
      <dgm:spPr/>
    </dgm:pt>
    <dgm:pt modelId="{9AA72CF1-B424-8048-B39A-1D930D806806}" type="pres">
      <dgm:prSet presAssocID="{A0ADB286-65D0-C743-B080-7791CF5ABEB0}" presName="parentLin" presStyleCnt="0"/>
      <dgm:spPr/>
    </dgm:pt>
    <dgm:pt modelId="{E84740AC-2E16-2649-A051-CE88178A4580}" type="pres">
      <dgm:prSet presAssocID="{A0ADB286-65D0-C743-B080-7791CF5ABEB0}" presName="parentLeftMargin" presStyleLbl="node1" presStyleIdx="0" presStyleCnt="4"/>
      <dgm:spPr/>
    </dgm:pt>
    <dgm:pt modelId="{7E23385A-B8FC-6C4C-82CF-4F9F320E58C0}" type="pres">
      <dgm:prSet presAssocID="{A0ADB286-65D0-C743-B080-7791CF5ABEB0}" presName="parentText" presStyleLbl="node1" presStyleIdx="1" presStyleCnt="4">
        <dgm:presLayoutVars>
          <dgm:chMax val="0"/>
          <dgm:bulletEnabled val="1"/>
        </dgm:presLayoutVars>
      </dgm:prSet>
      <dgm:spPr/>
    </dgm:pt>
    <dgm:pt modelId="{E5BDF8F8-2EBC-F04A-B0D6-DA025D21D3C8}" type="pres">
      <dgm:prSet presAssocID="{A0ADB286-65D0-C743-B080-7791CF5ABEB0}" presName="negativeSpace" presStyleCnt="0"/>
      <dgm:spPr/>
    </dgm:pt>
    <dgm:pt modelId="{21047354-C264-3D4D-91C1-858931373F94}" type="pres">
      <dgm:prSet presAssocID="{A0ADB286-65D0-C743-B080-7791CF5ABEB0}" presName="childText" presStyleLbl="conFgAcc1" presStyleIdx="1" presStyleCnt="4">
        <dgm:presLayoutVars>
          <dgm:bulletEnabled val="1"/>
        </dgm:presLayoutVars>
      </dgm:prSet>
      <dgm:spPr/>
    </dgm:pt>
    <dgm:pt modelId="{E18677C7-7A47-8F42-839D-D2D7F456A5AD}" type="pres">
      <dgm:prSet presAssocID="{C5174419-FA06-D147-ABA3-2D1AA279300C}" presName="spaceBetweenRectangles" presStyleCnt="0"/>
      <dgm:spPr/>
    </dgm:pt>
    <dgm:pt modelId="{0F2A0D83-1250-EC44-8235-EF081A809F0C}" type="pres">
      <dgm:prSet presAssocID="{4D67E200-93E0-2C42-8366-5660E6C6F129}" presName="parentLin" presStyleCnt="0"/>
      <dgm:spPr/>
    </dgm:pt>
    <dgm:pt modelId="{50A7DA0D-1344-514E-BE04-1A68B2AFD348}" type="pres">
      <dgm:prSet presAssocID="{4D67E200-93E0-2C42-8366-5660E6C6F129}" presName="parentLeftMargin" presStyleLbl="node1" presStyleIdx="1" presStyleCnt="4"/>
      <dgm:spPr/>
    </dgm:pt>
    <dgm:pt modelId="{68127138-95FA-554A-91A0-6A1BA2C55371}" type="pres">
      <dgm:prSet presAssocID="{4D67E200-93E0-2C42-8366-5660E6C6F129}" presName="parentText" presStyleLbl="node1" presStyleIdx="2" presStyleCnt="4">
        <dgm:presLayoutVars>
          <dgm:chMax val="0"/>
          <dgm:bulletEnabled val="1"/>
        </dgm:presLayoutVars>
      </dgm:prSet>
      <dgm:spPr/>
    </dgm:pt>
    <dgm:pt modelId="{24A6114E-916F-A047-AA8D-7DEAEDA2C045}" type="pres">
      <dgm:prSet presAssocID="{4D67E200-93E0-2C42-8366-5660E6C6F129}" presName="negativeSpace" presStyleCnt="0"/>
      <dgm:spPr/>
    </dgm:pt>
    <dgm:pt modelId="{2F49ADA9-9F3F-0A47-9160-F32C0B790DBC}" type="pres">
      <dgm:prSet presAssocID="{4D67E200-93E0-2C42-8366-5660E6C6F129}" presName="childText" presStyleLbl="conFgAcc1" presStyleIdx="2" presStyleCnt="4">
        <dgm:presLayoutVars>
          <dgm:bulletEnabled val="1"/>
        </dgm:presLayoutVars>
      </dgm:prSet>
      <dgm:spPr/>
    </dgm:pt>
    <dgm:pt modelId="{35734E82-EBD1-6646-9BA0-E1AB940D9E51}" type="pres">
      <dgm:prSet presAssocID="{222790C4-ABDE-0A4A-B37A-BB058D32F779}" presName="spaceBetweenRectangles" presStyleCnt="0"/>
      <dgm:spPr/>
    </dgm:pt>
    <dgm:pt modelId="{778BBCC1-61EC-3A47-9FA3-71457E7369C8}" type="pres">
      <dgm:prSet presAssocID="{8443B12B-5259-384B-A868-1521E65C6EBC}" presName="parentLin" presStyleCnt="0"/>
      <dgm:spPr/>
    </dgm:pt>
    <dgm:pt modelId="{878E3A85-5B45-0142-9FBA-D9370880F54F}" type="pres">
      <dgm:prSet presAssocID="{8443B12B-5259-384B-A868-1521E65C6EBC}" presName="parentLeftMargin" presStyleLbl="node1" presStyleIdx="2" presStyleCnt="4"/>
      <dgm:spPr/>
    </dgm:pt>
    <dgm:pt modelId="{983A18AE-8001-A74A-AC09-E43A4BA3F842}" type="pres">
      <dgm:prSet presAssocID="{8443B12B-5259-384B-A868-1521E65C6EBC}" presName="parentText" presStyleLbl="node1" presStyleIdx="3" presStyleCnt="4">
        <dgm:presLayoutVars>
          <dgm:chMax val="0"/>
          <dgm:bulletEnabled val="1"/>
        </dgm:presLayoutVars>
      </dgm:prSet>
      <dgm:spPr/>
    </dgm:pt>
    <dgm:pt modelId="{985895FA-CCDD-B949-812C-CBEA20E0C895}" type="pres">
      <dgm:prSet presAssocID="{8443B12B-5259-384B-A868-1521E65C6EBC}" presName="negativeSpace" presStyleCnt="0"/>
      <dgm:spPr/>
    </dgm:pt>
    <dgm:pt modelId="{51AAA5CF-043D-2547-A97D-96BB06F8F178}" type="pres">
      <dgm:prSet presAssocID="{8443B12B-5259-384B-A868-1521E65C6EBC}" presName="childText" presStyleLbl="conFgAcc1" presStyleIdx="3" presStyleCnt="4">
        <dgm:presLayoutVars>
          <dgm:bulletEnabled val="1"/>
        </dgm:presLayoutVars>
      </dgm:prSet>
      <dgm:spPr/>
    </dgm:pt>
  </dgm:ptLst>
  <dgm:cxnLst>
    <dgm:cxn modelId="{0E132514-C89D-794D-AA8E-CC0897291032}" type="presOf" srcId="{8443B12B-5259-384B-A868-1521E65C6EBC}" destId="{983A18AE-8001-A74A-AC09-E43A4BA3F842}" srcOrd="1" destOrd="0" presId="urn:microsoft.com/office/officeart/2005/8/layout/list1"/>
    <dgm:cxn modelId="{BC3A551A-E160-1D4D-A2E4-BE5132823CC3}" srcId="{6CED07D7-48AA-DE4B-A364-9253DA659046}" destId="{A0ADB286-65D0-C743-B080-7791CF5ABEB0}" srcOrd="1" destOrd="0" parTransId="{D955EDDD-7AE6-7A40-8B1F-10CA10230199}" sibTransId="{C5174419-FA06-D147-ABA3-2D1AA279300C}"/>
    <dgm:cxn modelId="{82A1E829-98E3-E241-9E66-65636A8A894D}" type="presOf" srcId="{A0ADB286-65D0-C743-B080-7791CF5ABEB0}" destId="{7E23385A-B8FC-6C4C-82CF-4F9F320E58C0}" srcOrd="1" destOrd="0" presId="urn:microsoft.com/office/officeart/2005/8/layout/list1"/>
    <dgm:cxn modelId="{F0395C67-9DD1-3D47-A85B-DDD44D0633EE}" type="presOf" srcId="{98652DE2-7B97-5446-82F6-A2BD1EAD3AA8}" destId="{43BC5966-0F5A-E446-95EB-DDD144CACF4D}" srcOrd="0" destOrd="0" presId="urn:microsoft.com/office/officeart/2005/8/layout/list1"/>
    <dgm:cxn modelId="{86257A68-CFAF-934D-BBA9-2B8E2AFEE178}" srcId="{6CED07D7-48AA-DE4B-A364-9253DA659046}" destId="{98652DE2-7B97-5446-82F6-A2BD1EAD3AA8}" srcOrd="0" destOrd="0" parTransId="{35919A95-B931-4746-9C6E-4E4E48F5CF98}" sibTransId="{60B2DDBE-2FEA-4A4C-AD78-E9C2B527FE17}"/>
    <dgm:cxn modelId="{8F4CB271-5511-0C49-BE22-E028418497B3}" type="presOf" srcId="{A0ADB286-65D0-C743-B080-7791CF5ABEB0}" destId="{E84740AC-2E16-2649-A051-CE88178A4580}" srcOrd="0" destOrd="0" presId="urn:microsoft.com/office/officeart/2005/8/layout/list1"/>
    <dgm:cxn modelId="{C628BD8A-D4D8-DA48-886D-CB542AD7C57E}" type="presOf" srcId="{6CED07D7-48AA-DE4B-A364-9253DA659046}" destId="{7E9B1640-6806-3643-ABE1-E3C47BB802DC}" srcOrd="0" destOrd="0" presId="urn:microsoft.com/office/officeart/2005/8/layout/list1"/>
    <dgm:cxn modelId="{EEA3EDA7-846E-3641-A1D6-DF3D7AE8E980}" type="presOf" srcId="{4D67E200-93E0-2C42-8366-5660E6C6F129}" destId="{68127138-95FA-554A-91A0-6A1BA2C55371}" srcOrd="1" destOrd="0" presId="urn:microsoft.com/office/officeart/2005/8/layout/list1"/>
    <dgm:cxn modelId="{EBB387C5-8B28-A947-A20E-8C322A5918C7}" srcId="{6CED07D7-48AA-DE4B-A364-9253DA659046}" destId="{4D67E200-93E0-2C42-8366-5660E6C6F129}" srcOrd="2" destOrd="0" parTransId="{113FF946-7A94-4942-B74D-FC0273D15C2C}" sibTransId="{222790C4-ABDE-0A4A-B37A-BB058D32F779}"/>
    <dgm:cxn modelId="{769FA4C8-E9E1-6145-8130-AF26E353F0A3}" type="presOf" srcId="{4D67E200-93E0-2C42-8366-5660E6C6F129}" destId="{50A7DA0D-1344-514E-BE04-1A68B2AFD348}" srcOrd="0" destOrd="0" presId="urn:microsoft.com/office/officeart/2005/8/layout/list1"/>
    <dgm:cxn modelId="{6D147FE0-2AE7-E64A-A7EC-DCFDEC13765E}" srcId="{6CED07D7-48AA-DE4B-A364-9253DA659046}" destId="{8443B12B-5259-384B-A868-1521E65C6EBC}" srcOrd="3" destOrd="0" parTransId="{C6964C7F-EFBD-5944-B26D-719E65471B39}" sibTransId="{73963B8A-D684-1446-ACA3-B4ED83B5C9ED}"/>
    <dgm:cxn modelId="{585EFCE8-13C0-A848-9463-1FC22E72BC4E}" type="presOf" srcId="{98652DE2-7B97-5446-82F6-A2BD1EAD3AA8}" destId="{43BFFB95-FA9E-3B4E-8798-5E352030A0ED}" srcOrd="1" destOrd="0" presId="urn:microsoft.com/office/officeart/2005/8/layout/list1"/>
    <dgm:cxn modelId="{4060A0FF-919A-8748-AC57-9E767BAA01E6}" type="presOf" srcId="{8443B12B-5259-384B-A868-1521E65C6EBC}" destId="{878E3A85-5B45-0142-9FBA-D9370880F54F}" srcOrd="0" destOrd="0" presId="urn:microsoft.com/office/officeart/2005/8/layout/list1"/>
    <dgm:cxn modelId="{96E58659-FCC1-5541-A002-B9E6875189C5}" type="presParOf" srcId="{7E9B1640-6806-3643-ABE1-E3C47BB802DC}" destId="{E1F838BF-9C13-6D45-A550-8130E13E3DBE}" srcOrd="0" destOrd="0" presId="urn:microsoft.com/office/officeart/2005/8/layout/list1"/>
    <dgm:cxn modelId="{13855E3B-B99A-B440-8B82-362CC336FDF1}" type="presParOf" srcId="{E1F838BF-9C13-6D45-A550-8130E13E3DBE}" destId="{43BC5966-0F5A-E446-95EB-DDD144CACF4D}" srcOrd="0" destOrd="0" presId="urn:microsoft.com/office/officeart/2005/8/layout/list1"/>
    <dgm:cxn modelId="{FD04631A-C418-0444-AA5F-A2E3D5888F3E}" type="presParOf" srcId="{E1F838BF-9C13-6D45-A550-8130E13E3DBE}" destId="{43BFFB95-FA9E-3B4E-8798-5E352030A0ED}" srcOrd="1" destOrd="0" presId="urn:microsoft.com/office/officeart/2005/8/layout/list1"/>
    <dgm:cxn modelId="{62C155D7-1F7D-5440-B134-87AAA0D0919C}" type="presParOf" srcId="{7E9B1640-6806-3643-ABE1-E3C47BB802DC}" destId="{56B1B9F2-6A32-594B-82D6-174ED31DEE2E}" srcOrd="1" destOrd="0" presId="urn:microsoft.com/office/officeart/2005/8/layout/list1"/>
    <dgm:cxn modelId="{D9340B9B-B733-1143-B3D0-2E7BF28DE14F}" type="presParOf" srcId="{7E9B1640-6806-3643-ABE1-E3C47BB802DC}" destId="{E610F19D-2674-0047-B8D2-068C97A9B8C2}" srcOrd="2" destOrd="0" presId="urn:microsoft.com/office/officeart/2005/8/layout/list1"/>
    <dgm:cxn modelId="{0B006A91-35C9-C24E-9A63-EEFB88FC155E}" type="presParOf" srcId="{7E9B1640-6806-3643-ABE1-E3C47BB802DC}" destId="{28173CCC-299D-534B-9E72-D466E8B44B6F}" srcOrd="3" destOrd="0" presId="urn:microsoft.com/office/officeart/2005/8/layout/list1"/>
    <dgm:cxn modelId="{3E543EB7-5C27-0E4B-8233-0390EE1BDD28}" type="presParOf" srcId="{7E9B1640-6806-3643-ABE1-E3C47BB802DC}" destId="{9AA72CF1-B424-8048-B39A-1D930D806806}" srcOrd="4" destOrd="0" presId="urn:microsoft.com/office/officeart/2005/8/layout/list1"/>
    <dgm:cxn modelId="{17B06D99-436B-1B47-858A-1051C716B5BE}" type="presParOf" srcId="{9AA72CF1-B424-8048-B39A-1D930D806806}" destId="{E84740AC-2E16-2649-A051-CE88178A4580}" srcOrd="0" destOrd="0" presId="urn:microsoft.com/office/officeart/2005/8/layout/list1"/>
    <dgm:cxn modelId="{A42F0A54-B27A-DC4A-8E26-BC3F31DBE55E}" type="presParOf" srcId="{9AA72CF1-B424-8048-B39A-1D930D806806}" destId="{7E23385A-B8FC-6C4C-82CF-4F9F320E58C0}" srcOrd="1" destOrd="0" presId="urn:microsoft.com/office/officeart/2005/8/layout/list1"/>
    <dgm:cxn modelId="{3B878346-ABD4-1841-89C6-C30236ED4D6B}" type="presParOf" srcId="{7E9B1640-6806-3643-ABE1-E3C47BB802DC}" destId="{E5BDF8F8-2EBC-F04A-B0D6-DA025D21D3C8}" srcOrd="5" destOrd="0" presId="urn:microsoft.com/office/officeart/2005/8/layout/list1"/>
    <dgm:cxn modelId="{DEE981C9-6CA4-E848-B4EB-493472DEE1CD}" type="presParOf" srcId="{7E9B1640-6806-3643-ABE1-E3C47BB802DC}" destId="{21047354-C264-3D4D-91C1-858931373F94}" srcOrd="6" destOrd="0" presId="urn:microsoft.com/office/officeart/2005/8/layout/list1"/>
    <dgm:cxn modelId="{2EA3C6D4-5712-CF4B-9749-176610E80E13}" type="presParOf" srcId="{7E9B1640-6806-3643-ABE1-E3C47BB802DC}" destId="{E18677C7-7A47-8F42-839D-D2D7F456A5AD}" srcOrd="7" destOrd="0" presId="urn:microsoft.com/office/officeart/2005/8/layout/list1"/>
    <dgm:cxn modelId="{8A3936BF-D20B-4649-B8C9-40647BB6FC92}" type="presParOf" srcId="{7E9B1640-6806-3643-ABE1-E3C47BB802DC}" destId="{0F2A0D83-1250-EC44-8235-EF081A809F0C}" srcOrd="8" destOrd="0" presId="urn:microsoft.com/office/officeart/2005/8/layout/list1"/>
    <dgm:cxn modelId="{65ABFB6E-1373-4C4E-993A-BAFBE279D2C7}" type="presParOf" srcId="{0F2A0D83-1250-EC44-8235-EF081A809F0C}" destId="{50A7DA0D-1344-514E-BE04-1A68B2AFD348}" srcOrd="0" destOrd="0" presId="urn:microsoft.com/office/officeart/2005/8/layout/list1"/>
    <dgm:cxn modelId="{96A9ECD6-7084-F141-93D3-99F72FF31429}" type="presParOf" srcId="{0F2A0D83-1250-EC44-8235-EF081A809F0C}" destId="{68127138-95FA-554A-91A0-6A1BA2C55371}" srcOrd="1" destOrd="0" presId="urn:microsoft.com/office/officeart/2005/8/layout/list1"/>
    <dgm:cxn modelId="{6619DD18-E124-3144-B7BA-5692C701AD6C}" type="presParOf" srcId="{7E9B1640-6806-3643-ABE1-E3C47BB802DC}" destId="{24A6114E-916F-A047-AA8D-7DEAEDA2C045}" srcOrd="9" destOrd="0" presId="urn:microsoft.com/office/officeart/2005/8/layout/list1"/>
    <dgm:cxn modelId="{8ABCB5FC-CCC9-AA44-9312-407750B33D17}" type="presParOf" srcId="{7E9B1640-6806-3643-ABE1-E3C47BB802DC}" destId="{2F49ADA9-9F3F-0A47-9160-F32C0B790DBC}" srcOrd="10" destOrd="0" presId="urn:microsoft.com/office/officeart/2005/8/layout/list1"/>
    <dgm:cxn modelId="{F300C37B-0064-DC46-BEE6-313D160456E0}" type="presParOf" srcId="{7E9B1640-6806-3643-ABE1-E3C47BB802DC}" destId="{35734E82-EBD1-6646-9BA0-E1AB940D9E51}" srcOrd="11" destOrd="0" presId="urn:microsoft.com/office/officeart/2005/8/layout/list1"/>
    <dgm:cxn modelId="{27868C37-CBBA-E44A-B7B2-DB46DA761EC8}" type="presParOf" srcId="{7E9B1640-6806-3643-ABE1-E3C47BB802DC}" destId="{778BBCC1-61EC-3A47-9FA3-71457E7369C8}" srcOrd="12" destOrd="0" presId="urn:microsoft.com/office/officeart/2005/8/layout/list1"/>
    <dgm:cxn modelId="{A8F5C001-CD42-9A49-A670-C9E3FB728126}" type="presParOf" srcId="{778BBCC1-61EC-3A47-9FA3-71457E7369C8}" destId="{878E3A85-5B45-0142-9FBA-D9370880F54F}" srcOrd="0" destOrd="0" presId="urn:microsoft.com/office/officeart/2005/8/layout/list1"/>
    <dgm:cxn modelId="{7E56D98C-88C5-1C4C-8CAB-49FD60A585B0}" type="presParOf" srcId="{778BBCC1-61EC-3A47-9FA3-71457E7369C8}" destId="{983A18AE-8001-A74A-AC09-E43A4BA3F842}" srcOrd="1" destOrd="0" presId="urn:microsoft.com/office/officeart/2005/8/layout/list1"/>
    <dgm:cxn modelId="{4CCA8FF4-733E-6242-AC41-1CBC2DD4EC72}" type="presParOf" srcId="{7E9B1640-6806-3643-ABE1-E3C47BB802DC}" destId="{985895FA-CCDD-B949-812C-CBEA20E0C895}" srcOrd="13" destOrd="0" presId="urn:microsoft.com/office/officeart/2005/8/layout/list1"/>
    <dgm:cxn modelId="{E58AC241-9B4C-FE48-B686-CC2DBCAB49A8}" type="presParOf" srcId="{7E9B1640-6806-3643-ABE1-E3C47BB802DC}" destId="{51AAA5CF-043D-2547-A97D-96BB06F8F17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40465-2C5C-2D41-96C9-F95D8435DBBF}">
      <dsp:nvSpPr>
        <dsp:cNvPr id="0" name=""/>
        <dsp:cNvSpPr/>
      </dsp:nvSpPr>
      <dsp:spPr>
        <a:xfrm>
          <a:off x="2220548" y="2262981"/>
          <a:ext cx="697705" cy="1885302"/>
        </a:xfrm>
        <a:custGeom>
          <a:avLst/>
          <a:gdLst/>
          <a:ahLst/>
          <a:cxnLst/>
          <a:rect l="0" t="0" r="0" b="0"/>
          <a:pathLst>
            <a:path>
              <a:moveTo>
                <a:pt x="0" y="0"/>
              </a:moveTo>
              <a:lnTo>
                <a:pt x="272642" y="0"/>
              </a:lnTo>
              <a:lnTo>
                <a:pt x="272642" y="1105078"/>
              </a:lnTo>
              <a:lnTo>
                <a:pt x="545284" y="1105078"/>
              </a:lnTo>
            </a:path>
          </a:pathLst>
        </a:custGeom>
        <a:noFill/>
        <a:ln w="6350" cap="flat" cmpd="sng" algn="ctr">
          <a:solidFill>
            <a:srgbClr val="4472C4">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ysClr val="windowText" lastClr="000000">
                <a:hueOff val="0"/>
                <a:satOff val="0"/>
                <a:lumOff val="0"/>
                <a:alphaOff val="0"/>
              </a:sysClr>
            </a:solidFill>
            <a:latin typeface="Calibri" panose="020F0502020204030204"/>
            <a:ea typeface="+mn-ea"/>
            <a:cs typeface="+mn-cs"/>
          </a:endParaRPr>
        </a:p>
      </dsp:txBody>
      <dsp:txXfrm>
        <a:off x="2519144" y="3155376"/>
        <a:ext cx="100513" cy="100513"/>
      </dsp:txXfrm>
    </dsp:sp>
    <dsp:sp modelId="{9B2D2BE3-0BEF-7147-A6AA-80FE1442B02C}">
      <dsp:nvSpPr>
        <dsp:cNvPr id="0" name=""/>
        <dsp:cNvSpPr/>
      </dsp:nvSpPr>
      <dsp:spPr>
        <a:xfrm>
          <a:off x="2220548" y="2262981"/>
          <a:ext cx="697705" cy="942651"/>
        </a:xfrm>
        <a:custGeom>
          <a:avLst/>
          <a:gdLst/>
          <a:ahLst/>
          <a:cxnLst/>
          <a:rect l="0" t="0" r="0" b="0"/>
          <a:pathLst>
            <a:path>
              <a:moveTo>
                <a:pt x="0" y="0"/>
              </a:moveTo>
              <a:lnTo>
                <a:pt x="272642" y="0"/>
              </a:lnTo>
              <a:lnTo>
                <a:pt x="272642" y="368359"/>
              </a:lnTo>
              <a:lnTo>
                <a:pt x="545284" y="368359"/>
              </a:lnTo>
            </a:path>
          </a:pathLst>
        </a:custGeom>
        <a:noFill/>
        <a:ln w="6350" cap="flat" cmpd="sng" algn="ctr">
          <a:solidFill>
            <a:srgbClr val="4472C4">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2540082" y="2704987"/>
        <a:ext cx="58638" cy="58638"/>
      </dsp:txXfrm>
    </dsp:sp>
    <dsp:sp modelId="{4128CB99-36FA-CA47-8B43-ABDC610F241C}">
      <dsp:nvSpPr>
        <dsp:cNvPr id="0" name=""/>
        <dsp:cNvSpPr/>
      </dsp:nvSpPr>
      <dsp:spPr>
        <a:xfrm>
          <a:off x="2220548" y="2217261"/>
          <a:ext cx="697705" cy="91440"/>
        </a:xfrm>
        <a:custGeom>
          <a:avLst/>
          <a:gdLst/>
          <a:ahLst/>
          <a:cxnLst/>
          <a:rect l="0" t="0" r="0" b="0"/>
          <a:pathLst>
            <a:path>
              <a:moveTo>
                <a:pt x="0" y="368359"/>
              </a:moveTo>
              <a:lnTo>
                <a:pt x="272642" y="368359"/>
              </a:lnTo>
              <a:lnTo>
                <a:pt x="272642" y="0"/>
              </a:lnTo>
              <a:lnTo>
                <a:pt x="545284" y="0"/>
              </a:lnTo>
            </a:path>
          </a:pathLst>
        </a:custGeom>
        <a:noFill/>
        <a:ln w="6350" cap="flat" cmpd="sng" algn="ctr">
          <a:solidFill>
            <a:srgbClr val="4472C4">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2551958" y="2245538"/>
        <a:ext cx="34885" cy="34885"/>
      </dsp:txXfrm>
    </dsp:sp>
    <dsp:sp modelId="{53A879A3-3C40-4C5E-B825-09861154A19F}">
      <dsp:nvSpPr>
        <dsp:cNvPr id="0" name=""/>
        <dsp:cNvSpPr/>
      </dsp:nvSpPr>
      <dsp:spPr>
        <a:xfrm>
          <a:off x="2220548" y="1320330"/>
          <a:ext cx="697705" cy="942651"/>
        </a:xfrm>
        <a:custGeom>
          <a:avLst/>
          <a:gdLst/>
          <a:ahLst/>
          <a:cxnLst/>
          <a:rect l="0" t="0" r="0" b="0"/>
          <a:pathLst>
            <a:path>
              <a:moveTo>
                <a:pt x="0" y="942651"/>
              </a:moveTo>
              <a:lnTo>
                <a:pt x="348852" y="942651"/>
              </a:lnTo>
              <a:lnTo>
                <a:pt x="348852" y="0"/>
              </a:lnTo>
              <a:lnTo>
                <a:pt x="697705"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40082" y="1762336"/>
        <a:ext cx="58638" cy="58638"/>
      </dsp:txXfrm>
    </dsp:sp>
    <dsp:sp modelId="{E5735B1D-CE06-EC47-AA80-90BDBED7082F}">
      <dsp:nvSpPr>
        <dsp:cNvPr id="0" name=""/>
        <dsp:cNvSpPr/>
      </dsp:nvSpPr>
      <dsp:spPr>
        <a:xfrm>
          <a:off x="2220548" y="377679"/>
          <a:ext cx="697705" cy="1885302"/>
        </a:xfrm>
        <a:custGeom>
          <a:avLst/>
          <a:gdLst/>
          <a:ahLst/>
          <a:cxnLst/>
          <a:rect l="0" t="0" r="0" b="0"/>
          <a:pathLst>
            <a:path>
              <a:moveTo>
                <a:pt x="0" y="1105078"/>
              </a:moveTo>
              <a:lnTo>
                <a:pt x="272642" y="1105078"/>
              </a:lnTo>
              <a:lnTo>
                <a:pt x="272642" y="0"/>
              </a:lnTo>
              <a:lnTo>
                <a:pt x="545284" y="0"/>
              </a:lnTo>
            </a:path>
          </a:pathLst>
        </a:custGeom>
        <a:noFill/>
        <a:ln w="6350" cap="flat" cmpd="sng" algn="ctr">
          <a:solidFill>
            <a:srgbClr val="4472C4">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ysClr val="windowText" lastClr="000000">
                <a:hueOff val="0"/>
                <a:satOff val="0"/>
                <a:lumOff val="0"/>
                <a:alphaOff val="0"/>
              </a:sysClr>
            </a:solidFill>
            <a:latin typeface="Calibri" panose="020F0502020204030204"/>
            <a:ea typeface="+mn-ea"/>
            <a:cs typeface="+mn-cs"/>
          </a:endParaRPr>
        </a:p>
      </dsp:txBody>
      <dsp:txXfrm>
        <a:off x="2519144" y="1270073"/>
        <a:ext cx="100513" cy="100513"/>
      </dsp:txXfrm>
    </dsp:sp>
    <dsp:sp modelId="{AF903B48-4EA9-8E4F-AF3E-BB77DA20CA99}">
      <dsp:nvSpPr>
        <dsp:cNvPr id="0" name=""/>
        <dsp:cNvSpPr/>
      </dsp:nvSpPr>
      <dsp:spPr>
        <a:xfrm rot="16200000">
          <a:off x="-141040" y="1885921"/>
          <a:ext cx="3969057" cy="754120"/>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Times New Roman" panose="02020603050405020304" pitchFamily="18" charset="0"/>
              <a:ea typeface="+mn-ea"/>
              <a:cs typeface="Times New Roman" panose="02020603050405020304" pitchFamily="18" charset="0"/>
            </a:rPr>
            <a:t>Phase I-Fellowship Project</a:t>
          </a:r>
        </a:p>
      </dsp:txBody>
      <dsp:txXfrm>
        <a:off x="-141040" y="1885921"/>
        <a:ext cx="3969057" cy="754120"/>
      </dsp:txXfrm>
    </dsp:sp>
    <dsp:sp modelId="{50E458E5-D3D5-5646-A628-DEBB1D02266A}">
      <dsp:nvSpPr>
        <dsp:cNvPr id="0" name=""/>
        <dsp:cNvSpPr/>
      </dsp:nvSpPr>
      <dsp:spPr>
        <a:xfrm>
          <a:off x="2918253" y="618"/>
          <a:ext cx="2473516" cy="754120"/>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Times New Roman" panose="02020603050405020304" pitchFamily="18" charset="0"/>
              <a:ea typeface="+mn-ea"/>
              <a:cs typeface="Times New Roman" panose="02020603050405020304" pitchFamily="18" charset="0"/>
            </a:rPr>
            <a:t>Organizational Assessment</a:t>
          </a:r>
        </a:p>
      </dsp:txBody>
      <dsp:txXfrm>
        <a:off x="2918253" y="618"/>
        <a:ext cx="2473516" cy="754120"/>
      </dsp:txXfrm>
    </dsp:sp>
    <dsp:sp modelId="{EB309616-3299-4513-BDC9-B3471CAB97C7}">
      <dsp:nvSpPr>
        <dsp:cNvPr id="0" name=""/>
        <dsp:cNvSpPr/>
      </dsp:nvSpPr>
      <dsp:spPr>
        <a:xfrm>
          <a:off x="2918253" y="943269"/>
          <a:ext cx="2473516" cy="754120"/>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Times New Roman" panose="02020603050405020304" pitchFamily="18" charset="0"/>
              <a:ea typeface="+mn-ea"/>
              <a:cs typeface="Times New Roman" panose="02020603050405020304" pitchFamily="18" charset="0"/>
            </a:rPr>
            <a:t>Priority Program Focus Groups</a:t>
          </a:r>
        </a:p>
      </dsp:txBody>
      <dsp:txXfrm>
        <a:off x="2918253" y="943269"/>
        <a:ext cx="2473516" cy="754120"/>
      </dsp:txXfrm>
    </dsp:sp>
    <dsp:sp modelId="{89F7608F-A669-AD4A-A32F-FB21D74297D4}">
      <dsp:nvSpPr>
        <dsp:cNvPr id="0" name=""/>
        <dsp:cNvSpPr/>
      </dsp:nvSpPr>
      <dsp:spPr>
        <a:xfrm>
          <a:off x="2918253" y="1885921"/>
          <a:ext cx="2473516" cy="754120"/>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Times New Roman" panose="02020603050405020304" pitchFamily="18" charset="0"/>
              <a:ea typeface="+mn-ea"/>
              <a:cs typeface="Times New Roman" panose="02020603050405020304" pitchFamily="18" charset="0"/>
            </a:rPr>
            <a:t>Gaps/Strengths Identified</a:t>
          </a:r>
        </a:p>
      </dsp:txBody>
      <dsp:txXfrm>
        <a:off x="2918253" y="1885921"/>
        <a:ext cx="2473516" cy="754120"/>
      </dsp:txXfrm>
    </dsp:sp>
    <dsp:sp modelId="{8C4A3EDE-42B5-7645-B7E3-07FBE3385CE7}">
      <dsp:nvSpPr>
        <dsp:cNvPr id="0" name=""/>
        <dsp:cNvSpPr/>
      </dsp:nvSpPr>
      <dsp:spPr>
        <a:xfrm>
          <a:off x="2918253" y="2828572"/>
          <a:ext cx="2473516" cy="754120"/>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Times New Roman" panose="02020603050405020304" pitchFamily="18" charset="0"/>
              <a:ea typeface="+mn-ea"/>
              <a:cs typeface="Times New Roman" panose="02020603050405020304" pitchFamily="18" charset="0"/>
            </a:rPr>
            <a:t>Brainstorming Process</a:t>
          </a:r>
        </a:p>
      </dsp:txBody>
      <dsp:txXfrm>
        <a:off x="2918253" y="2828572"/>
        <a:ext cx="2473516" cy="754120"/>
      </dsp:txXfrm>
    </dsp:sp>
    <dsp:sp modelId="{A965BAD5-0348-9848-8514-60B0D4332D6C}">
      <dsp:nvSpPr>
        <dsp:cNvPr id="0" name=""/>
        <dsp:cNvSpPr/>
      </dsp:nvSpPr>
      <dsp:spPr>
        <a:xfrm>
          <a:off x="2918253" y="3771223"/>
          <a:ext cx="2473516" cy="754120"/>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Times New Roman" panose="02020603050405020304" pitchFamily="18" charset="0"/>
              <a:ea typeface="+mn-ea"/>
              <a:cs typeface="Times New Roman" panose="02020603050405020304" pitchFamily="18" charset="0"/>
            </a:rPr>
            <a:t>Draft of Action Plan from findings</a:t>
          </a:r>
        </a:p>
      </dsp:txBody>
      <dsp:txXfrm>
        <a:off x="2918253" y="3771223"/>
        <a:ext cx="2473516" cy="754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C18F4-4843-134E-BFA3-99F31A9A83CD}">
      <dsp:nvSpPr>
        <dsp:cNvPr id="0" name=""/>
        <dsp:cNvSpPr/>
      </dsp:nvSpPr>
      <dsp:spPr>
        <a:xfrm>
          <a:off x="2889355" y="2598513"/>
          <a:ext cx="647757" cy="1234293"/>
        </a:xfrm>
        <a:custGeom>
          <a:avLst/>
          <a:gdLst/>
          <a:ahLst/>
          <a:cxnLst/>
          <a:rect l="0" t="0" r="0" b="0"/>
          <a:pathLst>
            <a:path>
              <a:moveTo>
                <a:pt x="0" y="0"/>
              </a:moveTo>
              <a:lnTo>
                <a:pt x="112387" y="0"/>
              </a:lnTo>
              <a:lnTo>
                <a:pt x="112387" y="428307"/>
              </a:lnTo>
              <a:lnTo>
                <a:pt x="224775" y="428307"/>
              </a:lnTo>
            </a:path>
          </a:pathLst>
        </a:custGeom>
        <a:noFill/>
        <a:ln w="6350" cap="flat" cmpd="sng" algn="ctr">
          <a:solidFill>
            <a:srgbClr val="4472C4">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bg1"/>
            </a:solidFill>
            <a:latin typeface="Times New Roman" panose="02020603050405020304" pitchFamily="18" charset="0"/>
            <a:ea typeface="+mn-ea"/>
            <a:cs typeface="Times New Roman" panose="02020603050405020304" pitchFamily="18" charset="0"/>
          </a:endParaRPr>
        </a:p>
      </dsp:txBody>
      <dsp:txXfrm>
        <a:off x="3178385" y="3180811"/>
        <a:ext cx="69697" cy="69697"/>
      </dsp:txXfrm>
    </dsp:sp>
    <dsp:sp modelId="{915280AC-5877-BE4A-8B88-2167D67B48EA}">
      <dsp:nvSpPr>
        <dsp:cNvPr id="0" name=""/>
        <dsp:cNvSpPr/>
      </dsp:nvSpPr>
      <dsp:spPr>
        <a:xfrm>
          <a:off x="2889355" y="2552793"/>
          <a:ext cx="647757" cy="91440"/>
        </a:xfrm>
        <a:custGeom>
          <a:avLst/>
          <a:gdLst/>
          <a:ahLst/>
          <a:cxnLst/>
          <a:rect l="0" t="0" r="0" b="0"/>
          <a:pathLst>
            <a:path>
              <a:moveTo>
                <a:pt x="0" y="45720"/>
              </a:moveTo>
              <a:lnTo>
                <a:pt x="224775" y="45720"/>
              </a:lnTo>
            </a:path>
          </a:pathLst>
        </a:custGeom>
        <a:noFill/>
        <a:ln w="6350" cap="flat" cmpd="sng" algn="ctr">
          <a:solidFill>
            <a:srgbClr val="4472C4">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bg1"/>
            </a:solidFill>
            <a:latin typeface="Times New Roman" panose="02020603050405020304" pitchFamily="18" charset="0"/>
            <a:ea typeface="+mn-ea"/>
            <a:cs typeface="Times New Roman" panose="02020603050405020304" pitchFamily="18" charset="0"/>
          </a:endParaRPr>
        </a:p>
      </dsp:txBody>
      <dsp:txXfrm>
        <a:off x="3197040" y="2582319"/>
        <a:ext cx="32387" cy="32387"/>
      </dsp:txXfrm>
    </dsp:sp>
    <dsp:sp modelId="{C525FC5C-1F4F-FD4C-B38B-3EB05A91C5F1}">
      <dsp:nvSpPr>
        <dsp:cNvPr id="0" name=""/>
        <dsp:cNvSpPr/>
      </dsp:nvSpPr>
      <dsp:spPr>
        <a:xfrm>
          <a:off x="2889355" y="1364219"/>
          <a:ext cx="647757" cy="1234293"/>
        </a:xfrm>
        <a:custGeom>
          <a:avLst/>
          <a:gdLst/>
          <a:ahLst/>
          <a:cxnLst/>
          <a:rect l="0" t="0" r="0" b="0"/>
          <a:pathLst>
            <a:path>
              <a:moveTo>
                <a:pt x="0" y="428307"/>
              </a:moveTo>
              <a:lnTo>
                <a:pt x="112387" y="428307"/>
              </a:lnTo>
              <a:lnTo>
                <a:pt x="112387" y="0"/>
              </a:lnTo>
              <a:lnTo>
                <a:pt x="224775" y="0"/>
              </a:lnTo>
            </a:path>
          </a:pathLst>
        </a:custGeom>
        <a:noFill/>
        <a:ln w="6350" cap="flat" cmpd="sng" algn="ctr">
          <a:solidFill>
            <a:srgbClr val="4472C4">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bg1"/>
            </a:solidFill>
            <a:latin typeface="Times New Roman" panose="02020603050405020304" pitchFamily="18" charset="0"/>
            <a:ea typeface="+mn-ea"/>
            <a:cs typeface="Times New Roman" panose="02020603050405020304" pitchFamily="18" charset="0"/>
          </a:endParaRPr>
        </a:p>
      </dsp:txBody>
      <dsp:txXfrm>
        <a:off x="3178385" y="1946518"/>
        <a:ext cx="69697" cy="69697"/>
      </dsp:txXfrm>
    </dsp:sp>
    <dsp:sp modelId="{5966A0E4-00EB-7544-9DFF-D814A3B3B1FC}">
      <dsp:nvSpPr>
        <dsp:cNvPr id="0" name=""/>
        <dsp:cNvSpPr/>
      </dsp:nvSpPr>
      <dsp:spPr>
        <a:xfrm rot="16200000">
          <a:off x="98707" y="2104795"/>
          <a:ext cx="4593860" cy="987435"/>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Times New Roman" panose="02020603050405020304" pitchFamily="18" charset="0"/>
              <a:ea typeface="+mn-ea"/>
              <a:cs typeface="Times New Roman" panose="02020603050405020304" pitchFamily="18" charset="0"/>
            </a:rPr>
            <a:t>Program Priorities</a:t>
          </a:r>
        </a:p>
      </dsp:txBody>
      <dsp:txXfrm>
        <a:off x="98707" y="2104795"/>
        <a:ext cx="4593860" cy="987435"/>
      </dsp:txXfrm>
    </dsp:sp>
    <dsp:sp modelId="{7A53C380-4C0E-C346-AE83-4CEB9EACD7B3}">
      <dsp:nvSpPr>
        <dsp:cNvPr id="0" name=""/>
        <dsp:cNvSpPr/>
      </dsp:nvSpPr>
      <dsp:spPr>
        <a:xfrm>
          <a:off x="3537112" y="870502"/>
          <a:ext cx="3238787" cy="987435"/>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Times New Roman" panose="02020603050405020304" pitchFamily="18" charset="0"/>
              <a:ea typeface="+mn-ea"/>
              <a:cs typeface="Times New Roman" panose="02020603050405020304" pitchFamily="18" charset="0"/>
            </a:rPr>
            <a:t>Jail Services/ JAR</a:t>
          </a:r>
        </a:p>
      </dsp:txBody>
      <dsp:txXfrm>
        <a:off x="3537112" y="870502"/>
        <a:ext cx="3238787" cy="987435"/>
      </dsp:txXfrm>
    </dsp:sp>
    <dsp:sp modelId="{31702B2D-EECA-A94C-A1EB-2EF186C1F013}">
      <dsp:nvSpPr>
        <dsp:cNvPr id="0" name=""/>
        <dsp:cNvSpPr/>
      </dsp:nvSpPr>
      <dsp:spPr>
        <a:xfrm>
          <a:off x="3537112" y="2104795"/>
          <a:ext cx="3238787" cy="987435"/>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Times New Roman" panose="02020603050405020304" pitchFamily="18" charset="0"/>
              <a:ea typeface="+mn-ea"/>
              <a:cs typeface="Times New Roman" panose="02020603050405020304" pitchFamily="18" charset="0"/>
            </a:rPr>
            <a:t>Outpatient/ Case Management/Front Desk</a:t>
          </a:r>
        </a:p>
      </dsp:txBody>
      <dsp:txXfrm>
        <a:off x="3537112" y="2104795"/>
        <a:ext cx="3238787" cy="987435"/>
      </dsp:txXfrm>
    </dsp:sp>
    <dsp:sp modelId="{EC03E698-A5C2-CA4D-AC1F-1AF29862C3EB}">
      <dsp:nvSpPr>
        <dsp:cNvPr id="0" name=""/>
        <dsp:cNvSpPr/>
      </dsp:nvSpPr>
      <dsp:spPr>
        <a:xfrm>
          <a:off x="3537112" y="3339089"/>
          <a:ext cx="3238787" cy="987435"/>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Times New Roman" panose="02020603050405020304" pitchFamily="18" charset="0"/>
              <a:ea typeface="+mn-ea"/>
              <a:cs typeface="Times New Roman" panose="02020603050405020304" pitchFamily="18" charset="0"/>
            </a:rPr>
            <a:t>Peer Specialists, Assertive Community Treatment, School Based Teams</a:t>
          </a:r>
        </a:p>
      </dsp:txBody>
      <dsp:txXfrm>
        <a:off x="3537112" y="3339089"/>
        <a:ext cx="3238787" cy="987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F2CF9-BCEE-304E-9152-EE731F50D848}">
      <dsp:nvSpPr>
        <dsp:cNvPr id="0" name=""/>
        <dsp:cNvSpPr/>
      </dsp:nvSpPr>
      <dsp:spPr>
        <a:xfrm>
          <a:off x="3928235" y="3708392"/>
          <a:ext cx="521697" cy="91440"/>
        </a:xfrm>
        <a:custGeom>
          <a:avLst/>
          <a:gdLst/>
          <a:ahLst/>
          <a:cxnLst/>
          <a:rect l="0" t="0" r="0" b="0"/>
          <a:pathLst>
            <a:path>
              <a:moveTo>
                <a:pt x="0" y="45720"/>
              </a:moveTo>
              <a:lnTo>
                <a:pt x="386630" y="45720"/>
              </a:lnTo>
            </a:path>
          </a:pathLst>
        </a:custGeom>
        <a:noFill/>
        <a:ln w="6350" cap="flat" cmpd="sng" algn="ctr">
          <a:solidFill>
            <a:srgbClr val="4472C4">
              <a:shade val="8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4176041" y="3741070"/>
        <a:ext cx="26084" cy="26084"/>
      </dsp:txXfrm>
    </dsp:sp>
    <dsp:sp modelId="{2ADC54CF-6A05-BE46-B41E-752F906CE3B9}">
      <dsp:nvSpPr>
        <dsp:cNvPr id="0" name=""/>
        <dsp:cNvSpPr/>
      </dsp:nvSpPr>
      <dsp:spPr>
        <a:xfrm>
          <a:off x="798052" y="2262981"/>
          <a:ext cx="521697" cy="1491131"/>
        </a:xfrm>
        <a:custGeom>
          <a:avLst/>
          <a:gdLst/>
          <a:ahLst/>
          <a:cxnLst/>
          <a:rect l="0" t="0" r="0" b="0"/>
          <a:pathLst>
            <a:path>
              <a:moveTo>
                <a:pt x="0" y="0"/>
              </a:moveTo>
              <a:lnTo>
                <a:pt x="193315" y="0"/>
              </a:lnTo>
              <a:lnTo>
                <a:pt x="193315" y="1105078"/>
              </a:lnTo>
              <a:lnTo>
                <a:pt x="386630" y="1105078"/>
              </a:lnTo>
            </a:path>
          </a:pathLst>
        </a:custGeom>
        <a:noFill/>
        <a:ln w="6350" cap="flat" cmpd="sng" algn="ctr">
          <a:solidFill>
            <a:srgbClr val="4472C4">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1019406" y="2969053"/>
        <a:ext cx="78987" cy="78987"/>
      </dsp:txXfrm>
    </dsp:sp>
    <dsp:sp modelId="{F70BCE93-55A1-234E-AC33-89074E4012D7}">
      <dsp:nvSpPr>
        <dsp:cNvPr id="0" name=""/>
        <dsp:cNvSpPr/>
      </dsp:nvSpPr>
      <dsp:spPr>
        <a:xfrm>
          <a:off x="3928235" y="2714305"/>
          <a:ext cx="521697" cy="91440"/>
        </a:xfrm>
        <a:custGeom>
          <a:avLst/>
          <a:gdLst/>
          <a:ahLst/>
          <a:cxnLst/>
          <a:rect l="0" t="0" r="0" b="0"/>
          <a:pathLst>
            <a:path>
              <a:moveTo>
                <a:pt x="0" y="45720"/>
              </a:moveTo>
              <a:lnTo>
                <a:pt x="386630" y="45720"/>
              </a:lnTo>
            </a:path>
          </a:pathLst>
        </a:custGeom>
        <a:noFill/>
        <a:ln w="6350" cap="flat" cmpd="sng" algn="ctr">
          <a:solidFill>
            <a:srgbClr val="4472C4">
              <a:shade val="8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4176041" y="2746982"/>
        <a:ext cx="26084" cy="26084"/>
      </dsp:txXfrm>
    </dsp:sp>
    <dsp:sp modelId="{99532E7F-8F69-6341-AF9B-C87F2070F7F8}">
      <dsp:nvSpPr>
        <dsp:cNvPr id="0" name=""/>
        <dsp:cNvSpPr/>
      </dsp:nvSpPr>
      <dsp:spPr>
        <a:xfrm>
          <a:off x="798052" y="2262981"/>
          <a:ext cx="521697" cy="497043"/>
        </a:xfrm>
        <a:custGeom>
          <a:avLst/>
          <a:gdLst/>
          <a:ahLst/>
          <a:cxnLst/>
          <a:rect l="0" t="0" r="0" b="0"/>
          <a:pathLst>
            <a:path>
              <a:moveTo>
                <a:pt x="0" y="0"/>
              </a:moveTo>
              <a:lnTo>
                <a:pt x="193315" y="0"/>
              </a:lnTo>
              <a:lnTo>
                <a:pt x="193315" y="368359"/>
              </a:lnTo>
              <a:lnTo>
                <a:pt x="386630" y="368359"/>
              </a:lnTo>
            </a:path>
          </a:pathLst>
        </a:custGeom>
        <a:noFill/>
        <a:ln w="6350" cap="flat" cmpd="sng" algn="ctr">
          <a:solidFill>
            <a:srgbClr val="4472C4">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1040886" y="2493489"/>
        <a:ext cx="36028" cy="36028"/>
      </dsp:txXfrm>
    </dsp:sp>
    <dsp:sp modelId="{1B0303B0-7D34-B34F-9366-4836F36E3B24}">
      <dsp:nvSpPr>
        <dsp:cNvPr id="0" name=""/>
        <dsp:cNvSpPr/>
      </dsp:nvSpPr>
      <dsp:spPr>
        <a:xfrm>
          <a:off x="3928235" y="1720217"/>
          <a:ext cx="521697" cy="91440"/>
        </a:xfrm>
        <a:custGeom>
          <a:avLst/>
          <a:gdLst/>
          <a:ahLst/>
          <a:cxnLst/>
          <a:rect l="0" t="0" r="0" b="0"/>
          <a:pathLst>
            <a:path>
              <a:moveTo>
                <a:pt x="0" y="45720"/>
              </a:moveTo>
              <a:lnTo>
                <a:pt x="386630" y="45720"/>
              </a:lnTo>
            </a:path>
          </a:pathLst>
        </a:custGeom>
        <a:noFill/>
        <a:ln w="6350" cap="flat" cmpd="sng" algn="ctr">
          <a:solidFill>
            <a:srgbClr val="4472C4">
              <a:shade val="8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4176041" y="1752895"/>
        <a:ext cx="26084" cy="26084"/>
      </dsp:txXfrm>
    </dsp:sp>
    <dsp:sp modelId="{B0CBF2E6-FCD3-EF49-9BEB-F0F2E695CC94}">
      <dsp:nvSpPr>
        <dsp:cNvPr id="0" name=""/>
        <dsp:cNvSpPr/>
      </dsp:nvSpPr>
      <dsp:spPr>
        <a:xfrm>
          <a:off x="798052" y="1765937"/>
          <a:ext cx="521697" cy="497043"/>
        </a:xfrm>
        <a:custGeom>
          <a:avLst/>
          <a:gdLst/>
          <a:ahLst/>
          <a:cxnLst/>
          <a:rect l="0" t="0" r="0" b="0"/>
          <a:pathLst>
            <a:path>
              <a:moveTo>
                <a:pt x="0" y="368359"/>
              </a:moveTo>
              <a:lnTo>
                <a:pt x="193315" y="368359"/>
              </a:lnTo>
              <a:lnTo>
                <a:pt x="193315" y="0"/>
              </a:lnTo>
              <a:lnTo>
                <a:pt x="386630" y="0"/>
              </a:lnTo>
            </a:path>
          </a:pathLst>
        </a:custGeom>
        <a:noFill/>
        <a:ln w="6350" cap="flat" cmpd="sng" algn="ctr">
          <a:solidFill>
            <a:srgbClr val="4472C4">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1040886" y="1996445"/>
        <a:ext cx="36028" cy="36028"/>
      </dsp:txXfrm>
    </dsp:sp>
    <dsp:sp modelId="{FBB2378F-E4A6-124C-93E0-9EDD83E8C6F6}">
      <dsp:nvSpPr>
        <dsp:cNvPr id="0" name=""/>
        <dsp:cNvSpPr/>
      </dsp:nvSpPr>
      <dsp:spPr>
        <a:xfrm>
          <a:off x="3928235" y="726130"/>
          <a:ext cx="521697" cy="91440"/>
        </a:xfrm>
        <a:custGeom>
          <a:avLst/>
          <a:gdLst/>
          <a:ahLst/>
          <a:cxnLst/>
          <a:rect l="0" t="0" r="0" b="0"/>
          <a:pathLst>
            <a:path>
              <a:moveTo>
                <a:pt x="0" y="45720"/>
              </a:moveTo>
              <a:lnTo>
                <a:pt x="386630" y="45720"/>
              </a:lnTo>
            </a:path>
          </a:pathLst>
        </a:custGeom>
        <a:noFill/>
        <a:ln w="6350" cap="flat" cmpd="sng" algn="ctr">
          <a:solidFill>
            <a:srgbClr val="4472C4">
              <a:shade val="8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4176041" y="758807"/>
        <a:ext cx="26084" cy="26084"/>
      </dsp:txXfrm>
    </dsp:sp>
    <dsp:sp modelId="{01C7D97B-8541-144C-99E1-58DDC57621ED}">
      <dsp:nvSpPr>
        <dsp:cNvPr id="0" name=""/>
        <dsp:cNvSpPr/>
      </dsp:nvSpPr>
      <dsp:spPr>
        <a:xfrm>
          <a:off x="798052" y="771850"/>
          <a:ext cx="521697" cy="1491131"/>
        </a:xfrm>
        <a:custGeom>
          <a:avLst/>
          <a:gdLst/>
          <a:ahLst/>
          <a:cxnLst/>
          <a:rect l="0" t="0" r="0" b="0"/>
          <a:pathLst>
            <a:path>
              <a:moveTo>
                <a:pt x="0" y="1105078"/>
              </a:moveTo>
              <a:lnTo>
                <a:pt x="193315" y="1105078"/>
              </a:lnTo>
              <a:lnTo>
                <a:pt x="193315" y="0"/>
              </a:lnTo>
              <a:lnTo>
                <a:pt x="386630" y="0"/>
              </a:lnTo>
            </a:path>
          </a:pathLst>
        </a:custGeom>
        <a:noFill/>
        <a:ln w="6350" cap="flat" cmpd="sng" algn="ctr">
          <a:solidFill>
            <a:srgbClr val="4472C4">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1019406" y="1477921"/>
        <a:ext cx="78987" cy="78987"/>
      </dsp:txXfrm>
    </dsp:sp>
    <dsp:sp modelId="{0A944E38-9660-2840-91AC-B9702E738D0D}">
      <dsp:nvSpPr>
        <dsp:cNvPr id="0" name=""/>
        <dsp:cNvSpPr/>
      </dsp:nvSpPr>
      <dsp:spPr>
        <a:xfrm rot="16200000">
          <a:off x="-1692398" y="1865346"/>
          <a:ext cx="4185631" cy="795270"/>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ysClr val="window" lastClr="FFFFFF"/>
              </a:solidFill>
              <a:latin typeface="Times New Roman" panose="02020603050405020304" pitchFamily="18" charset="0"/>
              <a:ea typeface="+mn-ea"/>
              <a:cs typeface="Times New Roman" panose="02020603050405020304" pitchFamily="18" charset="0"/>
            </a:rPr>
            <a:t>CRC Capacity Needs</a:t>
          </a:r>
        </a:p>
      </dsp:txBody>
      <dsp:txXfrm>
        <a:off x="-1692398" y="1865346"/>
        <a:ext cx="4185631" cy="795270"/>
      </dsp:txXfrm>
    </dsp:sp>
    <dsp:sp modelId="{019EC166-03B9-E94D-A72E-AA572437595C}">
      <dsp:nvSpPr>
        <dsp:cNvPr id="0" name=""/>
        <dsp:cNvSpPr/>
      </dsp:nvSpPr>
      <dsp:spPr>
        <a:xfrm>
          <a:off x="1319749" y="374215"/>
          <a:ext cx="2608485" cy="795270"/>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Times New Roman" panose="02020603050405020304" pitchFamily="18" charset="0"/>
              <a:ea typeface="+mn-ea"/>
              <a:cs typeface="Times New Roman" panose="02020603050405020304" pitchFamily="18" charset="0"/>
            </a:rPr>
            <a:t>CRC Champions</a:t>
          </a:r>
        </a:p>
      </dsp:txBody>
      <dsp:txXfrm>
        <a:off x="1319749" y="374215"/>
        <a:ext cx="2608485" cy="795270"/>
      </dsp:txXfrm>
    </dsp:sp>
    <dsp:sp modelId="{49E3D5BD-EFD1-2743-8CBE-622D3822FF35}">
      <dsp:nvSpPr>
        <dsp:cNvPr id="0" name=""/>
        <dsp:cNvSpPr/>
      </dsp:nvSpPr>
      <dsp:spPr>
        <a:xfrm>
          <a:off x="4449932" y="374215"/>
          <a:ext cx="2608485" cy="795270"/>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Times New Roman" panose="02020603050405020304" pitchFamily="18" charset="0"/>
              <a:ea typeface="+mn-ea"/>
              <a:cs typeface="Times New Roman" panose="02020603050405020304" pitchFamily="18" charset="0"/>
            </a:rPr>
            <a:t>Internal protocols for Train-the-trainer</a:t>
          </a:r>
        </a:p>
      </dsp:txBody>
      <dsp:txXfrm>
        <a:off x="4449932" y="374215"/>
        <a:ext cx="2608485" cy="795270"/>
      </dsp:txXfrm>
    </dsp:sp>
    <dsp:sp modelId="{6D48DA53-203B-1A49-B289-09EC56AC303D}">
      <dsp:nvSpPr>
        <dsp:cNvPr id="0" name=""/>
        <dsp:cNvSpPr/>
      </dsp:nvSpPr>
      <dsp:spPr>
        <a:xfrm>
          <a:off x="1319749" y="1368302"/>
          <a:ext cx="2608485" cy="795270"/>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Times New Roman" panose="02020603050405020304" pitchFamily="18" charset="0"/>
              <a:ea typeface="+mn-ea"/>
              <a:cs typeface="Times New Roman" panose="02020603050405020304" pitchFamily="18" charset="0"/>
            </a:rPr>
            <a:t>Staff of Program Priorities</a:t>
          </a:r>
        </a:p>
      </dsp:txBody>
      <dsp:txXfrm>
        <a:off x="1319749" y="1368302"/>
        <a:ext cx="2608485" cy="795270"/>
      </dsp:txXfrm>
    </dsp:sp>
    <dsp:sp modelId="{119DF9C4-41F8-544A-96BA-29F68BD35605}">
      <dsp:nvSpPr>
        <dsp:cNvPr id="0" name=""/>
        <dsp:cNvSpPr/>
      </dsp:nvSpPr>
      <dsp:spPr>
        <a:xfrm>
          <a:off x="4449932" y="1368302"/>
          <a:ext cx="2608485" cy="795270"/>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Times New Roman" panose="02020603050405020304" pitchFamily="18" charset="0"/>
              <a:ea typeface="+mn-ea"/>
              <a:cs typeface="Times New Roman" panose="02020603050405020304" pitchFamily="18" charset="0"/>
            </a:rPr>
            <a:t>Action Plan, trainings,  screening. protocol for response,  M &amp; E</a:t>
          </a:r>
        </a:p>
      </dsp:txBody>
      <dsp:txXfrm>
        <a:off x="4449932" y="1368302"/>
        <a:ext cx="2608485" cy="795270"/>
      </dsp:txXfrm>
    </dsp:sp>
    <dsp:sp modelId="{E6C45331-2165-6D47-82C0-0A64E1371A9E}">
      <dsp:nvSpPr>
        <dsp:cNvPr id="0" name=""/>
        <dsp:cNvSpPr/>
      </dsp:nvSpPr>
      <dsp:spPr>
        <a:xfrm>
          <a:off x="1319749" y="2362390"/>
          <a:ext cx="2608485" cy="795270"/>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Times New Roman" panose="02020603050405020304" pitchFamily="18" charset="0"/>
              <a:ea typeface="+mn-ea"/>
              <a:cs typeface="Times New Roman" panose="02020603050405020304" pitchFamily="18" charset="0"/>
            </a:rPr>
            <a:t>Internal Leadership</a:t>
          </a:r>
        </a:p>
      </dsp:txBody>
      <dsp:txXfrm>
        <a:off x="1319749" y="2362390"/>
        <a:ext cx="2608485" cy="795270"/>
      </dsp:txXfrm>
    </dsp:sp>
    <dsp:sp modelId="{C49F2235-4CE2-EA49-9A20-6234ABB7FEB8}">
      <dsp:nvSpPr>
        <dsp:cNvPr id="0" name=""/>
        <dsp:cNvSpPr/>
      </dsp:nvSpPr>
      <dsp:spPr>
        <a:xfrm>
          <a:off x="4449932" y="2362390"/>
          <a:ext cx="2608485" cy="795270"/>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Times New Roman" panose="02020603050405020304" pitchFamily="18" charset="0"/>
              <a:ea typeface="+mn-ea"/>
              <a:cs typeface="Times New Roman" panose="02020603050405020304" pitchFamily="18" charset="0"/>
            </a:rPr>
            <a:t>Resources coordination guidance</a:t>
          </a:r>
        </a:p>
      </dsp:txBody>
      <dsp:txXfrm>
        <a:off x="4449932" y="2362390"/>
        <a:ext cx="2608485" cy="795270"/>
      </dsp:txXfrm>
    </dsp:sp>
    <dsp:sp modelId="{80FC26F4-CDB5-384D-96E7-93C731ABCE0C}">
      <dsp:nvSpPr>
        <dsp:cNvPr id="0" name=""/>
        <dsp:cNvSpPr/>
      </dsp:nvSpPr>
      <dsp:spPr>
        <a:xfrm>
          <a:off x="1319749" y="3356477"/>
          <a:ext cx="2608485" cy="795270"/>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Times New Roman" panose="02020603050405020304" pitchFamily="18" charset="0"/>
              <a:ea typeface="+mn-ea"/>
              <a:cs typeface="Times New Roman" panose="02020603050405020304" pitchFamily="18" charset="0"/>
            </a:rPr>
            <a:t>Community Partnership</a:t>
          </a:r>
        </a:p>
      </dsp:txBody>
      <dsp:txXfrm>
        <a:off x="1319749" y="3356477"/>
        <a:ext cx="2608485" cy="795270"/>
      </dsp:txXfrm>
    </dsp:sp>
    <dsp:sp modelId="{F74A638F-B83C-5F49-A6A1-18CD142BD9B3}">
      <dsp:nvSpPr>
        <dsp:cNvPr id="0" name=""/>
        <dsp:cNvSpPr/>
      </dsp:nvSpPr>
      <dsp:spPr>
        <a:xfrm>
          <a:off x="4449932" y="3356477"/>
          <a:ext cx="2608485" cy="795270"/>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Times New Roman" panose="02020603050405020304" pitchFamily="18" charset="0"/>
              <a:ea typeface="+mn-ea"/>
              <a:cs typeface="Times New Roman" panose="02020603050405020304" pitchFamily="18" charset="0"/>
            </a:rPr>
            <a:t>Partnership in response/services/ task forces</a:t>
          </a:r>
        </a:p>
      </dsp:txBody>
      <dsp:txXfrm>
        <a:off x="4449932" y="3356477"/>
        <a:ext cx="2608485" cy="7952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19730-D1F4-B64D-8B38-C45291BC737F}">
      <dsp:nvSpPr>
        <dsp:cNvPr id="0" name=""/>
        <dsp:cNvSpPr/>
      </dsp:nvSpPr>
      <dsp:spPr>
        <a:xfrm>
          <a:off x="2868851" y="2247900"/>
          <a:ext cx="560356" cy="1601628"/>
        </a:xfrm>
        <a:custGeom>
          <a:avLst/>
          <a:gdLst/>
          <a:ahLst/>
          <a:cxnLst/>
          <a:rect l="0" t="0" r="0" b="0"/>
          <a:pathLst>
            <a:path>
              <a:moveTo>
                <a:pt x="0" y="0"/>
              </a:moveTo>
              <a:lnTo>
                <a:pt x="280178" y="0"/>
              </a:lnTo>
              <a:lnTo>
                <a:pt x="280178" y="1601628"/>
              </a:lnTo>
              <a:lnTo>
                <a:pt x="560356" y="160162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dirty="0">
            <a:latin typeface="Times New Roman" panose="02020603050405020304" pitchFamily="18" charset="0"/>
            <a:cs typeface="Times New Roman" panose="02020603050405020304" pitchFamily="18" charset="0"/>
          </a:endParaRPr>
        </a:p>
      </dsp:txBody>
      <dsp:txXfrm>
        <a:off x="3106609" y="3006293"/>
        <a:ext cx="84841" cy="84841"/>
      </dsp:txXfrm>
    </dsp:sp>
    <dsp:sp modelId="{9ADC6AD5-096B-D846-AF10-971CB9DAE911}">
      <dsp:nvSpPr>
        <dsp:cNvPr id="0" name=""/>
        <dsp:cNvSpPr/>
      </dsp:nvSpPr>
      <dsp:spPr>
        <a:xfrm>
          <a:off x="2868851" y="2247900"/>
          <a:ext cx="560356" cy="533876"/>
        </a:xfrm>
        <a:custGeom>
          <a:avLst/>
          <a:gdLst/>
          <a:ahLst/>
          <a:cxnLst/>
          <a:rect l="0" t="0" r="0" b="0"/>
          <a:pathLst>
            <a:path>
              <a:moveTo>
                <a:pt x="0" y="0"/>
              </a:moveTo>
              <a:lnTo>
                <a:pt x="280178" y="0"/>
              </a:lnTo>
              <a:lnTo>
                <a:pt x="280178" y="533876"/>
              </a:lnTo>
              <a:lnTo>
                <a:pt x="560356" y="53387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latin typeface="Times New Roman" panose="02020603050405020304" pitchFamily="18" charset="0"/>
            <a:cs typeface="Times New Roman" panose="02020603050405020304" pitchFamily="18" charset="0"/>
          </a:endParaRPr>
        </a:p>
      </dsp:txBody>
      <dsp:txXfrm>
        <a:off x="3129681" y="2495488"/>
        <a:ext cx="38698" cy="38698"/>
      </dsp:txXfrm>
    </dsp:sp>
    <dsp:sp modelId="{3385E0CA-45F8-2A41-85A5-32C836923851}">
      <dsp:nvSpPr>
        <dsp:cNvPr id="0" name=""/>
        <dsp:cNvSpPr/>
      </dsp:nvSpPr>
      <dsp:spPr>
        <a:xfrm>
          <a:off x="2868851" y="1714023"/>
          <a:ext cx="560356" cy="533876"/>
        </a:xfrm>
        <a:custGeom>
          <a:avLst/>
          <a:gdLst/>
          <a:ahLst/>
          <a:cxnLst/>
          <a:rect l="0" t="0" r="0" b="0"/>
          <a:pathLst>
            <a:path>
              <a:moveTo>
                <a:pt x="0" y="533876"/>
              </a:moveTo>
              <a:lnTo>
                <a:pt x="280178" y="533876"/>
              </a:lnTo>
              <a:lnTo>
                <a:pt x="280178" y="0"/>
              </a:lnTo>
              <a:lnTo>
                <a:pt x="560356"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latin typeface="Times New Roman" panose="02020603050405020304" pitchFamily="18" charset="0"/>
            <a:cs typeface="Times New Roman" panose="02020603050405020304" pitchFamily="18" charset="0"/>
          </a:endParaRPr>
        </a:p>
      </dsp:txBody>
      <dsp:txXfrm>
        <a:off x="3129681" y="1961612"/>
        <a:ext cx="38698" cy="38698"/>
      </dsp:txXfrm>
    </dsp:sp>
    <dsp:sp modelId="{F0C5352E-AA6B-3041-91E7-E1179BD6A38D}">
      <dsp:nvSpPr>
        <dsp:cNvPr id="0" name=""/>
        <dsp:cNvSpPr/>
      </dsp:nvSpPr>
      <dsp:spPr>
        <a:xfrm>
          <a:off x="2868851" y="646271"/>
          <a:ext cx="560356" cy="1601628"/>
        </a:xfrm>
        <a:custGeom>
          <a:avLst/>
          <a:gdLst/>
          <a:ahLst/>
          <a:cxnLst/>
          <a:rect l="0" t="0" r="0" b="0"/>
          <a:pathLst>
            <a:path>
              <a:moveTo>
                <a:pt x="0" y="1601628"/>
              </a:moveTo>
              <a:lnTo>
                <a:pt x="280178" y="1601628"/>
              </a:lnTo>
              <a:lnTo>
                <a:pt x="280178" y="0"/>
              </a:lnTo>
              <a:lnTo>
                <a:pt x="560356"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dirty="0">
            <a:latin typeface="Times New Roman" panose="02020603050405020304" pitchFamily="18" charset="0"/>
            <a:cs typeface="Times New Roman" panose="02020603050405020304" pitchFamily="18" charset="0"/>
          </a:endParaRPr>
        </a:p>
      </dsp:txBody>
      <dsp:txXfrm>
        <a:off x="3106609" y="1404665"/>
        <a:ext cx="84841" cy="84841"/>
      </dsp:txXfrm>
    </dsp:sp>
    <dsp:sp modelId="{91BE13C6-6D74-404B-AE18-4238898234BA}">
      <dsp:nvSpPr>
        <dsp:cNvPr id="0" name=""/>
        <dsp:cNvSpPr/>
      </dsp:nvSpPr>
      <dsp:spPr>
        <a:xfrm rot="16200000">
          <a:off x="193850" y="1820799"/>
          <a:ext cx="4495800" cy="8542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Monitoring and Evaluation</a:t>
          </a:r>
        </a:p>
      </dsp:txBody>
      <dsp:txXfrm>
        <a:off x="193850" y="1820799"/>
        <a:ext cx="4495800" cy="854202"/>
      </dsp:txXfrm>
    </dsp:sp>
    <dsp:sp modelId="{AF942193-9880-FA46-BA9C-C8C891F6F1DA}">
      <dsp:nvSpPr>
        <dsp:cNvPr id="0" name=""/>
        <dsp:cNvSpPr/>
      </dsp:nvSpPr>
      <dsp:spPr>
        <a:xfrm>
          <a:off x="3429208" y="219170"/>
          <a:ext cx="2801782" cy="8542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Training-Clinical/ Non-clinical</a:t>
          </a:r>
        </a:p>
      </dsp:txBody>
      <dsp:txXfrm>
        <a:off x="3429208" y="219170"/>
        <a:ext cx="2801782" cy="854202"/>
      </dsp:txXfrm>
    </dsp:sp>
    <dsp:sp modelId="{DD175F83-C0DB-8244-ACBD-81F6494DCAE6}">
      <dsp:nvSpPr>
        <dsp:cNvPr id="0" name=""/>
        <dsp:cNvSpPr/>
      </dsp:nvSpPr>
      <dsp:spPr>
        <a:xfrm>
          <a:off x="3429208" y="1286922"/>
          <a:ext cx="2801782" cy="8542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Victimization Tool</a:t>
          </a:r>
        </a:p>
      </dsp:txBody>
      <dsp:txXfrm>
        <a:off x="3429208" y="1286922"/>
        <a:ext cx="2801782" cy="854202"/>
      </dsp:txXfrm>
    </dsp:sp>
    <dsp:sp modelId="{9F3627D2-459F-6745-A746-AED9865FE2E7}">
      <dsp:nvSpPr>
        <dsp:cNvPr id="0" name=""/>
        <dsp:cNvSpPr/>
      </dsp:nvSpPr>
      <dsp:spPr>
        <a:xfrm>
          <a:off x="3429208" y="2354675"/>
          <a:ext cx="2801782" cy="8542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Internal Protocol to response</a:t>
          </a:r>
        </a:p>
      </dsp:txBody>
      <dsp:txXfrm>
        <a:off x="3429208" y="2354675"/>
        <a:ext cx="2801782" cy="854202"/>
      </dsp:txXfrm>
    </dsp:sp>
    <dsp:sp modelId="{8D262B72-E3F9-A349-B5E9-B4D2A4F0E06B}">
      <dsp:nvSpPr>
        <dsp:cNvPr id="0" name=""/>
        <dsp:cNvSpPr/>
      </dsp:nvSpPr>
      <dsp:spPr>
        <a:xfrm>
          <a:off x="3429208" y="3422427"/>
          <a:ext cx="2801782" cy="8542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Partnership</a:t>
          </a:r>
        </a:p>
      </dsp:txBody>
      <dsp:txXfrm>
        <a:off x="3429208" y="3422427"/>
        <a:ext cx="2801782" cy="8542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0F19D-2674-0047-B8D2-068C97A9B8C2}">
      <dsp:nvSpPr>
        <dsp:cNvPr id="0" name=""/>
        <dsp:cNvSpPr/>
      </dsp:nvSpPr>
      <dsp:spPr>
        <a:xfrm>
          <a:off x="0" y="409466"/>
          <a:ext cx="5587999"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BFFB95-FA9E-3B4E-8798-5E352030A0ED}">
      <dsp:nvSpPr>
        <dsp:cNvPr id="0" name=""/>
        <dsp:cNvSpPr/>
      </dsp:nvSpPr>
      <dsp:spPr>
        <a:xfrm>
          <a:off x="279399" y="55226"/>
          <a:ext cx="3911599"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849" tIns="0" rIns="147849" bIns="0" numCol="1" spcCol="1270" anchor="ctr" anchorCtr="0">
          <a:noAutofit/>
        </a:bodyPr>
        <a:lstStyle/>
        <a:p>
          <a:pPr marL="0" lvl="0" indent="0" algn="l" defTabSz="1066800">
            <a:lnSpc>
              <a:spcPct val="90000"/>
            </a:lnSpc>
            <a:spcBef>
              <a:spcPct val="0"/>
            </a:spcBef>
            <a:spcAft>
              <a:spcPct val="35000"/>
            </a:spcAft>
            <a:buNone/>
          </a:pPr>
          <a:r>
            <a:rPr lang="en-US" sz="2400" kern="1200" dirty="0"/>
            <a:t>Training</a:t>
          </a:r>
        </a:p>
      </dsp:txBody>
      <dsp:txXfrm>
        <a:off x="313984" y="89811"/>
        <a:ext cx="3842429" cy="639310"/>
      </dsp:txXfrm>
    </dsp:sp>
    <dsp:sp modelId="{21047354-C264-3D4D-91C1-858931373F94}">
      <dsp:nvSpPr>
        <dsp:cNvPr id="0" name=""/>
        <dsp:cNvSpPr/>
      </dsp:nvSpPr>
      <dsp:spPr>
        <a:xfrm>
          <a:off x="0" y="1498106"/>
          <a:ext cx="5587999"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23385A-B8FC-6C4C-82CF-4F9F320E58C0}">
      <dsp:nvSpPr>
        <dsp:cNvPr id="0" name=""/>
        <dsp:cNvSpPr/>
      </dsp:nvSpPr>
      <dsp:spPr>
        <a:xfrm>
          <a:off x="279399" y="1143866"/>
          <a:ext cx="3911599"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849" tIns="0" rIns="147849" bIns="0" numCol="1" spcCol="1270" anchor="ctr" anchorCtr="0">
          <a:noAutofit/>
        </a:bodyPr>
        <a:lstStyle/>
        <a:p>
          <a:pPr marL="0" lvl="0" indent="0" algn="l" defTabSz="1066800">
            <a:lnSpc>
              <a:spcPct val="90000"/>
            </a:lnSpc>
            <a:spcBef>
              <a:spcPct val="0"/>
            </a:spcBef>
            <a:spcAft>
              <a:spcPct val="35000"/>
            </a:spcAft>
            <a:buNone/>
          </a:pPr>
          <a:r>
            <a:rPr lang="en-US" sz="2400" kern="1200" dirty="0"/>
            <a:t>Screening</a:t>
          </a:r>
        </a:p>
      </dsp:txBody>
      <dsp:txXfrm>
        <a:off x="313984" y="1178451"/>
        <a:ext cx="3842429" cy="639310"/>
      </dsp:txXfrm>
    </dsp:sp>
    <dsp:sp modelId="{2F49ADA9-9F3F-0A47-9160-F32C0B790DBC}">
      <dsp:nvSpPr>
        <dsp:cNvPr id="0" name=""/>
        <dsp:cNvSpPr/>
      </dsp:nvSpPr>
      <dsp:spPr>
        <a:xfrm>
          <a:off x="0" y="2586746"/>
          <a:ext cx="5587999"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127138-95FA-554A-91A0-6A1BA2C55371}">
      <dsp:nvSpPr>
        <dsp:cNvPr id="0" name=""/>
        <dsp:cNvSpPr/>
      </dsp:nvSpPr>
      <dsp:spPr>
        <a:xfrm>
          <a:off x="279399" y="2232506"/>
          <a:ext cx="3911599"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849" tIns="0" rIns="147849" bIns="0" numCol="1" spcCol="1270" anchor="ctr" anchorCtr="0">
          <a:noAutofit/>
        </a:bodyPr>
        <a:lstStyle/>
        <a:p>
          <a:pPr marL="0" lvl="0" indent="0" algn="l" defTabSz="1066800">
            <a:lnSpc>
              <a:spcPct val="90000"/>
            </a:lnSpc>
            <a:spcBef>
              <a:spcPct val="0"/>
            </a:spcBef>
            <a:spcAft>
              <a:spcPct val="35000"/>
            </a:spcAft>
            <a:buNone/>
          </a:pPr>
          <a:r>
            <a:rPr lang="en-US" sz="2400" kern="1200" dirty="0"/>
            <a:t>Capacity/Coalition</a:t>
          </a:r>
        </a:p>
      </dsp:txBody>
      <dsp:txXfrm>
        <a:off x="313984" y="2267091"/>
        <a:ext cx="3842429" cy="639310"/>
      </dsp:txXfrm>
    </dsp:sp>
    <dsp:sp modelId="{51AAA5CF-043D-2547-A97D-96BB06F8F178}">
      <dsp:nvSpPr>
        <dsp:cNvPr id="0" name=""/>
        <dsp:cNvSpPr/>
      </dsp:nvSpPr>
      <dsp:spPr>
        <a:xfrm>
          <a:off x="0" y="3675386"/>
          <a:ext cx="5587999"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3A18AE-8001-A74A-AC09-E43A4BA3F842}">
      <dsp:nvSpPr>
        <dsp:cNvPr id="0" name=""/>
        <dsp:cNvSpPr/>
      </dsp:nvSpPr>
      <dsp:spPr>
        <a:xfrm>
          <a:off x="279399" y="3321146"/>
          <a:ext cx="3911599"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849" tIns="0" rIns="147849" bIns="0" numCol="1" spcCol="1270" anchor="ctr" anchorCtr="0">
          <a:noAutofit/>
        </a:bodyPr>
        <a:lstStyle/>
        <a:p>
          <a:pPr marL="0" lvl="0" indent="0" algn="l" defTabSz="1066800">
            <a:lnSpc>
              <a:spcPct val="90000"/>
            </a:lnSpc>
            <a:spcBef>
              <a:spcPct val="0"/>
            </a:spcBef>
            <a:spcAft>
              <a:spcPct val="35000"/>
            </a:spcAft>
            <a:buNone/>
          </a:pPr>
          <a:r>
            <a:rPr lang="en-US" sz="2400" kern="1200" dirty="0"/>
            <a:t>Monitoring &amp; Evaluation</a:t>
          </a:r>
        </a:p>
      </dsp:txBody>
      <dsp:txXfrm>
        <a:off x="313984" y="3355731"/>
        <a:ext cx="3842429" cy="63931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514374-0BE1-4EC7-9D9A-BB744E63BDF3}" type="datetimeFigureOut">
              <a:rPr lang="en-US" smtClean="0"/>
              <a:t>8/16/2019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C67526-2163-415D-BAA7-36AC35C8D832}" type="slidenum">
              <a:rPr lang="en-US" smtClean="0"/>
              <a:t>‹#›</a:t>
            </a:fld>
            <a:endParaRPr lang="en-US"/>
          </a:p>
        </p:txBody>
      </p:sp>
    </p:spTree>
    <p:extLst>
      <p:ext uri="{BB962C8B-B14F-4D97-AF65-F5344CB8AC3E}">
        <p14:creationId xmlns:p14="http://schemas.microsoft.com/office/powerpoint/2010/main" val="952518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F6710-0A7E-4CBC-BA0A-10A148EC2182}" type="datetimeFigureOut">
              <a:rPr lang="en-US" smtClean="0"/>
              <a:t>8/16/2019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18D3D-F0E9-4A99-8F07-DD96B5255501}" type="slidenum">
              <a:rPr lang="en-US" smtClean="0"/>
              <a:t>‹#›</a:t>
            </a:fld>
            <a:endParaRPr lang="en-US"/>
          </a:p>
        </p:txBody>
      </p:sp>
    </p:spTree>
    <p:extLst>
      <p:ext uri="{BB962C8B-B14F-4D97-AF65-F5344CB8AC3E}">
        <p14:creationId xmlns:p14="http://schemas.microsoft.com/office/powerpoint/2010/main" val="2104152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Elaine to add her title	</a:t>
            </a:r>
          </a:p>
        </p:txBody>
      </p:sp>
      <p:sp>
        <p:nvSpPr>
          <p:cNvPr id="4" name="Slide Number Placeholder 3"/>
          <p:cNvSpPr>
            <a:spLocks noGrp="1"/>
          </p:cNvSpPr>
          <p:nvPr>
            <p:ph type="sldNum" sz="quarter" idx="5"/>
          </p:nvPr>
        </p:nvSpPr>
        <p:spPr/>
        <p:txBody>
          <a:bodyPr/>
          <a:lstStyle/>
          <a:p>
            <a:fld id="{8A318D3D-F0E9-4A99-8F07-DD96B5255501}" type="slidenum">
              <a:rPr lang="en-US" smtClean="0"/>
              <a:t>1</a:t>
            </a:fld>
            <a:endParaRPr lang="en-US"/>
          </a:p>
        </p:txBody>
      </p:sp>
    </p:spTree>
    <p:extLst>
      <p:ext uri="{BB962C8B-B14F-4D97-AF65-F5344CB8AC3E}">
        <p14:creationId xmlns:p14="http://schemas.microsoft.com/office/powerpoint/2010/main" val="1628417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Colorado Human Trafficking Council 2018 Report showed us cases , filing, and charges of those committing human trafficking in Colorado</a:t>
            </a:r>
          </a:p>
        </p:txBody>
      </p:sp>
      <p:sp>
        <p:nvSpPr>
          <p:cNvPr id="4" name="Slide Number Placeholder 3"/>
          <p:cNvSpPr>
            <a:spLocks noGrp="1"/>
          </p:cNvSpPr>
          <p:nvPr>
            <p:ph type="sldNum" sz="quarter" idx="5"/>
          </p:nvPr>
        </p:nvSpPr>
        <p:spPr/>
        <p:txBody>
          <a:bodyPr/>
          <a:lstStyle/>
          <a:p>
            <a:fld id="{8A318D3D-F0E9-4A99-8F07-DD96B5255501}" type="slidenum">
              <a:rPr lang="en-US" smtClean="0"/>
              <a:t>10</a:t>
            </a:fld>
            <a:endParaRPr lang="en-US"/>
          </a:p>
        </p:txBody>
      </p:sp>
    </p:spTree>
    <p:extLst>
      <p:ext uri="{BB962C8B-B14F-4D97-AF65-F5344CB8AC3E}">
        <p14:creationId xmlns:p14="http://schemas.microsoft.com/office/powerpoint/2010/main" val="1667893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Colorado has the Innocence Lost Task Force that has recovered minors who are experiencing commercial sexual exploitation from 2015-2017.  </a:t>
            </a:r>
          </a:p>
        </p:txBody>
      </p:sp>
      <p:sp>
        <p:nvSpPr>
          <p:cNvPr id="4" name="Slide Number Placeholder 3"/>
          <p:cNvSpPr>
            <a:spLocks noGrp="1"/>
          </p:cNvSpPr>
          <p:nvPr>
            <p:ph type="sldNum" sz="quarter" idx="5"/>
          </p:nvPr>
        </p:nvSpPr>
        <p:spPr/>
        <p:txBody>
          <a:bodyPr/>
          <a:lstStyle/>
          <a:p>
            <a:fld id="{8A318D3D-F0E9-4A99-8F07-DD96B5255501}" type="slidenum">
              <a:rPr lang="en-US" smtClean="0"/>
              <a:t>11</a:t>
            </a:fld>
            <a:endParaRPr lang="en-US"/>
          </a:p>
        </p:txBody>
      </p:sp>
    </p:spTree>
    <p:extLst>
      <p:ext uri="{BB962C8B-B14F-4D97-AF65-F5344CB8AC3E}">
        <p14:creationId xmlns:p14="http://schemas.microsoft.com/office/powerpoint/2010/main" val="3324747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Colorado Human Trafficking hotline (CoNeht) reported increase in numbers to the hotline from 2017, and in 2018 had over half of the counties in the state utilized the hotline.</a:t>
            </a:r>
          </a:p>
        </p:txBody>
      </p:sp>
      <p:sp>
        <p:nvSpPr>
          <p:cNvPr id="4" name="Slide Number Placeholder 3"/>
          <p:cNvSpPr>
            <a:spLocks noGrp="1"/>
          </p:cNvSpPr>
          <p:nvPr>
            <p:ph type="sldNum" sz="quarter" idx="5"/>
          </p:nvPr>
        </p:nvSpPr>
        <p:spPr/>
        <p:txBody>
          <a:bodyPr/>
          <a:lstStyle/>
          <a:p>
            <a:fld id="{8A318D3D-F0E9-4A99-8F07-DD96B5255501}" type="slidenum">
              <a:rPr lang="en-US" smtClean="0"/>
              <a:t>12</a:t>
            </a:fld>
            <a:endParaRPr lang="en-US"/>
          </a:p>
        </p:txBody>
      </p:sp>
    </p:spTree>
    <p:extLst>
      <p:ext uri="{BB962C8B-B14F-4D97-AF65-F5344CB8AC3E}">
        <p14:creationId xmlns:p14="http://schemas.microsoft.com/office/powerpoint/2010/main" val="4096412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
                <a:srgbClr val="234B65"/>
              </a:buClr>
              <a:buSzTx/>
              <a:buFont typeface="Arial" panose="020B0604020202020204" pitchFamily="34" charset="0"/>
              <a:buNone/>
              <a:tabLst/>
              <a:defRPr/>
            </a:pPr>
            <a:r>
              <a:rPr lang="en-US" dirty="0"/>
              <a:t>Knowing all of these things about Colorado and how human trafficking presents, it was imperative for to utilize this opportunity for partnership with NHTTAC and CRC.  The purpose of the partnership drove us to take a look at CRC and how we could improve on their current position with in the context of the issue. In order</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order to gain insight to CRC’s current position and response to human trafficking, an </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organizational assessment was conducted. </a:t>
            </a:r>
          </a:p>
          <a:p>
            <a:pPr marL="0" marR="0" lvl="0" indent="0" algn="l" defTabSz="914400" rtl="0" eaLnBrk="1" fontAlgn="auto" latinLnBrk="0" hangingPunct="1">
              <a:lnSpc>
                <a:spcPct val="90000"/>
              </a:lnSpc>
              <a:spcBef>
                <a:spcPts val="1000"/>
              </a:spcBef>
              <a:spcAft>
                <a:spcPts val="0"/>
              </a:spcAft>
              <a:buClr>
                <a:srgbClr val="234B65"/>
              </a:buClr>
              <a:buSzTx/>
              <a:buFont typeface="Wingdings" panose="05000000000000000000" pitchFamily="2" charset="2"/>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
                <a:srgbClr val="234B65"/>
              </a:buClr>
              <a:buSzTx/>
              <a:buFont typeface="Wingdings" panose="05000000000000000000" pitchFamily="2" charset="2"/>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 this organizational assessment, gaps and strengths were identified to support the design of an action plan to engage CRC staff and leadership in transforming the organizational practices and response to human trafficking. The assessment was completed through the following phases.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13</a:t>
            </a:fld>
            <a:endParaRPr lang="en-US"/>
          </a:p>
        </p:txBody>
      </p:sp>
    </p:spTree>
    <p:extLst>
      <p:ext uri="{BB962C8B-B14F-4D97-AF65-F5344CB8AC3E}">
        <p14:creationId xmlns:p14="http://schemas.microsoft.com/office/powerpoint/2010/main" val="3794448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organizational assessment was broke out into a wider process.  First having an assessment of the org, connection with priority program areas, identifying gaps and strengths with in the org, leadership brainstorming sessions all which would lead into a drafting of an Action Plan for CRC to utilize moving forward.</a:t>
            </a:r>
          </a:p>
        </p:txBody>
      </p:sp>
      <p:sp>
        <p:nvSpPr>
          <p:cNvPr id="4" name="Slide Number Placeholder 3"/>
          <p:cNvSpPr>
            <a:spLocks noGrp="1"/>
          </p:cNvSpPr>
          <p:nvPr>
            <p:ph type="sldNum" sz="quarter" idx="10"/>
          </p:nvPr>
        </p:nvSpPr>
        <p:spPr/>
        <p:txBody>
          <a:bodyPr/>
          <a:lstStyle/>
          <a:p>
            <a:fld id="{33B6DE8B-1EB8-48DF-AA8C-C9FAF51EEF4D}" type="slidenum">
              <a:rPr lang="en-US" smtClean="0"/>
              <a:t>14</a:t>
            </a:fld>
            <a:endParaRPr lang="en-US" dirty="0"/>
          </a:p>
        </p:txBody>
      </p:sp>
    </p:spTree>
    <p:extLst>
      <p:ext uri="{BB962C8B-B14F-4D97-AF65-F5344CB8AC3E}">
        <p14:creationId xmlns:p14="http://schemas.microsoft.com/office/powerpoint/2010/main" val="931204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step was questionnaire designed by NHTTAC to capture base line information on partnership, leadership, capacity , and understanding of the issue.</a:t>
            </a:r>
          </a:p>
        </p:txBody>
      </p:sp>
      <p:sp>
        <p:nvSpPr>
          <p:cNvPr id="4" name="Slide Number Placeholder 3"/>
          <p:cNvSpPr>
            <a:spLocks noGrp="1"/>
          </p:cNvSpPr>
          <p:nvPr>
            <p:ph type="sldNum" sz="quarter" idx="5"/>
          </p:nvPr>
        </p:nvSpPr>
        <p:spPr/>
        <p:txBody>
          <a:bodyPr/>
          <a:lstStyle/>
          <a:p>
            <a:fld id="{8A318D3D-F0E9-4A99-8F07-DD96B5255501}" type="slidenum">
              <a:rPr lang="en-US" smtClean="0"/>
              <a:t>15</a:t>
            </a:fld>
            <a:endParaRPr lang="en-US"/>
          </a:p>
        </p:txBody>
      </p:sp>
    </p:spTree>
    <p:extLst>
      <p:ext uri="{BB962C8B-B14F-4D97-AF65-F5344CB8AC3E}">
        <p14:creationId xmlns:p14="http://schemas.microsoft.com/office/powerpoint/2010/main" val="202094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determine what training on human trafficking and other forms of victimization would be most effective for staff and leadership analyzes was required on the the current training requirements for the organization  utilizing the following framework…</a:t>
            </a:r>
          </a:p>
          <a:p>
            <a:endParaRPr lang="en-US" dirty="0"/>
          </a:p>
          <a:p>
            <a:r>
              <a:rPr lang="en-US" sz="1200" dirty="0"/>
              <a:t>(a) trauma-informed practice, (b) victimization, and (c) human trafficking.</a:t>
            </a:r>
          </a:p>
          <a:p>
            <a:r>
              <a:rPr lang="en-US" sz="1200" dirty="0"/>
              <a:t> Additional information was gleaned (a) what trainings were required for each program area, (b) what staff and leadership received what training, (c) how often training was received, and (d) whether training was mandated or elected. </a:t>
            </a:r>
          </a:p>
          <a:p>
            <a:r>
              <a:rPr lang="en-US" sz="1200" dirty="0"/>
              <a:t>Additionally, there was a consideration of community subject matter experts connecting with the organization to have conversations on exploitation; mandates for reporting domestic minor sex trafficking; and the local anti-trafficking movement at large.</a:t>
            </a:r>
          </a:p>
          <a:p>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16</a:t>
            </a:fld>
            <a:endParaRPr lang="en-US"/>
          </a:p>
        </p:txBody>
      </p:sp>
    </p:spTree>
    <p:extLst>
      <p:ext uri="{BB962C8B-B14F-4D97-AF65-F5344CB8AC3E}">
        <p14:creationId xmlns:p14="http://schemas.microsoft.com/office/powerpoint/2010/main" val="288076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Followed by the questionnaire and training analysis matching of CRC’s strategic plan for the organization 2 yrs. out was done to assure a good pairing with the over all mission, vision, value, and future work of the organizations to connect the upcoming project and partnership.  The process found great paring with the orgs upcoming work and intentionality in the work in the areas of…</a:t>
            </a:r>
          </a:p>
          <a:p>
            <a:endParaRPr lang="en-US" dirty="0"/>
          </a:p>
          <a:p>
            <a:endParaRPr lang="en-US" dirty="0"/>
          </a:p>
          <a:p>
            <a:pPr lvl="1"/>
            <a:r>
              <a:rPr lang="en-US" sz="2400" dirty="0">
                <a:latin typeface="Times New Roman" panose="02020603050405020304" pitchFamily="18" charset="0"/>
                <a:cs typeface="Times New Roman" panose="02020603050405020304" pitchFamily="18" charset="0"/>
              </a:rPr>
              <a:t>Retention of our greatest resource—our staff—and continuing to position CRC as an Ultimate Employment Destination. </a:t>
            </a:r>
          </a:p>
          <a:p>
            <a:pPr lvl="1"/>
            <a:r>
              <a:rPr lang="en-US" sz="2400" dirty="0">
                <a:latin typeface="Times New Roman" panose="02020603050405020304" pitchFamily="18" charset="0"/>
                <a:cs typeface="Times New Roman" panose="02020603050405020304" pitchFamily="18" charset="0"/>
              </a:rPr>
              <a:t>Engagement and retention of our greatest asset—those we serve—by continuing to strive to be an Ultimate Wellness Destination. </a:t>
            </a:r>
          </a:p>
          <a:p>
            <a:pPr lvl="1"/>
            <a:r>
              <a:rPr lang="en-US" sz="2400" dirty="0">
                <a:latin typeface="Times New Roman" panose="02020603050405020304" pitchFamily="18" charset="0"/>
                <a:cs typeface="Times New Roman" panose="02020603050405020304" pitchFamily="18" charset="0"/>
              </a:rPr>
              <a:t>Utilization of data analytics to inform decision making in all major initiatives and in current and future operations and business decisions at the Center. </a:t>
            </a:r>
          </a:p>
          <a:p>
            <a:pPr lvl="1"/>
            <a:r>
              <a:rPr lang="en-US" sz="2400" dirty="0">
                <a:latin typeface="Times New Roman" panose="02020603050405020304" pitchFamily="18" charset="0"/>
                <a:cs typeface="Times New Roman" panose="02020603050405020304" pitchFamily="18" charset="0"/>
              </a:rPr>
              <a:t>Ensure a culture of safety is our highest priority for both our staff and for those we serve. </a:t>
            </a:r>
          </a:p>
          <a:p>
            <a:r>
              <a:rPr lang="en-US" dirty="0"/>
              <a:t>All which would support longevity and sustainability of project efforts moving forward.</a:t>
            </a:r>
          </a:p>
        </p:txBody>
      </p:sp>
      <p:sp>
        <p:nvSpPr>
          <p:cNvPr id="4" name="Slide Number Placeholder 3"/>
          <p:cNvSpPr>
            <a:spLocks noGrp="1"/>
          </p:cNvSpPr>
          <p:nvPr>
            <p:ph type="sldNum" sz="quarter" idx="5"/>
          </p:nvPr>
        </p:nvSpPr>
        <p:spPr/>
        <p:txBody>
          <a:bodyPr/>
          <a:lstStyle/>
          <a:p>
            <a:fld id="{8A318D3D-F0E9-4A99-8F07-DD96B5255501}" type="slidenum">
              <a:rPr lang="en-US" smtClean="0"/>
              <a:t>17</a:t>
            </a:fld>
            <a:endParaRPr lang="en-US"/>
          </a:p>
        </p:txBody>
      </p:sp>
    </p:spTree>
    <p:extLst>
      <p:ext uri="{BB962C8B-B14F-4D97-AF65-F5344CB8AC3E}">
        <p14:creationId xmlns:p14="http://schemas.microsoft.com/office/powerpoint/2010/main" val="2447012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Fellow analyzed the 29 current programs and services CRC offers to consumers as part of its delivery stream (Appendix II). The 29 programs/services were categorized into key areas where it was highly likely, fairly likely, or less likely that a survivor of human trafficking would enter that program.</a:t>
            </a:r>
          </a:p>
          <a:p>
            <a:endParaRPr lang="en-US" dirty="0"/>
          </a:p>
          <a:p>
            <a:r>
              <a:rPr lang="en-US" dirty="0"/>
              <a:t>In addition to connection to those they service, the intentiality to engage these areas would </a:t>
            </a:r>
            <a:r>
              <a:rPr lang="en-US" dirty="0">
                <a:latin typeface="Times New Roman" panose="02020603050405020304" pitchFamily="18" charset="0"/>
                <a:cs typeface="Times New Roman" panose="02020603050405020304" pitchFamily="18" charset="0"/>
              </a:rPr>
              <a:t>support buy-in from staff and leadership while providing an in depth look at programs directly connected to vulnerable populations or experiences through staff experiences. </a:t>
            </a:r>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18</a:t>
            </a:fld>
            <a:endParaRPr lang="en-US"/>
          </a:p>
        </p:txBody>
      </p:sp>
    </p:spTree>
    <p:extLst>
      <p:ext uri="{BB962C8B-B14F-4D97-AF65-F5344CB8AC3E}">
        <p14:creationId xmlns:p14="http://schemas.microsoft.com/office/powerpoint/2010/main" val="862680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 program/services where analyzed and arranged into short. Medium, long-term priority areas of interest to embedded TA into. The highlighted areas were the program/services that were “highly likely” to have contact with someone who as at risk, confirmed, or had in the past experienced exploitation.</a:t>
            </a:r>
          </a:p>
        </p:txBody>
      </p:sp>
      <p:sp>
        <p:nvSpPr>
          <p:cNvPr id="4" name="Slide Number Placeholder 3"/>
          <p:cNvSpPr>
            <a:spLocks noGrp="1"/>
          </p:cNvSpPr>
          <p:nvPr>
            <p:ph type="sldNum" sz="quarter" idx="5"/>
          </p:nvPr>
        </p:nvSpPr>
        <p:spPr/>
        <p:txBody>
          <a:bodyPr/>
          <a:lstStyle/>
          <a:p>
            <a:fld id="{8A318D3D-F0E9-4A99-8F07-DD96B5255501}" type="slidenum">
              <a:rPr lang="en-US" smtClean="0"/>
              <a:t>19</a:t>
            </a:fld>
            <a:endParaRPr lang="en-US"/>
          </a:p>
        </p:txBody>
      </p:sp>
    </p:spTree>
    <p:extLst>
      <p:ext uri="{BB962C8B-B14F-4D97-AF65-F5344CB8AC3E}">
        <p14:creationId xmlns:p14="http://schemas.microsoft.com/office/powerpoint/2010/main" val="184836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318D3D-F0E9-4A99-8F07-DD96B525550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418435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services where identified as  being of utmost importunate in connecting with for this project from the program/services analysis.</a:t>
            </a:r>
          </a:p>
          <a:p>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20</a:t>
            </a:fld>
            <a:endParaRPr lang="en-US"/>
          </a:p>
        </p:txBody>
      </p:sp>
    </p:spTree>
    <p:extLst>
      <p:ext uri="{BB962C8B-B14F-4D97-AF65-F5344CB8AC3E}">
        <p14:creationId xmlns:p14="http://schemas.microsoft.com/office/powerpoint/2010/main" val="2980504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services where identified as  being of utmost importunate in connecting with for this project from the program/services analysis.</a:t>
            </a:r>
          </a:p>
          <a:p>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21</a:t>
            </a:fld>
            <a:endParaRPr lang="en-US"/>
          </a:p>
        </p:txBody>
      </p:sp>
    </p:spTree>
    <p:extLst>
      <p:ext uri="{BB962C8B-B14F-4D97-AF65-F5344CB8AC3E}">
        <p14:creationId xmlns:p14="http://schemas.microsoft.com/office/powerpoint/2010/main" val="3922730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services where identified as  being of utmost importunate in connecting with for this project from the program/services analysis.</a:t>
            </a:r>
          </a:p>
          <a:p>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22</a:t>
            </a:fld>
            <a:endParaRPr lang="en-US"/>
          </a:p>
        </p:txBody>
      </p:sp>
    </p:spTree>
    <p:extLst>
      <p:ext uri="{BB962C8B-B14F-4D97-AF65-F5344CB8AC3E}">
        <p14:creationId xmlns:p14="http://schemas.microsoft.com/office/powerpoint/2010/main" val="4235919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those priority program/service areas, 3 rounds of focus groups were conducted to get a better understand of gaps and strengths  in combating exploitation</a:t>
            </a:r>
          </a:p>
        </p:txBody>
      </p:sp>
      <p:sp>
        <p:nvSpPr>
          <p:cNvPr id="4" name="Slide Number Placeholder 3"/>
          <p:cNvSpPr>
            <a:spLocks noGrp="1"/>
          </p:cNvSpPr>
          <p:nvPr>
            <p:ph type="sldNum" sz="quarter" idx="5"/>
          </p:nvPr>
        </p:nvSpPr>
        <p:spPr/>
        <p:txBody>
          <a:bodyPr/>
          <a:lstStyle/>
          <a:p>
            <a:fld id="{8A318D3D-F0E9-4A99-8F07-DD96B5255501}" type="slidenum">
              <a:rPr lang="en-US" smtClean="0"/>
              <a:t>23</a:t>
            </a:fld>
            <a:endParaRPr lang="en-US"/>
          </a:p>
        </p:txBody>
      </p:sp>
    </p:spTree>
    <p:extLst>
      <p:ext uri="{BB962C8B-B14F-4D97-AF65-F5344CB8AC3E}">
        <p14:creationId xmlns:p14="http://schemas.microsoft.com/office/powerpoint/2010/main" val="3724151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those priority program/service areas, 3 rounds of focus groups were conducted to get a better understand of gaps and strengths  in combating exploitation. The following questions where ask in order to get a baseline knowledge of the program/services areas ability to comprehensively respond to human trafficking.</a:t>
            </a:r>
          </a:p>
          <a:p>
            <a:endParaRPr lang="en-US" dirty="0"/>
          </a:p>
          <a:p>
            <a:pPr marL="342900" indent="-342900">
              <a:buFont typeface="+mj-lt"/>
              <a:buAutoNum type="arabicPeriod"/>
            </a:pPr>
            <a:r>
              <a:rPr lang="en-US" sz="1200" dirty="0">
                <a:latin typeface="Times New Roman" panose="02020603050405020304" pitchFamily="18" charset="0"/>
                <a:cs typeface="Times New Roman" panose="02020603050405020304" pitchFamily="18" charset="0"/>
              </a:rPr>
              <a:t>How would you describe the crime of Human Trafficking</a:t>
            </a:r>
          </a:p>
          <a:p>
            <a:pPr marL="342900" indent="-342900">
              <a:buFont typeface="+mj-lt"/>
              <a:buAutoNum type="arabicPeriod"/>
            </a:pPr>
            <a:r>
              <a:rPr lang="en-US" sz="1200" dirty="0">
                <a:latin typeface="Times New Roman" panose="02020603050405020304" pitchFamily="18" charset="0"/>
                <a:cs typeface="Times New Roman" panose="02020603050405020304" pitchFamily="18" charset="0"/>
              </a:rPr>
              <a:t>Do you feel confident in your ability to identify someone with a  trafficking experience? </a:t>
            </a:r>
          </a:p>
          <a:p>
            <a:pPr marL="342900" indent="-342900">
              <a:buFont typeface="+mj-lt"/>
              <a:buAutoNum type="arabicPeriod"/>
            </a:pPr>
            <a:r>
              <a:rPr lang="en-US" sz="1200" dirty="0">
                <a:latin typeface="Times New Roman" panose="02020603050405020304" pitchFamily="18" charset="0"/>
                <a:cs typeface="Times New Roman" panose="02020603050405020304" pitchFamily="18" charset="0"/>
              </a:rPr>
              <a:t>If you did begin to identify a victim of HT, what would your protocol be?  </a:t>
            </a:r>
          </a:p>
          <a:p>
            <a:pPr marL="342900" indent="-342900">
              <a:buFont typeface="+mj-lt"/>
              <a:buAutoNum type="arabicPeriod"/>
            </a:pPr>
            <a:r>
              <a:rPr lang="en-US" sz="1200" dirty="0">
                <a:latin typeface="Times New Roman" panose="02020603050405020304" pitchFamily="18" charset="0"/>
                <a:cs typeface="Times New Roman" panose="02020603050405020304" pitchFamily="18" charset="0"/>
              </a:rPr>
              <a:t>What are some things you see your department needing to get the ball rolling to understand or respond to this crime? </a:t>
            </a:r>
          </a:p>
          <a:p>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24</a:t>
            </a:fld>
            <a:endParaRPr lang="en-US"/>
          </a:p>
        </p:txBody>
      </p:sp>
    </p:spTree>
    <p:extLst>
      <p:ext uri="{BB962C8B-B14F-4D97-AF65-F5344CB8AC3E}">
        <p14:creationId xmlns:p14="http://schemas.microsoft.com/office/powerpoint/2010/main" val="644893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all of the above analysis (org assessment,  strategic plan overview,  training regiment, program/services, focus groups) an Action Plan was created highlighting the following needs.</a:t>
            </a:r>
          </a:p>
          <a:p>
            <a:endParaRPr lang="en-US" dirty="0"/>
          </a:p>
          <a:p>
            <a:endParaRPr lang="en-US" dirty="0"/>
          </a:p>
          <a:p>
            <a:pPr marL="0" marR="0" lvl="0" indent="0" algn="l" defTabSz="914400" rtl="0" eaLnBrk="1" fontAlgn="auto" latinLnBrk="0" hangingPunct="1">
              <a:lnSpc>
                <a:spcPct val="90000"/>
              </a:lnSpc>
              <a:spcBef>
                <a:spcPts val="1000"/>
              </a:spcBef>
              <a:spcAft>
                <a:spcPts val="0"/>
              </a:spcAft>
              <a:buClr>
                <a:srgbClr val="234B65"/>
              </a:buClr>
              <a:buSzTx/>
              <a:buFont typeface="Wingdings" panose="05000000000000000000" pitchFamily="2" charset="2"/>
              <a:buNone/>
              <a:tabLst/>
              <a:defRPr/>
            </a:pP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257300" marR="0" lvl="2" indent="-342900" algn="l" defTabSz="914400" rtl="0" eaLnBrk="1" fontAlgn="auto" latinLnBrk="0" hangingPunct="1">
              <a:lnSpc>
                <a:spcPct val="90000"/>
              </a:lnSpc>
              <a:spcBef>
                <a:spcPts val="500"/>
              </a:spcBef>
              <a:spcAft>
                <a:spcPts val="0"/>
              </a:spcAft>
              <a:buClr>
                <a:srgbClr val="214872"/>
              </a:buClr>
              <a:buSzTx/>
              <a:buFont typeface="Wingdings" panose="05000000000000000000" pitchFamily="2" charset="2"/>
              <a:buChar char="§"/>
              <a:tabLst/>
              <a:defRPr/>
            </a:pPr>
            <a:r>
              <a:rPr kumimoji="0" lang="en-US" sz="2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Training </a:t>
            </a:r>
          </a:p>
          <a:p>
            <a:pPr marL="1257300" marR="0" lvl="2" indent="-342900" algn="l" defTabSz="914400" rtl="0" eaLnBrk="1" fontAlgn="auto" latinLnBrk="0" hangingPunct="1">
              <a:lnSpc>
                <a:spcPct val="90000"/>
              </a:lnSpc>
              <a:spcBef>
                <a:spcPts val="500"/>
              </a:spcBef>
              <a:spcAft>
                <a:spcPts val="0"/>
              </a:spcAft>
              <a:buClr>
                <a:srgbClr val="214872"/>
              </a:buClr>
              <a:buSzTx/>
              <a:buFont typeface="Wingdings" panose="05000000000000000000" pitchFamily="2" charset="2"/>
              <a:buChar char="§"/>
              <a:tabLst/>
              <a:defRPr/>
            </a:pPr>
            <a:r>
              <a:rPr kumimoji="0" lang="en-US" sz="2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Priority Programs</a:t>
            </a:r>
          </a:p>
          <a:p>
            <a:pPr marL="1257300" marR="0" lvl="2" indent="-342900" algn="l" defTabSz="914400" rtl="0" eaLnBrk="1" fontAlgn="auto" latinLnBrk="0" hangingPunct="1">
              <a:lnSpc>
                <a:spcPct val="90000"/>
              </a:lnSpc>
              <a:spcBef>
                <a:spcPts val="500"/>
              </a:spcBef>
              <a:spcAft>
                <a:spcPts val="0"/>
              </a:spcAft>
              <a:buClr>
                <a:srgbClr val="214872"/>
              </a:buClr>
              <a:buSzTx/>
              <a:buFont typeface="Wingdings" panose="05000000000000000000" pitchFamily="2" charset="2"/>
              <a:buChar char="§"/>
              <a:tabLst/>
              <a:defRPr/>
            </a:pPr>
            <a:r>
              <a:rPr kumimoji="0" lang="en-US" sz="2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Victim Identification</a:t>
            </a:r>
          </a:p>
          <a:p>
            <a:pPr marL="1257300" marR="0" lvl="2" indent="-342900" algn="l" defTabSz="914400" rtl="0" eaLnBrk="1" fontAlgn="auto" latinLnBrk="0" hangingPunct="1">
              <a:lnSpc>
                <a:spcPct val="90000"/>
              </a:lnSpc>
              <a:spcBef>
                <a:spcPts val="500"/>
              </a:spcBef>
              <a:spcAft>
                <a:spcPts val="0"/>
              </a:spcAft>
              <a:buClr>
                <a:srgbClr val="214872"/>
              </a:buClr>
              <a:buSzTx/>
              <a:buFont typeface="Wingdings" panose="05000000000000000000" pitchFamily="2" charset="2"/>
              <a:buChar char="§"/>
              <a:tabLst/>
              <a:defRPr/>
            </a:pPr>
            <a:r>
              <a:rPr kumimoji="0" lang="en-US" sz="2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Capacity &amp; Coalition Building</a:t>
            </a:r>
          </a:p>
          <a:p>
            <a:pPr marL="1257300" marR="0" lvl="2" indent="-342900" algn="l" defTabSz="914400" rtl="0" eaLnBrk="1" fontAlgn="auto" latinLnBrk="0" hangingPunct="1">
              <a:lnSpc>
                <a:spcPct val="90000"/>
              </a:lnSpc>
              <a:spcBef>
                <a:spcPts val="500"/>
              </a:spcBef>
              <a:spcAft>
                <a:spcPts val="0"/>
              </a:spcAft>
              <a:buClr>
                <a:srgbClr val="214872"/>
              </a:buClr>
              <a:buSzTx/>
              <a:buFont typeface="Wingdings" panose="05000000000000000000" pitchFamily="2" charset="2"/>
              <a:buChar char="§"/>
              <a:tabLst/>
              <a:defRPr/>
            </a:pPr>
            <a:r>
              <a:rPr kumimoji="0" lang="en-US" sz="2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Monitoring and Evaluation</a:t>
            </a:r>
          </a:p>
          <a:p>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25</a:t>
            </a:fld>
            <a:endParaRPr lang="en-US"/>
          </a:p>
        </p:txBody>
      </p:sp>
    </p:spTree>
    <p:extLst>
      <p:ext uri="{BB962C8B-B14F-4D97-AF65-F5344CB8AC3E}">
        <p14:creationId xmlns:p14="http://schemas.microsoft.com/office/powerpoint/2010/main" val="3443809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
                <a:srgbClr val="214872"/>
              </a:buClr>
              <a:buSzTx/>
              <a:buFont typeface="Wingdings" panose="05000000000000000000" pitchFamily="2" charset="2"/>
              <a:buNone/>
              <a:tabLst/>
              <a:defRPr/>
            </a:pPr>
            <a:r>
              <a:rPr lang="en-US" dirty="0"/>
              <a:t>The first step was training.  We cant move forward with out shared understanding of the issue.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Areas prioritized for training consisted of non-clinical, such as front desk and reception staff; clinical staff of therapists or clinical social workers; individuals connected to the 4P framework of prevention, protection, prosecution, or partnership, such as jail services and mobile crisis staff, followed by connections to the SOAR to Wellness training through NHTTAC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26</a:t>
            </a:fld>
            <a:endParaRPr lang="en-US"/>
          </a:p>
        </p:txBody>
      </p:sp>
    </p:spTree>
    <p:extLst>
      <p:ext uri="{BB962C8B-B14F-4D97-AF65-F5344CB8AC3E}">
        <p14:creationId xmlns:p14="http://schemas.microsoft.com/office/powerpoint/2010/main" val="4076431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assure implementation of training moving forward the team matched the recommendation with cost and additional information or needs to execute the recommendation.</a:t>
            </a:r>
          </a:p>
        </p:txBody>
      </p:sp>
      <p:sp>
        <p:nvSpPr>
          <p:cNvPr id="4" name="Slide Number Placeholder 3"/>
          <p:cNvSpPr>
            <a:spLocks noGrp="1"/>
          </p:cNvSpPr>
          <p:nvPr>
            <p:ph type="sldNum" sz="quarter" idx="10"/>
          </p:nvPr>
        </p:nvSpPr>
        <p:spPr/>
        <p:txBody>
          <a:bodyPr/>
          <a:lstStyle/>
          <a:p>
            <a:fld id="{33B6DE8B-1EB8-48DF-AA8C-C9FAF51EEF4D}" type="slidenum">
              <a:rPr lang="en-US" smtClean="0"/>
              <a:t>27</a:t>
            </a:fld>
            <a:endParaRPr lang="en-US" dirty="0"/>
          </a:p>
        </p:txBody>
      </p:sp>
    </p:spTree>
    <p:extLst>
      <p:ext uri="{BB962C8B-B14F-4D97-AF65-F5344CB8AC3E}">
        <p14:creationId xmlns:p14="http://schemas.microsoft.com/office/powerpoint/2010/main" val="1785380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that training process, it was imperative that the program/service areas who would be directly connected to the project be the intentional audience for upcoming trainings</a:t>
            </a:r>
          </a:p>
        </p:txBody>
      </p:sp>
      <p:sp>
        <p:nvSpPr>
          <p:cNvPr id="4" name="Slide Number Placeholder 3"/>
          <p:cNvSpPr>
            <a:spLocks noGrp="1"/>
          </p:cNvSpPr>
          <p:nvPr>
            <p:ph type="sldNum" sz="quarter" idx="5"/>
          </p:nvPr>
        </p:nvSpPr>
        <p:spPr/>
        <p:txBody>
          <a:bodyPr/>
          <a:lstStyle/>
          <a:p>
            <a:fld id="{8A318D3D-F0E9-4A99-8F07-DD96B5255501}" type="slidenum">
              <a:rPr lang="en-US" smtClean="0"/>
              <a:t>28</a:t>
            </a:fld>
            <a:endParaRPr lang="en-US"/>
          </a:p>
        </p:txBody>
      </p:sp>
    </p:spTree>
    <p:extLst>
      <p:ext uri="{BB962C8B-B14F-4D97-AF65-F5344CB8AC3E}">
        <p14:creationId xmlns:p14="http://schemas.microsoft.com/office/powerpoint/2010/main" val="2721048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looked at screening/ victim identification  The following areas of interest where highlighted in the training analysis </a:t>
            </a:r>
          </a:p>
          <a:p>
            <a:endParaRPr lang="en-US" dirty="0"/>
          </a:p>
          <a:p>
            <a:endParaRPr lang="en-US" dirty="0"/>
          </a:p>
          <a:p>
            <a:pPr marL="342900" marR="0" lvl="0" indent="-342900">
              <a:spcBef>
                <a:spcPts val="0"/>
              </a:spcBef>
              <a:spcAft>
                <a:spcPts val="0"/>
              </a:spcAft>
              <a:buFont typeface="Symbol" pitchFamily="2" charset="2"/>
              <a:buChar char=""/>
              <a:tabLst>
                <a:tab pos="228600" algn="l"/>
              </a:tabLst>
            </a:pPr>
            <a:r>
              <a:rPr lang="en-US" sz="1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The screening tool currently in use.</a:t>
            </a:r>
          </a:p>
          <a:p>
            <a:pPr marL="342900" marR="0" lvl="0" indent="-342900">
              <a:spcBef>
                <a:spcPts val="0"/>
              </a:spcBef>
              <a:spcAft>
                <a:spcPts val="0"/>
              </a:spcAft>
              <a:buFont typeface="Symbol" pitchFamily="2" charset="2"/>
              <a:buChar char=""/>
              <a:tabLst>
                <a:tab pos="228600" algn="l"/>
              </a:tabLst>
            </a:pPr>
            <a:r>
              <a:rPr lang="en-US" sz="1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The intake process as a whole.</a:t>
            </a:r>
          </a:p>
          <a:p>
            <a:pPr marL="342900" marR="0" lvl="0" indent="-342900">
              <a:spcBef>
                <a:spcPts val="0"/>
              </a:spcBef>
              <a:spcAft>
                <a:spcPts val="0"/>
              </a:spcAft>
              <a:buFont typeface="Symbol" pitchFamily="2" charset="2"/>
              <a:buChar char=""/>
              <a:tabLst>
                <a:tab pos="228600" algn="l"/>
              </a:tabLst>
            </a:pPr>
            <a:r>
              <a:rPr lang="en-US" sz="1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The protocols for response to victimization.</a:t>
            </a:r>
          </a:p>
          <a:p>
            <a:pPr marL="342900" marR="0" lvl="0" indent="-342900">
              <a:spcBef>
                <a:spcPts val="0"/>
              </a:spcBef>
              <a:spcAft>
                <a:spcPts val="0"/>
              </a:spcAft>
              <a:buFont typeface="Symbol" pitchFamily="2" charset="2"/>
              <a:buChar char=""/>
              <a:tabLst>
                <a:tab pos="228600" algn="l"/>
              </a:tabLst>
            </a:pPr>
            <a:r>
              <a:rPr lang="en-US" sz="1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The ways this process connected to CRC’s TIER system.</a:t>
            </a:r>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29</a:t>
            </a:fld>
            <a:endParaRPr lang="en-US"/>
          </a:p>
        </p:txBody>
      </p:sp>
    </p:spTree>
    <p:extLst>
      <p:ext uri="{BB962C8B-B14F-4D97-AF65-F5344CB8AC3E}">
        <p14:creationId xmlns:p14="http://schemas.microsoft.com/office/powerpoint/2010/main" val="273690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318D3D-F0E9-4A99-8F07-DD96B5255501}" type="slidenum">
              <a:rPr lang="en-US" smtClean="0"/>
              <a:t>3</a:t>
            </a:fld>
            <a:endParaRPr lang="en-US"/>
          </a:p>
        </p:txBody>
      </p:sp>
    </p:spTree>
    <p:extLst>
      <p:ext uri="{BB962C8B-B14F-4D97-AF65-F5344CB8AC3E}">
        <p14:creationId xmlns:p14="http://schemas.microsoft.com/office/powerpoint/2010/main" val="3788723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team reviewed the consumer intake process for each of the three priority program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intake process takes 90 minutes and done in a few steps.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step is with an agency wide intake coordinator at the point of entry into the organization, and then depending on which program areas they will use, additional questions are added to their intake.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the original intake is entered into CRC’s Totally Integrated Electronic Records (TIER) system, staff and providers use the assessment to determine needs and provide services.</a:t>
            </a:r>
          </a:p>
          <a:p>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30</a:t>
            </a:fld>
            <a:endParaRPr lang="en-US"/>
          </a:p>
        </p:txBody>
      </p:sp>
    </p:spTree>
    <p:extLst>
      <p:ext uri="{BB962C8B-B14F-4D97-AF65-F5344CB8AC3E}">
        <p14:creationId xmlns:p14="http://schemas.microsoft.com/office/powerpoint/2010/main" val="100405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31</a:t>
            </a:fld>
            <a:endParaRPr lang="en-US"/>
          </a:p>
        </p:txBody>
      </p:sp>
    </p:spTree>
    <p:extLst>
      <p:ext uri="{BB962C8B-B14F-4D97-AF65-F5344CB8AC3E}">
        <p14:creationId xmlns:p14="http://schemas.microsoft.com/office/powerpoint/2010/main" val="1954532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assure implementation of screen protocol could and would be embedded forward the team matched the recommendation with cost and additional information or needs to execute the recommendation.</a:t>
            </a:r>
          </a:p>
          <a:p>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32</a:t>
            </a:fld>
            <a:endParaRPr lang="en-US"/>
          </a:p>
        </p:txBody>
      </p:sp>
    </p:spTree>
    <p:extLst>
      <p:ext uri="{BB962C8B-B14F-4D97-AF65-F5344CB8AC3E}">
        <p14:creationId xmlns:p14="http://schemas.microsoft.com/office/powerpoint/2010/main" val="32692278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Capacity building and coalition engagement is very important in working with in anti-trafficking efforts as well as any victim services arena. </a:t>
            </a:r>
          </a:p>
          <a:p>
            <a:endParaRPr lang="en-US" dirty="0"/>
          </a:p>
          <a:p>
            <a:r>
              <a:rPr lang="en-US" dirty="0"/>
              <a:t>CRC  began with internal leadership and connection from the organization (internal capacity/coalition).  CRC has such building block in place with it’s key leadership of Elaine Cooper and Dr. Tucker to assure the movement of overall capacity/coalition building around anti-trafficking efforts and response would be secure.</a:t>
            </a:r>
          </a:p>
        </p:txBody>
      </p:sp>
      <p:sp>
        <p:nvSpPr>
          <p:cNvPr id="4" name="Slide Number Placeholder 3"/>
          <p:cNvSpPr>
            <a:spLocks noGrp="1"/>
          </p:cNvSpPr>
          <p:nvPr>
            <p:ph type="sldNum" sz="quarter" idx="5"/>
          </p:nvPr>
        </p:nvSpPr>
        <p:spPr/>
        <p:txBody>
          <a:bodyPr/>
          <a:lstStyle/>
          <a:p>
            <a:fld id="{8A318D3D-F0E9-4A99-8F07-DD96B5255501}" type="slidenum">
              <a:rPr lang="en-US" smtClean="0"/>
              <a:t>33</a:t>
            </a:fld>
            <a:endParaRPr lang="en-US"/>
          </a:p>
        </p:txBody>
      </p:sp>
    </p:spTree>
    <p:extLst>
      <p:ext uri="{BB962C8B-B14F-4D97-AF65-F5344CB8AC3E}">
        <p14:creationId xmlns:p14="http://schemas.microsoft.com/office/powerpoint/2010/main" val="3017768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internal capacity/coalition building the following areas were also identified to support the recommendation.</a:t>
            </a:r>
          </a:p>
          <a:p>
            <a:endParaRPr lang="en-US" dirty="0"/>
          </a:p>
          <a:p>
            <a:r>
              <a:rPr lang="en-US" dirty="0"/>
              <a:t>CRC internal champions  of key leadership</a:t>
            </a:r>
          </a:p>
          <a:p>
            <a:r>
              <a:rPr lang="en-US" dirty="0"/>
              <a:t>Priority program areas leadership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Priority program areas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Community partnerships</a:t>
            </a:r>
          </a:p>
          <a:p>
            <a:endParaRPr lang="en-US" dirty="0"/>
          </a:p>
          <a:p>
            <a:endParaRPr lang="en-US" dirty="0"/>
          </a:p>
        </p:txBody>
      </p:sp>
      <p:sp>
        <p:nvSpPr>
          <p:cNvPr id="4" name="Slide Number Placeholder 3"/>
          <p:cNvSpPr>
            <a:spLocks noGrp="1"/>
          </p:cNvSpPr>
          <p:nvPr>
            <p:ph type="sldNum" sz="quarter" idx="10"/>
          </p:nvPr>
        </p:nvSpPr>
        <p:spPr/>
        <p:txBody>
          <a:bodyPr/>
          <a:lstStyle/>
          <a:p>
            <a:fld id="{33B6DE8B-1EB8-48DF-AA8C-C9FAF51EEF4D}" type="slidenum">
              <a:rPr lang="en-US" smtClean="0"/>
              <a:t>34</a:t>
            </a:fld>
            <a:endParaRPr lang="en-US" dirty="0"/>
          </a:p>
        </p:txBody>
      </p:sp>
    </p:spTree>
    <p:extLst>
      <p:ext uri="{BB962C8B-B14F-4D97-AF65-F5344CB8AC3E}">
        <p14:creationId xmlns:p14="http://schemas.microsoft.com/office/powerpoint/2010/main" val="502084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assure implementation of intentional capacity building protocol, recommendation were matched with cost and additional information or needs to execute the recommendation.</a:t>
            </a:r>
          </a:p>
          <a:p>
            <a:endParaRPr lang="en-US" dirty="0"/>
          </a:p>
        </p:txBody>
      </p:sp>
      <p:sp>
        <p:nvSpPr>
          <p:cNvPr id="4" name="Slide Number Placeholder 3"/>
          <p:cNvSpPr>
            <a:spLocks noGrp="1"/>
          </p:cNvSpPr>
          <p:nvPr>
            <p:ph type="sldNum" sz="quarter" idx="10"/>
          </p:nvPr>
        </p:nvSpPr>
        <p:spPr/>
        <p:txBody>
          <a:bodyPr/>
          <a:lstStyle/>
          <a:p>
            <a:fld id="{33B6DE8B-1EB8-48DF-AA8C-C9FAF51EEF4D}" type="slidenum">
              <a:rPr lang="en-US" smtClean="0"/>
              <a:t>35</a:t>
            </a:fld>
            <a:endParaRPr lang="en-US" dirty="0"/>
          </a:p>
        </p:txBody>
      </p:sp>
    </p:spTree>
    <p:extLst>
      <p:ext uri="{BB962C8B-B14F-4D97-AF65-F5344CB8AC3E}">
        <p14:creationId xmlns:p14="http://schemas.microsoft.com/office/powerpoint/2010/main" val="17793661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all know, no program is complete with out monitoring and evaluation practices embedded in from the beginning.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Logic models were drafted under each section to support the monitoring and evaluation efforts of the organization. The logic models support each priority program area in obtaining a first-round draft of outcomes for the highlighted areas of training, screening, and capacity building, while providing a platform or working document from which to transform internal processes. These logic models are a tool only, and will be revised with organizational leadership to meet priority program areas.</a:t>
            </a:r>
            <a:r>
              <a:rPr lang="en-US" sz="1200" dirty="0">
                <a:latin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36</a:t>
            </a:fld>
            <a:endParaRPr lang="en-US"/>
          </a:p>
        </p:txBody>
      </p:sp>
    </p:spTree>
    <p:extLst>
      <p:ext uri="{BB962C8B-B14F-4D97-AF65-F5344CB8AC3E}">
        <p14:creationId xmlns:p14="http://schemas.microsoft.com/office/powerpoint/2010/main" val="337295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recap….</a:t>
            </a:r>
          </a:p>
          <a:p>
            <a:endParaRPr lang="en-US" dirty="0"/>
          </a:p>
          <a:p>
            <a:r>
              <a:rPr lang="en-US" dirty="0"/>
              <a:t>From the organizational assessment, the areas identified to be included in the action plan were…</a:t>
            </a:r>
          </a:p>
          <a:p>
            <a:endParaRPr lang="en-US" dirty="0"/>
          </a:p>
          <a:p>
            <a:r>
              <a:rPr lang="en-US" dirty="0"/>
              <a:t>Training</a:t>
            </a:r>
          </a:p>
          <a:p>
            <a:r>
              <a:rPr lang="en-US" dirty="0"/>
              <a:t>Screening</a:t>
            </a:r>
          </a:p>
          <a:p>
            <a:r>
              <a:rPr lang="en-US" dirty="0"/>
              <a:t>Capacity/coalition building</a:t>
            </a:r>
          </a:p>
          <a:p>
            <a:r>
              <a:rPr lang="en-US" dirty="0"/>
              <a:t>Monitoring and evaluation…</a:t>
            </a:r>
          </a:p>
          <a:p>
            <a:endParaRPr lang="en-US" dirty="0"/>
          </a:p>
          <a:p>
            <a:r>
              <a:rPr lang="en-US" dirty="0"/>
              <a:t>And we moved forward in implementing these recommendation areas into CRC’s organizational response to human trafficking.</a:t>
            </a:r>
          </a:p>
        </p:txBody>
      </p:sp>
      <p:sp>
        <p:nvSpPr>
          <p:cNvPr id="4" name="Slide Number Placeholder 3"/>
          <p:cNvSpPr>
            <a:spLocks noGrp="1"/>
          </p:cNvSpPr>
          <p:nvPr>
            <p:ph type="sldNum" sz="quarter" idx="5"/>
          </p:nvPr>
        </p:nvSpPr>
        <p:spPr/>
        <p:txBody>
          <a:bodyPr/>
          <a:lstStyle/>
          <a:p>
            <a:fld id="{8A318D3D-F0E9-4A99-8F07-DD96B5255501}" type="slidenum">
              <a:rPr lang="en-US" smtClean="0"/>
              <a:t>37</a:t>
            </a:fld>
            <a:endParaRPr lang="en-US"/>
          </a:p>
        </p:txBody>
      </p:sp>
    </p:spTree>
    <p:extLst>
      <p:ext uri="{BB962C8B-B14F-4D97-AF65-F5344CB8AC3E}">
        <p14:creationId xmlns:p14="http://schemas.microsoft.com/office/powerpoint/2010/main" val="35140134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Outcomes of training.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end of the project…. Eighty-one CRC staff received SOAR to Health and Wellness training within the three priority program areas. As a result, participants gained basic knowledge on human trafficking. In turn, CRC gained buy-in from staff who now feel invested in improving the agency’s response to human trafficking.</a:t>
            </a:r>
          </a:p>
          <a:p>
            <a:endParaRPr lang="en-US" dirty="0"/>
          </a:p>
          <a:p>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38</a:t>
            </a:fld>
            <a:endParaRPr lang="en-US"/>
          </a:p>
        </p:txBody>
      </p:sp>
    </p:spTree>
    <p:extLst>
      <p:ext uri="{BB962C8B-B14F-4D97-AF65-F5344CB8AC3E}">
        <p14:creationId xmlns:p14="http://schemas.microsoft.com/office/powerpoint/2010/main" val="35456288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SOAR was delivered in 2 face to face sessions</a:t>
            </a:r>
          </a:p>
          <a:p>
            <a:r>
              <a:rPr lang="en-US" dirty="0"/>
              <a:t>Embedded in LMS</a:t>
            </a:r>
          </a:p>
        </p:txBody>
      </p:sp>
      <p:sp>
        <p:nvSpPr>
          <p:cNvPr id="4" name="Slide Number Placeholder 3"/>
          <p:cNvSpPr>
            <a:spLocks noGrp="1"/>
          </p:cNvSpPr>
          <p:nvPr>
            <p:ph type="sldNum" sz="quarter" idx="5"/>
          </p:nvPr>
        </p:nvSpPr>
        <p:spPr/>
        <p:txBody>
          <a:bodyPr/>
          <a:lstStyle/>
          <a:p>
            <a:fld id="{8A318D3D-F0E9-4A99-8F07-DD96B5255501}" type="slidenum">
              <a:rPr lang="en-US" smtClean="0"/>
              <a:t>39</a:t>
            </a:fld>
            <a:endParaRPr lang="en-US"/>
          </a:p>
        </p:txBody>
      </p:sp>
    </p:spTree>
    <p:extLst>
      <p:ext uri="{BB962C8B-B14F-4D97-AF65-F5344CB8AC3E}">
        <p14:creationId xmlns:p14="http://schemas.microsoft.com/office/powerpoint/2010/main" val="360719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Elaine had CRC’s mission, vision, value</a:t>
            </a:r>
          </a:p>
        </p:txBody>
      </p:sp>
      <p:sp>
        <p:nvSpPr>
          <p:cNvPr id="4" name="Slide Number Placeholder 3"/>
          <p:cNvSpPr>
            <a:spLocks noGrp="1"/>
          </p:cNvSpPr>
          <p:nvPr>
            <p:ph type="sldNum" sz="quarter" idx="5"/>
          </p:nvPr>
        </p:nvSpPr>
        <p:spPr/>
        <p:txBody>
          <a:bodyPr/>
          <a:lstStyle/>
          <a:p>
            <a:fld id="{8A318D3D-F0E9-4A99-8F07-DD96B5255501}" type="slidenum">
              <a:rPr lang="en-US" smtClean="0"/>
              <a:t>4</a:t>
            </a:fld>
            <a:endParaRPr lang="en-US"/>
          </a:p>
        </p:txBody>
      </p:sp>
    </p:spTree>
    <p:extLst>
      <p:ext uri="{BB962C8B-B14F-4D97-AF65-F5344CB8AC3E}">
        <p14:creationId xmlns:p14="http://schemas.microsoft.com/office/powerpoint/2010/main" val="22182841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partnership in training also brought in key stakeholders from Colorado’s anti-trafficking movements…</a:t>
            </a:r>
          </a:p>
          <a:p>
            <a:endParaRPr lang="en-US" dirty="0"/>
          </a:p>
          <a:p>
            <a:r>
              <a:rPr lang="en-US" dirty="0"/>
              <a:t>Anne </a:t>
            </a:r>
            <a:r>
              <a:rPr lang="en-US" dirty="0" err="1"/>
              <a:t>Darr</a:t>
            </a:r>
            <a:r>
              <a:rPr lang="en-US" dirty="0"/>
              <a:t>, Victim Advocate with Innocence Lost Trask Force (FBI), discussing the state’s efforts in commercial sexual exploitation of children</a:t>
            </a:r>
          </a:p>
          <a:p>
            <a:r>
              <a:rPr lang="en-US" dirty="0"/>
              <a:t>Sara Nadelman, Human Trafficking Specialist with Colorado Department of Human Services and their efforts in mandatory reporting and processes with Colorado’s new law on in commercial sexual exploitation of children and how it effects service providers.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Laboratory to Combat Human Trafficking- hotline, community context of the issue, and research</a:t>
            </a:r>
          </a:p>
          <a:p>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40</a:t>
            </a:fld>
            <a:endParaRPr lang="en-US"/>
          </a:p>
        </p:txBody>
      </p:sp>
    </p:spTree>
    <p:extLst>
      <p:ext uri="{BB962C8B-B14F-4D97-AF65-F5344CB8AC3E}">
        <p14:creationId xmlns:p14="http://schemas.microsoft.com/office/powerpoint/2010/main" val="63883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the project has ended….</a:t>
            </a:r>
          </a:p>
          <a:p>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41</a:t>
            </a:fld>
            <a:endParaRPr lang="en-US"/>
          </a:p>
        </p:txBody>
      </p:sp>
    </p:spTree>
    <p:extLst>
      <p:ext uri="{BB962C8B-B14F-4D97-AF65-F5344CB8AC3E}">
        <p14:creationId xmlns:p14="http://schemas.microsoft.com/office/powerpoint/2010/main" val="6624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priority programs received updating screening questions in the internal management system. All programs were invited to provide feedback on the changes while giving sight to trauma-informed questioning. Each group felt confident in its ability to screen for victimization and that staff could implement this process in their procedures.</a:t>
            </a:r>
          </a:p>
          <a:p>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42</a:t>
            </a:fld>
            <a:endParaRPr lang="en-US"/>
          </a:p>
        </p:txBody>
      </p:sp>
    </p:spTree>
    <p:extLst>
      <p:ext uri="{BB962C8B-B14F-4D97-AF65-F5344CB8AC3E}">
        <p14:creationId xmlns:p14="http://schemas.microsoft.com/office/powerpoint/2010/main" val="6681085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collaborative effort from key leadership at CRC the following screening questions were added to their infrastructure as well as in priority program areas.</a:t>
            </a:r>
          </a:p>
          <a:p>
            <a:endParaRPr lang="en-US" dirty="0"/>
          </a:p>
          <a:p>
            <a:pPr>
              <a:lnSpc>
                <a:spcPct val="107000"/>
              </a:lnSpc>
            </a:pPr>
            <a:r>
              <a:rPr lang="en-US" sz="1200" b="1" dirty="0">
                <a:latin typeface="Times New Roman" panose="02020603050405020304" pitchFamily="18" charset="0"/>
                <a:ea typeface="Calibri" panose="020F0502020204030204" pitchFamily="34" charset="0"/>
                <a:cs typeface="Times New Roman" panose="02020603050405020304" pitchFamily="18" charset="0"/>
              </a:rPr>
              <a:t>Physical Abuse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1200" dirty="0">
                <a:latin typeface="Times New Roman" panose="02020603050405020304" pitchFamily="18" charset="0"/>
                <a:ea typeface="Calibri" panose="020F0502020204030204" pitchFamily="34" charset="0"/>
                <a:cs typeface="Times New Roman" panose="02020603050405020304" pitchFamily="18" charset="0"/>
              </a:rPr>
              <a:t>Some people have experienced hitting, kicking, or harm that results in bruises or cuts that was carried out by someone responsible for the care of another. Has something like this ever happened to you?</a:t>
            </a:r>
          </a:p>
          <a:p>
            <a:pPr>
              <a:lnSpc>
                <a:spcPct val="107000"/>
              </a:lnSpc>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1200" b="1" dirty="0">
                <a:latin typeface="Times New Roman" panose="02020603050405020304" pitchFamily="18" charset="0"/>
                <a:ea typeface="Calibri" panose="020F0502020204030204" pitchFamily="34" charset="0"/>
                <a:cs typeface="Times New Roman" panose="02020603050405020304" pitchFamily="18" charset="0"/>
              </a:rPr>
              <a:t>Domestic Violence/Abuse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07000"/>
              </a:lnSpc>
              <a:buFont typeface="Arial" panose="020B0604020202020204" pitchFamily="34" charset="0"/>
              <a:buChar char="•"/>
            </a:pPr>
            <a:r>
              <a:rPr lang="en-US" sz="1200" dirty="0">
                <a:latin typeface="Times New Roman" panose="02020603050405020304" pitchFamily="18" charset="0"/>
                <a:ea typeface="Calibri" panose="020F0502020204030204" pitchFamily="34" charset="0"/>
                <a:cs typeface="Times New Roman" panose="02020603050405020304" pitchFamily="18" charset="0"/>
              </a:rPr>
              <a:t>Some people have experienced or witnessed hitting, choking, pushing, use or threat of use of weapon, control of finances, isolation. This experience may be/have been between members of same household or in context of romantic relationship. Has something like this ever happened to you?</a:t>
            </a:r>
          </a:p>
          <a:p>
            <a:pPr>
              <a:lnSpc>
                <a:spcPct val="107000"/>
              </a:lnSpc>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1200" b="1" dirty="0">
                <a:latin typeface="Times New Roman" panose="02020603050405020304" pitchFamily="18" charset="0"/>
                <a:ea typeface="Calibri" panose="020F0502020204030204" pitchFamily="34" charset="0"/>
                <a:cs typeface="Times New Roman" panose="02020603050405020304" pitchFamily="18" charset="0"/>
              </a:rPr>
              <a:t>Sexual Abuse</a:t>
            </a:r>
            <a:r>
              <a:rPr lang="en-US" sz="1200" b="1" strike="sngStrike" dirty="0">
                <a:latin typeface="Times New Roman" panose="02020603050405020304" pitchFamily="18" charset="0"/>
                <a:ea typeface="Calibri" panose="020F0502020204030204" pitchFamily="34" charset="0"/>
                <a:cs typeface="Times New Roman" panose="02020603050405020304" pitchFamily="18" charset="0"/>
              </a:rPr>
              <a:t>/</a:t>
            </a:r>
            <a:r>
              <a:rPr lang="en-US" sz="1200" b="1" dirty="0">
                <a:latin typeface="Times New Roman" panose="02020603050405020304" pitchFamily="18" charset="0"/>
                <a:ea typeface="Calibri" panose="020F0502020204030204" pitchFamily="34" charset="0"/>
                <a:cs typeface="Times New Roman" panose="02020603050405020304" pitchFamily="18" charset="0"/>
              </a:rPr>
              <a:t>Molestation</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07000"/>
              </a:lnSpc>
              <a:buFont typeface="Arial" panose="020B0604020202020204" pitchFamily="34" charset="0"/>
              <a:buChar char="•"/>
            </a:pPr>
            <a:r>
              <a:rPr lang="en-US" sz="1200" dirty="0">
                <a:latin typeface="Times New Roman" panose="02020603050405020304" pitchFamily="18" charset="0"/>
                <a:ea typeface="Calibri" panose="020F0502020204030204" pitchFamily="34" charset="0"/>
                <a:cs typeface="Times New Roman" panose="02020603050405020304" pitchFamily="18" charset="0"/>
              </a:rPr>
              <a:t>Some people have experienced unwelcome sexual touch, photographing, or videotaping sexual acts. Has something like this ever happened to you? </a:t>
            </a:r>
          </a:p>
          <a:p>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43</a:t>
            </a:fld>
            <a:endParaRPr lang="en-US"/>
          </a:p>
        </p:txBody>
      </p:sp>
    </p:spTree>
    <p:extLst>
      <p:ext uri="{BB962C8B-B14F-4D97-AF65-F5344CB8AC3E}">
        <p14:creationId xmlns:p14="http://schemas.microsoft.com/office/powerpoint/2010/main" val="3116280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collaborative effort from key leadership at CRC the following screening questions were added to their infrastructure as well as in priority program areas.</a:t>
            </a:r>
          </a:p>
          <a:p>
            <a:endParaRPr lang="en-US" dirty="0"/>
          </a:p>
          <a:p>
            <a:pPr>
              <a:lnSpc>
                <a:spcPct val="107000"/>
              </a:lnSpc>
            </a:pPr>
            <a:r>
              <a:rPr lang="en-US" sz="1200" b="1" dirty="0">
                <a:latin typeface="Times New Roman" panose="02020603050405020304" pitchFamily="18" charset="0"/>
                <a:ea typeface="Calibri" panose="020F0502020204030204" pitchFamily="34" charset="0"/>
                <a:cs typeface="Times New Roman" panose="02020603050405020304" pitchFamily="18" charset="0"/>
              </a:rPr>
              <a:t>Verbal/Emotional Abuse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07000"/>
              </a:lnSpc>
              <a:buFont typeface="Arial" panose="020B0604020202020204" pitchFamily="34" charset="0"/>
              <a:buChar char="•"/>
            </a:pPr>
            <a:r>
              <a:rPr lang="en-US" sz="1200" dirty="0">
                <a:latin typeface="Times New Roman" panose="02020603050405020304" pitchFamily="18" charset="0"/>
                <a:ea typeface="Calibri" panose="020F0502020204030204" pitchFamily="34" charset="0"/>
                <a:cs typeface="Times New Roman" panose="02020603050405020304" pitchFamily="18" charset="0"/>
              </a:rPr>
              <a:t>Some people have experienced or witnessed name calling, threats, yelling, excessive demands, or isolation. Has something like this ever happened to you?</a:t>
            </a:r>
          </a:p>
          <a:p>
            <a:pPr>
              <a:lnSpc>
                <a:spcPct val="107000"/>
              </a:lnSpc>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1200" b="1" dirty="0">
                <a:latin typeface="Times New Roman" panose="02020603050405020304" pitchFamily="18" charset="0"/>
                <a:ea typeface="Calibri" panose="020F0502020204030204" pitchFamily="34" charset="0"/>
                <a:cs typeface="Times New Roman" panose="02020603050405020304" pitchFamily="18" charset="0"/>
              </a:rPr>
              <a:t>Physical Neglect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1200" dirty="0">
                <a:latin typeface="Times New Roman" panose="02020603050405020304" pitchFamily="18" charset="0"/>
                <a:ea typeface="Calibri" panose="020F0502020204030204" pitchFamily="34" charset="0"/>
                <a:cs typeface="Times New Roman" panose="02020603050405020304" pitchFamily="18" charset="0"/>
              </a:rPr>
              <a:t>Some people have been kept from appropriate shelter, food, clothing, hygiene, and/or medical care. Has something like this ever happened to you?</a:t>
            </a:r>
          </a:p>
          <a:p>
            <a:pPr>
              <a:lnSpc>
                <a:spcPct val="107000"/>
              </a:lnSpc>
            </a:pPr>
            <a:r>
              <a:rPr lang="en-US" sz="1200" b="1" dirty="0">
                <a:latin typeface="Times New Roman" panose="02020603050405020304" pitchFamily="18" charset="0"/>
                <a:ea typeface="Calibri" panose="020F0502020204030204" pitchFamily="34" charset="0"/>
                <a:cs typeface="Times New Roman" panose="02020603050405020304" pitchFamily="18" charset="0"/>
              </a:rPr>
              <a:t>Emotional Neglect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1200" dirty="0">
                <a:latin typeface="Times New Roman" panose="02020603050405020304" pitchFamily="18" charset="0"/>
                <a:ea typeface="Calibri" panose="020F0502020204030204" pitchFamily="34" charset="0"/>
                <a:cs typeface="Times New Roman" panose="02020603050405020304" pitchFamily="18" charset="0"/>
              </a:rPr>
              <a:t>Some people have experienced lack of affection and/or supportive relationships where emotional needs are not being met. Has something like this ever happened to you?</a:t>
            </a:r>
          </a:p>
          <a:p>
            <a:pPr>
              <a:lnSpc>
                <a:spcPct val="107000"/>
              </a:lnSpc>
            </a:pP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1200" b="1" dirty="0">
                <a:latin typeface="Times New Roman" panose="02020603050405020304" pitchFamily="18" charset="0"/>
                <a:ea typeface="Calibri" panose="020F0502020204030204" pitchFamily="34" charset="0"/>
                <a:cs typeface="Times New Roman" panose="02020603050405020304" pitchFamily="18" charset="0"/>
              </a:rPr>
              <a:t>Military Related Trauma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1200" dirty="0">
                <a:latin typeface="Times New Roman" panose="02020603050405020304" pitchFamily="18" charset="0"/>
                <a:ea typeface="Calibri" panose="020F0502020204030204" pitchFamily="34" charset="0"/>
                <a:cs typeface="Times New Roman" panose="02020603050405020304" pitchFamily="18" charset="0"/>
              </a:rPr>
              <a:t>Some people have experienced events (directly or indirectly) like extended deployment, real or simulated exposure to acts of combat, or challenges receiving community support/access to resources when serving/supporting military efforts. Has something like this ever happened to you?</a:t>
            </a:r>
          </a:p>
          <a:p>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44</a:t>
            </a:fld>
            <a:endParaRPr lang="en-US"/>
          </a:p>
        </p:txBody>
      </p:sp>
    </p:spTree>
    <p:extLst>
      <p:ext uri="{BB962C8B-B14F-4D97-AF65-F5344CB8AC3E}">
        <p14:creationId xmlns:p14="http://schemas.microsoft.com/office/powerpoint/2010/main" val="36553975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collaborative effort from key leadership at CRC the following screening questions were added to their infrastructure as well as in priority program areas.</a:t>
            </a:r>
          </a:p>
          <a:p>
            <a:endParaRPr lang="en-US" dirty="0"/>
          </a:p>
          <a:p>
            <a:pPr>
              <a:lnSpc>
                <a:spcPct val="107000"/>
              </a:lnSpc>
            </a:pPr>
            <a:r>
              <a:rPr lang="en-US" sz="1200" b="1" dirty="0">
                <a:latin typeface="Times New Roman" panose="02020603050405020304" pitchFamily="18" charset="0"/>
                <a:ea typeface="Calibri" panose="020F0502020204030204" pitchFamily="34" charset="0"/>
                <a:cs typeface="Times New Roman" panose="02020603050405020304" pitchFamily="18" charset="0"/>
              </a:rPr>
              <a:t>Witness to Violence</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Some people have witnessed violent acts in their homes, schools, workplaces, or communities. Has something like this ever happened to you?</a:t>
            </a:r>
          </a:p>
          <a:p>
            <a:pPr>
              <a:lnSpc>
                <a:spcPct val="107000"/>
              </a:lnSpc>
            </a:pPr>
            <a:r>
              <a:rPr lang="en-US" sz="1200" i="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1200" b="1" dirty="0">
                <a:latin typeface="Times New Roman" panose="02020603050405020304" pitchFamily="18" charset="0"/>
                <a:ea typeface="Calibri" panose="020F0502020204030204" pitchFamily="34" charset="0"/>
                <a:cs typeface="Times New Roman" panose="02020603050405020304" pitchFamily="18" charset="0"/>
              </a:rPr>
              <a:t>Exploitation</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Arial" panose="020B0604020202020204" pitchFamily="34" charset="0"/>
              <a:buChar char="•"/>
            </a:pPr>
            <a:r>
              <a:rPr lang="en-US" sz="1200" dirty="0">
                <a:latin typeface="Times New Roman" panose="02020603050405020304" pitchFamily="18" charset="0"/>
                <a:ea typeface="Calibri" panose="020F0502020204030204" pitchFamily="34" charset="0"/>
                <a:cs typeface="Times New Roman" panose="02020603050405020304" pitchFamily="18" charset="0"/>
              </a:rPr>
              <a:t>Some people work and don’t get paid, or they find the work to be different than what was initially agreed upon. Has something like this ever happened to you? </a:t>
            </a:r>
          </a:p>
          <a:p>
            <a:pPr marL="342900" indent="-342900">
              <a:lnSpc>
                <a:spcPct val="107000"/>
              </a:lnSpc>
              <a:spcAft>
                <a:spcPts val="600"/>
              </a:spcAft>
              <a:buFont typeface="Arial" panose="020B0604020202020204" pitchFamily="34" charset="0"/>
              <a:buChar char="•"/>
            </a:pPr>
            <a:r>
              <a:rPr lang="en-US" sz="1200" dirty="0">
                <a:latin typeface="Times New Roman" panose="02020603050405020304" pitchFamily="18" charset="0"/>
                <a:ea typeface="Calibri" panose="020F0502020204030204" pitchFamily="34" charset="0"/>
                <a:cs typeface="Times New Roman" panose="02020603050405020304" pitchFamily="18" charset="0"/>
              </a:rPr>
              <a:t>Some people work for others who are threatening or controlling to the point they are unable to leave or talk with people they want. Has something like this ever happened to you?</a:t>
            </a:r>
          </a:p>
          <a:p>
            <a:pPr marL="342900" indent="-342900">
              <a:lnSpc>
                <a:spcPct val="107000"/>
              </a:lnSpc>
              <a:spcAft>
                <a:spcPts val="600"/>
              </a:spcAft>
              <a:buFont typeface="Arial" panose="020B0604020202020204" pitchFamily="34" charset="0"/>
              <a:buChar char="•"/>
            </a:pPr>
            <a:r>
              <a:rPr lang="en-US" sz="1200" dirty="0">
                <a:latin typeface="Times New Roman" panose="02020603050405020304" pitchFamily="18" charset="0"/>
                <a:ea typeface="Calibri" panose="020F0502020204030204" pitchFamily="34" charset="0"/>
                <a:cs typeface="Times New Roman" panose="02020603050405020304" pitchFamily="18" charset="0"/>
              </a:rPr>
              <a:t>Some people are pressured or forced to engage in sexual acts they do not feel comfortable doing or in exchange for money or other items such as food, clothing, or shelter. Has something like this ever happened to you?  </a:t>
            </a:r>
          </a:p>
          <a:p>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45</a:t>
            </a:fld>
            <a:endParaRPr lang="en-US"/>
          </a:p>
        </p:txBody>
      </p:sp>
    </p:spTree>
    <p:extLst>
      <p:ext uri="{BB962C8B-B14F-4D97-AF65-F5344CB8AC3E}">
        <p14:creationId xmlns:p14="http://schemas.microsoft.com/office/powerpoint/2010/main" val="14926299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collaborative effort from key leadership at CRC the following screening questions were added to their infrastructure as well as in priority program areas.</a:t>
            </a:r>
          </a:p>
          <a:p>
            <a:endParaRPr lang="en-US" dirty="0"/>
          </a:p>
          <a:p>
            <a:pPr>
              <a:lnSpc>
                <a:spcPct val="107000"/>
              </a:lnSpc>
            </a:pPr>
            <a:r>
              <a:rPr lang="en-US" sz="1200" b="1" dirty="0" err="1">
                <a:latin typeface="Times New Roman" panose="02020603050405020304" pitchFamily="18" charset="0"/>
                <a:ea typeface="Calibri" panose="020F0502020204030204" pitchFamily="34" charset="0"/>
                <a:cs typeface="Times New Roman" panose="02020603050405020304" pitchFamily="18" charset="0"/>
              </a:rPr>
              <a:t>ommunity</a:t>
            </a:r>
            <a:r>
              <a:rPr lang="en-US" sz="1200" b="1" dirty="0">
                <a:latin typeface="Times New Roman" panose="02020603050405020304" pitchFamily="18" charset="0"/>
                <a:ea typeface="Calibri" panose="020F0502020204030204" pitchFamily="34" charset="0"/>
                <a:cs typeface="Times New Roman" panose="02020603050405020304" pitchFamily="18" charset="0"/>
              </a:rPr>
              <a:t> Violence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1200" dirty="0">
                <a:latin typeface="Times New Roman" panose="02020603050405020304" pitchFamily="18" charset="0"/>
                <a:ea typeface="Calibri" panose="020F0502020204030204" pitchFamily="34" charset="0"/>
                <a:cs typeface="Times New Roman" panose="02020603050405020304" pitchFamily="18" charset="0"/>
              </a:rPr>
              <a:t>Some people have experienced, witnessed, or been affected by a violent act in public, such as a shooting, robbery, or gang violence. Has anything like this ever happened to you?</a:t>
            </a:r>
          </a:p>
          <a:p>
            <a:pPr>
              <a:lnSpc>
                <a:spcPct val="107000"/>
              </a:lnSpc>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1200" b="1" dirty="0">
                <a:latin typeface="Times New Roman" panose="02020603050405020304" pitchFamily="18" charset="0"/>
                <a:ea typeface="Calibri" panose="020F0502020204030204" pitchFamily="34" charset="0"/>
                <a:cs typeface="Times New Roman" panose="02020603050405020304" pitchFamily="18" charset="0"/>
              </a:rPr>
              <a:t>Elder Abuse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1200" dirty="0">
                <a:latin typeface="Times New Roman" panose="02020603050405020304" pitchFamily="18" charset="0"/>
                <a:ea typeface="Calibri" panose="020F0502020204030204" pitchFamily="34" charset="0"/>
                <a:cs typeface="Times New Roman" panose="02020603050405020304" pitchFamily="18" charset="0"/>
              </a:rPr>
              <a:t>Some people have experienced or witnessed the mistreatment of an older adult by those responsible for their care, and it is often financial in nature. Has something like this ever happened to you?</a:t>
            </a:r>
          </a:p>
          <a:p>
            <a:pPr>
              <a:lnSpc>
                <a:spcPct val="107000"/>
              </a:lnSpc>
            </a:pP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1200" b="1" dirty="0">
                <a:latin typeface="Times New Roman" panose="02020603050405020304" pitchFamily="18" charset="0"/>
                <a:ea typeface="Calibri" panose="020F0502020204030204" pitchFamily="34" charset="0"/>
                <a:cs typeface="Times New Roman" panose="02020603050405020304" pitchFamily="18" charset="0"/>
              </a:rPr>
              <a:t>Financial Abuse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1200" dirty="0">
                <a:latin typeface="Times New Roman" panose="02020603050405020304" pitchFamily="18" charset="0"/>
                <a:ea typeface="Calibri" panose="020F0502020204030204" pitchFamily="34" charset="0"/>
                <a:cs typeface="Times New Roman" panose="02020603050405020304" pitchFamily="18" charset="0"/>
              </a:rPr>
              <a:t>Some people have experienced mishandling of their finances by someone responsible for their care. Has something like this ever happened to you?</a:t>
            </a:r>
          </a:p>
          <a:p>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46</a:t>
            </a:fld>
            <a:endParaRPr lang="en-US"/>
          </a:p>
        </p:txBody>
      </p:sp>
    </p:spTree>
    <p:extLst>
      <p:ext uri="{BB962C8B-B14F-4D97-AF65-F5344CB8AC3E}">
        <p14:creationId xmlns:p14="http://schemas.microsoft.com/office/powerpoint/2010/main" val="7201115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Areas prioritized for capacity/coalition building connected to the 4P framework of prevention, protection, prosecution, or partnership.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CRC identified it’s current touch points with in the framework as well as identified areas to connect with moving forward to assure that a comprehensive response was laid out from the start.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47</a:t>
            </a:fld>
            <a:endParaRPr lang="en-US"/>
          </a:p>
        </p:txBody>
      </p:sp>
    </p:spTree>
    <p:extLst>
      <p:ext uri="{BB962C8B-B14F-4D97-AF65-F5344CB8AC3E}">
        <p14:creationId xmlns:p14="http://schemas.microsoft.com/office/powerpoint/2010/main" val="9364849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recommendations for capacity building were identified as engagement with local task forces in the areas of the organization’s locations. CRC is a statewide organization, and there are 17 ( now 21) identified working task forces in the state, many in areas close to CRC facilities.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Along with identification of task forces in local areas, recommendations for specific calls to action or sector-specific responses were highlighted as key networks for connections. One specific connection was with the Colorado Human Trafficking Task Group through the Colorado Department of Human Services, along with Colorado Legal Services, Rocky Mountain Immigrant Advocacy Network, and the Colorado Human Trafficking Council formed by legislation in 2015.</a:t>
            </a:r>
          </a:p>
          <a:p>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48</a:t>
            </a:fld>
            <a:endParaRPr lang="en-US"/>
          </a:p>
        </p:txBody>
      </p:sp>
    </p:spTree>
    <p:extLst>
      <p:ext uri="{BB962C8B-B14F-4D97-AF65-F5344CB8AC3E}">
        <p14:creationId xmlns:p14="http://schemas.microsoft.com/office/powerpoint/2010/main" val="32802144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the project has ended….</a:t>
            </a:r>
          </a:p>
          <a:p>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49</a:t>
            </a:fld>
            <a:endParaRPr lang="en-US"/>
          </a:p>
        </p:txBody>
      </p:sp>
    </p:spTree>
    <p:extLst>
      <p:ext uri="{BB962C8B-B14F-4D97-AF65-F5344CB8AC3E}">
        <p14:creationId xmlns:p14="http://schemas.microsoft.com/office/powerpoint/2010/main" val="502497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the nature of the relationship and how this project began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In the Spring of 2017 via partnerships with Community Reach Center (CRC), the Department of Health and Human Services, and the National Human Trafficking Training and Technical Assistance Center (NHTTAC) an initiative was launched to deliver intensive Training/Technical Assistance to medical and behavioral health institutions, nonprofits, community- and faith-based organizations, social service agencies, and public health agencies while collaborating with a survivor leader to better inform organization through a public health perspective.</a:t>
            </a:r>
          </a:p>
          <a:p>
            <a:endParaRPr lang="en-US" dirty="0"/>
          </a:p>
        </p:txBody>
      </p:sp>
      <p:sp>
        <p:nvSpPr>
          <p:cNvPr id="4" name="Slide Number Placeholder 3"/>
          <p:cNvSpPr>
            <a:spLocks noGrp="1"/>
          </p:cNvSpPr>
          <p:nvPr>
            <p:ph type="sldNum" sz="quarter" idx="10"/>
          </p:nvPr>
        </p:nvSpPr>
        <p:spPr/>
        <p:txBody>
          <a:bodyPr/>
          <a:lstStyle/>
          <a:p>
            <a:fld id="{33B6DE8B-1EB8-48DF-AA8C-C9FAF51EEF4D}" type="slidenum">
              <a:rPr lang="en-US" smtClean="0"/>
              <a:t>5</a:t>
            </a:fld>
            <a:endParaRPr lang="en-US" dirty="0"/>
          </a:p>
        </p:txBody>
      </p:sp>
    </p:spTree>
    <p:extLst>
      <p:ext uri="{BB962C8B-B14F-4D97-AF65-F5344CB8AC3E}">
        <p14:creationId xmlns:p14="http://schemas.microsoft.com/office/powerpoint/2010/main" val="15079509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50</a:t>
            </a:fld>
            <a:endParaRPr lang="en-US"/>
          </a:p>
        </p:txBody>
      </p:sp>
    </p:spTree>
    <p:extLst>
      <p:ext uri="{BB962C8B-B14F-4D97-AF65-F5344CB8AC3E}">
        <p14:creationId xmlns:p14="http://schemas.microsoft.com/office/powerpoint/2010/main" val="21130594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NHTTAC TTA service available for audience members</a:t>
            </a:r>
          </a:p>
        </p:txBody>
      </p:sp>
      <p:sp>
        <p:nvSpPr>
          <p:cNvPr id="4" name="Slide Number Placeholder 3"/>
          <p:cNvSpPr>
            <a:spLocks noGrp="1"/>
          </p:cNvSpPr>
          <p:nvPr>
            <p:ph type="sldNum" sz="quarter" idx="10"/>
          </p:nvPr>
        </p:nvSpPr>
        <p:spPr/>
        <p:txBody>
          <a:bodyPr/>
          <a:lstStyle/>
          <a:p>
            <a:fld id="{8A318D3D-F0E9-4A99-8F07-DD96B5255501}"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488821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The purpose of this intention relationship was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Using a public health framework, transform the institution’s capacity to deliver comprehensive and survivor-informed services for individuals and their families vulnerable to human trafficking, those being exploited currently, and those with a history of human trafficking victimization.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A318D3D-F0E9-4A99-8F07-DD96B5255501}" type="slidenum">
              <a:rPr lang="en-US" smtClean="0"/>
              <a:t>6</a:t>
            </a:fld>
            <a:endParaRPr lang="en-US"/>
          </a:p>
        </p:txBody>
      </p:sp>
    </p:spTree>
    <p:extLst>
      <p:ext uri="{BB962C8B-B14F-4D97-AF65-F5344CB8AC3E}">
        <p14:creationId xmlns:p14="http://schemas.microsoft.com/office/powerpoint/2010/main" val="3160309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was this project a good fit for Colorado?  What made this a unique opportunity to combat human trafficking.  Why Colorado?</a:t>
            </a:r>
          </a:p>
        </p:txBody>
      </p:sp>
      <p:sp>
        <p:nvSpPr>
          <p:cNvPr id="4" name="Slide Number Placeholder 3"/>
          <p:cNvSpPr>
            <a:spLocks noGrp="1"/>
          </p:cNvSpPr>
          <p:nvPr>
            <p:ph type="sldNum" sz="quarter" idx="5"/>
          </p:nvPr>
        </p:nvSpPr>
        <p:spPr/>
        <p:txBody>
          <a:bodyPr/>
          <a:lstStyle/>
          <a:p>
            <a:fld id="{8A318D3D-F0E9-4A99-8F07-DD96B5255501}" type="slidenum">
              <a:rPr lang="en-US" smtClean="0"/>
              <a:t>7</a:t>
            </a:fld>
            <a:endParaRPr lang="en-US"/>
          </a:p>
        </p:txBody>
      </p:sp>
    </p:spTree>
    <p:extLst>
      <p:ext uri="{BB962C8B-B14F-4D97-AF65-F5344CB8AC3E}">
        <p14:creationId xmlns:p14="http://schemas.microsoft.com/office/powerpoint/2010/main" val="4041209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Colorado has specific factor that make communities vulnerable to the experience.</a:t>
            </a:r>
          </a:p>
        </p:txBody>
      </p:sp>
      <p:sp>
        <p:nvSpPr>
          <p:cNvPr id="4" name="Slide Number Placeholder 3"/>
          <p:cNvSpPr>
            <a:spLocks noGrp="1"/>
          </p:cNvSpPr>
          <p:nvPr>
            <p:ph type="sldNum" sz="quarter" idx="5"/>
          </p:nvPr>
        </p:nvSpPr>
        <p:spPr/>
        <p:txBody>
          <a:bodyPr/>
          <a:lstStyle/>
          <a:p>
            <a:fld id="{8A318D3D-F0E9-4A99-8F07-DD96B5255501}" type="slidenum">
              <a:rPr lang="en-US" smtClean="0"/>
              <a:t>8</a:t>
            </a:fld>
            <a:endParaRPr lang="en-US"/>
          </a:p>
        </p:txBody>
      </p:sp>
    </p:spTree>
    <p:extLst>
      <p:ext uri="{BB962C8B-B14F-4D97-AF65-F5344CB8AC3E}">
        <p14:creationId xmlns:p14="http://schemas.microsoft.com/office/powerpoint/2010/main" val="1008107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numbers show that there is human trafficking happening here in our state</a:t>
            </a:r>
          </a:p>
        </p:txBody>
      </p:sp>
      <p:sp>
        <p:nvSpPr>
          <p:cNvPr id="4" name="Slide Number Placeholder 3"/>
          <p:cNvSpPr>
            <a:spLocks noGrp="1"/>
          </p:cNvSpPr>
          <p:nvPr>
            <p:ph type="sldNum" sz="quarter" idx="5"/>
          </p:nvPr>
        </p:nvSpPr>
        <p:spPr/>
        <p:txBody>
          <a:bodyPr/>
          <a:lstStyle/>
          <a:p>
            <a:fld id="{8A318D3D-F0E9-4A99-8F07-DD96B5255501}" type="slidenum">
              <a:rPr lang="en-US" smtClean="0"/>
              <a:t>9</a:t>
            </a:fld>
            <a:endParaRPr lang="en-US"/>
          </a:p>
        </p:txBody>
      </p:sp>
    </p:spTree>
    <p:extLst>
      <p:ext uri="{BB962C8B-B14F-4D97-AF65-F5344CB8AC3E}">
        <p14:creationId xmlns:p14="http://schemas.microsoft.com/office/powerpoint/2010/main" val="2174199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5738" y="1761111"/>
            <a:ext cx="12006262" cy="1840675"/>
          </a:xfrm>
          <a:solidFill>
            <a:srgbClr val="264A64"/>
          </a:solidFill>
        </p:spPr>
        <p:txBody>
          <a:bodyPr lIns="1371600" tIns="91440" bIns="182880" anchor="b">
            <a:noAutofit/>
          </a:bodyPr>
          <a:lstStyle>
            <a:lvl1pPr algn="l">
              <a:defRPr sz="3600" baseline="0"/>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4972" y="511931"/>
            <a:ext cx="2965761" cy="737251"/>
          </a:xfrm>
          <a:prstGeom prst="rect">
            <a:avLst/>
          </a:prstGeom>
        </p:spPr>
      </p:pic>
      <p:sp>
        <p:nvSpPr>
          <p:cNvPr id="4" name="Text Placeholder 3"/>
          <p:cNvSpPr>
            <a:spLocks noGrp="1"/>
          </p:cNvSpPr>
          <p:nvPr>
            <p:ph type="body" sz="quarter" idx="10" hasCustomPrompt="1"/>
          </p:nvPr>
        </p:nvSpPr>
        <p:spPr>
          <a:xfrm>
            <a:off x="1527811" y="3601785"/>
            <a:ext cx="9144000" cy="1251836"/>
          </a:xfrm>
          <a:prstGeom prst="rect">
            <a:avLst/>
          </a:prstGeom>
        </p:spPr>
        <p:txBody>
          <a:bodyPr tIns="182880"/>
          <a:lstStyle>
            <a:lvl1pPr marL="228600" indent="0">
              <a:buNone/>
              <a:tabLst/>
              <a:defRPr sz="1800">
                <a:solidFill>
                  <a:srgbClr val="306C91"/>
                </a:solidFill>
              </a:defRPr>
            </a:lvl1pPr>
          </a:lstStyle>
          <a:p>
            <a:pPr lvl="0"/>
            <a:r>
              <a:rPr lang="en-US" dirty="0"/>
              <a:t>Presented by:</a:t>
            </a:r>
          </a:p>
          <a:p>
            <a:pPr lvl="0"/>
            <a:r>
              <a:rPr lang="en-US" dirty="0"/>
              <a:t>[Staff Name], [Position Title]</a:t>
            </a:r>
          </a:p>
        </p:txBody>
      </p:sp>
      <p:sp>
        <p:nvSpPr>
          <p:cNvPr id="6" name="Rectangle 5"/>
          <p:cNvSpPr/>
          <p:nvPr userDrawn="1"/>
        </p:nvSpPr>
        <p:spPr>
          <a:xfrm>
            <a:off x="0" y="0"/>
            <a:ext cx="185738" cy="6858000"/>
          </a:xfrm>
          <a:prstGeom prst="rect">
            <a:avLst/>
          </a:prstGeom>
          <a:solidFill>
            <a:srgbClr val="63B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D994A19-F2BF-9845-96DF-2201297AF0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7808" y="372556"/>
            <a:ext cx="4066606" cy="1016000"/>
          </a:xfrm>
          <a:prstGeom prst="rect">
            <a:avLst/>
          </a:prstGeom>
        </p:spPr>
      </p:pic>
    </p:spTree>
    <p:extLst>
      <p:ext uri="{BB962C8B-B14F-4D97-AF65-F5344CB8AC3E}">
        <p14:creationId xmlns:p14="http://schemas.microsoft.com/office/powerpoint/2010/main" val="3662456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5741" y="1761117"/>
            <a:ext cx="12006263" cy="1840675"/>
          </a:xfrm>
          <a:solidFill>
            <a:srgbClr val="264A64"/>
          </a:solidFill>
        </p:spPr>
        <p:txBody>
          <a:bodyPr lIns="1371600" tIns="91440" bIns="182880" anchor="b">
            <a:noAutofit/>
          </a:bodyPr>
          <a:lstStyle>
            <a:lvl1pPr algn="l">
              <a:defRPr sz="3600" baseline="0"/>
            </a:lvl1pPr>
          </a:lstStyle>
          <a:p>
            <a:r>
              <a:rPr lang="en-US"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1657" y="478294"/>
            <a:ext cx="4425999" cy="91273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4837" y="615454"/>
            <a:ext cx="2568153" cy="638411"/>
          </a:xfrm>
          <a:prstGeom prst="rect">
            <a:avLst/>
          </a:prstGeom>
        </p:spPr>
      </p:pic>
      <p:sp>
        <p:nvSpPr>
          <p:cNvPr id="4" name="Text Placeholder 3"/>
          <p:cNvSpPr>
            <a:spLocks noGrp="1"/>
          </p:cNvSpPr>
          <p:nvPr>
            <p:ph type="body" sz="quarter" idx="10" hasCustomPrompt="1"/>
          </p:nvPr>
        </p:nvSpPr>
        <p:spPr>
          <a:xfrm>
            <a:off x="1527811" y="3601785"/>
            <a:ext cx="9144000" cy="1251836"/>
          </a:xfrm>
          <a:prstGeom prst="rect">
            <a:avLst/>
          </a:prstGeom>
        </p:spPr>
        <p:txBody>
          <a:bodyPr tIns="182880"/>
          <a:lstStyle>
            <a:lvl1pPr marL="228600" indent="0">
              <a:buNone/>
              <a:tabLst/>
              <a:defRPr sz="1800">
                <a:solidFill>
                  <a:srgbClr val="306C91"/>
                </a:solidFill>
              </a:defRPr>
            </a:lvl1pPr>
          </a:lstStyle>
          <a:p>
            <a:pPr lvl="0"/>
            <a:r>
              <a:rPr lang="en-US" dirty="0"/>
              <a:t>Presented by:</a:t>
            </a:r>
          </a:p>
          <a:p>
            <a:pPr lvl="0"/>
            <a:r>
              <a:rPr lang="en-US" dirty="0"/>
              <a:t>[Staff Name], [Position Title]</a:t>
            </a:r>
          </a:p>
        </p:txBody>
      </p:sp>
      <p:sp>
        <p:nvSpPr>
          <p:cNvPr id="6" name="Rectangle 5"/>
          <p:cNvSpPr/>
          <p:nvPr userDrawn="1"/>
        </p:nvSpPr>
        <p:spPr>
          <a:xfrm>
            <a:off x="1" y="0"/>
            <a:ext cx="185739" cy="6858000"/>
          </a:xfrm>
          <a:prstGeom prst="rect">
            <a:avLst/>
          </a:prstGeom>
          <a:solidFill>
            <a:srgbClr val="63B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545886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4288"/>
            <a:ext cx="12192000" cy="943425"/>
          </a:xfrm>
          <a:solidFill>
            <a:srgbClr val="234B65"/>
          </a:solidFill>
        </p:spPr>
        <p:txBody>
          <a:bodyPr/>
          <a:lstStyle/>
          <a:p>
            <a:r>
              <a:rPr lang="en-US" dirty="0"/>
              <a:t>Click To Edit Master Title Style</a:t>
            </a:r>
          </a:p>
        </p:txBody>
      </p:sp>
      <p:sp>
        <p:nvSpPr>
          <p:cNvPr id="3" name="Content Placeholder 2"/>
          <p:cNvSpPr>
            <a:spLocks noGrp="1"/>
          </p:cNvSpPr>
          <p:nvPr>
            <p:ph idx="1"/>
          </p:nvPr>
        </p:nvSpPr>
        <p:spPr>
          <a:xfrm>
            <a:off x="838200" y="1143000"/>
            <a:ext cx="10515600" cy="5064212"/>
          </a:xfrm>
          <a:prstGeom prst="rect">
            <a:avLst/>
          </a:prstGeom>
        </p:spPr>
        <p:txBody>
          <a:bodyPr>
            <a:noAutofit/>
          </a:bodyPr>
          <a:lstStyle>
            <a:lvl1pPr marL="352425" indent="-352425">
              <a:buClr>
                <a:srgbClr val="234B65"/>
              </a:buClr>
              <a:tabLst/>
              <a:defRPr sz="2200" baseline="0">
                <a:solidFill>
                  <a:schemeClr val="tx1"/>
                </a:solidFill>
              </a:defRPr>
            </a:lvl1pPr>
            <a:lvl2pPr>
              <a:defRPr sz="2200" baseline="0">
                <a:solidFill>
                  <a:schemeClr val="tx1"/>
                </a:solidFill>
              </a:defRPr>
            </a:lvl2pPr>
            <a:lvl3pPr>
              <a:defRPr sz="2200" baseline="0">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lvl1pPr>
              <a:defRPr>
                <a:solidFill>
                  <a:srgbClr val="264A64"/>
                </a:solidFill>
              </a:defRPr>
            </a:lvl1pPr>
          </a:lstStyle>
          <a:p>
            <a:fld id="{AC424982-4A79-4E22-BA91-A61F5CD96823}" type="slidenum">
              <a:rPr lang="en-US" smtClean="0"/>
              <a:pPr/>
              <a:t>‹#›</a:t>
            </a:fld>
            <a:endParaRPr lang="en-US" dirty="0"/>
          </a:p>
        </p:txBody>
      </p:sp>
    </p:spTree>
    <p:extLst>
      <p:ext uri="{BB962C8B-B14F-4D97-AF65-F5344CB8AC3E}">
        <p14:creationId xmlns:p14="http://schemas.microsoft.com/office/powerpoint/2010/main" val="1946525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C424982-4A79-4E22-BA91-A61F5CD96823}" type="slidenum">
              <a:rPr lang="en-US" smtClean="0"/>
              <a:pPr/>
              <a:t>‹#›</a:t>
            </a:fld>
            <a:endParaRPr lang="en-US" dirty="0"/>
          </a:p>
        </p:txBody>
      </p:sp>
      <p:sp>
        <p:nvSpPr>
          <p:cNvPr id="10" name="Title 3"/>
          <p:cNvSpPr>
            <a:spLocks noGrp="1"/>
          </p:cNvSpPr>
          <p:nvPr>
            <p:ph type="title" hasCustomPrompt="1"/>
          </p:nvPr>
        </p:nvSpPr>
        <p:spPr>
          <a:xfrm>
            <a:off x="-1209" y="0"/>
            <a:ext cx="12192000" cy="928984"/>
          </a:xfrm>
        </p:spPr>
        <p:txBody>
          <a:bodyPr/>
          <a:lstStyle/>
          <a:p>
            <a:r>
              <a:rPr lang="en-US" dirty="0"/>
              <a:t>Click To Edit Master Title Style</a:t>
            </a:r>
          </a:p>
        </p:txBody>
      </p:sp>
      <p:sp>
        <p:nvSpPr>
          <p:cNvPr id="11" name="Content Placeholder 2"/>
          <p:cNvSpPr>
            <a:spLocks noGrp="1"/>
          </p:cNvSpPr>
          <p:nvPr>
            <p:ph idx="1"/>
          </p:nvPr>
        </p:nvSpPr>
        <p:spPr>
          <a:xfrm>
            <a:off x="838200" y="1143000"/>
            <a:ext cx="10515600" cy="4983480"/>
          </a:xfrm>
          <a:prstGeom prst="rect">
            <a:avLst/>
          </a:prstGeom>
          <a:solidFill>
            <a:schemeClr val="bg1"/>
          </a:solidFill>
          <a:effectLst>
            <a:outerShdw blurRad="101600" dist="50800" dir="5400000" algn="ctr" rotWithShape="0">
              <a:srgbClr val="000000">
                <a:alpha val="43137"/>
              </a:srgbClr>
            </a:outerShdw>
          </a:effectLst>
        </p:spPr>
        <p:txBody>
          <a:bodyPr lIns="182880" tIns="182880" rIns="182880">
            <a:noAutofit/>
          </a:bodyPr>
          <a:lstStyle>
            <a:lvl1pPr marL="352425" indent="-352425">
              <a:buClr>
                <a:srgbClr val="234B65"/>
              </a:buClr>
              <a:tabLst/>
              <a:defRPr sz="2200" baseline="0">
                <a:solidFill>
                  <a:schemeClr val="tx1"/>
                </a:solidFill>
              </a:defRPr>
            </a:lvl1pPr>
            <a:lvl2pPr>
              <a:defRPr sz="2200" baseline="0">
                <a:solidFill>
                  <a:schemeClr val="tx1"/>
                </a:solidFill>
              </a:defRPr>
            </a:lvl2pPr>
            <a:lvl3pPr>
              <a:defRPr sz="2200" baseline="0">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07856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143002"/>
            <a:ext cx="5410200" cy="5033963"/>
          </a:xfrm>
          <a:prstGeom prst="rect">
            <a:avLst/>
          </a:prstGeom>
        </p:spPr>
        <p:txBody>
          <a:bodyPr>
            <a:noAutofit/>
          </a:bodyPr>
          <a:lstStyle>
            <a:lvl1pPr marL="355600" indent="-342900">
              <a:tabLst/>
              <a:defRPr sz="2000" baseline="0"/>
            </a:lvl1pPr>
            <a:lvl2pPr marL="755650" indent="-342900">
              <a:tabLst/>
              <a:defRPr sz="2000" baseline="0"/>
            </a:lvl2pPr>
            <a:lvl3pPr marL="1155700" indent="-357188">
              <a:tabLst/>
              <a:defRPr sz="2000" baseline="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143002"/>
            <a:ext cx="5410200" cy="5033963"/>
          </a:xfrm>
          <a:prstGeom prst="rect">
            <a:avLst/>
          </a:prstGeom>
        </p:spPr>
        <p:txBody>
          <a:bodyPr>
            <a:noAutofit/>
          </a:bodyPr>
          <a:lstStyle>
            <a:lvl1pPr marL="355600" indent="-355600">
              <a:tabLst/>
              <a:defRPr sz="2000" baseline="0"/>
            </a:lvl1pPr>
            <a:lvl2pPr marL="755650" indent="-342900">
              <a:tabLst/>
              <a:defRPr sz="2000" baseline="0"/>
            </a:lvl2pPr>
            <a:lvl3pPr marL="1155700" indent="-357188">
              <a:tabLst/>
              <a:defRPr sz="2000" baseline="0"/>
            </a:lvl3p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AC424982-4A79-4E22-BA91-A61F5CD96823}"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23967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19130" y="1097091"/>
            <a:ext cx="5378449" cy="666750"/>
          </a:xfrm>
          <a:prstGeom prst="rect">
            <a:avLst/>
          </a:prstGeom>
          <a:solidFill>
            <a:srgbClr val="336A90"/>
          </a:solidFill>
          <a:effectLst>
            <a:outerShdw blurRad="101600" dist="50800" dir="5400000" algn="ctr" rotWithShape="0">
              <a:srgbClr val="000000">
                <a:alpha val="43137"/>
              </a:srgbClr>
            </a:outerShdw>
          </a:effectLst>
        </p:spPr>
        <p:txBody>
          <a:bodyPr anchor="b">
            <a:noAutofit/>
          </a:bodyPr>
          <a:lstStyle>
            <a:lvl1pPr marL="298450" indent="0" algn="l">
              <a:buNone/>
              <a:tabLst/>
              <a:defRPr sz="2200" b="0" i="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9125" y="1763841"/>
            <a:ext cx="5378451" cy="4425822"/>
          </a:xfrm>
          <a:prstGeom prst="rect">
            <a:avLst/>
          </a:prstGeom>
          <a:solidFill>
            <a:schemeClr val="bg1"/>
          </a:solidFill>
          <a:effectLst>
            <a:outerShdw blurRad="101600" dist="50800" dir="5400000" algn="ctr" rotWithShape="0">
              <a:srgbClr val="000000">
                <a:alpha val="43137"/>
              </a:srgbClr>
            </a:outerShdw>
          </a:effectLst>
        </p:spPr>
        <p:txBody>
          <a:bodyPr tIns="91440">
            <a:noAutofit/>
          </a:bodyPr>
          <a:lstStyle>
            <a:lvl1pPr marL="698500" indent="-342900">
              <a:tabLst/>
              <a:defRPr sz="1800" baseline="0"/>
            </a:lvl1pPr>
            <a:lvl2pPr marL="1098550" indent="-357188">
              <a:tabLst/>
              <a:defRPr sz="1800" baseline="0"/>
            </a:lvl2pPr>
            <a:lvl3pPr marL="1439863" indent="-269875">
              <a:tabLst/>
              <a:defRPr sz="1800" baseline="0"/>
            </a:lvl3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6172201" y="1097091"/>
            <a:ext cx="5429251" cy="666750"/>
          </a:xfrm>
          <a:prstGeom prst="rect">
            <a:avLst/>
          </a:prstGeom>
          <a:solidFill>
            <a:srgbClr val="336A90"/>
          </a:solidFill>
          <a:effectLst>
            <a:outerShdw blurRad="101600" dist="50800" dir="5400000" algn="ctr" rotWithShape="0">
              <a:srgbClr val="000000">
                <a:alpha val="43137"/>
              </a:srgbClr>
            </a:outerShdw>
          </a:effectLst>
        </p:spPr>
        <p:txBody>
          <a:bodyPr anchor="b">
            <a:noAutofit/>
          </a:bodyPr>
          <a:lstStyle>
            <a:lvl1pPr marL="298450" indent="0" algn="l">
              <a:buNone/>
              <a:tabLst/>
              <a:defRPr sz="2200" b="0" i="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AC424982-4A79-4E22-BA91-A61F5CD96823}"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
        <p:nvSpPr>
          <p:cNvPr id="10" name="Content Placeholder 3"/>
          <p:cNvSpPr>
            <a:spLocks noGrp="1"/>
          </p:cNvSpPr>
          <p:nvPr>
            <p:ph sz="half" idx="13"/>
          </p:nvPr>
        </p:nvSpPr>
        <p:spPr>
          <a:xfrm>
            <a:off x="6172199" y="1763841"/>
            <a:ext cx="5429252" cy="4425822"/>
          </a:xfrm>
          <a:prstGeom prst="rect">
            <a:avLst/>
          </a:prstGeom>
          <a:solidFill>
            <a:schemeClr val="bg1"/>
          </a:solidFill>
          <a:effectLst>
            <a:outerShdw blurRad="101600" dist="50800" dir="5400000" algn="ctr" rotWithShape="0">
              <a:srgbClr val="000000">
                <a:alpha val="43137"/>
              </a:srgbClr>
            </a:outerShdw>
          </a:effectLst>
        </p:spPr>
        <p:txBody>
          <a:bodyPr tIns="91440">
            <a:noAutofit/>
          </a:bodyPr>
          <a:lstStyle>
            <a:lvl1pPr marL="698500" indent="-342900">
              <a:tabLst/>
              <a:defRPr sz="1800" baseline="0"/>
            </a:lvl1pPr>
            <a:lvl2pPr marL="1098550" indent="-357188">
              <a:tabLst/>
              <a:defRPr sz="1800" baseline="0"/>
            </a:lvl2pPr>
            <a:lvl3pPr marL="1439863" indent="-269875">
              <a:tabLst/>
              <a:defRPr sz="1800" baseline="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10900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2427" y="704405"/>
            <a:ext cx="3205724" cy="5330717"/>
          </a:xfrm>
          <a:solidFill>
            <a:schemeClr val="bg1"/>
          </a:solidFill>
        </p:spPr>
        <p:txBody>
          <a:bodyPr anchor="t" anchorCtr="0">
            <a:noAutofit/>
          </a:bodyPr>
          <a:lstStyle>
            <a:lvl1pPr>
              <a:defRPr sz="3600" baseline="0">
                <a:solidFill>
                  <a:srgbClr val="264A64"/>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rgbClr val="264A64"/>
                </a:solidFill>
              </a:defRPr>
            </a:lvl1pPr>
          </a:lstStyle>
          <a:p>
            <a:fld id="{AC424982-4A79-4E22-BA91-A61F5CD96823}" type="slidenum">
              <a:rPr lang="en-US" smtClean="0"/>
              <a:pPr/>
              <a:t>‹#›</a:t>
            </a:fld>
            <a:endParaRPr lang="en-US" dirty="0"/>
          </a:p>
        </p:txBody>
      </p:sp>
      <p:sp>
        <p:nvSpPr>
          <p:cNvPr id="4" name="Picture Placeholder 3"/>
          <p:cNvSpPr>
            <a:spLocks noGrp="1"/>
          </p:cNvSpPr>
          <p:nvPr>
            <p:ph type="pic" sz="quarter" idx="13"/>
          </p:nvPr>
        </p:nvSpPr>
        <p:spPr>
          <a:xfrm>
            <a:off x="4248153" y="704850"/>
            <a:ext cx="7088647" cy="5330190"/>
          </a:xfrm>
          <a:prstGeom prst="rect">
            <a:avLst/>
          </a:prstGeom>
        </p:spPr>
        <p:txBody>
          <a:bodyPr/>
          <a:lstStyle/>
          <a:p>
            <a:endParaRPr lang="en-US" dirty="0"/>
          </a:p>
        </p:txBody>
      </p:sp>
    </p:spTree>
    <p:extLst>
      <p:ext uri="{BB962C8B-B14F-4D97-AF65-F5344CB8AC3E}">
        <p14:creationId xmlns:p14="http://schemas.microsoft.com/office/powerpoint/2010/main" val="1002456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91" y="663049"/>
            <a:ext cx="6399212" cy="5422662"/>
          </a:xfrm>
          <a:prstGeom prst="rect">
            <a:avLst/>
          </a:prstGeom>
        </p:spPr>
        <p:txBody>
          <a:bodyPr lIns="274320" tIns="91440" rIns="274320">
            <a:noAutofit/>
          </a:bodyPr>
          <a:lstStyle>
            <a:lvl1pPr marL="355600" indent="-355600">
              <a:tabLst/>
              <a:defRPr sz="2800"/>
            </a:lvl1pPr>
            <a:lvl2pPr>
              <a:defRPr sz="2800"/>
            </a:lvl2pPr>
            <a:lvl3pPr>
              <a:defRPr sz="28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AC424982-4A79-4E22-BA91-A61F5CD96823}" type="slidenum">
              <a:rPr lang="en-US" smtClean="0"/>
              <a:pPr/>
              <a:t>‹#›</a:t>
            </a:fld>
            <a:endParaRPr lang="en-US" dirty="0"/>
          </a:p>
        </p:txBody>
      </p:sp>
      <p:sp>
        <p:nvSpPr>
          <p:cNvPr id="6" name="Title 1"/>
          <p:cNvSpPr>
            <a:spLocks noGrp="1"/>
          </p:cNvSpPr>
          <p:nvPr>
            <p:ph type="title" hasCustomPrompt="1"/>
          </p:nvPr>
        </p:nvSpPr>
        <p:spPr>
          <a:xfrm>
            <a:off x="839788" y="663048"/>
            <a:ext cx="3932237" cy="1694390"/>
          </a:xfrm>
          <a:effectLst>
            <a:outerShdw blurRad="101600" dist="50800" dir="5400000" algn="ctr" rotWithShape="0">
              <a:srgbClr val="000000">
                <a:alpha val="43137"/>
              </a:srgbClr>
            </a:outerShdw>
          </a:effectLst>
        </p:spPr>
        <p:txBody>
          <a:bodyPr lIns="182880" rIns="182880" anchor="ctr">
            <a:noAutofit/>
          </a:bodyPr>
          <a:lstStyle>
            <a:lvl1pPr>
              <a:defRPr sz="3600" baseline="0"/>
            </a:lvl1pPr>
          </a:lstStyle>
          <a:p>
            <a:r>
              <a:rPr lang="en-US" dirty="0"/>
              <a:t>Click To Edit Master Title Style</a:t>
            </a:r>
          </a:p>
        </p:txBody>
      </p:sp>
      <p:sp>
        <p:nvSpPr>
          <p:cNvPr id="8" name="Text Placeholder 3"/>
          <p:cNvSpPr>
            <a:spLocks noGrp="1"/>
          </p:cNvSpPr>
          <p:nvPr>
            <p:ph type="body" sz="half" idx="2"/>
          </p:nvPr>
        </p:nvSpPr>
        <p:spPr>
          <a:xfrm>
            <a:off x="839788" y="2357438"/>
            <a:ext cx="3932237" cy="3771900"/>
          </a:xfrm>
          <a:prstGeom prst="rect">
            <a:avLst/>
          </a:prstGeom>
          <a:solidFill>
            <a:schemeClr val="bg1"/>
          </a:solidFill>
          <a:effectLst>
            <a:outerShdw blurRad="101600" dist="50800" dir="5400000" algn="ctr" rotWithShape="0">
              <a:srgbClr val="000000">
                <a:alpha val="43137"/>
              </a:srgbClr>
            </a:outerShdw>
          </a:effectLst>
        </p:spPr>
        <p:txBody>
          <a:bodyPr lIns="274320" tIns="91440" rIns="274320">
            <a:noAutofit/>
          </a:bodyPr>
          <a:lstStyle>
            <a:lvl1pPr marL="0" indent="0">
              <a:buNone/>
              <a:defRPr sz="18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94021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3" cy="61293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p:txBody>
          <a:bodyPr/>
          <a:lstStyle/>
          <a:p>
            <a:fld id="{AC424982-4A79-4E22-BA91-A61F5CD96823}" type="slidenum">
              <a:rPr lang="en-US" smtClean="0"/>
              <a:pPr/>
              <a:t>‹#›</a:t>
            </a:fld>
            <a:endParaRPr lang="en-US" dirty="0"/>
          </a:p>
        </p:txBody>
      </p:sp>
      <p:sp>
        <p:nvSpPr>
          <p:cNvPr id="6" name="Title 1"/>
          <p:cNvSpPr>
            <a:spLocks noGrp="1"/>
          </p:cNvSpPr>
          <p:nvPr>
            <p:ph type="title" hasCustomPrompt="1"/>
          </p:nvPr>
        </p:nvSpPr>
        <p:spPr>
          <a:xfrm>
            <a:off x="839788" y="663048"/>
            <a:ext cx="3932237" cy="1694390"/>
          </a:xfrm>
          <a:effectLst>
            <a:outerShdw blurRad="101600" dist="50800" dir="5400000" algn="ctr" rotWithShape="0">
              <a:srgbClr val="000000">
                <a:alpha val="43137"/>
              </a:srgbClr>
            </a:outerShdw>
          </a:effectLst>
        </p:spPr>
        <p:txBody>
          <a:bodyPr lIns="182880" rIns="182880" anchor="ctr">
            <a:noAutofit/>
          </a:bodyPr>
          <a:lstStyle>
            <a:lvl1pPr>
              <a:defRPr sz="3600" baseline="0"/>
            </a:lvl1pPr>
          </a:lstStyle>
          <a:p>
            <a:r>
              <a:rPr lang="en-US" dirty="0"/>
              <a:t>Click To Edit Master Title Style</a:t>
            </a:r>
          </a:p>
        </p:txBody>
      </p:sp>
      <p:sp>
        <p:nvSpPr>
          <p:cNvPr id="8" name="Text Placeholder 3"/>
          <p:cNvSpPr>
            <a:spLocks noGrp="1"/>
          </p:cNvSpPr>
          <p:nvPr>
            <p:ph type="body" sz="half" idx="2"/>
          </p:nvPr>
        </p:nvSpPr>
        <p:spPr>
          <a:xfrm>
            <a:off x="839788" y="2357438"/>
            <a:ext cx="3932237" cy="3771900"/>
          </a:xfrm>
          <a:prstGeom prst="rect">
            <a:avLst/>
          </a:prstGeom>
          <a:solidFill>
            <a:schemeClr val="bg1"/>
          </a:solidFill>
          <a:effectLst>
            <a:outerShdw blurRad="101600" dist="50800" dir="5400000" algn="ctr" rotWithShape="0">
              <a:srgbClr val="000000">
                <a:alpha val="43137"/>
              </a:srgbClr>
            </a:outerShdw>
          </a:effectLst>
        </p:spPr>
        <p:txBody>
          <a:bodyPr lIns="274320" tIns="91440" rIns="274320">
            <a:noAutofit/>
          </a:bodyPr>
          <a:lstStyle>
            <a:lvl1pPr marL="0" indent="0">
              <a:buNone/>
              <a:defRPr sz="18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440592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424982-4A79-4E22-BA91-A61F5CD96823}" type="slidenum">
              <a:rPr lang="en-US" smtClean="0"/>
              <a:pPr/>
              <a:t>‹#›</a:t>
            </a:fld>
            <a:endParaRPr lang="en-US" dirty="0"/>
          </a:p>
        </p:txBody>
      </p:sp>
    </p:spTree>
    <p:extLst>
      <p:ext uri="{BB962C8B-B14F-4D97-AF65-F5344CB8AC3E}">
        <p14:creationId xmlns:p14="http://schemas.microsoft.com/office/powerpoint/2010/main" val="2903162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st slide">
    <p:spTree>
      <p:nvGrpSpPr>
        <p:cNvPr id="1" name=""/>
        <p:cNvGrpSpPr/>
        <p:nvPr/>
      </p:nvGrpSpPr>
      <p:grpSpPr>
        <a:xfrm>
          <a:off x="0" y="0"/>
          <a:ext cx="0" cy="0"/>
          <a:chOff x="0" y="0"/>
          <a:chExt cx="0" cy="0"/>
        </a:xfrm>
      </p:grpSpPr>
      <p:sp>
        <p:nvSpPr>
          <p:cNvPr id="4" name="TextBox 3"/>
          <p:cNvSpPr txBox="1"/>
          <p:nvPr userDrawn="1"/>
        </p:nvSpPr>
        <p:spPr>
          <a:xfrm>
            <a:off x="279489" y="914405"/>
            <a:ext cx="11445392" cy="348109"/>
          </a:xfrm>
          <a:prstGeom prst="rect">
            <a:avLst/>
          </a:prstGeom>
          <a:solidFill>
            <a:schemeClr val="bg1"/>
          </a:solidFill>
          <a:ln>
            <a:solidFill>
              <a:schemeClr val="bg1"/>
            </a:solidFill>
          </a:ln>
        </p:spPr>
        <p:txBody>
          <a:bodyPr wrap="square" rtlCol="0">
            <a:spAutoFit/>
          </a:bodyPr>
          <a:lstStyle/>
          <a:p>
            <a:endParaRPr lang="en-US" sz="1662" dirty="0">
              <a:solidFill>
                <a:prstClr val="black"/>
              </a:solidFill>
            </a:endParaRPr>
          </a:p>
        </p:txBody>
      </p:sp>
      <p:sp>
        <p:nvSpPr>
          <p:cNvPr id="7" name="Title 6"/>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41025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4288"/>
            <a:ext cx="12192000" cy="943425"/>
          </a:xfrm>
          <a:solidFill>
            <a:srgbClr val="234B65"/>
          </a:solidFill>
        </p:spPr>
        <p:txBody>
          <a:bodyPr/>
          <a:lstStyle/>
          <a:p>
            <a:r>
              <a:rPr lang="en-US" dirty="0"/>
              <a:t>Click To Edit Master Title Style</a:t>
            </a:r>
          </a:p>
        </p:txBody>
      </p:sp>
      <p:sp>
        <p:nvSpPr>
          <p:cNvPr id="3" name="Content Placeholder 2"/>
          <p:cNvSpPr>
            <a:spLocks noGrp="1"/>
          </p:cNvSpPr>
          <p:nvPr>
            <p:ph idx="1"/>
          </p:nvPr>
        </p:nvSpPr>
        <p:spPr>
          <a:xfrm>
            <a:off x="838200" y="1143000"/>
            <a:ext cx="10515600" cy="5064212"/>
          </a:xfrm>
          <a:prstGeom prst="rect">
            <a:avLst/>
          </a:prstGeom>
        </p:spPr>
        <p:txBody>
          <a:bodyPr>
            <a:noAutofit/>
          </a:bodyPr>
          <a:lstStyle>
            <a:lvl1pPr marL="352425" indent="-352425">
              <a:buClr>
                <a:srgbClr val="234B65"/>
              </a:buClr>
              <a:tabLst/>
              <a:defRPr sz="2200" baseline="0">
                <a:solidFill>
                  <a:schemeClr val="tx1"/>
                </a:solidFill>
              </a:defRPr>
            </a:lvl1pPr>
            <a:lvl2pPr>
              <a:defRPr sz="2200" baseline="0">
                <a:solidFill>
                  <a:schemeClr val="tx1"/>
                </a:solidFill>
              </a:defRPr>
            </a:lvl2pPr>
            <a:lvl3pPr>
              <a:defRPr sz="2200" baseline="0">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lvl1pPr>
              <a:defRPr>
                <a:solidFill>
                  <a:srgbClr val="264A64"/>
                </a:solidFill>
              </a:defRPr>
            </a:lvl1pPr>
          </a:lstStyle>
          <a:p>
            <a:fld id="{AC424982-4A79-4E22-BA91-A61F5CD96823}" type="slidenum">
              <a:rPr lang="en-US" smtClean="0"/>
              <a:pPr/>
              <a:t>‹#›</a:t>
            </a:fld>
            <a:endParaRPr lang="en-US" dirty="0"/>
          </a:p>
        </p:txBody>
      </p:sp>
    </p:spTree>
    <p:extLst>
      <p:ext uri="{BB962C8B-B14F-4D97-AF65-F5344CB8AC3E}">
        <p14:creationId xmlns:p14="http://schemas.microsoft.com/office/powerpoint/2010/main" val="1703992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5738" y="1761111"/>
            <a:ext cx="12006262" cy="1840675"/>
          </a:xfrm>
          <a:solidFill>
            <a:srgbClr val="264A64"/>
          </a:solidFill>
        </p:spPr>
        <p:txBody>
          <a:bodyPr lIns="1371600" tIns="91440" bIns="182880" anchor="b">
            <a:noAutofit/>
          </a:bodyPr>
          <a:lstStyle>
            <a:lvl1pPr algn="l">
              <a:defRPr sz="3600" baseline="0"/>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4972" y="511931"/>
            <a:ext cx="2965761" cy="737251"/>
          </a:xfrm>
          <a:prstGeom prst="rect">
            <a:avLst/>
          </a:prstGeom>
        </p:spPr>
      </p:pic>
      <p:sp>
        <p:nvSpPr>
          <p:cNvPr id="4" name="Text Placeholder 3"/>
          <p:cNvSpPr>
            <a:spLocks noGrp="1"/>
          </p:cNvSpPr>
          <p:nvPr>
            <p:ph type="body" sz="quarter" idx="10" hasCustomPrompt="1"/>
          </p:nvPr>
        </p:nvSpPr>
        <p:spPr>
          <a:xfrm>
            <a:off x="1527811" y="3601785"/>
            <a:ext cx="9144000" cy="1251836"/>
          </a:xfrm>
          <a:prstGeom prst="rect">
            <a:avLst/>
          </a:prstGeom>
        </p:spPr>
        <p:txBody>
          <a:bodyPr tIns="182880"/>
          <a:lstStyle>
            <a:lvl1pPr marL="228600" indent="0">
              <a:buNone/>
              <a:tabLst/>
              <a:defRPr sz="1800">
                <a:solidFill>
                  <a:srgbClr val="306C91"/>
                </a:solidFill>
              </a:defRPr>
            </a:lvl1pPr>
          </a:lstStyle>
          <a:p>
            <a:pPr lvl="0"/>
            <a:r>
              <a:rPr lang="en-US" dirty="0"/>
              <a:t>Presented by:</a:t>
            </a:r>
          </a:p>
          <a:p>
            <a:pPr lvl="0"/>
            <a:r>
              <a:rPr lang="en-US" dirty="0"/>
              <a:t>[Staff Name], [Position Title]</a:t>
            </a:r>
          </a:p>
        </p:txBody>
      </p:sp>
      <p:sp>
        <p:nvSpPr>
          <p:cNvPr id="6" name="Rectangle 5"/>
          <p:cNvSpPr/>
          <p:nvPr userDrawn="1"/>
        </p:nvSpPr>
        <p:spPr>
          <a:xfrm>
            <a:off x="0" y="0"/>
            <a:ext cx="185738" cy="6858000"/>
          </a:xfrm>
          <a:prstGeom prst="rect">
            <a:avLst/>
          </a:prstGeom>
          <a:solidFill>
            <a:srgbClr val="63B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a:extLst>
              <a:ext uri="{FF2B5EF4-FFF2-40B4-BE49-F238E27FC236}">
                <a16:creationId xmlns:a16="http://schemas.microsoft.com/office/drawing/2014/main" id="{3D994A19-F2BF-9845-96DF-2201297AF0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7808" y="372556"/>
            <a:ext cx="4066606" cy="1016000"/>
          </a:xfrm>
          <a:prstGeom prst="rect">
            <a:avLst/>
          </a:prstGeom>
        </p:spPr>
      </p:pic>
    </p:spTree>
    <p:extLst>
      <p:ext uri="{BB962C8B-B14F-4D97-AF65-F5344CB8AC3E}">
        <p14:creationId xmlns:p14="http://schemas.microsoft.com/office/powerpoint/2010/main" val="347640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4288"/>
            <a:ext cx="12192000" cy="943425"/>
          </a:xfrm>
          <a:solidFill>
            <a:srgbClr val="234B65"/>
          </a:solidFill>
        </p:spPr>
        <p:txBody>
          <a:bodyPr/>
          <a:lstStyle/>
          <a:p>
            <a:r>
              <a:rPr lang="en-US" dirty="0"/>
              <a:t>Click To Edit Master Title Style</a:t>
            </a:r>
          </a:p>
        </p:txBody>
      </p:sp>
      <p:sp>
        <p:nvSpPr>
          <p:cNvPr id="3" name="Content Placeholder 2"/>
          <p:cNvSpPr>
            <a:spLocks noGrp="1"/>
          </p:cNvSpPr>
          <p:nvPr>
            <p:ph idx="1"/>
          </p:nvPr>
        </p:nvSpPr>
        <p:spPr>
          <a:xfrm>
            <a:off x="838200" y="1143000"/>
            <a:ext cx="10515600" cy="5064212"/>
          </a:xfrm>
          <a:prstGeom prst="rect">
            <a:avLst/>
          </a:prstGeom>
        </p:spPr>
        <p:txBody>
          <a:bodyPr>
            <a:noAutofit/>
          </a:bodyPr>
          <a:lstStyle>
            <a:lvl1pPr marL="352425" indent="-352425">
              <a:buClr>
                <a:srgbClr val="234B65"/>
              </a:buClr>
              <a:tabLst/>
              <a:defRPr sz="2200" baseline="0">
                <a:solidFill>
                  <a:schemeClr val="tx1"/>
                </a:solidFill>
              </a:defRPr>
            </a:lvl1pPr>
            <a:lvl2pPr>
              <a:defRPr sz="2200" baseline="0">
                <a:solidFill>
                  <a:schemeClr val="tx1"/>
                </a:solidFill>
              </a:defRPr>
            </a:lvl2pPr>
            <a:lvl3pPr>
              <a:defRPr sz="2200" baseline="0">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lvl1pPr>
              <a:defRPr>
                <a:solidFill>
                  <a:srgbClr val="264A64"/>
                </a:solidFill>
              </a:defRPr>
            </a:lvl1pPr>
          </a:lstStyle>
          <a:p>
            <a:fld id="{AC424982-4A79-4E22-BA91-A61F5CD96823}" type="slidenum">
              <a:rPr lang="en-US" smtClean="0"/>
              <a:pPr/>
              <a:t>‹#›</a:t>
            </a:fld>
            <a:endParaRPr lang="en-US" dirty="0"/>
          </a:p>
        </p:txBody>
      </p:sp>
    </p:spTree>
    <p:extLst>
      <p:ext uri="{BB962C8B-B14F-4D97-AF65-F5344CB8AC3E}">
        <p14:creationId xmlns:p14="http://schemas.microsoft.com/office/powerpoint/2010/main" val="3746023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C424982-4A79-4E22-BA91-A61F5CD96823}" type="slidenum">
              <a:rPr lang="en-US" smtClean="0"/>
              <a:pPr/>
              <a:t>‹#›</a:t>
            </a:fld>
            <a:endParaRPr lang="en-US" dirty="0"/>
          </a:p>
        </p:txBody>
      </p:sp>
      <p:sp>
        <p:nvSpPr>
          <p:cNvPr id="10" name="Title 3"/>
          <p:cNvSpPr>
            <a:spLocks noGrp="1"/>
          </p:cNvSpPr>
          <p:nvPr>
            <p:ph type="title" hasCustomPrompt="1"/>
          </p:nvPr>
        </p:nvSpPr>
        <p:spPr>
          <a:xfrm>
            <a:off x="-1209" y="0"/>
            <a:ext cx="12192000" cy="928984"/>
          </a:xfrm>
        </p:spPr>
        <p:txBody>
          <a:bodyPr/>
          <a:lstStyle/>
          <a:p>
            <a:r>
              <a:rPr lang="en-US" dirty="0"/>
              <a:t>Click To Edit Master Title Style</a:t>
            </a:r>
          </a:p>
        </p:txBody>
      </p:sp>
      <p:sp>
        <p:nvSpPr>
          <p:cNvPr id="11" name="Content Placeholder 2"/>
          <p:cNvSpPr>
            <a:spLocks noGrp="1"/>
          </p:cNvSpPr>
          <p:nvPr>
            <p:ph idx="1"/>
          </p:nvPr>
        </p:nvSpPr>
        <p:spPr>
          <a:xfrm>
            <a:off x="838200" y="1143000"/>
            <a:ext cx="10515600" cy="4983480"/>
          </a:xfrm>
          <a:prstGeom prst="rect">
            <a:avLst/>
          </a:prstGeom>
          <a:solidFill>
            <a:schemeClr val="bg1"/>
          </a:solidFill>
          <a:effectLst>
            <a:outerShdw blurRad="101600" dist="50800" dir="5400000" algn="ctr" rotWithShape="0">
              <a:srgbClr val="000000">
                <a:alpha val="43137"/>
              </a:srgbClr>
            </a:outerShdw>
          </a:effectLst>
        </p:spPr>
        <p:txBody>
          <a:bodyPr lIns="182880" tIns="182880" rIns="182880">
            <a:noAutofit/>
          </a:bodyPr>
          <a:lstStyle>
            <a:lvl1pPr marL="352425" indent="-352425">
              <a:buClr>
                <a:srgbClr val="234B65"/>
              </a:buClr>
              <a:tabLst/>
              <a:defRPr sz="2200" baseline="0">
                <a:solidFill>
                  <a:schemeClr val="tx1"/>
                </a:solidFill>
              </a:defRPr>
            </a:lvl1pPr>
            <a:lvl2pPr>
              <a:defRPr sz="2200" baseline="0">
                <a:solidFill>
                  <a:schemeClr val="tx1"/>
                </a:solidFill>
              </a:defRPr>
            </a:lvl2pPr>
            <a:lvl3pPr>
              <a:defRPr sz="2200" baseline="0">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28873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143000"/>
            <a:ext cx="5410200" cy="5033963"/>
          </a:xfrm>
          <a:prstGeom prst="rect">
            <a:avLst/>
          </a:prstGeom>
        </p:spPr>
        <p:txBody>
          <a:bodyPr>
            <a:noAutofit/>
          </a:bodyPr>
          <a:lstStyle>
            <a:lvl1pPr marL="355600" indent="-342900">
              <a:tabLst/>
              <a:defRPr sz="2000" baseline="0"/>
            </a:lvl1pPr>
            <a:lvl2pPr marL="755650" indent="-342900">
              <a:tabLst/>
              <a:defRPr sz="2000" baseline="0"/>
            </a:lvl2pPr>
            <a:lvl3pPr marL="1155700" indent="-357188">
              <a:tabLst/>
              <a:defRPr sz="2000" baseline="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143000"/>
            <a:ext cx="5410200" cy="5033963"/>
          </a:xfrm>
          <a:prstGeom prst="rect">
            <a:avLst/>
          </a:prstGeom>
        </p:spPr>
        <p:txBody>
          <a:bodyPr>
            <a:noAutofit/>
          </a:bodyPr>
          <a:lstStyle>
            <a:lvl1pPr marL="355600" indent="-355600">
              <a:tabLst/>
              <a:defRPr sz="2000" baseline="0"/>
            </a:lvl1pPr>
            <a:lvl2pPr marL="755650" indent="-342900">
              <a:tabLst/>
              <a:defRPr sz="2000" baseline="0"/>
            </a:lvl2pPr>
            <a:lvl3pPr marL="1155700" indent="-357188">
              <a:tabLst/>
              <a:defRPr sz="2000" baseline="0"/>
            </a:lvl3p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AC424982-4A79-4E22-BA91-A61F5CD96823}"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471114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19126" y="1097091"/>
            <a:ext cx="5378449" cy="666750"/>
          </a:xfrm>
          <a:prstGeom prst="rect">
            <a:avLst/>
          </a:prstGeom>
          <a:solidFill>
            <a:srgbClr val="336A90"/>
          </a:solidFill>
          <a:effectLst>
            <a:outerShdw blurRad="101600" dist="50800" dir="5400000" algn="ctr" rotWithShape="0">
              <a:srgbClr val="000000">
                <a:alpha val="43137"/>
              </a:srgbClr>
            </a:outerShdw>
          </a:effectLst>
        </p:spPr>
        <p:txBody>
          <a:bodyPr anchor="b">
            <a:noAutofit/>
          </a:bodyPr>
          <a:lstStyle>
            <a:lvl1pPr marL="298450" indent="0" algn="l">
              <a:buNone/>
              <a:tabLst/>
              <a:defRPr sz="2200" b="0" i="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9126" y="1763841"/>
            <a:ext cx="5378450" cy="4425822"/>
          </a:xfrm>
          <a:prstGeom prst="rect">
            <a:avLst/>
          </a:prstGeom>
          <a:solidFill>
            <a:schemeClr val="bg1"/>
          </a:solidFill>
          <a:effectLst>
            <a:outerShdw blurRad="101600" dist="50800" dir="5400000" algn="ctr" rotWithShape="0">
              <a:srgbClr val="000000">
                <a:alpha val="43137"/>
              </a:srgbClr>
            </a:outerShdw>
          </a:effectLst>
        </p:spPr>
        <p:txBody>
          <a:bodyPr tIns="91440">
            <a:noAutofit/>
          </a:bodyPr>
          <a:lstStyle>
            <a:lvl1pPr marL="698500" indent="-342900">
              <a:tabLst/>
              <a:defRPr sz="1800" baseline="0"/>
            </a:lvl1pPr>
            <a:lvl2pPr marL="1098550" indent="-357188">
              <a:tabLst/>
              <a:defRPr sz="1800" baseline="0"/>
            </a:lvl2pPr>
            <a:lvl3pPr marL="1439863" indent="-269875">
              <a:tabLst/>
              <a:defRPr sz="1800" baseline="0"/>
            </a:lvl3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6172198" y="1097091"/>
            <a:ext cx="5429251" cy="666750"/>
          </a:xfrm>
          <a:prstGeom prst="rect">
            <a:avLst/>
          </a:prstGeom>
          <a:solidFill>
            <a:srgbClr val="336A90"/>
          </a:solidFill>
          <a:effectLst>
            <a:outerShdw blurRad="101600" dist="50800" dir="5400000" algn="ctr" rotWithShape="0">
              <a:srgbClr val="000000">
                <a:alpha val="43137"/>
              </a:srgbClr>
            </a:outerShdw>
          </a:effectLst>
        </p:spPr>
        <p:txBody>
          <a:bodyPr anchor="b">
            <a:noAutofit/>
          </a:bodyPr>
          <a:lstStyle>
            <a:lvl1pPr marL="298450" indent="0" algn="l">
              <a:buNone/>
              <a:tabLst/>
              <a:defRPr sz="2200" b="0" i="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AC424982-4A79-4E22-BA91-A61F5CD96823}"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
        <p:nvSpPr>
          <p:cNvPr id="10" name="Content Placeholder 3"/>
          <p:cNvSpPr>
            <a:spLocks noGrp="1"/>
          </p:cNvSpPr>
          <p:nvPr>
            <p:ph sz="half" idx="13"/>
          </p:nvPr>
        </p:nvSpPr>
        <p:spPr>
          <a:xfrm>
            <a:off x="6172197" y="1763841"/>
            <a:ext cx="5429252" cy="4425822"/>
          </a:xfrm>
          <a:prstGeom prst="rect">
            <a:avLst/>
          </a:prstGeom>
          <a:solidFill>
            <a:schemeClr val="bg1"/>
          </a:solidFill>
          <a:effectLst>
            <a:outerShdw blurRad="101600" dist="50800" dir="5400000" algn="ctr" rotWithShape="0">
              <a:srgbClr val="000000">
                <a:alpha val="43137"/>
              </a:srgbClr>
            </a:outerShdw>
          </a:effectLst>
        </p:spPr>
        <p:txBody>
          <a:bodyPr tIns="91440">
            <a:noAutofit/>
          </a:bodyPr>
          <a:lstStyle>
            <a:lvl1pPr marL="698500" indent="-342900">
              <a:tabLst/>
              <a:defRPr sz="1800" baseline="0"/>
            </a:lvl1pPr>
            <a:lvl2pPr marL="1098550" indent="-357188">
              <a:tabLst/>
              <a:defRPr sz="1800" baseline="0"/>
            </a:lvl2pPr>
            <a:lvl3pPr marL="1439863" indent="-269875">
              <a:tabLst/>
              <a:defRPr sz="1800" baseline="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50058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2426" y="704399"/>
            <a:ext cx="3205724" cy="5330717"/>
          </a:xfrm>
          <a:solidFill>
            <a:schemeClr val="bg1"/>
          </a:solidFill>
        </p:spPr>
        <p:txBody>
          <a:bodyPr anchor="t" anchorCtr="0">
            <a:noAutofit/>
          </a:bodyPr>
          <a:lstStyle>
            <a:lvl1pPr>
              <a:defRPr sz="3600" baseline="0">
                <a:solidFill>
                  <a:srgbClr val="264A64"/>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rgbClr val="264A64"/>
                </a:solidFill>
              </a:defRPr>
            </a:lvl1pPr>
          </a:lstStyle>
          <a:p>
            <a:fld id="{AC424982-4A79-4E22-BA91-A61F5CD96823}" type="slidenum">
              <a:rPr lang="en-US" smtClean="0"/>
              <a:pPr/>
              <a:t>‹#›</a:t>
            </a:fld>
            <a:endParaRPr lang="en-US" dirty="0"/>
          </a:p>
        </p:txBody>
      </p:sp>
      <p:sp>
        <p:nvSpPr>
          <p:cNvPr id="4" name="Picture Placeholder 3"/>
          <p:cNvSpPr>
            <a:spLocks noGrp="1"/>
          </p:cNvSpPr>
          <p:nvPr>
            <p:ph type="pic" sz="quarter" idx="13"/>
          </p:nvPr>
        </p:nvSpPr>
        <p:spPr>
          <a:xfrm>
            <a:off x="4248150" y="704850"/>
            <a:ext cx="7088646" cy="5330190"/>
          </a:xfrm>
          <a:prstGeom prst="rect">
            <a:avLst/>
          </a:prstGeom>
        </p:spPr>
        <p:txBody>
          <a:bodyPr/>
          <a:lstStyle/>
          <a:p>
            <a:endParaRPr lang="en-US" dirty="0"/>
          </a:p>
        </p:txBody>
      </p:sp>
    </p:spTree>
    <p:extLst>
      <p:ext uri="{BB962C8B-B14F-4D97-AF65-F5344CB8AC3E}">
        <p14:creationId xmlns:p14="http://schemas.microsoft.com/office/powerpoint/2010/main" val="484161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663049"/>
            <a:ext cx="6399212" cy="5422662"/>
          </a:xfrm>
          <a:prstGeom prst="rect">
            <a:avLst/>
          </a:prstGeom>
        </p:spPr>
        <p:txBody>
          <a:bodyPr lIns="274320" tIns="91440" rIns="274320">
            <a:noAutofit/>
          </a:bodyPr>
          <a:lstStyle>
            <a:lvl1pPr marL="355600" indent="-355600">
              <a:tabLst/>
              <a:defRPr sz="2800"/>
            </a:lvl1pPr>
            <a:lvl2pPr>
              <a:defRPr sz="2800"/>
            </a:lvl2pPr>
            <a:lvl3pPr>
              <a:defRPr sz="28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AC424982-4A79-4E22-BA91-A61F5CD96823}" type="slidenum">
              <a:rPr lang="en-US" smtClean="0"/>
              <a:pPr/>
              <a:t>‹#›</a:t>
            </a:fld>
            <a:endParaRPr lang="en-US"/>
          </a:p>
        </p:txBody>
      </p:sp>
      <p:sp>
        <p:nvSpPr>
          <p:cNvPr id="6" name="Title 1"/>
          <p:cNvSpPr>
            <a:spLocks noGrp="1"/>
          </p:cNvSpPr>
          <p:nvPr>
            <p:ph type="title" hasCustomPrompt="1"/>
          </p:nvPr>
        </p:nvSpPr>
        <p:spPr>
          <a:xfrm>
            <a:off x="839788" y="663048"/>
            <a:ext cx="3932237" cy="1694390"/>
          </a:xfrm>
          <a:effectLst>
            <a:outerShdw blurRad="101600" dist="50800" dir="5400000" algn="ctr" rotWithShape="0">
              <a:srgbClr val="000000">
                <a:alpha val="43137"/>
              </a:srgbClr>
            </a:outerShdw>
          </a:effectLst>
        </p:spPr>
        <p:txBody>
          <a:bodyPr lIns="182880" rIns="182880" anchor="ctr">
            <a:noAutofit/>
          </a:bodyPr>
          <a:lstStyle>
            <a:lvl1pPr>
              <a:defRPr sz="3600" baseline="0"/>
            </a:lvl1pPr>
          </a:lstStyle>
          <a:p>
            <a:r>
              <a:rPr lang="en-US" dirty="0"/>
              <a:t>Click To Edit Master Title Style</a:t>
            </a:r>
          </a:p>
        </p:txBody>
      </p:sp>
      <p:sp>
        <p:nvSpPr>
          <p:cNvPr id="8" name="Text Placeholder 3"/>
          <p:cNvSpPr>
            <a:spLocks noGrp="1"/>
          </p:cNvSpPr>
          <p:nvPr>
            <p:ph type="body" sz="half" idx="2"/>
          </p:nvPr>
        </p:nvSpPr>
        <p:spPr>
          <a:xfrm>
            <a:off x="839788" y="2357438"/>
            <a:ext cx="3932237" cy="3771900"/>
          </a:xfrm>
          <a:prstGeom prst="rect">
            <a:avLst/>
          </a:prstGeom>
          <a:solidFill>
            <a:schemeClr val="bg1"/>
          </a:solidFill>
          <a:effectLst>
            <a:outerShdw blurRad="101600" dist="50800" dir="5400000" algn="ctr" rotWithShape="0">
              <a:srgbClr val="000000">
                <a:alpha val="43137"/>
              </a:srgbClr>
            </a:outerShdw>
          </a:effectLst>
        </p:spPr>
        <p:txBody>
          <a:bodyPr lIns="274320" tIns="91440" rIns="274320">
            <a:noAutofit/>
          </a:bodyPr>
          <a:lstStyle>
            <a:lvl1pPr marL="0" indent="0">
              <a:buNone/>
              <a:defRPr sz="18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792987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7" y="0"/>
            <a:ext cx="7008813" cy="61293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AC424982-4A79-4E22-BA91-A61F5CD96823}" type="slidenum">
              <a:rPr lang="en-US" smtClean="0"/>
              <a:pPr/>
              <a:t>‹#›</a:t>
            </a:fld>
            <a:endParaRPr lang="en-US"/>
          </a:p>
        </p:txBody>
      </p:sp>
      <p:sp>
        <p:nvSpPr>
          <p:cNvPr id="6" name="Title 1"/>
          <p:cNvSpPr>
            <a:spLocks noGrp="1"/>
          </p:cNvSpPr>
          <p:nvPr>
            <p:ph type="title" hasCustomPrompt="1"/>
          </p:nvPr>
        </p:nvSpPr>
        <p:spPr>
          <a:xfrm>
            <a:off x="839788" y="663048"/>
            <a:ext cx="3932237" cy="1694390"/>
          </a:xfrm>
          <a:effectLst>
            <a:outerShdw blurRad="101600" dist="50800" dir="5400000" algn="ctr" rotWithShape="0">
              <a:srgbClr val="000000">
                <a:alpha val="43137"/>
              </a:srgbClr>
            </a:outerShdw>
          </a:effectLst>
        </p:spPr>
        <p:txBody>
          <a:bodyPr lIns="182880" rIns="182880" anchor="ctr">
            <a:noAutofit/>
          </a:bodyPr>
          <a:lstStyle>
            <a:lvl1pPr>
              <a:defRPr sz="3600" baseline="0"/>
            </a:lvl1pPr>
          </a:lstStyle>
          <a:p>
            <a:r>
              <a:rPr lang="en-US" dirty="0"/>
              <a:t>Click To Edit Master Title Style</a:t>
            </a:r>
          </a:p>
        </p:txBody>
      </p:sp>
      <p:sp>
        <p:nvSpPr>
          <p:cNvPr id="8" name="Text Placeholder 3"/>
          <p:cNvSpPr>
            <a:spLocks noGrp="1"/>
          </p:cNvSpPr>
          <p:nvPr>
            <p:ph type="body" sz="half" idx="2"/>
          </p:nvPr>
        </p:nvSpPr>
        <p:spPr>
          <a:xfrm>
            <a:off x="839788" y="2357438"/>
            <a:ext cx="3932237" cy="3771900"/>
          </a:xfrm>
          <a:prstGeom prst="rect">
            <a:avLst/>
          </a:prstGeom>
          <a:solidFill>
            <a:schemeClr val="bg1"/>
          </a:solidFill>
          <a:effectLst>
            <a:outerShdw blurRad="101600" dist="50800" dir="5400000" algn="ctr" rotWithShape="0">
              <a:srgbClr val="000000">
                <a:alpha val="43137"/>
              </a:srgbClr>
            </a:outerShdw>
          </a:effectLst>
        </p:spPr>
        <p:txBody>
          <a:bodyPr lIns="274320" tIns="91440" rIns="274320">
            <a:noAutofit/>
          </a:bodyPr>
          <a:lstStyle>
            <a:lvl1pPr marL="0" indent="0">
              <a:buNone/>
              <a:defRPr sz="18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76728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424982-4A79-4E22-BA91-A61F5CD96823}" type="slidenum">
              <a:rPr lang="en-US" smtClean="0"/>
              <a:pPr/>
              <a:t>‹#›</a:t>
            </a:fld>
            <a:endParaRPr lang="en-US"/>
          </a:p>
        </p:txBody>
      </p:sp>
    </p:spTree>
    <p:extLst>
      <p:ext uri="{BB962C8B-B14F-4D97-AF65-F5344CB8AC3E}">
        <p14:creationId xmlns:p14="http://schemas.microsoft.com/office/powerpoint/2010/main" val="655103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C424982-4A79-4E22-BA91-A61F5CD96823}" type="slidenum">
              <a:rPr lang="en-US" smtClean="0"/>
              <a:t>‹#›</a:t>
            </a:fld>
            <a:endParaRPr lang="en-US" dirty="0"/>
          </a:p>
        </p:txBody>
      </p:sp>
      <p:sp>
        <p:nvSpPr>
          <p:cNvPr id="10" name="Title 3"/>
          <p:cNvSpPr>
            <a:spLocks noGrp="1"/>
          </p:cNvSpPr>
          <p:nvPr>
            <p:ph type="title" hasCustomPrompt="1"/>
          </p:nvPr>
        </p:nvSpPr>
        <p:spPr>
          <a:xfrm>
            <a:off x="-1209" y="0"/>
            <a:ext cx="12192000" cy="928984"/>
          </a:xfrm>
        </p:spPr>
        <p:txBody>
          <a:bodyPr/>
          <a:lstStyle/>
          <a:p>
            <a:r>
              <a:rPr lang="en-US" dirty="0"/>
              <a:t>Click To Edit Master Title Style</a:t>
            </a:r>
          </a:p>
        </p:txBody>
      </p:sp>
      <p:sp>
        <p:nvSpPr>
          <p:cNvPr id="11" name="Content Placeholder 2"/>
          <p:cNvSpPr>
            <a:spLocks noGrp="1"/>
          </p:cNvSpPr>
          <p:nvPr>
            <p:ph idx="1"/>
          </p:nvPr>
        </p:nvSpPr>
        <p:spPr>
          <a:xfrm>
            <a:off x="838200" y="1143000"/>
            <a:ext cx="10515600" cy="4983480"/>
          </a:xfrm>
          <a:prstGeom prst="rect">
            <a:avLst/>
          </a:prstGeom>
          <a:solidFill>
            <a:schemeClr val="bg1"/>
          </a:solidFill>
          <a:effectLst>
            <a:outerShdw blurRad="101600" dist="50800" dir="5400000" algn="ctr" rotWithShape="0">
              <a:srgbClr val="000000">
                <a:alpha val="43137"/>
              </a:srgbClr>
            </a:outerShdw>
          </a:effectLst>
        </p:spPr>
        <p:txBody>
          <a:bodyPr lIns="182880" tIns="182880" rIns="182880">
            <a:noAutofit/>
          </a:bodyPr>
          <a:lstStyle>
            <a:lvl1pPr marL="352425" indent="-352425">
              <a:buClr>
                <a:srgbClr val="234B65"/>
              </a:buClr>
              <a:tabLst/>
              <a:defRPr sz="2200" baseline="0">
                <a:solidFill>
                  <a:schemeClr val="tx1"/>
                </a:solidFill>
              </a:defRPr>
            </a:lvl1pPr>
            <a:lvl2pPr>
              <a:defRPr sz="2200" baseline="0">
                <a:solidFill>
                  <a:schemeClr val="tx1"/>
                </a:solidFill>
              </a:defRPr>
            </a:lvl2pPr>
            <a:lvl3pPr>
              <a:defRPr sz="2200" baseline="0">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7709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143000"/>
            <a:ext cx="5410200" cy="5033963"/>
          </a:xfrm>
          <a:prstGeom prst="rect">
            <a:avLst/>
          </a:prstGeom>
        </p:spPr>
        <p:txBody>
          <a:bodyPr>
            <a:noAutofit/>
          </a:bodyPr>
          <a:lstStyle>
            <a:lvl1pPr marL="355600" indent="-342900">
              <a:tabLst/>
              <a:defRPr sz="2000" baseline="0"/>
            </a:lvl1pPr>
            <a:lvl2pPr marL="755650" indent="-342900">
              <a:tabLst/>
              <a:defRPr sz="2000" baseline="0"/>
            </a:lvl2pPr>
            <a:lvl3pPr marL="1155700" indent="-357188">
              <a:tabLst/>
              <a:defRPr sz="2000" baseline="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143000"/>
            <a:ext cx="5410200" cy="5033963"/>
          </a:xfrm>
          <a:prstGeom prst="rect">
            <a:avLst/>
          </a:prstGeom>
        </p:spPr>
        <p:txBody>
          <a:bodyPr>
            <a:noAutofit/>
          </a:bodyPr>
          <a:lstStyle>
            <a:lvl1pPr marL="355600" indent="-355600">
              <a:tabLst/>
              <a:defRPr sz="2000" baseline="0"/>
            </a:lvl1pPr>
            <a:lvl2pPr marL="755650" indent="-342900">
              <a:tabLst/>
              <a:defRPr sz="2000" baseline="0"/>
            </a:lvl2pPr>
            <a:lvl3pPr marL="1155700" indent="-357188">
              <a:tabLst/>
              <a:defRPr sz="2000" baseline="0"/>
            </a:lvl3p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AC424982-4A79-4E22-BA91-A61F5CD96823}" type="slidenum">
              <a:rPr lang="en-US" smtClean="0"/>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17205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19126" y="1097091"/>
            <a:ext cx="5378449" cy="666750"/>
          </a:xfrm>
          <a:prstGeom prst="rect">
            <a:avLst/>
          </a:prstGeom>
          <a:solidFill>
            <a:srgbClr val="336A90"/>
          </a:solidFill>
          <a:effectLst>
            <a:outerShdw blurRad="101600" dist="50800" dir="5400000" algn="ctr" rotWithShape="0">
              <a:srgbClr val="000000">
                <a:alpha val="43137"/>
              </a:srgbClr>
            </a:outerShdw>
          </a:effectLst>
        </p:spPr>
        <p:txBody>
          <a:bodyPr anchor="b">
            <a:noAutofit/>
          </a:bodyPr>
          <a:lstStyle>
            <a:lvl1pPr marL="298450" indent="0" algn="l">
              <a:buNone/>
              <a:tabLst/>
              <a:defRPr sz="2200" b="0" i="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9126" y="1763841"/>
            <a:ext cx="5378450" cy="4425822"/>
          </a:xfrm>
          <a:prstGeom prst="rect">
            <a:avLst/>
          </a:prstGeom>
          <a:solidFill>
            <a:schemeClr val="bg1"/>
          </a:solidFill>
          <a:effectLst>
            <a:outerShdw blurRad="101600" dist="50800" dir="5400000" algn="ctr" rotWithShape="0">
              <a:srgbClr val="000000">
                <a:alpha val="43137"/>
              </a:srgbClr>
            </a:outerShdw>
          </a:effectLst>
        </p:spPr>
        <p:txBody>
          <a:bodyPr tIns="91440">
            <a:noAutofit/>
          </a:bodyPr>
          <a:lstStyle>
            <a:lvl1pPr marL="698500" indent="-342900">
              <a:tabLst/>
              <a:defRPr sz="1800" baseline="0"/>
            </a:lvl1pPr>
            <a:lvl2pPr marL="1098550" indent="-357188">
              <a:tabLst/>
              <a:defRPr sz="1800" baseline="0"/>
            </a:lvl2pPr>
            <a:lvl3pPr marL="1439863" indent="-269875">
              <a:tabLst/>
              <a:defRPr sz="1800" baseline="0"/>
            </a:lvl3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6172198" y="1097091"/>
            <a:ext cx="5429251" cy="666750"/>
          </a:xfrm>
          <a:prstGeom prst="rect">
            <a:avLst/>
          </a:prstGeom>
          <a:solidFill>
            <a:srgbClr val="336A90"/>
          </a:solidFill>
          <a:effectLst>
            <a:outerShdw blurRad="101600" dist="50800" dir="5400000" algn="ctr" rotWithShape="0">
              <a:srgbClr val="000000">
                <a:alpha val="43137"/>
              </a:srgbClr>
            </a:outerShdw>
          </a:effectLst>
        </p:spPr>
        <p:txBody>
          <a:bodyPr anchor="b">
            <a:noAutofit/>
          </a:bodyPr>
          <a:lstStyle>
            <a:lvl1pPr marL="298450" indent="0" algn="l">
              <a:buNone/>
              <a:tabLst/>
              <a:defRPr sz="2200" b="0" i="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AC424982-4A79-4E22-BA91-A61F5CD96823}" type="slidenum">
              <a:rPr lang="en-US" smtClean="0"/>
              <a:t>‹#›</a:t>
            </a:fld>
            <a:endParaRPr lang="en-US" dirty="0"/>
          </a:p>
        </p:txBody>
      </p:sp>
      <p:sp>
        <p:nvSpPr>
          <p:cNvPr id="7" name="Title 6"/>
          <p:cNvSpPr>
            <a:spLocks noGrp="1"/>
          </p:cNvSpPr>
          <p:nvPr>
            <p:ph type="title"/>
          </p:nvPr>
        </p:nvSpPr>
        <p:spPr/>
        <p:txBody>
          <a:bodyPr/>
          <a:lstStyle/>
          <a:p>
            <a:r>
              <a:rPr lang="en-US"/>
              <a:t>Click to edit Master title style</a:t>
            </a:r>
          </a:p>
        </p:txBody>
      </p:sp>
      <p:sp>
        <p:nvSpPr>
          <p:cNvPr id="10" name="Content Placeholder 3"/>
          <p:cNvSpPr>
            <a:spLocks noGrp="1"/>
          </p:cNvSpPr>
          <p:nvPr>
            <p:ph sz="half" idx="13"/>
          </p:nvPr>
        </p:nvSpPr>
        <p:spPr>
          <a:xfrm>
            <a:off x="6172197" y="1763841"/>
            <a:ext cx="5429252" cy="4425822"/>
          </a:xfrm>
          <a:prstGeom prst="rect">
            <a:avLst/>
          </a:prstGeom>
          <a:solidFill>
            <a:schemeClr val="bg1"/>
          </a:solidFill>
          <a:effectLst>
            <a:outerShdw blurRad="101600" dist="50800" dir="5400000" algn="ctr" rotWithShape="0">
              <a:srgbClr val="000000">
                <a:alpha val="43137"/>
              </a:srgbClr>
            </a:outerShdw>
          </a:effectLst>
        </p:spPr>
        <p:txBody>
          <a:bodyPr tIns="91440">
            <a:noAutofit/>
          </a:bodyPr>
          <a:lstStyle>
            <a:lvl1pPr marL="698500" indent="-342900">
              <a:tabLst/>
              <a:defRPr sz="1800" baseline="0"/>
            </a:lvl1pPr>
            <a:lvl2pPr marL="1098550" indent="-357188">
              <a:tabLst/>
              <a:defRPr sz="1800" baseline="0"/>
            </a:lvl2pPr>
            <a:lvl3pPr marL="1439863" indent="-269875">
              <a:tabLst/>
              <a:defRPr sz="1800" baseline="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54689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2426" y="704399"/>
            <a:ext cx="3205724" cy="5330717"/>
          </a:xfrm>
          <a:solidFill>
            <a:schemeClr val="bg1"/>
          </a:solidFill>
        </p:spPr>
        <p:txBody>
          <a:bodyPr anchor="t" anchorCtr="0">
            <a:noAutofit/>
          </a:bodyPr>
          <a:lstStyle>
            <a:lvl1pPr>
              <a:defRPr sz="3600" baseline="0">
                <a:solidFill>
                  <a:srgbClr val="264A64"/>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rgbClr val="264A64"/>
                </a:solidFill>
              </a:defRPr>
            </a:lvl1pPr>
          </a:lstStyle>
          <a:p>
            <a:fld id="{AC424982-4A79-4E22-BA91-A61F5CD96823}" type="slidenum">
              <a:rPr lang="en-US" smtClean="0"/>
              <a:pPr/>
              <a:t>‹#›</a:t>
            </a:fld>
            <a:endParaRPr lang="en-US" dirty="0"/>
          </a:p>
        </p:txBody>
      </p:sp>
      <p:sp>
        <p:nvSpPr>
          <p:cNvPr id="4" name="Picture Placeholder 3"/>
          <p:cNvSpPr>
            <a:spLocks noGrp="1"/>
          </p:cNvSpPr>
          <p:nvPr>
            <p:ph type="pic" sz="quarter" idx="13"/>
          </p:nvPr>
        </p:nvSpPr>
        <p:spPr>
          <a:xfrm>
            <a:off x="4248150" y="704850"/>
            <a:ext cx="7088646" cy="5330190"/>
          </a:xfrm>
          <a:prstGeom prst="rect">
            <a:avLst/>
          </a:prstGeom>
        </p:spPr>
        <p:txBody>
          <a:bodyPr/>
          <a:lstStyle/>
          <a:p>
            <a:endParaRPr lang="en-US" dirty="0"/>
          </a:p>
        </p:txBody>
      </p:sp>
    </p:spTree>
    <p:extLst>
      <p:ext uri="{BB962C8B-B14F-4D97-AF65-F5344CB8AC3E}">
        <p14:creationId xmlns:p14="http://schemas.microsoft.com/office/powerpoint/2010/main" val="4146076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663049"/>
            <a:ext cx="6399212" cy="5422662"/>
          </a:xfrm>
          <a:prstGeom prst="rect">
            <a:avLst/>
          </a:prstGeom>
        </p:spPr>
        <p:txBody>
          <a:bodyPr lIns="274320" tIns="91440" rIns="274320">
            <a:noAutofit/>
          </a:bodyPr>
          <a:lstStyle>
            <a:lvl1pPr marL="355600" indent="-355600">
              <a:tabLst/>
              <a:defRPr sz="2800"/>
            </a:lvl1pPr>
            <a:lvl2pPr>
              <a:defRPr sz="2800"/>
            </a:lvl2pPr>
            <a:lvl3pPr>
              <a:defRPr sz="28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AC424982-4A79-4E22-BA91-A61F5CD96823}" type="slidenum">
              <a:rPr lang="en-US" smtClean="0"/>
              <a:t>‹#›</a:t>
            </a:fld>
            <a:endParaRPr lang="en-US"/>
          </a:p>
        </p:txBody>
      </p:sp>
      <p:sp>
        <p:nvSpPr>
          <p:cNvPr id="6" name="Title 1"/>
          <p:cNvSpPr>
            <a:spLocks noGrp="1"/>
          </p:cNvSpPr>
          <p:nvPr>
            <p:ph type="title" hasCustomPrompt="1"/>
          </p:nvPr>
        </p:nvSpPr>
        <p:spPr>
          <a:xfrm>
            <a:off x="839788" y="663048"/>
            <a:ext cx="3932237" cy="1694390"/>
          </a:xfrm>
          <a:effectLst>
            <a:outerShdw blurRad="101600" dist="50800" dir="5400000" algn="ctr" rotWithShape="0">
              <a:srgbClr val="000000">
                <a:alpha val="43137"/>
              </a:srgbClr>
            </a:outerShdw>
          </a:effectLst>
        </p:spPr>
        <p:txBody>
          <a:bodyPr lIns="182880" rIns="182880" anchor="ctr">
            <a:noAutofit/>
          </a:bodyPr>
          <a:lstStyle>
            <a:lvl1pPr>
              <a:defRPr sz="3600" baseline="0"/>
            </a:lvl1pPr>
          </a:lstStyle>
          <a:p>
            <a:r>
              <a:rPr lang="en-US" dirty="0"/>
              <a:t>Click To Edit Master Title Style</a:t>
            </a:r>
          </a:p>
        </p:txBody>
      </p:sp>
      <p:sp>
        <p:nvSpPr>
          <p:cNvPr id="8" name="Text Placeholder 3"/>
          <p:cNvSpPr>
            <a:spLocks noGrp="1"/>
          </p:cNvSpPr>
          <p:nvPr>
            <p:ph type="body" sz="half" idx="2"/>
          </p:nvPr>
        </p:nvSpPr>
        <p:spPr>
          <a:xfrm>
            <a:off x="839788" y="2357438"/>
            <a:ext cx="3932237" cy="3771900"/>
          </a:xfrm>
          <a:prstGeom prst="rect">
            <a:avLst/>
          </a:prstGeom>
          <a:solidFill>
            <a:schemeClr val="bg1"/>
          </a:solidFill>
          <a:effectLst>
            <a:outerShdw blurRad="101600" dist="50800" dir="5400000" algn="ctr" rotWithShape="0">
              <a:srgbClr val="000000">
                <a:alpha val="43137"/>
              </a:srgbClr>
            </a:outerShdw>
          </a:effectLst>
        </p:spPr>
        <p:txBody>
          <a:bodyPr lIns="274320" tIns="91440" rIns="274320">
            <a:noAutofit/>
          </a:bodyPr>
          <a:lstStyle>
            <a:lvl1pPr marL="0" indent="0">
              <a:buNone/>
              <a:defRPr sz="18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1274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7" y="0"/>
            <a:ext cx="7008813" cy="61293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AC424982-4A79-4E22-BA91-A61F5CD96823}" type="slidenum">
              <a:rPr lang="en-US" smtClean="0"/>
              <a:t>‹#›</a:t>
            </a:fld>
            <a:endParaRPr lang="en-US"/>
          </a:p>
        </p:txBody>
      </p:sp>
      <p:sp>
        <p:nvSpPr>
          <p:cNvPr id="6" name="Title 1"/>
          <p:cNvSpPr>
            <a:spLocks noGrp="1"/>
          </p:cNvSpPr>
          <p:nvPr>
            <p:ph type="title" hasCustomPrompt="1"/>
          </p:nvPr>
        </p:nvSpPr>
        <p:spPr>
          <a:xfrm>
            <a:off x="839788" y="663048"/>
            <a:ext cx="3932237" cy="1694390"/>
          </a:xfrm>
          <a:effectLst>
            <a:outerShdw blurRad="101600" dist="50800" dir="5400000" algn="ctr" rotWithShape="0">
              <a:srgbClr val="000000">
                <a:alpha val="43137"/>
              </a:srgbClr>
            </a:outerShdw>
          </a:effectLst>
        </p:spPr>
        <p:txBody>
          <a:bodyPr lIns="182880" rIns="182880" anchor="ctr">
            <a:noAutofit/>
          </a:bodyPr>
          <a:lstStyle>
            <a:lvl1pPr>
              <a:defRPr sz="3600" baseline="0"/>
            </a:lvl1pPr>
          </a:lstStyle>
          <a:p>
            <a:r>
              <a:rPr lang="en-US" dirty="0"/>
              <a:t>Click To Edit Master Title Style</a:t>
            </a:r>
          </a:p>
        </p:txBody>
      </p:sp>
      <p:sp>
        <p:nvSpPr>
          <p:cNvPr id="8" name="Text Placeholder 3"/>
          <p:cNvSpPr>
            <a:spLocks noGrp="1"/>
          </p:cNvSpPr>
          <p:nvPr>
            <p:ph type="body" sz="half" idx="2"/>
          </p:nvPr>
        </p:nvSpPr>
        <p:spPr>
          <a:xfrm>
            <a:off x="839788" y="2357438"/>
            <a:ext cx="3932237" cy="3771900"/>
          </a:xfrm>
          <a:prstGeom prst="rect">
            <a:avLst/>
          </a:prstGeom>
          <a:solidFill>
            <a:schemeClr val="bg1"/>
          </a:solidFill>
          <a:effectLst>
            <a:outerShdw blurRad="101600" dist="50800" dir="5400000" algn="ctr" rotWithShape="0">
              <a:srgbClr val="000000">
                <a:alpha val="43137"/>
              </a:srgbClr>
            </a:outerShdw>
          </a:effectLst>
        </p:spPr>
        <p:txBody>
          <a:bodyPr lIns="274320" tIns="91440" rIns="274320">
            <a:noAutofit/>
          </a:bodyPr>
          <a:lstStyle>
            <a:lvl1pPr marL="0" indent="0">
              <a:buNone/>
              <a:defRPr sz="18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104266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424982-4A79-4E22-BA91-A61F5CD96823}" type="slidenum">
              <a:rPr lang="en-US" smtClean="0"/>
              <a:t>‹#›</a:t>
            </a:fld>
            <a:endParaRPr lang="en-US"/>
          </a:p>
        </p:txBody>
      </p:sp>
    </p:spTree>
    <p:extLst>
      <p:ext uri="{BB962C8B-B14F-4D97-AF65-F5344CB8AC3E}">
        <p14:creationId xmlns:p14="http://schemas.microsoft.com/office/powerpoint/2010/main" val="3115447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5.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7.pn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85738" cy="6858000"/>
          </a:xfrm>
          <a:prstGeom prst="rect">
            <a:avLst/>
          </a:prstGeom>
          <a:solidFill>
            <a:srgbClr val="63B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09" y="0"/>
            <a:ext cx="12192000" cy="928984"/>
          </a:xfrm>
          <a:prstGeom prst="rect">
            <a:avLst/>
          </a:prstGeom>
          <a:solidFill>
            <a:srgbClr val="264A64"/>
          </a:solidFill>
          <a:ln>
            <a:noFill/>
          </a:ln>
        </p:spPr>
        <p:txBody>
          <a:bodyPr vert="horz" lIns="91440" tIns="45720" rIns="91440" bIns="45720" rtlCol="0" anchor="b" anchorCtr="0">
            <a:noAutofit/>
          </a:bodyPr>
          <a:lstStyle/>
          <a:p>
            <a:r>
              <a:rPr lang="en-US" dirty="0"/>
              <a:t>Click to edit Master title style</a:t>
            </a:r>
          </a:p>
        </p:txBody>
      </p:sp>
      <p:sp>
        <p:nvSpPr>
          <p:cNvPr id="6" name="Slide Number Placeholder 5"/>
          <p:cNvSpPr>
            <a:spLocks noGrp="1"/>
          </p:cNvSpPr>
          <p:nvPr>
            <p:ph type="sldNum" sz="quarter" idx="4"/>
          </p:nvPr>
        </p:nvSpPr>
        <p:spPr>
          <a:xfrm>
            <a:off x="10672766" y="6345006"/>
            <a:ext cx="664030" cy="365125"/>
          </a:xfrm>
          <a:prstGeom prst="rect">
            <a:avLst/>
          </a:prstGeom>
        </p:spPr>
        <p:txBody>
          <a:bodyPr vert="horz" lIns="91440" tIns="45720" rIns="91440" bIns="45720" rtlCol="0" anchor="ctr"/>
          <a:lstStyle>
            <a:lvl1pPr algn="r">
              <a:defRPr sz="1200">
                <a:solidFill>
                  <a:srgbClr val="264A64"/>
                </a:solidFill>
              </a:defRPr>
            </a:lvl1pPr>
          </a:lstStyle>
          <a:p>
            <a:fld id="{AC424982-4A79-4E22-BA91-A61F5CD96823}" type="slidenum">
              <a:rPr lang="en-US" smtClean="0"/>
              <a:pPr/>
              <a:t>‹#›</a:t>
            </a:fld>
            <a:endParaRPr lang="en-US" dirty="0"/>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834303" y="6389485"/>
            <a:ext cx="1267798" cy="315159"/>
          </a:xfrm>
          <a:prstGeom prst="rect">
            <a:avLst/>
          </a:prstGeom>
        </p:spPr>
      </p:pic>
      <p:pic>
        <p:nvPicPr>
          <p:cNvPr id="8" name="Picture 7">
            <a:extLst>
              <a:ext uri="{FF2B5EF4-FFF2-40B4-BE49-F238E27FC236}">
                <a16:creationId xmlns:a16="http://schemas.microsoft.com/office/drawing/2014/main" id="{E4614225-3F0B-C84D-BF86-9722E13241F7}"/>
              </a:ext>
            </a:extLst>
          </p:cNvPr>
          <p:cNvPicPr/>
          <p:nvPr userDrawn="1"/>
        </p:nvPicPr>
        <p:blipFill>
          <a:blip r:embed="rId12" cstate="print">
            <a:extLst>
              <a:ext uri="{28A0092B-C50C-407E-A947-70E740481C1C}">
                <a14:useLocalDpi xmlns:a14="http://schemas.microsoft.com/office/drawing/2010/main" val="0"/>
              </a:ext>
            </a:extLst>
          </a:blip>
          <a:stretch>
            <a:fillRect/>
          </a:stretch>
        </p:blipFill>
        <p:spPr>
          <a:xfrm>
            <a:off x="718551" y="6322498"/>
            <a:ext cx="1797680" cy="449132"/>
          </a:xfrm>
          <a:prstGeom prst="rect">
            <a:avLst/>
          </a:prstGeom>
        </p:spPr>
      </p:pic>
    </p:spTree>
    <p:extLst>
      <p:ext uri="{BB962C8B-B14F-4D97-AF65-F5344CB8AC3E}">
        <p14:creationId xmlns:p14="http://schemas.microsoft.com/office/powerpoint/2010/main" val="3895937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2" r:id="rId4"/>
    <p:sldLayoutId id="2147483653" r:id="rId5"/>
    <p:sldLayoutId id="2147483654" r:id="rId6"/>
    <p:sldLayoutId id="2147483656" r:id="rId7"/>
    <p:sldLayoutId id="2147483657" r:id="rId8"/>
    <p:sldLayoutId id="2147483655" r:id="rId9"/>
  </p:sldLayoutIdLst>
  <p:hf hdr="0" ftr="0" dt="0"/>
  <p:txStyles>
    <p:titleStyle>
      <a:lvl1pPr marL="228600" indent="0" algn="l" defTabSz="914400" rtl="0" eaLnBrk="1" latinLnBrk="0" hangingPunct="1">
        <a:lnSpc>
          <a:spcPct val="90000"/>
        </a:lnSpc>
        <a:spcBef>
          <a:spcPct val="0"/>
        </a:spcBef>
        <a:buNone/>
        <a:tabLst/>
        <a:defRPr sz="3200" kern="1200" baseline="0">
          <a:solidFill>
            <a:schemeClr val="bg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90000"/>
        </a:lnSpc>
        <a:spcBef>
          <a:spcPts val="1000"/>
        </a:spcBef>
        <a:buClr>
          <a:srgbClr val="214872"/>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rgbClr val="214872"/>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rgbClr val="21487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rgbClr val="214872"/>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rgbClr val="214872"/>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Rectangle 2"/>
          <p:cNvSpPr/>
          <p:nvPr userDrawn="1"/>
        </p:nvSpPr>
        <p:spPr>
          <a:xfrm>
            <a:off x="1" y="0"/>
            <a:ext cx="185739" cy="6858000"/>
          </a:xfrm>
          <a:prstGeom prst="rect">
            <a:avLst/>
          </a:prstGeom>
          <a:solidFill>
            <a:srgbClr val="63B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209" y="0"/>
            <a:ext cx="12192000" cy="928984"/>
          </a:xfrm>
          <a:prstGeom prst="rect">
            <a:avLst/>
          </a:prstGeom>
          <a:solidFill>
            <a:srgbClr val="264A64"/>
          </a:solidFill>
          <a:ln>
            <a:noFill/>
          </a:ln>
        </p:spPr>
        <p:txBody>
          <a:bodyPr vert="horz" lIns="91440" tIns="45720" rIns="91440" bIns="45720" rtlCol="0" anchor="b" anchorCtr="0">
            <a:noAutofit/>
          </a:bodyPr>
          <a:lstStyle/>
          <a:p>
            <a:r>
              <a:rPr lang="en-US" dirty="0"/>
              <a:t>Click to edit Master title style</a:t>
            </a:r>
          </a:p>
        </p:txBody>
      </p:sp>
      <p:sp>
        <p:nvSpPr>
          <p:cNvPr id="6" name="Slide Number Placeholder 5"/>
          <p:cNvSpPr>
            <a:spLocks noGrp="1"/>
          </p:cNvSpPr>
          <p:nvPr>
            <p:ph type="sldNum" sz="quarter" idx="4"/>
          </p:nvPr>
        </p:nvSpPr>
        <p:spPr>
          <a:xfrm>
            <a:off x="10672769" y="6345012"/>
            <a:ext cx="664031" cy="365125"/>
          </a:xfrm>
          <a:prstGeom prst="rect">
            <a:avLst/>
          </a:prstGeom>
        </p:spPr>
        <p:txBody>
          <a:bodyPr vert="horz" lIns="91440" tIns="45720" rIns="91440" bIns="45720" rtlCol="0" anchor="ctr"/>
          <a:lstStyle>
            <a:lvl1pPr algn="r">
              <a:defRPr sz="1200">
                <a:solidFill>
                  <a:srgbClr val="264A64"/>
                </a:solidFill>
              </a:defRPr>
            </a:lvl1pPr>
          </a:lstStyle>
          <a:p>
            <a:fld id="{AC424982-4A79-4E22-BA91-A61F5CD96823}" type="slidenum">
              <a:rPr lang="en-US" smtClean="0"/>
              <a:pPr/>
              <a:t>‹#›</a:t>
            </a:fld>
            <a:endParaRPr lang="en-US" dirty="0"/>
          </a:p>
        </p:txBody>
      </p:sp>
      <p:pic>
        <p:nvPicPr>
          <p:cNvPr id="13" name="Picture 1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49856" y="6260887"/>
            <a:ext cx="1775229" cy="441299"/>
          </a:xfrm>
          <a:prstGeom prst="rect">
            <a:avLst/>
          </a:prstGeom>
        </p:spPr>
      </p:pic>
    </p:spTree>
    <p:extLst>
      <p:ext uri="{BB962C8B-B14F-4D97-AF65-F5344CB8AC3E}">
        <p14:creationId xmlns:p14="http://schemas.microsoft.com/office/powerpoint/2010/main" val="1188090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marL="228600" indent="0" algn="l" defTabSz="914400" rtl="0" eaLnBrk="1" latinLnBrk="0" hangingPunct="1">
        <a:lnSpc>
          <a:spcPct val="90000"/>
        </a:lnSpc>
        <a:spcBef>
          <a:spcPct val="0"/>
        </a:spcBef>
        <a:buNone/>
        <a:tabLst/>
        <a:defRPr sz="3200" kern="1200" baseline="0">
          <a:solidFill>
            <a:schemeClr val="bg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90000"/>
        </a:lnSpc>
        <a:spcBef>
          <a:spcPts val="1000"/>
        </a:spcBef>
        <a:buClr>
          <a:srgbClr val="214872"/>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rgbClr val="214872"/>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rgbClr val="21487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rgbClr val="214872"/>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rgbClr val="214872"/>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85738" cy="6858000"/>
          </a:xfrm>
          <a:prstGeom prst="rect">
            <a:avLst/>
          </a:prstGeom>
          <a:solidFill>
            <a:srgbClr val="63B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209" y="0"/>
            <a:ext cx="12192000" cy="928984"/>
          </a:xfrm>
          <a:prstGeom prst="rect">
            <a:avLst/>
          </a:prstGeom>
          <a:solidFill>
            <a:srgbClr val="264A64"/>
          </a:solidFill>
          <a:ln>
            <a:noFill/>
          </a:ln>
        </p:spPr>
        <p:txBody>
          <a:bodyPr vert="horz" lIns="91440" tIns="45720" rIns="91440" bIns="45720" rtlCol="0" anchor="b" anchorCtr="0">
            <a:noAutofit/>
          </a:bodyPr>
          <a:lstStyle/>
          <a:p>
            <a:r>
              <a:rPr lang="en-US" dirty="0"/>
              <a:t>Click to edit Master title style</a:t>
            </a:r>
          </a:p>
        </p:txBody>
      </p:sp>
      <p:sp>
        <p:nvSpPr>
          <p:cNvPr id="6" name="Slide Number Placeholder 5"/>
          <p:cNvSpPr>
            <a:spLocks noGrp="1"/>
          </p:cNvSpPr>
          <p:nvPr>
            <p:ph type="sldNum" sz="quarter" idx="4"/>
          </p:nvPr>
        </p:nvSpPr>
        <p:spPr>
          <a:xfrm>
            <a:off x="10672766" y="6345006"/>
            <a:ext cx="664030" cy="365125"/>
          </a:xfrm>
          <a:prstGeom prst="rect">
            <a:avLst/>
          </a:prstGeom>
        </p:spPr>
        <p:txBody>
          <a:bodyPr vert="horz" lIns="91440" tIns="45720" rIns="91440" bIns="45720" rtlCol="0" anchor="ctr"/>
          <a:lstStyle>
            <a:lvl1pPr algn="r">
              <a:defRPr sz="1200">
                <a:solidFill>
                  <a:srgbClr val="264A64"/>
                </a:solidFill>
              </a:defRPr>
            </a:lvl1pPr>
          </a:lstStyle>
          <a:p>
            <a:fld id="{AC424982-4A79-4E22-BA91-A61F5CD96823}" type="slidenum">
              <a:rPr lang="en-US" smtClean="0"/>
              <a:pPr/>
              <a:t>‹#›</a:t>
            </a:fld>
            <a:endParaRPr lang="en-US" dirty="0"/>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834303" y="6389485"/>
            <a:ext cx="1267798" cy="315159"/>
          </a:xfrm>
          <a:prstGeom prst="rect">
            <a:avLst/>
          </a:prstGeom>
        </p:spPr>
      </p:pic>
      <p:pic>
        <p:nvPicPr>
          <p:cNvPr id="8" name="Picture 7">
            <a:extLst>
              <a:ext uri="{FF2B5EF4-FFF2-40B4-BE49-F238E27FC236}">
                <a16:creationId xmlns:a16="http://schemas.microsoft.com/office/drawing/2014/main" id="{E4614225-3F0B-C84D-BF86-9722E13241F7}"/>
              </a:ext>
            </a:extLst>
          </p:cNvPr>
          <p:cNvPicPr/>
          <p:nvPr userDrawn="1"/>
        </p:nvPicPr>
        <p:blipFill>
          <a:blip r:embed="rId12" cstate="print">
            <a:extLst>
              <a:ext uri="{28A0092B-C50C-407E-A947-70E740481C1C}">
                <a14:useLocalDpi xmlns:a14="http://schemas.microsoft.com/office/drawing/2010/main" val="0"/>
              </a:ext>
            </a:extLst>
          </a:blip>
          <a:stretch>
            <a:fillRect/>
          </a:stretch>
        </p:blipFill>
        <p:spPr>
          <a:xfrm>
            <a:off x="718551" y="6322498"/>
            <a:ext cx="1797680" cy="449132"/>
          </a:xfrm>
          <a:prstGeom prst="rect">
            <a:avLst/>
          </a:prstGeom>
        </p:spPr>
      </p:pic>
    </p:spTree>
    <p:extLst>
      <p:ext uri="{BB962C8B-B14F-4D97-AF65-F5344CB8AC3E}">
        <p14:creationId xmlns:p14="http://schemas.microsoft.com/office/powerpoint/2010/main" val="323380225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hdr="0" ftr="0" dt="0"/>
  <p:txStyles>
    <p:titleStyle>
      <a:lvl1pPr marL="228600" indent="0" algn="l" defTabSz="914400" rtl="0" eaLnBrk="1" latinLnBrk="0" hangingPunct="1">
        <a:lnSpc>
          <a:spcPct val="90000"/>
        </a:lnSpc>
        <a:spcBef>
          <a:spcPct val="0"/>
        </a:spcBef>
        <a:buNone/>
        <a:tabLst/>
        <a:defRPr sz="3200" kern="1200" baseline="0">
          <a:solidFill>
            <a:schemeClr val="bg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90000"/>
        </a:lnSpc>
        <a:spcBef>
          <a:spcPts val="1000"/>
        </a:spcBef>
        <a:buClr>
          <a:srgbClr val="214872"/>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rgbClr val="214872"/>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rgbClr val="21487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rgbClr val="214872"/>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rgbClr val="214872"/>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1.tif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1.tiff"/><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hyperlink" Target="http://intranet/Admin/QAC/Shared%20Documents/Training%20and%20Supervision/Human%20Trafficking%20Fellowship%202017/HEAL%20Trafficking%20Protocol%20Toolkit%20secure%20(1).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6.tiff"/></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1.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29.tif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40.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7.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hyperlink" Target="https://combathumantrafficking.or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6.tiff"/></Relationships>
</file>

<file path=ppt/slides/_rels/slide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1761111"/>
            <a:ext cx="12009120" cy="1840675"/>
          </a:xfrm>
        </p:spPr>
        <p:txBody>
          <a:bodyPr/>
          <a:lstStyle/>
          <a:p>
            <a:r>
              <a:rPr lang="en-US" dirty="0">
                <a:latin typeface="Times New Roman" panose="02020603050405020304" pitchFamily="18" charset="0"/>
                <a:cs typeface="Times New Roman" panose="02020603050405020304" pitchFamily="18" charset="0"/>
              </a:rPr>
              <a:t>Collaborating Against Human Trafficking</a:t>
            </a:r>
          </a:p>
        </p:txBody>
      </p:sp>
      <p:sp>
        <p:nvSpPr>
          <p:cNvPr id="3" name="Text Placeholder 2"/>
          <p:cNvSpPr>
            <a:spLocks noGrp="1"/>
          </p:cNvSpPr>
          <p:nvPr>
            <p:ph type="body" sz="quarter" idx="10"/>
          </p:nvPr>
        </p:nvSpPr>
        <p:spPr/>
        <p:txBody>
          <a:bodyPr/>
          <a:lstStyle/>
          <a:p>
            <a:r>
              <a:rPr lang="en-US" dirty="0"/>
              <a:t>Elaine Fisher, M.Ed., LPC, NCC</a:t>
            </a:r>
          </a:p>
          <a:p>
            <a:r>
              <a:rPr lang="en-US" dirty="0"/>
              <a:t>Community Reach Center</a:t>
            </a:r>
          </a:p>
          <a:p>
            <a:r>
              <a:rPr lang="en-US" i="1" dirty="0"/>
              <a:t>Manager, Training and Supervision</a:t>
            </a:r>
            <a:endParaRPr lang="en-US" dirty="0"/>
          </a:p>
          <a:p>
            <a:endParaRPr lang="en-US" dirty="0"/>
          </a:p>
          <a:p>
            <a:r>
              <a:rPr lang="en-US" dirty="0"/>
              <a:t>Mary Landerholm, MSW</a:t>
            </a:r>
          </a:p>
          <a:p>
            <a:r>
              <a:rPr lang="en-US" dirty="0"/>
              <a:t>National Human Trafficking Technical Assistance Center</a:t>
            </a:r>
          </a:p>
          <a:p>
            <a:r>
              <a:rPr lang="en-US" i="1" dirty="0"/>
              <a:t>Training and Engagement Specialist</a:t>
            </a:r>
          </a:p>
        </p:txBody>
      </p:sp>
      <p:pic>
        <p:nvPicPr>
          <p:cNvPr id="4" name="Picture 3">
            <a:extLst>
              <a:ext uri="{FF2B5EF4-FFF2-40B4-BE49-F238E27FC236}">
                <a16:creationId xmlns:a16="http://schemas.microsoft.com/office/drawing/2014/main" id="{84674228-36B6-4AC7-B9CE-6D8C50B67103}"/>
              </a:ext>
            </a:extLst>
          </p:cNvPr>
          <p:cNvPicPr>
            <a:picLocks noChangeAspect="1"/>
          </p:cNvPicPr>
          <p:nvPr/>
        </p:nvPicPr>
        <p:blipFill>
          <a:blip r:embed="rId3"/>
          <a:stretch>
            <a:fillRect/>
          </a:stretch>
        </p:blipFill>
        <p:spPr>
          <a:xfrm>
            <a:off x="9575321" y="396300"/>
            <a:ext cx="2328989" cy="862849"/>
          </a:xfrm>
          <a:prstGeom prst="rect">
            <a:avLst/>
          </a:prstGeom>
        </p:spPr>
      </p:pic>
    </p:spTree>
    <p:extLst>
      <p:ext uri="{BB962C8B-B14F-4D97-AF65-F5344CB8AC3E}">
        <p14:creationId xmlns:p14="http://schemas.microsoft.com/office/powerpoint/2010/main" val="2105822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FE5BE-BBAE-7E45-9264-48F8931F94C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issue in Colorado</a:t>
            </a:r>
          </a:p>
        </p:txBody>
      </p:sp>
      <p:sp>
        <p:nvSpPr>
          <p:cNvPr id="4" name="Slide Number Placeholder 3">
            <a:extLst>
              <a:ext uri="{FF2B5EF4-FFF2-40B4-BE49-F238E27FC236}">
                <a16:creationId xmlns:a16="http://schemas.microsoft.com/office/drawing/2014/main" id="{235B1FA5-7497-E24E-A8D8-7167EA469689}"/>
              </a:ext>
            </a:extLst>
          </p:cNvPr>
          <p:cNvSpPr>
            <a:spLocks noGrp="1"/>
          </p:cNvSpPr>
          <p:nvPr>
            <p:ph type="sldNum" sz="quarter" idx="12"/>
          </p:nvPr>
        </p:nvSpPr>
        <p:spPr/>
        <p:txBody>
          <a:bodyPr/>
          <a:lstStyle/>
          <a:p>
            <a:fld id="{AC424982-4A79-4E22-BA91-A61F5CD96823}" type="slidenum">
              <a:rPr lang="en-US" smtClean="0"/>
              <a:pPr/>
              <a:t>10</a:t>
            </a:fld>
            <a:endParaRPr lang="en-US" dirty="0"/>
          </a:p>
        </p:txBody>
      </p:sp>
      <p:graphicFrame>
        <p:nvGraphicFramePr>
          <p:cNvPr id="5" name="Table 4">
            <a:extLst>
              <a:ext uri="{FF2B5EF4-FFF2-40B4-BE49-F238E27FC236}">
                <a16:creationId xmlns:a16="http://schemas.microsoft.com/office/drawing/2014/main" id="{D4E0470C-3320-A743-81D2-4834F6321F97}"/>
              </a:ext>
            </a:extLst>
          </p:cNvPr>
          <p:cNvGraphicFramePr>
            <a:graphicFrameLocks noGrp="1"/>
          </p:cNvGraphicFramePr>
          <p:nvPr>
            <p:extLst>
              <p:ext uri="{D42A27DB-BD31-4B8C-83A1-F6EECF244321}">
                <p14:modId xmlns:p14="http://schemas.microsoft.com/office/powerpoint/2010/main" val="1872386564"/>
              </p:ext>
            </p:extLst>
          </p:nvPr>
        </p:nvGraphicFramePr>
        <p:xfrm>
          <a:off x="932412" y="1076751"/>
          <a:ext cx="7862126" cy="5120640"/>
        </p:xfrm>
        <a:graphic>
          <a:graphicData uri="http://schemas.openxmlformats.org/drawingml/2006/table">
            <a:tbl>
              <a:tblPr firstRow="1" firstCol="1" bandRow="1"/>
              <a:tblGrid>
                <a:gridCol w="1939751">
                  <a:extLst>
                    <a:ext uri="{9D8B030D-6E8A-4147-A177-3AD203B41FA5}">
                      <a16:colId xmlns:a16="http://schemas.microsoft.com/office/drawing/2014/main" val="218726984"/>
                    </a:ext>
                  </a:extLst>
                </a:gridCol>
                <a:gridCol w="1325905">
                  <a:extLst>
                    <a:ext uri="{9D8B030D-6E8A-4147-A177-3AD203B41FA5}">
                      <a16:colId xmlns:a16="http://schemas.microsoft.com/office/drawing/2014/main" val="1333618332"/>
                    </a:ext>
                  </a:extLst>
                </a:gridCol>
                <a:gridCol w="1324923">
                  <a:extLst>
                    <a:ext uri="{9D8B030D-6E8A-4147-A177-3AD203B41FA5}">
                      <a16:colId xmlns:a16="http://schemas.microsoft.com/office/drawing/2014/main" val="2536626267"/>
                    </a:ext>
                  </a:extLst>
                </a:gridCol>
                <a:gridCol w="1238493">
                  <a:extLst>
                    <a:ext uri="{9D8B030D-6E8A-4147-A177-3AD203B41FA5}">
                      <a16:colId xmlns:a16="http://schemas.microsoft.com/office/drawing/2014/main" val="3626893934"/>
                    </a:ext>
                  </a:extLst>
                </a:gridCol>
                <a:gridCol w="2033054">
                  <a:extLst>
                    <a:ext uri="{9D8B030D-6E8A-4147-A177-3AD203B41FA5}">
                      <a16:colId xmlns:a16="http://schemas.microsoft.com/office/drawing/2014/main" val="1357057248"/>
                    </a:ext>
                  </a:extLst>
                </a:gridCol>
              </a:tblGrid>
              <a:tr h="827883">
                <a:tc gridSpan="5">
                  <a:txBody>
                    <a:bodyPr/>
                    <a:lstStyle/>
                    <a:p>
                      <a:pPr marL="0" marR="0" algn="ctr">
                        <a:spcBef>
                          <a:spcPts val="0"/>
                        </a:spcBef>
                        <a:spcAft>
                          <a:spcPts val="0"/>
                        </a:spcAft>
                      </a:pPr>
                      <a:r>
                        <a:rPr lang="en-US" sz="2800" b="1" dirty="0">
                          <a:solidFill>
                            <a:schemeClr val="bg1"/>
                          </a:solidFill>
                          <a:latin typeface="+mj-lt"/>
                        </a:rPr>
                        <a:t>State Judicial Cases and Filings of the 2014 </a:t>
                      </a:r>
                    </a:p>
                    <a:p>
                      <a:pPr marL="0" marR="0" algn="ctr">
                        <a:spcBef>
                          <a:spcPts val="0"/>
                        </a:spcBef>
                        <a:spcAft>
                          <a:spcPts val="0"/>
                        </a:spcAft>
                      </a:pPr>
                      <a:r>
                        <a:rPr lang="en-US" sz="2800" b="1" dirty="0">
                          <a:solidFill>
                            <a:schemeClr val="bg1"/>
                          </a:solidFill>
                          <a:latin typeface="+mj-lt"/>
                        </a:rPr>
                        <a:t>Human Trafficking Statutes, CY 2015-2017</a:t>
                      </a:r>
                    </a:p>
                  </a:txBody>
                  <a:tcPr marL="68580" marR="68580" marT="0" marB="0">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3889736"/>
                  </a:ext>
                </a:extLst>
              </a:tr>
              <a:tr h="515035">
                <a:tc>
                  <a:txBody>
                    <a:bodyPr/>
                    <a:lstStyle/>
                    <a:p>
                      <a:pPr marL="0" marR="0">
                        <a:spcBef>
                          <a:spcPts val="0"/>
                        </a:spcBef>
                        <a:spcAft>
                          <a:spcPts val="0"/>
                        </a:spcAft>
                      </a:pPr>
                      <a:r>
                        <a:rPr lang="en-US" sz="2000">
                          <a:effectLst/>
                          <a:latin typeface="+mn-lt"/>
                        </a:rPr>
                        <a:t> </a:t>
                      </a:r>
                      <a:endParaRPr lang="en-US"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effectLst/>
                          <a:latin typeface="+mn-lt"/>
                        </a:rPr>
                        <a:t>2015</a:t>
                      </a:r>
                    </a:p>
                    <a:p>
                      <a:pPr marL="0" marR="0">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Filings</a:t>
                      </a:r>
                    </a:p>
                  </a:txBody>
                  <a:tcPr marL="68580" marR="68580" marT="0" marB="0">
                    <a:solidFill>
                      <a:schemeClr val="bg2"/>
                    </a:solidFill>
                  </a:tcPr>
                </a:tc>
                <a:tc>
                  <a:txBody>
                    <a:bodyPr/>
                    <a:lstStyle/>
                    <a:p>
                      <a:pPr marL="0" marR="0">
                        <a:spcBef>
                          <a:spcPts val="0"/>
                        </a:spcBef>
                        <a:spcAft>
                          <a:spcPts val="0"/>
                        </a:spcAft>
                      </a:pPr>
                      <a:r>
                        <a:rPr lang="en-US" sz="2000" b="1" dirty="0">
                          <a:effectLst/>
                          <a:latin typeface="+mn-lt"/>
                        </a:rPr>
                        <a:t>2016</a:t>
                      </a:r>
                    </a:p>
                    <a:p>
                      <a:pPr marL="0" marR="0">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Filings</a:t>
                      </a:r>
                    </a:p>
                  </a:txBody>
                  <a:tcPr marL="68580" marR="68580" marT="0" marB="0">
                    <a:solidFill>
                      <a:schemeClr val="bg2"/>
                    </a:solidFill>
                  </a:tcPr>
                </a:tc>
                <a:tc>
                  <a:txBody>
                    <a:bodyPr/>
                    <a:lstStyle/>
                    <a:p>
                      <a:pPr marL="0" marR="0">
                        <a:spcBef>
                          <a:spcPts val="0"/>
                        </a:spcBef>
                        <a:spcAft>
                          <a:spcPts val="0"/>
                        </a:spcAft>
                      </a:pPr>
                      <a:r>
                        <a:rPr lang="en-US" sz="2000" b="1" dirty="0">
                          <a:effectLst/>
                          <a:latin typeface="+mn-lt"/>
                        </a:rPr>
                        <a:t>2017</a:t>
                      </a:r>
                    </a:p>
                    <a:p>
                      <a:pPr marL="0" marR="0">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Filings</a:t>
                      </a:r>
                    </a:p>
                  </a:txBody>
                  <a:tcPr marL="68580" marR="68580" marT="0" marB="0">
                    <a:solidFill>
                      <a:schemeClr val="bg2"/>
                    </a:solidFill>
                  </a:tcPr>
                </a:tc>
                <a:tc>
                  <a:txBody>
                    <a:bodyPr/>
                    <a:lstStyle/>
                    <a:p>
                      <a:pPr marL="0" marR="0">
                        <a:spcBef>
                          <a:spcPts val="0"/>
                        </a:spcBef>
                        <a:spcAft>
                          <a:spcPts val="0"/>
                        </a:spcAft>
                      </a:pPr>
                      <a:r>
                        <a:rPr lang="en-US" sz="2000" b="1" dirty="0">
                          <a:effectLst/>
                          <a:latin typeface="+mn-lt"/>
                        </a:rPr>
                        <a:t>Totals</a:t>
                      </a:r>
                    </a:p>
                    <a:p>
                      <a:pPr marL="0" marR="0">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 of Filings</a:t>
                      </a:r>
                    </a:p>
                  </a:txBody>
                  <a:tcPr marL="68580" marR="68580" marT="0" marB="0">
                    <a:solidFill>
                      <a:schemeClr val="bg2"/>
                    </a:solidFill>
                  </a:tcPr>
                </a:tc>
                <a:extLst>
                  <a:ext uri="{0D108BD9-81ED-4DB2-BD59-A6C34878D82A}">
                    <a16:rowId xmlns:a16="http://schemas.microsoft.com/office/drawing/2014/main" val="3382847220"/>
                  </a:ext>
                </a:extLst>
              </a:tr>
              <a:tr h="591827">
                <a:tc>
                  <a:txBody>
                    <a:bodyPr/>
                    <a:lstStyle/>
                    <a:p>
                      <a:pPr marL="0" marR="0">
                        <a:spcBef>
                          <a:spcPts val="0"/>
                        </a:spcBef>
                        <a:spcAft>
                          <a:spcPts val="0"/>
                        </a:spcAft>
                      </a:pPr>
                      <a:r>
                        <a:rPr lang="en-US" sz="2000" b="1" dirty="0">
                          <a:effectLst/>
                          <a:latin typeface="+mn-lt"/>
                        </a:rPr>
                        <a:t>Involuntary Servitude </a:t>
                      </a:r>
                      <a:r>
                        <a:rPr lang="en-US" sz="2000" b="1" dirty="0">
                          <a:latin typeface="+mn-lt"/>
                        </a:rPr>
                        <a:t>§ </a:t>
                      </a:r>
                      <a:r>
                        <a:rPr lang="en-US" sz="2000" b="1" dirty="0">
                          <a:effectLst/>
                          <a:latin typeface="+mn-lt"/>
                        </a:rPr>
                        <a:t>18-3-503</a:t>
                      </a:r>
                      <a:endParaRPr lang="en-US" sz="2000" b="1" dirty="0">
                        <a:effectLst/>
                        <a:latin typeface="+mn-lt"/>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spcBef>
                          <a:spcPts val="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mn-lt"/>
                        </a:rPr>
                        <a:t>3</a:t>
                      </a:r>
                      <a:endParaRPr lang="en-US"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1231543"/>
                  </a:ext>
                </a:extLst>
              </a:tr>
              <a:tr h="591827">
                <a:tc>
                  <a:txBody>
                    <a:bodyPr/>
                    <a:lstStyle/>
                    <a:p>
                      <a:pPr marL="0" marR="0">
                        <a:spcBef>
                          <a:spcPts val="0"/>
                        </a:spcBef>
                        <a:spcAft>
                          <a:spcPts val="0"/>
                        </a:spcAft>
                      </a:pPr>
                      <a:r>
                        <a:rPr lang="en-US" sz="2000" b="1" dirty="0">
                          <a:effectLst/>
                          <a:latin typeface="+mn-lt"/>
                        </a:rPr>
                        <a:t>Sexual Servitude-Adult </a:t>
                      </a:r>
                      <a:r>
                        <a:rPr lang="en-US" sz="2000" b="1" dirty="0">
                          <a:latin typeface="+mn-lt"/>
                        </a:rPr>
                        <a:t>§ </a:t>
                      </a:r>
                      <a:r>
                        <a:rPr lang="en-US" sz="2000" b="1" dirty="0">
                          <a:effectLst/>
                          <a:latin typeface="+mn-lt"/>
                        </a:rPr>
                        <a:t>18-3-504</a:t>
                      </a:r>
                      <a:endParaRPr lang="en-US" sz="2000" b="1" dirty="0">
                        <a:effectLst/>
                        <a:latin typeface="+mn-lt"/>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spcBef>
                          <a:spcPts val="0"/>
                        </a:spcBef>
                        <a:spcAft>
                          <a:spcPts val="0"/>
                        </a:spcAft>
                      </a:pPr>
                      <a:r>
                        <a:rPr lang="en-US" sz="2000">
                          <a:effectLst/>
                          <a:latin typeface="+mn-lt"/>
                        </a:rPr>
                        <a:t>22</a:t>
                      </a:r>
                      <a:endParaRPr lang="en-US"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mn-lt"/>
                        </a:rPr>
                        <a:t>17</a:t>
                      </a:r>
                      <a:endParaRPr lang="en-US"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mn-lt"/>
                        </a:rPr>
                        <a:t>16</a:t>
                      </a:r>
                      <a:endParaRPr lang="en-US"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mn-lt"/>
                        </a:rPr>
                        <a:t>55</a:t>
                      </a:r>
                      <a:endParaRPr lang="en-US"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3893565"/>
                  </a:ext>
                </a:extLst>
              </a:tr>
              <a:tr h="591827">
                <a:tc>
                  <a:txBody>
                    <a:bodyPr/>
                    <a:lstStyle/>
                    <a:p>
                      <a:pPr marL="0" marR="0">
                        <a:spcBef>
                          <a:spcPts val="0"/>
                        </a:spcBef>
                        <a:spcAft>
                          <a:spcPts val="0"/>
                        </a:spcAft>
                      </a:pPr>
                      <a:r>
                        <a:rPr lang="en-US" sz="2000" b="1" dirty="0">
                          <a:effectLst/>
                          <a:latin typeface="+mn-lt"/>
                        </a:rPr>
                        <a:t>Sexual Servitude-Minor </a:t>
                      </a:r>
                      <a:r>
                        <a:rPr lang="en-US" sz="2000" b="1" dirty="0">
                          <a:latin typeface="+mn-lt"/>
                        </a:rPr>
                        <a:t>§ </a:t>
                      </a:r>
                      <a:r>
                        <a:rPr lang="en-US" sz="2000" b="1" dirty="0">
                          <a:effectLst/>
                          <a:latin typeface="+mn-lt"/>
                        </a:rPr>
                        <a:t>18-3-504</a:t>
                      </a:r>
                      <a:endParaRPr lang="en-US" sz="2000" b="1" dirty="0">
                        <a:effectLst/>
                        <a:latin typeface="+mn-lt"/>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spcBef>
                          <a:spcPts val="0"/>
                        </a:spcBef>
                        <a:spcAft>
                          <a:spcPts val="0"/>
                        </a:spcAft>
                      </a:pPr>
                      <a:r>
                        <a:rPr lang="en-US" sz="2000">
                          <a:effectLst/>
                          <a:latin typeface="+mn-lt"/>
                        </a:rPr>
                        <a:t>30</a:t>
                      </a:r>
                      <a:endParaRPr lang="en-US"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mn-lt"/>
                        </a:rPr>
                        <a:t>55</a:t>
                      </a:r>
                      <a:endParaRPr lang="en-US"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mn-lt"/>
                        </a:rPr>
                        <a:t>47</a:t>
                      </a:r>
                      <a:endParaRPr lang="en-US"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mn-lt"/>
                        </a:rPr>
                        <a:t>132</a:t>
                      </a:r>
                      <a:endParaRPr lang="en-US"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3868817"/>
                  </a:ext>
                </a:extLst>
              </a:tr>
              <a:tr h="591827">
                <a:tc>
                  <a:txBody>
                    <a:bodyPr/>
                    <a:lstStyle/>
                    <a:p>
                      <a:pPr marL="0" marR="0">
                        <a:spcBef>
                          <a:spcPts val="0"/>
                        </a:spcBef>
                        <a:spcAft>
                          <a:spcPts val="0"/>
                        </a:spcAft>
                      </a:pPr>
                      <a:r>
                        <a:rPr lang="en-US" sz="2000" b="1" dirty="0">
                          <a:effectLst/>
                          <a:latin typeface="+mn-lt"/>
                        </a:rPr>
                        <a:t>Total filings (cases)</a:t>
                      </a:r>
                      <a:endParaRPr lang="en-US" sz="2000" b="1" dirty="0">
                        <a:effectLst/>
                        <a:latin typeface="+mn-lt"/>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spcBef>
                          <a:spcPts val="0"/>
                        </a:spcBef>
                        <a:spcAft>
                          <a:spcPts val="0"/>
                        </a:spcAft>
                      </a:pPr>
                      <a:r>
                        <a:rPr lang="en-US" sz="2000" b="1" dirty="0">
                          <a:effectLst/>
                          <a:latin typeface="+mn-lt"/>
                        </a:rPr>
                        <a:t>53 (39 total cases)</a:t>
                      </a:r>
                      <a:endParaRPr lang="en-US" sz="20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effectLst/>
                          <a:latin typeface="+mn-lt"/>
                        </a:rPr>
                        <a:t>75 (50 total cases)</a:t>
                      </a:r>
                      <a:endParaRPr lang="en-US" sz="20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effectLst/>
                          <a:latin typeface="+mn-lt"/>
                        </a:rPr>
                        <a:t>64 (40 total cases)</a:t>
                      </a:r>
                      <a:endParaRPr lang="en-US" sz="20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effectLst/>
                          <a:latin typeface="+mn-lt"/>
                        </a:rPr>
                        <a:t>192 (129 cases)</a:t>
                      </a:r>
                      <a:endParaRPr lang="en-US" sz="20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0757341"/>
                  </a:ext>
                </a:extLst>
              </a:tr>
            </a:tbl>
          </a:graphicData>
        </a:graphic>
      </p:graphicFrame>
      <p:pic>
        <p:nvPicPr>
          <p:cNvPr id="6" name="Picture 5">
            <a:extLst>
              <a:ext uri="{FF2B5EF4-FFF2-40B4-BE49-F238E27FC236}">
                <a16:creationId xmlns:a16="http://schemas.microsoft.com/office/drawing/2014/main" id="{949345B8-0E87-BF4F-948E-FE997734CF24}"/>
              </a:ext>
            </a:extLst>
          </p:cNvPr>
          <p:cNvPicPr>
            <a:picLocks noChangeAspect="1"/>
          </p:cNvPicPr>
          <p:nvPr/>
        </p:nvPicPr>
        <p:blipFill>
          <a:blip r:embed="rId3"/>
          <a:stretch>
            <a:fillRect/>
          </a:stretch>
        </p:blipFill>
        <p:spPr>
          <a:xfrm>
            <a:off x="7338546" y="147869"/>
            <a:ext cx="4724400" cy="622300"/>
          </a:xfrm>
          <a:prstGeom prst="rect">
            <a:avLst/>
          </a:prstGeom>
        </p:spPr>
      </p:pic>
      <p:pic>
        <p:nvPicPr>
          <p:cNvPr id="3" name="Picture 2">
            <a:extLst>
              <a:ext uri="{FF2B5EF4-FFF2-40B4-BE49-F238E27FC236}">
                <a16:creationId xmlns:a16="http://schemas.microsoft.com/office/drawing/2014/main" id="{DBD19157-50DC-144C-9677-639645A62905}"/>
              </a:ext>
            </a:extLst>
          </p:cNvPr>
          <p:cNvPicPr>
            <a:picLocks noChangeAspect="1"/>
          </p:cNvPicPr>
          <p:nvPr/>
        </p:nvPicPr>
        <p:blipFill>
          <a:blip r:embed="rId4"/>
          <a:stretch>
            <a:fillRect/>
          </a:stretch>
        </p:blipFill>
        <p:spPr>
          <a:xfrm>
            <a:off x="9036716" y="3135175"/>
            <a:ext cx="2699195" cy="1792896"/>
          </a:xfrm>
          <a:prstGeom prst="rect">
            <a:avLst/>
          </a:prstGeom>
        </p:spPr>
      </p:pic>
      <p:pic>
        <p:nvPicPr>
          <p:cNvPr id="7" name="Picture 6">
            <a:extLst>
              <a:ext uri="{FF2B5EF4-FFF2-40B4-BE49-F238E27FC236}">
                <a16:creationId xmlns:a16="http://schemas.microsoft.com/office/drawing/2014/main" id="{9C01A345-417F-4A76-9359-8677B2E71C11}"/>
              </a:ext>
            </a:extLst>
          </p:cNvPr>
          <p:cNvPicPr>
            <a:picLocks noChangeAspect="1"/>
          </p:cNvPicPr>
          <p:nvPr/>
        </p:nvPicPr>
        <p:blipFill>
          <a:blip r:embed="rId5"/>
          <a:stretch>
            <a:fillRect/>
          </a:stretch>
        </p:blipFill>
        <p:spPr>
          <a:xfrm>
            <a:off x="4387771" y="6292851"/>
            <a:ext cx="1261981" cy="469433"/>
          </a:xfrm>
          <a:prstGeom prst="rect">
            <a:avLst/>
          </a:prstGeom>
        </p:spPr>
      </p:pic>
    </p:spTree>
    <p:extLst>
      <p:ext uri="{BB962C8B-B14F-4D97-AF65-F5344CB8AC3E}">
        <p14:creationId xmlns:p14="http://schemas.microsoft.com/office/powerpoint/2010/main" val="1712832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FE5BE-BBAE-7E45-9264-48F8931F94C3}"/>
              </a:ext>
            </a:extLst>
          </p:cNvPr>
          <p:cNvSpPr>
            <a:spLocks noGrp="1"/>
          </p:cNvSpPr>
          <p:nvPr>
            <p:ph type="title"/>
          </p:nvPr>
        </p:nvSpPr>
        <p:spPr>
          <a:xfrm>
            <a:off x="0" y="-14288"/>
            <a:ext cx="12192000" cy="943425"/>
          </a:xfrm>
        </p:spPr>
        <p:txBody>
          <a:bodyPr/>
          <a:lstStyle/>
          <a:p>
            <a:r>
              <a:rPr lang="en-US" dirty="0">
                <a:latin typeface="Times New Roman" panose="02020603050405020304" pitchFamily="18" charset="0"/>
                <a:cs typeface="Times New Roman" panose="02020603050405020304" pitchFamily="18" charset="0"/>
              </a:rPr>
              <a:t>The issue in Colorado</a:t>
            </a:r>
          </a:p>
        </p:txBody>
      </p:sp>
      <p:sp>
        <p:nvSpPr>
          <p:cNvPr id="4" name="Slide Number Placeholder 3">
            <a:extLst>
              <a:ext uri="{FF2B5EF4-FFF2-40B4-BE49-F238E27FC236}">
                <a16:creationId xmlns:a16="http://schemas.microsoft.com/office/drawing/2014/main" id="{235B1FA5-7497-E24E-A8D8-7167EA469689}"/>
              </a:ext>
            </a:extLst>
          </p:cNvPr>
          <p:cNvSpPr>
            <a:spLocks noGrp="1"/>
          </p:cNvSpPr>
          <p:nvPr>
            <p:ph type="sldNum" sz="quarter" idx="12"/>
          </p:nvPr>
        </p:nvSpPr>
        <p:spPr/>
        <p:txBody>
          <a:bodyPr/>
          <a:lstStyle/>
          <a:p>
            <a:fld id="{AC424982-4A79-4E22-BA91-A61F5CD96823}" type="slidenum">
              <a:rPr lang="en-US" smtClean="0"/>
              <a:pPr/>
              <a:t>11</a:t>
            </a:fld>
            <a:endParaRPr lang="en-US" dirty="0"/>
          </a:p>
        </p:txBody>
      </p:sp>
      <p:pic>
        <p:nvPicPr>
          <p:cNvPr id="7" name="Picture 6">
            <a:extLst>
              <a:ext uri="{FF2B5EF4-FFF2-40B4-BE49-F238E27FC236}">
                <a16:creationId xmlns:a16="http://schemas.microsoft.com/office/drawing/2014/main" id="{2384B769-16A7-9C4D-B150-434A7D0383BD}"/>
              </a:ext>
            </a:extLst>
          </p:cNvPr>
          <p:cNvPicPr>
            <a:picLocks noChangeAspect="1"/>
          </p:cNvPicPr>
          <p:nvPr/>
        </p:nvPicPr>
        <p:blipFill>
          <a:blip r:embed="rId3"/>
          <a:stretch>
            <a:fillRect/>
          </a:stretch>
        </p:blipFill>
        <p:spPr>
          <a:xfrm>
            <a:off x="723311" y="1960520"/>
            <a:ext cx="10405365" cy="3525880"/>
          </a:xfrm>
          <a:prstGeom prst="rect">
            <a:avLst/>
          </a:prstGeom>
        </p:spPr>
      </p:pic>
      <p:pic>
        <p:nvPicPr>
          <p:cNvPr id="8" name="Picture 7">
            <a:extLst>
              <a:ext uri="{FF2B5EF4-FFF2-40B4-BE49-F238E27FC236}">
                <a16:creationId xmlns:a16="http://schemas.microsoft.com/office/drawing/2014/main" id="{E5C873D5-ADF2-734E-9431-7DB8B3E7A74C}"/>
              </a:ext>
            </a:extLst>
          </p:cNvPr>
          <p:cNvPicPr>
            <a:picLocks noChangeAspect="1"/>
          </p:cNvPicPr>
          <p:nvPr/>
        </p:nvPicPr>
        <p:blipFill>
          <a:blip r:embed="rId4"/>
          <a:stretch>
            <a:fillRect/>
          </a:stretch>
        </p:blipFill>
        <p:spPr>
          <a:xfrm>
            <a:off x="7290420" y="198032"/>
            <a:ext cx="4724400" cy="622300"/>
          </a:xfrm>
          <a:prstGeom prst="rect">
            <a:avLst/>
          </a:prstGeom>
        </p:spPr>
      </p:pic>
      <p:pic>
        <p:nvPicPr>
          <p:cNvPr id="3" name="Picture 2">
            <a:extLst>
              <a:ext uri="{FF2B5EF4-FFF2-40B4-BE49-F238E27FC236}">
                <a16:creationId xmlns:a16="http://schemas.microsoft.com/office/drawing/2014/main" id="{6EE6F0CF-8857-3849-A31F-F55B58967BB0}"/>
              </a:ext>
            </a:extLst>
          </p:cNvPr>
          <p:cNvPicPr>
            <a:picLocks noChangeAspect="1"/>
          </p:cNvPicPr>
          <p:nvPr/>
        </p:nvPicPr>
        <p:blipFill>
          <a:blip r:embed="rId5"/>
          <a:stretch>
            <a:fillRect/>
          </a:stretch>
        </p:blipFill>
        <p:spPr>
          <a:xfrm>
            <a:off x="10134831" y="1156202"/>
            <a:ext cx="1739900" cy="1155700"/>
          </a:xfrm>
          <a:prstGeom prst="rect">
            <a:avLst/>
          </a:prstGeom>
        </p:spPr>
      </p:pic>
      <p:pic>
        <p:nvPicPr>
          <p:cNvPr id="5" name="Picture 4">
            <a:extLst>
              <a:ext uri="{FF2B5EF4-FFF2-40B4-BE49-F238E27FC236}">
                <a16:creationId xmlns:a16="http://schemas.microsoft.com/office/drawing/2014/main" id="{7C807F10-C20B-4672-9C64-A97C73F7DC64}"/>
              </a:ext>
            </a:extLst>
          </p:cNvPr>
          <p:cNvPicPr>
            <a:picLocks noChangeAspect="1"/>
          </p:cNvPicPr>
          <p:nvPr/>
        </p:nvPicPr>
        <p:blipFill>
          <a:blip r:embed="rId6"/>
          <a:stretch>
            <a:fillRect/>
          </a:stretch>
        </p:blipFill>
        <p:spPr>
          <a:xfrm>
            <a:off x="4350193" y="6300113"/>
            <a:ext cx="1261981" cy="469433"/>
          </a:xfrm>
          <a:prstGeom prst="rect">
            <a:avLst/>
          </a:prstGeom>
        </p:spPr>
      </p:pic>
    </p:spTree>
    <p:extLst>
      <p:ext uri="{BB962C8B-B14F-4D97-AF65-F5344CB8AC3E}">
        <p14:creationId xmlns:p14="http://schemas.microsoft.com/office/powerpoint/2010/main" val="2161946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DFBD5B-4029-3C4E-8E50-2911D780689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State Hotline</a:t>
            </a:r>
          </a:p>
        </p:txBody>
      </p:sp>
      <p:sp>
        <p:nvSpPr>
          <p:cNvPr id="8" name="Text Placeholder 7">
            <a:extLst>
              <a:ext uri="{FF2B5EF4-FFF2-40B4-BE49-F238E27FC236}">
                <a16:creationId xmlns:a16="http://schemas.microsoft.com/office/drawing/2014/main" id="{FC708EB4-C7D9-C045-A93A-7D19D9F295EB}"/>
              </a:ext>
            </a:extLst>
          </p:cNvPr>
          <p:cNvSpPr>
            <a:spLocks noGrp="1"/>
          </p:cNvSpPr>
          <p:nvPr>
            <p:ph type="body" sz="half" idx="2"/>
          </p:nvPr>
        </p:nvSpPr>
        <p:spPr>
          <a:xfrm>
            <a:off x="839787" y="2357438"/>
            <a:ext cx="3932237" cy="3771900"/>
          </a:xfrm>
        </p:spPr>
        <p:txBody>
          <a:bodyPr/>
          <a:lstStyle/>
          <a:p>
            <a:pPr marL="364052">
              <a:spcBef>
                <a:spcPts val="0"/>
              </a:spcBef>
              <a:spcAft>
                <a:spcPts val="600"/>
              </a:spcAft>
              <a:buClr>
                <a:schemeClr val="dk1"/>
              </a:buClr>
              <a:buSzPts val="2000"/>
            </a:pPr>
            <a:r>
              <a:rPr lang="en-US" sz="2000" b="1" dirty="0">
                <a:latin typeface="Times New Roman" panose="02020603050405020304" pitchFamily="18" charset="0"/>
                <a:cs typeface="Times New Roman" panose="02020603050405020304" pitchFamily="18" charset="0"/>
                <a:sym typeface="Helvetica Neue"/>
              </a:rPr>
              <a:t>2017</a:t>
            </a:r>
          </a:p>
          <a:p>
            <a:pPr marL="821252">
              <a:spcBef>
                <a:spcPts val="0"/>
              </a:spcBef>
              <a:spcAft>
                <a:spcPts val="600"/>
              </a:spcAft>
              <a:buClr>
                <a:schemeClr val="dk1"/>
              </a:buClr>
              <a:buSzPts val="2000"/>
            </a:pPr>
            <a:r>
              <a:rPr lang="en-US" sz="2000" dirty="0">
                <a:latin typeface="Times New Roman" panose="02020603050405020304" pitchFamily="18" charset="0"/>
                <a:cs typeface="Times New Roman" panose="02020603050405020304" pitchFamily="18" charset="0"/>
                <a:sym typeface="Helvetica Neue"/>
              </a:rPr>
              <a:t>423 calls</a:t>
            </a:r>
          </a:p>
          <a:p>
            <a:pPr marL="821252">
              <a:spcBef>
                <a:spcPts val="0"/>
              </a:spcBef>
              <a:spcAft>
                <a:spcPts val="600"/>
              </a:spcAft>
              <a:buClr>
                <a:schemeClr val="dk1"/>
              </a:buClr>
              <a:buSzPts val="2000"/>
            </a:pPr>
            <a:r>
              <a:rPr lang="en-US" sz="2000" dirty="0">
                <a:latin typeface="Times New Roman" panose="02020603050405020304" pitchFamily="18" charset="0"/>
                <a:cs typeface="Times New Roman" panose="02020603050405020304" pitchFamily="18" charset="0"/>
                <a:sym typeface="Helvetica Neue"/>
              </a:rPr>
              <a:t>120 survivors </a:t>
            </a:r>
          </a:p>
          <a:p>
            <a:pPr marL="364052">
              <a:spcBef>
                <a:spcPts val="0"/>
              </a:spcBef>
              <a:spcAft>
                <a:spcPts val="600"/>
              </a:spcAft>
              <a:buClr>
                <a:schemeClr val="dk1"/>
              </a:buClr>
              <a:buSzPts val="2000"/>
            </a:pPr>
            <a:r>
              <a:rPr lang="en-US" sz="2000" b="1" dirty="0">
                <a:latin typeface="Times New Roman" panose="02020603050405020304" pitchFamily="18" charset="0"/>
                <a:cs typeface="Times New Roman" panose="02020603050405020304" pitchFamily="18" charset="0"/>
                <a:sym typeface="Helvetica Neue"/>
              </a:rPr>
              <a:t>2018  (32 of 64 counties)</a:t>
            </a:r>
          </a:p>
          <a:p>
            <a:pPr marL="821252">
              <a:spcBef>
                <a:spcPts val="0"/>
              </a:spcBef>
              <a:spcAft>
                <a:spcPts val="600"/>
              </a:spcAft>
              <a:buClr>
                <a:schemeClr val="dk1"/>
              </a:buClr>
              <a:buSzPts val="2000"/>
            </a:pPr>
            <a:r>
              <a:rPr lang="en-US" sz="2000" dirty="0">
                <a:latin typeface="Times New Roman" panose="02020603050405020304" pitchFamily="18" charset="0"/>
                <a:cs typeface="Times New Roman" panose="02020603050405020304" pitchFamily="18" charset="0"/>
                <a:sym typeface="Helvetica Neue"/>
              </a:rPr>
              <a:t>608 calls</a:t>
            </a:r>
          </a:p>
          <a:p>
            <a:pPr marL="821252">
              <a:spcBef>
                <a:spcPts val="0"/>
              </a:spcBef>
              <a:spcAft>
                <a:spcPts val="600"/>
              </a:spcAft>
              <a:buClr>
                <a:schemeClr val="dk1"/>
              </a:buClr>
              <a:buSzPts val="2000"/>
            </a:pPr>
            <a:r>
              <a:rPr lang="en-US" sz="2000" dirty="0">
                <a:latin typeface="Times New Roman" panose="02020603050405020304" pitchFamily="18" charset="0"/>
                <a:cs typeface="Times New Roman" panose="02020603050405020304" pitchFamily="18" charset="0"/>
                <a:sym typeface="Helvetica Neue"/>
              </a:rPr>
              <a:t>219 survivors</a:t>
            </a:r>
          </a:p>
          <a:p>
            <a:pPr marL="352425" indent="-176213">
              <a:spcBef>
                <a:spcPts val="0"/>
              </a:spcBef>
              <a:spcAft>
                <a:spcPts val="600"/>
              </a:spcAft>
              <a:buClr>
                <a:schemeClr val="dk1"/>
              </a:buClr>
              <a:buSzPts val="2000"/>
            </a:pPr>
            <a:r>
              <a:rPr lang="en-US" sz="2000" b="1" dirty="0">
                <a:latin typeface="Times New Roman" panose="02020603050405020304" pitchFamily="18" charset="0"/>
                <a:cs typeface="Times New Roman" panose="02020603050405020304" pitchFamily="18" charset="0"/>
                <a:sym typeface="Helvetica Neue"/>
              </a:rPr>
              <a:t>2019</a:t>
            </a:r>
          </a:p>
          <a:p>
            <a:pPr marL="809625" lvl="1" indent="-176213">
              <a:spcBef>
                <a:spcPts val="0"/>
              </a:spcBef>
              <a:spcAft>
                <a:spcPts val="600"/>
              </a:spcAft>
              <a:buClr>
                <a:schemeClr val="dk1"/>
              </a:buClr>
              <a:buSzPts val="2000"/>
            </a:pPr>
            <a:r>
              <a:rPr lang="en-US" sz="2000" dirty="0">
                <a:latin typeface="Times New Roman" panose="02020603050405020304" pitchFamily="18" charset="0"/>
                <a:cs typeface="Times New Roman" panose="02020603050405020304" pitchFamily="18" charset="0"/>
                <a:sym typeface="Helvetica Neue"/>
              </a:rPr>
              <a:t>262 calls</a:t>
            </a:r>
          </a:p>
          <a:p>
            <a:pPr marL="809625" lvl="1" indent="-176213">
              <a:spcBef>
                <a:spcPts val="0"/>
              </a:spcBef>
              <a:spcAft>
                <a:spcPts val="600"/>
              </a:spcAft>
              <a:buClr>
                <a:schemeClr val="dk1"/>
              </a:buClr>
              <a:buSzPts val="2000"/>
            </a:pPr>
            <a:r>
              <a:rPr lang="en-US" sz="2000" dirty="0">
                <a:latin typeface="Times New Roman" panose="02020603050405020304" pitchFamily="18" charset="0"/>
                <a:cs typeface="Times New Roman" panose="02020603050405020304" pitchFamily="18" charset="0"/>
                <a:sym typeface="Helvetica Neue"/>
              </a:rPr>
              <a:t>87 survivors</a:t>
            </a:r>
            <a:endParaRPr lang="en-US" sz="20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10" name="CoNEHT_Magnet_2017.jpg" descr="CoNEHT_Magnet_2017.jpg">
            <a:extLst>
              <a:ext uri="{FF2B5EF4-FFF2-40B4-BE49-F238E27FC236}">
                <a16:creationId xmlns:a16="http://schemas.microsoft.com/office/drawing/2014/main" id="{98E8DEFD-536D-E240-AD5D-D787F732573B}"/>
              </a:ext>
            </a:extLst>
          </p:cNvPr>
          <p:cNvPicPr>
            <a:picLocks noChangeAspect="1"/>
          </p:cNvPicPr>
          <p:nvPr/>
        </p:nvPicPr>
        <p:blipFill rotWithShape="1">
          <a:blip r:embed="rId3">
            <a:extLst/>
          </a:blip>
          <a:srcRect l="7749" r="6329"/>
          <a:stretch/>
        </p:blipFill>
        <p:spPr>
          <a:xfrm>
            <a:off x="4979757" y="1375304"/>
            <a:ext cx="7058306" cy="4107392"/>
          </a:xfrm>
          <a:prstGeom prst="rect">
            <a:avLst/>
          </a:prstGeom>
        </p:spPr>
      </p:pic>
      <p:pic>
        <p:nvPicPr>
          <p:cNvPr id="2" name="Picture 1">
            <a:extLst>
              <a:ext uri="{FF2B5EF4-FFF2-40B4-BE49-F238E27FC236}">
                <a16:creationId xmlns:a16="http://schemas.microsoft.com/office/drawing/2014/main" id="{1F487C2C-B55C-450E-A617-CCDBE218CEE6}"/>
              </a:ext>
            </a:extLst>
          </p:cNvPr>
          <p:cNvPicPr>
            <a:picLocks noChangeAspect="1"/>
          </p:cNvPicPr>
          <p:nvPr/>
        </p:nvPicPr>
        <p:blipFill>
          <a:blip r:embed="rId4"/>
          <a:stretch>
            <a:fillRect/>
          </a:stretch>
        </p:blipFill>
        <p:spPr>
          <a:xfrm>
            <a:off x="4442739" y="6305107"/>
            <a:ext cx="1074036" cy="399521"/>
          </a:xfrm>
          <a:prstGeom prst="rect">
            <a:avLst/>
          </a:prstGeom>
        </p:spPr>
      </p:pic>
    </p:spTree>
    <p:extLst>
      <p:ext uri="{BB962C8B-B14F-4D97-AF65-F5344CB8AC3E}">
        <p14:creationId xmlns:p14="http://schemas.microsoft.com/office/powerpoint/2010/main" val="2931448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291C-F0FC-EC4A-AB82-C2D8117F9EAA}"/>
              </a:ext>
            </a:extLst>
          </p:cNvPr>
          <p:cNvSpPr>
            <a:spLocks noGrp="1"/>
          </p:cNvSpPr>
          <p:nvPr>
            <p:ph type="title"/>
          </p:nvPr>
        </p:nvSpPr>
        <p:spPr>
          <a:xfrm>
            <a:off x="0" y="0"/>
            <a:ext cx="12192000" cy="943425"/>
          </a:xfrm>
        </p:spPr>
        <p:txBody>
          <a:bodyPr/>
          <a:lstStyle/>
          <a:p>
            <a:r>
              <a:rPr lang="en-US" dirty="0">
                <a:latin typeface="Times New Roman" panose="02020603050405020304" pitchFamily="18" charset="0"/>
                <a:cs typeface="Times New Roman" panose="02020603050405020304" pitchFamily="18" charset="0"/>
              </a:rPr>
              <a:t>Framework for the Process</a:t>
            </a:r>
          </a:p>
        </p:txBody>
      </p:sp>
      <p:sp>
        <p:nvSpPr>
          <p:cNvPr id="3" name="Content Placeholder 2">
            <a:extLst>
              <a:ext uri="{FF2B5EF4-FFF2-40B4-BE49-F238E27FC236}">
                <a16:creationId xmlns:a16="http://schemas.microsoft.com/office/drawing/2014/main" id="{8B657EB8-E864-9949-AC01-EB72D5F3AE6C}"/>
              </a:ext>
            </a:extLst>
          </p:cNvPr>
          <p:cNvSpPr>
            <a:spLocks noGrp="1"/>
          </p:cNvSpPr>
          <p:nvPr>
            <p:ph idx="1"/>
          </p:nvPr>
        </p:nvSpPr>
        <p:spPr>
          <a:xfrm>
            <a:off x="693821" y="2086425"/>
            <a:ext cx="10515600" cy="2626895"/>
          </a:xfrm>
        </p:spPr>
        <p:txBody>
          <a:bodyPr/>
          <a:lstStyle/>
          <a:p>
            <a:r>
              <a:rPr lang="en-US" sz="2400" dirty="0">
                <a:latin typeface="Times New Roman" panose="02020603050405020304" pitchFamily="18" charset="0"/>
                <a:cs typeface="Times New Roman" panose="02020603050405020304" pitchFamily="18" charset="0"/>
              </a:rPr>
              <a:t>In order to gain insight to CRC’s current position and response to human trafficking, an </a:t>
            </a:r>
            <a:r>
              <a:rPr lang="en-US" sz="2400" b="1" u="sng" dirty="0">
                <a:latin typeface="Times New Roman" panose="02020603050405020304" pitchFamily="18" charset="0"/>
                <a:cs typeface="Times New Roman" panose="02020603050405020304" pitchFamily="18" charset="0"/>
              </a:rPr>
              <a:t>organizational assessment was conducted.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From this organizational assessment, gaps and strengths were identified to support the design of an action plan to engage CRC staff and leadership in transforming the organizational practices and response to human trafficking. The assessment was completed through the following phases.</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91C8EC9-4F61-2042-A0CD-E577EDA10E0E}"/>
              </a:ext>
            </a:extLst>
          </p:cNvPr>
          <p:cNvSpPr>
            <a:spLocks noGrp="1"/>
          </p:cNvSpPr>
          <p:nvPr>
            <p:ph type="sldNum" sz="quarter" idx="12"/>
          </p:nvPr>
        </p:nvSpPr>
        <p:spPr/>
        <p:txBody>
          <a:bodyPr/>
          <a:lstStyle/>
          <a:p>
            <a:fld id="{AC424982-4A79-4E22-BA91-A61F5CD96823}" type="slidenum">
              <a:rPr lang="en-US" smtClean="0"/>
              <a:pPr/>
              <a:t>13</a:t>
            </a:fld>
            <a:endParaRPr lang="en-US" dirty="0"/>
          </a:p>
        </p:txBody>
      </p:sp>
      <p:pic>
        <p:nvPicPr>
          <p:cNvPr id="5" name="Picture 4">
            <a:extLst>
              <a:ext uri="{FF2B5EF4-FFF2-40B4-BE49-F238E27FC236}">
                <a16:creationId xmlns:a16="http://schemas.microsoft.com/office/drawing/2014/main" id="{BD93BA6B-56C1-4952-9100-96C23B0E3877}"/>
              </a:ext>
            </a:extLst>
          </p:cNvPr>
          <p:cNvPicPr>
            <a:picLocks noChangeAspect="1"/>
          </p:cNvPicPr>
          <p:nvPr/>
        </p:nvPicPr>
        <p:blipFill>
          <a:blip r:embed="rId3"/>
          <a:stretch>
            <a:fillRect/>
          </a:stretch>
        </p:blipFill>
        <p:spPr>
          <a:xfrm>
            <a:off x="4443204" y="6283559"/>
            <a:ext cx="1134265" cy="421925"/>
          </a:xfrm>
          <a:prstGeom prst="rect">
            <a:avLst/>
          </a:prstGeom>
        </p:spPr>
      </p:pic>
    </p:spTree>
    <p:extLst>
      <p:ext uri="{BB962C8B-B14F-4D97-AF65-F5344CB8AC3E}">
        <p14:creationId xmlns:p14="http://schemas.microsoft.com/office/powerpoint/2010/main" val="3154361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The Organizational Assessment Components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9659526"/>
              </p:ext>
            </p:extLst>
          </p:nvPr>
        </p:nvGraphicFramePr>
        <p:xfrm>
          <a:off x="2719137" y="1471864"/>
          <a:ext cx="7061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EEBA6517-73A1-4B72-B6E2-59C12C522914}"/>
              </a:ext>
            </a:extLst>
          </p:cNvPr>
          <p:cNvPicPr>
            <a:picLocks noChangeAspect="1"/>
          </p:cNvPicPr>
          <p:nvPr/>
        </p:nvPicPr>
        <p:blipFill>
          <a:blip r:embed="rId8"/>
          <a:stretch>
            <a:fillRect/>
          </a:stretch>
        </p:blipFill>
        <p:spPr>
          <a:xfrm>
            <a:off x="4425750" y="6332054"/>
            <a:ext cx="1121025" cy="417000"/>
          </a:xfrm>
          <a:prstGeom prst="rect">
            <a:avLst/>
          </a:prstGeom>
        </p:spPr>
      </p:pic>
    </p:spTree>
    <p:extLst>
      <p:ext uri="{BB962C8B-B14F-4D97-AF65-F5344CB8AC3E}">
        <p14:creationId xmlns:p14="http://schemas.microsoft.com/office/powerpoint/2010/main" val="403848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A89F-08F1-E747-8724-C7A0415B91E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Organizational Needs Assessment Questionnaire</a:t>
            </a:r>
          </a:p>
        </p:txBody>
      </p:sp>
      <p:sp>
        <p:nvSpPr>
          <p:cNvPr id="3" name="Content Placeholder 2">
            <a:extLst>
              <a:ext uri="{FF2B5EF4-FFF2-40B4-BE49-F238E27FC236}">
                <a16:creationId xmlns:a16="http://schemas.microsoft.com/office/drawing/2014/main" id="{DFCBD0F9-346A-D444-926D-414325D58207}"/>
              </a:ext>
            </a:extLst>
          </p:cNvPr>
          <p:cNvSpPr>
            <a:spLocks noGrp="1"/>
          </p:cNvSpPr>
          <p:nvPr>
            <p:ph idx="1"/>
          </p:nvPr>
        </p:nvSpPr>
        <p:spPr>
          <a:xfrm>
            <a:off x="838200" y="2086425"/>
            <a:ext cx="10515600" cy="2626895"/>
          </a:xfrm>
        </p:spPr>
        <p:txBody>
          <a:bodyPr/>
          <a:lstStyle/>
          <a:p>
            <a:r>
              <a:rPr lang="en-US" sz="2400" dirty="0">
                <a:latin typeface="Times New Roman" panose="02020603050405020304" pitchFamily="18" charset="0"/>
                <a:cs typeface="Times New Roman" panose="02020603050405020304" pitchFamily="18" charset="0"/>
              </a:rPr>
              <a:t>A Grantee Needs Assessment Questionnaire (GNAQ), designed by NHTTAC (Appendix I),  gave the Fellow baseline information about the organization’s current partnerships and position to respond to human trafficking, its ability to provide victim services and prevention efforts, ethical practices to serve survivors, case management, and other internal systems to support delivery of the services. </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F90D01C-01B0-2244-863C-A65768AB46B5}"/>
              </a:ext>
            </a:extLst>
          </p:cNvPr>
          <p:cNvSpPr>
            <a:spLocks noGrp="1"/>
          </p:cNvSpPr>
          <p:nvPr>
            <p:ph type="sldNum" sz="quarter" idx="12"/>
          </p:nvPr>
        </p:nvSpPr>
        <p:spPr/>
        <p:txBody>
          <a:bodyPr/>
          <a:lstStyle/>
          <a:p>
            <a:fld id="{AC424982-4A79-4E22-BA91-A61F5CD96823}" type="slidenum">
              <a:rPr lang="en-US" smtClean="0"/>
              <a:pPr/>
              <a:t>15</a:t>
            </a:fld>
            <a:endParaRPr lang="en-US" dirty="0"/>
          </a:p>
        </p:txBody>
      </p:sp>
      <p:pic>
        <p:nvPicPr>
          <p:cNvPr id="5" name="Picture 4">
            <a:extLst>
              <a:ext uri="{FF2B5EF4-FFF2-40B4-BE49-F238E27FC236}">
                <a16:creationId xmlns:a16="http://schemas.microsoft.com/office/drawing/2014/main" id="{0A91716A-9689-4902-9B83-085B1EB116D8}"/>
              </a:ext>
            </a:extLst>
          </p:cNvPr>
          <p:cNvPicPr>
            <a:picLocks noChangeAspect="1"/>
          </p:cNvPicPr>
          <p:nvPr/>
        </p:nvPicPr>
        <p:blipFill>
          <a:blip r:embed="rId3"/>
          <a:stretch>
            <a:fillRect/>
          </a:stretch>
        </p:blipFill>
        <p:spPr>
          <a:xfrm>
            <a:off x="4338084" y="6320100"/>
            <a:ext cx="1155529" cy="429835"/>
          </a:xfrm>
          <a:prstGeom prst="rect">
            <a:avLst/>
          </a:prstGeom>
        </p:spPr>
      </p:pic>
    </p:spTree>
    <p:extLst>
      <p:ext uri="{BB962C8B-B14F-4D97-AF65-F5344CB8AC3E}">
        <p14:creationId xmlns:p14="http://schemas.microsoft.com/office/powerpoint/2010/main" val="2138564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5F68510-0C35-A749-B398-61CF8A25A5A4}"/>
              </a:ext>
            </a:extLst>
          </p:cNvPr>
          <p:cNvSpPr>
            <a:spLocks noGrp="1"/>
          </p:cNvSpPr>
          <p:nvPr>
            <p:ph idx="1"/>
          </p:nvPr>
        </p:nvSpPr>
        <p:spPr>
          <a:xfrm>
            <a:off x="5183191" y="663048"/>
            <a:ext cx="6393458" cy="5681963"/>
          </a:xfrm>
        </p:spPr>
        <p:txBody>
          <a:bodyPr/>
          <a:lstStyle/>
          <a:p>
            <a:r>
              <a:rPr lang="en-US" sz="2400" dirty="0"/>
              <a:t>(a) trauma-informed practice, (b) victimization, and (c) human trafficking.</a:t>
            </a:r>
          </a:p>
          <a:p>
            <a:r>
              <a:rPr lang="en-US" sz="2400" dirty="0"/>
              <a:t> Additional information was gleaned (a) what trainings were required for each program area, (b) what staff and leadership received what training, (c) how often training was received, and (d) whether training was mandated or elected. </a:t>
            </a:r>
          </a:p>
          <a:p>
            <a:r>
              <a:rPr lang="en-US" sz="2400" dirty="0"/>
              <a:t>Additionally, there was a consideration of community subject matter experts connecting with the organization to have conversations on exploitation; mandates for reporting domestic minor sex trafficking; and the local anti-trafficking movement at large.</a:t>
            </a:r>
          </a:p>
          <a:p>
            <a:endParaRPr lang="en-US" sz="2400" dirty="0"/>
          </a:p>
        </p:txBody>
      </p:sp>
      <p:sp>
        <p:nvSpPr>
          <p:cNvPr id="4" name="Slide Number Placeholder 3">
            <a:extLst>
              <a:ext uri="{FF2B5EF4-FFF2-40B4-BE49-F238E27FC236}">
                <a16:creationId xmlns:a16="http://schemas.microsoft.com/office/drawing/2014/main" id="{CF90D01C-01B0-2244-863C-A65768AB46B5}"/>
              </a:ext>
            </a:extLst>
          </p:cNvPr>
          <p:cNvSpPr>
            <a:spLocks noGrp="1"/>
          </p:cNvSpPr>
          <p:nvPr>
            <p:ph type="sldNum" sz="quarter" idx="12"/>
          </p:nvPr>
        </p:nvSpPr>
        <p:spPr/>
        <p:txBody>
          <a:bodyPr/>
          <a:lstStyle/>
          <a:p>
            <a:fld id="{AC424982-4A79-4E22-BA91-A61F5CD96823}" type="slidenum">
              <a:rPr lang="en-US" smtClean="0"/>
              <a:pPr/>
              <a:t>16</a:t>
            </a:fld>
            <a:endParaRPr lang="en-US" dirty="0"/>
          </a:p>
        </p:txBody>
      </p:sp>
      <p:sp>
        <p:nvSpPr>
          <p:cNvPr id="2" name="Title 1">
            <a:extLst>
              <a:ext uri="{FF2B5EF4-FFF2-40B4-BE49-F238E27FC236}">
                <a16:creationId xmlns:a16="http://schemas.microsoft.com/office/drawing/2014/main" id="{CD18A89F-08F1-E747-8724-C7A0415B91EE}"/>
              </a:ext>
            </a:extLst>
          </p:cNvPr>
          <p:cNvSpPr>
            <a:spLocks noGrp="1"/>
          </p:cNvSpPr>
          <p:nvPr>
            <p:ph type="title"/>
          </p:nvPr>
        </p:nvSpPr>
        <p:spPr/>
        <p:txBody>
          <a:bodyPr/>
          <a:lstStyle/>
          <a:p>
            <a:r>
              <a:rPr lang="en-US" sz="3200" dirty="0">
                <a:latin typeface="Times New Roman" panose="02020603050405020304" pitchFamily="18" charset="0"/>
                <a:cs typeface="Times New Roman" panose="02020603050405020304" pitchFamily="18" charset="0"/>
              </a:rPr>
              <a:t>Organizational Needs Assessment </a:t>
            </a:r>
            <a:r>
              <a:rPr lang="en-US" sz="3200" i="1" dirty="0">
                <a:latin typeface="Times New Roman" panose="02020603050405020304" pitchFamily="18" charset="0"/>
                <a:cs typeface="Times New Roman" panose="02020603050405020304" pitchFamily="18" charset="0"/>
              </a:rPr>
              <a:t>Training</a:t>
            </a:r>
            <a:endParaRPr lang="en-US" sz="3200" dirty="0">
              <a:latin typeface="Times New Roman" panose="02020603050405020304" pitchFamily="18" charset="0"/>
              <a:cs typeface="Times New Roman" panose="02020603050405020304" pitchFamily="18" charset="0"/>
            </a:endParaRPr>
          </a:p>
        </p:txBody>
      </p:sp>
      <p:sp>
        <p:nvSpPr>
          <p:cNvPr id="8" name="Text Placeholder 7">
            <a:extLst>
              <a:ext uri="{FF2B5EF4-FFF2-40B4-BE49-F238E27FC236}">
                <a16:creationId xmlns:a16="http://schemas.microsoft.com/office/drawing/2014/main" id="{39B26FA1-00ED-7A41-9138-F7CC6853DA32}"/>
              </a:ext>
            </a:extLst>
          </p:cNvPr>
          <p:cNvSpPr>
            <a:spLocks noGrp="1"/>
          </p:cNvSpPr>
          <p:nvPr>
            <p:ph type="body" sz="half" idx="2"/>
          </p:nvPr>
        </p:nvSpPr>
        <p:spPr/>
        <p:txBody>
          <a:bodyPr/>
          <a:lstStyle/>
          <a:p>
            <a:r>
              <a:rPr lang="en-US" sz="2400" dirty="0"/>
              <a:t>To determine what training on human trafficking and other forms of victimization would be most effective for staff and leadership analyzes was required on the the current training requirements for the organization </a:t>
            </a:r>
          </a:p>
          <a:p>
            <a:endParaRPr lang="en-US" dirty="0"/>
          </a:p>
        </p:txBody>
      </p:sp>
      <p:pic>
        <p:nvPicPr>
          <p:cNvPr id="3" name="Picture 2">
            <a:extLst>
              <a:ext uri="{FF2B5EF4-FFF2-40B4-BE49-F238E27FC236}">
                <a16:creationId xmlns:a16="http://schemas.microsoft.com/office/drawing/2014/main" id="{95EFCE5B-F292-45AC-AA43-6F76859A6C5D}"/>
              </a:ext>
            </a:extLst>
          </p:cNvPr>
          <p:cNvPicPr>
            <a:picLocks noChangeAspect="1"/>
          </p:cNvPicPr>
          <p:nvPr/>
        </p:nvPicPr>
        <p:blipFill>
          <a:blip r:embed="rId3"/>
          <a:stretch>
            <a:fillRect/>
          </a:stretch>
        </p:blipFill>
        <p:spPr>
          <a:xfrm>
            <a:off x="3084637" y="6240704"/>
            <a:ext cx="1261981" cy="469433"/>
          </a:xfrm>
          <a:prstGeom prst="rect">
            <a:avLst/>
          </a:prstGeom>
        </p:spPr>
      </p:pic>
    </p:spTree>
    <p:extLst>
      <p:ext uri="{BB962C8B-B14F-4D97-AF65-F5344CB8AC3E}">
        <p14:creationId xmlns:p14="http://schemas.microsoft.com/office/powerpoint/2010/main" val="1785572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A59B-1B04-584F-9186-3A0A536C718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Organizational Needs Assessment: Organization’s Internal Strategic Plan </a:t>
            </a:r>
          </a:p>
        </p:txBody>
      </p:sp>
      <p:sp>
        <p:nvSpPr>
          <p:cNvPr id="3" name="Content Placeholder 2">
            <a:extLst>
              <a:ext uri="{FF2B5EF4-FFF2-40B4-BE49-F238E27FC236}">
                <a16:creationId xmlns:a16="http://schemas.microsoft.com/office/drawing/2014/main" id="{C5CD0EA4-A6A8-1E41-B5D1-D76922116AF2}"/>
              </a:ext>
            </a:extLst>
          </p:cNvPr>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Organizational Strategic Plan, including its vision and mission and values</a:t>
            </a:r>
          </a:p>
          <a:p>
            <a:r>
              <a:rPr lang="en-US" sz="2400" dirty="0">
                <a:latin typeface="Times New Roman" panose="02020603050405020304" pitchFamily="18" charset="0"/>
                <a:cs typeface="Times New Roman" panose="02020603050405020304" pitchFamily="18" charset="0"/>
              </a:rPr>
              <a:t>CRC’s strategic plan included key frameworks to support this project while assuring structural stability to implement a comprehensive response moving forward, after the project timeframe. Some key items listed directly from the strategic plan include:</a:t>
            </a:r>
          </a:p>
          <a:p>
            <a:pPr lvl="1"/>
            <a:r>
              <a:rPr lang="en-US" sz="2400" dirty="0">
                <a:latin typeface="Times New Roman" panose="02020603050405020304" pitchFamily="18" charset="0"/>
                <a:cs typeface="Times New Roman" panose="02020603050405020304" pitchFamily="18" charset="0"/>
              </a:rPr>
              <a:t>Retention of our greatest resource—our staff—and continuing to position CRC as an Ultimate Employment Destination. </a:t>
            </a:r>
          </a:p>
          <a:p>
            <a:pPr lvl="1"/>
            <a:r>
              <a:rPr lang="en-US" sz="2400" dirty="0">
                <a:latin typeface="Times New Roman" panose="02020603050405020304" pitchFamily="18" charset="0"/>
                <a:cs typeface="Times New Roman" panose="02020603050405020304" pitchFamily="18" charset="0"/>
              </a:rPr>
              <a:t>Engagement and retention of our greatest asset—those we serve—by continuing to strive to be an Ultimate Wellness Destination. </a:t>
            </a:r>
          </a:p>
          <a:p>
            <a:pPr lvl="1"/>
            <a:r>
              <a:rPr lang="en-US" sz="2400" dirty="0">
                <a:latin typeface="Times New Roman" panose="02020603050405020304" pitchFamily="18" charset="0"/>
                <a:cs typeface="Times New Roman" panose="02020603050405020304" pitchFamily="18" charset="0"/>
              </a:rPr>
              <a:t>Utilization of data analytics to inform decision making in all major initiatives and in current and future operations and business decisions at the Center. </a:t>
            </a:r>
          </a:p>
          <a:p>
            <a:pPr lvl="1"/>
            <a:r>
              <a:rPr lang="en-US" sz="2400" dirty="0">
                <a:latin typeface="Times New Roman" panose="02020603050405020304" pitchFamily="18" charset="0"/>
                <a:cs typeface="Times New Roman" panose="02020603050405020304" pitchFamily="18" charset="0"/>
              </a:rPr>
              <a:t>Ensure a culture of safety is our highest priority for both our staff and for those we serve. </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D9DCE88-9570-5340-B5CB-AB09BCA48FBC}"/>
              </a:ext>
            </a:extLst>
          </p:cNvPr>
          <p:cNvSpPr>
            <a:spLocks noGrp="1"/>
          </p:cNvSpPr>
          <p:nvPr>
            <p:ph type="sldNum" sz="quarter" idx="12"/>
          </p:nvPr>
        </p:nvSpPr>
        <p:spPr/>
        <p:txBody>
          <a:bodyPr/>
          <a:lstStyle/>
          <a:p>
            <a:fld id="{AC424982-4A79-4E22-BA91-A61F5CD96823}" type="slidenum">
              <a:rPr lang="en-US" smtClean="0"/>
              <a:pPr/>
              <a:t>17</a:t>
            </a:fld>
            <a:endParaRPr lang="en-US" dirty="0"/>
          </a:p>
        </p:txBody>
      </p:sp>
      <p:pic>
        <p:nvPicPr>
          <p:cNvPr id="5" name="Picture 4">
            <a:extLst>
              <a:ext uri="{FF2B5EF4-FFF2-40B4-BE49-F238E27FC236}">
                <a16:creationId xmlns:a16="http://schemas.microsoft.com/office/drawing/2014/main" id="{A806313B-7E58-47D9-8826-EDC0F98605F6}"/>
              </a:ext>
            </a:extLst>
          </p:cNvPr>
          <p:cNvPicPr>
            <a:picLocks noChangeAspect="1"/>
          </p:cNvPicPr>
          <p:nvPr/>
        </p:nvPicPr>
        <p:blipFill>
          <a:blip r:embed="rId3"/>
          <a:stretch>
            <a:fillRect/>
          </a:stretch>
        </p:blipFill>
        <p:spPr>
          <a:xfrm>
            <a:off x="4433777" y="6304763"/>
            <a:ext cx="1229957" cy="457521"/>
          </a:xfrm>
          <a:prstGeom prst="rect">
            <a:avLst/>
          </a:prstGeom>
        </p:spPr>
      </p:pic>
    </p:spTree>
    <p:extLst>
      <p:ext uri="{BB962C8B-B14F-4D97-AF65-F5344CB8AC3E}">
        <p14:creationId xmlns:p14="http://schemas.microsoft.com/office/powerpoint/2010/main" val="4262646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E8BCC-3BBA-F04D-8014-BF2A4EFFB59B}"/>
              </a:ext>
            </a:extLst>
          </p:cNvPr>
          <p:cNvSpPr>
            <a:spLocks noGrp="1"/>
          </p:cNvSpPr>
          <p:nvPr>
            <p:ph type="title"/>
          </p:nvPr>
        </p:nvSpPr>
        <p:spPr>
          <a:xfrm>
            <a:off x="0" y="-14288"/>
            <a:ext cx="12192000" cy="943425"/>
          </a:xfrm>
        </p:spPr>
        <p:txBody>
          <a:bodyPr/>
          <a:lstStyle/>
          <a:p>
            <a:r>
              <a:rPr lang="en-US" dirty="0">
                <a:latin typeface="Times New Roman" panose="02020603050405020304" pitchFamily="18" charset="0"/>
                <a:cs typeface="Times New Roman" panose="02020603050405020304" pitchFamily="18" charset="0"/>
              </a:rPr>
              <a:t>Organizational Needs Assessment: Programs and Services</a:t>
            </a:r>
          </a:p>
        </p:txBody>
      </p:sp>
      <p:sp>
        <p:nvSpPr>
          <p:cNvPr id="3" name="Content Placeholder 2">
            <a:extLst>
              <a:ext uri="{FF2B5EF4-FFF2-40B4-BE49-F238E27FC236}">
                <a16:creationId xmlns:a16="http://schemas.microsoft.com/office/drawing/2014/main" id="{3FA9AB92-E4A2-DC4C-BCAE-F0DA55C3BB44}"/>
              </a:ext>
            </a:extLst>
          </p:cNvPr>
          <p:cNvSpPr>
            <a:spLocks noGrp="1"/>
          </p:cNvSpPr>
          <p:nvPr>
            <p:ph idx="1"/>
          </p:nvPr>
        </p:nvSpPr>
        <p:spPr>
          <a:xfrm>
            <a:off x="821196" y="1367589"/>
            <a:ext cx="10515600" cy="4728411"/>
          </a:xfrm>
        </p:spPr>
        <p:txBody>
          <a:bodyPr/>
          <a:lstStyle/>
          <a:p>
            <a:pPr marL="0" indent="0">
              <a:buNone/>
            </a:pPr>
            <a:r>
              <a:rPr lang="en-US" dirty="0">
                <a:latin typeface="Times New Roman" panose="02020603050405020304" pitchFamily="18" charset="0"/>
                <a:cs typeface="Times New Roman" panose="02020603050405020304" pitchFamily="18" charset="0"/>
              </a:rPr>
              <a:t>The Fellow analyzed the 29 current programs and services CRC offers to consumers as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29 programs/services were categorized into key areas where it was highly likely, fairly likely, or less likely that a survivor of human trafficking would enter that program.</a:t>
            </a:r>
          </a:p>
          <a:p>
            <a:r>
              <a:rPr lang="en-US" dirty="0">
                <a:latin typeface="Times New Roman" panose="02020603050405020304" pitchFamily="18" charset="0"/>
                <a:cs typeface="Times New Roman" panose="02020603050405020304" pitchFamily="18" charset="0"/>
              </a:rPr>
              <a:t>From this categorization, the CRC lead and Fellow looked at the highly likely program/service areas to discuss the nature of the programs, service delivery, staffing, and connection to the broader organization. They assessed which program areas were in need of short term, medium and long term training and technical assistance. They identified three priority areas, with eight specific programs, to pilot for participation in the project moving forward. This inclusion would support buy-in from staff and leadership while providing an in depth look at programs directly connected to vulnerable populations or experiences </a:t>
            </a:r>
            <a:r>
              <a:rPr lang="en-US" b="1" u="sng" dirty="0">
                <a:latin typeface="Times New Roman" panose="02020603050405020304" pitchFamily="18" charset="0"/>
                <a:cs typeface="Times New Roman" panose="02020603050405020304" pitchFamily="18" charset="0"/>
              </a:rPr>
              <a:t>through staff experiences</a:t>
            </a:r>
            <a:r>
              <a:rPr lang="en-US" dirty="0">
                <a:latin typeface="Times New Roman" panose="02020603050405020304" pitchFamily="18" charset="0"/>
                <a:cs typeface="Times New Roman" panose="02020603050405020304" pitchFamily="18" charset="0"/>
              </a:rPr>
              <a:t>. The priority program areas and specific programs were grouped as follows.</a:t>
            </a:r>
          </a:p>
        </p:txBody>
      </p:sp>
      <p:sp>
        <p:nvSpPr>
          <p:cNvPr id="4" name="Slide Number Placeholder 3">
            <a:extLst>
              <a:ext uri="{FF2B5EF4-FFF2-40B4-BE49-F238E27FC236}">
                <a16:creationId xmlns:a16="http://schemas.microsoft.com/office/drawing/2014/main" id="{2AF1E0A8-3C19-5A4D-B181-D58F71700E82}"/>
              </a:ext>
            </a:extLst>
          </p:cNvPr>
          <p:cNvSpPr>
            <a:spLocks noGrp="1"/>
          </p:cNvSpPr>
          <p:nvPr>
            <p:ph type="sldNum" sz="quarter" idx="12"/>
          </p:nvPr>
        </p:nvSpPr>
        <p:spPr/>
        <p:txBody>
          <a:bodyPr/>
          <a:lstStyle/>
          <a:p>
            <a:fld id="{AC424982-4A79-4E22-BA91-A61F5CD96823}" type="slidenum">
              <a:rPr lang="en-US" smtClean="0"/>
              <a:pPr/>
              <a:t>18</a:t>
            </a:fld>
            <a:endParaRPr lang="en-US" dirty="0"/>
          </a:p>
        </p:txBody>
      </p:sp>
      <p:pic>
        <p:nvPicPr>
          <p:cNvPr id="5" name="Picture 4">
            <a:extLst>
              <a:ext uri="{FF2B5EF4-FFF2-40B4-BE49-F238E27FC236}">
                <a16:creationId xmlns:a16="http://schemas.microsoft.com/office/drawing/2014/main" id="{76D94948-8EF3-4A47-871F-6DEDA354A6B0}"/>
              </a:ext>
            </a:extLst>
          </p:cNvPr>
          <p:cNvPicPr>
            <a:picLocks noChangeAspect="1"/>
          </p:cNvPicPr>
          <p:nvPr/>
        </p:nvPicPr>
        <p:blipFill>
          <a:blip r:embed="rId3"/>
          <a:stretch>
            <a:fillRect/>
          </a:stretch>
        </p:blipFill>
        <p:spPr>
          <a:xfrm>
            <a:off x="4586744" y="6351067"/>
            <a:ext cx="1081102" cy="402149"/>
          </a:xfrm>
          <a:prstGeom prst="rect">
            <a:avLst/>
          </a:prstGeom>
        </p:spPr>
      </p:pic>
    </p:spTree>
    <p:extLst>
      <p:ext uri="{BB962C8B-B14F-4D97-AF65-F5344CB8AC3E}">
        <p14:creationId xmlns:p14="http://schemas.microsoft.com/office/powerpoint/2010/main" val="2656458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E8BCC-3BBA-F04D-8014-BF2A4EFFB59B}"/>
              </a:ext>
            </a:extLst>
          </p:cNvPr>
          <p:cNvSpPr>
            <a:spLocks noGrp="1"/>
          </p:cNvSpPr>
          <p:nvPr>
            <p:ph type="title"/>
          </p:nvPr>
        </p:nvSpPr>
        <p:spPr>
          <a:xfrm>
            <a:off x="0" y="-14288"/>
            <a:ext cx="12192000" cy="943425"/>
          </a:xfrm>
        </p:spPr>
        <p:txBody>
          <a:bodyPr/>
          <a:lstStyle/>
          <a:p>
            <a:r>
              <a:rPr lang="en-US" dirty="0">
                <a:latin typeface="Times New Roman" panose="02020603050405020304" pitchFamily="18" charset="0"/>
                <a:cs typeface="Times New Roman" panose="02020603050405020304" pitchFamily="18" charset="0"/>
              </a:rPr>
              <a:t>Organizational Needs Assessment: Programs and Services</a:t>
            </a:r>
          </a:p>
        </p:txBody>
      </p:sp>
      <p:sp>
        <p:nvSpPr>
          <p:cNvPr id="3" name="Content Placeholder 2">
            <a:extLst>
              <a:ext uri="{FF2B5EF4-FFF2-40B4-BE49-F238E27FC236}">
                <a16:creationId xmlns:a16="http://schemas.microsoft.com/office/drawing/2014/main" id="{3FA9AB92-E4A2-DC4C-BCAE-F0DA55C3BB44}"/>
              </a:ext>
            </a:extLst>
          </p:cNvPr>
          <p:cNvSpPr>
            <a:spLocks noGrp="1"/>
          </p:cNvSpPr>
          <p:nvPr>
            <p:ph idx="1"/>
          </p:nvPr>
        </p:nvSpPr>
        <p:spPr>
          <a:xfrm>
            <a:off x="821196" y="992059"/>
            <a:ext cx="10515600" cy="5064212"/>
          </a:xfrm>
        </p:spPr>
        <p:txBody>
          <a:bodyPr/>
          <a:lstStyle/>
          <a:p>
            <a:r>
              <a:rPr lang="en-US" sz="2000" dirty="0"/>
              <a:t>The Fellow analyzed the 29 current programs and services CRC offers to consumers as </a:t>
            </a:r>
          </a:p>
          <a:p>
            <a:endParaRPr lang="en-US" sz="2000" dirty="0"/>
          </a:p>
          <a:p>
            <a:endParaRPr lang="en-US" dirty="0"/>
          </a:p>
        </p:txBody>
      </p:sp>
      <p:sp>
        <p:nvSpPr>
          <p:cNvPr id="4" name="Slide Number Placeholder 3">
            <a:extLst>
              <a:ext uri="{FF2B5EF4-FFF2-40B4-BE49-F238E27FC236}">
                <a16:creationId xmlns:a16="http://schemas.microsoft.com/office/drawing/2014/main" id="{2AF1E0A8-3C19-5A4D-B181-D58F71700E82}"/>
              </a:ext>
            </a:extLst>
          </p:cNvPr>
          <p:cNvSpPr>
            <a:spLocks noGrp="1"/>
          </p:cNvSpPr>
          <p:nvPr>
            <p:ph type="sldNum" sz="quarter" idx="12"/>
          </p:nvPr>
        </p:nvSpPr>
        <p:spPr/>
        <p:txBody>
          <a:bodyPr/>
          <a:lstStyle/>
          <a:p>
            <a:fld id="{AC424982-4A79-4E22-BA91-A61F5CD96823}" type="slidenum">
              <a:rPr lang="en-US" smtClean="0"/>
              <a:pPr/>
              <a:t>19</a:t>
            </a:fld>
            <a:endParaRPr lang="en-US" dirty="0"/>
          </a:p>
        </p:txBody>
      </p:sp>
      <p:graphicFrame>
        <p:nvGraphicFramePr>
          <p:cNvPr id="5" name="Table 4">
            <a:extLst>
              <a:ext uri="{FF2B5EF4-FFF2-40B4-BE49-F238E27FC236}">
                <a16:creationId xmlns:a16="http://schemas.microsoft.com/office/drawing/2014/main" id="{CD5EA805-8E36-9945-84A6-A0DEBF18F1AD}"/>
              </a:ext>
            </a:extLst>
          </p:cNvPr>
          <p:cNvGraphicFramePr>
            <a:graphicFrameLocks noGrp="1"/>
          </p:cNvGraphicFramePr>
          <p:nvPr>
            <p:extLst>
              <p:ext uri="{D42A27DB-BD31-4B8C-83A1-F6EECF244321}">
                <p14:modId xmlns:p14="http://schemas.microsoft.com/office/powerpoint/2010/main" val="2293802427"/>
              </p:ext>
            </p:extLst>
          </p:nvPr>
        </p:nvGraphicFramePr>
        <p:xfrm>
          <a:off x="821196" y="1449994"/>
          <a:ext cx="10760241" cy="4895012"/>
        </p:xfrm>
        <a:graphic>
          <a:graphicData uri="http://schemas.openxmlformats.org/drawingml/2006/table">
            <a:tbl>
              <a:tblPr firstRow="1" firstCol="1" bandRow="1">
                <a:tableStyleId>{5C22544A-7EE6-4342-B048-85BDC9FD1C3A}</a:tableStyleId>
              </a:tblPr>
              <a:tblGrid>
                <a:gridCol w="3811487">
                  <a:extLst>
                    <a:ext uri="{9D8B030D-6E8A-4147-A177-3AD203B41FA5}">
                      <a16:colId xmlns:a16="http://schemas.microsoft.com/office/drawing/2014/main" val="3772170260"/>
                    </a:ext>
                  </a:extLst>
                </a:gridCol>
                <a:gridCol w="3719051">
                  <a:extLst>
                    <a:ext uri="{9D8B030D-6E8A-4147-A177-3AD203B41FA5}">
                      <a16:colId xmlns:a16="http://schemas.microsoft.com/office/drawing/2014/main" val="3732212609"/>
                    </a:ext>
                  </a:extLst>
                </a:gridCol>
                <a:gridCol w="3229703">
                  <a:extLst>
                    <a:ext uri="{9D8B030D-6E8A-4147-A177-3AD203B41FA5}">
                      <a16:colId xmlns:a16="http://schemas.microsoft.com/office/drawing/2014/main" val="508888286"/>
                    </a:ext>
                  </a:extLst>
                </a:gridCol>
              </a:tblGrid>
              <a:tr h="366584">
                <a:tc gridSpan="3">
                  <a:txBody>
                    <a:bodyPr/>
                    <a:lstStyle/>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Ranking of Program Area Training Needs</a:t>
                      </a:r>
                      <a:endParaRPr lang="en-US" sz="14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636983"/>
                  </a:ext>
                </a:extLst>
              </a:tr>
              <a:tr h="64993">
                <a:tc>
                  <a:txBody>
                    <a:bodyPr/>
                    <a:lstStyle/>
                    <a:p>
                      <a:pPr marL="0" marR="0" algn="ctr">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Short Term</a:t>
                      </a:r>
                      <a:endParaRPr lang="en-US" sz="14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Medium Term</a:t>
                      </a:r>
                      <a:endParaRPr lang="en-US" sz="14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Long Term</a:t>
                      </a:r>
                      <a:endParaRPr lang="en-US" sz="14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extLst>
                  <a:ext uri="{0D108BD9-81ED-4DB2-BD59-A6C34878D82A}">
                    <a16:rowId xmlns:a16="http://schemas.microsoft.com/office/drawing/2014/main" val="2720459953"/>
                  </a:ext>
                </a:extLst>
              </a:tr>
              <a:tr h="150835">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Medical Services</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Peer Specialist</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Vocational Services</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extLst>
                  <a:ext uri="{0D108BD9-81ED-4DB2-BD59-A6C34878D82A}">
                    <a16:rowId xmlns:a16="http://schemas.microsoft.com/office/drawing/2014/main" val="2937051456"/>
                  </a:ext>
                </a:extLst>
              </a:tr>
              <a:tr h="194972">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Case Management</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Assertive Community Treatment Team</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HUD Housing</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extLst>
                  <a:ext uri="{0D108BD9-81ED-4DB2-BD59-A6C34878D82A}">
                    <a16:rowId xmlns:a16="http://schemas.microsoft.com/office/drawing/2014/main" val="1844965950"/>
                  </a:ext>
                </a:extLst>
              </a:tr>
              <a:tr h="194972">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Mobile Crisis Program</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Autism Spectrum Program</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Respite Residential Services</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extLst>
                  <a:ext uri="{0D108BD9-81ED-4DB2-BD59-A6C34878D82A}">
                    <a16:rowId xmlns:a16="http://schemas.microsoft.com/office/drawing/2014/main" val="804321726"/>
                  </a:ext>
                </a:extLst>
              </a:tr>
              <a:tr h="194972">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Psychological Services</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In-Home Resiliency and Support Services</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extLst>
                  <a:ext uri="{0D108BD9-81ED-4DB2-BD59-A6C34878D82A}">
                    <a16:rowId xmlns:a16="http://schemas.microsoft.com/office/drawing/2014/main" val="2913426109"/>
                  </a:ext>
                </a:extLst>
              </a:tr>
              <a:tr h="150835">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Outpatient Services</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extLst>
                  <a:ext uri="{0D108BD9-81ED-4DB2-BD59-A6C34878D82A}">
                    <a16:rowId xmlns:a16="http://schemas.microsoft.com/office/drawing/2014/main" val="1360552747"/>
                  </a:ext>
                </a:extLst>
              </a:tr>
              <a:tr h="150835">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School-Based Services</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extLst>
                  <a:ext uri="{0D108BD9-81ED-4DB2-BD59-A6C34878D82A}">
                    <a16:rowId xmlns:a16="http://schemas.microsoft.com/office/drawing/2014/main" val="2920109611"/>
                  </a:ext>
                </a:extLst>
              </a:tr>
              <a:tr h="194972">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School-Based Services Health Specialist</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extLst>
                  <a:ext uri="{0D108BD9-81ED-4DB2-BD59-A6C34878D82A}">
                    <a16:rowId xmlns:a16="http://schemas.microsoft.com/office/drawing/2014/main" val="3452024318"/>
                  </a:ext>
                </a:extLst>
              </a:tr>
              <a:tr h="150835">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Early Childhood Services</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extLst>
                  <a:ext uri="{0D108BD9-81ED-4DB2-BD59-A6C34878D82A}">
                    <a16:rowId xmlns:a16="http://schemas.microsoft.com/office/drawing/2014/main" val="2012311220"/>
                  </a:ext>
                </a:extLst>
              </a:tr>
              <a:tr h="150835">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Integrated Care</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extLst>
                  <a:ext uri="{0D108BD9-81ED-4DB2-BD59-A6C34878D82A}">
                    <a16:rowId xmlns:a16="http://schemas.microsoft.com/office/drawing/2014/main" val="2591051891"/>
                  </a:ext>
                </a:extLst>
              </a:tr>
              <a:tr h="194972">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Group Services &amp; Intensive Outpatient Program</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extLst>
                  <a:ext uri="{0D108BD9-81ED-4DB2-BD59-A6C34878D82A}">
                    <a16:rowId xmlns:a16="http://schemas.microsoft.com/office/drawing/2014/main" val="3356960002"/>
                  </a:ext>
                </a:extLst>
              </a:tr>
              <a:tr h="150835">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Prevention and Early Intervention</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extLst>
                  <a:ext uri="{0D108BD9-81ED-4DB2-BD59-A6C34878D82A}">
                    <a16:rowId xmlns:a16="http://schemas.microsoft.com/office/drawing/2014/main" val="2255369004"/>
                  </a:ext>
                </a:extLst>
              </a:tr>
              <a:tr h="150835">
                <a:tc>
                  <a:txBody>
                    <a:bodyPr/>
                    <a:lstStyle/>
                    <a:p>
                      <a:pPr marL="0" marR="0">
                        <a:spcBef>
                          <a:spcPts val="0"/>
                        </a:spcBef>
                        <a:spcAft>
                          <a:spcPts val="0"/>
                        </a:spcAft>
                        <a:tabLst>
                          <a:tab pos="381000" algn="l"/>
                          <a:tab pos="1062355" algn="ctr"/>
                        </a:tabLst>
                      </a:pPr>
                      <a:r>
                        <a:rPr lang="en-US" sz="1200">
                          <a:effectLst/>
                          <a:latin typeface="Times New Roman" panose="02020603050405020304" pitchFamily="18" charset="0"/>
                          <a:cs typeface="Times New Roman" panose="02020603050405020304" pitchFamily="18" charset="0"/>
                        </a:rPr>
                        <a:t>		Day Treatment</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extLst>
                  <a:ext uri="{0D108BD9-81ED-4DB2-BD59-A6C34878D82A}">
                    <a16:rowId xmlns:a16="http://schemas.microsoft.com/office/drawing/2014/main" val="2056696781"/>
                  </a:ext>
                </a:extLst>
              </a:tr>
              <a:tr h="194972">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Justice Accountability Recovery Services</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extLst>
                  <a:ext uri="{0D108BD9-81ED-4DB2-BD59-A6C34878D82A}">
                    <a16:rowId xmlns:a16="http://schemas.microsoft.com/office/drawing/2014/main" val="4192200407"/>
                  </a:ext>
                </a:extLst>
              </a:tr>
              <a:tr h="150835">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Crestone</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extLst>
                  <a:ext uri="{0D108BD9-81ED-4DB2-BD59-A6C34878D82A}">
                    <a16:rowId xmlns:a16="http://schemas.microsoft.com/office/drawing/2014/main" val="1371817143"/>
                  </a:ext>
                </a:extLst>
              </a:tr>
              <a:tr h="150835">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Mesa House</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extLst>
                  <a:ext uri="{0D108BD9-81ED-4DB2-BD59-A6C34878D82A}">
                    <a16:rowId xmlns:a16="http://schemas.microsoft.com/office/drawing/2014/main" val="2949915936"/>
                  </a:ext>
                </a:extLst>
              </a:tr>
              <a:tr h="194972">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Stage Integrated Treatment Center</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extLst>
                  <a:ext uri="{0D108BD9-81ED-4DB2-BD59-A6C34878D82A}">
                    <a16:rowId xmlns:a16="http://schemas.microsoft.com/office/drawing/2014/main" val="3870931525"/>
                  </a:ext>
                </a:extLst>
              </a:tr>
              <a:tr h="150835">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Jail Services</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extLst>
                  <a:ext uri="{0D108BD9-81ED-4DB2-BD59-A6C34878D82A}">
                    <a16:rowId xmlns:a16="http://schemas.microsoft.com/office/drawing/2014/main" val="1438343984"/>
                  </a:ext>
                </a:extLst>
              </a:tr>
              <a:tr h="194972">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Crisis Stabilization Unit &amp; Walk-In</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extLst>
                  <a:ext uri="{0D108BD9-81ED-4DB2-BD59-A6C34878D82A}">
                    <a16:rowId xmlns:a16="http://schemas.microsoft.com/office/drawing/2014/main" val="3266943655"/>
                  </a:ext>
                </a:extLst>
              </a:tr>
              <a:tr h="150835">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Mobile Crisis Team</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extLst>
                  <a:ext uri="{0D108BD9-81ED-4DB2-BD59-A6C34878D82A}">
                    <a16:rowId xmlns:a16="http://schemas.microsoft.com/office/drawing/2014/main" val="1172051700"/>
                  </a:ext>
                </a:extLst>
              </a:tr>
              <a:tr h="150835">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Crisis Access &amp; Transition Team</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extLst>
                  <a:ext uri="{0D108BD9-81ED-4DB2-BD59-A6C34878D82A}">
                    <a16:rowId xmlns:a16="http://schemas.microsoft.com/office/drawing/2014/main" val="3277292611"/>
                  </a:ext>
                </a:extLst>
              </a:tr>
              <a:tr h="107038">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Psychosocial Rehabilitation</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extLst>
                  <a:ext uri="{0D108BD9-81ED-4DB2-BD59-A6C34878D82A}">
                    <a16:rowId xmlns:a16="http://schemas.microsoft.com/office/drawing/2014/main" val="558878058"/>
                  </a:ext>
                </a:extLst>
              </a:tr>
              <a:tr h="150835">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Non-Hospital Detox Center</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extLst>
                  <a:ext uri="{0D108BD9-81ED-4DB2-BD59-A6C34878D82A}">
                    <a16:rowId xmlns:a16="http://schemas.microsoft.com/office/drawing/2014/main" val="3366170298"/>
                  </a:ext>
                </a:extLst>
              </a:tr>
              <a:tr h="194972">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Prevention &amp; Recovery Early Psychosis</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8353" marR="48353" marT="0" marB="0"/>
                </a:tc>
                <a:extLst>
                  <a:ext uri="{0D108BD9-81ED-4DB2-BD59-A6C34878D82A}">
                    <a16:rowId xmlns:a16="http://schemas.microsoft.com/office/drawing/2014/main" val="386223322"/>
                  </a:ext>
                </a:extLst>
              </a:tr>
            </a:tbl>
          </a:graphicData>
        </a:graphic>
      </p:graphicFrame>
      <p:pic>
        <p:nvPicPr>
          <p:cNvPr id="6" name="Picture 5">
            <a:extLst>
              <a:ext uri="{FF2B5EF4-FFF2-40B4-BE49-F238E27FC236}">
                <a16:creationId xmlns:a16="http://schemas.microsoft.com/office/drawing/2014/main" id="{96BCF4DB-9E5A-4C0C-8D39-64403973E789}"/>
              </a:ext>
            </a:extLst>
          </p:cNvPr>
          <p:cNvPicPr>
            <a:picLocks noChangeAspect="1"/>
          </p:cNvPicPr>
          <p:nvPr/>
        </p:nvPicPr>
        <p:blipFill>
          <a:blip r:embed="rId3"/>
          <a:stretch>
            <a:fillRect/>
          </a:stretch>
        </p:blipFill>
        <p:spPr>
          <a:xfrm>
            <a:off x="4426358" y="6375942"/>
            <a:ext cx="1085182" cy="402371"/>
          </a:xfrm>
          <a:prstGeom prst="rect">
            <a:avLst/>
          </a:prstGeom>
        </p:spPr>
      </p:pic>
    </p:spTree>
    <p:extLst>
      <p:ext uri="{BB962C8B-B14F-4D97-AF65-F5344CB8AC3E}">
        <p14:creationId xmlns:p14="http://schemas.microsoft.com/office/powerpoint/2010/main" val="3211565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424982-4A79-4E22-BA91-A61F5CD96823}" type="slidenum">
              <a:rPr lang="en-US" smtClean="0"/>
              <a:pPr/>
              <a:t>2</a:t>
            </a:fld>
            <a:endParaRPr lang="en-US"/>
          </a:p>
        </p:txBody>
      </p:sp>
      <p:sp>
        <p:nvSpPr>
          <p:cNvPr id="2" name="Title 1"/>
          <p:cNvSpPr>
            <a:spLocks noGrp="1"/>
          </p:cNvSpPr>
          <p:nvPr>
            <p:ph type="title"/>
          </p:nvPr>
        </p:nvSpPr>
        <p:spPr>
          <a:xfrm>
            <a:off x="707056" y="663048"/>
            <a:ext cx="3932237" cy="1694390"/>
          </a:xfrm>
        </p:spPr>
        <p:txBody>
          <a:bodyPr/>
          <a:lstStyle/>
          <a:p>
            <a:r>
              <a:rPr lang="en-US" dirty="0"/>
              <a:t>Mission </a:t>
            </a:r>
          </a:p>
        </p:txBody>
      </p:sp>
      <p:sp>
        <p:nvSpPr>
          <p:cNvPr id="5" name="Text Placeholder 4"/>
          <p:cNvSpPr>
            <a:spLocks noGrp="1"/>
          </p:cNvSpPr>
          <p:nvPr>
            <p:ph type="body" sz="half" idx="2"/>
          </p:nvPr>
        </p:nvSpPr>
        <p:spPr>
          <a:xfrm>
            <a:off x="707056" y="2357438"/>
            <a:ext cx="3932237" cy="3771900"/>
          </a:xfrm>
        </p:spPr>
        <p:txBody>
          <a:bodyPr>
            <a:normAutofit/>
          </a:bodyPr>
          <a:lstStyle/>
          <a:p>
            <a:r>
              <a:rPr lang="en-US" dirty="0"/>
              <a:t>To combat human trafficking by supporting and leading systems that prevent trafficking through public awareness and protect victims through identification and assistance</a:t>
            </a:r>
          </a:p>
        </p:txBody>
      </p:sp>
      <p:pic>
        <p:nvPicPr>
          <p:cNvPr id="9" name="Picture 8"/>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19781" r="-1"/>
          <a:stretch/>
        </p:blipFill>
        <p:spPr>
          <a:xfrm>
            <a:off x="4966856" y="0"/>
            <a:ext cx="7284648" cy="683721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1511" y="5486133"/>
            <a:ext cx="5761356" cy="1210803"/>
          </a:xfrm>
          <a:prstGeom prst="rect">
            <a:avLst/>
          </a:prstGeom>
        </p:spPr>
      </p:pic>
    </p:spTree>
    <p:extLst>
      <p:ext uri="{BB962C8B-B14F-4D97-AF65-F5344CB8AC3E}">
        <p14:creationId xmlns:p14="http://schemas.microsoft.com/office/powerpoint/2010/main" val="200912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E8BCC-3BBA-F04D-8014-BF2A4EFFB59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Organizational Needs Assessment: Programs and Services</a:t>
            </a:r>
          </a:p>
        </p:txBody>
      </p:sp>
      <p:sp>
        <p:nvSpPr>
          <p:cNvPr id="4" name="Slide Number Placeholder 3">
            <a:extLst>
              <a:ext uri="{FF2B5EF4-FFF2-40B4-BE49-F238E27FC236}">
                <a16:creationId xmlns:a16="http://schemas.microsoft.com/office/drawing/2014/main" id="{2AF1E0A8-3C19-5A4D-B181-D58F71700E82}"/>
              </a:ext>
            </a:extLst>
          </p:cNvPr>
          <p:cNvSpPr>
            <a:spLocks noGrp="1"/>
          </p:cNvSpPr>
          <p:nvPr>
            <p:ph type="sldNum" sz="quarter" idx="12"/>
          </p:nvPr>
        </p:nvSpPr>
        <p:spPr/>
        <p:txBody>
          <a:bodyPr/>
          <a:lstStyle/>
          <a:p>
            <a:fld id="{AC424982-4A79-4E22-BA91-A61F5CD96823}" type="slidenum">
              <a:rPr lang="en-US" smtClean="0"/>
              <a:pPr/>
              <a:t>20</a:t>
            </a:fld>
            <a:endParaRPr lang="en-US" dirty="0"/>
          </a:p>
        </p:txBody>
      </p:sp>
      <p:sp>
        <p:nvSpPr>
          <p:cNvPr id="7" name="Rectangle 6">
            <a:extLst>
              <a:ext uri="{FF2B5EF4-FFF2-40B4-BE49-F238E27FC236}">
                <a16:creationId xmlns:a16="http://schemas.microsoft.com/office/drawing/2014/main" id="{1C7DB42B-F358-C04E-A249-58FC94E15F0D}"/>
              </a:ext>
            </a:extLst>
          </p:cNvPr>
          <p:cNvSpPr/>
          <p:nvPr/>
        </p:nvSpPr>
        <p:spPr>
          <a:xfrm>
            <a:off x="417095" y="1128848"/>
            <a:ext cx="11069052" cy="5262979"/>
          </a:xfrm>
          <a:prstGeom prst="rect">
            <a:avLst/>
          </a:prstGeom>
        </p:spPr>
        <p:txBody>
          <a:bodyPr wrap="square">
            <a:spAutoFit/>
          </a:bodyPr>
          <a:lstStyle/>
          <a:p>
            <a:pPr>
              <a:spcBef>
                <a:spcPts val="1800"/>
              </a:spcBef>
            </a:pPr>
            <a:r>
              <a:rPr lang="en-US" b="1" dirty="0">
                <a:solidFill>
                  <a:srgbClr val="264A64"/>
                </a:solidFill>
                <a:latin typeface="Times New Roman" panose="02020603050405020304" pitchFamily="18" charset="0"/>
                <a:ea typeface="Times New Roman" panose="02020603050405020304" pitchFamily="18" charset="0"/>
                <a:cs typeface="Times New Roman" panose="02020603050405020304" pitchFamily="18" charset="0"/>
              </a:rPr>
              <a:t>Jail Services/Justice Accountability and Recovery </a:t>
            </a:r>
          </a:p>
          <a:p>
            <a:pPr marL="342900" marR="0" lvl="0" indent="-342900">
              <a:spcBef>
                <a:spcPts val="0"/>
              </a:spcBef>
              <a:spcAft>
                <a:spcPts val="0"/>
              </a:spcAft>
              <a:buFont typeface="+mj-lt"/>
              <a:buAutoNum type="arabicPeriod"/>
              <a:tabLst>
                <a:tab pos="228600" algn="l"/>
                <a:tab pos="342900" algn="r"/>
                <a:tab pos="571500" algn="r"/>
                <a:tab pos="342900" algn="r"/>
                <a:tab pos="571500" algn="r"/>
              </a:tabLst>
            </a:pPr>
            <a:r>
              <a:rPr lang="en-US"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Jail Services:</a:t>
            </a:r>
            <a:r>
              <a:rPr 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The mission of the Jail Services program is to assist inmates in the stabilization of mental health symptoms and ensure they have a smooth transition into community-based mental health services upon release.</a:t>
            </a:r>
          </a:p>
          <a:p>
            <a:pPr marL="342900" marR="0" lvl="0" indent="-342900">
              <a:spcBef>
                <a:spcPts val="0"/>
              </a:spcBef>
              <a:spcAft>
                <a:spcPts val="0"/>
              </a:spcAft>
              <a:buFont typeface="+mj-lt"/>
              <a:buAutoNum type="arabicPeriod"/>
              <a:tabLst>
                <a:tab pos="228600" algn="l"/>
                <a:tab pos="342900" algn="r"/>
                <a:tab pos="571500" algn="r"/>
                <a:tab pos="342900" algn="r"/>
                <a:tab pos="571500" algn="r"/>
              </a:tabLst>
            </a:pPr>
            <a:r>
              <a:rPr lang="en-US"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Justice Accountability and Recovery:</a:t>
            </a:r>
            <a:r>
              <a:rPr 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To provide services to our consumers with compassion, accountability, and respect, with the goal to assist them in achieving personal growth and understanding about behavioral health disorders.</a:t>
            </a:r>
          </a:p>
          <a:p>
            <a:pPr>
              <a:spcBef>
                <a:spcPts val="1800"/>
              </a:spcBef>
            </a:pPr>
            <a:r>
              <a:rPr lang="en-US" b="1" dirty="0">
                <a:solidFill>
                  <a:srgbClr val="264A64"/>
                </a:solidFill>
                <a:latin typeface="Times New Roman" panose="02020603050405020304" pitchFamily="18" charset="0"/>
                <a:ea typeface="Times New Roman" panose="02020603050405020304" pitchFamily="18" charset="0"/>
                <a:cs typeface="Times New Roman" panose="02020603050405020304" pitchFamily="18" charset="0"/>
              </a:rPr>
              <a:t>Outpatient/Case Management/Front Desk </a:t>
            </a:r>
          </a:p>
          <a:p>
            <a:pPr marL="342900" marR="0" lvl="0" indent="-342900">
              <a:spcBef>
                <a:spcPts val="0"/>
              </a:spcBef>
              <a:spcAft>
                <a:spcPts val="0"/>
              </a:spcAft>
              <a:buFont typeface="+mj-lt"/>
              <a:buAutoNum type="arabicPeriod"/>
              <a:tabLst>
                <a:tab pos="342900" algn="r"/>
                <a:tab pos="571500" algn="r"/>
              </a:tabLst>
            </a:pPr>
            <a:r>
              <a:rPr lang="en-US" b="1" dirty="0">
                <a:latin typeface="Times New Roman" panose="02020603050405020304" pitchFamily="18" charset="0"/>
                <a:cs typeface="Times New Roman" panose="02020603050405020304" pitchFamily="18" charset="0"/>
              </a:rPr>
              <a:t>Outpatient:</a:t>
            </a:r>
            <a:r>
              <a:rPr lang="en-US" dirty="0">
                <a:latin typeface="Times New Roman" panose="02020603050405020304" pitchFamily="18" charset="0"/>
                <a:cs typeface="Times New Roman" panose="02020603050405020304" pitchFamily="18" charset="0"/>
              </a:rPr>
              <a:t> To enhance the social/emotional/mental well-being of children, adolescents, adults, and families. To provide a wide range of services for those age 7 and older in therapeutic and community settings to support the health and success of children and families.</a:t>
            </a:r>
          </a:p>
          <a:p>
            <a:pPr marL="342900" marR="0" lvl="0" indent="-342900">
              <a:spcBef>
                <a:spcPts val="0"/>
              </a:spcBef>
              <a:spcAft>
                <a:spcPts val="0"/>
              </a:spcAft>
              <a:buFont typeface="+mj-lt"/>
              <a:buAutoNum type="arabicPeriod"/>
              <a:tabLst>
                <a:tab pos="342900" algn="r"/>
                <a:tab pos="571500" algn="r"/>
              </a:tabLst>
            </a:pPr>
            <a:r>
              <a:rPr lang="en-US" b="1" dirty="0">
                <a:latin typeface="Times New Roman" panose="02020603050405020304" pitchFamily="18" charset="0"/>
                <a:cs typeface="Times New Roman" panose="02020603050405020304" pitchFamily="18" charset="0"/>
              </a:rPr>
              <a:t>Case Management:</a:t>
            </a:r>
            <a:r>
              <a:rPr lang="en-US" dirty="0">
                <a:latin typeface="Times New Roman" panose="02020603050405020304" pitchFamily="18" charset="0"/>
                <a:cs typeface="Times New Roman" panose="02020603050405020304" pitchFamily="18" charset="0"/>
              </a:rPr>
              <a:t> To serve individuals in a collaborative process with internal and external providers, addressing consumer’s specific needs in order to promote positive outcomes around establishing basic benefit acquisition and resource needs. Case management focuses on supporting consumers in achieving life balance and wellness by assisting them with gaining access to needed medical, social, educational, financial, and other services.</a:t>
            </a:r>
          </a:p>
          <a:p>
            <a:pPr marL="342900" marR="0" lvl="0" indent="-342900">
              <a:spcBef>
                <a:spcPts val="0"/>
              </a:spcBef>
              <a:spcAft>
                <a:spcPts val="0"/>
              </a:spcAft>
              <a:buFont typeface="+mj-lt"/>
              <a:buAutoNum type="arabicPeriod"/>
              <a:tabLst>
                <a:tab pos="342900" algn="r"/>
                <a:tab pos="571500" algn="r"/>
              </a:tabLst>
            </a:pPr>
            <a:r>
              <a:rPr lang="en-US" b="1" dirty="0">
                <a:latin typeface="Times New Roman" panose="02020603050405020304" pitchFamily="18" charset="0"/>
                <a:cs typeface="Times New Roman" panose="02020603050405020304" pitchFamily="18" charset="0"/>
              </a:rPr>
              <a:t>Front Desk Staff:</a:t>
            </a:r>
            <a:r>
              <a:rPr lang="en-US" dirty="0">
                <a:latin typeface="Times New Roman" panose="02020603050405020304" pitchFamily="18" charset="0"/>
                <a:cs typeface="Times New Roman" panose="02020603050405020304" pitchFamily="18" charset="0"/>
              </a:rPr>
              <a:t> All staff whose role is to greet or be the frontline face of services to consumers.</a:t>
            </a:r>
          </a:p>
          <a:p>
            <a:pPr>
              <a:spcBef>
                <a:spcPts val="1800"/>
              </a:spcBef>
            </a:pPr>
            <a:endParaRPr lang="en-US" dirty="0">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FE73107-DE4A-464D-831F-8FD7DAA144CB}"/>
              </a:ext>
            </a:extLst>
          </p:cNvPr>
          <p:cNvPicPr>
            <a:picLocks noChangeAspect="1"/>
          </p:cNvPicPr>
          <p:nvPr/>
        </p:nvPicPr>
        <p:blipFill>
          <a:blip r:embed="rId3"/>
          <a:stretch>
            <a:fillRect/>
          </a:stretch>
        </p:blipFill>
        <p:spPr>
          <a:xfrm>
            <a:off x="4459749" y="6366239"/>
            <a:ext cx="1085182" cy="402371"/>
          </a:xfrm>
          <a:prstGeom prst="rect">
            <a:avLst/>
          </a:prstGeom>
        </p:spPr>
      </p:pic>
    </p:spTree>
    <p:extLst>
      <p:ext uri="{BB962C8B-B14F-4D97-AF65-F5344CB8AC3E}">
        <p14:creationId xmlns:p14="http://schemas.microsoft.com/office/powerpoint/2010/main" val="3594338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E8BCC-3BBA-F04D-8014-BF2A4EFFB59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Organizational Needs Assessment: Programs and Services</a:t>
            </a:r>
          </a:p>
        </p:txBody>
      </p:sp>
      <p:sp>
        <p:nvSpPr>
          <p:cNvPr id="4" name="Slide Number Placeholder 3">
            <a:extLst>
              <a:ext uri="{FF2B5EF4-FFF2-40B4-BE49-F238E27FC236}">
                <a16:creationId xmlns:a16="http://schemas.microsoft.com/office/drawing/2014/main" id="{2AF1E0A8-3C19-5A4D-B181-D58F71700E82}"/>
              </a:ext>
            </a:extLst>
          </p:cNvPr>
          <p:cNvSpPr>
            <a:spLocks noGrp="1"/>
          </p:cNvSpPr>
          <p:nvPr>
            <p:ph type="sldNum" sz="quarter" idx="12"/>
          </p:nvPr>
        </p:nvSpPr>
        <p:spPr/>
        <p:txBody>
          <a:bodyPr/>
          <a:lstStyle/>
          <a:p>
            <a:fld id="{AC424982-4A79-4E22-BA91-A61F5CD96823}" type="slidenum">
              <a:rPr lang="en-US" smtClean="0"/>
              <a:pPr/>
              <a:t>21</a:t>
            </a:fld>
            <a:endParaRPr lang="en-US" dirty="0"/>
          </a:p>
        </p:txBody>
      </p:sp>
      <p:sp>
        <p:nvSpPr>
          <p:cNvPr id="7" name="Rectangle 6">
            <a:extLst>
              <a:ext uri="{FF2B5EF4-FFF2-40B4-BE49-F238E27FC236}">
                <a16:creationId xmlns:a16="http://schemas.microsoft.com/office/drawing/2014/main" id="{1C7DB42B-F358-C04E-A249-58FC94E15F0D}"/>
              </a:ext>
            </a:extLst>
          </p:cNvPr>
          <p:cNvSpPr/>
          <p:nvPr/>
        </p:nvSpPr>
        <p:spPr>
          <a:xfrm>
            <a:off x="561474" y="1266693"/>
            <a:ext cx="11069052" cy="5078313"/>
          </a:xfrm>
          <a:prstGeom prst="rect">
            <a:avLst/>
          </a:prstGeom>
        </p:spPr>
        <p:txBody>
          <a:bodyPr wrap="square">
            <a:spAutoFit/>
          </a:bodyPr>
          <a:lstStyle/>
          <a:p>
            <a:pPr>
              <a:spcBef>
                <a:spcPts val="1800"/>
              </a:spcBef>
            </a:pPr>
            <a:r>
              <a:rPr lang="en-US" b="1" dirty="0">
                <a:solidFill>
                  <a:srgbClr val="264A64"/>
                </a:solidFill>
                <a:latin typeface="Times New Roman" panose="02020603050405020304" pitchFamily="18" charset="0"/>
                <a:ea typeface="Times New Roman" panose="02020603050405020304" pitchFamily="18" charset="0"/>
                <a:cs typeface="Times New Roman" panose="02020603050405020304" pitchFamily="18" charset="0"/>
              </a:rPr>
              <a:t>Peer Support/Assertive Community Treatment/School-Based Teams</a:t>
            </a:r>
          </a:p>
          <a:p>
            <a:pPr marL="342900" marR="0" lvl="0" indent="-342900">
              <a:spcBef>
                <a:spcPts val="0"/>
              </a:spcBef>
              <a:spcAft>
                <a:spcPts val="0"/>
              </a:spcAft>
              <a:buFont typeface="+mj-lt"/>
              <a:buAutoNum type="arabicPeriod"/>
              <a:tabLst>
                <a:tab pos="342900" algn="r"/>
                <a:tab pos="571500" algn="r"/>
              </a:tabLst>
            </a:pPr>
            <a:r>
              <a:rPr lang="en-US" b="1" dirty="0">
                <a:latin typeface="Times New Roman" panose="02020603050405020304" pitchFamily="18" charset="0"/>
                <a:cs typeface="Times New Roman" panose="02020603050405020304" pitchFamily="18" charset="0"/>
              </a:rPr>
              <a:t>Peer Support:</a:t>
            </a:r>
            <a:r>
              <a:rPr lang="en-US" dirty="0">
                <a:latin typeface="Times New Roman" panose="02020603050405020304" pitchFamily="18" charset="0"/>
                <a:cs typeface="Times New Roman" panose="02020603050405020304" pitchFamily="18" charset="0"/>
              </a:rPr>
              <a:t> The Peer Specialists program is composed of individuals using their lived experience with mental illness, substance use, addiction, or a combination of all three to work alongside peers/consumers enrolled in services at CRC. The goal of peer support is to provide person-centered and strength-based approaches to build trusting relationships with consumers in order to assist them on their path of recovery and wellness. Peer support services are guided by key concepts of recovery and building resiliency skills.</a:t>
            </a:r>
          </a:p>
          <a:p>
            <a:pPr marL="342900" marR="0" lvl="0" indent="-342900">
              <a:spcBef>
                <a:spcPts val="0"/>
              </a:spcBef>
              <a:spcAft>
                <a:spcPts val="0"/>
              </a:spcAft>
              <a:buFont typeface="+mj-lt"/>
              <a:buAutoNum type="arabicPeriod"/>
              <a:tabLst>
                <a:tab pos="342900" algn="r"/>
                <a:tab pos="571500" algn="r"/>
              </a:tabLst>
            </a:pPr>
            <a:r>
              <a:rPr lang="en-US" b="1" dirty="0">
                <a:latin typeface="Times New Roman" panose="02020603050405020304" pitchFamily="18" charset="0"/>
                <a:cs typeface="Times New Roman" panose="02020603050405020304" pitchFamily="18" charset="0"/>
              </a:rPr>
              <a:t>Assertive Community Treatment:</a:t>
            </a:r>
            <a:r>
              <a:rPr lang="en-US" dirty="0">
                <a:latin typeface="Times New Roman" panose="02020603050405020304" pitchFamily="18" charset="0"/>
                <a:cs typeface="Times New Roman" panose="02020603050405020304" pitchFamily="18" charset="0"/>
              </a:rPr>
              <a:t> The goal of the Assertive Community Treatment team (ACT) is to provide integrated services to individuals with serious and persistent mental illnesses. These services are provided at the right time, in the right place, and at the right frequency by a multidisciplinary team.</a:t>
            </a:r>
          </a:p>
          <a:p>
            <a:pPr marL="342900" marR="0" lvl="0" indent="-342900">
              <a:spcBef>
                <a:spcPts val="0"/>
              </a:spcBef>
              <a:spcAft>
                <a:spcPts val="0"/>
              </a:spcAft>
              <a:buFont typeface="+mj-lt"/>
              <a:buAutoNum type="arabicPeriod"/>
              <a:tabLst>
                <a:tab pos="342900" algn="r"/>
                <a:tab pos="571500" algn="r"/>
              </a:tabLst>
            </a:pPr>
            <a:r>
              <a:rPr lang="en-US" b="1" dirty="0">
                <a:latin typeface="Times New Roman" panose="02020603050405020304" pitchFamily="18" charset="0"/>
                <a:cs typeface="Times New Roman" panose="02020603050405020304" pitchFamily="18" charset="0"/>
              </a:rPr>
              <a:t>School-Based Teams:</a:t>
            </a:r>
            <a:r>
              <a:rPr lang="en-US" dirty="0">
                <a:latin typeface="Times New Roman" panose="02020603050405020304" pitchFamily="18" charset="0"/>
                <a:cs typeface="Times New Roman" panose="02020603050405020304" pitchFamily="18" charset="0"/>
              </a:rPr>
              <a:t> The School-Based Services team offers services to students ages 4 to 21 who are attending preschool through grade 12 in identified schools in Adams County School Districts 1, 12, 14, 27J, and 50, Charter Schools, and Front Range Community College (Westminster location). District 14 also includes school-based health care clinics and one pediatric primary care office. All services are evidenced-based/informed and tailored to fit populations with behavioral health needs. It is the goal of the program to enhance the quality of life, promote resiliency, and support recovery, health, and the overall well-being of the person and offer family services. Frequencies of services at CRC are dependent on medical necessity. Medical necessity is determined at intake and then reevaluated every 6 months. </a:t>
            </a:r>
          </a:p>
          <a:p>
            <a:pPr>
              <a:tabLst>
                <a:tab pos="342900" algn="r"/>
                <a:tab pos="571500" algn="r"/>
              </a:tabLst>
            </a:pPr>
            <a:r>
              <a:rPr lang="en-US" dirty="0">
                <a:latin typeface="Times New Roman" panose="02020603050405020304" pitchFamily="18" charset="0"/>
                <a:cs typeface="Times New Roman" panose="02020603050405020304" pitchFamily="18" charset="0"/>
              </a:rPr>
              <a:t> </a:t>
            </a:r>
            <a:endParaRPr lang="en-US" dirty="0">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9D9644D-9C78-4E24-9D9E-3619C5473948}"/>
              </a:ext>
            </a:extLst>
          </p:cNvPr>
          <p:cNvPicPr>
            <a:picLocks noChangeAspect="1"/>
          </p:cNvPicPr>
          <p:nvPr/>
        </p:nvPicPr>
        <p:blipFill>
          <a:blip r:embed="rId3"/>
          <a:stretch>
            <a:fillRect/>
          </a:stretch>
        </p:blipFill>
        <p:spPr>
          <a:xfrm>
            <a:off x="4531938" y="6345006"/>
            <a:ext cx="1085182" cy="402371"/>
          </a:xfrm>
          <a:prstGeom prst="rect">
            <a:avLst/>
          </a:prstGeom>
        </p:spPr>
      </p:pic>
    </p:spTree>
    <p:extLst>
      <p:ext uri="{BB962C8B-B14F-4D97-AF65-F5344CB8AC3E}">
        <p14:creationId xmlns:p14="http://schemas.microsoft.com/office/powerpoint/2010/main" val="2720089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3B7E-DD17-6D41-AD1D-6379FA79F28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Organizational Needs Assessment: Capacity and Community Coalition Building</a:t>
            </a:r>
          </a:p>
        </p:txBody>
      </p:sp>
      <p:sp>
        <p:nvSpPr>
          <p:cNvPr id="3" name="Content Placeholder 2">
            <a:extLst>
              <a:ext uri="{FF2B5EF4-FFF2-40B4-BE49-F238E27FC236}">
                <a16:creationId xmlns:a16="http://schemas.microsoft.com/office/drawing/2014/main" id="{74A65DCF-0BA4-9846-9438-069D13500F19}"/>
              </a:ext>
            </a:extLst>
          </p:cNvPr>
          <p:cNvSpPr>
            <a:spLocks noGrp="1"/>
          </p:cNvSpPr>
          <p:nvPr>
            <p:ph idx="1"/>
          </p:nvPr>
        </p:nvSpPr>
        <p:spPr>
          <a:xfrm>
            <a:off x="489181" y="1652504"/>
            <a:ext cx="10515600" cy="4535905"/>
          </a:xfrm>
        </p:spPr>
        <p:txBody>
          <a:bodyPr/>
          <a:lstStyle/>
          <a:p>
            <a:r>
              <a:rPr lang="en-US" sz="2000" dirty="0">
                <a:latin typeface="Times New Roman" panose="02020603050405020304" pitchFamily="18" charset="0"/>
                <a:cs typeface="Times New Roman" panose="02020603050405020304" pitchFamily="18" charset="0"/>
              </a:rPr>
              <a:t>Because CRC has limited connections with the local, state, or national organizations working on human trafficking, its capacity of support is minimal. Staff and leadership are not having internal discussions on the experience of exploitation to support their consumers’ experiences.</a:t>
            </a:r>
          </a:p>
          <a:p>
            <a:r>
              <a:rPr lang="en-US" sz="2000" dirty="0">
                <a:latin typeface="Times New Roman" panose="02020603050405020304" pitchFamily="18" charset="0"/>
                <a:cs typeface="Times New Roman" panose="02020603050405020304" pitchFamily="18" charset="0"/>
              </a:rPr>
              <a:t>It was important for CRC to consider capacity as a priority area. New knowledge and connections with others would leverage any work moving forward. Connecting with local agencies, task forces, multidisciplinary teams, public and private community leadership, and legislators, and engaging in conversations would support CRC in being at the table in the local context. In addition, it would assure that CRC continues its growth in supporting survivors of exploitation in relation to all anti-trafficking efforts.</a:t>
            </a:r>
          </a:p>
          <a:p>
            <a:r>
              <a:rPr lang="en-US" sz="2000" dirty="0">
                <a:latin typeface="Times New Roman" panose="02020603050405020304" pitchFamily="18" charset="0"/>
                <a:cs typeface="Times New Roman" panose="02020603050405020304" pitchFamily="18" charset="0"/>
              </a:rPr>
              <a:t>Through a survivor-informed lens, this lack of connection to the well-established anti-trafficking network in Colorado was problematic. The Fellow has worked in this field locally since 2012, and was happy to connect CRC to the statewide network. Through the 4P framework established in the state, CRC was able to identify key areas of interest in its own response to the issue.</a:t>
            </a: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1A6D29A-3FC4-D342-8585-B768414E9AE7}"/>
              </a:ext>
            </a:extLst>
          </p:cNvPr>
          <p:cNvSpPr>
            <a:spLocks noGrp="1"/>
          </p:cNvSpPr>
          <p:nvPr>
            <p:ph type="sldNum" sz="quarter" idx="12"/>
          </p:nvPr>
        </p:nvSpPr>
        <p:spPr/>
        <p:txBody>
          <a:bodyPr/>
          <a:lstStyle/>
          <a:p>
            <a:fld id="{AC424982-4A79-4E22-BA91-A61F5CD96823}" type="slidenum">
              <a:rPr lang="en-US" smtClean="0"/>
              <a:pPr/>
              <a:t>22</a:t>
            </a:fld>
            <a:endParaRPr lang="en-US" dirty="0"/>
          </a:p>
        </p:txBody>
      </p:sp>
      <p:pic>
        <p:nvPicPr>
          <p:cNvPr id="5" name="Picture 4">
            <a:extLst>
              <a:ext uri="{FF2B5EF4-FFF2-40B4-BE49-F238E27FC236}">
                <a16:creationId xmlns:a16="http://schemas.microsoft.com/office/drawing/2014/main" id="{4F9E30A6-D9C8-4236-A05D-41CFEC25CC6A}"/>
              </a:ext>
            </a:extLst>
          </p:cNvPr>
          <p:cNvPicPr>
            <a:picLocks noChangeAspect="1"/>
          </p:cNvPicPr>
          <p:nvPr/>
        </p:nvPicPr>
        <p:blipFill>
          <a:blip r:embed="rId3"/>
          <a:stretch>
            <a:fillRect/>
          </a:stretch>
        </p:blipFill>
        <p:spPr>
          <a:xfrm>
            <a:off x="4513748" y="6345006"/>
            <a:ext cx="1085182" cy="402371"/>
          </a:xfrm>
          <a:prstGeom prst="rect">
            <a:avLst/>
          </a:prstGeom>
        </p:spPr>
      </p:pic>
    </p:spTree>
    <p:extLst>
      <p:ext uri="{BB962C8B-B14F-4D97-AF65-F5344CB8AC3E}">
        <p14:creationId xmlns:p14="http://schemas.microsoft.com/office/powerpoint/2010/main" val="4220719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9FB8B6-8CF2-A640-9124-F9AED0A02478}"/>
              </a:ext>
            </a:extLst>
          </p:cNvPr>
          <p:cNvSpPr>
            <a:spLocks noGrp="1"/>
          </p:cNvSpPr>
          <p:nvPr>
            <p:ph type="sldNum" sz="quarter" idx="12"/>
          </p:nvPr>
        </p:nvSpPr>
        <p:spPr/>
        <p:txBody>
          <a:bodyPr/>
          <a:lstStyle/>
          <a:p>
            <a:fld id="{AC424982-4A79-4E22-BA91-A61F5CD96823}" type="slidenum">
              <a:rPr lang="en-US" smtClean="0"/>
              <a:pPr/>
              <a:t>23</a:t>
            </a:fld>
            <a:endParaRPr lang="en-US" dirty="0"/>
          </a:p>
        </p:txBody>
      </p:sp>
      <p:sp>
        <p:nvSpPr>
          <p:cNvPr id="4" name="Title 3">
            <a:extLst>
              <a:ext uri="{FF2B5EF4-FFF2-40B4-BE49-F238E27FC236}">
                <a16:creationId xmlns:a16="http://schemas.microsoft.com/office/drawing/2014/main" id="{0B5DD121-B7F1-5248-AD74-1CD6C1AC2BB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Priority Program</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Focus Groups</a:t>
            </a:r>
          </a:p>
        </p:txBody>
      </p:sp>
      <p:pic>
        <p:nvPicPr>
          <p:cNvPr id="8" name="Picture 7">
            <a:extLst>
              <a:ext uri="{FF2B5EF4-FFF2-40B4-BE49-F238E27FC236}">
                <a16:creationId xmlns:a16="http://schemas.microsoft.com/office/drawing/2014/main" id="{996D2BB1-4477-FE49-9685-F3F792A1E4F0}"/>
              </a:ext>
            </a:extLst>
          </p:cNvPr>
          <p:cNvPicPr>
            <a:picLocks noChangeAspect="1"/>
          </p:cNvPicPr>
          <p:nvPr/>
        </p:nvPicPr>
        <p:blipFill>
          <a:blip r:embed="rId3"/>
          <a:stretch>
            <a:fillRect/>
          </a:stretch>
        </p:blipFill>
        <p:spPr>
          <a:xfrm>
            <a:off x="839788" y="3215242"/>
            <a:ext cx="3932237" cy="2206989"/>
          </a:xfrm>
          <a:prstGeom prst="rect">
            <a:avLst/>
          </a:prstGeom>
        </p:spPr>
      </p:pic>
      <p:sp>
        <p:nvSpPr>
          <p:cNvPr id="6" name="Rectangle 5">
            <a:extLst>
              <a:ext uri="{FF2B5EF4-FFF2-40B4-BE49-F238E27FC236}">
                <a16:creationId xmlns:a16="http://schemas.microsoft.com/office/drawing/2014/main" id="{1D185130-0BE1-1C48-841E-29A0F36B3198}"/>
              </a:ext>
            </a:extLst>
          </p:cNvPr>
          <p:cNvSpPr/>
          <p:nvPr/>
        </p:nvSpPr>
        <p:spPr>
          <a:xfrm>
            <a:off x="5689411" y="1143358"/>
            <a:ext cx="5507979" cy="4985980"/>
          </a:xfrm>
          <a:prstGeom prst="rect">
            <a:avLst/>
          </a:prstGeom>
        </p:spPr>
        <p:txBody>
          <a:bodyPr wrap="square">
            <a:spAutoFit/>
          </a:bodyPr>
          <a:lstStyle/>
          <a:p>
            <a:pPr>
              <a:spcBef>
                <a:spcPts val="1800"/>
              </a:spcBef>
            </a:pPr>
            <a:r>
              <a:rPr lang="en-US" b="1" dirty="0">
                <a:solidFill>
                  <a:srgbClr val="264A64"/>
                </a:solidFill>
                <a:latin typeface="Arial" panose="020B0604020202020204" pitchFamily="34" charset="0"/>
                <a:ea typeface="Times New Roman" panose="02020603050405020304" pitchFamily="18" charset="0"/>
                <a:cs typeface="Times New Roman" panose="02020603050405020304" pitchFamily="18" charset="0"/>
              </a:rPr>
              <a:t>Jail Services/Justice Accountability and Recovery </a:t>
            </a:r>
          </a:p>
          <a:p>
            <a:pPr marL="342900" marR="0" lvl="0" indent="-342900">
              <a:spcBef>
                <a:spcPts val="0"/>
              </a:spcBef>
              <a:spcAft>
                <a:spcPts val="0"/>
              </a:spcAft>
              <a:buFont typeface="+mj-lt"/>
              <a:buAutoNum type="arabicPeriod"/>
              <a:tabLst>
                <a:tab pos="228600" algn="l"/>
                <a:tab pos="342900" algn="r"/>
                <a:tab pos="571500" algn="r"/>
                <a:tab pos="342900" algn="r"/>
                <a:tab pos="571500" algn="r"/>
              </a:tabLst>
            </a:pPr>
            <a:r>
              <a:rPr lang="en-US" b="1" dirty="0">
                <a:solidFill>
                  <a:srgbClr val="000000"/>
                </a:solidFill>
                <a:latin typeface="Arial" panose="020B0604020202020204" pitchFamily="34" charset="0"/>
                <a:ea typeface="Arial" panose="020B0604020202020204" pitchFamily="34" charset="0"/>
                <a:cs typeface="Times New Roman" panose="02020603050405020304" pitchFamily="18" charset="0"/>
              </a:rPr>
              <a:t>Jail Services</a:t>
            </a:r>
            <a:endParaRPr lang="en-US"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228600" algn="l"/>
                <a:tab pos="342900" algn="r"/>
                <a:tab pos="571500" algn="r"/>
                <a:tab pos="342900" algn="r"/>
                <a:tab pos="571500" algn="r"/>
              </a:tabLst>
            </a:pPr>
            <a:r>
              <a:rPr lang="en-US" b="1" dirty="0">
                <a:solidFill>
                  <a:srgbClr val="000000"/>
                </a:solidFill>
                <a:latin typeface="Arial" panose="020B0604020202020204" pitchFamily="34" charset="0"/>
                <a:ea typeface="Arial" panose="020B0604020202020204" pitchFamily="34" charset="0"/>
                <a:cs typeface="Times New Roman" panose="02020603050405020304" pitchFamily="18" charset="0"/>
              </a:rPr>
              <a:t>Justice Accountability and Recovery</a:t>
            </a:r>
            <a:endParaRPr lang="en-US"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228600" algn="l"/>
                <a:tab pos="342900" algn="r"/>
                <a:tab pos="571500" algn="r"/>
                <a:tab pos="342900" algn="r"/>
                <a:tab pos="571500" algn="r"/>
              </a:tabLst>
            </a:pPr>
            <a:endParaRPr lang="en-U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tabLst>
                <a:tab pos="228600" algn="l"/>
                <a:tab pos="342900" algn="r"/>
                <a:tab pos="571500" algn="r"/>
                <a:tab pos="342900" algn="r"/>
                <a:tab pos="571500" algn="r"/>
              </a:tabLst>
            </a:pPr>
            <a:r>
              <a:rPr lang="en-US" b="1" dirty="0">
                <a:solidFill>
                  <a:srgbClr val="264A64"/>
                </a:solidFill>
                <a:latin typeface="Arial" panose="020B0604020202020204" pitchFamily="34" charset="0"/>
                <a:ea typeface="Times New Roman" panose="02020603050405020304" pitchFamily="18" charset="0"/>
                <a:cs typeface="Times New Roman" panose="02020603050405020304" pitchFamily="18" charset="0"/>
              </a:rPr>
              <a:t>Outpatient/Case Management/Front Desk </a:t>
            </a:r>
          </a:p>
          <a:p>
            <a:pPr marL="342900" marR="0" lvl="0" indent="-342900">
              <a:spcBef>
                <a:spcPts val="0"/>
              </a:spcBef>
              <a:spcAft>
                <a:spcPts val="0"/>
              </a:spcAft>
              <a:buFont typeface="+mj-lt"/>
              <a:buAutoNum type="arabicPeriod"/>
              <a:tabLst>
                <a:tab pos="342900" algn="r"/>
                <a:tab pos="571500" algn="r"/>
              </a:tabLst>
            </a:pPr>
            <a:r>
              <a:rPr lang="en-US" b="1" dirty="0"/>
              <a:t>Outpatient:</a:t>
            </a:r>
            <a:r>
              <a:rPr lang="en-US" dirty="0"/>
              <a:t> </a:t>
            </a:r>
            <a:r>
              <a:rPr lang="en-US" b="1" dirty="0"/>
              <a:t>Case Management</a:t>
            </a:r>
            <a:endParaRPr lang="en-US" dirty="0"/>
          </a:p>
          <a:p>
            <a:pPr marL="342900" marR="0" lvl="0" indent="-342900">
              <a:spcBef>
                <a:spcPts val="0"/>
              </a:spcBef>
              <a:spcAft>
                <a:spcPts val="0"/>
              </a:spcAft>
              <a:buFont typeface="+mj-lt"/>
              <a:buAutoNum type="arabicPeriod"/>
              <a:tabLst>
                <a:tab pos="342900" algn="r"/>
                <a:tab pos="571500" algn="r"/>
              </a:tabLst>
            </a:pPr>
            <a:r>
              <a:rPr lang="en-US" b="1" dirty="0"/>
              <a:t>Front Desk Staff </a:t>
            </a:r>
            <a:r>
              <a:rPr lang="en-US" dirty="0"/>
              <a:t>(All staff whose role is to greet or be the frontline face of services to consumers.)</a:t>
            </a:r>
          </a:p>
          <a:p>
            <a:pPr>
              <a:spcBef>
                <a:spcPts val="1800"/>
              </a:spcBef>
            </a:pPr>
            <a:r>
              <a:rPr lang="en-US" b="1" dirty="0">
                <a:solidFill>
                  <a:srgbClr val="264A64"/>
                </a:solidFill>
                <a:latin typeface="Arial" panose="020B0604020202020204" pitchFamily="34" charset="0"/>
                <a:ea typeface="Times New Roman" panose="02020603050405020304" pitchFamily="18" charset="0"/>
                <a:cs typeface="Times New Roman" panose="02020603050405020304" pitchFamily="18" charset="0"/>
              </a:rPr>
              <a:t>Peer Support/Assertive Community Treatment/School-Based Teams</a:t>
            </a:r>
          </a:p>
          <a:p>
            <a:pPr marL="342900" marR="0" lvl="0" indent="-342900">
              <a:spcBef>
                <a:spcPts val="0"/>
              </a:spcBef>
              <a:spcAft>
                <a:spcPts val="0"/>
              </a:spcAft>
              <a:buFont typeface="+mj-lt"/>
              <a:buAutoNum type="arabicPeriod"/>
              <a:tabLst>
                <a:tab pos="342900" algn="r"/>
                <a:tab pos="571500" algn="r"/>
              </a:tabLst>
            </a:pPr>
            <a:r>
              <a:rPr lang="en-US" b="1" dirty="0"/>
              <a:t>Peer Support</a:t>
            </a:r>
            <a:endParaRPr lang="en-US" dirty="0"/>
          </a:p>
          <a:p>
            <a:pPr marL="342900" marR="0" lvl="0" indent="-342900">
              <a:spcBef>
                <a:spcPts val="0"/>
              </a:spcBef>
              <a:spcAft>
                <a:spcPts val="0"/>
              </a:spcAft>
              <a:buFont typeface="+mj-lt"/>
              <a:buAutoNum type="arabicPeriod"/>
              <a:tabLst>
                <a:tab pos="342900" algn="r"/>
                <a:tab pos="571500" algn="r"/>
              </a:tabLst>
            </a:pPr>
            <a:r>
              <a:rPr lang="en-US" b="1" dirty="0"/>
              <a:t>Assertive Community Treatment</a:t>
            </a:r>
          </a:p>
          <a:p>
            <a:pPr marL="342900" marR="0" lvl="0" indent="-342900">
              <a:spcBef>
                <a:spcPts val="0"/>
              </a:spcBef>
              <a:spcAft>
                <a:spcPts val="0"/>
              </a:spcAft>
              <a:buFont typeface="+mj-lt"/>
              <a:buAutoNum type="arabicPeriod"/>
              <a:tabLst>
                <a:tab pos="342900" algn="r"/>
                <a:tab pos="571500" algn="r"/>
              </a:tabLst>
            </a:pPr>
            <a:r>
              <a:rPr lang="en-US" b="1" dirty="0"/>
              <a:t>School-Based Teams</a:t>
            </a:r>
            <a:endParaRPr lang="en-US" dirty="0"/>
          </a:p>
          <a:p>
            <a:pPr marL="342900" marR="0" lvl="0" indent="-342900">
              <a:spcBef>
                <a:spcPts val="0"/>
              </a:spcBef>
              <a:spcAft>
                <a:spcPts val="0"/>
              </a:spcAft>
              <a:buFont typeface="+mj-lt"/>
              <a:buAutoNum type="arabicPeriod"/>
              <a:tabLst>
                <a:tab pos="342900" algn="r"/>
                <a:tab pos="571500" algn="r"/>
              </a:tabLst>
            </a:pPr>
            <a:endParaRPr lang="en-US" dirty="0"/>
          </a:p>
          <a:p>
            <a:pPr>
              <a:spcBef>
                <a:spcPts val="1800"/>
              </a:spcBef>
            </a:pPr>
            <a:endParaRPr lang="en-US" dirty="0"/>
          </a:p>
        </p:txBody>
      </p:sp>
      <p:pic>
        <p:nvPicPr>
          <p:cNvPr id="2" name="Picture 1">
            <a:extLst>
              <a:ext uri="{FF2B5EF4-FFF2-40B4-BE49-F238E27FC236}">
                <a16:creationId xmlns:a16="http://schemas.microsoft.com/office/drawing/2014/main" id="{1E1201D0-8A9F-4E5A-A107-275A4E89805E}"/>
              </a:ext>
            </a:extLst>
          </p:cNvPr>
          <p:cNvPicPr>
            <a:picLocks noChangeAspect="1"/>
          </p:cNvPicPr>
          <p:nvPr/>
        </p:nvPicPr>
        <p:blipFill>
          <a:blip r:embed="rId4"/>
          <a:stretch>
            <a:fillRect/>
          </a:stretch>
        </p:blipFill>
        <p:spPr>
          <a:xfrm>
            <a:off x="3309939" y="6307766"/>
            <a:ext cx="1085182" cy="402371"/>
          </a:xfrm>
          <a:prstGeom prst="rect">
            <a:avLst/>
          </a:prstGeom>
        </p:spPr>
      </p:pic>
    </p:spTree>
    <p:extLst>
      <p:ext uri="{BB962C8B-B14F-4D97-AF65-F5344CB8AC3E}">
        <p14:creationId xmlns:p14="http://schemas.microsoft.com/office/powerpoint/2010/main" val="488952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9FB8B6-8CF2-A640-9124-F9AED0A02478}"/>
              </a:ext>
            </a:extLst>
          </p:cNvPr>
          <p:cNvSpPr>
            <a:spLocks noGrp="1"/>
          </p:cNvSpPr>
          <p:nvPr>
            <p:ph type="sldNum" sz="quarter" idx="12"/>
          </p:nvPr>
        </p:nvSpPr>
        <p:spPr/>
        <p:txBody>
          <a:bodyPr/>
          <a:lstStyle/>
          <a:p>
            <a:fld id="{AC424982-4A79-4E22-BA91-A61F5CD96823}" type="slidenum">
              <a:rPr lang="en-US" smtClean="0"/>
              <a:pPr/>
              <a:t>24</a:t>
            </a:fld>
            <a:endParaRPr lang="en-US" dirty="0"/>
          </a:p>
        </p:txBody>
      </p:sp>
      <p:sp>
        <p:nvSpPr>
          <p:cNvPr id="4" name="Title 3">
            <a:extLst>
              <a:ext uri="{FF2B5EF4-FFF2-40B4-BE49-F238E27FC236}">
                <a16:creationId xmlns:a16="http://schemas.microsoft.com/office/drawing/2014/main" id="{0B5DD121-B7F1-5248-AD74-1CD6C1AC2BB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Priority Program</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Focus Groups</a:t>
            </a:r>
          </a:p>
        </p:txBody>
      </p:sp>
      <p:pic>
        <p:nvPicPr>
          <p:cNvPr id="8" name="Picture 7">
            <a:extLst>
              <a:ext uri="{FF2B5EF4-FFF2-40B4-BE49-F238E27FC236}">
                <a16:creationId xmlns:a16="http://schemas.microsoft.com/office/drawing/2014/main" id="{996D2BB1-4477-FE49-9685-F3F792A1E4F0}"/>
              </a:ext>
            </a:extLst>
          </p:cNvPr>
          <p:cNvPicPr>
            <a:picLocks noChangeAspect="1"/>
          </p:cNvPicPr>
          <p:nvPr/>
        </p:nvPicPr>
        <p:blipFill>
          <a:blip r:embed="rId3"/>
          <a:stretch>
            <a:fillRect/>
          </a:stretch>
        </p:blipFill>
        <p:spPr>
          <a:xfrm>
            <a:off x="839788" y="3215242"/>
            <a:ext cx="3932237" cy="2206989"/>
          </a:xfrm>
          <a:prstGeom prst="rect">
            <a:avLst/>
          </a:prstGeom>
        </p:spPr>
      </p:pic>
      <p:sp>
        <p:nvSpPr>
          <p:cNvPr id="6" name="Rectangle 5">
            <a:extLst>
              <a:ext uri="{FF2B5EF4-FFF2-40B4-BE49-F238E27FC236}">
                <a16:creationId xmlns:a16="http://schemas.microsoft.com/office/drawing/2014/main" id="{1D185130-0BE1-1C48-841E-29A0F36B3198}"/>
              </a:ext>
            </a:extLst>
          </p:cNvPr>
          <p:cNvSpPr/>
          <p:nvPr/>
        </p:nvSpPr>
        <p:spPr>
          <a:xfrm>
            <a:off x="5689411" y="1143358"/>
            <a:ext cx="5507979" cy="4939814"/>
          </a:xfrm>
          <a:prstGeom prst="rect">
            <a:avLst/>
          </a:prstGeom>
        </p:spPr>
        <p:txBody>
          <a:bodyPr wrap="square">
            <a:spAutoFit/>
          </a:bodyPr>
          <a:lstStyle/>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How would you describe the crime of Human Trafficking?</a:t>
            </a:r>
          </a:p>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Do you feel confident in your ability to identify someone with a  trafficking experience? </a:t>
            </a:r>
          </a:p>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If you did begin to identify a victim of HT, what would your protocol be?  </a:t>
            </a:r>
          </a:p>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What are some things you see your department needing to get the ball rolling to understand or respond to this crime? </a:t>
            </a:r>
          </a:p>
          <a:p>
            <a:pPr marR="0" lvl="0">
              <a:spcBef>
                <a:spcPts val="0"/>
              </a:spcBef>
              <a:spcAft>
                <a:spcPts val="0"/>
              </a:spcAft>
              <a:tabLst>
                <a:tab pos="342900" algn="r"/>
                <a:tab pos="571500" algn="r"/>
              </a:tabLst>
            </a:pPr>
            <a:endParaRPr lang="en-US" dirty="0"/>
          </a:p>
          <a:p>
            <a:pPr>
              <a:spcBef>
                <a:spcPts val="1800"/>
              </a:spcBef>
            </a:pPr>
            <a:endParaRPr lang="en-US" dirty="0"/>
          </a:p>
        </p:txBody>
      </p:sp>
      <p:pic>
        <p:nvPicPr>
          <p:cNvPr id="2" name="Picture 1">
            <a:extLst>
              <a:ext uri="{FF2B5EF4-FFF2-40B4-BE49-F238E27FC236}">
                <a16:creationId xmlns:a16="http://schemas.microsoft.com/office/drawing/2014/main" id="{B6F43504-39A9-4233-B2CC-EFE19B616A15}"/>
              </a:ext>
            </a:extLst>
          </p:cNvPr>
          <p:cNvPicPr>
            <a:picLocks noChangeAspect="1"/>
          </p:cNvPicPr>
          <p:nvPr/>
        </p:nvPicPr>
        <p:blipFill>
          <a:blip r:embed="rId4"/>
          <a:stretch>
            <a:fillRect/>
          </a:stretch>
        </p:blipFill>
        <p:spPr>
          <a:xfrm>
            <a:off x="3288674" y="6280035"/>
            <a:ext cx="1085182" cy="402371"/>
          </a:xfrm>
          <a:prstGeom prst="rect">
            <a:avLst/>
          </a:prstGeom>
        </p:spPr>
      </p:pic>
    </p:spTree>
    <p:extLst>
      <p:ext uri="{BB962C8B-B14F-4D97-AF65-F5344CB8AC3E}">
        <p14:creationId xmlns:p14="http://schemas.microsoft.com/office/powerpoint/2010/main" val="1913751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42F98-3B72-EC41-AD32-B5037BC8D090}"/>
              </a:ext>
            </a:extLst>
          </p:cNvPr>
          <p:cNvSpPr>
            <a:spLocks noGrp="1"/>
          </p:cNvSpPr>
          <p:nvPr>
            <p:ph type="title"/>
          </p:nvPr>
        </p:nvSpPr>
        <p:spPr>
          <a:xfrm>
            <a:off x="0" y="-14288"/>
            <a:ext cx="12192000" cy="943425"/>
          </a:xfrm>
        </p:spPr>
        <p:txBody>
          <a:bodyPr/>
          <a:lstStyle/>
          <a:p>
            <a:r>
              <a:rPr lang="en-US" dirty="0">
                <a:latin typeface="Times New Roman" panose="02020603050405020304" pitchFamily="18" charset="0"/>
                <a:cs typeface="Times New Roman" panose="02020603050405020304" pitchFamily="18" charset="0"/>
              </a:rPr>
              <a:t>Action Plan</a:t>
            </a:r>
          </a:p>
        </p:txBody>
      </p:sp>
      <p:sp>
        <p:nvSpPr>
          <p:cNvPr id="3" name="Content Placeholder 2">
            <a:extLst>
              <a:ext uri="{FF2B5EF4-FFF2-40B4-BE49-F238E27FC236}">
                <a16:creationId xmlns:a16="http://schemas.microsoft.com/office/drawing/2014/main" id="{425A8994-8D1A-DC4D-8C05-64602F0390F6}"/>
              </a:ext>
            </a:extLst>
          </p:cNvPr>
          <p:cNvSpPr>
            <a:spLocks noGrp="1"/>
          </p:cNvSpPr>
          <p:nvPr>
            <p:ph idx="1"/>
          </p:nvPr>
        </p:nvSpPr>
        <p:spPr>
          <a:xfrm>
            <a:off x="838200" y="1143000"/>
            <a:ext cx="10515600" cy="5064212"/>
          </a:xfrm>
        </p:spPr>
        <p:txBody>
          <a:bodyPr/>
          <a:lstStyle/>
          <a:p>
            <a:pPr marL="0" indent="0">
              <a:buNone/>
            </a:pPr>
            <a:r>
              <a:rPr lang="en-US" dirty="0"/>
              <a:t>After completing the organizational analysis and evaluating Best Practice </a:t>
            </a:r>
            <a:r>
              <a:rPr lang="en-US" dirty="0">
                <a:hlinkClick r:id="rId3"/>
              </a:rPr>
              <a:t>Protocols</a:t>
            </a:r>
            <a:r>
              <a:rPr lang="en-US" dirty="0"/>
              <a:t> for developing a response to human trafficking in healthcare settings, recommendations in the following were identified to included in an Action Plan:</a:t>
            </a:r>
          </a:p>
          <a:p>
            <a:endParaRPr lang="en-US" dirty="0"/>
          </a:p>
          <a:p>
            <a:pPr marL="0" indent="0">
              <a:buNone/>
            </a:pPr>
            <a:endParaRPr lang="en-US" b="1" dirty="0"/>
          </a:p>
          <a:p>
            <a:pPr lvl="2"/>
            <a:r>
              <a:rPr lang="en-US" b="1" i="1" dirty="0"/>
              <a:t>Training </a:t>
            </a:r>
          </a:p>
          <a:p>
            <a:pPr lvl="2"/>
            <a:r>
              <a:rPr lang="en-US" b="1" i="1" dirty="0"/>
              <a:t>Priority Programs</a:t>
            </a:r>
          </a:p>
          <a:p>
            <a:pPr lvl="2"/>
            <a:r>
              <a:rPr lang="en-US" b="1" i="1" dirty="0"/>
              <a:t>Victim Identification</a:t>
            </a:r>
          </a:p>
          <a:p>
            <a:pPr lvl="2"/>
            <a:r>
              <a:rPr lang="en-US" b="1" i="1" dirty="0"/>
              <a:t>Capacity &amp; Coalition Building</a:t>
            </a:r>
          </a:p>
          <a:p>
            <a:pPr lvl="2"/>
            <a:r>
              <a:rPr lang="en-US" b="1" i="1" dirty="0"/>
              <a:t>Monitoring and Evaluation</a:t>
            </a:r>
          </a:p>
        </p:txBody>
      </p:sp>
      <p:sp>
        <p:nvSpPr>
          <p:cNvPr id="4" name="Slide Number Placeholder 3">
            <a:extLst>
              <a:ext uri="{FF2B5EF4-FFF2-40B4-BE49-F238E27FC236}">
                <a16:creationId xmlns:a16="http://schemas.microsoft.com/office/drawing/2014/main" id="{8447441D-B7D4-3548-9610-DCADEE22F967}"/>
              </a:ext>
            </a:extLst>
          </p:cNvPr>
          <p:cNvSpPr>
            <a:spLocks noGrp="1"/>
          </p:cNvSpPr>
          <p:nvPr>
            <p:ph type="sldNum" sz="quarter" idx="12"/>
          </p:nvPr>
        </p:nvSpPr>
        <p:spPr>
          <a:xfrm>
            <a:off x="10672766" y="6345006"/>
            <a:ext cx="664030" cy="365125"/>
          </a:xfrm>
        </p:spPr>
        <p:txBody>
          <a:bodyPr/>
          <a:lstStyle/>
          <a:p>
            <a:fld id="{AC424982-4A79-4E22-BA91-A61F5CD96823}" type="slidenum">
              <a:rPr lang="en-US" smtClean="0"/>
              <a:pPr/>
              <a:t>25</a:t>
            </a:fld>
            <a:endParaRPr lang="en-US" dirty="0"/>
          </a:p>
        </p:txBody>
      </p:sp>
      <p:pic>
        <p:nvPicPr>
          <p:cNvPr id="6" name="Picture 5">
            <a:extLst>
              <a:ext uri="{FF2B5EF4-FFF2-40B4-BE49-F238E27FC236}">
                <a16:creationId xmlns:a16="http://schemas.microsoft.com/office/drawing/2014/main" id="{58DB9FB4-B6A0-2646-A7FF-D45CED2DDC67}"/>
              </a:ext>
            </a:extLst>
          </p:cNvPr>
          <p:cNvPicPr>
            <a:picLocks noChangeAspect="1"/>
          </p:cNvPicPr>
          <p:nvPr/>
        </p:nvPicPr>
        <p:blipFill>
          <a:blip r:embed="rId4"/>
          <a:stretch>
            <a:fillRect/>
          </a:stretch>
        </p:blipFill>
        <p:spPr>
          <a:xfrm>
            <a:off x="7083712" y="3172326"/>
            <a:ext cx="4065448" cy="1725452"/>
          </a:xfrm>
          <a:prstGeom prst="rect">
            <a:avLst/>
          </a:prstGeom>
        </p:spPr>
      </p:pic>
      <p:pic>
        <p:nvPicPr>
          <p:cNvPr id="5" name="Picture 4">
            <a:extLst>
              <a:ext uri="{FF2B5EF4-FFF2-40B4-BE49-F238E27FC236}">
                <a16:creationId xmlns:a16="http://schemas.microsoft.com/office/drawing/2014/main" id="{686A1A5F-04C5-47B4-BE6B-11F7E59D955A}"/>
              </a:ext>
            </a:extLst>
          </p:cNvPr>
          <p:cNvPicPr>
            <a:picLocks noChangeAspect="1"/>
          </p:cNvPicPr>
          <p:nvPr/>
        </p:nvPicPr>
        <p:blipFill>
          <a:blip r:embed="rId5"/>
          <a:stretch>
            <a:fillRect/>
          </a:stretch>
        </p:blipFill>
        <p:spPr>
          <a:xfrm>
            <a:off x="4383827" y="6345006"/>
            <a:ext cx="1085182" cy="402371"/>
          </a:xfrm>
          <a:prstGeom prst="rect">
            <a:avLst/>
          </a:prstGeom>
        </p:spPr>
      </p:pic>
    </p:spTree>
    <p:extLst>
      <p:ext uri="{BB962C8B-B14F-4D97-AF65-F5344CB8AC3E}">
        <p14:creationId xmlns:p14="http://schemas.microsoft.com/office/powerpoint/2010/main" val="2154385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A1E743-0CA5-6644-A47D-6962619A37FD}"/>
              </a:ext>
            </a:extLst>
          </p:cNvPr>
          <p:cNvSpPr>
            <a:spLocks noGrp="1"/>
          </p:cNvSpPr>
          <p:nvPr>
            <p:ph type="sldNum" sz="quarter" idx="12"/>
          </p:nvPr>
        </p:nvSpPr>
        <p:spPr/>
        <p:txBody>
          <a:bodyPr/>
          <a:lstStyle/>
          <a:p>
            <a:fld id="{AC424982-4A79-4E22-BA91-A61F5CD96823}" type="slidenum">
              <a:rPr lang="en-US" smtClean="0"/>
              <a:pPr/>
              <a:t>26</a:t>
            </a:fld>
            <a:endParaRPr lang="en-US" dirty="0"/>
          </a:p>
        </p:txBody>
      </p:sp>
      <p:sp>
        <p:nvSpPr>
          <p:cNvPr id="5" name="Title 4">
            <a:extLst>
              <a:ext uri="{FF2B5EF4-FFF2-40B4-BE49-F238E27FC236}">
                <a16:creationId xmlns:a16="http://schemas.microsoft.com/office/drawing/2014/main" id="{0DE150F0-63C9-2444-92D0-305A0612684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Training</a:t>
            </a:r>
          </a:p>
        </p:txBody>
      </p:sp>
      <p:sp>
        <p:nvSpPr>
          <p:cNvPr id="7" name="Text Placeholder 6">
            <a:extLst>
              <a:ext uri="{FF2B5EF4-FFF2-40B4-BE49-F238E27FC236}">
                <a16:creationId xmlns:a16="http://schemas.microsoft.com/office/drawing/2014/main" id="{E6994F84-66C3-C446-BCEF-FE041DB6BBE6}"/>
              </a:ext>
            </a:extLst>
          </p:cNvPr>
          <p:cNvSpPr>
            <a:spLocks noGrp="1"/>
          </p:cNvSpPr>
          <p:nvPr>
            <p:ph type="body" sz="half" idx="2"/>
          </p:nvPr>
        </p:nvSpPr>
        <p:spPr/>
        <p:txBody>
          <a:bodyPr/>
          <a:lstStyle/>
          <a:p>
            <a:r>
              <a:rPr lang="en-US" dirty="0"/>
              <a:t>Areas prioritized for training consisted of non-clinical, such as front desk and reception staff; clinical staff of therapists or clinical social workers; individuals connected to the 4P framework of prevention, protection, prosecution, or partnership, such as jail services and mobile crisis staff, followed by connections to the SOAR to Wellness training through NHTTAC </a:t>
            </a:r>
          </a:p>
        </p:txBody>
      </p:sp>
      <p:grpSp>
        <p:nvGrpSpPr>
          <p:cNvPr id="8" name="Group 7">
            <a:extLst>
              <a:ext uri="{FF2B5EF4-FFF2-40B4-BE49-F238E27FC236}">
                <a16:creationId xmlns:a16="http://schemas.microsoft.com/office/drawing/2014/main" id="{C52627BF-C69B-3840-B4BC-70ABBD6AA731}"/>
              </a:ext>
            </a:extLst>
          </p:cNvPr>
          <p:cNvGrpSpPr/>
          <p:nvPr/>
        </p:nvGrpSpPr>
        <p:grpSpPr>
          <a:xfrm>
            <a:off x="5566611" y="846095"/>
            <a:ext cx="6224337" cy="5165809"/>
            <a:chOff x="0" y="0"/>
            <a:chExt cx="3067050" cy="1590675"/>
          </a:xfrm>
        </p:grpSpPr>
        <p:grpSp>
          <p:nvGrpSpPr>
            <p:cNvPr id="9" name="Group 8">
              <a:extLst>
                <a:ext uri="{FF2B5EF4-FFF2-40B4-BE49-F238E27FC236}">
                  <a16:creationId xmlns:a16="http://schemas.microsoft.com/office/drawing/2014/main" id="{B30FD261-E872-FD48-9593-40792662078A}"/>
                </a:ext>
              </a:extLst>
            </p:cNvPr>
            <p:cNvGrpSpPr/>
            <p:nvPr/>
          </p:nvGrpSpPr>
          <p:grpSpPr>
            <a:xfrm>
              <a:off x="0" y="0"/>
              <a:ext cx="3067050" cy="1590675"/>
              <a:chOff x="0" y="0"/>
              <a:chExt cx="3067050" cy="1590675"/>
            </a:xfrm>
          </p:grpSpPr>
          <p:sp>
            <p:nvSpPr>
              <p:cNvPr id="10" name="Rectangle 9">
                <a:extLst>
                  <a:ext uri="{FF2B5EF4-FFF2-40B4-BE49-F238E27FC236}">
                    <a16:creationId xmlns:a16="http://schemas.microsoft.com/office/drawing/2014/main" id="{A81F5A16-7357-8D47-B5BC-8239A6CEC95A}"/>
                  </a:ext>
                </a:extLst>
              </p:cNvPr>
              <p:cNvSpPr/>
              <p:nvPr/>
            </p:nvSpPr>
            <p:spPr>
              <a:xfrm>
                <a:off x="0" y="0"/>
                <a:ext cx="3067050" cy="1590675"/>
              </a:xfrm>
              <a:prstGeom prst="rect">
                <a:avLst/>
              </a:prstGeom>
              <a:noFill/>
              <a:ln>
                <a:noFill/>
              </a:ln>
            </p:spPr>
            <p:txBody>
              <a:bodyPr spcFirstLastPara="1" wrap="square" lIns="91425" tIns="91425" rIns="91425" bIns="91425" anchor="ctr" anchorCtr="0"/>
              <a:lstStyle/>
              <a:p>
                <a:pPr marL="0" marR="0">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11" name="Freeform 10">
                <a:extLst>
                  <a:ext uri="{FF2B5EF4-FFF2-40B4-BE49-F238E27FC236}">
                    <a16:creationId xmlns:a16="http://schemas.microsoft.com/office/drawing/2014/main" id="{F103A718-FEEC-4A4C-A5EC-EC70F158EF64}"/>
                  </a:ext>
                </a:extLst>
              </p:cNvPr>
              <p:cNvSpPr/>
              <p:nvPr/>
            </p:nvSpPr>
            <p:spPr>
              <a:xfrm>
                <a:off x="1090720" y="795337"/>
                <a:ext cx="197874" cy="565571"/>
              </a:xfrm>
              <a:custGeom>
                <a:avLst/>
                <a:gdLst/>
                <a:ahLst/>
                <a:cxnLst/>
                <a:rect l="l" t="t" r="r" b="b"/>
                <a:pathLst>
                  <a:path w="120000" h="120000" extrusionOk="0">
                    <a:moveTo>
                      <a:pt x="0" y="0"/>
                    </a:moveTo>
                    <a:lnTo>
                      <a:pt x="60000" y="0"/>
                    </a:lnTo>
                    <a:lnTo>
                      <a:pt x="60000" y="120000"/>
                    </a:lnTo>
                    <a:lnTo>
                      <a:pt x="120000" y="120000"/>
                    </a:lnTo>
                  </a:path>
                </a:pathLst>
              </a:custGeom>
              <a:noFill/>
              <a:ln w="9525" cap="flat" cmpd="sng">
                <a:solidFill>
                  <a:srgbClr val="345A99"/>
                </a:solidFill>
                <a:prstDash val="solid"/>
                <a:miter lim="800000"/>
                <a:headEnd type="none" w="sm" len="sm"/>
                <a:tailEnd type="none" w="sm" len="sm"/>
              </a:ln>
            </p:spPr>
            <p:txBody>
              <a:bodyPr spcFirstLastPara="1" wrap="square" lIns="91425" tIns="91425" rIns="91425" bIns="91425" anchor="ctr" anchorCtr="0"/>
              <a:lstStyle/>
              <a:p>
                <a:pPr marL="0" marR="0">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12" name="Text Box 16">
                <a:extLst>
                  <a:ext uri="{FF2B5EF4-FFF2-40B4-BE49-F238E27FC236}">
                    <a16:creationId xmlns:a16="http://schemas.microsoft.com/office/drawing/2014/main" id="{B06ECD8D-E425-8E49-9B51-F5C5F71627E9}"/>
                  </a:ext>
                </a:extLst>
              </p:cNvPr>
              <p:cNvSpPr txBox="1"/>
              <p:nvPr/>
            </p:nvSpPr>
            <p:spPr>
              <a:xfrm>
                <a:off x="1174677" y="1063143"/>
                <a:ext cx="29959" cy="29959"/>
              </a:xfrm>
              <a:prstGeom prst="rect">
                <a:avLst/>
              </a:prstGeom>
              <a:noFill/>
              <a:ln>
                <a:noFill/>
              </a:ln>
            </p:spPr>
            <p:txBody>
              <a:bodyPr spcFirstLastPara="1" wrap="square" lIns="12700" tIns="0" rIns="12700" bIns="0" anchor="ctr" anchorCtr="0"/>
              <a:lstStyle/>
              <a:p>
                <a:pPr marL="0" marR="0" algn="ctr">
                  <a:lnSpc>
                    <a:spcPct val="89000"/>
                  </a:lnSpc>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13" name="Freeform 12">
                <a:extLst>
                  <a:ext uri="{FF2B5EF4-FFF2-40B4-BE49-F238E27FC236}">
                    <a16:creationId xmlns:a16="http://schemas.microsoft.com/office/drawing/2014/main" id="{6A46312E-D1D3-C949-836E-0E2956C26A23}"/>
                  </a:ext>
                </a:extLst>
              </p:cNvPr>
              <p:cNvSpPr/>
              <p:nvPr/>
            </p:nvSpPr>
            <p:spPr>
              <a:xfrm>
                <a:off x="1090720" y="795337"/>
                <a:ext cx="197874" cy="188523"/>
              </a:xfrm>
              <a:custGeom>
                <a:avLst/>
                <a:gdLst/>
                <a:ahLst/>
                <a:cxnLst/>
                <a:rect l="l" t="t" r="r" b="b"/>
                <a:pathLst>
                  <a:path w="120000" h="120000" extrusionOk="0">
                    <a:moveTo>
                      <a:pt x="0" y="0"/>
                    </a:moveTo>
                    <a:lnTo>
                      <a:pt x="60000" y="0"/>
                    </a:lnTo>
                    <a:lnTo>
                      <a:pt x="60000" y="120000"/>
                    </a:lnTo>
                    <a:lnTo>
                      <a:pt x="120000" y="120000"/>
                    </a:lnTo>
                  </a:path>
                </a:pathLst>
              </a:custGeom>
              <a:noFill/>
              <a:ln w="9525" cap="flat" cmpd="sng">
                <a:solidFill>
                  <a:srgbClr val="345A99"/>
                </a:solidFill>
                <a:prstDash val="solid"/>
                <a:miter lim="800000"/>
                <a:headEnd type="none" w="sm" len="sm"/>
                <a:tailEnd type="none" w="sm" len="sm"/>
              </a:ln>
            </p:spPr>
            <p:txBody>
              <a:bodyPr spcFirstLastPara="1" wrap="square" lIns="91425" tIns="91425" rIns="91425" bIns="91425" anchor="ctr" anchorCtr="0"/>
              <a:lstStyle/>
              <a:p>
                <a:pPr marL="0" marR="0">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14" name="Text Box 19">
                <a:extLst>
                  <a:ext uri="{FF2B5EF4-FFF2-40B4-BE49-F238E27FC236}">
                    <a16:creationId xmlns:a16="http://schemas.microsoft.com/office/drawing/2014/main" id="{CF343063-60B2-1549-8A55-74AB7E4A4F11}"/>
                  </a:ext>
                </a:extLst>
              </p:cNvPr>
              <p:cNvSpPr txBox="1"/>
              <p:nvPr/>
            </p:nvSpPr>
            <p:spPr>
              <a:xfrm>
                <a:off x="1182824" y="882766"/>
                <a:ext cx="13665" cy="13665"/>
              </a:xfrm>
              <a:prstGeom prst="rect">
                <a:avLst/>
              </a:prstGeom>
              <a:noFill/>
              <a:ln>
                <a:noFill/>
              </a:ln>
            </p:spPr>
            <p:txBody>
              <a:bodyPr spcFirstLastPara="1" wrap="square" lIns="12700" tIns="0" rIns="12700" bIns="0" anchor="ctr" anchorCtr="0"/>
              <a:lstStyle/>
              <a:p>
                <a:pPr marL="0" marR="0" algn="ctr">
                  <a:lnSpc>
                    <a:spcPct val="89000"/>
                  </a:lnSpc>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15" name="Freeform 14">
                <a:extLst>
                  <a:ext uri="{FF2B5EF4-FFF2-40B4-BE49-F238E27FC236}">
                    <a16:creationId xmlns:a16="http://schemas.microsoft.com/office/drawing/2014/main" id="{A9FD97BC-6AA7-EF4F-B66E-FB25A1B01FB3}"/>
                  </a:ext>
                </a:extLst>
              </p:cNvPr>
              <p:cNvSpPr/>
              <p:nvPr/>
            </p:nvSpPr>
            <p:spPr>
              <a:xfrm>
                <a:off x="1090720" y="606813"/>
                <a:ext cx="197874" cy="188523"/>
              </a:xfrm>
              <a:custGeom>
                <a:avLst/>
                <a:gdLst/>
                <a:ahLst/>
                <a:cxnLst/>
                <a:rect l="l" t="t" r="r" b="b"/>
                <a:pathLst>
                  <a:path w="120000" h="120000" extrusionOk="0">
                    <a:moveTo>
                      <a:pt x="0" y="120000"/>
                    </a:moveTo>
                    <a:lnTo>
                      <a:pt x="60000" y="120000"/>
                    </a:lnTo>
                    <a:lnTo>
                      <a:pt x="60000" y="0"/>
                    </a:lnTo>
                    <a:lnTo>
                      <a:pt x="120000" y="0"/>
                    </a:lnTo>
                  </a:path>
                </a:pathLst>
              </a:custGeom>
              <a:noFill/>
              <a:ln w="9525" cap="flat" cmpd="sng">
                <a:solidFill>
                  <a:srgbClr val="345A99"/>
                </a:solidFill>
                <a:prstDash val="solid"/>
                <a:miter lim="800000"/>
                <a:headEnd type="none" w="sm" len="sm"/>
                <a:tailEnd type="none" w="sm" len="sm"/>
              </a:ln>
            </p:spPr>
            <p:txBody>
              <a:bodyPr spcFirstLastPara="1" wrap="square" lIns="91425" tIns="91425" rIns="91425" bIns="91425" anchor="ctr" anchorCtr="0"/>
              <a:lstStyle/>
              <a:p>
                <a:pPr marL="0" marR="0">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16" name="Text Box 21">
                <a:extLst>
                  <a:ext uri="{FF2B5EF4-FFF2-40B4-BE49-F238E27FC236}">
                    <a16:creationId xmlns:a16="http://schemas.microsoft.com/office/drawing/2014/main" id="{28C2B141-562E-F641-9A8A-95FD95A78CC0}"/>
                  </a:ext>
                </a:extLst>
              </p:cNvPr>
              <p:cNvSpPr txBox="1"/>
              <p:nvPr/>
            </p:nvSpPr>
            <p:spPr>
              <a:xfrm>
                <a:off x="1182824" y="694242"/>
                <a:ext cx="13665" cy="13665"/>
              </a:xfrm>
              <a:prstGeom prst="rect">
                <a:avLst/>
              </a:prstGeom>
              <a:noFill/>
              <a:ln>
                <a:noFill/>
              </a:ln>
            </p:spPr>
            <p:txBody>
              <a:bodyPr spcFirstLastPara="1" wrap="square" lIns="12700" tIns="0" rIns="12700" bIns="0" anchor="ctr" anchorCtr="0"/>
              <a:lstStyle/>
              <a:p>
                <a:pPr marL="0" marR="0" algn="ctr">
                  <a:lnSpc>
                    <a:spcPct val="89000"/>
                  </a:lnSpc>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17" name="Freeform 16">
                <a:extLst>
                  <a:ext uri="{FF2B5EF4-FFF2-40B4-BE49-F238E27FC236}">
                    <a16:creationId xmlns:a16="http://schemas.microsoft.com/office/drawing/2014/main" id="{4A2310FD-6DD1-A445-A2C6-5D860527F139}"/>
                  </a:ext>
                </a:extLst>
              </p:cNvPr>
              <p:cNvSpPr/>
              <p:nvPr/>
            </p:nvSpPr>
            <p:spPr>
              <a:xfrm>
                <a:off x="1090720" y="229765"/>
                <a:ext cx="197874" cy="565571"/>
              </a:xfrm>
              <a:custGeom>
                <a:avLst/>
                <a:gdLst/>
                <a:ahLst/>
                <a:cxnLst/>
                <a:rect l="l" t="t" r="r" b="b"/>
                <a:pathLst>
                  <a:path w="120000" h="120000" extrusionOk="0">
                    <a:moveTo>
                      <a:pt x="0" y="120000"/>
                    </a:moveTo>
                    <a:lnTo>
                      <a:pt x="60000" y="120000"/>
                    </a:lnTo>
                    <a:lnTo>
                      <a:pt x="60000" y="0"/>
                    </a:lnTo>
                    <a:lnTo>
                      <a:pt x="120000" y="0"/>
                    </a:lnTo>
                  </a:path>
                </a:pathLst>
              </a:custGeom>
              <a:noFill/>
              <a:ln w="9525" cap="flat" cmpd="sng">
                <a:solidFill>
                  <a:srgbClr val="345A99"/>
                </a:solidFill>
                <a:prstDash val="solid"/>
                <a:miter lim="800000"/>
                <a:headEnd type="none" w="sm" len="sm"/>
                <a:tailEnd type="none" w="sm" len="sm"/>
              </a:ln>
            </p:spPr>
            <p:txBody>
              <a:bodyPr spcFirstLastPara="1" wrap="square" lIns="91425" tIns="91425" rIns="91425" bIns="91425" anchor="ctr" anchorCtr="0"/>
              <a:lstStyle/>
              <a:p>
                <a:pPr marL="0" marR="0">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18" name="Text Box 23">
                <a:extLst>
                  <a:ext uri="{FF2B5EF4-FFF2-40B4-BE49-F238E27FC236}">
                    <a16:creationId xmlns:a16="http://schemas.microsoft.com/office/drawing/2014/main" id="{44CEA48F-C032-BB48-A1C2-9990A2801138}"/>
                  </a:ext>
                </a:extLst>
              </p:cNvPr>
              <p:cNvSpPr txBox="1"/>
              <p:nvPr/>
            </p:nvSpPr>
            <p:spPr>
              <a:xfrm>
                <a:off x="1174677" y="497571"/>
                <a:ext cx="29959" cy="29959"/>
              </a:xfrm>
              <a:prstGeom prst="rect">
                <a:avLst/>
              </a:prstGeom>
              <a:noFill/>
              <a:ln>
                <a:noFill/>
              </a:ln>
            </p:spPr>
            <p:txBody>
              <a:bodyPr spcFirstLastPara="1" wrap="square" lIns="12700" tIns="0" rIns="12700" bIns="0" anchor="ctr" anchorCtr="0"/>
              <a:lstStyle/>
              <a:p>
                <a:pPr marL="0" marR="0" algn="ctr">
                  <a:lnSpc>
                    <a:spcPct val="89000"/>
                  </a:lnSpc>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19" name="Rectangle 18">
                <a:extLst>
                  <a:ext uri="{FF2B5EF4-FFF2-40B4-BE49-F238E27FC236}">
                    <a16:creationId xmlns:a16="http://schemas.microsoft.com/office/drawing/2014/main" id="{A0C1C49E-935E-8D47-8F4F-C4709B3529F7}"/>
                  </a:ext>
                </a:extLst>
              </p:cNvPr>
              <p:cNvSpPr/>
              <p:nvPr/>
            </p:nvSpPr>
            <p:spPr>
              <a:xfrm rot="16200000">
                <a:off x="61138" y="559539"/>
                <a:ext cx="1587570" cy="471595"/>
              </a:xfrm>
              <a:prstGeom prst="rect">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lstStyle/>
              <a:p>
                <a:pPr marL="0" marR="0">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20" name="Text Box 25">
                <a:extLst>
                  <a:ext uri="{FF2B5EF4-FFF2-40B4-BE49-F238E27FC236}">
                    <a16:creationId xmlns:a16="http://schemas.microsoft.com/office/drawing/2014/main" id="{26D1C384-1A27-1C48-93E7-732046DB83CE}"/>
                  </a:ext>
                </a:extLst>
              </p:cNvPr>
              <p:cNvSpPr txBox="1"/>
              <p:nvPr/>
            </p:nvSpPr>
            <p:spPr>
              <a:xfrm rot="16200000">
                <a:off x="135096" y="646071"/>
                <a:ext cx="1587569" cy="301638"/>
              </a:xfrm>
              <a:prstGeom prst="rect">
                <a:avLst/>
              </a:prstGeom>
              <a:noFill/>
              <a:ln>
                <a:noFill/>
              </a:ln>
            </p:spPr>
            <p:txBody>
              <a:bodyPr spcFirstLastPara="1" wrap="square" lIns="7600" tIns="7600" rIns="7600" bIns="7600" anchor="ctr" anchorCtr="0"/>
              <a:lstStyle/>
              <a:p>
                <a:pPr marL="0" marR="0" algn="ctr">
                  <a:lnSpc>
                    <a:spcPct val="89000"/>
                  </a:lnSpc>
                  <a:spcBef>
                    <a:spcPts val="0"/>
                  </a:spcBef>
                  <a:spcAft>
                    <a:spcPts val="0"/>
                  </a:spcAft>
                </a:pPr>
                <a:r>
                  <a:rPr lang="en-US"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Training/ HT and Specialized</a:t>
                </a:r>
                <a:endPar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8059C2DD-88E4-3E4C-AAEA-C6D9D37994C3}"/>
                  </a:ext>
                </a:extLst>
              </p:cNvPr>
              <p:cNvSpPr/>
              <p:nvPr/>
            </p:nvSpPr>
            <p:spPr>
              <a:xfrm>
                <a:off x="1288594" y="78946"/>
                <a:ext cx="989373" cy="301638"/>
              </a:xfrm>
              <a:prstGeom prst="rect">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lstStyle/>
              <a:p>
                <a:pPr marL="0" marR="0">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22" name="Text Box 27">
                <a:extLst>
                  <a:ext uri="{FF2B5EF4-FFF2-40B4-BE49-F238E27FC236}">
                    <a16:creationId xmlns:a16="http://schemas.microsoft.com/office/drawing/2014/main" id="{15B0F4AD-9AEA-0145-A9BC-2A31C5BFE64E}"/>
                  </a:ext>
                </a:extLst>
              </p:cNvPr>
              <p:cNvSpPr txBox="1"/>
              <p:nvPr/>
            </p:nvSpPr>
            <p:spPr>
              <a:xfrm>
                <a:off x="1288594" y="78946"/>
                <a:ext cx="989373" cy="301638"/>
              </a:xfrm>
              <a:prstGeom prst="rect">
                <a:avLst/>
              </a:prstGeom>
              <a:noFill/>
              <a:ln>
                <a:noFill/>
              </a:ln>
            </p:spPr>
            <p:txBody>
              <a:bodyPr spcFirstLastPara="1" wrap="square" lIns="6975" tIns="6975" rIns="6975" bIns="6975" anchor="ctr" anchorCtr="0"/>
              <a:lstStyle/>
              <a:p>
                <a:pPr marL="0" marR="0" algn="ctr">
                  <a:lnSpc>
                    <a:spcPct val="89000"/>
                  </a:lnSpc>
                  <a:spcBef>
                    <a:spcPts val="0"/>
                  </a:spcBef>
                  <a:spcAft>
                    <a:spcPts val="0"/>
                  </a:spcAft>
                </a:pPr>
                <a:r>
                  <a:rPr lang="en-US"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Clinical</a:t>
                </a:r>
                <a:endPar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9868B4C3-3E7E-6341-B8A2-4FB15CCC357A}"/>
                  </a:ext>
                </a:extLst>
              </p:cNvPr>
              <p:cNvSpPr/>
              <p:nvPr/>
            </p:nvSpPr>
            <p:spPr>
              <a:xfrm>
                <a:off x="1288594" y="455994"/>
                <a:ext cx="989373" cy="301638"/>
              </a:xfrm>
              <a:prstGeom prst="rect">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lstStyle/>
              <a:p>
                <a:pPr marL="0" marR="0">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24" name="Text Box 29">
                <a:extLst>
                  <a:ext uri="{FF2B5EF4-FFF2-40B4-BE49-F238E27FC236}">
                    <a16:creationId xmlns:a16="http://schemas.microsoft.com/office/drawing/2014/main" id="{70614697-0F5E-D543-9EAA-25F249346FD0}"/>
                  </a:ext>
                </a:extLst>
              </p:cNvPr>
              <p:cNvSpPr txBox="1"/>
              <p:nvPr/>
            </p:nvSpPr>
            <p:spPr>
              <a:xfrm>
                <a:off x="1288594" y="455994"/>
                <a:ext cx="989373" cy="301638"/>
              </a:xfrm>
              <a:prstGeom prst="rect">
                <a:avLst/>
              </a:prstGeom>
              <a:noFill/>
              <a:ln>
                <a:noFill/>
              </a:ln>
            </p:spPr>
            <p:txBody>
              <a:bodyPr spcFirstLastPara="1" wrap="square" lIns="6975" tIns="6975" rIns="6975" bIns="6975" anchor="ctr" anchorCtr="0"/>
              <a:lstStyle/>
              <a:p>
                <a:pPr marL="0" marR="0" algn="ctr">
                  <a:lnSpc>
                    <a:spcPct val="89000"/>
                  </a:lnSpc>
                  <a:spcBef>
                    <a:spcPts val="0"/>
                  </a:spcBef>
                  <a:spcAft>
                    <a:spcPts val="0"/>
                  </a:spcAft>
                </a:pPr>
                <a:r>
                  <a:rPr lang="en-US"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Non-Clinical</a:t>
                </a:r>
                <a:endPar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13284DCC-C8E9-8945-ABA0-25EB99F75451}"/>
                  </a:ext>
                </a:extLst>
              </p:cNvPr>
              <p:cNvSpPr/>
              <p:nvPr/>
            </p:nvSpPr>
            <p:spPr>
              <a:xfrm>
                <a:off x="1288594" y="833042"/>
                <a:ext cx="989373" cy="301638"/>
              </a:xfrm>
              <a:prstGeom prst="rect">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lstStyle/>
              <a:p>
                <a:pPr marL="0" marR="0">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26" name="Text Box 31">
                <a:extLst>
                  <a:ext uri="{FF2B5EF4-FFF2-40B4-BE49-F238E27FC236}">
                    <a16:creationId xmlns:a16="http://schemas.microsoft.com/office/drawing/2014/main" id="{8C066837-5CE2-EC46-86AD-5634CBA8B681}"/>
                  </a:ext>
                </a:extLst>
              </p:cNvPr>
              <p:cNvSpPr txBox="1"/>
              <p:nvPr/>
            </p:nvSpPr>
            <p:spPr>
              <a:xfrm>
                <a:off x="1288594" y="833042"/>
                <a:ext cx="989373" cy="301638"/>
              </a:xfrm>
              <a:prstGeom prst="rect">
                <a:avLst/>
              </a:prstGeom>
              <a:noFill/>
              <a:ln>
                <a:noFill/>
              </a:ln>
            </p:spPr>
            <p:txBody>
              <a:bodyPr spcFirstLastPara="1" wrap="square" lIns="6975" tIns="6975" rIns="6975" bIns="6975" anchor="ctr" anchorCtr="0"/>
              <a:lstStyle/>
              <a:p>
                <a:pPr marL="0" marR="0" algn="ctr">
                  <a:lnSpc>
                    <a:spcPct val="89000"/>
                  </a:lnSpc>
                  <a:spcBef>
                    <a:spcPts val="0"/>
                  </a:spcBef>
                  <a:spcAft>
                    <a:spcPts val="0"/>
                  </a:spcAft>
                </a:pPr>
                <a:r>
                  <a:rPr lang="en-US"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4P Collaboration</a:t>
                </a:r>
                <a:endPar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8CE5A92A-04C0-2B4B-878F-D9E7BDF378A5}"/>
                  </a:ext>
                </a:extLst>
              </p:cNvPr>
              <p:cNvSpPr/>
              <p:nvPr/>
            </p:nvSpPr>
            <p:spPr>
              <a:xfrm>
                <a:off x="1288594" y="1210090"/>
                <a:ext cx="989373" cy="301638"/>
              </a:xfrm>
              <a:prstGeom prst="rect">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lstStyle/>
              <a:p>
                <a:pPr marL="0" marR="0">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28" name="Text Box 33">
                <a:extLst>
                  <a:ext uri="{FF2B5EF4-FFF2-40B4-BE49-F238E27FC236}">
                    <a16:creationId xmlns:a16="http://schemas.microsoft.com/office/drawing/2014/main" id="{4DEDFAC9-BEE9-1C41-A9A8-FCC56889C56F}"/>
                  </a:ext>
                </a:extLst>
              </p:cNvPr>
              <p:cNvSpPr txBox="1"/>
              <p:nvPr/>
            </p:nvSpPr>
            <p:spPr>
              <a:xfrm>
                <a:off x="1288594" y="1210090"/>
                <a:ext cx="989373" cy="301638"/>
              </a:xfrm>
              <a:prstGeom prst="rect">
                <a:avLst/>
              </a:prstGeom>
              <a:noFill/>
              <a:ln>
                <a:noFill/>
              </a:ln>
            </p:spPr>
            <p:txBody>
              <a:bodyPr spcFirstLastPara="1" wrap="square" lIns="5075" tIns="5075" rIns="5075" bIns="5075" anchor="ctr" anchorCtr="0"/>
              <a:lstStyle/>
              <a:p>
                <a:pPr marL="0" marR="0" algn="ctr">
                  <a:lnSpc>
                    <a:spcPct val="89000"/>
                  </a:lnSpc>
                  <a:spcBef>
                    <a:spcPts val="0"/>
                  </a:spcBef>
                  <a:spcAft>
                    <a:spcPts val="0"/>
                  </a:spcAft>
                </a:pPr>
                <a:r>
                  <a:rPr lang="en-US"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SOAR- Learning Management System</a:t>
                </a:r>
                <a:endParaRPr lang="en-US"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grpSp>
      </p:grpSp>
      <p:pic>
        <p:nvPicPr>
          <p:cNvPr id="2" name="Picture 1">
            <a:extLst>
              <a:ext uri="{FF2B5EF4-FFF2-40B4-BE49-F238E27FC236}">
                <a16:creationId xmlns:a16="http://schemas.microsoft.com/office/drawing/2014/main" id="{E1F01CF0-5EB8-48A3-94F6-0B14A9C85D8F}"/>
              </a:ext>
            </a:extLst>
          </p:cNvPr>
          <p:cNvPicPr>
            <a:picLocks noChangeAspect="1"/>
          </p:cNvPicPr>
          <p:nvPr/>
        </p:nvPicPr>
        <p:blipFill>
          <a:blip r:embed="rId3"/>
          <a:stretch>
            <a:fillRect/>
          </a:stretch>
        </p:blipFill>
        <p:spPr>
          <a:xfrm>
            <a:off x="3686843" y="6253425"/>
            <a:ext cx="1085182" cy="402371"/>
          </a:xfrm>
          <a:prstGeom prst="rect">
            <a:avLst/>
          </a:prstGeom>
        </p:spPr>
      </p:pic>
    </p:spTree>
    <p:extLst>
      <p:ext uri="{BB962C8B-B14F-4D97-AF65-F5344CB8AC3E}">
        <p14:creationId xmlns:p14="http://schemas.microsoft.com/office/powerpoint/2010/main" val="310485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Action Plan Recommendations for </a:t>
            </a:r>
            <a:r>
              <a:rPr lang="en-US" i="1" dirty="0">
                <a:latin typeface="Times New Roman" panose="02020603050405020304" pitchFamily="18" charset="0"/>
                <a:cs typeface="Times New Roman" panose="02020603050405020304" pitchFamily="18" charset="0"/>
              </a:rPr>
              <a:t>Training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5469511"/>
              </p:ext>
            </p:extLst>
          </p:nvPr>
        </p:nvGraphicFramePr>
        <p:xfrm>
          <a:off x="1411704" y="1406448"/>
          <a:ext cx="9368591" cy="4394740"/>
        </p:xfrm>
        <a:graphic>
          <a:graphicData uri="http://schemas.openxmlformats.org/drawingml/2006/table">
            <a:tbl>
              <a:tblPr firstRow="1" firstCol="1" bandRow="1">
                <a:tableStyleId>{5C22544A-7EE6-4342-B048-85BDC9FD1C3A}</a:tableStyleId>
              </a:tblPr>
              <a:tblGrid>
                <a:gridCol w="3122864">
                  <a:extLst>
                    <a:ext uri="{9D8B030D-6E8A-4147-A177-3AD203B41FA5}">
                      <a16:colId xmlns:a16="http://schemas.microsoft.com/office/drawing/2014/main" val="20000"/>
                    </a:ext>
                  </a:extLst>
                </a:gridCol>
                <a:gridCol w="3214410">
                  <a:extLst>
                    <a:ext uri="{9D8B030D-6E8A-4147-A177-3AD203B41FA5}">
                      <a16:colId xmlns:a16="http://schemas.microsoft.com/office/drawing/2014/main" val="20001"/>
                    </a:ext>
                  </a:extLst>
                </a:gridCol>
                <a:gridCol w="3031317">
                  <a:extLst>
                    <a:ext uri="{9D8B030D-6E8A-4147-A177-3AD203B41FA5}">
                      <a16:colId xmlns:a16="http://schemas.microsoft.com/office/drawing/2014/main" val="20002"/>
                    </a:ext>
                  </a:extLst>
                </a:gridCol>
              </a:tblGrid>
              <a:tr h="0">
                <a:tc>
                  <a:txBody>
                    <a:bodyPr/>
                    <a:lstStyle/>
                    <a:p>
                      <a:pPr marL="0" marR="0" algn="ctr">
                        <a:lnSpc>
                          <a:spcPct val="115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Training Recommendation</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Cost to the Center</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Additional Information</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26341">
                <a:tc>
                  <a:txBody>
                    <a:bodyPr/>
                    <a:lstStyle/>
                    <a:p>
                      <a:pPr marL="0" marR="0">
                        <a:lnSpc>
                          <a:spcPct val="115000"/>
                        </a:lnSpc>
                        <a:spcBef>
                          <a:spcPts val="0"/>
                        </a:spcBef>
                        <a:spcAft>
                          <a:spcPts val="1000"/>
                        </a:spcAft>
                      </a:pPr>
                      <a:r>
                        <a:rPr lang="en-US" sz="1600" dirty="0">
                          <a:effectLst/>
                          <a:latin typeface="Times New Roman" panose="02020603050405020304" pitchFamily="18" charset="0"/>
                          <a:cs typeface="Times New Roman" panose="02020603050405020304" pitchFamily="18" charset="0"/>
                        </a:rPr>
                        <a:t>Comprehensive HT Training</a:t>
                      </a:r>
                    </a:p>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solidFill>
                          <a:srgbClr val="365F9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chemeClr val="tx1"/>
                          </a:solidFill>
                          <a:effectLst/>
                          <a:latin typeface="Times New Roman" panose="02020603050405020304" pitchFamily="18" charset="0"/>
                          <a:ea typeface="Calibri"/>
                          <a:cs typeface="Times New Roman" panose="02020603050405020304" pitchFamily="18" charset="0"/>
                        </a:rPr>
                        <a:t>Staff time and administration</a:t>
                      </a:r>
                    </a:p>
                    <a:p>
                      <a:pPr marL="0" marR="0">
                        <a:lnSpc>
                          <a:spcPct val="115000"/>
                        </a:lnSpc>
                        <a:spcBef>
                          <a:spcPts val="0"/>
                        </a:spcBef>
                        <a:spcAft>
                          <a:spcPts val="0"/>
                        </a:spcAft>
                      </a:pP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1600" dirty="0">
                          <a:solidFill>
                            <a:schemeClr val="tx1"/>
                          </a:solidFill>
                          <a:effectLst/>
                          <a:latin typeface="Times New Roman" panose="02020603050405020304" pitchFamily="18" charset="0"/>
                          <a:ea typeface="Calibri"/>
                          <a:cs typeface="Times New Roman" panose="02020603050405020304" pitchFamily="18" charset="0"/>
                        </a:rPr>
                        <a:t>Comprehensive Training</a:t>
                      </a:r>
                    </a:p>
                  </a:txBody>
                  <a:tcPr marL="68580" marR="68580" marT="0" marB="0"/>
                </a:tc>
                <a:tc>
                  <a:txBody>
                    <a:bodyPr/>
                    <a:lstStyle/>
                    <a:p>
                      <a:pPr marL="0" marR="0">
                        <a:lnSpc>
                          <a:spcPct val="115000"/>
                        </a:lnSpc>
                        <a:spcBef>
                          <a:spcPts val="0"/>
                        </a:spcBef>
                        <a:spcAft>
                          <a:spcPts val="1000"/>
                        </a:spcAft>
                      </a:pPr>
                      <a:r>
                        <a:rPr lang="en-US" sz="1600" dirty="0">
                          <a:effectLst/>
                          <a:latin typeface="Times New Roman" panose="02020603050405020304" pitchFamily="18" charset="0"/>
                          <a:cs typeface="Times New Roman" panose="02020603050405020304" pitchFamily="18" charset="0"/>
                        </a:rPr>
                        <a:t>Clinical and Non-Clinical Staff</a:t>
                      </a:r>
                    </a:p>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solidFill>
                          <a:srgbClr val="365F91"/>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46781">
                <a:tc>
                  <a:txBody>
                    <a:bodyPr/>
                    <a:lstStyle/>
                    <a:p>
                      <a:pPr marL="0" marR="0">
                        <a:lnSpc>
                          <a:spcPct val="115000"/>
                        </a:lnSpc>
                        <a:spcBef>
                          <a:spcPts val="0"/>
                        </a:spcBef>
                        <a:spcAft>
                          <a:spcPts val="1000"/>
                        </a:spcAft>
                      </a:pPr>
                      <a:r>
                        <a:rPr lang="en-US" sz="1600" dirty="0">
                          <a:effectLst/>
                          <a:latin typeface="Times New Roman" panose="02020603050405020304" pitchFamily="18" charset="0"/>
                          <a:cs typeface="Times New Roman" panose="02020603050405020304" pitchFamily="18" charset="0"/>
                        </a:rPr>
                        <a:t>SOAR training (via live classroom trainings and Relias)</a:t>
                      </a:r>
                    </a:p>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solidFill>
                          <a:srgbClr val="365F9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Staff time and administration</a:t>
                      </a:r>
                    </a:p>
                    <a:p>
                      <a:pPr marL="0" marR="0">
                        <a:lnSpc>
                          <a:spcPct val="115000"/>
                        </a:lnSpc>
                        <a:spcBef>
                          <a:spcPts val="0"/>
                        </a:spcBef>
                        <a:spcAft>
                          <a:spcPts val="0"/>
                        </a:spcAft>
                      </a:pP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1600" dirty="0">
                          <a:solidFill>
                            <a:schemeClr val="tx1"/>
                          </a:solidFill>
                          <a:effectLst/>
                          <a:latin typeface="Times New Roman" panose="02020603050405020304" pitchFamily="18" charset="0"/>
                          <a:ea typeface="Calibri"/>
                          <a:cs typeface="Times New Roman" panose="02020603050405020304" pitchFamily="18" charset="0"/>
                        </a:rPr>
                        <a:t>In person and through LMS</a:t>
                      </a:r>
                    </a:p>
                  </a:txBody>
                  <a:tcPr marL="68580" marR="68580" marT="0" marB="0"/>
                </a:tc>
                <a:tc>
                  <a:txBody>
                    <a:bodyPr/>
                    <a:lstStyle/>
                    <a:p>
                      <a:pPr marL="0" marR="0">
                        <a:lnSpc>
                          <a:spcPct val="115000"/>
                        </a:lnSpc>
                        <a:spcBef>
                          <a:spcPts val="0"/>
                        </a:spcBef>
                        <a:spcAft>
                          <a:spcPts val="1000"/>
                        </a:spcAft>
                      </a:pPr>
                      <a:r>
                        <a:rPr lang="en-US" sz="1600" dirty="0">
                          <a:solidFill>
                            <a:schemeClr val="tx1"/>
                          </a:solidFill>
                          <a:effectLst/>
                          <a:latin typeface="Times New Roman" panose="02020603050405020304" pitchFamily="18" charset="0"/>
                          <a:cs typeface="Times New Roman" panose="02020603050405020304" pitchFamily="18" charset="0"/>
                        </a:rPr>
                        <a:t>Work with NHTTAC </a:t>
                      </a:r>
                      <a:r>
                        <a:rPr lang="en-US" sz="1600" dirty="0">
                          <a:effectLst/>
                          <a:latin typeface="Times New Roman" panose="02020603050405020304" pitchFamily="18" charset="0"/>
                          <a:cs typeface="Times New Roman" panose="02020603050405020304" pitchFamily="18" charset="0"/>
                        </a:rPr>
                        <a:t> </a:t>
                      </a:r>
                      <a:endParaRPr lang="en-US" sz="1600" dirty="0">
                        <a:solidFill>
                          <a:srgbClr val="365F91"/>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83318">
                <a:tc>
                  <a:txBody>
                    <a:bodyPr/>
                    <a:lstStyle/>
                    <a:p>
                      <a:pPr marL="0" marR="0">
                        <a:lnSpc>
                          <a:spcPct val="115000"/>
                        </a:lnSpc>
                        <a:spcBef>
                          <a:spcPts val="0"/>
                        </a:spcBef>
                        <a:spcAft>
                          <a:spcPts val="0"/>
                        </a:spcAft>
                      </a:pPr>
                      <a:r>
                        <a:rPr lang="en-US" sz="1600" dirty="0">
                          <a:solidFill>
                            <a:schemeClr val="bg1"/>
                          </a:solidFill>
                          <a:effectLst/>
                          <a:latin typeface="Times New Roman" panose="02020603050405020304" pitchFamily="18" charset="0"/>
                          <a:ea typeface="Calibri"/>
                          <a:cs typeface="Times New Roman" panose="02020603050405020304" pitchFamily="18" charset="0"/>
                        </a:rPr>
                        <a:t>Know</a:t>
                      </a:r>
                      <a:r>
                        <a:rPr lang="en-US" sz="1600" baseline="0" dirty="0">
                          <a:solidFill>
                            <a:schemeClr val="bg1"/>
                          </a:solidFill>
                          <a:effectLst/>
                          <a:latin typeface="Times New Roman" panose="02020603050405020304" pitchFamily="18" charset="0"/>
                          <a:ea typeface="Calibri"/>
                          <a:cs typeface="Times New Roman" panose="02020603050405020304" pitchFamily="18" charset="0"/>
                        </a:rPr>
                        <a:t> Your Rights</a:t>
                      </a:r>
                      <a:endParaRPr lang="en-US" sz="16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chemeClr val="tx1"/>
                          </a:solidFill>
                          <a:effectLst/>
                          <a:latin typeface="Times New Roman" panose="02020603050405020304" pitchFamily="18" charset="0"/>
                          <a:ea typeface="Calibri"/>
                          <a:cs typeface="Times New Roman" panose="02020603050405020304" pitchFamily="18" charset="0"/>
                        </a:rPr>
                        <a:t>Staff time and administration, </a:t>
                      </a:r>
                    </a:p>
                    <a:p>
                      <a:pPr marL="0" marR="0">
                        <a:lnSpc>
                          <a:spcPct val="115000"/>
                        </a:lnSpc>
                        <a:spcBef>
                          <a:spcPts val="0"/>
                        </a:spcBef>
                        <a:spcAft>
                          <a:spcPts val="0"/>
                        </a:spcAft>
                      </a:pP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1600" dirty="0">
                          <a:solidFill>
                            <a:schemeClr val="tx1"/>
                          </a:solidFill>
                          <a:effectLst/>
                          <a:latin typeface="Times New Roman" panose="02020603050405020304" pitchFamily="18" charset="0"/>
                          <a:ea typeface="Calibri"/>
                          <a:cs typeface="Times New Roman" panose="02020603050405020304" pitchFamily="18" charset="0"/>
                        </a:rPr>
                        <a:t>Community Training</a:t>
                      </a:r>
                    </a:p>
                  </a:txBody>
                  <a:tcPr marL="68580" marR="68580" marT="0" marB="0"/>
                </a:tc>
                <a:tc>
                  <a:txBody>
                    <a:bodyPr/>
                    <a:lstStyle/>
                    <a:p>
                      <a:pPr marL="0" marR="0">
                        <a:lnSpc>
                          <a:spcPct val="115000"/>
                        </a:lnSpc>
                        <a:spcBef>
                          <a:spcPts val="0"/>
                        </a:spcBef>
                        <a:spcAft>
                          <a:spcPts val="0"/>
                        </a:spcAft>
                      </a:pPr>
                      <a:r>
                        <a:rPr lang="en-US" sz="1600" dirty="0">
                          <a:solidFill>
                            <a:schemeClr val="tx1"/>
                          </a:solidFill>
                          <a:effectLst/>
                          <a:latin typeface="Times New Roman" panose="02020603050405020304" pitchFamily="18" charset="0"/>
                          <a:ea typeface="Calibri"/>
                          <a:cs typeface="Times New Roman" panose="02020603050405020304" pitchFamily="18" charset="0"/>
                        </a:rPr>
                        <a:t>Community connections</a:t>
                      </a:r>
                    </a:p>
                  </a:txBody>
                  <a:tcPr marL="68580" marR="68580" marT="0" marB="0"/>
                </a:tc>
                <a:extLst>
                  <a:ext uri="{0D108BD9-81ED-4DB2-BD59-A6C34878D82A}">
                    <a16:rowId xmlns:a16="http://schemas.microsoft.com/office/drawing/2014/main" val="10003"/>
                  </a:ext>
                </a:extLst>
              </a:tr>
              <a:tr h="896273">
                <a:tc>
                  <a:txBody>
                    <a:bodyPr/>
                    <a:lstStyle/>
                    <a:p>
                      <a:pPr marL="0" marR="0">
                        <a:lnSpc>
                          <a:spcPct val="115000"/>
                        </a:lnSpc>
                        <a:spcBef>
                          <a:spcPts val="0"/>
                        </a:spcBef>
                        <a:spcAft>
                          <a:spcPts val="1000"/>
                        </a:spcAft>
                      </a:pPr>
                      <a:r>
                        <a:rPr lang="en-US" sz="1600" dirty="0">
                          <a:effectLst/>
                          <a:latin typeface="Times New Roman" panose="02020603050405020304" pitchFamily="18" charset="0"/>
                          <a:cs typeface="Times New Roman" panose="02020603050405020304" pitchFamily="18" charset="0"/>
                        </a:rPr>
                        <a:t>4 P Framework</a:t>
                      </a:r>
                    </a:p>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solidFill>
                          <a:srgbClr val="365F9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dirty="0">
                          <a:solidFill>
                            <a:schemeClr val="tx1"/>
                          </a:solidFill>
                          <a:effectLst/>
                          <a:latin typeface="Times New Roman" panose="02020603050405020304" pitchFamily="18" charset="0"/>
                          <a:ea typeface="Calibri"/>
                          <a:cs typeface="Times New Roman" panose="02020603050405020304" pitchFamily="18" charset="0"/>
                        </a:rPr>
                        <a:t>Administration</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1600" dirty="0">
                          <a:solidFill>
                            <a:schemeClr val="tx1"/>
                          </a:solidFill>
                          <a:effectLst/>
                          <a:latin typeface="Times New Roman" panose="02020603050405020304" pitchFamily="18" charset="0"/>
                          <a:ea typeface="Calibri"/>
                          <a:cs typeface="Times New Roman" panose="02020603050405020304" pitchFamily="18" charset="0"/>
                        </a:rPr>
                        <a:t>Intentional connection to community</a:t>
                      </a:r>
                      <a:endParaRPr lang="en-US" sz="1600" dirty="0">
                        <a:solidFill>
                          <a:srgbClr val="365F9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SOAR – prevention, protection, and partnership.</a:t>
                      </a:r>
                    </a:p>
                    <a:p>
                      <a:pPr marL="0" marR="0">
                        <a:lnSpc>
                          <a:spcPct val="115000"/>
                        </a:lnSpc>
                        <a:spcBef>
                          <a:spcPts val="0"/>
                        </a:spcBef>
                        <a:spcAft>
                          <a:spcPts val="0"/>
                        </a:spcAft>
                      </a:pPr>
                      <a:endParaRPr lang="en-US" sz="1600" dirty="0">
                        <a:solidFill>
                          <a:srgbClr val="365F91"/>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49651">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Monitoring and Evaluation</a:t>
                      </a:r>
                      <a:endParaRPr lang="en-US" sz="1600" dirty="0">
                        <a:solidFill>
                          <a:srgbClr val="365F9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chemeClr val="tx1"/>
                          </a:solidFill>
                          <a:effectLst/>
                          <a:latin typeface="Times New Roman" panose="02020603050405020304" pitchFamily="18" charset="0"/>
                          <a:ea typeface="Calibri"/>
                          <a:cs typeface="Times New Roman" panose="02020603050405020304" pitchFamily="18" charset="0"/>
                        </a:rPr>
                        <a:t>Current training framework</a:t>
                      </a:r>
                    </a:p>
                  </a:txBody>
                  <a:tcPr marL="68580" marR="68580" marT="0" marB="0"/>
                </a:tc>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Relias (org software) for compliance data</a:t>
                      </a:r>
                      <a:endParaRPr lang="en-US" sz="1600" dirty="0">
                        <a:solidFill>
                          <a:srgbClr val="365F91"/>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pic>
        <p:nvPicPr>
          <p:cNvPr id="3" name="Picture 2">
            <a:extLst>
              <a:ext uri="{FF2B5EF4-FFF2-40B4-BE49-F238E27FC236}">
                <a16:creationId xmlns:a16="http://schemas.microsoft.com/office/drawing/2014/main" id="{83AB8BD7-7E10-4584-9731-C9AC740A9DCA}"/>
              </a:ext>
            </a:extLst>
          </p:cNvPr>
          <p:cNvPicPr>
            <a:picLocks noChangeAspect="1"/>
          </p:cNvPicPr>
          <p:nvPr/>
        </p:nvPicPr>
        <p:blipFill>
          <a:blip r:embed="rId3"/>
          <a:stretch>
            <a:fillRect/>
          </a:stretch>
        </p:blipFill>
        <p:spPr>
          <a:xfrm>
            <a:off x="4585846" y="6352927"/>
            <a:ext cx="1085182" cy="402371"/>
          </a:xfrm>
          <a:prstGeom prst="rect">
            <a:avLst/>
          </a:prstGeom>
        </p:spPr>
      </p:pic>
    </p:spTree>
    <p:extLst>
      <p:ext uri="{BB962C8B-B14F-4D97-AF65-F5344CB8AC3E}">
        <p14:creationId xmlns:p14="http://schemas.microsoft.com/office/powerpoint/2010/main" val="1385832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424982-4A79-4E22-BA91-A61F5CD96823}" type="slidenum">
              <a:rPr lang="en-US" smtClean="0"/>
              <a:t>28</a:t>
            </a:fld>
            <a:endParaRPr lang="en-US"/>
          </a:p>
        </p:txBody>
      </p:sp>
      <p:sp>
        <p:nvSpPr>
          <p:cNvPr id="8" name="Title 7"/>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Action Plan Recommendations for </a:t>
            </a:r>
            <a:r>
              <a:rPr lang="en-US" i="1" dirty="0">
                <a:latin typeface="Times New Roman" panose="02020603050405020304" pitchFamily="18" charset="0"/>
                <a:cs typeface="Times New Roman" panose="02020603050405020304" pitchFamily="18" charset="0"/>
              </a:rPr>
              <a:t>Training</a:t>
            </a:r>
            <a:endParaRPr lang="en-US" dirty="0">
              <a:latin typeface="Times New Roman" panose="02020603050405020304" pitchFamily="18" charset="0"/>
              <a:cs typeface="Times New Roman" panose="02020603050405020304" pitchFamily="18" charset="0"/>
            </a:endParaRPr>
          </a:p>
        </p:txBody>
      </p:sp>
      <p:graphicFrame>
        <p:nvGraphicFramePr>
          <p:cNvPr id="11" name="Content Placeholder 3">
            <a:extLst>
              <a:ext uri="{FF2B5EF4-FFF2-40B4-BE49-F238E27FC236}">
                <a16:creationId xmlns:a16="http://schemas.microsoft.com/office/drawing/2014/main" id="{7ADBEFE5-ED44-1F4E-84B9-4EE220465025}"/>
              </a:ext>
            </a:extLst>
          </p:cNvPr>
          <p:cNvGraphicFramePr>
            <a:graphicFrameLocks noGrp="1"/>
          </p:cNvGraphicFramePr>
          <p:nvPr>
            <p:ph idx="1"/>
            <p:extLst>
              <p:ext uri="{D42A27DB-BD31-4B8C-83A1-F6EECF244321}">
                <p14:modId xmlns:p14="http://schemas.microsoft.com/office/powerpoint/2010/main" val="2816310270"/>
              </p:ext>
            </p:extLst>
          </p:nvPr>
        </p:nvGraphicFramePr>
        <p:xfrm>
          <a:off x="1757090" y="992000"/>
          <a:ext cx="8677820" cy="5197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5CC243A3-35E4-4FE6-B349-96E233F4D3CC}"/>
              </a:ext>
            </a:extLst>
          </p:cNvPr>
          <p:cNvPicPr>
            <a:picLocks noChangeAspect="1"/>
          </p:cNvPicPr>
          <p:nvPr/>
        </p:nvPicPr>
        <p:blipFill>
          <a:blip r:embed="rId8"/>
          <a:stretch>
            <a:fillRect/>
          </a:stretch>
        </p:blipFill>
        <p:spPr>
          <a:xfrm>
            <a:off x="4330665" y="6345006"/>
            <a:ext cx="1085182" cy="402371"/>
          </a:xfrm>
          <a:prstGeom prst="rect">
            <a:avLst/>
          </a:prstGeom>
        </p:spPr>
      </p:pic>
    </p:spTree>
    <p:extLst>
      <p:ext uri="{BB962C8B-B14F-4D97-AF65-F5344CB8AC3E}">
        <p14:creationId xmlns:p14="http://schemas.microsoft.com/office/powerpoint/2010/main" val="1107843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73410E-B902-F043-8251-2D1A342E4C0E}"/>
              </a:ext>
            </a:extLst>
          </p:cNvPr>
          <p:cNvPicPr>
            <a:picLocks noChangeAspect="1"/>
          </p:cNvPicPr>
          <p:nvPr/>
        </p:nvPicPr>
        <p:blipFill>
          <a:blip r:embed="rId3"/>
          <a:stretch>
            <a:fillRect/>
          </a:stretch>
        </p:blipFill>
        <p:spPr>
          <a:xfrm>
            <a:off x="7967077" y="4003324"/>
            <a:ext cx="3561348" cy="2151648"/>
          </a:xfrm>
          <a:prstGeom prst="rect">
            <a:avLst/>
          </a:prstGeom>
        </p:spPr>
      </p:pic>
      <p:sp>
        <p:nvSpPr>
          <p:cNvPr id="19" name="Title 18"/>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Action Plan Recommendations for </a:t>
            </a:r>
            <a:r>
              <a:rPr lang="en-US" i="1" dirty="0">
                <a:latin typeface="Times New Roman" panose="02020603050405020304" pitchFamily="18" charset="0"/>
                <a:cs typeface="Times New Roman" panose="02020603050405020304" pitchFamily="18" charset="0"/>
              </a:rPr>
              <a:t>Victim Identification</a:t>
            </a:r>
          </a:p>
        </p:txBody>
      </p:sp>
      <p:sp>
        <p:nvSpPr>
          <p:cNvPr id="5" name="Slide Number Placeholder 4"/>
          <p:cNvSpPr>
            <a:spLocks noGrp="1"/>
          </p:cNvSpPr>
          <p:nvPr>
            <p:ph type="sldNum" sz="quarter" idx="4294967295"/>
          </p:nvPr>
        </p:nvSpPr>
        <p:spPr>
          <a:xfrm>
            <a:off x="11528425" y="6345238"/>
            <a:ext cx="663575" cy="365125"/>
          </a:xfrm>
        </p:spPr>
        <p:txBody>
          <a:bodyPr/>
          <a:lstStyle/>
          <a:p>
            <a:fld id="{AC424982-4A79-4E22-BA91-A61F5CD96823}" type="slidenum">
              <a:rPr lang="en-US" smtClean="0"/>
              <a:pPr/>
              <a:t>29</a:t>
            </a:fld>
            <a:endParaRPr lang="en-US"/>
          </a:p>
        </p:txBody>
      </p:sp>
      <p:sp>
        <p:nvSpPr>
          <p:cNvPr id="6" name="Rectangle 5">
            <a:extLst>
              <a:ext uri="{FF2B5EF4-FFF2-40B4-BE49-F238E27FC236}">
                <a16:creationId xmlns:a16="http://schemas.microsoft.com/office/drawing/2014/main" id="{6C49F979-D1B5-2542-9CFB-EFDD9B3F162C}"/>
              </a:ext>
            </a:extLst>
          </p:cNvPr>
          <p:cNvSpPr/>
          <p:nvPr/>
        </p:nvSpPr>
        <p:spPr>
          <a:xfrm>
            <a:off x="545431" y="1626766"/>
            <a:ext cx="9496927" cy="3123932"/>
          </a:xfrm>
          <a:prstGeom prst="rect">
            <a:avLst/>
          </a:prstGeom>
        </p:spPr>
        <p:txBody>
          <a:bodyPr wrap="square">
            <a:spAutoFit/>
          </a:bodyPr>
          <a:lstStyle/>
          <a:p>
            <a:pPr>
              <a:spcBef>
                <a:spcPts val="600"/>
              </a:spcBef>
              <a:spcAft>
                <a:spcPts val="600"/>
              </a:spcAf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Through the screening and intake analysis, key areas for improvement were identified to support the assessment in relation to the consumer’s experience with exploitation:</a:t>
            </a:r>
          </a:p>
          <a:p>
            <a:pPr marL="342900" marR="0" lvl="0" indent="-342900">
              <a:spcBef>
                <a:spcPts val="0"/>
              </a:spcBef>
              <a:spcAft>
                <a:spcPts val="0"/>
              </a:spcAft>
              <a:buFont typeface="Symbol" pitchFamily="2" charset="2"/>
              <a:buChar char=""/>
              <a:tabLst>
                <a:tab pos="228600" algn="l"/>
              </a:tabLs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The screening tool currently in use.</a:t>
            </a:r>
          </a:p>
          <a:p>
            <a:pPr marL="342900" marR="0" lvl="0" indent="-342900">
              <a:spcBef>
                <a:spcPts val="0"/>
              </a:spcBef>
              <a:spcAft>
                <a:spcPts val="0"/>
              </a:spcAft>
              <a:buFont typeface="Symbol" pitchFamily="2" charset="2"/>
              <a:buChar char=""/>
              <a:tabLst>
                <a:tab pos="228600" algn="l"/>
              </a:tabLs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The intake process as a whole.</a:t>
            </a:r>
          </a:p>
          <a:p>
            <a:pPr marL="342900" marR="0" lvl="0" indent="-342900">
              <a:spcBef>
                <a:spcPts val="0"/>
              </a:spcBef>
              <a:spcAft>
                <a:spcPts val="0"/>
              </a:spcAft>
              <a:buFont typeface="Symbol" pitchFamily="2" charset="2"/>
              <a:buChar char=""/>
              <a:tabLst>
                <a:tab pos="228600" algn="l"/>
              </a:tabLs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The protocols for response to victimization.</a:t>
            </a:r>
          </a:p>
          <a:p>
            <a:pPr marL="342900" marR="0" lvl="0" indent="-342900">
              <a:spcBef>
                <a:spcPts val="0"/>
              </a:spcBef>
              <a:spcAft>
                <a:spcPts val="0"/>
              </a:spcAft>
              <a:buFont typeface="Symbol" pitchFamily="2" charset="2"/>
              <a:buChar char=""/>
              <a:tabLst>
                <a:tab pos="228600" algn="l"/>
              </a:tabLs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The ways this process connected to CRC’s electronic health record system (TIER).</a:t>
            </a:r>
          </a:p>
        </p:txBody>
      </p:sp>
      <p:pic>
        <p:nvPicPr>
          <p:cNvPr id="2" name="Picture 1">
            <a:extLst>
              <a:ext uri="{FF2B5EF4-FFF2-40B4-BE49-F238E27FC236}">
                <a16:creationId xmlns:a16="http://schemas.microsoft.com/office/drawing/2014/main" id="{A41987D9-ADF6-4697-90D2-85FA7200C9D0}"/>
              </a:ext>
            </a:extLst>
          </p:cNvPr>
          <p:cNvPicPr>
            <a:picLocks noChangeAspect="1"/>
          </p:cNvPicPr>
          <p:nvPr/>
        </p:nvPicPr>
        <p:blipFill>
          <a:blip r:embed="rId4"/>
          <a:stretch>
            <a:fillRect/>
          </a:stretch>
        </p:blipFill>
        <p:spPr>
          <a:xfrm>
            <a:off x="3990423" y="6307992"/>
            <a:ext cx="1085182" cy="402371"/>
          </a:xfrm>
          <a:prstGeom prst="rect">
            <a:avLst/>
          </a:prstGeom>
        </p:spPr>
      </p:pic>
    </p:spTree>
    <p:extLst>
      <p:ext uri="{BB962C8B-B14F-4D97-AF65-F5344CB8AC3E}">
        <p14:creationId xmlns:p14="http://schemas.microsoft.com/office/powerpoint/2010/main" val="36875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Picture Placeholder 39"/>
          <p:cNvSpPr>
            <a:spLocks noGrp="1"/>
          </p:cNvSpPr>
          <p:nvPr>
            <p:ph type="pic" idx="1"/>
          </p:nvPr>
        </p:nvSpPr>
        <p:spPr/>
      </p:sp>
      <p:sp>
        <p:nvSpPr>
          <p:cNvPr id="4" name="Slide Number Placeholder 3"/>
          <p:cNvSpPr>
            <a:spLocks noGrp="1"/>
          </p:cNvSpPr>
          <p:nvPr>
            <p:ph type="sldNum" sz="quarter" idx="12"/>
          </p:nvPr>
        </p:nvSpPr>
        <p:spPr/>
        <p:txBody>
          <a:bodyPr/>
          <a:lstStyle/>
          <a:p>
            <a:fld id="{AC424982-4A79-4E22-BA91-A61F5CD96823}" type="slidenum">
              <a:rPr lang="en-US" smtClean="0"/>
              <a:pPr/>
              <a:t>3</a:t>
            </a:fld>
            <a:endParaRPr lang="en-US" dirty="0"/>
          </a:p>
        </p:txBody>
      </p:sp>
      <p:sp>
        <p:nvSpPr>
          <p:cNvPr id="6" name="Title 5"/>
          <p:cNvSpPr>
            <a:spLocks noGrp="1"/>
          </p:cNvSpPr>
          <p:nvPr>
            <p:ph type="title"/>
          </p:nvPr>
        </p:nvSpPr>
        <p:spPr>
          <a:xfrm>
            <a:off x="713660" y="663048"/>
            <a:ext cx="3932237" cy="1694390"/>
          </a:xfrm>
        </p:spPr>
        <p:txBody>
          <a:bodyPr/>
          <a:lstStyle/>
          <a:p>
            <a:r>
              <a:rPr lang="en-US"/>
              <a:t>Commitments</a:t>
            </a:r>
            <a:endParaRPr lang="en-US" dirty="0"/>
          </a:p>
        </p:txBody>
      </p:sp>
      <p:sp>
        <p:nvSpPr>
          <p:cNvPr id="11" name="Content Placeholder 10"/>
          <p:cNvSpPr>
            <a:spLocks noGrp="1"/>
          </p:cNvSpPr>
          <p:nvPr>
            <p:ph type="body" sz="half" idx="2"/>
          </p:nvPr>
        </p:nvSpPr>
        <p:spPr>
          <a:xfrm>
            <a:off x="713660" y="2357438"/>
            <a:ext cx="3932237" cy="3771900"/>
          </a:xfrm>
        </p:spPr>
        <p:txBody>
          <a:bodyPr/>
          <a:lstStyle/>
          <a:p>
            <a:r>
              <a:rPr lang="en-US" dirty="0"/>
              <a:t>Reduce the vulnerabilities of those most at risk of human trafficking.</a:t>
            </a:r>
          </a:p>
          <a:p>
            <a:r>
              <a:rPr lang="en-US" dirty="0"/>
              <a:t>Increase victim identification and access to trauma-informed services for all survivors.</a:t>
            </a:r>
          </a:p>
          <a:p>
            <a:r>
              <a:rPr lang="en-US" dirty="0"/>
              <a:t>Strengthen short-, medium-, and long-term health and well-being of survivors of human trafficking.</a:t>
            </a:r>
          </a:p>
        </p:txBody>
      </p:sp>
      <p:pic>
        <p:nvPicPr>
          <p:cNvPr id="2" name="Picture 1"/>
          <p:cNvPicPr>
            <a:picLocks noChangeAspect="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r="5473"/>
          <a:stretch/>
        </p:blipFill>
        <p:spPr>
          <a:xfrm>
            <a:off x="4909082" y="0"/>
            <a:ext cx="7283464" cy="513266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3003" y="249383"/>
            <a:ext cx="3829365" cy="1007918"/>
          </a:xfrm>
          <a:prstGeom prst="rect">
            <a:avLst/>
          </a:prstGeom>
        </p:spPr>
      </p:pic>
      <p:sp>
        <p:nvSpPr>
          <p:cNvPr id="3" name="Rectangle 2"/>
          <p:cNvSpPr/>
          <p:nvPr/>
        </p:nvSpPr>
        <p:spPr>
          <a:xfrm>
            <a:off x="4902059" y="5009743"/>
            <a:ext cx="7290486" cy="1700388"/>
          </a:xfrm>
          <a:prstGeom prst="rect">
            <a:avLst/>
          </a:prstGeom>
          <a:solidFill>
            <a:srgbClr val="234B65"/>
          </a:solidFill>
          <a:ln w="19050">
            <a:solidFill>
              <a:srgbClr val="234B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234B65"/>
                </a:solidFill>
              </a:ln>
              <a:solidFill>
                <a:srgbClr val="234B65"/>
              </a:solidFill>
            </a:endParaRPr>
          </a:p>
        </p:txBody>
      </p:sp>
      <p:sp>
        <p:nvSpPr>
          <p:cNvPr id="14" name="TextBox 13"/>
          <p:cNvSpPr txBox="1"/>
          <p:nvPr/>
        </p:nvSpPr>
        <p:spPr>
          <a:xfrm>
            <a:off x="5301740" y="5198217"/>
            <a:ext cx="6596617" cy="1323439"/>
          </a:xfrm>
          <a:prstGeom prst="rect">
            <a:avLst/>
          </a:prstGeom>
          <a:noFill/>
        </p:spPr>
        <p:txBody>
          <a:bodyPr wrap="square" rtlCol="0">
            <a:spAutoFit/>
          </a:bodyPr>
          <a:lstStyle/>
          <a:p>
            <a:r>
              <a:rPr lang="en-US" sz="2000" dirty="0">
                <a:solidFill>
                  <a:schemeClr val="bg1"/>
                </a:solidFill>
                <a:latin typeface="Arial" charset="0"/>
                <a:ea typeface="Arial" charset="0"/>
                <a:cs typeface="Arial" charset="0"/>
              </a:rPr>
              <a:t>The National Human Trafficking Training and Technical Assistance Center (NHTTAC) delivers training and technical assistance to inform and enhance the public health response to human trafficking.</a:t>
            </a:r>
          </a:p>
        </p:txBody>
      </p:sp>
    </p:spTree>
    <p:extLst>
      <p:ext uri="{BB962C8B-B14F-4D97-AF65-F5344CB8AC3E}">
        <p14:creationId xmlns:p14="http://schemas.microsoft.com/office/powerpoint/2010/main" val="4283520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1857-B892-3D44-B81B-7A6E86171F23}"/>
              </a:ext>
            </a:extLst>
          </p:cNvPr>
          <p:cNvSpPr>
            <a:spLocks noGrp="1"/>
          </p:cNvSpPr>
          <p:nvPr>
            <p:ph type="title"/>
          </p:nvPr>
        </p:nvSpPr>
        <p:spPr>
          <a:xfrm>
            <a:off x="-1209" y="0"/>
            <a:ext cx="12192000" cy="928984"/>
          </a:xfrm>
        </p:spPr>
        <p:txBody>
          <a:bodyPr/>
          <a:lstStyle/>
          <a:p>
            <a:r>
              <a:rPr lang="en-US" dirty="0">
                <a:latin typeface="Times New Roman" panose="02020603050405020304" pitchFamily="18" charset="0"/>
                <a:cs typeface="Times New Roman" panose="02020603050405020304" pitchFamily="18" charset="0"/>
              </a:rPr>
              <a:t>Action Plan Recommendations for </a:t>
            </a:r>
            <a:r>
              <a:rPr lang="en-US" i="1" dirty="0">
                <a:latin typeface="Times New Roman" panose="02020603050405020304" pitchFamily="18" charset="0"/>
                <a:cs typeface="Times New Roman" panose="02020603050405020304" pitchFamily="18" charset="0"/>
              </a:rPr>
              <a:t>Victim Identification</a:t>
            </a:r>
          </a:p>
        </p:txBody>
      </p:sp>
      <p:grpSp>
        <p:nvGrpSpPr>
          <p:cNvPr id="3" name="Group 2">
            <a:extLst>
              <a:ext uri="{FF2B5EF4-FFF2-40B4-BE49-F238E27FC236}">
                <a16:creationId xmlns:a16="http://schemas.microsoft.com/office/drawing/2014/main" id="{0BCD7B5E-55E6-4E49-9889-6E69BDD62E53}"/>
              </a:ext>
            </a:extLst>
          </p:cNvPr>
          <p:cNvGrpSpPr/>
          <p:nvPr/>
        </p:nvGrpSpPr>
        <p:grpSpPr>
          <a:xfrm>
            <a:off x="2041357" y="1524000"/>
            <a:ext cx="8109286" cy="4427621"/>
            <a:chOff x="0" y="0"/>
            <a:chExt cx="2743200" cy="1776150"/>
          </a:xfrm>
        </p:grpSpPr>
        <p:grpSp>
          <p:nvGrpSpPr>
            <p:cNvPr id="4" name="Group 3">
              <a:extLst>
                <a:ext uri="{FF2B5EF4-FFF2-40B4-BE49-F238E27FC236}">
                  <a16:creationId xmlns:a16="http://schemas.microsoft.com/office/drawing/2014/main" id="{8D065A1F-8068-464A-9491-2A953BAF9F47}"/>
                </a:ext>
              </a:extLst>
            </p:cNvPr>
            <p:cNvGrpSpPr/>
            <p:nvPr/>
          </p:nvGrpSpPr>
          <p:grpSpPr>
            <a:xfrm>
              <a:off x="0" y="0"/>
              <a:ext cx="2743200" cy="1776150"/>
              <a:chOff x="0" y="0"/>
              <a:chExt cx="2743200" cy="1776150"/>
            </a:xfrm>
          </p:grpSpPr>
          <p:sp>
            <p:nvSpPr>
              <p:cNvPr id="5" name="Rectangle 4">
                <a:extLst>
                  <a:ext uri="{FF2B5EF4-FFF2-40B4-BE49-F238E27FC236}">
                    <a16:creationId xmlns:a16="http://schemas.microsoft.com/office/drawing/2014/main" id="{4F884E81-61E5-FD4E-AE74-A24CF3954E6D}"/>
                  </a:ext>
                </a:extLst>
              </p:cNvPr>
              <p:cNvSpPr/>
              <p:nvPr/>
            </p:nvSpPr>
            <p:spPr>
              <a:xfrm>
                <a:off x="0" y="0"/>
                <a:ext cx="2743200" cy="1776150"/>
              </a:xfrm>
              <a:prstGeom prst="rect">
                <a:avLst/>
              </a:prstGeom>
              <a:noFill/>
              <a:ln>
                <a:noFill/>
              </a:ln>
            </p:spPr>
            <p:txBody>
              <a:bodyPr spcFirstLastPara="1" wrap="square" lIns="91425" tIns="91425" rIns="91425" bIns="91425" anchor="ctr" anchorCtr="0"/>
              <a:lstStyle/>
              <a:p>
                <a:pPr marL="0" marR="0">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p>
            </p:txBody>
          </p:sp>
          <p:sp>
            <p:nvSpPr>
              <p:cNvPr id="6" name="Freeform 5">
                <a:extLst>
                  <a:ext uri="{FF2B5EF4-FFF2-40B4-BE49-F238E27FC236}">
                    <a16:creationId xmlns:a16="http://schemas.microsoft.com/office/drawing/2014/main" id="{B560D1A8-8D8E-C848-BC96-1FF68DC732B4}"/>
                  </a:ext>
                </a:extLst>
              </p:cNvPr>
              <p:cNvSpPr/>
              <p:nvPr/>
            </p:nvSpPr>
            <p:spPr>
              <a:xfrm>
                <a:off x="737257" y="888080"/>
                <a:ext cx="111875" cy="631522"/>
              </a:xfrm>
              <a:custGeom>
                <a:avLst/>
                <a:gdLst/>
                <a:ahLst/>
                <a:cxnLst/>
                <a:rect l="l" t="t" r="r" b="b"/>
                <a:pathLst>
                  <a:path w="120000" h="120000" extrusionOk="0">
                    <a:moveTo>
                      <a:pt x="0" y="0"/>
                    </a:moveTo>
                    <a:lnTo>
                      <a:pt x="59997" y="0"/>
                    </a:lnTo>
                    <a:lnTo>
                      <a:pt x="59997" y="119995"/>
                    </a:lnTo>
                    <a:lnTo>
                      <a:pt x="119996" y="119995"/>
                    </a:lnTo>
                  </a:path>
                </a:pathLst>
              </a:custGeom>
              <a:noFill/>
              <a:ln w="9525" cap="flat" cmpd="sng">
                <a:solidFill>
                  <a:srgbClr val="345A99"/>
                </a:solidFill>
                <a:prstDash val="solid"/>
                <a:miter lim="800000"/>
                <a:headEnd type="none" w="sm" len="sm"/>
                <a:tailEnd type="none" w="sm" len="sm"/>
              </a:ln>
            </p:spPr>
            <p:txBody>
              <a:bodyPr spcFirstLastPara="1" wrap="square" lIns="91425" tIns="91425" rIns="91425" bIns="91425" anchor="ctr" anchorCtr="0"/>
              <a:lstStyle/>
              <a:p>
                <a:pPr marL="0" marR="0">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7" name="Text Box 38">
                <a:extLst>
                  <a:ext uri="{FF2B5EF4-FFF2-40B4-BE49-F238E27FC236}">
                    <a16:creationId xmlns:a16="http://schemas.microsoft.com/office/drawing/2014/main" id="{70E22135-C07F-274C-B102-32CBD555C49B}"/>
                  </a:ext>
                </a:extLst>
              </p:cNvPr>
              <p:cNvSpPr txBox="1"/>
              <p:nvPr/>
            </p:nvSpPr>
            <p:spPr>
              <a:xfrm>
                <a:off x="777161" y="1187807"/>
                <a:ext cx="32067" cy="32067"/>
              </a:xfrm>
              <a:prstGeom prst="rect">
                <a:avLst/>
              </a:prstGeom>
              <a:noFill/>
              <a:ln>
                <a:noFill/>
              </a:ln>
            </p:spPr>
            <p:txBody>
              <a:bodyPr spcFirstLastPara="1" wrap="square" lIns="12700" tIns="0" rIns="12700" bIns="0" anchor="ctr" anchorCtr="0"/>
              <a:lstStyle/>
              <a:p>
                <a:pPr marL="0" marR="0" algn="ctr">
                  <a:lnSpc>
                    <a:spcPct val="89000"/>
                  </a:lnSpc>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8" name="Freeform 7">
                <a:extLst>
                  <a:ext uri="{FF2B5EF4-FFF2-40B4-BE49-F238E27FC236}">
                    <a16:creationId xmlns:a16="http://schemas.microsoft.com/office/drawing/2014/main" id="{0DC3F240-425F-EF40-8815-E2D060B3FA7F}"/>
                  </a:ext>
                </a:extLst>
              </p:cNvPr>
              <p:cNvSpPr/>
              <p:nvPr/>
            </p:nvSpPr>
            <p:spPr>
              <a:xfrm>
                <a:off x="737257" y="888080"/>
                <a:ext cx="111875" cy="210507"/>
              </a:xfrm>
              <a:custGeom>
                <a:avLst/>
                <a:gdLst/>
                <a:ahLst/>
                <a:cxnLst/>
                <a:rect l="l" t="t" r="r" b="b"/>
                <a:pathLst>
                  <a:path w="120000" h="120000" extrusionOk="0">
                    <a:moveTo>
                      <a:pt x="0" y="0"/>
                    </a:moveTo>
                    <a:lnTo>
                      <a:pt x="59997" y="0"/>
                    </a:lnTo>
                    <a:lnTo>
                      <a:pt x="59997" y="119995"/>
                    </a:lnTo>
                    <a:lnTo>
                      <a:pt x="119996" y="119995"/>
                    </a:lnTo>
                  </a:path>
                </a:pathLst>
              </a:custGeom>
              <a:noFill/>
              <a:ln w="9525" cap="flat" cmpd="sng">
                <a:solidFill>
                  <a:srgbClr val="345A99"/>
                </a:solidFill>
                <a:prstDash val="solid"/>
                <a:miter lim="800000"/>
                <a:headEnd type="none" w="sm" len="sm"/>
                <a:tailEnd type="none" w="sm" len="sm"/>
              </a:ln>
            </p:spPr>
            <p:txBody>
              <a:bodyPr spcFirstLastPara="1" wrap="square" lIns="91425" tIns="91425" rIns="91425" bIns="91425" anchor="ctr" anchorCtr="0"/>
              <a:lstStyle/>
              <a:p>
                <a:pPr marL="0" marR="0">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9" name="Text Box 40">
                <a:extLst>
                  <a:ext uri="{FF2B5EF4-FFF2-40B4-BE49-F238E27FC236}">
                    <a16:creationId xmlns:a16="http://schemas.microsoft.com/office/drawing/2014/main" id="{8D0745D5-D39D-4341-ADE9-7E358F8966E4}"/>
                  </a:ext>
                </a:extLst>
              </p:cNvPr>
              <p:cNvSpPr txBox="1"/>
              <p:nvPr/>
            </p:nvSpPr>
            <p:spPr>
              <a:xfrm>
                <a:off x="787235" y="987374"/>
                <a:ext cx="11919" cy="11919"/>
              </a:xfrm>
              <a:prstGeom prst="rect">
                <a:avLst/>
              </a:prstGeom>
              <a:noFill/>
              <a:ln>
                <a:noFill/>
              </a:ln>
            </p:spPr>
            <p:txBody>
              <a:bodyPr spcFirstLastPara="1" wrap="square" lIns="12700" tIns="0" rIns="12700" bIns="0" anchor="ctr" anchorCtr="0"/>
              <a:lstStyle/>
              <a:p>
                <a:pPr marL="0" marR="0" algn="ctr">
                  <a:lnSpc>
                    <a:spcPct val="89000"/>
                  </a:lnSpc>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10" name="Freeform 9">
                <a:extLst>
                  <a:ext uri="{FF2B5EF4-FFF2-40B4-BE49-F238E27FC236}">
                    <a16:creationId xmlns:a16="http://schemas.microsoft.com/office/drawing/2014/main" id="{CB4578ED-6BF4-E44A-A9A9-961B638E5E70}"/>
                  </a:ext>
                </a:extLst>
              </p:cNvPr>
              <p:cNvSpPr/>
              <p:nvPr/>
            </p:nvSpPr>
            <p:spPr>
              <a:xfrm>
                <a:off x="737257" y="677573"/>
                <a:ext cx="111875" cy="210507"/>
              </a:xfrm>
              <a:custGeom>
                <a:avLst/>
                <a:gdLst/>
                <a:ahLst/>
                <a:cxnLst/>
                <a:rect l="l" t="t" r="r" b="b"/>
                <a:pathLst>
                  <a:path w="120000" h="120000" extrusionOk="0">
                    <a:moveTo>
                      <a:pt x="0" y="119995"/>
                    </a:moveTo>
                    <a:lnTo>
                      <a:pt x="59997" y="119995"/>
                    </a:lnTo>
                    <a:lnTo>
                      <a:pt x="59997" y="0"/>
                    </a:lnTo>
                    <a:lnTo>
                      <a:pt x="119996" y="0"/>
                    </a:lnTo>
                  </a:path>
                </a:pathLst>
              </a:custGeom>
              <a:noFill/>
              <a:ln w="9525" cap="flat" cmpd="sng">
                <a:solidFill>
                  <a:srgbClr val="345A99"/>
                </a:solidFill>
                <a:prstDash val="solid"/>
                <a:miter lim="800000"/>
                <a:headEnd type="none" w="sm" len="sm"/>
                <a:tailEnd type="none" w="sm" len="sm"/>
              </a:ln>
            </p:spPr>
            <p:txBody>
              <a:bodyPr spcFirstLastPara="1" wrap="square" lIns="91425" tIns="91425" rIns="91425" bIns="91425" anchor="ctr" anchorCtr="0"/>
              <a:lstStyle/>
              <a:p>
                <a:pPr marL="0" marR="0">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11" name="Text Box 42">
                <a:extLst>
                  <a:ext uri="{FF2B5EF4-FFF2-40B4-BE49-F238E27FC236}">
                    <a16:creationId xmlns:a16="http://schemas.microsoft.com/office/drawing/2014/main" id="{D20A692C-5F59-D74B-894E-24F4D8092606}"/>
                  </a:ext>
                </a:extLst>
              </p:cNvPr>
              <p:cNvSpPr txBox="1"/>
              <p:nvPr/>
            </p:nvSpPr>
            <p:spPr>
              <a:xfrm>
                <a:off x="787235" y="776867"/>
                <a:ext cx="11919" cy="11919"/>
              </a:xfrm>
              <a:prstGeom prst="rect">
                <a:avLst/>
              </a:prstGeom>
              <a:noFill/>
              <a:ln>
                <a:noFill/>
              </a:ln>
            </p:spPr>
            <p:txBody>
              <a:bodyPr spcFirstLastPara="1" wrap="square" lIns="12700" tIns="0" rIns="12700" bIns="0" anchor="ctr" anchorCtr="0"/>
              <a:lstStyle/>
              <a:p>
                <a:pPr marL="0" marR="0" algn="ctr">
                  <a:lnSpc>
                    <a:spcPct val="89000"/>
                  </a:lnSpc>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12" name="Freeform 11">
                <a:extLst>
                  <a:ext uri="{FF2B5EF4-FFF2-40B4-BE49-F238E27FC236}">
                    <a16:creationId xmlns:a16="http://schemas.microsoft.com/office/drawing/2014/main" id="{E26497B8-225C-F54E-87D8-CB9C99CA00A7}"/>
                  </a:ext>
                </a:extLst>
              </p:cNvPr>
              <p:cNvSpPr/>
              <p:nvPr/>
            </p:nvSpPr>
            <p:spPr>
              <a:xfrm>
                <a:off x="737257" y="256558"/>
                <a:ext cx="111875" cy="631522"/>
              </a:xfrm>
              <a:custGeom>
                <a:avLst/>
                <a:gdLst/>
                <a:ahLst/>
                <a:cxnLst/>
                <a:rect l="l" t="t" r="r" b="b"/>
                <a:pathLst>
                  <a:path w="120000" h="120000" extrusionOk="0">
                    <a:moveTo>
                      <a:pt x="0" y="119995"/>
                    </a:moveTo>
                    <a:lnTo>
                      <a:pt x="59997" y="119995"/>
                    </a:lnTo>
                    <a:lnTo>
                      <a:pt x="59997" y="0"/>
                    </a:lnTo>
                    <a:lnTo>
                      <a:pt x="119996" y="0"/>
                    </a:lnTo>
                  </a:path>
                </a:pathLst>
              </a:custGeom>
              <a:noFill/>
              <a:ln w="9525" cap="flat" cmpd="sng">
                <a:solidFill>
                  <a:srgbClr val="345A99"/>
                </a:solidFill>
                <a:prstDash val="solid"/>
                <a:miter lim="800000"/>
                <a:headEnd type="none" w="sm" len="sm"/>
                <a:tailEnd type="none" w="sm" len="sm"/>
              </a:ln>
            </p:spPr>
            <p:txBody>
              <a:bodyPr spcFirstLastPara="1" wrap="square" lIns="91425" tIns="91425" rIns="91425" bIns="91425" anchor="ctr" anchorCtr="0"/>
              <a:lstStyle/>
              <a:p>
                <a:pPr marL="0" marR="0">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13" name="Text Box 44">
                <a:extLst>
                  <a:ext uri="{FF2B5EF4-FFF2-40B4-BE49-F238E27FC236}">
                    <a16:creationId xmlns:a16="http://schemas.microsoft.com/office/drawing/2014/main" id="{5E0CCA74-8454-1B46-BC83-858D68272B07}"/>
                  </a:ext>
                </a:extLst>
              </p:cNvPr>
              <p:cNvSpPr txBox="1"/>
              <p:nvPr/>
            </p:nvSpPr>
            <p:spPr>
              <a:xfrm>
                <a:off x="777161" y="556285"/>
                <a:ext cx="32067" cy="32067"/>
              </a:xfrm>
              <a:prstGeom prst="rect">
                <a:avLst/>
              </a:prstGeom>
              <a:noFill/>
              <a:ln>
                <a:noFill/>
              </a:ln>
            </p:spPr>
            <p:txBody>
              <a:bodyPr spcFirstLastPara="1" wrap="square" lIns="12700" tIns="0" rIns="12700" bIns="0" anchor="ctr" anchorCtr="0"/>
              <a:lstStyle/>
              <a:p>
                <a:pPr marL="0" marR="0" algn="ctr">
                  <a:lnSpc>
                    <a:spcPct val="89000"/>
                  </a:lnSpc>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14" name="Rectangle 13">
                <a:extLst>
                  <a:ext uri="{FF2B5EF4-FFF2-40B4-BE49-F238E27FC236}">
                    <a16:creationId xmlns:a16="http://schemas.microsoft.com/office/drawing/2014/main" id="{F01F8A43-08F5-F24A-B144-9128A64E0814}"/>
                  </a:ext>
                </a:extLst>
              </p:cNvPr>
              <p:cNvSpPr/>
              <p:nvPr/>
            </p:nvSpPr>
            <p:spPr>
              <a:xfrm rot="-5400000">
                <a:off x="-317495" y="719674"/>
                <a:ext cx="1772693" cy="336811"/>
              </a:xfrm>
              <a:prstGeom prst="rect">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lstStyle/>
              <a:p>
                <a:pPr marL="0" marR="0">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15" name="Text Box 46">
                <a:extLst>
                  <a:ext uri="{FF2B5EF4-FFF2-40B4-BE49-F238E27FC236}">
                    <a16:creationId xmlns:a16="http://schemas.microsoft.com/office/drawing/2014/main" id="{1B5064BE-756B-A342-8B94-84A205909D4A}"/>
                  </a:ext>
                </a:extLst>
              </p:cNvPr>
              <p:cNvSpPr txBox="1"/>
              <p:nvPr/>
            </p:nvSpPr>
            <p:spPr>
              <a:xfrm rot="-5400000">
                <a:off x="-317495" y="719674"/>
                <a:ext cx="1772693" cy="336811"/>
              </a:xfrm>
              <a:prstGeom prst="rect">
                <a:avLst/>
              </a:prstGeom>
              <a:noFill/>
              <a:ln>
                <a:noFill/>
              </a:ln>
            </p:spPr>
            <p:txBody>
              <a:bodyPr spcFirstLastPara="1" wrap="square" lIns="7600" tIns="7600" rIns="7600" bIns="7600" anchor="ctr" anchorCtr="0"/>
              <a:lstStyle/>
              <a:p>
                <a:pPr marL="0" marR="0" algn="ctr">
                  <a:lnSpc>
                    <a:spcPct val="89000"/>
                  </a:lnSpc>
                  <a:spcBef>
                    <a:spcPts val="0"/>
                  </a:spcBef>
                  <a:spcAft>
                    <a:spcPts val="0"/>
                  </a:spcAft>
                </a:pPr>
                <a:r>
                  <a:rPr lang="en-US"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Victim Identification</a:t>
                </a:r>
                <a:endPar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FE9D36E0-D378-5A41-9F9B-6C4AF610E795}"/>
                  </a:ext>
                </a:extLst>
              </p:cNvPr>
              <p:cNvSpPr/>
              <p:nvPr/>
            </p:nvSpPr>
            <p:spPr>
              <a:xfrm>
                <a:off x="849132" y="88152"/>
                <a:ext cx="1602694" cy="336811"/>
              </a:xfrm>
              <a:prstGeom prst="rect">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lstStyle/>
              <a:p>
                <a:pPr marL="0" marR="0">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17" name="Text Box 48">
                <a:extLst>
                  <a:ext uri="{FF2B5EF4-FFF2-40B4-BE49-F238E27FC236}">
                    <a16:creationId xmlns:a16="http://schemas.microsoft.com/office/drawing/2014/main" id="{F67E65D9-C371-7D43-BAB3-50AD06F63EA5}"/>
                  </a:ext>
                </a:extLst>
              </p:cNvPr>
              <p:cNvSpPr txBox="1"/>
              <p:nvPr/>
            </p:nvSpPr>
            <p:spPr>
              <a:xfrm>
                <a:off x="849132" y="88152"/>
                <a:ext cx="1602694" cy="336811"/>
              </a:xfrm>
              <a:prstGeom prst="rect">
                <a:avLst/>
              </a:prstGeom>
              <a:noFill/>
              <a:ln>
                <a:noFill/>
              </a:ln>
            </p:spPr>
            <p:txBody>
              <a:bodyPr spcFirstLastPara="1" wrap="square" lIns="7600" tIns="7600" rIns="7600" bIns="7600" anchor="ctr" anchorCtr="0"/>
              <a:lstStyle/>
              <a:p>
                <a:pPr marL="0" marR="0" algn="ctr">
                  <a:lnSpc>
                    <a:spcPct val="89000"/>
                  </a:lnSpc>
                  <a:spcBef>
                    <a:spcPts val="0"/>
                  </a:spcBef>
                  <a:spcAft>
                    <a:spcPts val="0"/>
                  </a:spcAft>
                </a:pPr>
                <a:r>
                  <a:rPr lang="en-US"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Victimization Screening</a:t>
                </a:r>
                <a:endPar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38B609D2-755F-594C-8BD0-6F0AC0536AC5}"/>
                  </a:ext>
                </a:extLst>
              </p:cNvPr>
              <p:cNvSpPr/>
              <p:nvPr/>
            </p:nvSpPr>
            <p:spPr>
              <a:xfrm>
                <a:off x="849132" y="509167"/>
                <a:ext cx="1602694" cy="336811"/>
              </a:xfrm>
              <a:prstGeom prst="rect">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lstStyle/>
              <a:p>
                <a:pPr marL="0" marR="0">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19" name="Text Box 50">
                <a:extLst>
                  <a:ext uri="{FF2B5EF4-FFF2-40B4-BE49-F238E27FC236}">
                    <a16:creationId xmlns:a16="http://schemas.microsoft.com/office/drawing/2014/main" id="{70523231-8A39-7E4B-9698-9A2EB190D92A}"/>
                  </a:ext>
                </a:extLst>
              </p:cNvPr>
              <p:cNvSpPr txBox="1"/>
              <p:nvPr/>
            </p:nvSpPr>
            <p:spPr>
              <a:xfrm>
                <a:off x="849132" y="509167"/>
                <a:ext cx="1602694" cy="336811"/>
              </a:xfrm>
              <a:prstGeom prst="rect">
                <a:avLst/>
              </a:prstGeom>
              <a:noFill/>
              <a:ln>
                <a:noFill/>
              </a:ln>
            </p:spPr>
            <p:txBody>
              <a:bodyPr spcFirstLastPara="1" wrap="square" lIns="7600" tIns="7600" rIns="7600" bIns="7600" anchor="ctr" anchorCtr="0"/>
              <a:lstStyle/>
              <a:p>
                <a:pPr marL="0" marR="0" algn="ctr">
                  <a:lnSpc>
                    <a:spcPct val="89000"/>
                  </a:lnSpc>
                  <a:spcBef>
                    <a:spcPts val="0"/>
                  </a:spcBef>
                  <a:spcAft>
                    <a:spcPts val="0"/>
                  </a:spcAft>
                </a:pPr>
                <a:r>
                  <a:rPr lang="en-US"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Intake Process</a:t>
                </a:r>
                <a:endPar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A6134F3F-3CCB-F84D-AC36-1A552805765D}"/>
                  </a:ext>
                </a:extLst>
              </p:cNvPr>
              <p:cNvSpPr/>
              <p:nvPr/>
            </p:nvSpPr>
            <p:spPr>
              <a:xfrm>
                <a:off x="849132" y="930181"/>
                <a:ext cx="1602694" cy="336811"/>
              </a:xfrm>
              <a:prstGeom prst="rect">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lstStyle/>
              <a:p>
                <a:pPr marL="0" marR="0">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21" name="Text Box 52">
                <a:extLst>
                  <a:ext uri="{FF2B5EF4-FFF2-40B4-BE49-F238E27FC236}">
                    <a16:creationId xmlns:a16="http://schemas.microsoft.com/office/drawing/2014/main" id="{A7C4C28D-FD79-DC46-B24D-0254F6C9E270}"/>
                  </a:ext>
                </a:extLst>
              </p:cNvPr>
              <p:cNvSpPr txBox="1"/>
              <p:nvPr/>
            </p:nvSpPr>
            <p:spPr>
              <a:xfrm>
                <a:off x="849132" y="930181"/>
                <a:ext cx="1602694" cy="336811"/>
              </a:xfrm>
              <a:prstGeom prst="rect">
                <a:avLst/>
              </a:prstGeom>
              <a:noFill/>
              <a:ln>
                <a:noFill/>
              </a:ln>
            </p:spPr>
            <p:txBody>
              <a:bodyPr spcFirstLastPara="1" wrap="square" lIns="5700" tIns="5700" rIns="5700" bIns="5700" anchor="ctr" anchorCtr="0"/>
              <a:lstStyle/>
              <a:p>
                <a:pPr marL="0" marR="0" algn="ctr">
                  <a:lnSpc>
                    <a:spcPct val="89000"/>
                  </a:lnSpc>
                  <a:spcBef>
                    <a:spcPts val="0"/>
                  </a:spcBef>
                  <a:spcAft>
                    <a:spcPts val="0"/>
                  </a:spcAft>
                </a:pPr>
                <a:r>
                  <a:rPr lang="en-US"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Protocol when victimization has been identified</a:t>
                </a:r>
                <a:endPar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8D2B892B-3F28-B744-824A-C86DF548F842}"/>
                  </a:ext>
                </a:extLst>
              </p:cNvPr>
              <p:cNvSpPr/>
              <p:nvPr/>
            </p:nvSpPr>
            <p:spPr>
              <a:xfrm>
                <a:off x="849132" y="1351196"/>
                <a:ext cx="1602694" cy="336811"/>
              </a:xfrm>
              <a:prstGeom prst="rect">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lstStyle/>
              <a:p>
                <a:pPr marL="0" marR="0">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sp>
            <p:nvSpPr>
              <p:cNvPr id="23" name="Text Box 54">
                <a:extLst>
                  <a:ext uri="{FF2B5EF4-FFF2-40B4-BE49-F238E27FC236}">
                    <a16:creationId xmlns:a16="http://schemas.microsoft.com/office/drawing/2014/main" id="{FF6EB972-E1B3-2040-86BA-1B45841F4C79}"/>
                  </a:ext>
                </a:extLst>
              </p:cNvPr>
              <p:cNvSpPr txBox="1"/>
              <p:nvPr/>
            </p:nvSpPr>
            <p:spPr>
              <a:xfrm>
                <a:off x="849132" y="1351196"/>
                <a:ext cx="1602694" cy="336811"/>
              </a:xfrm>
              <a:prstGeom prst="rect">
                <a:avLst/>
              </a:prstGeom>
              <a:noFill/>
              <a:ln>
                <a:noFill/>
              </a:ln>
            </p:spPr>
            <p:txBody>
              <a:bodyPr spcFirstLastPara="1" wrap="square" lIns="7600" tIns="7600" rIns="7600" bIns="7600" anchor="ctr" anchorCtr="0"/>
              <a:lstStyle/>
              <a:p>
                <a:pPr marL="0" marR="0" algn="ctr">
                  <a:lnSpc>
                    <a:spcPct val="89000"/>
                  </a:lnSpc>
                  <a:spcBef>
                    <a:spcPts val="0"/>
                  </a:spcBef>
                  <a:spcAft>
                    <a:spcPts val="0"/>
                  </a:spcAft>
                </a:pPr>
                <a:r>
                  <a:rPr lang="en-US"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TIER platform</a:t>
                </a:r>
                <a:endPar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F13C7D9D-B58B-405E-A077-68FD4175C082}"/>
              </a:ext>
            </a:extLst>
          </p:cNvPr>
          <p:cNvPicPr>
            <a:picLocks noChangeAspect="1"/>
          </p:cNvPicPr>
          <p:nvPr/>
        </p:nvPicPr>
        <p:blipFill>
          <a:blip r:embed="rId3"/>
          <a:stretch>
            <a:fillRect/>
          </a:stretch>
        </p:blipFill>
        <p:spPr>
          <a:xfrm>
            <a:off x="3796163" y="6292117"/>
            <a:ext cx="1085182" cy="402371"/>
          </a:xfrm>
          <a:prstGeom prst="rect">
            <a:avLst/>
          </a:prstGeom>
        </p:spPr>
      </p:pic>
    </p:spTree>
    <p:extLst>
      <p:ext uri="{BB962C8B-B14F-4D97-AF65-F5344CB8AC3E}">
        <p14:creationId xmlns:p14="http://schemas.microsoft.com/office/powerpoint/2010/main" val="3744835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1587AA-8287-134E-B00B-55D0A1906F38}"/>
              </a:ext>
            </a:extLst>
          </p:cNvPr>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Through the TIER EHR system, the initial intake is facilitated with program-specific utilization to engage consumers in screening for service needs.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Key points were analyzed in the intake process, including length of intake, where trauma and victimization screening question were in the intake process, language used in questioning, who utilized the tool when, and at what point in the process was the tool utilized </a:t>
            </a:r>
          </a:p>
        </p:txBody>
      </p:sp>
      <p:sp>
        <p:nvSpPr>
          <p:cNvPr id="3" name="Title 2">
            <a:extLst>
              <a:ext uri="{FF2B5EF4-FFF2-40B4-BE49-F238E27FC236}">
                <a16:creationId xmlns:a16="http://schemas.microsoft.com/office/drawing/2014/main" id="{B0C4D7D0-844B-8E4D-A1DA-00DCE6EAA48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Victim Identification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Screening ?’s</a:t>
            </a:r>
          </a:p>
        </p:txBody>
      </p:sp>
      <p:pic>
        <p:nvPicPr>
          <p:cNvPr id="6" name="Picture 5">
            <a:extLst>
              <a:ext uri="{FF2B5EF4-FFF2-40B4-BE49-F238E27FC236}">
                <a16:creationId xmlns:a16="http://schemas.microsoft.com/office/drawing/2014/main" id="{6E645DE9-D3E7-284C-8185-7A8EFACA0BAE}"/>
              </a:ext>
            </a:extLst>
          </p:cNvPr>
          <p:cNvPicPr>
            <a:picLocks noChangeAspect="1"/>
          </p:cNvPicPr>
          <p:nvPr/>
        </p:nvPicPr>
        <p:blipFill>
          <a:blip r:embed="rId3"/>
          <a:stretch>
            <a:fillRect/>
          </a:stretch>
        </p:blipFill>
        <p:spPr>
          <a:xfrm>
            <a:off x="839788" y="2601331"/>
            <a:ext cx="3932237" cy="3152840"/>
          </a:xfrm>
          <a:prstGeom prst="rect">
            <a:avLst/>
          </a:prstGeom>
        </p:spPr>
      </p:pic>
      <p:pic>
        <p:nvPicPr>
          <p:cNvPr id="2" name="Picture 1">
            <a:extLst>
              <a:ext uri="{FF2B5EF4-FFF2-40B4-BE49-F238E27FC236}">
                <a16:creationId xmlns:a16="http://schemas.microsoft.com/office/drawing/2014/main" id="{111801AD-56B5-4B0F-A032-B98DEFD7E2A4}"/>
              </a:ext>
            </a:extLst>
          </p:cNvPr>
          <p:cNvPicPr>
            <a:picLocks noChangeAspect="1"/>
          </p:cNvPicPr>
          <p:nvPr/>
        </p:nvPicPr>
        <p:blipFill>
          <a:blip r:embed="rId4"/>
          <a:stretch>
            <a:fillRect/>
          </a:stretch>
        </p:blipFill>
        <p:spPr>
          <a:xfrm>
            <a:off x="4640597" y="6334920"/>
            <a:ext cx="1085182" cy="402371"/>
          </a:xfrm>
          <a:prstGeom prst="rect">
            <a:avLst/>
          </a:prstGeom>
        </p:spPr>
      </p:pic>
    </p:spTree>
    <p:extLst>
      <p:ext uri="{BB962C8B-B14F-4D97-AF65-F5344CB8AC3E}">
        <p14:creationId xmlns:p14="http://schemas.microsoft.com/office/powerpoint/2010/main" val="2642628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BEEA9-8F8E-9A4C-A563-F7E0ED27E0F6}"/>
              </a:ext>
            </a:extLst>
          </p:cNvPr>
          <p:cNvSpPr>
            <a:spLocks noGrp="1"/>
          </p:cNvSpPr>
          <p:nvPr>
            <p:ph type="title"/>
          </p:nvPr>
        </p:nvSpPr>
        <p:spPr>
          <a:xfrm>
            <a:off x="0" y="-14288"/>
            <a:ext cx="12192000" cy="943425"/>
          </a:xfrm>
        </p:spPr>
        <p:txBody>
          <a:bodyPr/>
          <a:lstStyle/>
          <a:p>
            <a:r>
              <a:rPr lang="en-US" dirty="0">
                <a:latin typeface="Times New Roman" panose="02020603050405020304" pitchFamily="18" charset="0"/>
                <a:cs typeface="Times New Roman" panose="02020603050405020304" pitchFamily="18" charset="0"/>
              </a:rPr>
              <a:t>Action Plan Recommendations for </a:t>
            </a:r>
            <a:r>
              <a:rPr lang="en-US" i="1" dirty="0">
                <a:latin typeface="Times New Roman" panose="02020603050405020304" pitchFamily="18" charset="0"/>
                <a:cs typeface="Times New Roman" panose="02020603050405020304" pitchFamily="18" charset="0"/>
              </a:rPr>
              <a:t>Victim Identification</a:t>
            </a:r>
          </a:p>
        </p:txBody>
      </p:sp>
      <p:sp>
        <p:nvSpPr>
          <p:cNvPr id="4" name="Slide Number Placeholder 3">
            <a:extLst>
              <a:ext uri="{FF2B5EF4-FFF2-40B4-BE49-F238E27FC236}">
                <a16:creationId xmlns:a16="http://schemas.microsoft.com/office/drawing/2014/main" id="{5FA087D0-51C9-A145-A44A-F3908D5E535B}"/>
              </a:ext>
            </a:extLst>
          </p:cNvPr>
          <p:cNvSpPr>
            <a:spLocks noGrp="1"/>
          </p:cNvSpPr>
          <p:nvPr>
            <p:ph type="sldNum" sz="quarter" idx="12"/>
          </p:nvPr>
        </p:nvSpPr>
        <p:spPr/>
        <p:txBody>
          <a:bodyPr/>
          <a:lstStyle/>
          <a:p>
            <a:fld id="{AC424982-4A79-4E22-BA91-A61F5CD96823}" type="slidenum">
              <a:rPr lang="en-US" smtClean="0"/>
              <a:pPr/>
              <a:t>32</a:t>
            </a:fld>
            <a:endParaRPr lang="en-US" dirty="0"/>
          </a:p>
        </p:txBody>
      </p:sp>
      <p:graphicFrame>
        <p:nvGraphicFramePr>
          <p:cNvPr id="5" name="Table 4">
            <a:extLst>
              <a:ext uri="{FF2B5EF4-FFF2-40B4-BE49-F238E27FC236}">
                <a16:creationId xmlns:a16="http://schemas.microsoft.com/office/drawing/2014/main" id="{2D4C2FC5-E2C8-3648-A8C4-48475A8F3F54}"/>
              </a:ext>
            </a:extLst>
          </p:cNvPr>
          <p:cNvGraphicFramePr>
            <a:graphicFrameLocks noGrp="1"/>
          </p:cNvGraphicFramePr>
          <p:nvPr>
            <p:extLst>
              <p:ext uri="{D42A27DB-BD31-4B8C-83A1-F6EECF244321}">
                <p14:modId xmlns:p14="http://schemas.microsoft.com/office/powerpoint/2010/main" val="962967637"/>
              </p:ext>
            </p:extLst>
          </p:nvPr>
        </p:nvGraphicFramePr>
        <p:xfrm>
          <a:off x="845263" y="1112053"/>
          <a:ext cx="10491537" cy="5023107"/>
        </p:xfrm>
        <a:graphic>
          <a:graphicData uri="http://schemas.openxmlformats.org/drawingml/2006/table">
            <a:tbl>
              <a:tblPr firstRow="1" firstCol="1" bandRow="1">
                <a:tableStyleId>{5C22544A-7EE6-4342-B048-85BDC9FD1C3A}</a:tableStyleId>
              </a:tblPr>
              <a:tblGrid>
                <a:gridCol w="3497179">
                  <a:extLst>
                    <a:ext uri="{9D8B030D-6E8A-4147-A177-3AD203B41FA5}">
                      <a16:colId xmlns:a16="http://schemas.microsoft.com/office/drawing/2014/main" val="4254819670"/>
                    </a:ext>
                  </a:extLst>
                </a:gridCol>
                <a:gridCol w="3497179">
                  <a:extLst>
                    <a:ext uri="{9D8B030D-6E8A-4147-A177-3AD203B41FA5}">
                      <a16:colId xmlns:a16="http://schemas.microsoft.com/office/drawing/2014/main" val="2610560625"/>
                    </a:ext>
                  </a:extLst>
                </a:gridCol>
                <a:gridCol w="3497179">
                  <a:extLst>
                    <a:ext uri="{9D8B030D-6E8A-4147-A177-3AD203B41FA5}">
                      <a16:colId xmlns:a16="http://schemas.microsoft.com/office/drawing/2014/main" val="3364820663"/>
                    </a:ext>
                  </a:extLst>
                </a:gridCol>
              </a:tblGrid>
              <a:tr h="255743">
                <a:tc>
                  <a:txBody>
                    <a:bodyPr/>
                    <a:lstStyle/>
                    <a:p>
                      <a:pPr marL="0" marR="0" algn="ctr">
                        <a:lnSpc>
                          <a:spcPct val="115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Recommendation</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46454" marR="46454" marT="0" marB="0"/>
                </a:tc>
                <a:tc>
                  <a:txBody>
                    <a:bodyPr/>
                    <a:lstStyle/>
                    <a:p>
                      <a:pPr marL="0" marR="0" algn="ctr">
                        <a:lnSpc>
                          <a:spcPct val="115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Cost to the Center</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46454" marR="46454" marT="0" marB="0"/>
                </a:tc>
                <a:tc>
                  <a:txBody>
                    <a:bodyPr/>
                    <a:lstStyle/>
                    <a:p>
                      <a:pPr marL="0" marR="0" algn="ctr">
                        <a:lnSpc>
                          <a:spcPct val="115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Additional Information</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46454" marR="46454" marT="0" marB="0"/>
                </a:tc>
                <a:extLst>
                  <a:ext uri="{0D108BD9-81ED-4DB2-BD59-A6C34878D82A}">
                    <a16:rowId xmlns:a16="http://schemas.microsoft.com/office/drawing/2014/main" val="2246393552"/>
                  </a:ext>
                </a:extLst>
              </a:tr>
              <a:tr h="729024">
                <a:tc>
                  <a:txBody>
                    <a:bodyPr/>
                    <a:lstStyle/>
                    <a:p>
                      <a:pPr marL="0" marR="0">
                        <a:lnSpc>
                          <a:spcPct val="115000"/>
                        </a:lnSpc>
                        <a:spcBef>
                          <a:spcPts val="0"/>
                        </a:spcBef>
                        <a:spcAft>
                          <a:spcPts val="1000"/>
                        </a:spcAft>
                      </a:pPr>
                      <a:r>
                        <a:rPr lang="en-US" sz="1600" dirty="0">
                          <a:effectLst/>
                          <a:latin typeface="Times New Roman" panose="02020603050405020304" pitchFamily="18" charset="0"/>
                          <a:cs typeface="Times New Roman" panose="02020603050405020304" pitchFamily="18" charset="0"/>
                        </a:rPr>
                        <a:t>Assess current protocol if and when victim is identified (program specific)</a:t>
                      </a:r>
                    </a:p>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solidFill>
                          <a:srgbClr val="365F91"/>
                        </a:solidFill>
                        <a:effectLst/>
                        <a:latin typeface="Times New Roman" panose="02020603050405020304" pitchFamily="18" charset="0"/>
                        <a:ea typeface="Calibri"/>
                        <a:cs typeface="Times New Roman" panose="02020603050405020304" pitchFamily="18" charset="0"/>
                      </a:endParaRPr>
                    </a:p>
                  </a:txBody>
                  <a:tcPr marL="46454" marR="46454" marT="0" marB="0"/>
                </a:tc>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Staff time</a:t>
                      </a:r>
                      <a:endParaRPr lang="en-US" sz="1600" dirty="0">
                        <a:solidFill>
                          <a:srgbClr val="365F91"/>
                        </a:solidFill>
                        <a:effectLst/>
                        <a:latin typeface="Times New Roman" panose="02020603050405020304" pitchFamily="18" charset="0"/>
                        <a:ea typeface="Calibri"/>
                        <a:cs typeface="Times New Roman" panose="02020603050405020304" pitchFamily="18" charset="0"/>
                      </a:endParaRPr>
                    </a:p>
                  </a:txBody>
                  <a:tcPr marL="46454" marR="46454" marT="0" marB="0"/>
                </a:tc>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The HT Focus Groups helped us gain clarity on the current usage of the Trauma Assessment</a:t>
                      </a:r>
                      <a:endParaRPr lang="en-US" sz="1600" dirty="0">
                        <a:solidFill>
                          <a:srgbClr val="365F91"/>
                        </a:solidFill>
                        <a:effectLst/>
                        <a:latin typeface="Times New Roman" panose="02020603050405020304" pitchFamily="18" charset="0"/>
                        <a:ea typeface="Calibri"/>
                        <a:cs typeface="Times New Roman" panose="02020603050405020304" pitchFamily="18" charset="0"/>
                      </a:endParaRPr>
                    </a:p>
                  </a:txBody>
                  <a:tcPr marL="46454" marR="46454" marT="0" marB="0"/>
                </a:tc>
                <a:extLst>
                  <a:ext uri="{0D108BD9-81ED-4DB2-BD59-A6C34878D82A}">
                    <a16:rowId xmlns:a16="http://schemas.microsoft.com/office/drawing/2014/main" val="1393167532"/>
                  </a:ext>
                </a:extLst>
              </a:tr>
              <a:tr h="811716">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Identify victimization tool for potential use or replication</a:t>
                      </a:r>
                      <a:endParaRPr lang="en-US" sz="1600" dirty="0">
                        <a:solidFill>
                          <a:srgbClr val="365F91"/>
                        </a:solidFill>
                        <a:effectLst/>
                        <a:latin typeface="Times New Roman" panose="02020603050405020304" pitchFamily="18" charset="0"/>
                        <a:ea typeface="Calibri"/>
                        <a:cs typeface="Times New Roman" panose="02020603050405020304" pitchFamily="18" charset="0"/>
                      </a:endParaRPr>
                    </a:p>
                  </a:txBody>
                  <a:tcPr marL="46454" marR="46454" marT="0" marB="0"/>
                </a:tc>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Training and Supervision Team Time in conjunction with Dr. Abigail Tucker</a:t>
                      </a:r>
                      <a:endParaRPr lang="en-US" sz="1600" dirty="0">
                        <a:solidFill>
                          <a:srgbClr val="365F91"/>
                        </a:solidFill>
                        <a:effectLst/>
                        <a:latin typeface="Times New Roman" panose="02020603050405020304" pitchFamily="18" charset="0"/>
                        <a:ea typeface="Calibri"/>
                        <a:cs typeface="Times New Roman" panose="02020603050405020304" pitchFamily="18" charset="0"/>
                      </a:endParaRPr>
                    </a:p>
                  </a:txBody>
                  <a:tcPr marL="46454" marR="46454" marT="0" marB="0"/>
                </a:tc>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Consider other tools, literature review</a:t>
                      </a:r>
                      <a:endParaRPr lang="en-US" sz="1600" dirty="0">
                        <a:solidFill>
                          <a:srgbClr val="365F91"/>
                        </a:solidFill>
                        <a:effectLst/>
                        <a:latin typeface="Times New Roman" panose="02020603050405020304" pitchFamily="18" charset="0"/>
                        <a:ea typeface="Calibri"/>
                        <a:cs typeface="Times New Roman" panose="02020603050405020304" pitchFamily="18" charset="0"/>
                      </a:endParaRPr>
                    </a:p>
                  </a:txBody>
                  <a:tcPr marL="46454" marR="46454" marT="0" marB="0"/>
                </a:tc>
                <a:extLst>
                  <a:ext uri="{0D108BD9-81ED-4DB2-BD59-A6C34878D82A}">
                    <a16:rowId xmlns:a16="http://schemas.microsoft.com/office/drawing/2014/main" val="1721847585"/>
                  </a:ext>
                </a:extLst>
              </a:tr>
              <a:tr h="811716">
                <a:tc>
                  <a:txBody>
                    <a:bodyPr/>
                    <a:lstStyle/>
                    <a:p>
                      <a:pPr marL="0" marR="0">
                        <a:lnSpc>
                          <a:spcPct val="115000"/>
                        </a:lnSpc>
                        <a:spcBef>
                          <a:spcPts val="0"/>
                        </a:spcBef>
                        <a:spcAft>
                          <a:spcPts val="1000"/>
                        </a:spcAft>
                      </a:pPr>
                      <a:r>
                        <a:rPr lang="en-US" sz="1600" dirty="0">
                          <a:effectLst/>
                          <a:latin typeface="Times New Roman" panose="02020603050405020304" pitchFamily="18" charset="0"/>
                          <a:cs typeface="Times New Roman" panose="02020603050405020304" pitchFamily="18" charset="0"/>
                        </a:rPr>
                        <a:t>Implementation of tool into TIER platform</a:t>
                      </a:r>
                      <a:endParaRPr lang="en-US" sz="1600" dirty="0">
                        <a:solidFill>
                          <a:srgbClr val="365F91"/>
                        </a:solidFill>
                        <a:effectLst/>
                        <a:latin typeface="Times New Roman" panose="02020603050405020304" pitchFamily="18" charset="0"/>
                        <a:ea typeface="Calibri"/>
                        <a:cs typeface="Times New Roman" panose="02020603050405020304" pitchFamily="18" charset="0"/>
                      </a:endParaRPr>
                    </a:p>
                  </a:txBody>
                  <a:tcPr marL="46454" marR="46454" marT="0" marB="0"/>
                </a:tc>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IS and TIER Implementation staff time/scope of project time plus training time</a:t>
                      </a:r>
                      <a:endParaRPr lang="en-US" sz="1600" dirty="0">
                        <a:solidFill>
                          <a:srgbClr val="365F91"/>
                        </a:solidFill>
                        <a:effectLst/>
                        <a:latin typeface="Times New Roman" panose="02020603050405020304" pitchFamily="18" charset="0"/>
                        <a:ea typeface="Calibri"/>
                        <a:cs typeface="Times New Roman" panose="02020603050405020304" pitchFamily="18" charset="0"/>
                      </a:endParaRPr>
                    </a:p>
                  </a:txBody>
                  <a:tcPr marL="46454" marR="46454" marT="0" marB="0"/>
                </a:tc>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TIER Implementation Process will be followed</a:t>
                      </a:r>
                      <a:endParaRPr lang="en-US" sz="1600" dirty="0">
                        <a:solidFill>
                          <a:srgbClr val="365F91"/>
                        </a:solidFill>
                        <a:effectLst/>
                        <a:latin typeface="Times New Roman" panose="02020603050405020304" pitchFamily="18" charset="0"/>
                        <a:ea typeface="Calibri"/>
                        <a:cs typeface="Times New Roman" panose="02020603050405020304" pitchFamily="18" charset="0"/>
                      </a:endParaRPr>
                    </a:p>
                  </a:txBody>
                  <a:tcPr marL="46454" marR="46454" marT="0" marB="0"/>
                </a:tc>
                <a:extLst>
                  <a:ext uri="{0D108BD9-81ED-4DB2-BD59-A6C34878D82A}">
                    <a16:rowId xmlns:a16="http://schemas.microsoft.com/office/drawing/2014/main" val="2346760504"/>
                  </a:ext>
                </a:extLst>
              </a:tr>
              <a:tr h="1089731">
                <a:tc>
                  <a:txBody>
                    <a:bodyPr/>
                    <a:lstStyle/>
                    <a:p>
                      <a:pPr marL="0" marR="0">
                        <a:lnSpc>
                          <a:spcPct val="115000"/>
                        </a:lnSpc>
                        <a:spcBef>
                          <a:spcPts val="0"/>
                        </a:spcBef>
                        <a:spcAft>
                          <a:spcPts val="1000"/>
                        </a:spcAft>
                      </a:pPr>
                      <a:r>
                        <a:rPr lang="en-US" sz="1600" dirty="0">
                          <a:effectLst/>
                          <a:latin typeface="Times New Roman" panose="02020603050405020304" pitchFamily="18" charset="0"/>
                          <a:cs typeface="Times New Roman" panose="02020603050405020304" pitchFamily="18" charset="0"/>
                        </a:rPr>
                        <a:t>Public Awareness/outreach materials for consumers</a:t>
                      </a:r>
                      <a:endParaRPr lang="en-US" sz="1600" dirty="0">
                        <a:solidFill>
                          <a:srgbClr val="365F91"/>
                        </a:solidFill>
                        <a:effectLst/>
                        <a:latin typeface="Times New Roman" panose="02020603050405020304" pitchFamily="18" charset="0"/>
                        <a:ea typeface="Calibri"/>
                        <a:cs typeface="Times New Roman" panose="02020603050405020304" pitchFamily="18" charset="0"/>
                      </a:endParaRPr>
                    </a:p>
                  </a:txBody>
                  <a:tcPr marL="46454" marR="46454" marT="0" marB="0"/>
                </a:tc>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Training and Supervision team time in conjunction with Marketing and Development; Cost of printing materials</a:t>
                      </a:r>
                      <a:endParaRPr lang="en-US" sz="1600" dirty="0">
                        <a:solidFill>
                          <a:srgbClr val="365F91"/>
                        </a:solidFill>
                        <a:effectLst/>
                        <a:latin typeface="Times New Roman" panose="02020603050405020304" pitchFamily="18" charset="0"/>
                        <a:ea typeface="Calibri"/>
                        <a:cs typeface="Times New Roman" panose="02020603050405020304" pitchFamily="18" charset="0"/>
                      </a:endParaRPr>
                    </a:p>
                  </a:txBody>
                  <a:tcPr marL="46454" marR="46454" marT="0" marB="0"/>
                </a:tc>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Would work with Marketing</a:t>
                      </a:r>
                      <a:endParaRPr lang="en-US" sz="1600" dirty="0">
                        <a:solidFill>
                          <a:srgbClr val="365F91"/>
                        </a:solidFill>
                        <a:effectLst/>
                        <a:latin typeface="Times New Roman" panose="02020603050405020304" pitchFamily="18" charset="0"/>
                        <a:ea typeface="Calibri"/>
                        <a:cs typeface="Times New Roman" panose="02020603050405020304" pitchFamily="18" charset="0"/>
                      </a:endParaRPr>
                    </a:p>
                  </a:txBody>
                  <a:tcPr marL="46454" marR="46454" marT="0" marB="0"/>
                </a:tc>
                <a:extLst>
                  <a:ext uri="{0D108BD9-81ED-4DB2-BD59-A6C34878D82A}">
                    <a16:rowId xmlns:a16="http://schemas.microsoft.com/office/drawing/2014/main" val="1007959251"/>
                  </a:ext>
                </a:extLst>
              </a:tr>
              <a:tr h="1089731">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Monitoring and Evaluation</a:t>
                      </a:r>
                      <a:endParaRPr lang="en-US" sz="1600" dirty="0">
                        <a:solidFill>
                          <a:srgbClr val="365F91"/>
                        </a:solidFill>
                        <a:effectLst/>
                        <a:latin typeface="Times New Roman" panose="02020603050405020304" pitchFamily="18" charset="0"/>
                        <a:ea typeface="Calibri"/>
                        <a:cs typeface="Times New Roman" panose="02020603050405020304" pitchFamily="18" charset="0"/>
                      </a:endParaRPr>
                    </a:p>
                  </a:txBody>
                  <a:tcPr marL="46454" marR="46454" marT="0" marB="0"/>
                </a:tc>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Training and Supervision team time in conjunction with Data Analytics Team to look at running reports on the screening tool</a:t>
                      </a:r>
                      <a:endParaRPr lang="en-US" sz="1600" dirty="0">
                        <a:solidFill>
                          <a:srgbClr val="365F91"/>
                        </a:solidFill>
                        <a:effectLst/>
                        <a:latin typeface="Times New Roman" panose="02020603050405020304" pitchFamily="18" charset="0"/>
                        <a:ea typeface="Calibri"/>
                        <a:cs typeface="Times New Roman" panose="02020603050405020304" pitchFamily="18" charset="0"/>
                      </a:endParaRPr>
                    </a:p>
                  </a:txBody>
                  <a:tcPr marL="46454" marR="46454" marT="0" marB="0"/>
                </a:tc>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Would brainstorm with DA team to see what is possible</a:t>
                      </a:r>
                      <a:endParaRPr lang="en-US" sz="1600" dirty="0">
                        <a:solidFill>
                          <a:srgbClr val="365F91"/>
                        </a:solidFill>
                        <a:effectLst/>
                        <a:latin typeface="Times New Roman" panose="02020603050405020304" pitchFamily="18" charset="0"/>
                        <a:ea typeface="Calibri"/>
                        <a:cs typeface="Times New Roman" panose="02020603050405020304" pitchFamily="18" charset="0"/>
                      </a:endParaRPr>
                    </a:p>
                  </a:txBody>
                  <a:tcPr marL="46454" marR="46454" marT="0" marB="0"/>
                </a:tc>
                <a:extLst>
                  <a:ext uri="{0D108BD9-81ED-4DB2-BD59-A6C34878D82A}">
                    <a16:rowId xmlns:a16="http://schemas.microsoft.com/office/drawing/2014/main" val="1053324021"/>
                  </a:ext>
                </a:extLst>
              </a:tr>
            </a:tbl>
          </a:graphicData>
        </a:graphic>
      </p:graphicFrame>
      <p:pic>
        <p:nvPicPr>
          <p:cNvPr id="3" name="Picture 2">
            <a:extLst>
              <a:ext uri="{FF2B5EF4-FFF2-40B4-BE49-F238E27FC236}">
                <a16:creationId xmlns:a16="http://schemas.microsoft.com/office/drawing/2014/main" id="{F4696E9D-0D7A-4F87-9B79-B3B4F34BCF93}"/>
              </a:ext>
            </a:extLst>
          </p:cNvPr>
          <p:cNvPicPr>
            <a:picLocks noChangeAspect="1"/>
          </p:cNvPicPr>
          <p:nvPr/>
        </p:nvPicPr>
        <p:blipFill>
          <a:blip r:embed="rId3"/>
          <a:stretch>
            <a:fillRect/>
          </a:stretch>
        </p:blipFill>
        <p:spPr>
          <a:xfrm>
            <a:off x="3937261" y="6307766"/>
            <a:ext cx="1085182" cy="402371"/>
          </a:xfrm>
          <a:prstGeom prst="rect">
            <a:avLst/>
          </a:prstGeom>
        </p:spPr>
      </p:pic>
    </p:spTree>
    <p:extLst>
      <p:ext uri="{BB962C8B-B14F-4D97-AF65-F5344CB8AC3E}">
        <p14:creationId xmlns:p14="http://schemas.microsoft.com/office/powerpoint/2010/main" val="4122731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748E47-856A-4E49-B794-9BB8C2E6F675}"/>
              </a:ext>
            </a:extLst>
          </p:cNvPr>
          <p:cNvSpPr>
            <a:spLocks noGrp="1"/>
          </p:cNvSpPr>
          <p:nvPr>
            <p:ph idx="1"/>
          </p:nvPr>
        </p:nvSpPr>
        <p:spPr>
          <a:xfrm>
            <a:off x="5241529" y="1021107"/>
            <a:ext cx="6382262" cy="4815785"/>
          </a:xfrm>
        </p:spPr>
        <p:txBody>
          <a:bodyPr/>
          <a:lstStyle/>
          <a:p>
            <a:r>
              <a:rPr lang="en-US" sz="2400" dirty="0">
                <a:latin typeface="Times New Roman" panose="02020603050405020304" pitchFamily="18" charset="0"/>
                <a:cs typeface="Times New Roman" panose="02020603050405020304" pitchFamily="18" charset="0"/>
              </a:rPr>
              <a:t>It is the practice of CRC to have a sponsor at the leadership level for new initiatives and projects. </a:t>
            </a:r>
          </a:p>
          <a:p>
            <a:r>
              <a:rPr lang="en-US" sz="2400" dirty="0">
                <a:latin typeface="Times New Roman" panose="02020603050405020304" pitchFamily="18" charset="0"/>
                <a:cs typeface="Times New Roman" panose="02020603050405020304" pitchFamily="18" charset="0"/>
              </a:rPr>
              <a:t>The identified sponsor for this project was Dr. Abigail Tucker, Director of Intensive Services. She is now the Center’s Chief Clinical Officer.</a:t>
            </a:r>
          </a:p>
          <a:p>
            <a:r>
              <a:rPr lang="en-US" sz="2400" dirty="0">
                <a:latin typeface="Times New Roman" panose="02020603050405020304" pitchFamily="18" charset="0"/>
                <a:cs typeface="Times New Roman" panose="02020603050405020304" pitchFamily="18" charset="0"/>
              </a:rPr>
              <a:t> Dr. Tucker’s role is to act as a consultant and liaison to the board and to CRC's senior leaders and managers. </a:t>
            </a:r>
          </a:p>
          <a:p>
            <a:r>
              <a:rPr lang="en-US" sz="2400" dirty="0">
                <a:latin typeface="Times New Roman" panose="02020603050405020304" pitchFamily="18" charset="0"/>
                <a:cs typeface="Times New Roman" panose="02020603050405020304" pitchFamily="18" charset="0"/>
              </a:rPr>
              <a:t>In addition, she represents the project at CRC's highest levels."  Dr. Tucker presented a project update to the Center’s board members in July 2018.</a:t>
            </a:r>
          </a:p>
          <a:p>
            <a:endParaRPr lang="en-US" sz="24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19BA1E6A-3026-294D-96CF-23F321C8D40E}"/>
              </a:ext>
            </a:extLst>
          </p:cNvPr>
          <p:cNvSpPr>
            <a:spLocks noGrp="1"/>
          </p:cNvSpPr>
          <p:nvPr>
            <p:ph type="title"/>
          </p:nvPr>
        </p:nvSpPr>
        <p:spPr>
          <a:xfrm>
            <a:off x="968125" y="2581805"/>
            <a:ext cx="3932237" cy="1694390"/>
          </a:xfrm>
        </p:spPr>
        <p:txBody>
          <a:bodyPr/>
          <a:lstStyle/>
          <a:p>
            <a:r>
              <a:rPr lang="en-US" sz="2600" dirty="0">
                <a:latin typeface="Times New Roman" panose="02020603050405020304" pitchFamily="18" charset="0"/>
                <a:ea typeface="Helvetica Neue" panose="02000503000000020004" pitchFamily="2" charset="0"/>
                <a:cs typeface="Times New Roman" panose="02020603050405020304" pitchFamily="18" charset="0"/>
              </a:rPr>
              <a:t>Action Plan Recommendations for </a:t>
            </a:r>
            <a:r>
              <a:rPr lang="en-US" sz="2600" i="1" dirty="0">
                <a:latin typeface="Times New Roman" panose="02020603050405020304" pitchFamily="18" charset="0"/>
                <a:ea typeface="Helvetica Neue" panose="02000503000000020004" pitchFamily="2" charset="0"/>
                <a:cs typeface="Times New Roman" panose="02020603050405020304" pitchFamily="18" charset="0"/>
              </a:rPr>
              <a:t>Capacity / </a:t>
            </a:r>
            <a:r>
              <a:rPr lang="en-US" sz="2600" i="1" dirty="0">
                <a:latin typeface="Times New Roman" panose="02020603050405020304" pitchFamily="18" charset="0"/>
                <a:cs typeface="Times New Roman" panose="02020603050405020304" pitchFamily="18" charset="0"/>
              </a:rPr>
              <a:t>Coalition </a:t>
            </a:r>
            <a:r>
              <a:rPr lang="en-US" sz="2600" i="1" dirty="0">
                <a:latin typeface="Times New Roman" panose="02020603050405020304" pitchFamily="18" charset="0"/>
                <a:ea typeface="Helvetica Neue" panose="02000503000000020004" pitchFamily="2" charset="0"/>
                <a:cs typeface="Times New Roman" panose="02020603050405020304" pitchFamily="18" charset="0"/>
              </a:rPr>
              <a:t>Building</a:t>
            </a:r>
            <a:endParaRPr lang="en-US" sz="2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1FDBE6A-65D7-40F5-B8FD-FE1CDB754BEA}"/>
              </a:ext>
            </a:extLst>
          </p:cNvPr>
          <p:cNvPicPr>
            <a:picLocks noChangeAspect="1"/>
          </p:cNvPicPr>
          <p:nvPr/>
        </p:nvPicPr>
        <p:blipFill>
          <a:blip r:embed="rId3"/>
          <a:stretch>
            <a:fillRect/>
          </a:stretch>
        </p:blipFill>
        <p:spPr>
          <a:xfrm>
            <a:off x="4500786" y="6332521"/>
            <a:ext cx="1085182" cy="402371"/>
          </a:xfrm>
          <a:prstGeom prst="rect">
            <a:avLst/>
          </a:prstGeom>
        </p:spPr>
      </p:pic>
    </p:spTree>
    <p:extLst>
      <p:ext uri="{BB962C8B-B14F-4D97-AF65-F5344CB8AC3E}">
        <p14:creationId xmlns:p14="http://schemas.microsoft.com/office/powerpoint/2010/main" val="3705921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Action Plan Recommendations for </a:t>
            </a:r>
            <a:r>
              <a:rPr lang="en-US" i="1" dirty="0">
                <a:latin typeface="Times New Roman" panose="02020603050405020304" pitchFamily="18" charset="0"/>
                <a:cs typeface="Times New Roman" panose="02020603050405020304" pitchFamily="18" charset="0"/>
              </a:rPr>
              <a:t>Capacity /Coalition Building</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3493180"/>
              </p:ext>
            </p:extLst>
          </p:nvPr>
        </p:nvGraphicFramePr>
        <p:xfrm>
          <a:off x="1981200" y="1600201"/>
          <a:ext cx="7061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BBB66930-2EB7-44BD-B0FA-643DE50FC574}"/>
              </a:ext>
            </a:extLst>
          </p:cNvPr>
          <p:cNvPicPr>
            <a:picLocks noChangeAspect="1"/>
          </p:cNvPicPr>
          <p:nvPr/>
        </p:nvPicPr>
        <p:blipFill>
          <a:blip r:embed="rId8"/>
          <a:stretch>
            <a:fillRect/>
          </a:stretch>
        </p:blipFill>
        <p:spPr>
          <a:xfrm>
            <a:off x="3597018" y="6268725"/>
            <a:ext cx="1085182" cy="402371"/>
          </a:xfrm>
          <a:prstGeom prst="rect">
            <a:avLst/>
          </a:prstGeom>
        </p:spPr>
      </p:pic>
    </p:spTree>
    <p:extLst>
      <p:ext uri="{BB962C8B-B14F-4D97-AF65-F5344CB8AC3E}">
        <p14:creationId xmlns:p14="http://schemas.microsoft.com/office/powerpoint/2010/main" val="3773154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8"/>
            <a:ext cx="12192000" cy="943425"/>
          </a:xfrm>
        </p:spPr>
        <p:txBody>
          <a:bodyPr/>
          <a:lstStyle/>
          <a:p>
            <a:r>
              <a:rPr lang="en-US" dirty="0">
                <a:latin typeface="Times New Roman" panose="02020603050405020304" pitchFamily="18" charset="0"/>
                <a:cs typeface="Times New Roman" panose="02020603050405020304" pitchFamily="18" charset="0"/>
              </a:rPr>
              <a:t>Action Plan Recommendations for </a:t>
            </a:r>
            <a:r>
              <a:rPr lang="en-US" i="1" dirty="0">
                <a:latin typeface="Times New Roman" panose="02020603050405020304" pitchFamily="18" charset="0"/>
                <a:cs typeface="Times New Roman" panose="02020603050405020304" pitchFamily="18" charset="0"/>
              </a:rPr>
              <a:t>Capacity /Coalition Building</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179581"/>
              </p:ext>
            </p:extLst>
          </p:nvPr>
        </p:nvGraphicFramePr>
        <p:xfrm>
          <a:off x="553453" y="1175368"/>
          <a:ext cx="11085094" cy="4507263"/>
        </p:xfrm>
        <a:graphic>
          <a:graphicData uri="http://schemas.openxmlformats.org/drawingml/2006/table">
            <a:tbl>
              <a:tblPr firstRow="1" firstCol="1" bandRow="1">
                <a:tableStyleId>{5C22544A-7EE6-4342-B048-85BDC9FD1C3A}</a:tableStyleId>
              </a:tblPr>
              <a:tblGrid>
                <a:gridCol w="3160677">
                  <a:extLst>
                    <a:ext uri="{9D8B030D-6E8A-4147-A177-3AD203B41FA5}">
                      <a16:colId xmlns:a16="http://schemas.microsoft.com/office/drawing/2014/main" val="20000"/>
                    </a:ext>
                  </a:extLst>
                </a:gridCol>
                <a:gridCol w="2241143">
                  <a:extLst>
                    <a:ext uri="{9D8B030D-6E8A-4147-A177-3AD203B41FA5}">
                      <a16:colId xmlns:a16="http://schemas.microsoft.com/office/drawing/2014/main" val="20001"/>
                    </a:ext>
                  </a:extLst>
                </a:gridCol>
                <a:gridCol w="5683274">
                  <a:extLst>
                    <a:ext uri="{9D8B030D-6E8A-4147-A177-3AD203B41FA5}">
                      <a16:colId xmlns:a16="http://schemas.microsoft.com/office/drawing/2014/main" val="20002"/>
                    </a:ext>
                  </a:extLst>
                </a:gridCol>
              </a:tblGrid>
              <a:tr h="554191">
                <a:tc>
                  <a:txBody>
                    <a:bodyPr/>
                    <a:lstStyle/>
                    <a:p>
                      <a:pPr marL="0" marR="0">
                        <a:lnSpc>
                          <a:spcPct val="115000"/>
                        </a:lnSpc>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Recommendation</a:t>
                      </a:r>
                      <a:endParaRPr lang="en-US" sz="18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Cost to the Center</a:t>
                      </a:r>
                      <a:endParaRPr lang="en-US" sz="18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Additional Information</a:t>
                      </a:r>
                      <a:endParaRPr lang="en-US" sz="18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531521">
                <a:tc>
                  <a:txBody>
                    <a:bodyPr/>
                    <a:lstStyle/>
                    <a:p>
                      <a:pPr marL="0" marR="0">
                        <a:lnSpc>
                          <a:spcPct val="115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CRC HT Champs</a:t>
                      </a:r>
                      <a:endParaRPr lang="en-US" sz="1800" dirty="0">
                        <a:solidFill>
                          <a:srgbClr val="365F9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Staff Time</a:t>
                      </a:r>
                      <a:endParaRPr lang="en-US" sz="1800" dirty="0">
                        <a:solidFill>
                          <a:srgbClr val="365F9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800" dirty="0">
                          <a:effectLst/>
                          <a:latin typeface="Times New Roman" panose="02020603050405020304" pitchFamily="18" charset="0"/>
                          <a:cs typeface="Times New Roman" panose="02020603050405020304" pitchFamily="18" charset="0"/>
                        </a:rPr>
                        <a:t>Internal protocols for response/Train-the-trainer/ Replication to other CRC programs of NHTTAC project. Consider making this a standing committee from the TIC Steering Committee led by Elaine.</a:t>
                      </a:r>
                      <a:endParaRPr lang="en-US" sz="1800" dirty="0">
                        <a:solidFill>
                          <a:srgbClr val="365F91"/>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125117">
                <a:tc>
                  <a:txBody>
                    <a:bodyPr/>
                    <a:lstStyle/>
                    <a:p>
                      <a:pPr marL="0" marR="0">
                        <a:lnSpc>
                          <a:spcPct val="115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Staff of Program Priorities</a:t>
                      </a:r>
                      <a:endParaRPr lang="en-US" sz="1800" dirty="0">
                        <a:solidFill>
                          <a:srgbClr val="365F9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Staff Time</a:t>
                      </a:r>
                      <a:endParaRPr lang="en-US" sz="1800" dirty="0">
                        <a:solidFill>
                          <a:srgbClr val="365F9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800" dirty="0">
                          <a:effectLst/>
                          <a:latin typeface="Times New Roman" panose="02020603050405020304" pitchFamily="18" charset="0"/>
                          <a:cs typeface="Times New Roman" panose="02020603050405020304" pitchFamily="18" charset="0"/>
                        </a:rPr>
                        <a:t>Execution of recommendations including trainings, protocol for response, monitoring and evaluation</a:t>
                      </a:r>
                      <a:endParaRPr lang="en-US" sz="1800" dirty="0">
                        <a:solidFill>
                          <a:srgbClr val="365F91"/>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42243">
                <a:tc>
                  <a:txBody>
                    <a:bodyPr/>
                    <a:lstStyle/>
                    <a:p>
                      <a:pPr marL="0" marR="0">
                        <a:lnSpc>
                          <a:spcPct val="115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Internal Leadership</a:t>
                      </a:r>
                      <a:endParaRPr lang="en-US" sz="1800" dirty="0">
                        <a:solidFill>
                          <a:srgbClr val="365F9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Leadership Time</a:t>
                      </a:r>
                      <a:endParaRPr lang="en-US" sz="1800" dirty="0">
                        <a:solidFill>
                          <a:srgbClr val="365F9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800" dirty="0">
                          <a:effectLst/>
                          <a:latin typeface="Times New Roman" panose="02020603050405020304" pitchFamily="18" charset="0"/>
                          <a:cs typeface="Times New Roman" panose="02020603050405020304" pitchFamily="18" charset="0"/>
                        </a:rPr>
                        <a:t>Resources/coordination/guidance</a:t>
                      </a:r>
                    </a:p>
                    <a:p>
                      <a:pPr marL="0" marR="0">
                        <a:lnSpc>
                          <a:spcPct val="115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endParaRPr lang="en-US" sz="1800" dirty="0">
                        <a:solidFill>
                          <a:srgbClr val="365F91"/>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54191">
                <a:tc>
                  <a:txBody>
                    <a:bodyPr/>
                    <a:lstStyle/>
                    <a:p>
                      <a:pPr marL="0" marR="0">
                        <a:lnSpc>
                          <a:spcPct val="115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Community Partnership</a:t>
                      </a:r>
                      <a:endParaRPr lang="en-US" sz="1800" dirty="0">
                        <a:solidFill>
                          <a:srgbClr val="365F9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Identified Staff Time</a:t>
                      </a:r>
                      <a:endParaRPr lang="en-US" sz="1800" dirty="0">
                        <a:solidFill>
                          <a:srgbClr val="365F9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Partnership in response/services/ task forces</a:t>
                      </a:r>
                      <a:endParaRPr lang="en-US" sz="1800" dirty="0">
                        <a:solidFill>
                          <a:srgbClr val="365F91"/>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pic>
        <p:nvPicPr>
          <p:cNvPr id="3" name="Picture 2">
            <a:extLst>
              <a:ext uri="{FF2B5EF4-FFF2-40B4-BE49-F238E27FC236}">
                <a16:creationId xmlns:a16="http://schemas.microsoft.com/office/drawing/2014/main" id="{2BDFB77B-903F-473B-96CA-CA11C76E7962}"/>
              </a:ext>
            </a:extLst>
          </p:cNvPr>
          <p:cNvPicPr>
            <a:picLocks noChangeAspect="1"/>
          </p:cNvPicPr>
          <p:nvPr/>
        </p:nvPicPr>
        <p:blipFill>
          <a:blip r:embed="rId3"/>
          <a:stretch>
            <a:fillRect/>
          </a:stretch>
        </p:blipFill>
        <p:spPr>
          <a:xfrm>
            <a:off x="3628916" y="6247460"/>
            <a:ext cx="1085182" cy="402371"/>
          </a:xfrm>
          <a:prstGeom prst="rect">
            <a:avLst/>
          </a:prstGeom>
        </p:spPr>
      </p:pic>
    </p:spTree>
    <p:extLst>
      <p:ext uri="{BB962C8B-B14F-4D97-AF65-F5344CB8AC3E}">
        <p14:creationId xmlns:p14="http://schemas.microsoft.com/office/powerpoint/2010/main" val="2858671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FC8BDE0-F0C4-3C4F-920D-24D253189086}"/>
              </a:ext>
            </a:extLst>
          </p:cNvPr>
          <p:cNvSpPr>
            <a:spLocks noGrp="1"/>
          </p:cNvSpPr>
          <p:nvPr>
            <p:ph type="title"/>
          </p:nvPr>
        </p:nvSpPr>
        <p:spPr/>
        <p:txBody>
          <a:bodyPr/>
          <a:lstStyle/>
          <a:p>
            <a:r>
              <a:rPr lang="en-US" dirty="0">
                <a:solidFill>
                  <a:prstClr val="white"/>
                </a:solidFill>
                <a:latin typeface="Times New Roman" panose="02020603050405020304" pitchFamily="18" charset="0"/>
                <a:cs typeface="Times New Roman" panose="02020603050405020304" pitchFamily="18" charset="0"/>
              </a:rPr>
              <a:t>Action Plan Recommendations for </a:t>
            </a:r>
            <a:r>
              <a:rPr lang="en-US" i="1" dirty="0">
                <a:solidFill>
                  <a:prstClr val="white"/>
                </a:solidFill>
                <a:latin typeface="Times New Roman" panose="02020603050405020304" pitchFamily="18" charset="0"/>
                <a:cs typeface="Times New Roman" panose="02020603050405020304" pitchFamily="18" charset="0"/>
              </a:rPr>
              <a:t>Monitoring and Evaluation</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6EF82A4-BA68-2642-87F1-7798E737D745}"/>
              </a:ext>
            </a:extLst>
          </p:cNvPr>
          <p:cNvSpPr>
            <a:spLocks noGrp="1"/>
          </p:cNvSpPr>
          <p:nvPr>
            <p:ph type="sldNum" sz="quarter" idx="12"/>
          </p:nvPr>
        </p:nvSpPr>
        <p:spPr/>
        <p:txBody>
          <a:bodyPr/>
          <a:lstStyle/>
          <a:p>
            <a:fld id="{AC424982-4A79-4E22-BA91-A61F5CD96823}" type="slidenum">
              <a:rPr lang="en-US" sz="2000" b="1" smtClean="0">
                <a:latin typeface="Times New Roman" panose="02020603050405020304" pitchFamily="18" charset="0"/>
                <a:cs typeface="Times New Roman" panose="02020603050405020304" pitchFamily="18" charset="0"/>
              </a:rPr>
              <a:pPr/>
              <a:t>36</a:t>
            </a:fld>
            <a:endParaRPr lang="en-US" sz="2000" b="1" dirty="0">
              <a:latin typeface="Times New Roman" panose="02020603050405020304" pitchFamily="18" charset="0"/>
              <a:cs typeface="Times New Roman" panose="02020603050405020304" pitchFamily="18" charset="0"/>
            </a:endParaRPr>
          </a:p>
        </p:txBody>
      </p:sp>
      <p:grpSp>
        <p:nvGrpSpPr>
          <p:cNvPr id="40" name="Group 39">
            <a:extLst>
              <a:ext uri="{FF2B5EF4-FFF2-40B4-BE49-F238E27FC236}">
                <a16:creationId xmlns:a16="http://schemas.microsoft.com/office/drawing/2014/main" id="{184DEB55-05AE-F347-A264-60333573407D}"/>
              </a:ext>
            </a:extLst>
          </p:cNvPr>
          <p:cNvGrpSpPr/>
          <p:nvPr/>
        </p:nvGrpSpPr>
        <p:grpSpPr>
          <a:xfrm>
            <a:off x="4833617" y="3429000"/>
            <a:ext cx="564116" cy="1612374"/>
            <a:chOff x="2268218" y="2262981"/>
            <a:chExt cx="564116" cy="1612374"/>
          </a:xfrm>
        </p:grpSpPr>
        <p:sp>
          <p:nvSpPr>
            <p:cNvPr id="65" name="Straight Connector 3">
              <a:extLst>
                <a:ext uri="{FF2B5EF4-FFF2-40B4-BE49-F238E27FC236}">
                  <a16:creationId xmlns:a16="http://schemas.microsoft.com/office/drawing/2014/main" id="{EF9EE372-F5A1-474C-BEAB-AE3BDFADB52D}"/>
                </a:ext>
              </a:extLst>
            </p:cNvPr>
            <p:cNvSpPr/>
            <p:nvPr/>
          </p:nvSpPr>
          <p:spPr>
            <a:xfrm>
              <a:off x="2268218" y="2262981"/>
              <a:ext cx="564116" cy="1612374"/>
            </a:xfrm>
            <a:custGeom>
              <a:avLst/>
              <a:gdLst/>
              <a:ahLst/>
              <a:cxnLst/>
              <a:rect l="0" t="0" r="0" b="0"/>
              <a:pathLst>
                <a:path>
                  <a:moveTo>
                    <a:pt x="0" y="0"/>
                  </a:moveTo>
                  <a:lnTo>
                    <a:pt x="282058" y="0"/>
                  </a:lnTo>
                  <a:lnTo>
                    <a:pt x="282058" y="1612374"/>
                  </a:lnTo>
                  <a:lnTo>
                    <a:pt x="564116" y="1612374"/>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6" name="Straight Connector 4">
              <a:extLst>
                <a:ext uri="{FF2B5EF4-FFF2-40B4-BE49-F238E27FC236}">
                  <a16:creationId xmlns:a16="http://schemas.microsoft.com/office/drawing/2014/main" id="{122F4E25-77C2-4744-98E1-B8F1B0505535}"/>
                </a:ext>
              </a:extLst>
            </p:cNvPr>
            <p:cNvSpPr txBox="1"/>
            <p:nvPr/>
          </p:nvSpPr>
          <p:spPr>
            <a:xfrm>
              <a:off x="2507571" y="3026463"/>
              <a:ext cx="85410" cy="854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p:txBody>
        </p:sp>
      </p:grpSp>
      <p:grpSp>
        <p:nvGrpSpPr>
          <p:cNvPr id="41" name="Group 40">
            <a:extLst>
              <a:ext uri="{FF2B5EF4-FFF2-40B4-BE49-F238E27FC236}">
                <a16:creationId xmlns:a16="http://schemas.microsoft.com/office/drawing/2014/main" id="{86F331B2-CE6E-F54C-9307-0C901CB399A6}"/>
              </a:ext>
            </a:extLst>
          </p:cNvPr>
          <p:cNvGrpSpPr/>
          <p:nvPr/>
        </p:nvGrpSpPr>
        <p:grpSpPr>
          <a:xfrm>
            <a:off x="4833617" y="3429000"/>
            <a:ext cx="564116" cy="537458"/>
            <a:chOff x="2268218" y="2262981"/>
            <a:chExt cx="564116" cy="537458"/>
          </a:xfrm>
        </p:grpSpPr>
        <p:sp>
          <p:nvSpPr>
            <p:cNvPr id="63" name="Straight Connector 5">
              <a:extLst>
                <a:ext uri="{FF2B5EF4-FFF2-40B4-BE49-F238E27FC236}">
                  <a16:creationId xmlns:a16="http://schemas.microsoft.com/office/drawing/2014/main" id="{19EDD738-4102-9743-B569-3A27696A933E}"/>
                </a:ext>
              </a:extLst>
            </p:cNvPr>
            <p:cNvSpPr/>
            <p:nvPr/>
          </p:nvSpPr>
          <p:spPr>
            <a:xfrm>
              <a:off x="2268218" y="2262981"/>
              <a:ext cx="564116" cy="537458"/>
            </a:xfrm>
            <a:custGeom>
              <a:avLst/>
              <a:gdLst/>
              <a:ahLst/>
              <a:cxnLst/>
              <a:rect l="0" t="0" r="0" b="0"/>
              <a:pathLst>
                <a:path>
                  <a:moveTo>
                    <a:pt x="0" y="0"/>
                  </a:moveTo>
                  <a:lnTo>
                    <a:pt x="282058" y="0"/>
                  </a:lnTo>
                  <a:lnTo>
                    <a:pt x="282058" y="537458"/>
                  </a:lnTo>
                  <a:lnTo>
                    <a:pt x="564116" y="53745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4" name="Straight Connector 6">
              <a:extLst>
                <a:ext uri="{FF2B5EF4-FFF2-40B4-BE49-F238E27FC236}">
                  <a16:creationId xmlns:a16="http://schemas.microsoft.com/office/drawing/2014/main" id="{80227BB1-6D21-544C-ACE3-0F4E905CC4D7}"/>
                </a:ext>
              </a:extLst>
            </p:cNvPr>
            <p:cNvSpPr txBox="1"/>
            <p:nvPr/>
          </p:nvSpPr>
          <p:spPr>
            <a:xfrm>
              <a:off x="2530797" y="2512231"/>
              <a:ext cx="38957" cy="389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grpSp>
      <p:grpSp>
        <p:nvGrpSpPr>
          <p:cNvPr id="42" name="Group 41">
            <a:extLst>
              <a:ext uri="{FF2B5EF4-FFF2-40B4-BE49-F238E27FC236}">
                <a16:creationId xmlns:a16="http://schemas.microsoft.com/office/drawing/2014/main" id="{83A5B921-D569-6D40-B040-88E0DC792125}"/>
              </a:ext>
            </a:extLst>
          </p:cNvPr>
          <p:cNvGrpSpPr/>
          <p:nvPr/>
        </p:nvGrpSpPr>
        <p:grpSpPr>
          <a:xfrm>
            <a:off x="4833617" y="2891542"/>
            <a:ext cx="564116" cy="537458"/>
            <a:chOff x="2268218" y="1725523"/>
            <a:chExt cx="564116" cy="537458"/>
          </a:xfrm>
        </p:grpSpPr>
        <p:sp>
          <p:nvSpPr>
            <p:cNvPr id="61" name="Straight Connector 7">
              <a:extLst>
                <a:ext uri="{FF2B5EF4-FFF2-40B4-BE49-F238E27FC236}">
                  <a16:creationId xmlns:a16="http://schemas.microsoft.com/office/drawing/2014/main" id="{EFFE4BF1-9DED-8A43-B7F6-19B9A00CF60F}"/>
                </a:ext>
              </a:extLst>
            </p:cNvPr>
            <p:cNvSpPr/>
            <p:nvPr/>
          </p:nvSpPr>
          <p:spPr>
            <a:xfrm>
              <a:off x="2268218" y="1725523"/>
              <a:ext cx="564116" cy="537458"/>
            </a:xfrm>
            <a:custGeom>
              <a:avLst/>
              <a:gdLst/>
              <a:ahLst/>
              <a:cxnLst/>
              <a:rect l="0" t="0" r="0" b="0"/>
              <a:pathLst>
                <a:path>
                  <a:moveTo>
                    <a:pt x="0" y="537458"/>
                  </a:moveTo>
                  <a:lnTo>
                    <a:pt x="282058" y="537458"/>
                  </a:lnTo>
                  <a:lnTo>
                    <a:pt x="282058" y="0"/>
                  </a:lnTo>
                  <a:lnTo>
                    <a:pt x="564116" y="0"/>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2" name="Straight Connector 8">
              <a:extLst>
                <a:ext uri="{FF2B5EF4-FFF2-40B4-BE49-F238E27FC236}">
                  <a16:creationId xmlns:a16="http://schemas.microsoft.com/office/drawing/2014/main" id="{81452EB5-9334-3341-9839-E1AF65E4AB2A}"/>
                </a:ext>
              </a:extLst>
            </p:cNvPr>
            <p:cNvSpPr txBox="1"/>
            <p:nvPr/>
          </p:nvSpPr>
          <p:spPr>
            <a:xfrm>
              <a:off x="2530797" y="1974773"/>
              <a:ext cx="38957" cy="389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grpSp>
      <p:grpSp>
        <p:nvGrpSpPr>
          <p:cNvPr id="43" name="Group 42">
            <a:extLst>
              <a:ext uri="{FF2B5EF4-FFF2-40B4-BE49-F238E27FC236}">
                <a16:creationId xmlns:a16="http://schemas.microsoft.com/office/drawing/2014/main" id="{4D96815E-DDC7-884E-8637-F4B77B377327}"/>
              </a:ext>
            </a:extLst>
          </p:cNvPr>
          <p:cNvGrpSpPr/>
          <p:nvPr/>
        </p:nvGrpSpPr>
        <p:grpSpPr>
          <a:xfrm>
            <a:off x="4833617" y="1816626"/>
            <a:ext cx="564116" cy="1612374"/>
            <a:chOff x="2268218" y="650607"/>
            <a:chExt cx="564116" cy="1612374"/>
          </a:xfrm>
        </p:grpSpPr>
        <p:sp>
          <p:nvSpPr>
            <p:cNvPr id="59" name="Straight Connector 9">
              <a:extLst>
                <a:ext uri="{FF2B5EF4-FFF2-40B4-BE49-F238E27FC236}">
                  <a16:creationId xmlns:a16="http://schemas.microsoft.com/office/drawing/2014/main" id="{9AAF24CD-6540-844F-B64F-C5C2F4B09B4A}"/>
                </a:ext>
              </a:extLst>
            </p:cNvPr>
            <p:cNvSpPr/>
            <p:nvPr/>
          </p:nvSpPr>
          <p:spPr>
            <a:xfrm>
              <a:off x="2268218" y="650607"/>
              <a:ext cx="564116" cy="1612374"/>
            </a:xfrm>
            <a:custGeom>
              <a:avLst/>
              <a:gdLst/>
              <a:ahLst/>
              <a:cxnLst/>
              <a:rect l="0" t="0" r="0" b="0"/>
              <a:pathLst>
                <a:path>
                  <a:moveTo>
                    <a:pt x="0" y="1612374"/>
                  </a:moveTo>
                  <a:lnTo>
                    <a:pt x="282058" y="1612374"/>
                  </a:lnTo>
                  <a:lnTo>
                    <a:pt x="282058" y="0"/>
                  </a:lnTo>
                  <a:lnTo>
                    <a:pt x="564116" y="0"/>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0" name="Straight Connector 10">
              <a:extLst>
                <a:ext uri="{FF2B5EF4-FFF2-40B4-BE49-F238E27FC236}">
                  <a16:creationId xmlns:a16="http://schemas.microsoft.com/office/drawing/2014/main" id="{B68E175B-E406-C347-9A1A-96FFB6BDE282}"/>
                </a:ext>
              </a:extLst>
            </p:cNvPr>
            <p:cNvSpPr txBox="1"/>
            <p:nvPr/>
          </p:nvSpPr>
          <p:spPr>
            <a:xfrm>
              <a:off x="2507571" y="1414089"/>
              <a:ext cx="85410" cy="854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p:txBody>
        </p:sp>
      </p:grpSp>
      <p:graphicFrame>
        <p:nvGraphicFramePr>
          <p:cNvPr id="67" name="Content Placeholder 3">
            <a:extLst>
              <a:ext uri="{FF2B5EF4-FFF2-40B4-BE49-F238E27FC236}">
                <a16:creationId xmlns:a16="http://schemas.microsoft.com/office/drawing/2014/main" id="{58A699C3-4CAE-D44D-9D91-FB84976171CE}"/>
              </a:ext>
            </a:extLst>
          </p:cNvPr>
          <p:cNvGraphicFramePr>
            <a:graphicFrameLocks noGrp="1"/>
          </p:cNvGraphicFramePr>
          <p:nvPr>
            <p:ph idx="1"/>
            <p:extLst>
              <p:ext uri="{D42A27DB-BD31-4B8C-83A1-F6EECF244321}">
                <p14:modId xmlns:p14="http://schemas.microsoft.com/office/powerpoint/2010/main" val="965657894"/>
              </p:ext>
            </p:extLst>
          </p:nvPr>
        </p:nvGraphicFramePr>
        <p:xfrm>
          <a:off x="-946485" y="1469307"/>
          <a:ext cx="8245641"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8" name="Rectangle 67">
            <a:extLst>
              <a:ext uri="{FF2B5EF4-FFF2-40B4-BE49-F238E27FC236}">
                <a16:creationId xmlns:a16="http://schemas.microsoft.com/office/drawing/2014/main" id="{BAD5D4E9-C4A3-5846-A659-5D0A5A659E38}"/>
              </a:ext>
            </a:extLst>
          </p:cNvPr>
          <p:cNvSpPr/>
          <p:nvPr/>
        </p:nvSpPr>
        <p:spPr>
          <a:xfrm>
            <a:off x="5660312" y="1997839"/>
            <a:ext cx="6096000" cy="3170099"/>
          </a:xfrm>
          <a:prstGeom prst="rect">
            <a:avLst/>
          </a:prstGeom>
        </p:spPr>
        <p:txBody>
          <a:bodyPr>
            <a:spAutoFit/>
          </a:bodyPr>
          <a:lstStyle/>
          <a:p>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Logic models were drafted under each section to support the monitoring and evaluation efforts of the organization. The logic models support each priority program area in obtaining a first-round draft of outcomes for the highlighted areas of training, screening, and capacity building, while providing a platform or working document from which to transform internal processes. These logic models are a tool only, and will be revised with organizational leadership to meet priority program areas.</a:t>
            </a:r>
            <a:r>
              <a:rPr lang="en-US" sz="2000" dirty="0">
                <a:latin typeface="Times New Roman" panose="02020603050405020304" pitchFamily="18" charset="0"/>
                <a:cs typeface="Times New Roman" panose="02020603050405020304" pitchFamily="18" charset="0"/>
              </a:rPr>
              <a:t> </a:t>
            </a:r>
          </a:p>
        </p:txBody>
      </p:sp>
      <p:pic>
        <p:nvPicPr>
          <p:cNvPr id="2" name="Picture 1">
            <a:extLst>
              <a:ext uri="{FF2B5EF4-FFF2-40B4-BE49-F238E27FC236}">
                <a16:creationId xmlns:a16="http://schemas.microsoft.com/office/drawing/2014/main" id="{F52E45DD-4ACC-4BBC-8AC6-8E9A5B11C95A}"/>
              </a:ext>
            </a:extLst>
          </p:cNvPr>
          <p:cNvPicPr>
            <a:picLocks noChangeAspect="1"/>
          </p:cNvPicPr>
          <p:nvPr/>
        </p:nvPicPr>
        <p:blipFill>
          <a:blip r:embed="rId8"/>
          <a:stretch>
            <a:fillRect/>
          </a:stretch>
        </p:blipFill>
        <p:spPr>
          <a:xfrm>
            <a:off x="4312551" y="6345006"/>
            <a:ext cx="1085182" cy="402371"/>
          </a:xfrm>
          <a:prstGeom prst="rect">
            <a:avLst/>
          </a:prstGeom>
        </p:spPr>
      </p:pic>
    </p:spTree>
    <p:extLst>
      <p:ext uri="{BB962C8B-B14F-4D97-AF65-F5344CB8AC3E}">
        <p14:creationId xmlns:p14="http://schemas.microsoft.com/office/powerpoint/2010/main" val="2399735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579832-562E-B141-8BB5-BE32EED48345}"/>
              </a:ext>
            </a:extLst>
          </p:cNvPr>
          <p:cNvSpPr>
            <a:spLocks noGrp="1"/>
          </p:cNvSpPr>
          <p:nvPr>
            <p:ph type="sldNum" sz="quarter" idx="12"/>
          </p:nvPr>
        </p:nvSpPr>
        <p:spPr/>
        <p:txBody>
          <a:bodyPr/>
          <a:lstStyle/>
          <a:p>
            <a:fld id="{AC424982-4A79-4E22-BA91-A61F5CD96823}" type="slidenum">
              <a:rPr lang="en-US" smtClean="0"/>
              <a:pPr/>
              <a:t>37</a:t>
            </a:fld>
            <a:endParaRPr lang="en-US" dirty="0"/>
          </a:p>
        </p:txBody>
      </p:sp>
      <p:sp>
        <p:nvSpPr>
          <p:cNvPr id="4" name="Title 3">
            <a:extLst>
              <a:ext uri="{FF2B5EF4-FFF2-40B4-BE49-F238E27FC236}">
                <a16:creationId xmlns:a16="http://schemas.microsoft.com/office/drawing/2014/main" id="{1D5E6C78-11CF-DD4D-808B-ADBF85BDC075}"/>
              </a:ext>
            </a:extLst>
          </p:cNvPr>
          <p:cNvSpPr>
            <a:spLocks noGrp="1"/>
          </p:cNvSpPr>
          <p:nvPr>
            <p:ph type="title"/>
          </p:nvPr>
        </p:nvSpPr>
        <p:spPr/>
        <p:txBody>
          <a:bodyPr/>
          <a:lstStyle/>
          <a:p>
            <a:r>
              <a:rPr lang="en-US" dirty="0"/>
              <a:t>Recap: </a:t>
            </a:r>
            <a:r>
              <a:rPr lang="en-US" i="1" dirty="0"/>
              <a:t>Action Plan</a:t>
            </a:r>
            <a:endParaRPr lang="en-US" dirty="0"/>
          </a:p>
        </p:txBody>
      </p:sp>
      <p:graphicFrame>
        <p:nvGraphicFramePr>
          <p:cNvPr id="10" name="Diagram 9">
            <a:extLst>
              <a:ext uri="{FF2B5EF4-FFF2-40B4-BE49-F238E27FC236}">
                <a16:creationId xmlns:a16="http://schemas.microsoft.com/office/drawing/2014/main" id="{AEEDEF07-4A39-D048-9A89-E5D91963A02A}"/>
              </a:ext>
            </a:extLst>
          </p:cNvPr>
          <p:cNvGraphicFramePr/>
          <p:nvPr>
            <p:extLst>
              <p:ext uri="{D42A27DB-BD31-4B8C-83A1-F6EECF244321}">
                <p14:modId xmlns:p14="http://schemas.microsoft.com/office/powerpoint/2010/main" val="1569374731"/>
              </p:ext>
            </p:extLst>
          </p:nvPr>
        </p:nvGraphicFramePr>
        <p:xfrm>
          <a:off x="5764213" y="1210743"/>
          <a:ext cx="5587999" cy="4335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4C201E93-90B5-1A4A-B3FC-58AC23CF9E4B}"/>
              </a:ext>
            </a:extLst>
          </p:cNvPr>
          <p:cNvPicPr>
            <a:picLocks noChangeAspect="1"/>
          </p:cNvPicPr>
          <p:nvPr/>
        </p:nvPicPr>
        <p:blipFill>
          <a:blip r:embed="rId8"/>
          <a:stretch>
            <a:fillRect/>
          </a:stretch>
        </p:blipFill>
        <p:spPr>
          <a:xfrm>
            <a:off x="839788" y="2661099"/>
            <a:ext cx="3932237" cy="3020136"/>
          </a:xfrm>
          <a:prstGeom prst="rect">
            <a:avLst/>
          </a:prstGeom>
        </p:spPr>
      </p:pic>
      <p:pic>
        <p:nvPicPr>
          <p:cNvPr id="2" name="Picture 1">
            <a:extLst>
              <a:ext uri="{FF2B5EF4-FFF2-40B4-BE49-F238E27FC236}">
                <a16:creationId xmlns:a16="http://schemas.microsoft.com/office/drawing/2014/main" id="{27EFC5A6-B41E-47A5-94D5-8BA5741903E9}"/>
              </a:ext>
            </a:extLst>
          </p:cNvPr>
          <p:cNvPicPr>
            <a:picLocks noChangeAspect="1"/>
          </p:cNvPicPr>
          <p:nvPr/>
        </p:nvPicPr>
        <p:blipFill>
          <a:blip r:embed="rId9"/>
          <a:stretch>
            <a:fillRect/>
          </a:stretch>
        </p:blipFill>
        <p:spPr>
          <a:xfrm>
            <a:off x="3767139" y="6259919"/>
            <a:ext cx="1085182" cy="402371"/>
          </a:xfrm>
          <a:prstGeom prst="rect">
            <a:avLst/>
          </a:prstGeom>
        </p:spPr>
      </p:pic>
    </p:spTree>
    <p:extLst>
      <p:ext uri="{BB962C8B-B14F-4D97-AF65-F5344CB8AC3E}">
        <p14:creationId xmlns:p14="http://schemas.microsoft.com/office/powerpoint/2010/main" val="2036640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0F91FC1-F4F5-CE46-B99D-106DABD6BAF9}"/>
              </a:ext>
            </a:extLst>
          </p:cNvPr>
          <p:cNvSpPr>
            <a:spLocks noGrp="1"/>
          </p:cNvSpPr>
          <p:nvPr>
            <p:ph idx="1"/>
          </p:nvPr>
        </p:nvSpPr>
        <p:spPr>
          <a:xfrm>
            <a:off x="5151107" y="1201808"/>
            <a:ext cx="6399212" cy="4454383"/>
          </a:xfrm>
        </p:spPr>
        <p:txBody>
          <a:bodyPr/>
          <a:lstStyle/>
          <a:p>
            <a:pPr marL="0" indent="0">
              <a:buNone/>
            </a:pPr>
            <a:r>
              <a:rPr lang="en-US" dirty="0"/>
              <a:t>Eighty-one CRC staff received SOAR to Health and Wellness training within the three priority program areas. As a result, participants gained basic knowledge on human trafficking. In turn, CRC gained buy-in from staff who now feel invested in improving the agency’s response to human trafficking.</a:t>
            </a:r>
          </a:p>
          <a:p>
            <a:endParaRPr lang="en-US" dirty="0"/>
          </a:p>
        </p:txBody>
      </p:sp>
      <p:sp>
        <p:nvSpPr>
          <p:cNvPr id="4" name="Slide Number Placeholder 3">
            <a:extLst>
              <a:ext uri="{FF2B5EF4-FFF2-40B4-BE49-F238E27FC236}">
                <a16:creationId xmlns:a16="http://schemas.microsoft.com/office/drawing/2014/main" id="{67E3C4DF-952B-4D47-9814-9ED21E583065}"/>
              </a:ext>
            </a:extLst>
          </p:cNvPr>
          <p:cNvSpPr>
            <a:spLocks noGrp="1"/>
          </p:cNvSpPr>
          <p:nvPr>
            <p:ph type="sldNum" sz="quarter" idx="12"/>
          </p:nvPr>
        </p:nvSpPr>
        <p:spPr/>
        <p:txBody>
          <a:bodyPr/>
          <a:lstStyle/>
          <a:p>
            <a:fld id="{AC424982-4A79-4E22-BA91-A61F5CD96823}" type="slidenum">
              <a:rPr lang="en-US" smtClean="0"/>
              <a:pPr/>
              <a:t>38</a:t>
            </a:fld>
            <a:endParaRPr lang="en-US" dirty="0"/>
          </a:p>
        </p:txBody>
      </p:sp>
      <p:sp>
        <p:nvSpPr>
          <p:cNvPr id="5" name="Title 4">
            <a:extLst>
              <a:ext uri="{FF2B5EF4-FFF2-40B4-BE49-F238E27FC236}">
                <a16:creationId xmlns:a16="http://schemas.microsoft.com/office/drawing/2014/main" id="{9968231E-4F5B-EF4A-903D-A05D56F3163D}"/>
              </a:ext>
            </a:extLst>
          </p:cNvPr>
          <p:cNvSpPr>
            <a:spLocks noGrp="1"/>
          </p:cNvSpPr>
          <p:nvPr>
            <p:ph type="title"/>
          </p:nvPr>
        </p:nvSpPr>
        <p:spPr>
          <a:xfrm>
            <a:off x="984167" y="2581805"/>
            <a:ext cx="3932237" cy="1694390"/>
          </a:xfrm>
        </p:spPr>
        <p:txBody>
          <a:bodyPr/>
          <a:lstStyle/>
          <a:p>
            <a:r>
              <a:rPr lang="en-US" dirty="0"/>
              <a:t>Outcomes: </a:t>
            </a:r>
            <a:r>
              <a:rPr lang="en-US" i="1" dirty="0"/>
              <a:t>Training</a:t>
            </a:r>
            <a:endParaRPr lang="en-US" dirty="0"/>
          </a:p>
        </p:txBody>
      </p:sp>
      <p:pic>
        <p:nvPicPr>
          <p:cNvPr id="2" name="Picture 1">
            <a:extLst>
              <a:ext uri="{FF2B5EF4-FFF2-40B4-BE49-F238E27FC236}">
                <a16:creationId xmlns:a16="http://schemas.microsoft.com/office/drawing/2014/main" id="{726937B7-96E1-4568-96FD-F1753EE6E5B6}"/>
              </a:ext>
            </a:extLst>
          </p:cNvPr>
          <p:cNvPicPr>
            <a:picLocks noChangeAspect="1"/>
          </p:cNvPicPr>
          <p:nvPr/>
        </p:nvPicPr>
        <p:blipFill>
          <a:blip r:embed="rId3"/>
          <a:stretch>
            <a:fillRect/>
          </a:stretch>
        </p:blipFill>
        <p:spPr>
          <a:xfrm>
            <a:off x="3759953" y="6197149"/>
            <a:ext cx="1391154" cy="512988"/>
          </a:xfrm>
          <a:prstGeom prst="rect">
            <a:avLst/>
          </a:prstGeom>
        </p:spPr>
      </p:pic>
    </p:spTree>
    <p:extLst>
      <p:ext uri="{BB962C8B-B14F-4D97-AF65-F5344CB8AC3E}">
        <p14:creationId xmlns:p14="http://schemas.microsoft.com/office/powerpoint/2010/main" val="639035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8A81B-D0BB-FE42-9FA4-4ABE57BC0A2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Action Plan Recommendations for </a:t>
            </a:r>
            <a:r>
              <a:rPr lang="en-US" i="1" dirty="0">
                <a:latin typeface="Times New Roman" panose="02020603050405020304" pitchFamily="18" charset="0"/>
                <a:cs typeface="Times New Roman" panose="02020603050405020304" pitchFamily="18" charset="0"/>
              </a:rPr>
              <a:t>Training</a:t>
            </a:r>
            <a:endParaRPr lang="en-US"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28AD2C8E-6B46-5E4C-95B3-95FDCC7469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2350" y="1312862"/>
            <a:ext cx="10147300" cy="4724400"/>
          </a:xfrm>
        </p:spPr>
      </p:pic>
      <p:sp>
        <p:nvSpPr>
          <p:cNvPr id="4" name="Slide Number Placeholder 3">
            <a:extLst>
              <a:ext uri="{FF2B5EF4-FFF2-40B4-BE49-F238E27FC236}">
                <a16:creationId xmlns:a16="http://schemas.microsoft.com/office/drawing/2014/main" id="{9C328A28-6806-C045-B605-8DA4F0C0D0BD}"/>
              </a:ext>
            </a:extLst>
          </p:cNvPr>
          <p:cNvSpPr>
            <a:spLocks noGrp="1"/>
          </p:cNvSpPr>
          <p:nvPr>
            <p:ph type="sldNum" sz="quarter" idx="12"/>
          </p:nvPr>
        </p:nvSpPr>
        <p:spPr/>
        <p:txBody>
          <a:bodyPr/>
          <a:lstStyle/>
          <a:p>
            <a:fld id="{AC424982-4A79-4E22-BA91-A61F5CD96823}" type="slidenum">
              <a:rPr lang="en-US" smtClean="0"/>
              <a:pPr/>
              <a:t>39</a:t>
            </a:fld>
            <a:endParaRPr lang="en-US" dirty="0"/>
          </a:p>
        </p:txBody>
      </p:sp>
    </p:spTree>
    <p:extLst>
      <p:ext uri="{BB962C8B-B14F-4D97-AF65-F5344CB8AC3E}">
        <p14:creationId xmlns:p14="http://schemas.microsoft.com/office/powerpoint/2010/main" val="3625202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127B5F-8026-CC4F-A620-0EF61C8DFF67}"/>
              </a:ext>
            </a:extLst>
          </p:cNvPr>
          <p:cNvSpPr>
            <a:spLocks noGrp="1"/>
          </p:cNvSpPr>
          <p:nvPr>
            <p:ph type="title"/>
          </p:nvPr>
        </p:nvSpPr>
        <p:spPr/>
        <p:txBody>
          <a:bodyPr/>
          <a:lstStyle/>
          <a:p>
            <a:r>
              <a:rPr lang="en-US" dirty="0"/>
              <a:t>Community Reach Center</a:t>
            </a:r>
          </a:p>
        </p:txBody>
      </p:sp>
      <p:sp>
        <p:nvSpPr>
          <p:cNvPr id="3" name="Slide Number Placeholder 2">
            <a:extLst>
              <a:ext uri="{FF2B5EF4-FFF2-40B4-BE49-F238E27FC236}">
                <a16:creationId xmlns:a16="http://schemas.microsoft.com/office/drawing/2014/main" id="{66225A2D-7FB2-F34E-B40B-941577579E9C}"/>
              </a:ext>
            </a:extLst>
          </p:cNvPr>
          <p:cNvSpPr>
            <a:spLocks noGrp="1"/>
          </p:cNvSpPr>
          <p:nvPr>
            <p:ph type="sldNum" sz="quarter" idx="4294967295"/>
          </p:nvPr>
        </p:nvSpPr>
        <p:spPr>
          <a:xfrm>
            <a:off x="11528425" y="6345238"/>
            <a:ext cx="663575" cy="365125"/>
          </a:xfrm>
        </p:spPr>
        <p:txBody>
          <a:bodyPr/>
          <a:lstStyle/>
          <a:p>
            <a:fld id="{AC424982-4A79-4E22-BA91-A61F5CD96823}" type="slidenum">
              <a:rPr lang="en-US" smtClean="0"/>
              <a:t>4</a:t>
            </a:fld>
            <a:endParaRPr lang="en-US"/>
          </a:p>
        </p:txBody>
      </p:sp>
      <p:pic>
        <p:nvPicPr>
          <p:cNvPr id="2" name="Picture 1">
            <a:extLst>
              <a:ext uri="{FF2B5EF4-FFF2-40B4-BE49-F238E27FC236}">
                <a16:creationId xmlns:a16="http://schemas.microsoft.com/office/drawing/2014/main" id="{739A2D11-FB40-4C33-A4F1-D2A12DB4F64A}"/>
              </a:ext>
            </a:extLst>
          </p:cNvPr>
          <p:cNvPicPr>
            <a:picLocks noChangeAspect="1"/>
          </p:cNvPicPr>
          <p:nvPr/>
        </p:nvPicPr>
        <p:blipFill>
          <a:blip r:embed="rId3"/>
          <a:stretch>
            <a:fillRect/>
          </a:stretch>
        </p:blipFill>
        <p:spPr>
          <a:xfrm>
            <a:off x="5964689" y="962477"/>
            <a:ext cx="5895523" cy="5895523"/>
          </a:xfrm>
          <a:prstGeom prst="rect">
            <a:avLst/>
          </a:prstGeom>
        </p:spPr>
      </p:pic>
      <p:pic>
        <p:nvPicPr>
          <p:cNvPr id="4" name="Picture 3">
            <a:extLst>
              <a:ext uri="{FF2B5EF4-FFF2-40B4-BE49-F238E27FC236}">
                <a16:creationId xmlns:a16="http://schemas.microsoft.com/office/drawing/2014/main" id="{15C7E655-B5FB-4EE4-89E4-BFC1841A1066}"/>
              </a:ext>
            </a:extLst>
          </p:cNvPr>
          <p:cNvPicPr>
            <a:picLocks noChangeAspect="1"/>
          </p:cNvPicPr>
          <p:nvPr/>
        </p:nvPicPr>
        <p:blipFill>
          <a:blip r:embed="rId4"/>
          <a:stretch>
            <a:fillRect/>
          </a:stretch>
        </p:blipFill>
        <p:spPr>
          <a:xfrm>
            <a:off x="1238018" y="3008373"/>
            <a:ext cx="3315163" cy="1257475"/>
          </a:xfrm>
          <a:prstGeom prst="rect">
            <a:avLst/>
          </a:prstGeom>
        </p:spPr>
      </p:pic>
    </p:spTree>
    <p:extLst>
      <p:ext uri="{BB962C8B-B14F-4D97-AF65-F5344CB8AC3E}">
        <p14:creationId xmlns:p14="http://schemas.microsoft.com/office/powerpoint/2010/main" val="695382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231318" y="502627"/>
            <a:ext cx="6399212" cy="5422662"/>
          </a:xfrm>
        </p:spPr>
        <p:txBody>
          <a:bodyPr rIns="182880"/>
          <a:lstStyle/>
          <a:p>
            <a:pPr marL="812800" indent="-457200"/>
            <a:r>
              <a:rPr lang="en-US" dirty="0">
                <a:latin typeface="Times New Roman" panose="02020603050405020304" pitchFamily="18" charset="0"/>
                <a:cs typeface="Times New Roman" panose="02020603050405020304" pitchFamily="18" charset="0"/>
              </a:rPr>
              <a:t>Innocence Lost Taskforce (FBI)</a:t>
            </a:r>
          </a:p>
          <a:p>
            <a:pPr marL="812800" indent="-457200"/>
            <a:r>
              <a:rPr lang="en-US" dirty="0">
                <a:latin typeface="Times New Roman" panose="02020603050405020304" pitchFamily="18" charset="0"/>
                <a:cs typeface="Times New Roman" panose="02020603050405020304" pitchFamily="18" charset="0"/>
              </a:rPr>
              <a:t>Colorado Department of Human Services (CDHS)- mandatory reporting laws, new law on commercial exploitation of a child.</a:t>
            </a:r>
          </a:p>
          <a:p>
            <a:pPr marL="812800" indent="-457200"/>
            <a:r>
              <a:rPr lang="en-US" dirty="0">
                <a:latin typeface="Times New Roman" panose="02020603050405020304" pitchFamily="18" charset="0"/>
                <a:cs typeface="Times New Roman" panose="02020603050405020304" pitchFamily="18" charset="0"/>
              </a:rPr>
              <a:t>Laboratory to Combat Human Trafficking- hotline, community context of the issue.</a:t>
            </a:r>
          </a:p>
          <a:p>
            <a:pPr marL="812800" indent="-457200"/>
            <a:r>
              <a:rPr lang="en-US" dirty="0">
                <a:latin typeface="Times New Roman" panose="02020603050405020304" pitchFamily="18" charset="0"/>
                <a:cs typeface="Times New Roman" panose="02020603050405020304" pitchFamily="18" charset="0"/>
              </a:rPr>
              <a:t>Denver Anti Trafficking Alliance (DA’s Office)</a:t>
            </a:r>
          </a:p>
          <a:p>
            <a:pPr marL="812800" indent="-457200"/>
            <a:r>
              <a:rPr lang="en-US" dirty="0">
                <a:latin typeface="Times New Roman" panose="02020603050405020304" pitchFamily="18" charset="0"/>
                <a:cs typeface="Times New Roman" panose="02020603050405020304" pitchFamily="18" charset="0"/>
              </a:rPr>
              <a:t>United for a New Economy </a:t>
            </a:r>
          </a:p>
          <a:p>
            <a:pPr marL="812800" indent="-457200"/>
            <a:r>
              <a:rPr lang="en-US" dirty="0">
                <a:latin typeface="Times New Roman" panose="02020603050405020304" pitchFamily="18" charset="0"/>
                <a:cs typeface="Times New Roman" panose="02020603050405020304" pitchFamily="18" charset="0"/>
              </a:rPr>
              <a:t>Adams County HT Taskforce</a:t>
            </a:r>
          </a:p>
          <a:p>
            <a:pPr marL="355600" indent="0">
              <a:buNone/>
            </a:pPr>
            <a:endParaRPr lang="en-US" dirty="0">
              <a:latin typeface="Times New Roman" panose="02020603050405020304" pitchFamily="18" charset="0"/>
              <a:cs typeface="Times New Roman" panose="02020603050405020304" pitchFamily="18" charset="0"/>
            </a:endParaRPr>
          </a:p>
          <a:p>
            <a:pPr marL="355600" indent="0">
              <a:buNone/>
            </a:pPr>
            <a:endParaRPr lang="en-US" dirty="0">
              <a:latin typeface="Times New Roman" panose="02020603050405020304" pitchFamily="18" charset="0"/>
              <a:cs typeface="Times New Roman" panose="02020603050405020304" pitchFamily="18" charset="0"/>
            </a:endParaRPr>
          </a:p>
          <a:p>
            <a:pPr marL="355600" indent="0">
              <a:buNone/>
            </a:pPr>
            <a:endParaRPr lang="en-US" dirty="0">
              <a:latin typeface="Times New Roman" panose="02020603050405020304" pitchFamily="18" charset="0"/>
              <a:cs typeface="Times New Roman" panose="02020603050405020304" pitchFamily="18" charset="0"/>
            </a:endParaRPr>
          </a:p>
          <a:p>
            <a:pPr marL="355600" indent="0">
              <a:buNone/>
            </a:pPr>
            <a:endParaRPr lang="en-US" dirty="0">
              <a:latin typeface="Times New Roman" panose="02020603050405020304" pitchFamily="18" charset="0"/>
              <a:cs typeface="Times New Roman" panose="02020603050405020304" pitchFamily="18" charset="0"/>
            </a:endParaRPr>
          </a:p>
          <a:p>
            <a:pPr marL="355600" indent="0">
              <a:buNone/>
            </a:pPr>
            <a:endParaRPr lang="en-US" dirty="0">
              <a:latin typeface="Times New Roman" panose="02020603050405020304" pitchFamily="18" charset="0"/>
              <a:cs typeface="Times New Roman" panose="02020603050405020304" pitchFamily="18" charset="0"/>
            </a:endParaRPr>
          </a:p>
          <a:p>
            <a:pPr marL="355600" indent="0">
              <a:buNone/>
            </a:pP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AC424982-4A79-4E22-BA91-A61F5CD96823}" type="slidenum">
              <a:rPr lang="en-US" smtClean="0"/>
              <a:t>40</a:t>
            </a:fld>
            <a:endParaRPr lang="en-US"/>
          </a:p>
        </p:txBody>
      </p:sp>
      <p:sp>
        <p:nvSpPr>
          <p:cNvPr id="6" name="Title 5"/>
          <p:cNvSpPr>
            <a:spLocks noGrp="1"/>
          </p:cNvSpPr>
          <p:nvPr>
            <p:ph type="title"/>
          </p:nvPr>
        </p:nvSpPr>
        <p:spPr/>
        <p:txBody>
          <a:bodyPr/>
          <a:lstStyle/>
          <a:p>
            <a:r>
              <a:rPr lang="en-US" sz="3200" dirty="0">
                <a:latin typeface="Times New Roman" panose="02020603050405020304" pitchFamily="18" charset="0"/>
                <a:cs typeface="Times New Roman" panose="02020603050405020304" pitchFamily="18" charset="0"/>
              </a:rPr>
              <a:t>Outcomes: </a:t>
            </a:r>
            <a:r>
              <a:rPr lang="en-US" sz="3200" i="1" dirty="0">
                <a:latin typeface="Times New Roman" panose="02020603050405020304" pitchFamily="18" charset="0"/>
                <a:cs typeface="Times New Roman" panose="02020603050405020304" pitchFamily="18" charset="0"/>
              </a:rPr>
              <a:t>Community Partnerships</a:t>
            </a:r>
          </a:p>
        </p:txBody>
      </p:sp>
      <p:pic>
        <p:nvPicPr>
          <p:cNvPr id="5" name="Picture 4">
            <a:extLst>
              <a:ext uri="{FF2B5EF4-FFF2-40B4-BE49-F238E27FC236}">
                <a16:creationId xmlns:a16="http://schemas.microsoft.com/office/drawing/2014/main" id="{DDE82FA3-A0EC-0444-9CB4-647262B11403}"/>
              </a:ext>
            </a:extLst>
          </p:cNvPr>
          <p:cNvPicPr>
            <a:picLocks noChangeAspect="1"/>
          </p:cNvPicPr>
          <p:nvPr/>
        </p:nvPicPr>
        <p:blipFill>
          <a:blip r:embed="rId3"/>
          <a:stretch>
            <a:fillRect/>
          </a:stretch>
        </p:blipFill>
        <p:spPr>
          <a:xfrm>
            <a:off x="839788" y="3213958"/>
            <a:ext cx="3932237" cy="2336609"/>
          </a:xfrm>
          <a:prstGeom prst="rect">
            <a:avLst/>
          </a:prstGeom>
        </p:spPr>
      </p:pic>
      <p:pic>
        <p:nvPicPr>
          <p:cNvPr id="2" name="Picture 1">
            <a:extLst>
              <a:ext uri="{FF2B5EF4-FFF2-40B4-BE49-F238E27FC236}">
                <a16:creationId xmlns:a16="http://schemas.microsoft.com/office/drawing/2014/main" id="{994EAAAF-1439-4AC6-9DDC-2155FFCB7F6E}"/>
              </a:ext>
            </a:extLst>
          </p:cNvPr>
          <p:cNvPicPr>
            <a:picLocks noChangeAspect="1"/>
          </p:cNvPicPr>
          <p:nvPr/>
        </p:nvPicPr>
        <p:blipFill>
          <a:blip r:embed="rId4"/>
          <a:stretch>
            <a:fillRect/>
          </a:stretch>
        </p:blipFill>
        <p:spPr>
          <a:xfrm>
            <a:off x="3490693" y="6281185"/>
            <a:ext cx="1085182" cy="402371"/>
          </a:xfrm>
          <a:prstGeom prst="rect">
            <a:avLst/>
          </a:prstGeom>
        </p:spPr>
      </p:pic>
    </p:spTree>
    <p:extLst>
      <p:ext uri="{BB962C8B-B14F-4D97-AF65-F5344CB8AC3E}">
        <p14:creationId xmlns:p14="http://schemas.microsoft.com/office/powerpoint/2010/main" val="3639784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46CF-B628-6949-9EE7-21A5A81CB7EA}"/>
              </a:ext>
            </a:extLst>
          </p:cNvPr>
          <p:cNvSpPr>
            <a:spLocks noGrp="1"/>
          </p:cNvSpPr>
          <p:nvPr>
            <p:ph type="title"/>
          </p:nvPr>
        </p:nvSpPr>
        <p:spPr/>
        <p:txBody>
          <a:bodyPr/>
          <a:lstStyle/>
          <a:p>
            <a:r>
              <a:rPr lang="en-US" dirty="0"/>
              <a:t>Training-Current State</a:t>
            </a:r>
          </a:p>
        </p:txBody>
      </p:sp>
      <p:sp>
        <p:nvSpPr>
          <p:cNvPr id="3" name="Content Placeholder 2">
            <a:extLst>
              <a:ext uri="{FF2B5EF4-FFF2-40B4-BE49-F238E27FC236}">
                <a16:creationId xmlns:a16="http://schemas.microsoft.com/office/drawing/2014/main" id="{F39481F4-C72D-6144-95D2-A739F1A6E9BA}"/>
              </a:ext>
            </a:extLst>
          </p:cNvPr>
          <p:cNvSpPr>
            <a:spLocks noGrp="1"/>
          </p:cNvSpPr>
          <p:nvPr>
            <p:ph idx="1"/>
          </p:nvPr>
        </p:nvSpPr>
        <p:spPr/>
        <p:txBody>
          <a:bodyPr/>
          <a:lstStyle/>
          <a:p>
            <a:r>
              <a:rPr lang="en-US" dirty="0"/>
              <a:t>SOAR modules in Relias allow for ongoing training support 24/7</a:t>
            </a:r>
          </a:p>
          <a:p>
            <a:pPr lvl="1"/>
            <a:r>
              <a:rPr lang="en-US" dirty="0"/>
              <a:t>SOAR to Health and Wellness</a:t>
            </a:r>
          </a:p>
          <a:p>
            <a:pPr lvl="1"/>
            <a:r>
              <a:rPr lang="en-US" dirty="0"/>
              <a:t>SOAR: Trauma Informed Care</a:t>
            </a:r>
          </a:p>
          <a:p>
            <a:pPr lvl="1"/>
            <a:r>
              <a:rPr lang="en-US" dirty="0"/>
              <a:t>SOAR: Culturally and Linguistically Appropriate Services</a:t>
            </a:r>
          </a:p>
          <a:p>
            <a:r>
              <a:rPr lang="en-US" dirty="0"/>
              <a:t>In addition to the classroom trainings provided throughout the Fellowship, we have trained upwards of 50 plus additional staff in SOAR to Health and Wellness and almost 40 staff in the other two modules.</a:t>
            </a:r>
          </a:p>
          <a:p>
            <a:r>
              <a:rPr lang="en-US" dirty="0"/>
              <a:t>CRC continues to host trainings with community partners as part of ongoing annual training plan for all staff (required for some teams, elective for others)</a:t>
            </a:r>
          </a:p>
          <a:p>
            <a:pPr lvl="1"/>
            <a:r>
              <a:rPr lang="en-US" dirty="0"/>
              <a:t>Colorado Department of Human Services</a:t>
            </a:r>
          </a:p>
          <a:p>
            <a:pPr lvl="1"/>
            <a:r>
              <a:rPr lang="en-US" dirty="0"/>
              <a:t>United for a New Economy</a:t>
            </a:r>
          </a:p>
          <a:p>
            <a:pPr lvl="1"/>
            <a:r>
              <a:rPr lang="en-US" dirty="0"/>
              <a:t>Innocence Lost (FBI)</a:t>
            </a:r>
          </a:p>
          <a:p>
            <a:pPr lvl="1"/>
            <a:r>
              <a:rPr lang="en-US" dirty="0"/>
              <a:t>Colorado Human Trafficking Council</a:t>
            </a:r>
          </a:p>
          <a:p>
            <a:endParaRPr lang="en-US" dirty="0"/>
          </a:p>
        </p:txBody>
      </p:sp>
      <p:sp>
        <p:nvSpPr>
          <p:cNvPr id="4" name="Slide Number Placeholder 3">
            <a:extLst>
              <a:ext uri="{FF2B5EF4-FFF2-40B4-BE49-F238E27FC236}">
                <a16:creationId xmlns:a16="http://schemas.microsoft.com/office/drawing/2014/main" id="{61A19EA5-6E2C-2F4F-8F53-21754A1A1C86}"/>
              </a:ext>
            </a:extLst>
          </p:cNvPr>
          <p:cNvSpPr>
            <a:spLocks noGrp="1"/>
          </p:cNvSpPr>
          <p:nvPr>
            <p:ph type="sldNum" sz="quarter" idx="12"/>
          </p:nvPr>
        </p:nvSpPr>
        <p:spPr/>
        <p:txBody>
          <a:bodyPr/>
          <a:lstStyle/>
          <a:p>
            <a:fld id="{AC424982-4A79-4E22-BA91-A61F5CD96823}" type="slidenum">
              <a:rPr lang="en-US" smtClean="0"/>
              <a:pPr/>
              <a:t>41</a:t>
            </a:fld>
            <a:endParaRPr lang="en-US" dirty="0"/>
          </a:p>
        </p:txBody>
      </p:sp>
      <p:pic>
        <p:nvPicPr>
          <p:cNvPr id="5" name="Picture 4">
            <a:extLst>
              <a:ext uri="{FF2B5EF4-FFF2-40B4-BE49-F238E27FC236}">
                <a16:creationId xmlns:a16="http://schemas.microsoft.com/office/drawing/2014/main" id="{46F5BC51-9AAC-4AC8-88C6-A057439FD68C}"/>
              </a:ext>
            </a:extLst>
          </p:cNvPr>
          <p:cNvPicPr>
            <a:picLocks noChangeAspect="1"/>
          </p:cNvPicPr>
          <p:nvPr/>
        </p:nvPicPr>
        <p:blipFill>
          <a:blip r:embed="rId3"/>
          <a:stretch>
            <a:fillRect/>
          </a:stretch>
        </p:blipFill>
        <p:spPr>
          <a:xfrm>
            <a:off x="3713977" y="6281185"/>
            <a:ext cx="1085182" cy="402371"/>
          </a:xfrm>
          <a:prstGeom prst="rect">
            <a:avLst/>
          </a:prstGeom>
        </p:spPr>
      </p:pic>
    </p:spTree>
    <p:extLst>
      <p:ext uri="{BB962C8B-B14F-4D97-AF65-F5344CB8AC3E}">
        <p14:creationId xmlns:p14="http://schemas.microsoft.com/office/powerpoint/2010/main" val="3980409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0F91FC1-F4F5-CE46-B99D-106DABD6BAF9}"/>
              </a:ext>
            </a:extLst>
          </p:cNvPr>
          <p:cNvSpPr>
            <a:spLocks noGrp="1"/>
          </p:cNvSpPr>
          <p:nvPr>
            <p:ph idx="1"/>
          </p:nvPr>
        </p:nvSpPr>
        <p:spPr>
          <a:xfrm>
            <a:off x="5183188" y="2313810"/>
            <a:ext cx="6399212" cy="3771900"/>
          </a:xfrm>
        </p:spPr>
        <p:txBody>
          <a:bodyPr/>
          <a:lstStyle/>
          <a:p>
            <a:pPr marL="812800" indent="-457200"/>
            <a:r>
              <a:rPr lang="en-US" dirty="0"/>
              <a:t>Proposal to add new trauma-informed screening prompts within the existing Trauma Screen was accepted in September 2018 </a:t>
            </a:r>
          </a:p>
          <a:p>
            <a:pPr marL="812800" indent="-457200"/>
            <a:r>
              <a:rPr lang="en-US" dirty="0"/>
              <a:t>Pilot teams implemented new screening questions </a:t>
            </a:r>
          </a:p>
          <a:p>
            <a:pPr marL="0" indent="0">
              <a:buNone/>
            </a:pPr>
            <a:endParaRPr lang="en-US" dirty="0"/>
          </a:p>
        </p:txBody>
      </p:sp>
      <p:sp>
        <p:nvSpPr>
          <p:cNvPr id="4" name="Slide Number Placeholder 3">
            <a:extLst>
              <a:ext uri="{FF2B5EF4-FFF2-40B4-BE49-F238E27FC236}">
                <a16:creationId xmlns:a16="http://schemas.microsoft.com/office/drawing/2014/main" id="{67E3C4DF-952B-4D47-9814-9ED21E583065}"/>
              </a:ext>
            </a:extLst>
          </p:cNvPr>
          <p:cNvSpPr>
            <a:spLocks noGrp="1"/>
          </p:cNvSpPr>
          <p:nvPr>
            <p:ph type="sldNum" sz="quarter" idx="12"/>
          </p:nvPr>
        </p:nvSpPr>
        <p:spPr/>
        <p:txBody>
          <a:bodyPr/>
          <a:lstStyle/>
          <a:p>
            <a:fld id="{AC424982-4A79-4E22-BA91-A61F5CD96823}" type="slidenum">
              <a:rPr lang="en-US" smtClean="0"/>
              <a:pPr/>
              <a:t>42</a:t>
            </a:fld>
            <a:endParaRPr lang="en-US" dirty="0"/>
          </a:p>
        </p:txBody>
      </p:sp>
      <p:sp>
        <p:nvSpPr>
          <p:cNvPr id="5" name="Title 4">
            <a:extLst>
              <a:ext uri="{FF2B5EF4-FFF2-40B4-BE49-F238E27FC236}">
                <a16:creationId xmlns:a16="http://schemas.microsoft.com/office/drawing/2014/main" id="{9968231E-4F5B-EF4A-903D-A05D56F3163D}"/>
              </a:ext>
            </a:extLst>
          </p:cNvPr>
          <p:cNvSpPr>
            <a:spLocks noGrp="1"/>
          </p:cNvSpPr>
          <p:nvPr>
            <p:ph type="title"/>
          </p:nvPr>
        </p:nvSpPr>
        <p:spPr>
          <a:xfrm>
            <a:off x="839788" y="663048"/>
            <a:ext cx="4069096" cy="1694390"/>
          </a:xfrm>
        </p:spPr>
        <p:txBody>
          <a:bodyPr/>
          <a:lstStyle/>
          <a:p>
            <a:r>
              <a:rPr lang="en-US" dirty="0"/>
              <a:t>Outcomes: Victim</a:t>
            </a:r>
            <a:r>
              <a:rPr lang="en-US" i="1" dirty="0"/>
              <a:t> Screening</a:t>
            </a:r>
          </a:p>
        </p:txBody>
      </p:sp>
      <p:pic>
        <p:nvPicPr>
          <p:cNvPr id="7" name="Picture 6">
            <a:extLst>
              <a:ext uri="{FF2B5EF4-FFF2-40B4-BE49-F238E27FC236}">
                <a16:creationId xmlns:a16="http://schemas.microsoft.com/office/drawing/2014/main" id="{2BBDB5FB-4FC1-F545-B8B2-7EDCDF735006}"/>
              </a:ext>
            </a:extLst>
          </p:cNvPr>
          <p:cNvPicPr>
            <a:picLocks noChangeAspect="1"/>
          </p:cNvPicPr>
          <p:nvPr/>
        </p:nvPicPr>
        <p:blipFill>
          <a:blip r:embed="rId3"/>
          <a:stretch>
            <a:fillRect/>
          </a:stretch>
        </p:blipFill>
        <p:spPr>
          <a:xfrm>
            <a:off x="839788" y="2601331"/>
            <a:ext cx="4069096" cy="3152840"/>
          </a:xfrm>
          <a:prstGeom prst="rect">
            <a:avLst/>
          </a:prstGeom>
        </p:spPr>
      </p:pic>
      <p:pic>
        <p:nvPicPr>
          <p:cNvPr id="2" name="Picture 1">
            <a:extLst>
              <a:ext uri="{FF2B5EF4-FFF2-40B4-BE49-F238E27FC236}">
                <a16:creationId xmlns:a16="http://schemas.microsoft.com/office/drawing/2014/main" id="{22F9AC6B-9B74-49B1-9D42-303E0108E6B2}"/>
              </a:ext>
            </a:extLst>
          </p:cNvPr>
          <p:cNvPicPr>
            <a:picLocks noChangeAspect="1"/>
          </p:cNvPicPr>
          <p:nvPr/>
        </p:nvPicPr>
        <p:blipFill>
          <a:blip r:embed="rId4"/>
          <a:stretch>
            <a:fillRect/>
          </a:stretch>
        </p:blipFill>
        <p:spPr>
          <a:xfrm>
            <a:off x="4539675" y="6326382"/>
            <a:ext cx="1085182" cy="402371"/>
          </a:xfrm>
          <a:prstGeom prst="rect">
            <a:avLst/>
          </a:prstGeom>
        </p:spPr>
      </p:pic>
    </p:spTree>
    <p:extLst>
      <p:ext uri="{BB962C8B-B14F-4D97-AF65-F5344CB8AC3E}">
        <p14:creationId xmlns:p14="http://schemas.microsoft.com/office/powerpoint/2010/main" val="181434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CE434-A165-EF46-9B00-E7FDCDA1EFE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Trauma Addendum; Victim Screening Update at CRC</a:t>
            </a:r>
          </a:p>
        </p:txBody>
      </p:sp>
      <p:sp>
        <p:nvSpPr>
          <p:cNvPr id="6" name="Rectangle 5">
            <a:extLst>
              <a:ext uri="{FF2B5EF4-FFF2-40B4-BE49-F238E27FC236}">
                <a16:creationId xmlns:a16="http://schemas.microsoft.com/office/drawing/2014/main" id="{99C88EF1-4F09-FA46-BC2C-79415DF750F3}"/>
              </a:ext>
            </a:extLst>
          </p:cNvPr>
          <p:cNvSpPr/>
          <p:nvPr/>
        </p:nvSpPr>
        <p:spPr>
          <a:xfrm>
            <a:off x="513348" y="1372259"/>
            <a:ext cx="10170695" cy="4680577"/>
          </a:xfrm>
          <a:prstGeom prst="rect">
            <a:avLst/>
          </a:prstGeom>
        </p:spPr>
        <p:txBody>
          <a:bodyPr wrap="square">
            <a:spAutoFit/>
          </a:bodyPr>
          <a:lstStyle/>
          <a:p>
            <a:pPr>
              <a:lnSpc>
                <a:spcPct val="107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Physical Abuse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Some people have experienced hitting, kicking, or harm that results in bruises or cuts that was carried out by someone responsible for the care of another. Has something like this ever happened to you?</a:t>
            </a:r>
          </a:p>
          <a:p>
            <a:pPr>
              <a:lnSpc>
                <a:spcPct val="107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Domestic Violence/Abuse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07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Some people have experienced or witnessed hitting, choking, pushing, use or threat of use of weapon, control of finances, isolation. This experience may be/have been between members of same household or in context of romantic relationship. Has something like this ever happened to you?</a:t>
            </a:r>
          </a:p>
          <a:p>
            <a:pPr>
              <a:lnSpc>
                <a:spcPct val="107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Sexual Abuse</a:t>
            </a:r>
            <a:r>
              <a:rPr lang="en-US" sz="2000" b="1" strike="sngStrike" dirty="0">
                <a:latin typeface="Times New Roman" panose="02020603050405020304" pitchFamily="18" charset="0"/>
                <a:ea typeface="Calibri" panose="020F0502020204030204" pitchFamily="34" charset="0"/>
                <a:cs typeface="Times New Roman" panose="02020603050405020304" pitchFamily="18" charset="0"/>
              </a:rPr>
              <a:t>/</a:t>
            </a:r>
            <a:r>
              <a:rPr lang="en-US" sz="2000" b="1" dirty="0">
                <a:latin typeface="Times New Roman" panose="02020603050405020304" pitchFamily="18" charset="0"/>
                <a:ea typeface="Calibri" panose="020F0502020204030204" pitchFamily="34" charset="0"/>
                <a:cs typeface="Times New Roman" panose="02020603050405020304" pitchFamily="18" charset="0"/>
              </a:rPr>
              <a:t>Molestation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07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Some people have experienced unwelcome sexual touch, photographing, or videotaping sexual acts. Has something like this ever happened to you? </a:t>
            </a:r>
          </a:p>
        </p:txBody>
      </p:sp>
      <p:pic>
        <p:nvPicPr>
          <p:cNvPr id="3" name="Picture 2">
            <a:extLst>
              <a:ext uri="{FF2B5EF4-FFF2-40B4-BE49-F238E27FC236}">
                <a16:creationId xmlns:a16="http://schemas.microsoft.com/office/drawing/2014/main" id="{2C4B665F-C868-43D9-BF7D-AA81507489AB}"/>
              </a:ext>
            </a:extLst>
          </p:cNvPr>
          <p:cNvPicPr>
            <a:picLocks noChangeAspect="1"/>
          </p:cNvPicPr>
          <p:nvPr/>
        </p:nvPicPr>
        <p:blipFill>
          <a:blip r:embed="rId3"/>
          <a:stretch>
            <a:fillRect/>
          </a:stretch>
        </p:blipFill>
        <p:spPr>
          <a:xfrm>
            <a:off x="4413540" y="6294925"/>
            <a:ext cx="1085182" cy="402371"/>
          </a:xfrm>
          <a:prstGeom prst="rect">
            <a:avLst/>
          </a:prstGeom>
        </p:spPr>
      </p:pic>
    </p:spTree>
    <p:extLst>
      <p:ext uri="{BB962C8B-B14F-4D97-AF65-F5344CB8AC3E}">
        <p14:creationId xmlns:p14="http://schemas.microsoft.com/office/powerpoint/2010/main" val="1900478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96A9F-1C24-1047-906D-94566DD8DB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Trauma Addendum; Victim Screening Update at CRC</a:t>
            </a:r>
          </a:p>
        </p:txBody>
      </p:sp>
      <p:sp>
        <p:nvSpPr>
          <p:cNvPr id="3" name="Rectangle 2">
            <a:extLst>
              <a:ext uri="{FF2B5EF4-FFF2-40B4-BE49-F238E27FC236}">
                <a16:creationId xmlns:a16="http://schemas.microsoft.com/office/drawing/2014/main" id="{1E174B73-184B-C344-B908-C636E28CF35A}"/>
              </a:ext>
            </a:extLst>
          </p:cNvPr>
          <p:cNvSpPr/>
          <p:nvPr/>
        </p:nvSpPr>
        <p:spPr>
          <a:xfrm>
            <a:off x="552243" y="1178090"/>
            <a:ext cx="11085095" cy="5997860"/>
          </a:xfrm>
          <a:prstGeom prst="rect">
            <a:avLst/>
          </a:prstGeom>
        </p:spPr>
        <p:txBody>
          <a:bodyPr wrap="square">
            <a:spAutoFit/>
          </a:bodyPr>
          <a:lstStyle/>
          <a:p>
            <a:pPr>
              <a:lnSpc>
                <a:spcPct val="107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Verbal/Emotional Abuse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07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Some people have experienced or witnessed name calling, threats, yelling, excessive demands, or isolation. Has something like this ever happened to you?</a:t>
            </a:r>
          </a:p>
          <a:p>
            <a:pPr>
              <a:lnSpc>
                <a:spcPct val="107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Physical Neglect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Some people have been kept from appropriate shelter, food, clothing, hygiene, and/or medical care. Has something like this ever happened to you?</a:t>
            </a:r>
          </a:p>
          <a:p>
            <a:pPr>
              <a:lnSpc>
                <a:spcPct val="107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Emotional Neglect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Some people have experienced lack of affection and/or supportive relationships where emotional needs are not being met. Has something like this ever happened to you?</a:t>
            </a:r>
          </a:p>
          <a:p>
            <a:pPr>
              <a:lnSpc>
                <a:spcPct val="107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Military Related Trauma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Some people have experienced events (directly or indirectly) like extended deployment, real or simulated exposure to acts of combat, or challenges receiving community support/access to resources when serving/supporting military efforts. Has something like this ever happened to you?</a:t>
            </a:r>
          </a:p>
          <a:p>
            <a:pPr>
              <a:lnSpc>
                <a:spcPct val="107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45D53485-8C9F-4D03-BB8A-ABF1D71E147A}"/>
              </a:ext>
            </a:extLst>
          </p:cNvPr>
          <p:cNvPicPr>
            <a:picLocks noChangeAspect="1"/>
          </p:cNvPicPr>
          <p:nvPr/>
        </p:nvPicPr>
        <p:blipFill>
          <a:blip r:embed="rId3"/>
          <a:stretch>
            <a:fillRect/>
          </a:stretch>
        </p:blipFill>
        <p:spPr>
          <a:xfrm>
            <a:off x="4401015" y="6296691"/>
            <a:ext cx="1085182" cy="402371"/>
          </a:xfrm>
          <a:prstGeom prst="rect">
            <a:avLst/>
          </a:prstGeom>
        </p:spPr>
      </p:pic>
    </p:spTree>
    <p:extLst>
      <p:ext uri="{BB962C8B-B14F-4D97-AF65-F5344CB8AC3E}">
        <p14:creationId xmlns:p14="http://schemas.microsoft.com/office/powerpoint/2010/main" val="1920214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917A5-F2A8-4643-87A1-DD7811D5B03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Trauma Addendum; Victim Screening Update at CRC</a:t>
            </a:r>
          </a:p>
        </p:txBody>
      </p:sp>
      <p:sp>
        <p:nvSpPr>
          <p:cNvPr id="3" name="Rectangle 2">
            <a:extLst>
              <a:ext uri="{FF2B5EF4-FFF2-40B4-BE49-F238E27FC236}">
                <a16:creationId xmlns:a16="http://schemas.microsoft.com/office/drawing/2014/main" id="{DA5A1369-C262-4D48-9210-49EF14620386}"/>
              </a:ext>
            </a:extLst>
          </p:cNvPr>
          <p:cNvSpPr/>
          <p:nvPr/>
        </p:nvSpPr>
        <p:spPr>
          <a:xfrm>
            <a:off x="520159" y="1211005"/>
            <a:ext cx="11149264" cy="5317674"/>
          </a:xfrm>
          <a:prstGeom prst="rect">
            <a:avLst/>
          </a:prstGeom>
        </p:spPr>
        <p:txBody>
          <a:bodyPr wrap="square">
            <a:spAutoFit/>
          </a:bodyPr>
          <a:lstStyle/>
          <a:p>
            <a:pPr>
              <a:lnSpc>
                <a:spcPct val="107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Witness to Violence</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Some people have witnessed violent acts in their homes, schools, workplaces, or communities. Has something like this ever happened to you?</a:t>
            </a:r>
          </a:p>
          <a:p>
            <a:pPr>
              <a:lnSpc>
                <a:spcPct val="107000"/>
              </a:lnSpc>
            </a:pP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Exploitation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Some people work and don’t get paid, or they find the work to be different than what was initially agreed upon. Has something like this ever happened to you? </a:t>
            </a:r>
          </a:p>
          <a:p>
            <a:pPr marL="342900" indent="-342900">
              <a:lnSpc>
                <a:spcPct val="107000"/>
              </a:lnSpc>
              <a:spcAft>
                <a:spcPts val="60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Some people work for others who are threatening or controlling to the point they are unable to leave or talk with people they want. Has something like this ever happened to you?</a:t>
            </a:r>
          </a:p>
          <a:p>
            <a:pPr marL="342900" indent="-342900">
              <a:lnSpc>
                <a:spcPct val="107000"/>
              </a:lnSpc>
              <a:spcAft>
                <a:spcPts val="60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Some people are pressured or forced to engage in sexual acts they do not feel comfortable doing or in exchange for money or other items such as food, clothing, or shelter. Has something like this ever happened to you?  </a:t>
            </a:r>
          </a:p>
          <a:p>
            <a:pPr>
              <a:lnSpc>
                <a:spcPct val="107000"/>
              </a:lnSpc>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E4C62262-391B-4694-96B3-A3AE7A789027}"/>
              </a:ext>
            </a:extLst>
          </p:cNvPr>
          <p:cNvPicPr>
            <a:picLocks noChangeAspect="1"/>
          </p:cNvPicPr>
          <p:nvPr/>
        </p:nvPicPr>
        <p:blipFill>
          <a:blip r:embed="rId3"/>
          <a:stretch>
            <a:fillRect/>
          </a:stretch>
        </p:blipFill>
        <p:spPr>
          <a:xfrm>
            <a:off x="3915995" y="6236827"/>
            <a:ext cx="1085182" cy="402371"/>
          </a:xfrm>
          <a:prstGeom prst="rect">
            <a:avLst/>
          </a:prstGeom>
        </p:spPr>
      </p:pic>
    </p:spTree>
    <p:extLst>
      <p:ext uri="{BB962C8B-B14F-4D97-AF65-F5344CB8AC3E}">
        <p14:creationId xmlns:p14="http://schemas.microsoft.com/office/powerpoint/2010/main" val="2458319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1A7DA-073A-2348-ABE6-1B9953D824B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Trauma Addendum; Victim Screening Update at CRC</a:t>
            </a:r>
          </a:p>
        </p:txBody>
      </p:sp>
      <p:sp>
        <p:nvSpPr>
          <p:cNvPr id="3" name="Rectangle 2">
            <a:extLst>
              <a:ext uri="{FF2B5EF4-FFF2-40B4-BE49-F238E27FC236}">
                <a16:creationId xmlns:a16="http://schemas.microsoft.com/office/drawing/2014/main" id="{936AE31B-4BD5-5A4F-A021-796584E1F424}"/>
              </a:ext>
            </a:extLst>
          </p:cNvPr>
          <p:cNvSpPr/>
          <p:nvPr/>
        </p:nvSpPr>
        <p:spPr>
          <a:xfrm>
            <a:off x="497306" y="1381709"/>
            <a:ext cx="10218822" cy="4351256"/>
          </a:xfrm>
          <a:prstGeom prst="rect">
            <a:avLst/>
          </a:prstGeom>
        </p:spPr>
        <p:txBody>
          <a:bodyPr wrap="square">
            <a:spAutoFit/>
          </a:bodyPr>
          <a:lstStyle/>
          <a:p>
            <a:pPr>
              <a:lnSpc>
                <a:spcPct val="107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Community Violence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Some people have experienced, witnessed, or been affected by a violent act in public, such as a shooting, robbery, or gang violence. Has anything like this ever happened to you?</a:t>
            </a:r>
          </a:p>
          <a:p>
            <a:pPr>
              <a:lnSpc>
                <a:spcPct val="107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Elder Abuse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Some people have experienced or witnessed the mistreatment of an older adult by those responsible for their care, and it is often financial in nature. Has something like this ever happened to you?</a:t>
            </a:r>
          </a:p>
          <a:p>
            <a:pPr>
              <a:lnSpc>
                <a:spcPct val="107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Financial Abuse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Some people have experienced mishandling of their finances by someone responsible for their care. Has something like this ever happened to you?</a:t>
            </a:r>
          </a:p>
          <a:p>
            <a:pPr>
              <a:lnSpc>
                <a:spcPct val="107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65244D30-25DD-4FCC-8948-52FCD030F9B6}"/>
              </a:ext>
            </a:extLst>
          </p:cNvPr>
          <p:cNvPicPr>
            <a:picLocks noChangeAspect="1"/>
          </p:cNvPicPr>
          <p:nvPr/>
        </p:nvPicPr>
        <p:blipFill>
          <a:blip r:embed="rId3"/>
          <a:stretch>
            <a:fillRect/>
          </a:stretch>
        </p:blipFill>
        <p:spPr>
          <a:xfrm>
            <a:off x="4043586" y="6279359"/>
            <a:ext cx="1085182" cy="402371"/>
          </a:xfrm>
          <a:prstGeom prst="rect">
            <a:avLst/>
          </a:prstGeom>
        </p:spPr>
      </p:pic>
    </p:spTree>
    <p:extLst>
      <p:ext uri="{BB962C8B-B14F-4D97-AF65-F5344CB8AC3E}">
        <p14:creationId xmlns:p14="http://schemas.microsoft.com/office/powerpoint/2010/main" val="4218926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120580-F4E7-C24C-B45C-EAF0CE9B79F8}"/>
              </a:ext>
            </a:extLst>
          </p:cNvPr>
          <p:cNvSpPr>
            <a:spLocks noGrp="1"/>
          </p:cNvSpPr>
          <p:nvPr>
            <p:ph type="title"/>
          </p:nvPr>
        </p:nvSpPr>
        <p:spPr>
          <a:xfrm>
            <a:off x="0" y="-14288"/>
            <a:ext cx="12192000" cy="943425"/>
          </a:xfrm>
        </p:spPr>
        <p:txBody>
          <a:bodyPr/>
          <a:lstStyle/>
          <a:p>
            <a:r>
              <a:rPr lang="en-US" dirty="0"/>
              <a:t>Outcomes: </a:t>
            </a:r>
            <a:r>
              <a:rPr lang="en-US" i="1" dirty="0"/>
              <a:t>Capacity/Coalition Building</a:t>
            </a:r>
            <a:endParaRPr lang="en-US" dirty="0"/>
          </a:p>
        </p:txBody>
      </p:sp>
      <p:sp>
        <p:nvSpPr>
          <p:cNvPr id="3" name="Slide Number Placeholder 2">
            <a:extLst>
              <a:ext uri="{FF2B5EF4-FFF2-40B4-BE49-F238E27FC236}">
                <a16:creationId xmlns:a16="http://schemas.microsoft.com/office/drawing/2014/main" id="{F3025EC8-AF8E-3C44-B1EC-D80EEF9BAD83}"/>
              </a:ext>
            </a:extLst>
          </p:cNvPr>
          <p:cNvSpPr>
            <a:spLocks noGrp="1"/>
          </p:cNvSpPr>
          <p:nvPr>
            <p:ph type="sldNum" sz="quarter" idx="12"/>
          </p:nvPr>
        </p:nvSpPr>
        <p:spPr/>
        <p:txBody>
          <a:bodyPr/>
          <a:lstStyle/>
          <a:p>
            <a:fld id="{AC424982-4A79-4E22-BA91-A61F5CD96823}" type="slidenum">
              <a:rPr lang="en-US" smtClean="0"/>
              <a:t>47</a:t>
            </a:fld>
            <a:endParaRPr lang="en-US"/>
          </a:p>
        </p:txBody>
      </p:sp>
      <p:pic>
        <p:nvPicPr>
          <p:cNvPr id="8" name="Picture 7">
            <a:extLst>
              <a:ext uri="{FF2B5EF4-FFF2-40B4-BE49-F238E27FC236}">
                <a16:creationId xmlns:a16="http://schemas.microsoft.com/office/drawing/2014/main" id="{A0F53DEA-C5A7-9D49-86A3-2EC2C365C3E4}"/>
              </a:ext>
            </a:extLst>
          </p:cNvPr>
          <p:cNvPicPr>
            <a:picLocks noChangeAspect="1"/>
          </p:cNvPicPr>
          <p:nvPr/>
        </p:nvPicPr>
        <p:blipFill rotWithShape="1">
          <a:blip r:embed="rId3">
            <a:extLst>
              <a:ext uri="{28A0092B-C50C-407E-A947-70E740481C1C}">
                <a14:useLocalDpi xmlns:a14="http://schemas.microsoft.com/office/drawing/2010/main" val="0"/>
              </a:ext>
            </a:extLst>
          </a:blip>
          <a:srcRect l="5213" t="25060" r="8328" b="10612"/>
          <a:stretch/>
        </p:blipFill>
        <p:spPr>
          <a:xfrm>
            <a:off x="3622714" y="1122608"/>
            <a:ext cx="7050055" cy="5404966"/>
          </a:xfrm>
          <a:prstGeom prst="rect">
            <a:avLst/>
          </a:prstGeom>
        </p:spPr>
      </p:pic>
      <p:sp>
        <p:nvSpPr>
          <p:cNvPr id="2" name="Rectangle 1">
            <a:extLst>
              <a:ext uri="{FF2B5EF4-FFF2-40B4-BE49-F238E27FC236}">
                <a16:creationId xmlns:a16="http://schemas.microsoft.com/office/drawing/2014/main" id="{41605A94-61CB-6F49-BA44-EB687F282C0E}"/>
              </a:ext>
            </a:extLst>
          </p:cNvPr>
          <p:cNvSpPr/>
          <p:nvPr/>
        </p:nvSpPr>
        <p:spPr>
          <a:xfrm>
            <a:off x="7097238" y="6249524"/>
            <a:ext cx="3628429" cy="369332"/>
          </a:xfrm>
          <a:prstGeom prst="rect">
            <a:avLst/>
          </a:prstGeom>
        </p:spPr>
        <p:txBody>
          <a:bodyPr wrap="none">
            <a:spAutoFit/>
          </a:bodyPr>
          <a:lstStyle/>
          <a:p>
            <a:r>
              <a:rPr lang="en-US" dirty="0">
                <a:hlinkClick r:id="rId4"/>
              </a:rPr>
              <a:t>https://combathumantrafficking.org</a:t>
            </a:r>
            <a:r>
              <a:rPr lang="en-US" dirty="0"/>
              <a:t> </a:t>
            </a:r>
          </a:p>
        </p:txBody>
      </p:sp>
      <p:pic>
        <p:nvPicPr>
          <p:cNvPr id="4" name="Picture 3">
            <a:extLst>
              <a:ext uri="{FF2B5EF4-FFF2-40B4-BE49-F238E27FC236}">
                <a16:creationId xmlns:a16="http://schemas.microsoft.com/office/drawing/2014/main" id="{B914CE09-110A-4FB4-BD08-2BAD02B12ABE}"/>
              </a:ext>
            </a:extLst>
          </p:cNvPr>
          <p:cNvPicPr>
            <a:picLocks noChangeAspect="1"/>
          </p:cNvPicPr>
          <p:nvPr/>
        </p:nvPicPr>
        <p:blipFill>
          <a:blip r:embed="rId5"/>
          <a:stretch>
            <a:fillRect/>
          </a:stretch>
        </p:blipFill>
        <p:spPr>
          <a:xfrm>
            <a:off x="3520197" y="6326388"/>
            <a:ext cx="1085182" cy="402371"/>
          </a:xfrm>
          <a:prstGeom prst="rect">
            <a:avLst/>
          </a:prstGeom>
        </p:spPr>
      </p:pic>
    </p:spTree>
    <p:extLst>
      <p:ext uri="{BB962C8B-B14F-4D97-AF65-F5344CB8AC3E}">
        <p14:creationId xmlns:p14="http://schemas.microsoft.com/office/powerpoint/2010/main" val="21945347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1E6B-9E17-E84E-B18A-81FD04A39E6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Capacity/ Coalition Building Colorado Human Trafficking Movement</a:t>
            </a:r>
          </a:p>
        </p:txBody>
      </p:sp>
      <p:sp>
        <p:nvSpPr>
          <p:cNvPr id="4" name="Slide Number Placeholder 3">
            <a:extLst>
              <a:ext uri="{FF2B5EF4-FFF2-40B4-BE49-F238E27FC236}">
                <a16:creationId xmlns:a16="http://schemas.microsoft.com/office/drawing/2014/main" id="{E43850D1-DB7D-5843-A5B4-DD4F1E6C5F3F}"/>
              </a:ext>
            </a:extLst>
          </p:cNvPr>
          <p:cNvSpPr>
            <a:spLocks noGrp="1"/>
          </p:cNvSpPr>
          <p:nvPr>
            <p:ph type="sldNum" sz="quarter" idx="12"/>
          </p:nvPr>
        </p:nvSpPr>
        <p:spPr/>
        <p:txBody>
          <a:bodyPr/>
          <a:lstStyle/>
          <a:p>
            <a:fld id="{AC424982-4A79-4E22-BA91-A61F5CD96823}" type="slidenum">
              <a:rPr lang="en-US" smtClean="0"/>
              <a:pPr/>
              <a:t>48</a:t>
            </a:fld>
            <a:endParaRPr lang="en-US" dirty="0"/>
          </a:p>
        </p:txBody>
      </p:sp>
      <p:pic>
        <p:nvPicPr>
          <p:cNvPr id="5" name="Content Placeholder 4">
            <a:extLst>
              <a:ext uri="{FF2B5EF4-FFF2-40B4-BE49-F238E27FC236}">
                <a16:creationId xmlns:a16="http://schemas.microsoft.com/office/drawing/2014/main" id="{D99623CC-F607-444C-9885-7A878DB09E63}"/>
              </a:ext>
            </a:extLst>
          </p:cNvPr>
          <p:cNvPicPr>
            <a:picLocks noGrp="1" noChangeAspect="1"/>
          </p:cNvPicPr>
          <p:nvPr>
            <p:ph idx="1"/>
          </p:nvPr>
        </p:nvPicPr>
        <p:blipFill>
          <a:blip r:embed="rId3"/>
          <a:stretch>
            <a:fillRect/>
          </a:stretch>
        </p:blipFill>
        <p:spPr>
          <a:xfrm>
            <a:off x="3071345" y="1652011"/>
            <a:ext cx="7307896" cy="4376744"/>
          </a:xfrm>
          <a:prstGeom prst="rect">
            <a:avLst/>
          </a:prstGeom>
        </p:spPr>
      </p:pic>
      <p:pic>
        <p:nvPicPr>
          <p:cNvPr id="7" name="Picture 6">
            <a:extLst>
              <a:ext uri="{FF2B5EF4-FFF2-40B4-BE49-F238E27FC236}">
                <a16:creationId xmlns:a16="http://schemas.microsoft.com/office/drawing/2014/main" id="{ADB6FF6F-D734-EF4F-9824-4C33A14CB139}"/>
              </a:ext>
            </a:extLst>
          </p:cNvPr>
          <p:cNvPicPr>
            <a:picLocks noChangeAspect="1"/>
          </p:cNvPicPr>
          <p:nvPr/>
        </p:nvPicPr>
        <p:blipFill>
          <a:blip r:embed="rId4"/>
          <a:stretch>
            <a:fillRect/>
          </a:stretch>
        </p:blipFill>
        <p:spPr>
          <a:xfrm>
            <a:off x="3183640" y="1029711"/>
            <a:ext cx="4724400" cy="622300"/>
          </a:xfrm>
          <a:prstGeom prst="rect">
            <a:avLst/>
          </a:prstGeom>
        </p:spPr>
      </p:pic>
      <p:pic>
        <p:nvPicPr>
          <p:cNvPr id="3" name="Picture 2">
            <a:extLst>
              <a:ext uri="{FF2B5EF4-FFF2-40B4-BE49-F238E27FC236}">
                <a16:creationId xmlns:a16="http://schemas.microsoft.com/office/drawing/2014/main" id="{A3054460-01EF-4D05-B4B0-EC2733CE7688}"/>
              </a:ext>
            </a:extLst>
          </p:cNvPr>
          <p:cNvPicPr>
            <a:picLocks noChangeAspect="1"/>
          </p:cNvPicPr>
          <p:nvPr/>
        </p:nvPicPr>
        <p:blipFill>
          <a:blip r:embed="rId5"/>
          <a:stretch>
            <a:fillRect/>
          </a:stretch>
        </p:blipFill>
        <p:spPr>
          <a:xfrm>
            <a:off x="4628376" y="6323709"/>
            <a:ext cx="1085182" cy="402371"/>
          </a:xfrm>
          <a:prstGeom prst="rect">
            <a:avLst/>
          </a:prstGeom>
        </p:spPr>
      </p:pic>
    </p:spTree>
    <p:extLst>
      <p:ext uri="{BB962C8B-B14F-4D97-AF65-F5344CB8AC3E}">
        <p14:creationId xmlns:p14="http://schemas.microsoft.com/office/powerpoint/2010/main" val="4055863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46CF-B628-6949-9EE7-21A5A81CB7EA}"/>
              </a:ext>
            </a:extLst>
          </p:cNvPr>
          <p:cNvSpPr>
            <a:spLocks noGrp="1"/>
          </p:cNvSpPr>
          <p:nvPr>
            <p:ph type="title"/>
          </p:nvPr>
        </p:nvSpPr>
        <p:spPr/>
        <p:txBody>
          <a:bodyPr/>
          <a:lstStyle/>
          <a:p>
            <a:r>
              <a:rPr lang="en-US" dirty="0"/>
              <a:t>Capacity/coalition current state</a:t>
            </a:r>
          </a:p>
        </p:txBody>
      </p:sp>
      <p:sp>
        <p:nvSpPr>
          <p:cNvPr id="3" name="Content Placeholder 2">
            <a:extLst>
              <a:ext uri="{FF2B5EF4-FFF2-40B4-BE49-F238E27FC236}">
                <a16:creationId xmlns:a16="http://schemas.microsoft.com/office/drawing/2014/main" id="{F39481F4-C72D-6144-95D2-A739F1A6E9BA}"/>
              </a:ext>
            </a:extLst>
          </p:cNvPr>
          <p:cNvSpPr>
            <a:spLocks noGrp="1"/>
          </p:cNvSpPr>
          <p:nvPr>
            <p:ph idx="1"/>
          </p:nvPr>
        </p:nvSpPr>
        <p:spPr/>
        <p:txBody>
          <a:bodyPr/>
          <a:lstStyle/>
          <a:p>
            <a:r>
              <a:rPr lang="en-US" dirty="0"/>
              <a:t>The focus groups that became the Human Trafficking Champions is now a full fledged committee, renamed Combating Human Trafficking Committee.</a:t>
            </a:r>
          </a:p>
          <a:p>
            <a:r>
              <a:rPr lang="en-US" dirty="0"/>
              <a:t>This committee has members representing some of the pilot program members, passionate staff who wanted to join after receiving HT training, and members of our crisis continuum.</a:t>
            </a:r>
          </a:p>
          <a:p>
            <a:pPr lvl="1"/>
            <a:r>
              <a:rPr lang="en-US" dirty="0"/>
              <a:t>Elaine Fisher, Manager of Training and Supervision is the co-chair for the newly formed Denver Anti Trafficking Alliance Mental Health Subcommittee</a:t>
            </a:r>
          </a:p>
          <a:p>
            <a:pPr lvl="1"/>
            <a:r>
              <a:rPr lang="en-US" dirty="0"/>
              <a:t>Jenna Bogan, Manager for Behavioral Health Urgent Care Clinic, sits on the Adams County HT Taskforce</a:t>
            </a:r>
          </a:p>
          <a:p>
            <a:pPr marL="0" indent="0" algn="ctr">
              <a:buNone/>
            </a:pPr>
            <a:r>
              <a:rPr lang="en-US" sz="2400" b="1" i="1" dirty="0"/>
              <a:t>Mission Statement:</a:t>
            </a:r>
          </a:p>
          <a:p>
            <a:pPr marL="0" indent="0" algn="ctr">
              <a:buNone/>
            </a:pPr>
            <a:r>
              <a:rPr lang="en-US" sz="2400" b="1" i="1" dirty="0"/>
              <a:t>To integrate and enhance knowledge + competency in human trafficking as it relates to mental health. </a:t>
            </a:r>
            <a:endParaRPr lang="en-US" sz="2400" dirty="0"/>
          </a:p>
          <a:p>
            <a:pPr lvl="1"/>
            <a:endParaRPr lang="en-US" dirty="0"/>
          </a:p>
        </p:txBody>
      </p:sp>
      <p:sp>
        <p:nvSpPr>
          <p:cNvPr id="4" name="Slide Number Placeholder 3">
            <a:extLst>
              <a:ext uri="{FF2B5EF4-FFF2-40B4-BE49-F238E27FC236}">
                <a16:creationId xmlns:a16="http://schemas.microsoft.com/office/drawing/2014/main" id="{61A19EA5-6E2C-2F4F-8F53-21754A1A1C86}"/>
              </a:ext>
            </a:extLst>
          </p:cNvPr>
          <p:cNvSpPr>
            <a:spLocks noGrp="1"/>
          </p:cNvSpPr>
          <p:nvPr>
            <p:ph type="sldNum" sz="quarter" idx="12"/>
          </p:nvPr>
        </p:nvSpPr>
        <p:spPr/>
        <p:txBody>
          <a:bodyPr/>
          <a:lstStyle/>
          <a:p>
            <a:fld id="{AC424982-4A79-4E22-BA91-A61F5CD96823}" type="slidenum">
              <a:rPr lang="en-US" smtClean="0"/>
              <a:pPr/>
              <a:t>49</a:t>
            </a:fld>
            <a:endParaRPr lang="en-US" dirty="0"/>
          </a:p>
        </p:txBody>
      </p:sp>
      <p:pic>
        <p:nvPicPr>
          <p:cNvPr id="5" name="Picture 4">
            <a:extLst>
              <a:ext uri="{FF2B5EF4-FFF2-40B4-BE49-F238E27FC236}">
                <a16:creationId xmlns:a16="http://schemas.microsoft.com/office/drawing/2014/main" id="{5E3B92AE-1344-471A-9C9B-7AB932E0831A}"/>
              </a:ext>
            </a:extLst>
          </p:cNvPr>
          <p:cNvPicPr>
            <a:picLocks noChangeAspect="1"/>
          </p:cNvPicPr>
          <p:nvPr/>
        </p:nvPicPr>
        <p:blipFill>
          <a:blip r:embed="rId3"/>
          <a:stretch>
            <a:fillRect/>
          </a:stretch>
        </p:blipFill>
        <p:spPr>
          <a:xfrm>
            <a:off x="3533223" y="6307766"/>
            <a:ext cx="1085182" cy="402371"/>
          </a:xfrm>
          <a:prstGeom prst="rect">
            <a:avLst/>
          </a:prstGeom>
        </p:spPr>
      </p:pic>
    </p:spTree>
    <p:extLst>
      <p:ext uri="{BB962C8B-B14F-4D97-AF65-F5344CB8AC3E}">
        <p14:creationId xmlns:p14="http://schemas.microsoft.com/office/powerpoint/2010/main" val="3159402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Overview</a:t>
            </a:r>
          </a:p>
        </p:txBody>
      </p:sp>
      <p:sp>
        <p:nvSpPr>
          <p:cNvPr id="4" name="Content Placeholder 3"/>
          <p:cNvSpPr>
            <a:spLocks noGrp="1"/>
          </p:cNvSpPr>
          <p:nvPr>
            <p:ph idx="1"/>
          </p:nvPr>
        </p:nvSpPr>
        <p:spPr>
          <a:xfrm>
            <a:off x="1325479" y="1175085"/>
            <a:ext cx="9541042" cy="5064212"/>
          </a:xfrm>
        </p:spPr>
        <p:txBody>
          <a:bodyPr>
            <a:normAutofit/>
          </a:bodyPr>
          <a:lstStyle/>
          <a:p>
            <a:pPr marL="0" indent="0">
              <a:buNone/>
            </a:pPr>
            <a:endParaRPr lang="en-US" dirty="0"/>
          </a:p>
          <a:p>
            <a:pPr marL="0" indent="0">
              <a:buNone/>
            </a:pPr>
            <a:endParaRPr lang="en-US" dirty="0"/>
          </a:p>
        </p:txBody>
      </p:sp>
      <p:sp>
        <p:nvSpPr>
          <p:cNvPr id="2" name="Rectangle 1"/>
          <p:cNvSpPr/>
          <p:nvPr/>
        </p:nvSpPr>
        <p:spPr>
          <a:xfrm>
            <a:off x="1471484" y="1705611"/>
            <a:ext cx="9249032" cy="3446777"/>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In the Spring of 2017 via partnerships with Community Reach Center (CRC), the Department of Health and Human Services, and the National Human Trafficking Training and Technical Assistance Center (NHTTAC) an initiative was launched to deliver intensive Training/Technical Assistance to medical and behavioral health institutions, nonprofits, community- and faith-based organizations, social service agencies, and public health agencies while collaborating with a survivor leader to better inform organization through a public health perspective.</a:t>
            </a:r>
          </a:p>
          <a:p>
            <a:pPr algn="ctr">
              <a:lnSpc>
                <a:spcPct val="115000"/>
              </a:lnSpc>
              <a:spcAft>
                <a:spcPts val="1000"/>
              </a:spcAft>
            </a:pPr>
            <a:r>
              <a:rPr lang="en-US" sz="2400" dirty="0">
                <a:latin typeface="Times New Roman" panose="02020603050405020304" pitchFamily="18" charset="0"/>
                <a:ea typeface="Calibri"/>
                <a:cs typeface="Times New Roman" panose="02020603050405020304" pitchFamily="18" charset="0"/>
              </a:rPr>
              <a:t> </a:t>
            </a:r>
          </a:p>
        </p:txBody>
      </p:sp>
      <p:pic>
        <p:nvPicPr>
          <p:cNvPr id="5" name="Picture 4">
            <a:extLst>
              <a:ext uri="{FF2B5EF4-FFF2-40B4-BE49-F238E27FC236}">
                <a16:creationId xmlns:a16="http://schemas.microsoft.com/office/drawing/2014/main" id="{C13AB4F4-8B52-4474-A4B9-BE50BDC1EE5F}"/>
              </a:ext>
            </a:extLst>
          </p:cNvPr>
          <p:cNvPicPr>
            <a:picLocks noChangeAspect="1"/>
          </p:cNvPicPr>
          <p:nvPr/>
        </p:nvPicPr>
        <p:blipFill>
          <a:blip r:embed="rId3"/>
          <a:stretch>
            <a:fillRect/>
          </a:stretch>
        </p:blipFill>
        <p:spPr>
          <a:xfrm>
            <a:off x="4430332" y="6316771"/>
            <a:ext cx="1262960" cy="467904"/>
          </a:xfrm>
          <a:prstGeom prst="rect">
            <a:avLst/>
          </a:prstGeom>
        </p:spPr>
      </p:pic>
    </p:spTree>
    <p:extLst>
      <p:ext uri="{BB962C8B-B14F-4D97-AF65-F5344CB8AC3E}">
        <p14:creationId xmlns:p14="http://schemas.microsoft.com/office/powerpoint/2010/main" val="2760830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4D8D8-91CC-3B4E-9548-5AF853FE1B8D}"/>
              </a:ext>
            </a:extLst>
          </p:cNvPr>
          <p:cNvSpPr>
            <a:spLocks noGrp="1"/>
          </p:cNvSpPr>
          <p:nvPr>
            <p:ph type="title"/>
          </p:nvPr>
        </p:nvSpPr>
        <p:spPr/>
        <p:txBody>
          <a:bodyPr/>
          <a:lstStyle/>
          <a:p>
            <a:r>
              <a:rPr lang="en-US" dirty="0"/>
              <a:t>CRC-Where are we now?</a:t>
            </a:r>
          </a:p>
        </p:txBody>
      </p:sp>
      <p:sp>
        <p:nvSpPr>
          <p:cNvPr id="3" name="Content Placeholder 2">
            <a:extLst>
              <a:ext uri="{FF2B5EF4-FFF2-40B4-BE49-F238E27FC236}">
                <a16:creationId xmlns:a16="http://schemas.microsoft.com/office/drawing/2014/main" id="{3227320F-8503-B14C-9FAD-92166E00FB2E}"/>
              </a:ext>
            </a:extLst>
          </p:cNvPr>
          <p:cNvSpPr>
            <a:spLocks noGrp="1"/>
          </p:cNvSpPr>
          <p:nvPr>
            <p:ph idx="1"/>
          </p:nvPr>
        </p:nvSpPr>
        <p:spPr/>
        <p:txBody>
          <a:bodyPr/>
          <a:lstStyle/>
          <a:p>
            <a:r>
              <a:rPr lang="en-US" dirty="0"/>
              <a:t>Continue to work with community partners and their particular subject matter expertise</a:t>
            </a:r>
          </a:p>
          <a:p>
            <a:r>
              <a:rPr lang="en-US" dirty="0"/>
              <a:t>The Combating Human Trafficking Champions Committee meets regularly to continue to see the action plan recommendations implemented in our system</a:t>
            </a:r>
          </a:p>
          <a:p>
            <a:r>
              <a:rPr lang="en-US" dirty="0"/>
              <a:t>International Human Trafficking and Social Justice Conference, Sept 2019</a:t>
            </a:r>
          </a:p>
          <a:p>
            <a:r>
              <a:rPr lang="en-US" dirty="0"/>
              <a:t>Colorado Behavioral Healthcare Council Conference, Sept 2019</a:t>
            </a:r>
          </a:p>
          <a:p>
            <a:r>
              <a:rPr lang="en-US" dirty="0"/>
              <a:t>Published</a:t>
            </a:r>
          </a:p>
          <a:p>
            <a:pPr lvl="1"/>
            <a:r>
              <a:rPr lang="en-US" dirty="0">
                <a:solidFill>
                  <a:srgbClr val="000000"/>
                </a:solidFill>
              </a:rPr>
              <a:t>Mental Health Weekly (2018, December). </a:t>
            </a:r>
            <a:r>
              <a:rPr lang="en-US" b="1" dirty="0"/>
              <a:t>Denver center becomes first to include human trafficking curriculum</a:t>
            </a:r>
            <a:r>
              <a:rPr lang="en-US" dirty="0">
                <a:solidFill>
                  <a:srgbClr val="000000"/>
                </a:solidFill>
              </a:rPr>
              <a:t>.</a:t>
            </a:r>
            <a:endParaRPr lang="en-US" dirty="0"/>
          </a:p>
          <a:p>
            <a:pPr lvl="1"/>
            <a:r>
              <a:rPr lang="en-US" dirty="0"/>
              <a:t>Taylor, Scott; Westminster Window (2019, June). </a:t>
            </a:r>
            <a:r>
              <a:rPr lang="en-US" b="1" dirty="0"/>
              <a:t>Looking for cues to help trafficking victims.</a:t>
            </a:r>
          </a:p>
        </p:txBody>
      </p:sp>
      <p:sp>
        <p:nvSpPr>
          <p:cNvPr id="4" name="Slide Number Placeholder 3">
            <a:extLst>
              <a:ext uri="{FF2B5EF4-FFF2-40B4-BE49-F238E27FC236}">
                <a16:creationId xmlns:a16="http://schemas.microsoft.com/office/drawing/2014/main" id="{CAAFE757-8E83-2C42-A920-43E4EF03E3CA}"/>
              </a:ext>
            </a:extLst>
          </p:cNvPr>
          <p:cNvSpPr>
            <a:spLocks noGrp="1"/>
          </p:cNvSpPr>
          <p:nvPr>
            <p:ph type="sldNum" sz="quarter" idx="12"/>
          </p:nvPr>
        </p:nvSpPr>
        <p:spPr/>
        <p:txBody>
          <a:bodyPr/>
          <a:lstStyle/>
          <a:p>
            <a:fld id="{AC424982-4A79-4E22-BA91-A61F5CD96823}" type="slidenum">
              <a:rPr lang="en-US" smtClean="0"/>
              <a:pPr/>
              <a:t>50</a:t>
            </a:fld>
            <a:endParaRPr lang="en-US" dirty="0"/>
          </a:p>
        </p:txBody>
      </p:sp>
      <p:pic>
        <p:nvPicPr>
          <p:cNvPr id="5" name="Picture 4">
            <a:extLst>
              <a:ext uri="{FF2B5EF4-FFF2-40B4-BE49-F238E27FC236}">
                <a16:creationId xmlns:a16="http://schemas.microsoft.com/office/drawing/2014/main" id="{9818798B-3FAF-45CE-97DC-DA9BAF05BDA7}"/>
              </a:ext>
            </a:extLst>
          </p:cNvPr>
          <p:cNvPicPr>
            <a:picLocks noChangeAspect="1"/>
          </p:cNvPicPr>
          <p:nvPr/>
        </p:nvPicPr>
        <p:blipFill>
          <a:blip r:embed="rId3"/>
          <a:stretch>
            <a:fillRect/>
          </a:stretch>
        </p:blipFill>
        <p:spPr>
          <a:xfrm>
            <a:off x="4112916" y="6329354"/>
            <a:ext cx="1085182" cy="402371"/>
          </a:xfrm>
          <a:prstGeom prst="rect">
            <a:avLst/>
          </a:prstGeom>
        </p:spPr>
      </p:pic>
    </p:spTree>
    <p:extLst>
      <p:ext uri="{BB962C8B-B14F-4D97-AF65-F5344CB8AC3E}">
        <p14:creationId xmlns:p14="http://schemas.microsoft.com/office/powerpoint/2010/main" val="1575763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780E-8183-CA48-90B7-242F49B66C18}"/>
              </a:ext>
            </a:extLst>
          </p:cNvPr>
          <p:cNvSpPr>
            <a:spLocks noGrp="1"/>
          </p:cNvSpPr>
          <p:nvPr>
            <p:ph type="title"/>
          </p:nvPr>
        </p:nvSpPr>
        <p:spPr/>
        <p:txBody>
          <a:bodyPr/>
          <a:lstStyle/>
          <a:p>
            <a:r>
              <a:rPr lang="en-US" dirty="0"/>
              <a:t>A Part of Something Bigger…..</a:t>
            </a:r>
          </a:p>
        </p:txBody>
      </p:sp>
      <p:sp>
        <p:nvSpPr>
          <p:cNvPr id="4" name="Slide Number Placeholder 3">
            <a:extLst>
              <a:ext uri="{FF2B5EF4-FFF2-40B4-BE49-F238E27FC236}">
                <a16:creationId xmlns:a16="http://schemas.microsoft.com/office/drawing/2014/main" id="{73EB0382-9C69-404C-A73A-BD1ECC0CB58B}"/>
              </a:ext>
            </a:extLst>
          </p:cNvPr>
          <p:cNvSpPr>
            <a:spLocks noGrp="1"/>
          </p:cNvSpPr>
          <p:nvPr>
            <p:ph type="sldNum" sz="quarter" idx="12"/>
          </p:nvPr>
        </p:nvSpPr>
        <p:spPr/>
        <p:txBody>
          <a:bodyPr/>
          <a:lstStyle/>
          <a:p>
            <a:fld id="{AC424982-4A79-4E22-BA91-A61F5CD96823}" type="slidenum">
              <a:rPr lang="en-US" smtClean="0"/>
              <a:pPr/>
              <a:t>51</a:t>
            </a:fld>
            <a:endParaRPr lang="en-US" dirty="0"/>
          </a:p>
        </p:txBody>
      </p:sp>
      <p:sp>
        <p:nvSpPr>
          <p:cNvPr id="5" name="Rectangle 4">
            <a:extLst>
              <a:ext uri="{FF2B5EF4-FFF2-40B4-BE49-F238E27FC236}">
                <a16:creationId xmlns:a16="http://schemas.microsoft.com/office/drawing/2014/main" id="{DE2455B9-D0BA-CD41-B58D-F0F957CBF478}"/>
              </a:ext>
            </a:extLst>
          </p:cNvPr>
          <p:cNvSpPr/>
          <p:nvPr/>
        </p:nvSpPr>
        <p:spPr>
          <a:xfrm>
            <a:off x="449179" y="1328248"/>
            <a:ext cx="11293642" cy="3970318"/>
          </a:xfrm>
          <a:prstGeom prst="rect">
            <a:avLst/>
          </a:prstGeom>
        </p:spPr>
        <p:txBody>
          <a:bodyPr wrap="square">
            <a:spAutoFit/>
          </a:bodyPr>
          <a:lstStyle/>
          <a:p>
            <a:pPr>
              <a:spcBef>
                <a:spcPts val="1800"/>
              </a:spcBef>
              <a:spcAft>
                <a:spcPts val="1800"/>
              </a:spcAft>
            </a:pPr>
            <a:r>
              <a:rPr lang="en-US" sz="2800" i="1" dirty="0">
                <a:solidFill>
                  <a:srgbClr val="336A90"/>
                </a:solidFill>
                <a:latin typeface="Times New Roman" panose="02020603050405020304" pitchFamily="18" charset="0"/>
                <a:ea typeface="Arial" panose="020B0604020202020204" pitchFamily="34" charset="0"/>
                <a:cs typeface="Times New Roman" panose="02020603050405020304" pitchFamily="18" charset="0"/>
              </a:rPr>
              <a:t> “I gained such a wealth of knowledge and experience working with NHTTAC, and with Mary personally and professionally. Once you understand the nuances of this crime and recognize that it is happening in your backyard, it is hard to remain unchanged by that experience. It has been a professional highlight and honor to be part of this project. CRC gained not only support and expertise at the state and national level, we also gained the connection with Mary, with LCHT, that allows us to continue to coordinate and collaborate with our own local expert, who now also has an intimate knowledge of us as a Center.” —</a:t>
            </a:r>
            <a:r>
              <a:rPr lang="en-US" sz="2800" b="1" i="1" dirty="0">
                <a:solidFill>
                  <a:srgbClr val="336A90"/>
                </a:solidFill>
                <a:latin typeface="Times New Roman" panose="02020603050405020304" pitchFamily="18" charset="0"/>
                <a:ea typeface="Arial" panose="020B0604020202020204" pitchFamily="34" charset="0"/>
                <a:cs typeface="Times New Roman" panose="02020603050405020304" pitchFamily="18" charset="0"/>
              </a:rPr>
              <a:t>Elaine Fisher </a:t>
            </a:r>
          </a:p>
        </p:txBody>
      </p:sp>
      <p:pic>
        <p:nvPicPr>
          <p:cNvPr id="3" name="Picture 2">
            <a:extLst>
              <a:ext uri="{FF2B5EF4-FFF2-40B4-BE49-F238E27FC236}">
                <a16:creationId xmlns:a16="http://schemas.microsoft.com/office/drawing/2014/main" id="{B17848EA-0C50-4021-B7B6-BE9E277EC353}"/>
              </a:ext>
            </a:extLst>
          </p:cNvPr>
          <p:cNvPicPr>
            <a:picLocks noChangeAspect="1"/>
          </p:cNvPicPr>
          <p:nvPr/>
        </p:nvPicPr>
        <p:blipFill>
          <a:blip r:embed="rId2"/>
          <a:stretch>
            <a:fillRect/>
          </a:stretch>
        </p:blipFill>
        <p:spPr>
          <a:xfrm>
            <a:off x="4588905" y="6307760"/>
            <a:ext cx="1085182" cy="402371"/>
          </a:xfrm>
          <a:prstGeom prst="rect">
            <a:avLst/>
          </a:prstGeom>
        </p:spPr>
      </p:pic>
    </p:spTree>
    <p:extLst>
      <p:ext uri="{BB962C8B-B14F-4D97-AF65-F5344CB8AC3E}">
        <p14:creationId xmlns:p14="http://schemas.microsoft.com/office/powerpoint/2010/main" val="4044396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780E-8183-CA48-90B7-242F49B66C18}"/>
              </a:ext>
            </a:extLst>
          </p:cNvPr>
          <p:cNvSpPr>
            <a:spLocks noGrp="1"/>
          </p:cNvSpPr>
          <p:nvPr>
            <p:ph type="title"/>
          </p:nvPr>
        </p:nvSpPr>
        <p:spPr/>
        <p:txBody>
          <a:bodyPr/>
          <a:lstStyle/>
          <a:p>
            <a:r>
              <a:rPr lang="en-US" dirty="0"/>
              <a:t>A Part of Something Bigger…..</a:t>
            </a:r>
          </a:p>
        </p:txBody>
      </p:sp>
      <p:sp>
        <p:nvSpPr>
          <p:cNvPr id="4" name="Slide Number Placeholder 3">
            <a:extLst>
              <a:ext uri="{FF2B5EF4-FFF2-40B4-BE49-F238E27FC236}">
                <a16:creationId xmlns:a16="http://schemas.microsoft.com/office/drawing/2014/main" id="{73EB0382-9C69-404C-A73A-BD1ECC0CB58B}"/>
              </a:ext>
            </a:extLst>
          </p:cNvPr>
          <p:cNvSpPr>
            <a:spLocks noGrp="1"/>
          </p:cNvSpPr>
          <p:nvPr>
            <p:ph type="sldNum" sz="quarter" idx="12"/>
          </p:nvPr>
        </p:nvSpPr>
        <p:spPr/>
        <p:txBody>
          <a:bodyPr/>
          <a:lstStyle/>
          <a:p>
            <a:fld id="{AC424982-4A79-4E22-BA91-A61F5CD96823}" type="slidenum">
              <a:rPr lang="en-US" smtClean="0"/>
              <a:pPr/>
              <a:t>52</a:t>
            </a:fld>
            <a:endParaRPr lang="en-US" dirty="0"/>
          </a:p>
        </p:txBody>
      </p:sp>
      <p:sp>
        <p:nvSpPr>
          <p:cNvPr id="5" name="Rectangle 4">
            <a:extLst>
              <a:ext uri="{FF2B5EF4-FFF2-40B4-BE49-F238E27FC236}">
                <a16:creationId xmlns:a16="http://schemas.microsoft.com/office/drawing/2014/main" id="{DE2455B9-D0BA-CD41-B58D-F0F957CBF478}"/>
              </a:ext>
            </a:extLst>
          </p:cNvPr>
          <p:cNvSpPr/>
          <p:nvPr/>
        </p:nvSpPr>
        <p:spPr>
          <a:xfrm>
            <a:off x="449179" y="1328248"/>
            <a:ext cx="11293642" cy="4862870"/>
          </a:xfrm>
          <a:prstGeom prst="rect">
            <a:avLst/>
          </a:prstGeom>
        </p:spPr>
        <p:txBody>
          <a:bodyPr wrap="square">
            <a:spAutoFit/>
          </a:bodyPr>
          <a:lstStyle/>
          <a:p>
            <a:pPr>
              <a:spcBef>
                <a:spcPts val="1800"/>
              </a:spcBef>
              <a:spcAft>
                <a:spcPts val="1800"/>
              </a:spcAft>
            </a:pPr>
            <a:r>
              <a:rPr lang="en-US" sz="2800" i="1" dirty="0">
                <a:solidFill>
                  <a:srgbClr val="336A90"/>
                </a:solidFill>
                <a:latin typeface="Times New Roman" panose="02020603050405020304" pitchFamily="18" charset="0"/>
                <a:ea typeface="Arial" panose="020B0604020202020204" pitchFamily="34" charset="0"/>
                <a:cs typeface="Times New Roman" panose="02020603050405020304" pitchFamily="18" charset="0"/>
              </a:rPr>
              <a:t> “It was such an honor to be a part of this project. I’ve been able to connect with this organization and create a solid authentic relationship, while supporting growth and change in my local anti-trafficking movement. I am forever changed by this opportunity and will take not only the relationships I have gained, but the knowledge around organization work and its connection to service delivery for survivors of exploitation out into my community to continue to support all those who are involved in the elimination of exploitation in the State of Colorado and our country as a whole.”- </a:t>
            </a:r>
            <a:r>
              <a:rPr lang="en-US" sz="2800" b="1" i="1" dirty="0">
                <a:solidFill>
                  <a:srgbClr val="336A90"/>
                </a:solidFill>
                <a:latin typeface="Times New Roman" panose="02020603050405020304" pitchFamily="18" charset="0"/>
                <a:ea typeface="Arial" panose="020B0604020202020204" pitchFamily="34" charset="0"/>
                <a:cs typeface="Times New Roman" panose="02020603050405020304" pitchFamily="18" charset="0"/>
              </a:rPr>
              <a:t>Mary Landerholm</a:t>
            </a:r>
          </a:p>
          <a:p>
            <a:pPr>
              <a:spcBef>
                <a:spcPts val="1800"/>
              </a:spcBef>
              <a:spcAft>
                <a:spcPts val="1800"/>
              </a:spcAft>
            </a:pPr>
            <a:endParaRPr lang="en-US" sz="2800" b="1" i="1" dirty="0">
              <a:solidFill>
                <a:srgbClr val="336A9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19D06D2-F986-4BD8-A532-FE332202F540}"/>
              </a:ext>
            </a:extLst>
          </p:cNvPr>
          <p:cNvPicPr>
            <a:picLocks noChangeAspect="1"/>
          </p:cNvPicPr>
          <p:nvPr/>
        </p:nvPicPr>
        <p:blipFill>
          <a:blip r:embed="rId2"/>
          <a:stretch>
            <a:fillRect/>
          </a:stretch>
        </p:blipFill>
        <p:spPr>
          <a:xfrm>
            <a:off x="4576378" y="6326382"/>
            <a:ext cx="1085182" cy="402371"/>
          </a:xfrm>
          <a:prstGeom prst="rect">
            <a:avLst/>
          </a:prstGeom>
        </p:spPr>
      </p:pic>
    </p:spTree>
    <p:extLst>
      <p:ext uri="{BB962C8B-B14F-4D97-AF65-F5344CB8AC3E}">
        <p14:creationId xmlns:p14="http://schemas.microsoft.com/office/powerpoint/2010/main" val="1447874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619126" y="1097090"/>
            <a:ext cx="3567863" cy="888463"/>
          </a:xfrm>
        </p:spPr>
        <p:txBody>
          <a:bodyPr/>
          <a:lstStyle/>
          <a:p>
            <a:r>
              <a:rPr lang="en-US"/>
              <a:t>Survivor Involvement</a:t>
            </a:r>
            <a:endParaRPr lang="en-US" dirty="0"/>
          </a:p>
        </p:txBody>
      </p:sp>
      <p:sp>
        <p:nvSpPr>
          <p:cNvPr id="8" name="Content Placeholder 7"/>
          <p:cNvSpPr>
            <a:spLocks noGrp="1"/>
          </p:cNvSpPr>
          <p:nvPr>
            <p:ph sz="half" idx="2"/>
          </p:nvPr>
        </p:nvSpPr>
        <p:spPr>
          <a:xfrm>
            <a:off x="619126" y="1985553"/>
            <a:ext cx="3567863" cy="4204110"/>
          </a:xfrm>
        </p:spPr>
        <p:txBody>
          <a:bodyPr rIns="182880"/>
          <a:lstStyle/>
          <a:p>
            <a:pPr marL="355600" indent="0">
              <a:buNone/>
            </a:pPr>
            <a:r>
              <a:rPr lang="en-US" dirty="0">
                <a:latin typeface="Arial" charset="0"/>
                <a:ea typeface="Arial" charset="0"/>
                <a:cs typeface="Arial" charset="0"/>
              </a:rPr>
              <a:t>Offers professional development opportunities for survivors through fellowships and scholarships. </a:t>
            </a:r>
          </a:p>
          <a:p>
            <a:pPr marL="355600" indent="0">
              <a:buNone/>
            </a:pPr>
            <a:r>
              <a:rPr lang="en-US" dirty="0">
                <a:latin typeface="Arial" charset="0"/>
                <a:ea typeface="Arial" charset="0"/>
                <a:cs typeface="Arial" charset="0"/>
              </a:rPr>
              <a:t>Collaborates with a diverse group of survivor leaders to develop and implement materials, training, and technical assistance that build agency capacity to address trafficking using trauma-informed principles and survivor-informed practices. </a:t>
            </a:r>
            <a:endParaRPr lang="en-US" dirty="0"/>
          </a:p>
          <a:p>
            <a:pPr marL="355600" indent="0">
              <a:buNone/>
            </a:pPr>
            <a:endParaRPr lang="en-US" dirty="0"/>
          </a:p>
          <a:p>
            <a:pPr marL="355600" indent="0">
              <a:buNone/>
            </a:pPr>
            <a:endParaRPr lang="en-US" dirty="0"/>
          </a:p>
          <a:p>
            <a:pPr marL="355600" indent="0">
              <a:buNone/>
            </a:pPr>
            <a:endParaRPr lang="en-US" dirty="0"/>
          </a:p>
          <a:p>
            <a:pPr marL="355600" indent="0">
              <a:buNone/>
            </a:pPr>
            <a:endParaRPr lang="en-US" dirty="0"/>
          </a:p>
          <a:p>
            <a:pPr marL="355600" indent="0">
              <a:buNone/>
            </a:pPr>
            <a:endParaRPr lang="en-US" dirty="0"/>
          </a:p>
        </p:txBody>
      </p:sp>
      <p:sp>
        <p:nvSpPr>
          <p:cNvPr id="9" name="Text Placeholder 8"/>
          <p:cNvSpPr>
            <a:spLocks noGrp="1"/>
          </p:cNvSpPr>
          <p:nvPr>
            <p:ph type="body" sz="quarter" idx="3"/>
          </p:nvPr>
        </p:nvSpPr>
        <p:spPr>
          <a:xfrm>
            <a:off x="4463714" y="1097091"/>
            <a:ext cx="3633539" cy="888462"/>
          </a:xfrm>
        </p:spPr>
        <p:txBody>
          <a:bodyPr/>
          <a:lstStyle/>
          <a:p>
            <a:r>
              <a:rPr lang="en-US" dirty="0"/>
              <a:t>SOAR</a:t>
            </a:r>
          </a:p>
        </p:txBody>
      </p:sp>
      <p:sp>
        <p:nvSpPr>
          <p:cNvPr id="3" name="Slide Number Placeholder 2"/>
          <p:cNvSpPr>
            <a:spLocks noGrp="1"/>
          </p:cNvSpPr>
          <p:nvPr>
            <p:ph type="sldNum" sz="quarter" idx="12"/>
          </p:nvPr>
        </p:nvSpPr>
        <p:spPr/>
        <p:txBody>
          <a:bodyPr/>
          <a:lstStyle/>
          <a:p>
            <a:fld id="{AC424982-4A79-4E22-BA91-A61F5CD96823}" type="slidenum">
              <a:rPr lang="en-US" smtClean="0"/>
              <a:pPr/>
              <a:t>53</a:t>
            </a:fld>
            <a:endParaRPr lang="en-US"/>
          </a:p>
        </p:txBody>
      </p:sp>
      <p:sp>
        <p:nvSpPr>
          <p:cNvPr id="6" name="Title 5"/>
          <p:cNvSpPr>
            <a:spLocks noGrp="1"/>
          </p:cNvSpPr>
          <p:nvPr>
            <p:ph type="title"/>
          </p:nvPr>
        </p:nvSpPr>
        <p:spPr/>
        <p:txBody>
          <a:bodyPr/>
          <a:lstStyle/>
          <a:p>
            <a:r>
              <a:rPr lang="en-US" dirty="0"/>
              <a:t>Customized Training and Technical Assistance</a:t>
            </a:r>
          </a:p>
        </p:txBody>
      </p:sp>
      <p:sp>
        <p:nvSpPr>
          <p:cNvPr id="10" name="Content Placeholder 9"/>
          <p:cNvSpPr>
            <a:spLocks noGrp="1"/>
          </p:cNvSpPr>
          <p:nvPr>
            <p:ph sz="half" idx="13"/>
          </p:nvPr>
        </p:nvSpPr>
        <p:spPr>
          <a:xfrm>
            <a:off x="4463714" y="1985553"/>
            <a:ext cx="3633539" cy="4204110"/>
          </a:xfrm>
        </p:spPr>
        <p:txBody>
          <a:bodyPr rIns="365760"/>
          <a:lstStyle/>
          <a:p>
            <a:pPr marL="355600" indent="0">
              <a:buNone/>
            </a:pPr>
            <a:r>
              <a:rPr lang="en-US" dirty="0"/>
              <a:t>Accredited SOAR trainings are available for anyone interested in learning how to recognize and respond to human trafficking in health care or social service trainings.</a:t>
            </a:r>
          </a:p>
          <a:p>
            <a:pPr marL="355600" indent="0">
              <a:buNone/>
            </a:pPr>
            <a:r>
              <a:rPr lang="en-US" dirty="0"/>
              <a:t>Target audiences for trainings are health care providers, social workers, public health professionals, and behavioral health care professionals.</a:t>
            </a:r>
          </a:p>
        </p:txBody>
      </p:sp>
      <p:sp>
        <p:nvSpPr>
          <p:cNvPr id="11" name="Text Placeholder 8"/>
          <p:cNvSpPr txBox="1">
            <a:spLocks/>
          </p:cNvSpPr>
          <p:nvPr/>
        </p:nvSpPr>
        <p:spPr>
          <a:xfrm>
            <a:off x="8333871" y="1097090"/>
            <a:ext cx="3445045" cy="888462"/>
          </a:xfrm>
          <a:prstGeom prst="rect">
            <a:avLst/>
          </a:prstGeom>
          <a:solidFill>
            <a:srgbClr val="336A90"/>
          </a:solidFill>
          <a:effectLst>
            <a:outerShdw blurRad="101600" dist="50800" dir="5400000" algn="ctr" rotWithShape="0">
              <a:srgbClr val="000000">
                <a:alpha val="43137"/>
              </a:srgbClr>
            </a:outerShdw>
          </a:effectLst>
        </p:spPr>
        <p:txBody>
          <a:bodyPr anchor="b">
            <a:noAutofit/>
          </a:bodyPr>
          <a:lstStyle>
            <a:lvl1pPr marL="298450" indent="0" algn="l" defTabSz="914400" rtl="0" eaLnBrk="1" latinLnBrk="0" hangingPunct="1">
              <a:lnSpc>
                <a:spcPct val="90000"/>
              </a:lnSpc>
              <a:spcBef>
                <a:spcPts val="1000"/>
              </a:spcBef>
              <a:buClr>
                <a:srgbClr val="214872"/>
              </a:buClr>
              <a:buFont typeface="Wingdings" panose="05000000000000000000" pitchFamily="2" charset="2"/>
              <a:buNone/>
              <a:tabLst/>
              <a:defRPr sz="2200" b="0" i="0"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214872"/>
              </a:buClr>
              <a:buFont typeface="Wingdings" panose="05000000000000000000" pitchFamily="2" charset="2"/>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214872"/>
              </a:buClr>
              <a:buFont typeface="Wingdings" panose="05000000000000000000" pitchFamily="2" charset="2"/>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214872"/>
              </a:buClr>
              <a:buFont typeface="Wingdings" panose="05000000000000000000" pitchFamily="2" charset="2"/>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214872"/>
              </a:buClr>
              <a:buFont typeface="Wingdings" panose="05000000000000000000" pitchFamily="2" charset="2"/>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prstClr val="white"/>
                </a:solidFill>
              </a:rPr>
              <a:t>Technical Assistance</a:t>
            </a:r>
          </a:p>
        </p:txBody>
      </p:sp>
      <p:sp>
        <p:nvSpPr>
          <p:cNvPr id="13" name="Content Placeholder 7"/>
          <p:cNvSpPr txBox="1">
            <a:spLocks/>
          </p:cNvSpPr>
          <p:nvPr/>
        </p:nvSpPr>
        <p:spPr>
          <a:xfrm>
            <a:off x="8333871" y="1985552"/>
            <a:ext cx="3445045" cy="4204110"/>
          </a:xfrm>
          <a:prstGeom prst="rect">
            <a:avLst/>
          </a:prstGeom>
          <a:solidFill>
            <a:schemeClr val="bg1"/>
          </a:solidFill>
          <a:effectLst>
            <a:outerShdw blurRad="101600" dist="50800" dir="5400000" algn="ctr" rotWithShape="0">
              <a:srgbClr val="000000">
                <a:alpha val="43137"/>
              </a:srgbClr>
            </a:outerShdw>
          </a:effectLst>
        </p:spPr>
        <p:txBody>
          <a:bodyPr tIns="91440" rIns="182880">
            <a:noAutofit/>
          </a:bodyPr>
          <a:lstStyle>
            <a:lvl1pPr marL="698500" indent="-342900" algn="l" defTabSz="914400" rtl="0" eaLnBrk="1" latinLnBrk="0" hangingPunct="1">
              <a:lnSpc>
                <a:spcPct val="90000"/>
              </a:lnSpc>
              <a:spcBef>
                <a:spcPts val="1000"/>
              </a:spcBef>
              <a:buClr>
                <a:srgbClr val="214872"/>
              </a:buClr>
              <a:buFont typeface="Wingdings" panose="05000000000000000000" pitchFamily="2" charset="2"/>
              <a:buChar char="§"/>
              <a:tabLst/>
              <a:defRPr sz="1800" kern="1200" baseline="0">
                <a:solidFill>
                  <a:schemeClr val="tx1"/>
                </a:solidFill>
                <a:latin typeface="Arial" panose="020B0604020202020204" pitchFamily="34" charset="0"/>
                <a:ea typeface="+mn-ea"/>
                <a:cs typeface="Arial" panose="020B0604020202020204" pitchFamily="34" charset="0"/>
              </a:defRPr>
            </a:lvl1pPr>
            <a:lvl2pPr marL="1098550" indent="-357188" algn="l" defTabSz="914400" rtl="0" eaLnBrk="1" latinLnBrk="0" hangingPunct="1">
              <a:lnSpc>
                <a:spcPct val="90000"/>
              </a:lnSpc>
              <a:spcBef>
                <a:spcPts val="500"/>
              </a:spcBef>
              <a:buClr>
                <a:srgbClr val="214872"/>
              </a:buClr>
              <a:buFont typeface="Wingdings" panose="05000000000000000000" pitchFamily="2" charset="2"/>
              <a:buChar char="§"/>
              <a:tabLst/>
              <a:defRPr sz="1800" kern="1200" baseline="0">
                <a:solidFill>
                  <a:schemeClr val="tx1"/>
                </a:solidFill>
                <a:latin typeface="Arial" panose="020B0604020202020204" pitchFamily="34" charset="0"/>
                <a:ea typeface="+mn-ea"/>
                <a:cs typeface="Arial" panose="020B0604020202020204" pitchFamily="34" charset="0"/>
              </a:defRPr>
            </a:lvl2pPr>
            <a:lvl3pPr marL="1439863" indent="-269875" algn="l" defTabSz="914400" rtl="0" eaLnBrk="1" latinLnBrk="0" hangingPunct="1">
              <a:lnSpc>
                <a:spcPct val="90000"/>
              </a:lnSpc>
              <a:spcBef>
                <a:spcPts val="500"/>
              </a:spcBef>
              <a:buClr>
                <a:srgbClr val="214872"/>
              </a:buClr>
              <a:buFont typeface="Wingdings" panose="05000000000000000000" pitchFamily="2" charset="2"/>
              <a:buChar char="§"/>
              <a:tabLst/>
              <a:defRPr sz="1800" kern="1200" baseline="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rgbClr val="214872"/>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rgbClr val="214872"/>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0">
              <a:buFont typeface="Wingdings" panose="05000000000000000000" pitchFamily="2" charset="2"/>
              <a:buNone/>
            </a:pPr>
            <a:r>
              <a:rPr lang="en-US" dirty="0">
                <a:solidFill>
                  <a:prstClr val="black"/>
                </a:solidFill>
              </a:rPr>
              <a:t>NHTTAC can provide skilled trainers and specific subject matter expertise for your training event or speakers for your conferences.</a:t>
            </a:r>
          </a:p>
          <a:p>
            <a:pPr marL="355600" indent="0">
              <a:buFont typeface="Wingdings" panose="05000000000000000000" pitchFamily="2" charset="2"/>
              <a:buNone/>
            </a:pPr>
            <a:endParaRPr lang="en-US" dirty="0">
              <a:solidFill>
                <a:prstClr val="black"/>
              </a:solidFill>
            </a:endParaRPr>
          </a:p>
          <a:p>
            <a:pPr marL="355600" indent="0">
              <a:buFont typeface="Wingdings" panose="05000000000000000000" pitchFamily="2" charset="2"/>
              <a:buNone/>
            </a:pPr>
            <a:endParaRPr lang="en-US" dirty="0">
              <a:solidFill>
                <a:prstClr val="black"/>
              </a:solidFill>
            </a:endParaRPr>
          </a:p>
          <a:p>
            <a:pPr marL="355600" indent="0">
              <a:buFont typeface="Wingdings" panose="05000000000000000000" pitchFamily="2" charset="2"/>
              <a:buNone/>
            </a:pPr>
            <a:r>
              <a:rPr lang="en-US" i="1" dirty="0">
                <a:solidFill>
                  <a:prstClr val="black"/>
                </a:solidFill>
              </a:rPr>
              <a:t>NHTTAC services are free and delivered based on need.</a:t>
            </a:r>
          </a:p>
          <a:p>
            <a:pPr marL="355600" indent="0">
              <a:buFont typeface="Wingdings" panose="05000000000000000000" pitchFamily="2" charset="2"/>
              <a:buNone/>
            </a:pPr>
            <a:endParaRPr lang="en-US" dirty="0">
              <a:solidFill>
                <a:prstClr val="black"/>
              </a:solidFill>
            </a:endParaRPr>
          </a:p>
          <a:p>
            <a:pPr marL="355600" indent="0">
              <a:buFont typeface="Wingdings" panose="05000000000000000000" pitchFamily="2" charset="2"/>
              <a:buNone/>
            </a:pPr>
            <a:endParaRPr lang="en-US" dirty="0">
              <a:solidFill>
                <a:prstClr val="black"/>
              </a:solidFill>
            </a:endParaRPr>
          </a:p>
          <a:p>
            <a:pPr marL="355600" indent="0">
              <a:buFont typeface="Wingdings" panose="05000000000000000000" pitchFamily="2" charset="2"/>
              <a:buNone/>
            </a:pPr>
            <a:endParaRPr lang="en-US" dirty="0">
              <a:solidFill>
                <a:prstClr val="black"/>
              </a:solidFill>
            </a:endParaRPr>
          </a:p>
          <a:p>
            <a:pPr marL="355600" indent="0">
              <a:buFont typeface="Wingdings" panose="05000000000000000000" pitchFamily="2" charset="2"/>
              <a:buNone/>
            </a:pPr>
            <a:endParaRPr lang="en-US" dirty="0">
              <a:solidFill>
                <a:prstClr val="black"/>
              </a:solidFill>
            </a:endParaRPr>
          </a:p>
          <a:p>
            <a:pPr marL="355600" indent="0">
              <a:buFont typeface="Wingdings" panose="05000000000000000000" pitchFamily="2" charset="2"/>
              <a:buNone/>
            </a:pPr>
            <a:endParaRPr lang="en-US" dirty="0">
              <a:solidFill>
                <a:prstClr val="black"/>
              </a:solidFill>
            </a:endParaRPr>
          </a:p>
        </p:txBody>
      </p:sp>
      <p:pic>
        <p:nvPicPr>
          <p:cNvPr id="2" name="Picture 1">
            <a:extLst>
              <a:ext uri="{FF2B5EF4-FFF2-40B4-BE49-F238E27FC236}">
                <a16:creationId xmlns:a16="http://schemas.microsoft.com/office/drawing/2014/main" id="{D7BE87F6-CC79-43F3-8AB1-AD9CE8A9B3F1}"/>
              </a:ext>
            </a:extLst>
          </p:cNvPr>
          <p:cNvPicPr>
            <a:picLocks noChangeAspect="1"/>
          </p:cNvPicPr>
          <p:nvPr/>
        </p:nvPicPr>
        <p:blipFill>
          <a:blip r:embed="rId3"/>
          <a:stretch>
            <a:fillRect/>
          </a:stretch>
        </p:blipFill>
        <p:spPr>
          <a:xfrm>
            <a:off x="3921123" y="6326388"/>
            <a:ext cx="1085182" cy="402371"/>
          </a:xfrm>
          <a:prstGeom prst="rect">
            <a:avLst/>
          </a:prstGeom>
        </p:spPr>
      </p:pic>
    </p:spTree>
    <p:extLst>
      <p:ext uri="{BB962C8B-B14F-4D97-AF65-F5344CB8AC3E}">
        <p14:creationId xmlns:p14="http://schemas.microsoft.com/office/powerpoint/2010/main" val="41927623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Contact Us</a:t>
            </a:r>
          </a:p>
        </p:txBody>
      </p:sp>
      <p:sp>
        <p:nvSpPr>
          <p:cNvPr id="7" name="Content Placeholder 6"/>
          <p:cNvSpPr>
            <a:spLocks noGrp="1"/>
          </p:cNvSpPr>
          <p:nvPr>
            <p:ph idx="1"/>
          </p:nvPr>
        </p:nvSpPr>
        <p:spPr>
          <a:xfrm>
            <a:off x="585535" y="1798944"/>
            <a:ext cx="10977063" cy="715416"/>
          </a:xfrm>
          <a:prstGeom prst="rect">
            <a:avLst/>
          </a:prstGeom>
          <a:solidFill>
            <a:srgbClr val="234B65"/>
          </a:solidFill>
        </p:spPr>
        <p:txBody>
          <a:bodyPr anchor="ctr">
            <a:normAutofit/>
          </a:bodyPr>
          <a:lstStyle/>
          <a:p>
            <a:pPr marL="0" indent="0" algn="ctr">
              <a:buNone/>
            </a:pPr>
            <a:r>
              <a:rPr lang="en-US" sz="2400" b="1" dirty="0">
                <a:solidFill>
                  <a:srgbClr val="EAE5DF"/>
                </a:solidFill>
                <a:latin typeface="Arial" charset="0"/>
                <a:ea typeface="Arial" charset="0"/>
                <a:cs typeface="Arial" charset="0"/>
              </a:rPr>
              <a:t>Visit: </a:t>
            </a:r>
            <a:r>
              <a:rPr lang="en-US" sz="2400" b="1" dirty="0">
                <a:solidFill>
                  <a:schemeClr val="bg1"/>
                </a:solidFill>
                <a:latin typeface="Arial" charset="0"/>
                <a:ea typeface="Arial" charset="0"/>
                <a:cs typeface="Arial" charset="0"/>
              </a:rPr>
              <a:t>www.acf.hhs.gov/otip/training/nhttac</a:t>
            </a:r>
          </a:p>
        </p:txBody>
      </p:sp>
      <p:sp>
        <p:nvSpPr>
          <p:cNvPr id="4" name="Slide Number Placeholder 3"/>
          <p:cNvSpPr>
            <a:spLocks noGrp="1"/>
          </p:cNvSpPr>
          <p:nvPr>
            <p:ph type="sldNum" sz="quarter" idx="12"/>
          </p:nvPr>
        </p:nvSpPr>
        <p:spPr/>
        <p:txBody>
          <a:bodyPr/>
          <a:lstStyle/>
          <a:p>
            <a:fld id="{AC424982-4A79-4E22-BA91-A61F5CD96823}" type="slidenum">
              <a:rPr lang="en-US" smtClean="0"/>
              <a:t>54</a:t>
            </a:fld>
            <a:endParaRPr lang="en-US" dirty="0"/>
          </a:p>
        </p:txBody>
      </p:sp>
      <p:sp>
        <p:nvSpPr>
          <p:cNvPr id="8" name="Content Placeholder 2"/>
          <p:cNvSpPr txBox="1">
            <a:spLocks/>
          </p:cNvSpPr>
          <p:nvPr/>
        </p:nvSpPr>
        <p:spPr>
          <a:xfrm>
            <a:off x="585536" y="2717297"/>
            <a:ext cx="10977063" cy="720795"/>
          </a:xfrm>
          <a:prstGeom prst="rect">
            <a:avLst/>
          </a:prstGeom>
          <a:solidFill>
            <a:srgbClr val="306C91"/>
          </a:solidFill>
        </p:spPr>
        <p:txBody>
          <a:bodyPr anchor="ctr">
            <a:normAutofit/>
          </a:bodyPr>
          <a:lstStyle>
            <a:lvl1pPr marL="457200" indent="-457200" algn="l" defTabSz="914400" rtl="0" eaLnBrk="1" latinLnBrk="0" hangingPunct="1">
              <a:lnSpc>
                <a:spcPct val="90000"/>
              </a:lnSpc>
              <a:spcBef>
                <a:spcPts val="1000"/>
              </a:spcBef>
              <a:buClr>
                <a:srgbClr val="234B65"/>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rgbClr val="214872"/>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rgbClr val="214872"/>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rgbClr val="214872"/>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rgbClr val="214872"/>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2400" b="1" dirty="0">
                <a:solidFill>
                  <a:srgbClr val="EAE5DF"/>
                </a:solidFill>
                <a:latin typeface="Arial" charset="0"/>
                <a:ea typeface="Arial" charset="0"/>
                <a:cs typeface="Arial" charset="0"/>
              </a:rPr>
              <a:t>Email</a:t>
            </a:r>
            <a:r>
              <a:rPr lang="en-US" sz="2400" b="1" dirty="0">
                <a:solidFill>
                  <a:schemeClr val="bg1"/>
                </a:solidFill>
                <a:latin typeface="Arial" charset="0"/>
                <a:ea typeface="Arial" charset="0"/>
                <a:cs typeface="Arial" charset="0"/>
              </a:rPr>
              <a:t>: </a:t>
            </a:r>
            <a:r>
              <a:rPr lang="en-US" sz="2400" b="1" dirty="0" err="1">
                <a:solidFill>
                  <a:schemeClr val="bg1"/>
                </a:solidFill>
                <a:latin typeface="Arial" charset="0"/>
                <a:ea typeface="Arial" charset="0"/>
                <a:cs typeface="Arial" charset="0"/>
              </a:rPr>
              <a:t>marylanderholm@nhttac.org</a:t>
            </a:r>
            <a:r>
              <a:rPr lang="en-US" sz="2400" b="1" dirty="0">
                <a:solidFill>
                  <a:schemeClr val="bg1"/>
                </a:solidFill>
                <a:latin typeface="Arial" charset="0"/>
                <a:ea typeface="Arial" charset="0"/>
                <a:cs typeface="Arial" charset="0"/>
              </a:rPr>
              <a:t> </a:t>
            </a:r>
          </a:p>
        </p:txBody>
      </p:sp>
      <p:sp>
        <p:nvSpPr>
          <p:cNvPr id="9" name="Content Placeholder 2"/>
          <p:cNvSpPr txBox="1">
            <a:spLocks/>
          </p:cNvSpPr>
          <p:nvPr/>
        </p:nvSpPr>
        <p:spPr>
          <a:xfrm>
            <a:off x="585535" y="3641029"/>
            <a:ext cx="10977063" cy="720795"/>
          </a:xfrm>
          <a:prstGeom prst="rect">
            <a:avLst/>
          </a:prstGeom>
          <a:solidFill>
            <a:srgbClr val="DBE2EA"/>
          </a:solidFill>
          <a:ln>
            <a:solidFill>
              <a:srgbClr val="EAE5DF"/>
            </a:solidFill>
          </a:ln>
        </p:spPr>
        <p:txBody>
          <a:bodyPr anchor="ctr">
            <a:normAutofit/>
          </a:bodyPr>
          <a:lstStyle>
            <a:lvl1pPr marL="457200" indent="-457200" algn="l" defTabSz="914400" rtl="0" eaLnBrk="1" latinLnBrk="0" hangingPunct="1">
              <a:lnSpc>
                <a:spcPct val="90000"/>
              </a:lnSpc>
              <a:spcBef>
                <a:spcPts val="1000"/>
              </a:spcBef>
              <a:buClr>
                <a:srgbClr val="234B65"/>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rgbClr val="214872"/>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rgbClr val="214872"/>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rgbClr val="214872"/>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rgbClr val="214872"/>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264A64"/>
                </a:solidFill>
                <a:latin typeface="Arial" charset="0"/>
                <a:ea typeface="Arial" charset="0"/>
                <a:cs typeface="Arial" charset="0"/>
              </a:rPr>
              <a:t>Phone</a:t>
            </a:r>
            <a:r>
              <a:rPr lang="en-US" sz="2400" b="1">
                <a:solidFill>
                  <a:srgbClr val="264A64"/>
                </a:solidFill>
                <a:latin typeface="Arial" charset="0"/>
                <a:ea typeface="Arial" charset="0"/>
                <a:cs typeface="Arial" charset="0"/>
              </a:rPr>
              <a:t>: </a:t>
            </a:r>
            <a:r>
              <a:rPr lang="en-US" sz="2400" b="1">
                <a:solidFill>
                  <a:srgbClr val="234B65"/>
                </a:solidFill>
                <a:latin typeface="Arial" charset="0"/>
                <a:ea typeface="Arial" charset="0"/>
                <a:cs typeface="Arial" charset="0"/>
              </a:rPr>
              <a:t>844–648–8822</a:t>
            </a:r>
            <a:endParaRPr lang="en-US" sz="2400" b="1" dirty="0">
              <a:solidFill>
                <a:srgbClr val="234B65"/>
              </a:solidFill>
              <a:latin typeface="Arial" charset="0"/>
              <a:ea typeface="Arial" charset="0"/>
              <a:cs typeface="Arial" charset="0"/>
            </a:endParaRPr>
          </a:p>
        </p:txBody>
      </p:sp>
      <p:sp>
        <p:nvSpPr>
          <p:cNvPr id="10" name="Content Placeholder 2"/>
          <p:cNvSpPr txBox="1">
            <a:spLocks/>
          </p:cNvSpPr>
          <p:nvPr/>
        </p:nvSpPr>
        <p:spPr>
          <a:xfrm>
            <a:off x="585535" y="4564761"/>
            <a:ext cx="10977063" cy="720795"/>
          </a:xfrm>
          <a:prstGeom prst="rect">
            <a:avLst/>
          </a:prstGeom>
          <a:solidFill>
            <a:srgbClr val="495261"/>
          </a:solidFill>
          <a:ln>
            <a:solidFill>
              <a:srgbClr val="495261"/>
            </a:solidFill>
          </a:ln>
        </p:spPr>
        <p:txBody>
          <a:bodyPr anchor="ctr">
            <a:normAutofit/>
          </a:bodyPr>
          <a:lstStyle>
            <a:lvl1pPr marL="457200" indent="-457200" algn="l" defTabSz="914400" rtl="0" eaLnBrk="1" latinLnBrk="0" hangingPunct="1">
              <a:lnSpc>
                <a:spcPct val="90000"/>
              </a:lnSpc>
              <a:spcBef>
                <a:spcPts val="1000"/>
              </a:spcBef>
              <a:buClr>
                <a:srgbClr val="234B65"/>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rgbClr val="214872"/>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rgbClr val="214872"/>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rgbClr val="214872"/>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rgbClr val="214872"/>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EAE5DF"/>
                </a:solidFill>
                <a:latin typeface="Arial" charset="0"/>
                <a:ea typeface="Arial" charset="0"/>
                <a:cs typeface="Arial" charset="0"/>
              </a:rPr>
              <a:t>Call Center Hours: </a:t>
            </a:r>
            <a:r>
              <a:rPr lang="en-US" sz="2400" b="1" dirty="0">
                <a:solidFill>
                  <a:srgbClr val="DBE2EA"/>
                </a:solidFill>
                <a:latin typeface="Arial" charset="0"/>
                <a:ea typeface="Arial" charset="0"/>
                <a:cs typeface="Arial" charset="0"/>
              </a:rPr>
              <a:t>8:30 a.m.–5 p.m. (eastern) Monday–Friday</a:t>
            </a:r>
          </a:p>
        </p:txBody>
      </p:sp>
      <p:pic>
        <p:nvPicPr>
          <p:cNvPr id="2" name="Picture 1">
            <a:extLst>
              <a:ext uri="{FF2B5EF4-FFF2-40B4-BE49-F238E27FC236}">
                <a16:creationId xmlns:a16="http://schemas.microsoft.com/office/drawing/2014/main" id="{19486210-D13B-4749-8CB4-257BCEE86FBC}"/>
              </a:ext>
            </a:extLst>
          </p:cNvPr>
          <p:cNvPicPr>
            <a:picLocks noChangeAspect="1"/>
          </p:cNvPicPr>
          <p:nvPr/>
        </p:nvPicPr>
        <p:blipFill>
          <a:blip r:embed="rId2"/>
          <a:stretch>
            <a:fillRect/>
          </a:stretch>
        </p:blipFill>
        <p:spPr>
          <a:xfrm>
            <a:off x="4476171" y="6321794"/>
            <a:ext cx="1085182" cy="402371"/>
          </a:xfrm>
          <a:prstGeom prst="rect">
            <a:avLst/>
          </a:prstGeom>
        </p:spPr>
      </p:pic>
    </p:spTree>
    <p:extLst>
      <p:ext uri="{BB962C8B-B14F-4D97-AF65-F5344CB8AC3E}">
        <p14:creationId xmlns:p14="http://schemas.microsoft.com/office/powerpoint/2010/main" val="2751578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Contact Us</a:t>
            </a:r>
          </a:p>
        </p:txBody>
      </p:sp>
      <p:sp>
        <p:nvSpPr>
          <p:cNvPr id="7" name="Content Placeholder 6"/>
          <p:cNvSpPr>
            <a:spLocks noGrp="1"/>
          </p:cNvSpPr>
          <p:nvPr>
            <p:ph idx="1"/>
          </p:nvPr>
        </p:nvSpPr>
        <p:spPr>
          <a:xfrm>
            <a:off x="585535" y="1798944"/>
            <a:ext cx="10977063" cy="715416"/>
          </a:xfrm>
          <a:prstGeom prst="rect">
            <a:avLst/>
          </a:prstGeom>
          <a:solidFill>
            <a:srgbClr val="234B65"/>
          </a:solidFill>
        </p:spPr>
        <p:txBody>
          <a:bodyPr anchor="ctr">
            <a:normAutofit/>
          </a:bodyPr>
          <a:lstStyle/>
          <a:p>
            <a:pPr marL="0" indent="0" algn="ctr">
              <a:buNone/>
            </a:pPr>
            <a:r>
              <a:rPr lang="en-US" sz="2400" b="1" dirty="0">
                <a:solidFill>
                  <a:srgbClr val="EAE5DF"/>
                </a:solidFill>
                <a:latin typeface="Arial" charset="0"/>
                <a:ea typeface="Arial" charset="0"/>
                <a:cs typeface="Arial" charset="0"/>
              </a:rPr>
              <a:t>Visit: </a:t>
            </a:r>
            <a:r>
              <a:rPr lang="en-US" sz="2400" b="1" dirty="0">
                <a:solidFill>
                  <a:schemeClr val="bg1"/>
                </a:solidFill>
                <a:latin typeface="Arial" charset="0"/>
                <a:ea typeface="Arial" charset="0"/>
                <a:cs typeface="Arial" charset="0"/>
              </a:rPr>
              <a:t>www.communityreachcenter.org</a:t>
            </a:r>
          </a:p>
        </p:txBody>
      </p:sp>
      <p:sp>
        <p:nvSpPr>
          <p:cNvPr id="4" name="Slide Number Placeholder 3"/>
          <p:cNvSpPr>
            <a:spLocks noGrp="1"/>
          </p:cNvSpPr>
          <p:nvPr>
            <p:ph type="sldNum" sz="quarter" idx="12"/>
          </p:nvPr>
        </p:nvSpPr>
        <p:spPr/>
        <p:txBody>
          <a:bodyPr/>
          <a:lstStyle/>
          <a:p>
            <a:fld id="{AC424982-4A79-4E22-BA91-A61F5CD96823}" type="slidenum">
              <a:rPr lang="en-US" smtClean="0"/>
              <a:t>55</a:t>
            </a:fld>
            <a:endParaRPr lang="en-US" dirty="0"/>
          </a:p>
        </p:txBody>
      </p:sp>
      <p:sp>
        <p:nvSpPr>
          <p:cNvPr id="8" name="Content Placeholder 2"/>
          <p:cNvSpPr txBox="1">
            <a:spLocks/>
          </p:cNvSpPr>
          <p:nvPr/>
        </p:nvSpPr>
        <p:spPr>
          <a:xfrm>
            <a:off x="585536" y="2717297"/>
            <a:ext cx="10977063" cy="720795"/>
          </a:xfrm>
          <a:prstGeom prst="rect">
            <a:avLst/>
          </a:prstGeom>
          <a:solidFill>
            <a:srgbClr val="306C91"/>
          </a:solidFill>
        </p:spPr>
        <p:txBody>
          <a:bodyPr anchor="ctr">
            <a:normAutofit/>
          </a:bodyPr>
          <a:lstStyle>
            <a:lvl1pPr marL="457200" indent="-457200" algn="l" defTabSz="914400" rtl="0" eaLnBrk="1" latinLnBrk="0" hangingPunct="1">
              <a:lnSpc>
                <a:spcPct val="90000"/>
              </a:lnSpc>
              <a:spcBef>
                <a:spcPts val="1000"/>
              </a:spcBef>
              <a:buClr>
                <a:srgbClr val="234B65"/>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rgbClr val="214872"/>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rgbClr val="214872"/>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rgbClr val="214872"/>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rgbClr val="214872"/>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2400" b="1" dirty="0">
                <a:solidFill>
                  <a:srgbClr val="EAE5DF"/>
                </a:solidFill>
                <a:latin typeface="Arial" charset="0"/>
                <a:ea typeface="Arial" charset="0"/>
                <a:cs typeface="Arial" charset="0"/>
              </a:rPr>
              <a:t>Email</a:t>
            </a:r>
            <a:r>
              <a:rPr lang="en-US" sz="2400" b="1" dirty="0">
                <a:solidFill>
                  <a:schemeClr val="bg1"/>
                </a:solidFill>
                <a:latin typeface="Arial" charset="0"/>
                <a:ea typeface="Arial" charset="0"/>
                <a:cs typeface="Arial" charset="0"/>
              </a:rPr>
              <a:t>: el.fisher@communityreachcenter.org</a:t>
            </a:r>
          </a:p>
        </p:txBody>
      </p:sp>
      <p:sp>
        <p:nvSpPr>
          <p:cNvPr id="9" name="Content Placeholder 2"/>
          <p:cNvSpPr txBox="1">
            <a:spLocks/>
          </p:cNvSpPr>
          <p:nvPr/>
        </p:nvSpPr>
        <p:spPr>
          <a:xfrm>
            <a:off x="585535" y="3641029"/>
            <a:ext cx="10977063" cy="720795"/>
          </a:xfrm>
          <a:prstGeom prst="rect">
            <a:avLst/>
          </a:prstGeom>
          <a:solidFill>
            <a:srgbClr val="DBE2EA"/>
          </a:solidFill>
          <a:ln>
            <a:solidFill>
              <a:srgbClr val="EAE5DF"/>
            </a:solidFill>
          </a:ln>
        </p:spPr>
        <p:txBody>
          <a:bodyPr anchor="ctr">
            <a:normAutofit/>
          </a:bodyPr>
          <a:lstStyle>
            <a:lvl1pPr marL="457200" indent="-457200" algn="l" defTabSz="914400" rtl="0" eaLnBrk="1" latinLnBrk="0" hangingPunct="1">
              <a:lnSpc>
                <a:spcPct val="90000"/>
              </a:lnSpc>
              <a:spcBef>
                <a:spcPts val="1000"/>
              </a:spcBef>
              <a:buClr>
                <a:srgbClr val="234B65"/>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rgbClr val="214872"/>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rgbClr val="214872"/>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rgbClr val="214872"/>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rgbClr val="214872"/>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264A64"/>
                </a:solidFill>
                <a:latin typeface="Arial" charset="0"/>
                <a:ea typeface="Arial" charset="0"/>
                <a:cs typeface="Arial" charset="0"/>
              </a:rPr>
              <a:t>Phone: </a:t>
            </a:r>
            <a:r>
              <a:rPr lang="en-US" sz="2400" b="1" dirty="0">
                <a:solidFill>
                  <a:srgbClr val="234B65"/>
                </a:solidFill>
                <a:latin typeface="Arial" charset="0"/>
                <a:ea typeface="Arial" charset="0"/>
                <a:cs typeface="Arial" charset="0"/>
              </a:rPr>
              <a:t>303-853-3557</a:t>
            </a:r>
          </a:p>
        </p:txBody>
      </p:sp>
      <p:sp>
        <p:nvSpPr>
          <p:cNvPr id="10" name="Content Placeholder 2"/>
          <p:cNvSpPr txBox="1">
            <a:spLocks/>
          </p:cNvSpPr>
          <p:nvPr/>
        </p:nvSpPr>
        <p:spPr>
          <a:xfrm>
            <a:off x="585535" y="4564761"/>
            <a:ext cx="10977063" cy="720795"/>
          </a:xfrm>
          <a:prstGeom prst="rect">
            <a:avLst/>
          </a:prstGeom>
          <a:solidFill>
            <a:srgbClr val="495261"/>
          </a:solidFill>
          <a:ln>
            <a:solidFill>
              <a:srgbClr val="495261"/>
            </a:solidFill>
          </a:ln>
        </p:spPr>
        <p:txBody>
          <a:bodyPr anchor="ctr">
            <a:normAutofit/>
          </a:bodyPr>
          <a:lstStyle>
            <a:lvl1pPr marL="457200" indent="-457200" algn="l" defTabSz="914400" rtl="0" eaLnBrk="1" latinLnBrk="0" hangingPunct="1">
              <a:lnSpc>
                <a:spcPct val="90000"/>
              </a:lnSpc>
              <a:spcBef>
                <a:spcPts val="1000"/>
              </a:spcBef>
              <a:buClr>
                <a:srgbClr val="234B65"/>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rgbClr val="214872"/>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rgbClr val="214872"/>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rgbClr val="214872"/>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rgbClr val="214872"/>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b="1" dirty="0">
              <a:solidFill>
                <a:srgbClr val="DBE2EA"/>
              </a:solidFill>
              <a:latin typeface="Arial" charset="0"/>
              <a:ea typeface="Arial" charset="0"/>
              <a:cs typeface="Arial" charset="0"/>
            </a:endParaRPr>
          </a:p>
        </p:txBody>
      </p:sp>
      <p:pic>
        <p:nvPicPr>
          <p:cNvPr id="2" name="Picture 1">
            <a:extLst>
              <a:ext uri="{FF2B5EF4-FFF2-40B4-BE49-F238E27FC236}">
                <a16:creationId xmlns:a16="http://schemas.microsoft.com/office/drawing/2014/main" id="{7D9D7BD5-9742-4183-84F2-B2C389A1488B}"/>
              </a:ext>
            </a:extLst>
          </p:cNvPr>
          <p:cNvPicPr>
            <a:picLocks noChangeAspect="1"/>
          </p:cNvPicPr>
          <p:nvPr/>
        </p:nvPicPr>
        <p:blipFill>
          <a:blip r:embed="rId2"/>
          <a:stretch>
            <a:fillRect/>
          </a:stretch>
        </p:blipFill>
        <p:spPr>
          <a:xfrm>
            <a:off x="4359941" y="6345006"/>
            <a:ext cx="1085182" cy="402371"/>
          </a:xfrm>
          <a:prstGeom prst="rect">
            <a:avLst/>
          </a:prstGeom>
        </p:spPr>
      </p:pic>
    </p:spTree>
    <p:extLst>
      <p:ext uri="{BB962C8B-B14F-4D97-AF65-F5344CB8AC3E}">
        <p14:creationId xmlns:p14="http://schemas.microsoft.com/office/powerpoint/2010/main" val="2895506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Objectives</a:t>
            </a:r>
          </a:p>
        </p:txBody>
      </p:sp>
      <p:sp>
        <p:nvSpPr>
          <p:cNvPr id="4" name="Slide Number Placeholder 3"/>
          <p:cNvSpPr>
            <a:spLocks noGrp="1"/>
          </p:cNvSpPr>
          <p:nvPr>
            <p:ph type="sldNum" sz="quarter" idx="12"/>
          </p:nvPr>
        </p:nvSpPr>
        <p:spPr/>
        <p:txBody>
          <a:bodyPr/>
          <a:lstStyle/>
          <a:p>
            <a:fld id="{AC424982-4A79-4E22-BA91-A61F5CD96823}" type="slidenum">
              <a:rPr lang="en-US" smtClean="0"/>
              <a:pPr/>
              <a:t>6</a:t>
            </a:fld>
            <a:endParaRPr lang="en-US" dirty="0"/>
          </a:p>
        </p:txBody>
      </p:sp>
      <p:sp>
        <p:nvSpPr>
          <p:cNvPr id="9" name="Rectangle 8">
            <a:extLst>
              <a:ext uri="{FF2B5EF4-FFF2-40B4-BE49-F238E27FC236}">
                <a16:creationId xmlns:a16="http://schemas.microsoft.com/office/drawing/2014/main" id="{F8DC7647-C423-634D-BA9D-0008C4AD1BB7}"/>
              </a:ext>
            </a:extLst>
          </p:cNvPr>
          <p:cNvSpPr/>
          <p:nvPr/>
        </p:nvSpPr>
        <p:spPr>
          <a:xfrm>
            <a:off x="653006" y="1363461"/>
            <a:ext cx="10464171" cy="4524315"/>
          </a:xfrm>
          <a:prstGeom prst="rect">
            <a:avLst/>
          </a:prstGeom>
        </p:spPr>
        <p:txBody>
          <a:bodyPr wrap="square">
            <a:spAutoFit/>
          </a:bodyPr>
          <a:lstStyle/>
          <a:p>
            <a:pPr fontAlgn="base"/>
            <a:r>
              <a:rPr lang="en-US" sz="2400" dirty="0">
                <a:solidFill>
                  <a:srgbClr val="0C0C0C"/>
                </a:solidFill>
                <a:latin typeface="Times New Roman" panose="02020603050405020304" pitchFamily="18" charset="0"/>
                <a:cs typeface="Times New Roman" panose="02020603050405020304" pitchFamily="18" charset="0"/>
              </a:rPr>
              <a:t>Through this initiative, a partnership was formed between </a:t>
            </a:r>
            <a:r>
              <a:rPr lang="en-US" sz="2400" b="1" dirty="0">
                <a:solidFill>
                  <a:srgbClr val="0C0C0C"/>
                </a:solidFill>
                <a:latin typeface="Times New Roman" panose="02020603050405020304" pitchFamily="18" charset="0"/>
                <a:cs typeface="Times New Roman" panose="02020603050405020304" pitchFamily="18" charset="0"/>
              </a:rPr>
              <a:t>Community Reach Center </a:t>
            </a:r>
            <a:r>
              <a:rPr lang="en-US" sz="2400" dirty="0">
                <a:solidFill>
                  <a:srgbClr val="0C0C0C"/>
                </a:solidFill>
                <a:latin typeface="Times New Roman" panose="02020603050405020304" pitchFamily="18" charset="0"/>
                <a:cs typeface="Times New Roman" panose="02020603050405020304" pitchFamily="18" charset="0"/>
              </a:rPr>
              <a:t>(</a:t>
            </a:r>
            <a:r>
              <a:rPr lang="en-US" sz="2400" i="1" dirty="0">
                <a:solidFill>
                  <a:srgbClr val="0C0C0C"/>
                </a:solidFill>
                <a:latin typeface="Times New Roman" panose="02020603050405020304" pitchFamily="18" charset="0"/>
                <a:cs typeface="Times New Roman" panose="02020603050405020304" pitchFamily="18" charset="0"/>
              </a:rPr>
              <a:t>Elaine Fisher, M.Ed., LPC, NCC project lead </a:t>
            </a:r>
            <a:r>
              <a:rPr lang="en-US" sz="2400" dirty="0">
                <a:solidFill>
                  <a:srgbClr val="0C0C0C"/>
                </a:solidFill>
                <a:latin typeface="Times New Roman" panose="02020603050405020304" pitchFamily="18" charset="0"/>
                <a:cs typeface="Times New Roman" panose="02020603050405020304" pitchFamily="18" charset="0"/>
              </a:rPr>
              <a:t>and </a:t>
            </a:r>
            <a:r>
              <a:rPr lang="en-US" sz="2400" i="1" dirty="0">
                <a:solidFill>
                  <a:srgbClr val="0C0C0C"/>
                </a:solidFill>
                <a:latin typeface="Times New Roman" panose="02020603050405020304" pitchFamily="18" charset="0"/>
                <a:cs typeface="Times New Roman" panose="02020603050405020304" pitchFamily="18" charset="0"/>
              </a:rPr>
              <a:t>Dr. Abigail Tucker, PsyD </a:t>
            </a:r>
            <a:r>
              <a:rPr lang="en-US" sz="2400" dirty="0">
                <a:solidFill>
                  <a:srgbClr val="0C0C0C"/>
                </a:solidFill>
                <a:latin typeface="Times New Roman" panose="02020603050405020304" pitchFamily="18" charset="0"/>
                <a:cs typeface="Times New Roman" panose="02020603050405020304" pitchFamily="18" charset="0"/>
              </a:rPr>
              <a:t>as </a:t>
            </a:r>
            <a:r>
              <a:rPr lang="en-US" sz="2400" i="1" dirty="0">
                <a:solidFill>
                  <a:srgbClr val="0C0C0C"/>
                </a:solidFill>
                <a:latin typeface="Times New Roman" panose="02020603050405020304" pitchFamily="18" charset="0"/>
                <a:cs typeface="Times New Roman" panose="02020603050405020304" pitchFamily="18" charset="0"/>
              </a:rPr>
              <a:t>leadership sponsor</a:t>
            </a:r>
            <a:r>
              <a:rPr lang="en-US" sz="2400" dirty="0">
                <a:solidFill>
                  <a:srgbClr val="0C0C0C"/>
                </a:solidFill>
                <a:latin typeface="Times New Roman" panose="02020603050405020304" pitchFamily="18" charset="0"/>
                <a:cs typeface="Times New Roman" panose="02020603050405020304" pitchFamily="18" charset="0"/>
              </a:rPr>
              <a:t>), the </a:t>
            </a:r>
            <a:r>
              <a:rPr lang="en-US" sz="2400" b="1" dirty="0">
                <a:solidFill>
                  <a:srgbClr val="0C0C0C"/>
                </a:solidFill>
                <a:latin typeface="Times New Roman" panose="02020603050405020304" pitchFamily="18" charset="0"/>
                <a:cs typeface="Times New Roman" panose="02020603050405020304" pitchFamily="18" charset="0"/>
              </a:rPr>
              <a:t>National Human Trafficking Training and Technical Assistance Center </a:t>
            </a:r>
            <a:r>
              <a:rPr lang="en-US" sz="2400" dirty="0">
                <a:solidFill>
                  <a:srgbClr val="0C0C0C"/>
                </a:solidFill>
                <a:latin typeface="Times New Roman" panose="02020603050405020304" pitchFamily="18" charset="0"/>
                <a:cs typeface="Times New Roman" panose="02020603050405020304" pitchFamily="18" charset="0"/>
              </a:rPr>
              <a:t>and their </a:t>
            </a:r>
            <a:r>
              <a:rPr lang="en-US" sz="2400" b="1" dirty="0">
                <a:solidFill>
                  <a:srgbClr val="0C0C0C"/>
                </a:solidFill>
                <a:latin typeface="Times New Roman" panose="02020603050405020304" pitchFamily="18" charset="0"/>
                <a:cs typeface="Times New Roman" panose="02020603050405020304" pitchFamily="18" charset="0"/>
              </a:rPr>
              <a:t>Survivor Fellow</a:t>
            </a:r>
            <a:r>
              <a:rPr lang="en-US" sz="2400" dirty="0">
                <a:solidFill>
                  <a:srgbClr val="0C0C0C"/>
                </a:solidFill>
                <a:latin typeface="Times New Roman" panose="02020603050405020304" pitchFamily="18" charset="0"/>
                <a:cs typeface="Times New Roman" panose="02020603050405020304" pitchFamily="18" charset="0"/>
              </a:rPr>
              <a:t> </a:t>
            </a:r>
            <a:r>
              <a:rPr lang="en-US" sz="2400" i="1" dirty="0">
                <a:solidFill>
                  <a:srgbClr val="0C0C0C"/>
                </a:solidFill>
                <a:latin typeface="Times New Roman" panose="02020603050405020304" pitchFamily="18" charset="0"/>
                <a:cs typeface="Times New Roman" panose="02020603050405020304" pitchFamily="18" charset="0"/>
              </a:rPr>
              <a:t>Mary Landerholm.</a:t>
            </a:r>
            <a:endParaRPr lang="en-US" sz="2400" dirty="0">
              <a:solidFill>
                <a:srgbClr val="0C0C0C"/>
              </a:solidFill>
              <a:latin typeface="Times New Roman" panose="02020603050405020304" pitchFamily="18" charset="0"/>
              <a:cs typeface="Times New Roman" panose="02020603050405020304" pitchFamily="18" charset="0"/>
            </a:endParaRPr>
          </a:p>
          <a:p>
            <a:pPr fontAlgn="base"/>
            <a:endParaRPr lang="en-US" sz="2400" dirty="0">
              <a:solidFill>
                <a:srgbClr val="0C0C0C"/>
              </a:solidFill>
              <a:latin typeface="Times New Roman" panose="02020603050405020304" pitchFamily="18" charset="0"/>
              <a:cs typeface="Times New Roman" panose="02020603050405020304" pitchFamily="18" charset="0"/>
            </a:endParaRPr>
          </a:p>
          <a:p>
            <a:pPr fontAlgn="base"/>
            <a:endParaRPr lang="en-US" sz="2400" dirty="0">
              <a:solidFill>
                <a:srgbClr val="0C0C0C"/>
              </a:solidFill>
              <a:latin typeface="Times New Roman" panose="02020603050405020304" pitchFamily="18" charset="0"/>
              <a:cs typeface="Times New Roman" panose="02020603050405020304" pitchFamily="18" charset="0"/>
            </a:endParaRPr>
          </a:p>
          <a:p>
            <a:pPr fontAlgn="base"/>
            <a:endParaRPr lang="en-US" sz="2400" dirty="0">
              <a:solidFill>
                <a:srgbClr val="0C0C0C"/>
              </a:solidFill>
              <a:latin typeface="Times New Roman" panose="02020603050405020304" pitchFamily="18" charset="0"/>
              <a:cs typeface="Times New Roman" panose="02020603050405020304" pitchFamily="18" charset="0"/>
            </a:endParaRPr>
          </a:p>
          <a:p>
            <a:pPr fontAlgn="base"/>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Using a public health framework, the goal was to transform the institution’s capacity to deliver comprehensive and survivor-informed services for individuals and their families vulnerable to human trafficking, those being exploited currently, and those with a history of human trafficking victimization.</a:t>
            </a:r>
            <a:r>
              <a:rPr lang="en-US" sz="2400" dirty="0">
                <a:latin typeface="Times New Roman" panose="02020603050405020304" pitchFamily="18" charset="0"/>
                <a:cs typeface="Times New Roman" panose="02020603050405020304" pitchFamily="18" charset="0"/>
              </a:rPr>
              <a:t> </a:t>
            </a:r>
          </a:p>
          <a:p>
            <a:pPr fontAlgn="base"/>
            <a:endParaRPr lang="en-US" sz="2400" dirty="0">
              <a:solidFill>
                <a:srgbClr val="0C0C0C"/>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01D618B-2C4B-4BC2-8639-3006303EA5C2}"/>
              </a:ext>
            </a:extLst>
          </p:cNvPr>
          <p:cNvPicPr>
            <a:picLocks noChangeAspect="1"/>
          </p:cNvPicPr>
          <p:nvPr/>
        </p:nvPicPr>
        <p:blipFill>
          <a:blip r:embed="rId3"/>
          <a:stretch>
            <a:fillRect/>
          </a:stretch>
        </p:blipFill>
        <p:spPr>
          <a:xfrm>
            <a:off x="4228637" y="6292851"/>
            <a:ext cx="1261981" cy="469433"/>
          </a:xfrm>
          <a:prstGeom prst="rect">
            <a:avLst/>
          </a:prstGeom>
        </p:spPr>
      </p:pic>
    </p:spTree>
    <p:extLst>
      <p:ext uri="{BB962C8B-B14F-4D97-AF65-F5344CB8AC3E}">
        <p14:creationId xmlns:p14="http://schemas.microsoft.com/office/powerpoint/2010/main" val="679664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5D6D4-CE3C-0545-BC97-9ACB06497793}"/>
              </a:ext>
            </a:extLst>
          </p:cNvPr>
          <p:cNvSpPr>
            <a:spLocks noGrp="1"/>
          </p:cNvSpPr>
          <p:nvPr>
            <p:ph type="title"/>
          </p:nvPr>
        </p:nvSpPr>
        <p:spPr>
          <a:xfrm>
            <a:off x="524256" y="4767072"/>
            <a:ext cx="6855782" cy="1409139"/>
          </a:xfrm>
        </p:spPr>
        <p:txBody>
          <a:bodyPr vert="horz" lIns="91440" tIns="45720" rIns="91440" bIns="45720" rtlCol="0" anchor="ctr">
            <a:normAutofit/>
          </a:bodyPr>
          <a:lstStyle/>
          <a:p>
            <a:r>
              <a:rPr lang="en-US" spc="100" dirty="0">
                <a:solidFill>
                  <a:srgbClr val="FFFFFF"/>
                </a:solidFill>
              </a:rPr>
              <a:t>Why Colorado</a:t>
            </a:r>
          </a:p>
        </p:txBody>
      </p:sp>
      <p:sp>
        <p:nvSpPr>
          <p:cNvPr id="5" name="Footer Placeholder 4">
            <a:extLst>
              <a:ext uri="{FF2B5EF4-FFF2-40B4-BE49-F238E27FC236}">
                <a16:creationId xmlns:a16="http://schemas.microsoft.com/office/drawing/2014/main" id="{8F14761B-4BA0-184F-8666-64BAB2738250}"/>
              </a:ext>
            </a:extLst>
          </p:cNvPr>
          <p:cNvSpPr>
            <a:spLocks noGrp="1"/>
          </p:cNvSpPr>
          <p:nvPr>
            <p:ph type="ftr" sz="quarter" idx="11"/>
          </p:nvPr>
        </p:nvSpPr>
        <p:spPr>
          <a:xfrm>
            <a:off x="4842932" y="6470704"/>
            <a:ext cx="5901458" cy="274320"/>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00" kern="1200" cap="all" baseline="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t>Mary Landerholm, MSW, Collective Solutions, LLC</a:t>
            </a:r>
            <a:endParaRPr lang="en-US" kern="1200" cap="all" baseline="0">
              <a:solidFill>
                <a:schemeClr val="tx1">
                  <a:lumMod val="90000"/>
                  <a:lumOff val="10000"/>
                </a:schemeClr>
              </a:solidFill>
              <a:latin typeface="+mj-lt"/>
              <a:ea typeface="+mn-ea"/>
              <a:cs typeface="+mn-cs"/>
            </a:endParaRPr>
          </a:p>
        </p:txBody>
      </p:sp>
      <p:pic>
        <p:nvPicPr>
          <p:cNvPr id="8" name="Picture 7">
            <a:extLst>
              <a:ext uri="{FF2B5EF4-FFF2-40B4-BE49-F238E27FC236}">
                <a16:creationId xmlns:a16="http://schemas.microsoft.com/office/drawing/2014/main" id="{647C691E-E8FD-1649-8417-F24EB1AFAC47}"/>
              </a:ext>
            </a:extLst>
          </p:cNvPr>
          <p:cNvPicPr>
            <a:picLocks noChangeAspect="1"/>
          </p:cNvPicPr>
          <p:nvPr/>
        </p:nvPicPr>
        <p:blipFill>
          <a:blip r:embed="rId3"/>
          <a:stretch>
            <a:fillRect/>
          </a:stretch>
        </p:blipFill>
        <p:spPr>
          <a:xfrm>
            <a:off x="7825131" y="828084"/>
            <a:ext cx="3842613" cy="5018924"/>
          </a:xfrm>
          <a:prstGeom prst="rect">
            <a:avLst/>
          </a:prstGeom>
        </p:spPr>
      </p:pic>
      <p:pic>
        <p:nvPicPr>
          <p:cNvPr id="3" name="Picture 2">
            <a:extLst>
              <a:ext uri="{FF2B5EF4-FFF2-40B4-BE49-F238E27FC236}">
                <a16:creationId xmlns:a16="http://schemas.microsoft.com/office/drawing/2014/main" id="{DC991BC3-F39F-164D-B1BF-E945EE99127C}"/>
              </a:ext>
            </a:extLst>
          </p:cNvPr>
          <p:cNvPicPr>
            <a:picLocks noChangeAspect="1"/>
          </p:cNvPicPr>
          <p:nvPr/>
        </p:nvPicPr>
        <p:blipFill>
          <a:blip r:embed="rId4"/>
          <a:stretch>
            <a:fillRect/>
          </a:stretch>
        </p:blipFill>
        <p:spPr>
          <a:xfrm>
            <a:off x="524255" y="460212"/>
            <a:ext cx="6855781" cy="4217689"/>
          </a:xfrm>
          <a:prstGeom prst="rect">
            <a:avLst/>
          </a:prstGeom>
        </p:spPr>
      </p:pic>
      <p:pic>
        <p:nvPicPr>
          <p:cNvPr id="4" name="Picture 3">
            <a:extLst>
              <a:ext uri="{FF2B5EF4-FFF2-40B4-BE49-F238E27FC236}">
                <a16:creationId xmlns:a16="http://schemas.microsoft.com/office/drawing/2014/main" id="{3BFC3C24-7A2C-435C-A48D-27D8D18C6E26}"/>
              </a:ext>
            </a:extLst>
          </p:cNvPr>
          <p:cNvPicPr>
            <a:picLocks noChangeAspect="1"/>
          </p:cNvPicPr>
          <p:nvPr/>
        </p:nvPicPr>
        <p:blipFill>
          <a:blip r:embed="rId5"/>
          <a:stretch>
            <a:fillRect/>
          </a:stretch>
        </p:blipFill>
        <p:spPr>
          <a:xfrm>
            <a:off x="4427335" y="6300232"/>
            <a:ext cx="1195738" cy="444792"/>
          </a:xfrm>
          <a:prstGeom prst="rect">
            <a:avLst/>
          </a:prstGeom>
        </p:spPr>
      </p:pic>
    </p:spTree>
    <p:extLst>
      <p:ext uri="{BB962C8B-B14F-4D97-AF65-F5344CB8AC3E}">
        <p14:creationId xmlns:p14="http://schemas.microsoft.com/office/powerpoint/2010/main" val="1647537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B7D9E-0BEB-D440-B31F-076F90D254BA}"/>
              </a:ext>
            </a:extLst>
          </p:cNvPr>
          <p:cNvSpPr>
            <a:spLocks noGrp="1"/>
          </p:cNvSpPr>
          <p:nvPr>
            <p:ph type="title"/>
          </p:nvPr>
        </p:nvSpPr>
        <p:spPr>
          <a:xfrm>
            <a:off x="524256" y="4770631"/>
            <a:ext cx="5571744" cy="1136423"/>
          </a:xfrm>
        </p:spPr>
        <p:txBody>
          <a:bodyPr vert="horz" lIns="91440" tIns="45720" rIns="91440" bIns="45720" rtlCol="0" anchor="ctr">
            <a:normAutofit/>
          </a:bodyPr>
          <a:lstStyle/>
          <a:p>
            <a:pPr algn="r"/>
            <a:r>
              <a:rPr lang="en-US" dirty="0">
                <a:solidFill>
                  <a:srgbClr val="FFFFFF"/>
                </a:solidFill>
              </a:rPr>
              <a:t>Colorado factors for exploitation</a:t>
            </a:r>
          </a:p>
        </p:txBody>
      </p:sp>
      <p:sp>
        <p:nvSpPr>
          <p:cNvPr id="5" name="Footer Placeholder 4">
            <a:extLst>
              <a:ext uri="{FF2B5EF4-FFF2-40B4-BE49-F238E27FC236}">
                <a16:creationId xmlns:a16="http://schemas.microsoft.com/office/drawing/2014/main" id="{1140B436-BFF2-0B4E-885D-4D6E75A27D89}"/>
              </a:ext>
            </a:extLst>
          </p:cNvPr>
          <p:cNvSpPr>
            <a:spLocks noGrp="1"/>
          </p:cNvSpPr>
          <p:nvPr>
            <p:ph type="ftr" sz="quarter" idx="11"/>
          </p:nvPr>
        </p:nvSpPr>
        <p:spPr>
          <a:xfrm>
            <a:off x="4842932" y="6470704"/>
            <a:ext cx="5901458" cy="274320"/>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00" kern="1200" cap="all" baseline="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t>Mary Landerholm, MSW, Collective Solutions, LLC</a:t>
            </a:r>
            <a:endParaRPr lang="en-US" kern="1200" cap="all" baseline="0">
              <a:solidFill>
                <a:schemeClr val="tx1">
                  <a:lumMod val="90000"/>
                  <a:lumOff val="10000"/>
                </a:schemeClr>
              </a:solidFill>
              <a:latin typeface="+mj-lt"/>
              <a:ea typeface="+mn-ea"/>
              <a:cs typeface="+mn-cs"/>
            </a:endParaRPr>
          </a:p>
        </p:txBody>
      </p:sp>
      <p:sp>
        <p:nvSpPr>
          <p:cNvPr id="3" name="Content Placeholder 2">
            <a:extLst>
              <a:ext uri="{FF2B5EF4-FFF2-40B4-BE49-F238E27FC236}">
                <a16:creationId xmlns:a16="http://schemas.microsoft.com/office/drawing/2014/main" id="{91170B01-097C-5742-A9AA-68717ED6E602}"/>
              </a:ext>
            </a:extLst>
          </p:cNvPr>
          <p:cNvSpPr>
            <a:spLocks noGrp="1"/>
          </p:cNvSpPr>
          <p:nvPr>
            <p:ph sz="half" idx="1"/>
          </p:nvPr>
        </p:nvSpPr>
        <p:spPr>
          <a:xfrm>
            <a:off x="7042485" y="705853"/>
            <a:ext cx="4625260" cy="5430033"/>
          </a:xfrm>
        </p:spPr>
        <p:txBody>
          <a:bodyPr vert="horz" lIns="45720" tIns="45720" rIns="45720" bIns="45720" rtlCol="0" anchor="ctr">
            <a:normAutofit/>
          </a:bodyPr>
          <a:lstStyle/>
          <a:p>
            <a:pPr marL="592652" lvl="0" indent="-228600">
              <a:lnSpc>
                <a:spcPct val="115000"/>
              </a:lnSpc>
              <a:spcBef>
                <a:spcPts val="0"/>
              </a:spcBef>
              <a:spcAft>
                <a:spcPts val="0"/>
              </a:spcAft>
              <a:buClr>
                <a:prstClr val="black"/>
              </a:buClr>
              <a:buSzPts val="2000"/>
              <a:buFont typeface="Arial" panose="020B0604020202020204" pitchFamily="34" charset="0"/>
              <a:buChar char="•"/>
            </a:pPr>
            <a:r>
              <a:rPr lang="en-US" sz="2800" b="1" dirty="0">
                <a:latin typeface="Times New Roman" panose="02020603050405020304" pitchFamily="18" charset="0"/>
                <a:ea typeface="Helvetica Neue"/>
                <a:cs typeface="Times New Roman" panose="02020603050405020304" pitchFamily="18" charset="0"/>
                <a:sym typeface="Helvetica Neue"/>
              </a:rPr>
              <a:t>Agriculture/Ranching </a:t>
            </a:r>
            <a:endParaRPr lang="en-US" sz="2800" dirty="0">
              <a:latin typeface="Times New Roman" panose="02020603050405020304" pitchFamily="18" charset="0"/>
              <a:cs typeface="Times New Roman" panose="02020603050405020304" pitchFamily="18" charset="0"/>
            </a:endParaRPr>
          </a:p>
          <a:p>
            <a:pPr marL="592652" lvl="0" indent="-228600">
              <a:lnSpc>
                <a:spcPct val="115000"/>
              </a:lnSpc>
              <a:spcBef>
                <a:spcPts val="0"/>
              </a:spcBef>
              <a:spcAft>
                <a:spcPts val="0"/>
              </a:spcAft>
              <a:buClr>
                <a:prstClr val="black"/>
              </a:buClr>
              <a:buSzPts val="2000"/>
              <a:buFont typeface="Arial" panose="020B0604020202020204" pitchFamily="34" charset="0"/>
              <a:buChar char="•"/>
            </a:pPr>
            <a:r>
              <a:rPr lang="en-US" sz="2800" b="1" dirty="0">
                <a:latin typeface="Times New Roman" panose="02020603050405020304" pitchFamily="18" charset="0"/>
                <a:ea typeface="Helvetica Neue"/>
                <a:cs typeface="Times New Roman" panose="02020603050405020304" pitchFamily="18" charset="0"/>
                <a:sym typeface="Helvetica Neue"/>
              </a:rPr>
              <a:t>Tourism/ski resorts </a:t>
            </a:r>
            <a:endParaRPr lang="en-US" sz="2800" dirty="0">
              <a:latin typeface="Times New Roman" panose="02020603050405020304" pitchFamily="18" charset="0"/>
              <a:cs typeface="Times New Roman" panose="02020603050405020304" pitchFamily="18" charset="0"/>
            </a:endParaRPr>
          </a:p>
          <a:p>
            <a:pPr marL="592652" lvl="0" indent="-228600">
              <a:lnSpc>
                <a:spcPct val="115000"/>
              </a:lnSpc>
              <a:spcBef>
                <a:spcPts val="0"/>
              </a:spcBef>
              <a:spcAft>
                <a:spcPts val="0"/>
              </a:spcAft>
              <a:buClr>
                <a:prstClr val="black"/>
              </a:buClr>
              <a:buSzPts val="2000"/>
              <a:buFont typeface="Arial" panose="020B0604020202020204" pitchFamily="34" charset="0"/>
              <a:buChar char="•"/>
            </a:pPr>
            <a:r>
              <a:rPr lang="en-US" sz="2800" b="1" dirty="0">
                <a:latin typeface="Times New Roman" panose="02020603050405020304" pitchFamily="18" charset="0"/>
                <a:ea typeface="Helvetica Neue"/>
                <a:cs typeface="Times New Roman" panose="02020603050405020304" pitchFamily="18" charset="0"/>
                <a:sym typeface="Helvetica Neue"/>
              </a:rPr>
              <a:t>Construction</a:t>
            </a:r>
            <a:endParaRPr lang="en-US" sz="2800" dirty="0">
              <a:latin typeface="Times New Roman" panose="02020603050405020304" pitchFamily="18" charset="0"/>
              <a:cs typeface="Times New Roman" panose="02020603050405020304" pitchFamily="18" charset="0"/>
            </a:endParaRPr>
          </a:p>
          <a:p>
            <a:pPr marL="592652" lvl="0" indent="-228600">
              <a:lnSpc>
                <a:spcPct val="115000"/>
              </a:lnSpc>
              <a:spcBef>
                <a:spcPts val="0"/>
              </a:spcBef>
              <a:spcAft>
                <a:spcPts val="0"/>
              </a:spcAft>
              <a:buClr>
                <a:prstClr val="black"/>
              </a:buClr>
              <a:buSzPts val="2000"/>
              <a:buFont typeface="Arial" panose="020B0604020202020204" pitchFamily="34" charset="0"/>
              <a:buChar char="•"/>
            </a:pPr>
            <a:r>
              <a:rPr lang="en-US" sz="2800" b="1" dirty="0">
                <a:latin typeface="Times New Roman" panose="02020603050405020304" pitchFamily="18" charset="0"/>
                <a:ea typeface="Helvetica Neue"/>
                <a:cs typeface="Times New Roman" panose="02020603050405020304" pitchFamily="18" charset="0"/>
                <a:sym typeface="Helvetica Neue"/>
              </a:rPr>
              <a:t>Transfer points from east to west and north to south</a:t>
            </a:r>
            <a:endParaRPr lang="en-US" sz="2800" dirty="0">
              <a:latin typeface="Times New Roman" panose="02020603050405020304" pitchFamily="18" charset="0"/>
              <a:cs typeface="Times New Roman" panose="02020603050405020304" pitchFamily="18" charset="0"/>
            </a:endParaRPr>
          </a:p>
          <a:p>
            <a:pPr marL="592652" lvl="0" indent="-228600">
              <a:lnSpc>
                <a:spcPct val="115000"/>
              </a:lnSpc>
              <a:spcBef>
                <a:spcPts val="0"/>
              </a:spcBef>
              <a:spcAft>
                <a:spcPts val="0"/>
              </a:spcAft>
              <a:buClr>
                <a:prstClr val="black"/>
              </a:buClr>
              <a:buSzPts val="2000"/>
              <a:buFont typeface="Arial" panose="020B0604020202020204" pitchFamily="34" charset="0"/>
              <a:buChar char="•"/>
            </a:pPr>
            <a:r>
              <a:rPr lang="en-US" sz="2800" b="1" dirty="0">
                <a:latin typeface="Times New Roman" panose="02020603050405020304" pitchFamily="18" charset="0"/>
                <a:ea typeface="Helvetica Neue"/>
                <a:cs typeface="Times New Roman" panose="02020603050405020304" pitchFamily="18" charset="0"/>
                <a:sym typeface="Helvetica Neue"/>
              </a:rPr>
              <a:t>Denver International Airport</a:t>
            </a:r>
            <a:endParaRPr lang="en-US" sz="2800" dirty="0">
              <a:latin typeface="Times New Roman" panose="02020603050405020304" pitchFamily="18" charset="0"/>
              <a:cs typeface="Times New Roman" panose="02020603050405020304" pitchFamily="18" charset="0"/>
            </a:endParaRPr>
          </a:p>
          <a:p>
            <a:pPr marL="592652" lvl="0" indent="-228600">
              <a:lnSpc>
                <a:spcPct val="115000"/>
              </a:lnSpc>
              <a:spcBef>
                <a:spcPts val="0"/>
              </a:spcBef>
              <a:spcAft>
                <a:spcPts val="0"/>
              </a:spcAft>
              <a:buClr>
                <a:prstClr val="black"/>
              </a:buClr>
              <a:buSzPts val="2000"/>
              <a:buFont typeface="Arial" panose="020B0604020202020204" pitchFamily="34" charset="0"/>
              <a:buChar char="•"/>
            </a:pPr>
            <a:r>
              <a:rPr lang="en-US" sz="2800" b="1" dirty="0">
                <a:latin typeface="Times New Roman" panose="02020603050405020304" pitchFamily="18" charset="0"/>
                <a:ea typeface="Helvetica Neue"/>
                <a:cs typeface="Times New Roman" panose="02020603050405020304" pitchFamily="18" charset="0"/>
                <a:sym typeface="Helvetica Neue"/>
              </a:rPr>
              <a:t>Commercial sex industry</a:t>
            </a:r>
            <a:endParaRPr lang="en-US" sz="2800" dirty="0">
              <a:latin typeface="Times New Roman" panose="02020603050405020304" pitchFamily="18" charset="0"/>
              <a:cs typeface="Times New Roman" panose="02020603050405020304" pitchFamily="18" charset="0"/>
            </a:endParaRPr>
          </a:p>
          <a:p>
            <a:pPr marL="592652" lvl="0" indent="-228600">
              <a:lnSpc>
                <a:spcPct val="115000"/>
              </a:lnSpc>
              <a:spcBef>
                <a:spcPts val="0"/>
              </a:spcBef>
              <a:spcAft>
                <a:spcPts val="0"/>
              </a:spcAft>
              <a:buClr>
                <a:prstClr val="black"/>
              </a:buClr>
              <a:buSzPts val="2000"/>
              <a:buFont typeface="Arial" panose="020B0604020202020204" pitchFamily="34" charset="0"/>
              <a:buChar char="•"/>
            </a:pPr>
            <a:r>
              <a:rPr lang="en-US" sz="2800" b="1" dirty="0">
                <a:latin typeface="Times New Roman" panose="02020603050405020304" pitchFamily="18" charset="0"/>
                <a:ea typeface="Helvetica Neue"/>
                <a:cs typeface="Times New Roman" panose="02020603050405020304" pitchFamily="18" charset="0"/>
                <a:sym typeface="Helvetica Neue"/>
              </a:rPr>
              <a:t>Immigration influxes</a:t>
            </a:r>
            <a:endParaRPr lang="en-US" sz="2800" dirty="0">
              <a:latin typeface="Times New Roman" panose="02020603050405020304" pitchFamily="18" charset="0"/>
              <a:cs typeface="Times New Roman" panose="02020603050405020304" pitchFamily="18" charset="0"/>
            </a:endParaRPr>
          </a:p>
          <a:p>
            <a:endParaRPr lang="en-US" sz="2800" dirty="0">
              <a:solidFill>
                <a:srgbClr val="FFFFFF"/>
              </a:solidFill>
              <a:latin typeface="Times New Roman" panose="02020603050405020304" pitchFamily="18" charset="0"/>
              <a:cs typeface="Times New Roman" panose="02020603050405020304" pitchFamily="18" charset="0"/>
            </a:endParaRPr>
          </a:p>
          <a:p>
            <a:endParaRPr lang="en-US" sz="2800" dirty="0">
              <a:solidFill>
                <a:srgbClr val="FFFFFF"/>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EB573AD-39DC-4043-8FE3-E8E640407D73}"/>
              </a:ext>
            </a:extLst>
          </p:cNvPr>
          <p:cNvPicPr>
            <a:picLocks noChangeAspect="1"/>
          </p:cNvPicPr>
          <p:nvPr/>
        </p:nvPicPr>
        <p:blipFill>
          <a:blip r:embed="rId3"/>
          <a:stretch>
            <a:fillRect/>
          </a:stretch>
        </p:blipFill>
        <p:spPr>
          <a:xfrm>
            <a:off x="524257" y="705853"/>
            <a:ext cx="5571744" cy="3797982"/>
          </a:xfrm>
          <a:prstGeom prst="rect">
            <a:avLst/>
          </a:prstGeom>
        </p:spPr>
      </p:pic>
      <p:pic>
        <p:nvPicPr>
          <p:cNvPr id="4" name="Picture 3">
            <a:extLst>
              <a:ext uri="{FF2B5EF4-FFF2-40B4-BE49-F238E27FC236}">
                <a16:creationId xmlns:a16="http://schemas.microsoft.com/office/drawing/2014/main" id="{C53FD99A-AC5B-4FD8-8959-C015EEA0DC15}"/>
              </a:ext>
            </a:extLst>
          </p:cNvPr>
          <p:cNvPicPr>
            <a:picLocks noChangeAspect="1"/>
          </p:cNvPicPr>
          <p:nvPr/>
        </p:nvPicPr>
        <p:blipFill>
          <a:blip r:embed="rId4"/>
          <a:stretch>
            <a:fillRect/>
          </a:stretch>
        </p:blipFill>
        <p:spPr>
          <a:xfrm>
            <a:off x="4437875" y="6284986"/>
            <a:ext cx="1261981" cy="469433"/>
          </a:xfrm>
          <a:prstGeom prst="rect">
            <a:avLst/>
          </a:prstGeom>
        </p:spPr>
      </p:pic>
    </p:spTree>
    <p:extLst>
      <p:ext uri="{BB962C8B-B14F-4D97-AF65-F5344CB8AC3E}">
        <p14:creationId xmlns:p14="http://schemas.microsoft.com/office/powerpoint/2010/main" val="2814414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E893E7-C971-3546-8215-7FA2E50BD46C}"/>
              </a:ext>
            </a:extLst>
          </p:cNvPr>
          <p:cNvSpPr>
            <a:spLocks noGrp="1"/>
          </p:cNvSpPr>
          <p:nvPr>
            <p:ph type="sldNum" sz="quarter" idx="12"/>
          </p:nvPr>
        </p:nvSpPr>
        <p:spPr/>
        <p:txBody>
          <a:bodyPr/>
          <a:lstStyle/>
          <a:p>
            <a:fld id="{AC424982-4A79-4E22-BA91-A61F5CD96823}" type="slidenum">
              <a:rPr lang="en-US" smtClean="0"/>
              <a:t>9</a:t>
            </a:fld>
            <a:endParaRPr lang="en-US" dirty="0"/>
          </a:p>
        </p:txBody>
      </p:sp>
      <p:pic>
        <p:nvPicPr>
          <p:cNvPr id="7" name="Picture 6" descr="A screenshot of a cell phone&#10;&#10;Description automatically generated">
            <a:extLst>
              <a:ext uri="{FF2B5EF4-FFF2-40B4-BE49-F238E27FC236}">
                <a16:creationId xmlns:a16="http://schemas.microsoft.com/office/drawing/2014/main" id="{AB382C4D-EA92-0042-B727-81957E58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93" y="549252"/>
            <a:ext cx="7417802" cy="5759495"/>
          </a:xfrm>
          <a:prstGeom prst="rect">
            <a:avLst/>
          </a:prstGeom>
        </p:spPr>
      </p:pic>
      <p:pic>
        <p:nvPicPr>
          <p:cNvPr id="8" name="Picture 7">
            <a:extLst>
              <a:ext uri="{FF2B5EF4-FFF2-40B4-BE49-F238E27FC236}">
                <a16:creationId xmlns:a16="http://schemas.microsoft.com/office/drawing/2014/main" id="{0444895A-352A-0F41-B36F-446BA363ACFF}"/>
              </a:ext>
            </a:extLst>
          </p:cNvPr>
          <p:cNvPicPr>
            <a:picLocks noChangeAspect="1"/>
          </p:cNvPicPr>
          <p:nvPr/>
        </p:nvPicPr>
        <p:blipFill>
          <a:blip r:embed="rId4"/>
          <a:stretch>
            <a:fillRect/>
          </a:stretch>
        </p:blipFill>
        <p:spPr>
          <a:xfrm>
            <a:off x="5766553" y="285781"/>
            <a:ext cx="6083300" cy="977900"/>
          </a:xfrm>
          <a:prstGeom prst="rect">
            <a:avLst/>
          </a:prstGeom>
        </p:spPr>
      </p:pic>
      <p:pic>
        <p:nvPicPr>
          <p:cNvPr id="2" name="Picture 1">
            <a:extLst>
              <a:ext uri="{FF2B5EF4-FFF2-40B4-BE49-F238E27FC236}">
                <a16:creationId xmlns:a16="http://schemas.microsoft.com/office/drawing/2014/main" id="{821C29D7-488A-4DC9-BE68-9B80CBA2F1DF}"/>
              </a:ext>
            </a:extLst>
          </p:cNvPr>
          <p:cNvPicPr>
            <a:picLocks noChangeAspect="1"/>
          </p:cNvPicPr>
          <p:nvPr/>
        </p:nvPicPr>
        <p:blipFill>
          <a:blip r:embed="rId5"/>
          <a:stretch>
            <a:fillRect/>
          </a:stretch>
        </p:blipFill>
        <p:spPr>
          <a:xfrm>
            <a:off x="4362719" y="6337501"/>
            <a:ext cx="1261981" cy="469433"/>
          </a:xfrm>
          <a:prstGeom prst="rect">
            <a:avLst/>
          </a:prstGeom>
        </p:spPr>
      </p:pic>
    </p:spTree>
    <p:extLst>
      <p:ext uri="{BB962C8B-B14F-4D97-AF65-F5344CB8AC3E}">
        <p14:creationId xmlns:p14="http://schemas.microsoft.com/office/powerpoint/2010/main" val="22411851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TTAC Overview Slides_EDITED.potx" id="{FCE0BDC7-137F-449C-863A-716AFA0BEF86}" vid="{A4DB437B-932E-45A6-A733-13C7F82DC39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TTAC Overview Slides_EDITED.potx" id="{FCE0BDC7-137F-449C-863A-716AFA0BEF86}" vid="{A4DB437B-932E-45A6-A733-13C7F82DC39F}"/>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TTAC Overview Slides_EDITED.potx" id="{FCE0BDC7-137F-449C-863A-716AFA0BEF86}" vid="{A4DB437B-932E-45A6-A733-13C7F82DC39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6785FD11DFFC4EA1B711963489046D" ma:contentTypeVersion="2" ma:contentTypeDescription="Create a new document." ma:contentTypeScope="" ma:versionID="da921edba5aa2c7f5d99d73481d15135">
  <xsd:schema xmlns:xsd="http://www.w3.org/2001/XMLSchema" xmlns:xs="http://www.w3.org/2001/XMLSchema" xmlns:p="http://schemas.microsoft.com/office/2006/metadata/properties" targetNamespace="http://schemas.microsoft.com/office/2006/metadata/properties" ma:root="true" ma:fieldsID="c18fa9c4c679c6c1480809ae55a60b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eliverable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918F20-31BB-4343-B368-34C980CDB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18D5B04-6E24-4DBD-B9A9-C6FC229CFE34}">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423CC50-654E-458A-9363-7033F30C5D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NHTTAC Overview Slides_EDITED</Template>
  <TotalTime>10447</TotalTime>
  <Words>6241</Words>
  <Application>Microsoft Office PowerPoint</Application>
  <PresentationFormat>Widescreen</PresentationFormat>
  <Paragraphs>748</Paragraphs>
  <Slides>55</Slides>
  <Notes>51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55</vt:i4>
      </vt:variant>
    </vt:vector>
  </HeadingPairs>
  <TitlesOfParts>
    <vt:vector size="64" baseType="lpstr">
      <vt:lpstr>Arial</vt:lpstr>
      <vt:lpstr>Calibri</vt:lpstr>
      <vt:lpstr>Calibri Light</vt:lpstr>
      <vt:lpstr>Symbol</vt:lpstr>
      <vt:lpstr>Times New Roman</vt:lpstr>
      <vt:lpstr>Wingdings</vt:lpstr>
      <vt:lpstr>Office Theme</vt:lpstr>
      <vt:lpstr>1_Office Theme</vt:lpstr>
      <vt:lpstr>2_Office Theme</vt:lpstr>
      <vt:lpstr>Collaborating Against Human Trafficking</vt:lpstr>
      <vt:lpstr>Mission </vt:lpstr>
      <vt:lpstr>Commitments</vt:lpstr>
      <vt:lpstr>Community Reach Center</vt:lpstr>
      <vt:lpstr>Overview</vt:lpstr>
      <vt:lpstr>Objectives</vt:lpstr>
      <vt:lpstr>Why Colorado</vt:lpstr>
      <vt:lpstr>Colorado factors for exploitation</vt:lpstr>
      <vt:lpstr>PowerPoint Presentation</vt:lpstr>
      <vt:lpstr>The issue in Colorado</vt:lpstr>
      <vt:lpstr>The issue in Colorado</vt:lpstr>
      <vt:lpstr>State Hotline</vt:lpstr>
      <vt:lpstr>Framework for the Process</vt:lpstr>
      <vt:lpstr>The Organizational Assessment Components</vt:lpstr>
      <vt:lpstr>Organizational Needs Assessment Questionnaire</vt:lpstr>
      <vt:lpstr>Organizational Needs Assessment Training</vt:lpstr>
      <vt:lpstr>Organizational Needs Assessment: Organization’s Internal Strategic Plan </vt:lpstr>
      <vt:lpstr>Organizational Needs Assessment: Programs and Services</vt:lpstr>
      <vt:lpstr>Organizational Needs Assessment: Programs and Services</vt:lpstr>
      <vt:lpstr>Organizational Needs Assessment: Programs and Services</vt:lpstr>
      <vt:lpstr>Organizational Needs Assessment: Programs and Services</vt:lpstr>
      <vt:lpstr>Organizational Needs Assessment: Capacity and Community Coalition Building</vt:lpstr>
      <vt:lpstr>Priority Program Focus Groups</vt:lpstr>
      <vt:lpstr>Priority Program Focus Groups</vt:lpstr>
      <vt:lpstr>Action Plan</vt:lpstr>
      <vt:lpstr>Training</vt:lpstr>
      <vt:lpstr>Action Plan Recommendations for Training</vt:lpstr>
      <vt:lpstr>Action Plan Recommendations for Training</vt:lpstr>
      <vt:lpstr>Action Plan Recommendations for Victim Identification</vt:lpstr>
      <vt:lpstr>Action Plan Recommendations for Victim Identification</vt:lpstr>
      <vt:lpstr>Victim Identification Screening ?’s</vt:lpstr>
      <vt:lpstr>Action Plan Recommendations for Victim Identification</vt:lpstr>
      <vt:lpstr>Action Plan Recommendations for Capacity / Coalition Building</vt:lpstr>
      <vt:lpstr>Action Plan Recommendations for Capacity /Coalition Building</vt:lpstr>
      <vt:lpstr>Action Plan Recommendations for Capacity /Coalition Building</vt:lpstr>
      <vt:lpstr>Action Plan Recommendations for Monitoring and Evaluation</vt:lpstr>
      <vt:lpstr>Recap: Action Plan</vt:lpstr>
      <vt:lpstr>Outcomes: Training</vt:lpstr>
      <vt:lpstr>Action Plan Recommendations for Training</vt:lpstr>
      <vt:lpstr>Outcomes: Community Partnerships</vt:lpstr>
      <vt:lpstr>Training-Current State</vt:lpstr>
      <vt:lpstr>Outcomes: Victim Screening</vt:lpstr>
      <vt:lpstr>Trauma Addendum; Victim Screening Update at CRC</vt:lpstr>
      <vt:lpstr>Trauma Addendum; Victim Screening Update at CRC</vt:lpstr>
      <vt:lpstr>Trauma Addendum; Victim Screening Update at CRC</vt:lpstr>
      <vt:lpstr>Trauma Addendum; Victim Screening Update at CRC</vt:lpstr>
      <vt:lpstr>Outcomes: Capacity/Coalition Building</vt:lpstr>
      <vt:lpstr>Capacity/ Coalition Building Colorado Human Trafficking Movement</vt:lpstr>
      <vt:lpstr>Capacity/coalition current state</vt:lpstr>
      <vt:lpstr>CRC-Where are we now?</vt:lpstr>
      <vt:lpstr>A Part of Something Bigger…..</vt:lpstr>
      <vt:lpstr>A Part of Something Bigger…..</vt:lpstr>
      <vt:lpstr>Customized Training and Technical Assistance</vt:lpstr>
      <vt:lpstr>Contact Us</vt:lpstr>
      <vt:lpstr>Contact Us</vt:lpstr>
    </vt:vector>
  </TitlesOfParts>
  <Company>ICFI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Event/Training</dc:title>
  <dc:creator>Amer, Yasmin</dc:creator>
  <cp:lastModifiedBy>Fisher, Elaine</cp:lastModifiedBy>
  <cp:revision>175</cp:revision>
  <dcterms:created xsi:type="dcterms:W3CDTF">2017-03-27T17:15:13Z</dcterms:created>
  <dcterms:modified xsi:type="dcterms:W3CDTF">2019-08-16T19:20:46Z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0x010100C86785FD11DFFC4EA1B711963489046D</vt:lpwstr>
  </property>
</Properties>
</file>