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6" r:id="rId1"/>
  </p:sldMasterIdLst>
  <p:notesMasterIdLst>
    <p:notesMasterId r:id="rId29"/>
  </p:notesMasterIdLst>
  <p:handoutMasterIdLst>
    <p:handoutMasterId r:id="rId30"/>
  </p:handoutMasterIdLst>
  <p:sldIdLst>
    <p:sldId id="258" r:id="rId2"/>
    <p:sldId id="279" r:id="rId3"/>
    <p:sldId id="290" r:id="rId4"/>
    <p:sldId id="259" r:id="rId5"/>
    <p:sldId id="261" r:id="rId6"/>
    <p:sldId id="260" r:id="rId7"/>
    <p:sldId id="262" r:id="rId8"/>
    <p:sldId id="263" r:id="rId9"/>
    <p:sldId id="284" r:id="rId10"/>
    <p:sldId id="264" r:id="rId11"/>
    <p:sldId id="287" r:id="rId12"/>
    <p:sldId id="286" r:id="rId13"/>
    <p:sldId id="288" r:id="rId14"/>
    <p:sldId id="289" r:id="rId15"/>
    <p:sldId id="266" r:id="rId16"/>
    <p:sldId id="281" r:id="rId17"/>
    <p:sldId id="267" r:id="rId18"/>
    <p:sldId id="269" r:id="rId19"/>
    <p:sldId id="268" r:id="rId20"/>
    <p:sldId id="270" r:id="rId21"/>
    <p:sldId id="271" r:id="rId22"/>
    <p:sldId id="278" r:id="rId23"/>
    <p:sldId id="291" r:id="rId24"/>
    <p:sldId id="273" r:id="rId25"/>
    <p:sldId id="282" r:id="rId26"/>
    <p:sldId id="283" r:id="rId27"/>
    <p:sldId id="280" r:id="rId28"/>
  </p:sldIdLst>
  <p:sldSz cx="12192000" cy="6858000"/>
  <p:notesSz cx="6858000" cy="9144000"/>
  <p:embeddedFontLst>
    <p:embeddedFont>
      <p:font typeface="Wingdings 2" panose="05020102010507070707" pitchFamily="18" charset="2"/>
      <p:regular r:id="rId31"/>
    </p:embeddedFont>
    <p:embeddedFont>
      <p:font typeface="Tahoma" panose="020B0604030504040204" pitchFamily="34" charset="0"/>
      <p:regular r:id="rId32"/>
      <p:bold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33" autoAdjust="0"/>
  </p:normalViewPr>
  <p:slideViewPr>
    <p:cSldViewPr>
      <p:cViewPr varScale="1">
        <p:scale>
          <a:sx n="64" d="100"/>
          <a:sy n="64" d="100"/>
        </p:scale>
        <p:origin x="78" y="63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-2622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3AF8B8-C6EB-4C4E-B87C-F61B0B5AC6AD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BCE429-61DF-477E-A7CB-BDDAC9C6B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321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67AE12-29E7-4AB0-8F91-BE4190706200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6CC1D-3FCC-446D-9E0A-67795BF64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22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6CC1D-3FCC-446D-9E0A-67795BF64A8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69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40% of the placebo response is explained by each extra visit.   15 studies had weekly f/u; 19 studies had weekly without week 5; 7 studies skipped weeks 3 and 5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5FCCD-D12D-4AD2-9FE5-6B6EC72BB1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444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62</a:t>
            </a:r>
            <a:r>
              <a:rPr lang="en-US" baseline="0" dirty="0" smtClean="0"/>
              <a:t> medication trials and 115 therapy trials.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5FCCD-D12D-4AD2-9FE5-6B6EC72BB1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722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6CC1D-3FCC-446D-9E0A-67795BF64A8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976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6CC1D-3FCC-446D-9E0A-67795BF64A8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217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6CC1D-3FCC-446D-9E0A-67795BF64A8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81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6CC1D-3FCC-446D-9E0A-67795BF64A8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12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6CC1D-3FCC-446D-9E0A-67795BF64A8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53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6400801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2192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3" name="Oval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4" name="Oval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pic>
        <p:nvPicPr>
          <p:cNvPr id="1026" name="Picture 2" descr="O:\Marketing\2013 Mind Springs\Logos\MS_WS_Combo_logo\MS_WS_Combo_logo\MS_WS_Combo png\MS_WS_Comb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355" y="4276975"/>
            <a:ext cx="4765291" cy="198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7F98-3E0B-4191-A678-4B5ED55B661F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4" name="Oval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5" name="Oval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7F98-3E0B-4191-A678-4B5ED55B661F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3" name="Oval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4" name="Oval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accent3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pic>
        <p:nvPicPr>
          <p:cNvPr id="20" name="Picture 2" descr="O:\Marketing\2013 Mind Springs\Logos\MS_WS_Combo_logo\MS_WS_Combo_logo\MS_WS_Combo png\MS_WS_Comb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355" y="4267201"/>
            <a:ext cx="4765291" cy="198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7F98-3E0B-4191-A678-4B5ED55B661F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7F98-3E0B-4191-A678-4B5ED55B661F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Oval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Oval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>
            <a:normAutofit/>
          </a:bodyPr>
          <a:lstStyle>
            <a:lvl1pPr algn="ctr">
              <a:buNone/>
              <a:defRPr sz="3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18C57F98-3E0B-4191-A678-4B5ED55B661F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1" name="Rectangle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7F98-3E0B-4191-A678-4B5ED55B661F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7F98-3E0B-4191-A678-4B5ED55B661F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7F98-3E0B-4191-A678-4B5ED55B661F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Oval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7F98-3E0B-4191-A678-4B5ED55B661F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Oval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3" name="Oval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18C57F98-3E0B-4191-A678-4B5ED55B661F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5" name="Oval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28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2819400"/>
            <a:ext cx="6400800" cy="1280160"/>
          </a:xfrm>
        </p:spPr>
        <p:txBody>
          <a:bodyPr>
            <a:normAutofit/>
          </a:bodyPr>
          <a:lstStyle/>
          <a:p>
            <a:r>
              <a:rPr lang="en-US" b="0" cap="non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Jules Rosen; MD</a:t>
            </a:r>
          </a:p>
          <a:p>
            <a:r>
              <a:rPr lang="en-US" b="0" cap="non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Michelle Hoy; </a:t>
            </a:r>
            <a:r>
              <a:rPr lang="en-US" b="0" cap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LPC, </a:t>
            </a:r>
            <a:r>
              <a:rPr lang="en-US" b="0" cap="non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CACIII</a:t>
            </a:r>
          </a:p>
          <a:p>
            <a:r>
              <a:rPr lang="en-US" b="0" cap="non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David  Hayden; </a:t>
            </a:r>
            <a:r>
              <a:rPr lang="en-US" b="0" cap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LPC, CACIII, MBA</a:t>
            </a:r>
            <a:endParaRPr lang="en-US" b="0" cap="none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0" cap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Sharon </a:t>
            </a:r>
            <a:r>
              <a:rPr lang="en-US" b="0" cap="non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Raggio; LPC </a:t>
            </a:r>
            <a:r>
              <a:rPr lang="en-US" b="0" cap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LMFT MBA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Phase-Based Care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Innovative Approach to Mental Health Care</a:t>
            </a:r>
          </a:p>
        </p:txBody>
      </p:sp>
    </p:spTree>
    <p:extLst>
      <p:ext uri="{BB962C8B-B14F-4D97-AF65-F5344CB8AC3E}">
        <p14:creationId xmlns:p14="http://schemas.microsoft.com/office/powerpoint/2010/main" val="2482021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454945"/>
            <a:ext cx="11049000" cy="44559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5600" y="457200"/>
            <a:ext cx="72498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Measuring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Matters</a:t>
            </a:r>
          </a:p>
        </p:txBody>
      </p:sp>
    </p:spTree>
    <p:extLst>
      <p:ext uri="{BB962C8B-B14F-4D97-AF65-F5344CB8AC3E}">
        <p14:creationId xmlns:p14="http://schemas.microsoft.com/office/powerpoint/2010/main" val="4676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Challenges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 Long </a:t>
            </a:r>
            <a:r>
              <a:rPr lang="en-US" sz="2800" dirty="0"/>
              <a:t>wait-times to engage in </a:t>
            </a:r>
            <a:r>
              <a:rPr lang="en-US" sz="2800" dirty="0" smtClean="0"/>
              <a:t>treatment </a:t>
            </a:r>
          </a:p>
          <a:p>
            <a:r>
              <a:rPr lang="en-US" sz="2800" dirty="0" smtClean="0"/>
              <a:t>Once engaged, treatment intensity not matched to symptom severity</a:t>
            </a:r>
          </a:p>
          <a:p>
            <a:r>
              <a:rPr lang="en-US" sz="2800" dirty="0" smtClean="0"/>
              <a:t>Staff </a:t>
            </a:r>
            <a:r>
              <a:rPr lang="en-US" sz="2800" dirty="0"/>
              <a:t>resources are not managed to prioritize care to the most highly symptomatic </a:t>
            </a:r>
            <a:r>
              <a:rPr lang="en-US" sz="2800" dirty="0" smtClean="0"/>
              <a:t>patients </a:t>
            </a:r>
          </a:p>
          <a:p>
            <a:r>
              <a:rPr lang="en-US" sz="2800" dirty="0" smtClean="0"/>
              <a:t>Appointments scheduled according to provider schedules rather than patient need</a:t>
            </a:r>
          </a:p>
          <a:p>
            <a:pPr lvl="1"/>
            <a:r>
              <a:rPr lang="en-US" sz="2800" dirty="0" smtClean="0"/>
              <a:t> </a:t>
            </a:r>
            <a:r>
              <a:rPr lang="en-US" sz="2800" dirty="0"/>
              <a:t>symptom severity should guide treatment intensity over time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0981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Solutions:  Phase-based Care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645152"/>
          </a:xfrm>
        </p:spPr>
        <p:txBody>
          <a:bodyPr>
            <a:noAutofit/>
          </a:bodyPr>
          <a:lstStyle/>
          <a:p>
            <a:r>
              <a:rPr lang="en-US" sz="3600" dirty="0" smtClean="0"/>
              <a:t>Illness severity presents with “phases</a:t>
            </a:r>
            <a:r>
              <a:rPr lang="en-US" sz="3600" dirty="0"/>
              <a:t>” </a:t>
            </a:r>
            <a:r>
              <a:rPr lang="en-US" sz="3600" dirty="0" smtClean="0"/>
              <a:t>for most patients</a:t>
            </a:r>
          </a:p>
          <a:p>
            <a:r>
              <a:rPr lang="en-US" sz="3600" dirty="0" smtClean="0"/>
              <a:t>Medication </a:t>
            </a:r>
            <a:r>
              <a:rPr lang="en-US" sz="3600" dirty="0"/>
              <a:t>and non-medication approaches can be equally effective when coordinated through an integrated team </a:t>
            </a:r>
            <a:r>
              <a:rPr lang="en-US" sz="3600" dirty="0" smtClean="0"/>
              <a:t>approach</a:t>
            </a:r>
          </a:p>
          <a:p>
            <a:r>
              <a:rPr lang="en-US" sz="3600" dirty="0" smtClean="0"/>
              <a:t>Quantitative </a:t>
            </a:r>
            <a:r>
              <a:rPr lang="en-US" sz="3600" dirty="0"/>
              <a:t>assessment of symptom severity </a:t>
            </a:r>
            <a:r>
              <a:rPr lang="en-US" sz="3600" dirty="0" smtClean="0"/>
              <a:t>longitudinally with </a:t>
            </a:r>
            <a:r>
              <a:rPr lang="en-US" sz="3600" dirty="0"/>
              <a:t>rating instruments improves </a:t>
            </a:r>
            <a:r>
              <a:rPr lang="en-US" sz="3600" dirty="0" smtClean="0"/>
              <a:t>outcomes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7054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Culture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Therapists and medical providers have “routines” for managing stable patients</a:t>
            </a:r>
          </a:p>
          <a:p>
            <a:pPr lvl="1"/>
            <a:r>
              <a:rPr lang="en-US" dirty="0" smtClean="0"/>
              <a:t>“My patients have the right to see me once per month”</a:t>
            </a:r>
          </a:p>
          <a:p>
            <a:pPr lvl="1"/>
            <a:r>
              <a:rPr lang="en-US" dirty="0" smtClean="0"/>
              <a:t>Sometimes fueled by State regulation requiring routine visits or discharge</a:t>
            </a:r>
          </a:p>
          <a:p>
            <a:r>
              <a:rPr lang="en-US" dirty="0" smtClean="0"/>
              <a:t>Fully integrated care of medical and non-medical teams not the norm</a:t>
            </a:r>
          </a:p>
          <a:p>
            <a:pPr lvl="1"/>
            <a:r>
              <a:rPr lang="en-US" dirty="0" smtClean="0"/>
              <a:t>Some exceptions like ACT team</a:t>
            </a:r>
          </a:p>
          <a:p>
            <a:r>
              <a:rPr lang="en-US" dirty="0" smtClean="0"/>
              <a:t>Use of valid rating instruments not universally accepted across medical and especially non-medical team members</a:t>
            </a:r>
          </a:p>
          <a:p>
            <a:r>
              <a:rPr lang="en-US" dirty="0" smtClean="0"/>
              <a:t>Universal response to Phase-based Care:  “You will have to double our staff” 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394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Developing Phase-based Clinics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Use of mathematical algorithms and scalable database to manage patient flow and staff allocations</a:t>
            </a:r>
          </a:p>
          <a:p>
            <a:pPr lvl="1"/>
            <a:r>
              <a:rPr lang="en-US" dirty="0" smtClean="0"/>
              <a:t>Algorithms used to incremental shift clinic from “routine” to Phase based</a:t>
            </a:r>
          </a:p>
          <a:p>
            <a:r>
              <a:rPr lang="en-US" dirty="0" smtClean="0"/>
              <a:t>Single</a:t>
            </a:r>
            <a:r>
              <a:rPr lang="en-US" dirty="0"/>
              <a:t>, multi-disciplinary care </a:t>
            </a:r>
            <a:r>
              <a:rPr lang="en-US" dirty="0" smtClean="0"/>
              <a:t>plan modified as symptoms change</a:t>
            </a:r>
          </a:p>
          <a:p>
            <a:r>
              <a:rPr lang="en-US" dirty="0" smtClean="0"/>
              <a:t>Treatment </a:t>
            </a:r>
            <a:r>
              <a:rPr lang="en-US" dirty="0"/>
              <a:t>team of physicians, APNs, therapists, case managers and </a:t>
            </a:r>
            <a:r>
              <a:rPr lang="en-US" dirty="0" smtClean="0"/>
              <a:t>peers  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meet weekly to review PHQ 9 scores, resource </a:t>
            </a:r>
            <a:r>
              <a:rPr lang="en-US" dirty="0" smtClean="0"/>
              <a:t>utilization </a:t>
            </a:r>
          </a:p>
          <a:p>
            <a:r>
              <a:rPr lang="en-US" dirty="0" smtClean="0"/>
              <a:t>Patients </a:t>
            </a:r>
            <a:r>
              <a:rPr lang="en-US" dirty="0"/>
              <a:t>can chose </a:t>
            </a:r>
            <a:r>
              <a:rPr lang="en-US" dirty="0" smtClean="0"/>
              <a:t>evidence-based treatment modalities </a:t>
            </a:r>
          </a:p>
          <a:p>
            <a:pPr lvl="1"/>
            <a:r>
              <a:rPr lang="en-US" dirty="0" smtClean="0"/>
              <a:t>psychotherapy</a:t>
            </a:r>
            <a:r>
              <a:rPr lang="en-US" dirty="0"/>
              <a:t>, </a:t>
            </a:r>
            <a:r>
              <a:rPr lang="en-US" dirty="0" smtClean="0"/>
              <a:t>medications, groups, peer support case management</a:t>
            </a:r>
          </a:p>
          <a:p>
            <a:r>
              <a:rPr lang="en-US" dirty="0" smtClean="0"/>
              <a:t>Scheduled </a:t>
            </a:r>
            <a:r>
              <a:rPr lang="en-US" dirty="0"/>
              <a:t>appointments as well as weekly walk-in </a:t>
            </a:r>
            <a:r>
              <a:rPr lang="en-US" dirty="0" smtClean="0"/>
              <a:t>options  </a:t>
            </a:r>
          </a:p>
          <a:p>
            <a:r>
              <a:rPr lang="en-US" dirty="0" smtClean="0"/>
              <a:t>The </a:t>
            </a:r>
            <a:r>
              <a:rPr lang="en-US" dirty="0"/>
              <a:t>PHQ 9 depression rating scale is completed at each visit to assess progress or lack of progress.  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64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Rapid Recovery Clinic for Depression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873752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Initially met 4 hours per week plus one hour team meeting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Now 8 hours per week and 2 providers and 4 therapists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Patient can have scheduled appointment or walk-in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Appointment frequency and duration based on patient need 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Valid rating instrument:  PHQ-9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Patients review their measurements with team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Assumptions of staffing model created by team members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how many therapy / med management sessions will you need to treat this depression?</a:t>
            </a:r>
          </a:p>
          <a:p>
            <a:r>
              <a:rPr lang="en-US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Weekly team meetings review all new and acute patients</a:t>
            </a:r>
            <a:endParaRPr lang="en-US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79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Weekly Team Meeting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9" b="39455"/>
          <a:stretch/>
        </p:blipFill>
        <p:spPr>
          <a:xfrm>
            <a:off x="228600" y="1371600"/>
            <a:ext cx="116586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0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0613" y="304800"/>
            <a:ext cx="7886700" cy="731208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Rapid Recovery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Dashboard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12/30/2018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97369508"/>
              </p:ext>
            </p:extLst>
          </p:nvPr>
        </p:nvGraphicFramePr>
        <p:xfrm>
          <a:off x="609600" y="1684940"/>
          <a:ext cx="11048999" cy="4656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1499"/>
                <a:gridCol w="971826"/>
                <a:gridCol w="2584174"/>
                <a:gridCol w="1242392"/>
                <a:gridCol w="3342842"/>
                <a:gridCol w="1066266"/>
              </a:tblGrid>
              <a:tr h="88901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Active Pts. 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Days to appt.</a:t>
                      </a: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4.5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Ave. therapy hrs. / </a:t>
                      </a:r>
                      <a:r>
                        <a:rPr lang="en-US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client (acute)  </a:t>
                      </a:r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144" marR="7144" marT="714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3604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Acute Phase</a:t>
                      </a: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Days to provider</a:t>
                      </a: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# Provider Hours per client, </a:t>
                      </a:r>
                      <a:r>
                        <a:rPr lang="en-US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(acute) </a:t>
                      </a:r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</a:tr>
              <a:tr h="113869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drop out (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6)</a:t>
                      </a: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 PHQ </a:t>
                      </a:r>
                      <a:r>
                        <a:rPr lang="en-US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init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# Peer hours per client, </a:t>
                      </a:r>
                      <a:r>
                        <a:rPr lang="en-US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(acute)</a:t>
                      </a:r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0.51</a:t>
                      </a:r>
                    </a:p>
                  </a:txBody>
                  <a:tcPr marL="7144" marR="7144" marT="7144" marB="0" anchor="b"/>
                </a:tc>
              </a:tr>
              <a:tr h="139267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pts. (15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mths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Ave. PHQ </a:t>
                      </a:r>
                      <a:r>
                        <a:rPr lang="en-US" sz="2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</a:t>
                      </a:r>
                      <a:r>
                        <a:rPr lang="en-US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12</a:t>
                      </a:r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12.0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Ave. </a:t>
                      </a:r>
                      <a:r>
                        <a:rPr lang="en-US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CM </a:t>
                      </a:r>
                      <a:r>
                        <a:rPr lang="en-US" sz="2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hrs</a:t>
                      </a:r>
                      <a:r>
                        <a:rPr lang="en-US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pt. </a:t>
                      </a:r>
                      <a:r>
                        <a:rPr lang="en-US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(acute)</a:t>
                      </a:r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0.95</a:t>
                      </a:r>
                    </a:p>
                  </a:txBody>
                  <a:tcPr marL="7144" marR="7144" marT="7144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397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Summary of Clinical Outcomes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2125267"/>
            <a:ext cx="11248136" cy="4123133"/>
          </a:xfrm>
        </p:spPr>
        <p:txBody>
          <a:bodyPr>
            <a:norm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Acute Phase for Depression :  PHQ 9 of &gt;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  <a:p>
            <a:pPr lvl="1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“Recovery” means out of acute phase; different from remission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Week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and 12:  63% and 78%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longer in acute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phase</a:t>
            </a:r>
          </a:p>
          <a:p>
            <a:pPr lvl="1"/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 D data of routine care time to remission:  16% and 33% at weeks 6 and 12</a:t>
            </a:r>
          </a:p>
          <a:p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to engagement with full treatment team:  4 days</a:t>
            </a:r>
          </a:p>
          <a:p>
            <a:pPr lvl="1"/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Anecdotal time nationwide &gt; 7 weeks</a:t>
            </a:r>
          </a:p>
          <a:p>
            <a:endParaRPr lang="en-US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349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Resource Utilization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hours per week of clinic time (recently expanded)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hours of provider time (2 providers)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hours of therapy (3 therapists)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hrs. of CM, MCM, and Peer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Admit 6-8 new patients per week plus 8 – 12 scheduled f/u 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Typically 15 – 20 walk-ins</a:t>
            </a: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58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Community Mental Health Center Challenges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527048"/>
            <a:ext cx="11811000" cy="494995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 Increasing demands for care</a:t>
            </a:r>
          </a:p>
          <a:p>
            <a:pPr lvl="1"/>
            <a:r>
              <a:rPr lang="en-US" sz="3100" dirty="0" smtClean="0"/>
              <a:t>ACA resulted in 40% higher Medicaid recipients in CO</a:t>
            </a:r>
          </a:p>
          <a:p>
            <a:r>
              <a:rPr lang="en-US" sz="3600" dirty="0" smtClean="0"/>
              <a:t> Care delivered in “silos”</a:t>
            </a:r>
          </a:p>
          <a:p>
            <a:pPr lvl="1"/>
            <a:r>
              <a:rPr lang="en-US" sz="3100" dirty="0" smtClean="0"/>
              <a:t>Typically poor coordination between meds and therapy</a:t>
            </a:r>
          </a:p>
          <a:p>
            <a:r>
              <a:rPr lang="en-US" sz="3600" dirty="0" smtClean="0"/>
              <a:t>Long wait time to access psychiatry </a:t>
            </a:r>
          </a:p>
          <a:p>
            <a:pPr lvl="1"/>
            <a:r>
              <a:rPr lang="en-US" sz="3100" dirty="0" err="1" smtClean="0"/>
              <a:t>Annecdotal</a:t>
            </a:r>
            <a:r>
              <a:rPr lang="en-US" sz="3100" dirty="0" smtClean="0"/>
              <a:t>: 7 to 12 weeks, longer for Medicaid and Rural</a:t>
            </a:r>
          </a:p>
          <a:p>
            <a:r>
              <a:rPr lang="en-US" sz="3600" dirty="0" smtClean="0"/>
              <a:t>Therapists with large caseloads see returning patients routinely</a:t>
            </a:r>
          </a:p>
          <a:p>
            <a:endParaRPr lang="en-US" sz="3600" dirty="0" smtClean="0"/>
          </a:p>
          <a:p>
            <a:pPr marL="274320" lvl="1" indent="0">
              <a:buNone/>
            </a:pPr>
            <a:endParaRPr lang="en-US" sz="3100" dirty="0" smtClean="0"/>
          </a:p>
          <a:p>
            <a:pPr marL="0" indent="0">
              <a:buNone/>
            </a:pP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45329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Developing Phase-based Clinic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your population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 specific vs. general population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Examine data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Empower front line staff to create clinic and liberate from old assumptions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Therapy does not have to be 50 minutes	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Efficient use of team reduces repetition and redundancy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Create leadership team that BELIEVES this can work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Initial reaction is “how many more staff are you going to hire?”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Build a model and create tools to monitor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84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36420" y="228600"/>
            <a:ext cx="8534400" cy="758952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Creating model:  Group Exercise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524001"/>
            <a:ext cx="5334000" cy="4419599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many new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patients/year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long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initial evaluation?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going on to therapy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(acute)?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needing medication (acute)?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332220" y="1524000"/>
            <a:ext cx="5173980" cy="46817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Average provider time (acute)?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Average therapist time (acute)?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Average CM (acute)?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Average Group utilization (acute)?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SAME FOR CONTINUATION PHASE</a:t>
            </a:r>
          </a:p>
          <a:p>
            <a:pPr marL="0" indent="0"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43436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227809"/>
              </p:ext>
            </p:extLst>
          </p:nvPr>
        </p:nvGraphicFramePr>
        <p:xfrm>
          <a:off x="17585" y="211275"/>
          <a:ext cx="11734803" cy="66115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8698"/>
                <a:gridCol w="477395"/>
                <a:gridCol w="545803"/>
                <a:gridCol w="976590"/>
                <a:gridCol w="817149"/>
                <a:gridCol w="717496"/>
                <a:gridCol w="148138"/>
                <a:gridCol w="629150"/>
                <a:gridCol w="296131"/>
                <a:gridCol w="580808"/>
                <a:gridCol w="597911"/>
                <a:gridCol w="521685"/>
                <a:gridCol w="235669"/>
                <a:gridCol w="779688"/>
                <a:gridCol w="49628"/>
                <a:gridCol w="797219"/>
                <a:gridCol w="362543"/>
                <a:gridCol w="843474"/>
                <a:gridCol w="49628"/>
              </a:tblGrid>
              <a:tr h="3001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Outpatient Steamboat Clinic</a:t>
                      </a:r>
                      <a:endParaRPr lang="en-US" sz="14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endParaRPr lang="en-US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4442"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18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4442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 dirty="0">
                          <a:effectLst/>
                        </a:rPr>
                        <a:t> 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8" marR="4408" marT="4408" marB="0" anchor="b"/>
                </a:tc>
              </a:tr>
              <a:tr h="30627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 of New Patients per year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60 % going to Psych</a:t>
                      </a:r>
                      <a:endParaRPr lang="en-US" sz="14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75%  go</a:t>
                      </a:r>
                      <a:r>
                        <a:rPr lang="en-US" sz="14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</a:t>
                      </a:r>
                      <a:r>
                        <a:rPr lang="en-US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therapy </a:t>
                      </a:r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4408" marR="4408" marT="4408" marB="0" anchor="b"/>
                </a:tc>
              </a:tr>
              <a:tr h="238489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cap="all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 </a:t>
                      </a:r>
                      <a:r>
                        <a:rPr lang="en-US" sz="1400" b="1" i="0" u="none" strike="noStrike" cap="all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patients </a:t>
                      </a:r>
                      <a:endParaRPr lang="en-US" sz="1400" b="1" i="0" u="none" strike="noStrike" cap="all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cap="all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Provider</a:t>
                      </a:r>
                      <a:endParaRPr lang="en-US" sz="1400" b="1" i="0" u="none" strike="noStrike" cap="all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10" b="1" i="0" u="none" strike="noStrike" cap="all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cap="all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Initial Intake</a:t>
                      </a:r>
                      <a:endParaRPr lang="en-US" sz="1400" b="1" i="0" u="none" strike="noStrike" cap="all" baseline="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10" b="1" i="0" u="none" strike="noStrike" cap="all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cap="all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Therapist</a:t>
                      </a:r>
                      <a:endParaRPr lang="en-US" sz="1400" b="1" i="0" u="none" strike="noStrike" cap="all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4408" marR="4408" marT="4408" marB="0" anchor="b"/>
                </a:tc>
              </a:tr>
              <a:tr h="30627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Acute Phase    </a:t>
                      </a:r>
                      <a:endParaRPr lang="en-US" sz="14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Hrs./</a:t>
                      </a:r>
                      <a:r>
                        <a:rPr lang="en-US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hrs/wk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Hrs/year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hrs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/week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hrs./year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4408" marR="4408" marT="4408" marB="0" anchor="b"/>
                </a:tc>
              </a:tr>
              <a:tr h="238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 of New Patients per year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4408" marR="4408" marT="4408" marB="0" anchor="b"/>
                </a:tc>
              </a:tr>
              <a:tr h="42454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 of Weeks per acute episode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328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2.00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728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14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819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4408" marR="4408" marT="4408" marB="0" anchor="b"/>
                </a:tc>
              </a:tr>
              <a:tr h="42454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r>
                        <a:rPr lang="en-US" sz="1400" u="sng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Continuation</a:t>
                      </a:r>
                      <a:r>
                        <a:rPr lang="en-US" sz="1400" u="sng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Phase</a:t>
                      </a:r>
                      <a:endParaRPr lang="en-US" sz="14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4408" marR="4408" marT="4408" marB="0" anchor="b"/>
                </a:tc>
              </a:tr>
              <a:tr h="238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 of new patients per year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4408" marR="4408" marT="4408" marB="0" anchor="b"/>
                </a:tc>
              </a:tr>
              <a:tr h="6346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 OF PATIENTS   FROM ACUTE PHASE OR MAINTENANCE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4408" marR="4408" marT="4408" marB="0" anchor="b"/>
                </a:tc>
              </a:tr>
              <a:tr h="238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patients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4408" marR="4408" marT="4408" marB="0" anchor="b"/>
                </a:tc>
              </a:tr>
              <a:tr h="238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 of Weeks per  episode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96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N/A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N/A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N/A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382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4408" marR="4408" marT="4408" marB="0" anchor="b"/>
                </a:tc>
              </a:tr>
              <a:tr h="472149">
                <a:tc>
                  <a:txBody>
                    <a:bodyPr/>
                    <a:lstStyle/>
                    <a:p>
                      <a:pPr algn="l" fontAlgn="b"/>
                      <a:endParaRPr lang="en-US" sz="1400" u="sng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r>
                        <a:rPr lang="en-US" sz="1400" u="sng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Maintenance </a:t>
                      </a:r>
                      <a:r>
                        <a:rPr lang="en-US" sz="1400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Phase</a:t>
                      </a:r>
                      <a:endParaRPr lang="en-US" sz="14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4408" marR="4408" marT="4408" marB="0" anchor="b"/>
                </a:tc>
              </a:tr>
              <a:tr h="42454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 OF NEW PATIENTS/ WEEK IN MAINTENANCE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4408" marR="4408" marT="4408" marB="0" anchor="b"/>
                </a:tc>
              </a:tr>
              <a:tr h="42454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 of patients   FROM Continuation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14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N/A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N/A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N/A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96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4408" marR="4408" marT="4408" marB="0" anchor="b"/>
                </a:tc>
              </a:tr>
              <a:tr h="238489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4408" marR="4408" marT="4408" marB="0" anchor="b"/>
                </a:tc>
              </a:tr>
              <a:tr h="238489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4408" marR="4408" marT="4408" marB="0" anchor="b"/>
                </a:tc>
              </a:tr>
              <a:tr h="3026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Hours</a:t>
                      </a:r>
                      <a:endParaRPr lang="en-US" sz="1400" b="0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437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8.41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728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1,297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4408" marR="4408" marT="4408" marB="0" anchor="b"/>
                </a:tc>
              </a:tr>
              <a:tr h="22769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CFTE Hours Per Year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CFTE Need</a:t>
                      </a:r>
                      <a:endParaRPr lang="en-US" sz="1400" b="0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 marL="4408" marR="4408" marT="4408" marB="0" anchor="b"/>
                </a:tc>
              </a:tr>
              <a:tr h="2068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CFTE Hours Per Week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7" marR="5877" marT="58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8" marR="4408" marT="44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08" marR="4408" marT="4408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285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5000"/>
    </mc:Choice>
    <mc:Fallback xmlns="">
      <p:transition advTm="25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Video.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74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984141"/>
            <a:ext cx="108966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have had the opportunity to be in the RIE for the Rapid Recovery Clinic and continue with it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progression afterwards. What I have seen to be the most valuable for both the staff and clients is our ability to adapt and change. This clinic looks nothing like it did the first 6 months and that has come from leadership allowing the people on the frontlines to make the decisions on what they need, to help the clients succeed.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609600"/>
            <a:ext cx="859536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Staff Satisfaction</a:t>
            </a:r>
          </a:p>
        </p:txBody>
      </p:sp>
    </p:spTree>
    <p:extLst>
      <p:ext uri="{BB962C8B-B14F-4D97-AF65-F5344CB8AC3E}">
        <p14:creationId xmlns:p14="http://schemas.microsoft.com/office/powerpoint/2010/main" val="384539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/>
    </mc:Choice>
    <mc:Fallback xmlns="">
      <p:transition advClick="0" advTm="25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Core Values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Access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Engagement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Person-centered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Cost-effective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Promote good patient outcomes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Promote staff satisfaction</a:t>
            </a:r>
          </a:p>
          <a:p>
            <a:pPr marL="0" indent="0">
              <a:buNone/>
            </a:pP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3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15"/>
            <a:ext cx="115062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92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Staff Comments 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600200"/>
            <a:ext cx="10820400" cy="5852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800"/>
              </a:spcBef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clinic looks nothing like it did the first 6 months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leadership allows…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frontlines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make the decisions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…to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clients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succeed. </a:t>
            </a:r>
          </a:p>
          <a:p>
            <a:pPr>
              <a:spcBef>
                <a:spcPts val="800"/>
              </a:spcBef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 have the ability to get someone in for all services within a week of their intake and the results speak for themselves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800"/>
              </a:spcBef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 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client still comes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almost 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weekly.  She sees  clients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groups  who are as she was;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crying, anxious, and depressed. She 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recognizes their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cognitive distortions and 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comes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 with 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solutions.</a:t>
            </a:r>
          </a:p>
          <a:p>
            <a:pPr>
              <a:spcBef>
                <a:spcPts val="800"/>
              </a:spcBef>
            </a:pPr>
            <a:r>
              <a:rPr lang="en-US" sz="28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client with psychotic depression  returned to stable functioning within 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about two </a:t>
            </a:r>
            <a:r>
              <a:rPr lang="en-US" sz="28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weeks.   Having 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him wait another month or two to get in would have likely led him to inpatient hospitalization.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lang="en-US" sz="28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800"/>
              </a:spcBef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61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Implication of Inadequate Access and Engagement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Patient suffering</a:t>
            </a:r>
          </a:p>
          <a:p>
            <a:r>
              <a:rPr lang="en-US" dirty="0" smtClean="0"/>
              <a:t>Family distress</a:t>
            </a:r>
          </a:p>
          <a:p>
            <a:r>
              <a:rPr lang="en-US" dirty="0" smtClean="0"/>
              <a:t>Financial loss</a:t>
            </a:r>
          </a:p>
          <a:p>
            <a:r>
              <a:rPr lang="en-US" dirty="0" smtClean="0"/>
              <a:t>Over-use of hospital emergency departments</a:t>
            </a:r>
          </a:p>
          <a:p>
            <a:r>
              <a:rPr lang="en-US" dirty="0" smtClean="0"/>
              <a:t>Increased morbidity</a:t>
            </a:r>
          </a:p>
          <a:p>
            <a:r>
              <a:rPr lang="en-US" dirty="0" smtClean="0"/>
              <a:t>Suicides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47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Core Values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Access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Engagement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Person-centered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Cost-effective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Promote good patient outcomes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Promote staff satisfaction</a:t>
            </a:r>
          </a:p>
          <a:p>
            <a:pPr marL="0" indent="0">
              <a:buNone/>
            </a:pP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5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Principle of Phase-based care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371600"/>
            <a:ext cx="11049000" cy="4953000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Mental illness has phases (for most people)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During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“acute” phase: resources need to be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evidence-based, intensity appropriate, and timely</a:t>
            </a:r>
          </a:p>
          <a:p>
            <a:pPr lvl="2"/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Monthly “therapy” visits are not evidence-based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 VALID RATING INSTRUMENTS AS GUIDE TREATMENT INTESITY OVER TIME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Coordinate treatment efforts of ALL team members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symptoms improve, treatment plan changes to meet the reduced intensity.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1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3015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52400"/>
            <a:ext cx="7886700" cy="994172"/>
          </a:xfrm>
        </p:spPr>
        <p:txBody>
          <a:bodyPr>
            <a:normAutofit/>
          </a:bodyPr>
          <a:lstStyle/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Points of Agreement 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10896599" cy="4876800"/>
          </a:xfrm>
        </p:spPr>
        <p:txBody>
          <a:bodyPr>
            <a:normAutofit lnSpcReduction="10000"/>
          </a:bodyPr>
          <a:lstStyle/>
          <a:p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works for different people at different times</a:t>
            </a: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per pt preference and needs AND our capacity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right TX at the right time = best clinical and financial outcomes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Evidence-based and Person-centered drive process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2667000"/>
            <a:ext cx="11049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			Mindfulness                    Groups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Psychotherapy  			Pet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Therapy   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“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Happy Hour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           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Peer Support			Equine Therapy	           OTHER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01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Phases of Depression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900" y="1606892"/>
            <a:ext cx="10210800" cy="3994018"/>
          </a:xfrm>
        </p:spPr>
      </p:pic>
      <p:sp>
        <p:nvSpPr>
          <p:cNvPr id="5" name="TextBox 4"/>
          <p:cNvSpPr txBox="1"/>
          <p:nvPr/>
        </p:nvSpPr>
        <p:spPr>
          <a:xfrm>
            <a:off x="4648200" y="5600910"/>
            <a:ext cx="661031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6-12 weeks               </a:t>
            </a:r>
            <a:r>
              <a:rPr lang="en-US" sz="13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  </a:t>
            </a:r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6-9 Months                  </a:t>
            </a:r>
            <a:r>
              <a:rPr lang="en-US" sz="13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</a:t>
            </a:r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year</a:t>
            </a:r>
            <a:endParaRPr lang="en-US" sz="135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339784" y="5738819"/>
            <a:ext cx="7995032" cy="608410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Kupfer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al, 1991, J </a:t>
            </a:r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Clin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Psychiatry)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17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8201" y="1447800"/>
            <a:ext cx="9804400" cy="2577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35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Improved reduction 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depressive symptoms </a:t>
            </a:r>
            <a:r>
              <a:rPr 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Additional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</a:t>
            </a:r>
          </a:p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Visit 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 weeks)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Antidepressant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Placebo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1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56%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51% 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 70% 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79% 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228600"/>
            <a:ext cx="883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Every Touch Has MEANING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4361839"/>
            <a:ext cx="10134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credentials of the “toucher” does not matter!!!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Week RCTs; 15 with 6 visits; 19 without 5 visits, 7 with 4 visits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Therapeutic Effect is Cumulative.   No Effect on Completion Rates  (59 – 63%) 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Posternak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Zimmerman (2007)  Br. J. of Psychiatry</a:t>
            </a:r>
          </a:p>
        </p:txBody>
      </p:sp>
    </p:spTree>
    <p:extLst>
      <p:ext uri="{BB962C8B-B14F-4D97-AF65-F5344CB8AC3E}">
        <p14:creationId xmlns:p14="http://schemas.microsoft.com/office/powerpoint/2010/main" val="97529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0" y="-99281"/>
            <a:ext cx="11895939" cy="68726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5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nd Springs &amp; West Springs Powerpoint Template">
  <a:themeElements>
    <a:clrScheme name="Interim Theme 1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MindSpringsFonts">
      <a:majorFont>
        <a:latin typeface="Neutraface Display Titling"/>
        <a:ea typeface=""/>
        <a:cs typeface=""/>
      </a:majorFont>
      <a:minorFont>
        <a:latin typeface="Neutraface Display Bold Alt"/>
        <a:ea typeface=""/>
        <a:cs typeface="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632</TotalTime>
  <Words>1424</Words>
  <Application>Microsoft Office PowerPoint</Application>
  <PresentationFormat>Widescreen</PresentationFormat>
  <Paragraphs>392</Paragraphs>
  <Slides>27</Slides>
  <Notes>8</Notes>
  <HiddenSlides>6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Times New Roman</vt:lpstr>
      <vt:lpstr>Wingdings</vt:lpstr>
      <vt:lpstr>Neutraface Display Bold Alt</vt:lpstr>
      <vt:lpstr>Wingdings 2</vt:lpstr>
      <vt:lpstr>Arial</vt:lpstr>
      <vt:lpstr>Neutraface Display Titling</vt:lpstr>
      <vt:lpstr>Tahoma</vt:lpstr>
      <vt:lpstr>Calibri</vt:lpstr>
      <vt:lpstr>Mind Springs &amp; West Springs Powerpoint Template</vt:lpstr>
      <vt:lpstr>Phase-Based Care An Innovative Approach to Mental Health Care</vt:lpstr>
      <vt:lpstr>Community Mental Health Center Challenges</vt:lpstr>
      <vt:lpstr>Implication of Inadequate Access and Engagement</vt:lpstr>
      <vt:lpstr>Core Values  </vt:lpstr>
      <vt:lpstr> Principle of Phase-based care</vt:lpstr>
      <vt:lpstr>Points of Agreement  </vt:lpstr>
      <vt:lpstr> Phases of Depression</vt:lpstr>
      <vt:lpstr>PowerPoint Presentation</vt:lpstr>
      <vt:lpstr>PowerPoint Presentation</vt:lpstr>
      <vt:lpstr>PowerPoint Presentation</vt:lpstr>
      <vt:lpstr>Challenges</vt:lpstr>
      <vt:lpstr>Solutions:  Phase-based Care</vt:lpstr>
      <vt:lpstr>The Culture Change</vt:lpstr>
      <vt:lpstr>Developing Phase-based Clinics</vt:lpstr>
      <vt:lpstr>Rapid Recovery Clinic for Depression</vt:lpstr>
      <vt:lpstr>Weekly Team Meeting</vt:lpstr>
      <vt:lpstr>Rapid Recovery Dashboard  12/30/2018</vt:lpstr>
      <vt:lpstr>Summary of Clinical Outcomes</vt:lpstr>
      <vt:lpstr>Resource Utilization  </vt:lpstr>
      <vt:lpstr> Developing Phase-based Clinic</vt:lpstr>
      <vt:lpstr>Creating model:  Group Exercise  </vt:lpstr>
      <vt:lpstr>PowerPoint Presentation</vt:lpstr>
      <vt:lpstr>Insert Video.  </vt:lpstr>
      <vt:lpstr>PowerPoint Presentation</vt:lpstr>
      <vt:lpstr>Core Values  </vt:lpstr>
      <vt:lpstr>PowerPoint Presentation</vt:lpstr>
      <vt:lpstr>Staff Comments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a Title for You Peter!</dc:title>
  <dc:creator>Elizabeth Jeplawy</dc:creator>
  <cp:lastModifiedBy>Jules Rosen</cp:lastModifiedBy>
  <cp:revision>57</cp:revision>
  <dcterms:created xsi:type="dcterms:W3CDTF">2013-09-10T19:02:13Z</dcterms:created>
  <dcterms:modified xsi:type="dcterms:W3CDTF">2019-06-13T20:50:39Z</dcterms:modified>
</cp:coreProperties>
</file>