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310" r:id="rId3"/>
    <p:sldId id="314" r:id="rId4"/>
    <p:sldId id="316" r:id="rId5"/>
    <p:sldId id="315" r:id="rId6"/>
    <p:sldId id="317" r:id="rId7"/>
    <p:sldId id="322" r:id="rId8"/>
    <p:sldId id="319" r:id="rId9"/>
    <p:sldId id="321" r:id="rId10"/>
    <p:sldId id="320" r:id="rId11"/>
    <p:sldId id="31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WALLACE" initials="JW" lastIdx="16" clrIdx="0">
    <p:extLst>
      <p:ext uri="{19B8F6BF-5375-455C-9EA6-DF929625EA0E}">
        <p15:presenceInfo xmlns:p15="http://schemas.microsoft.com/office/powerpoint/2012/main" userId="S-1-5-21-682003330-515967899-2146879463-3650" providerId="AD"/>
      </p:ext>
    </p:extLst>
  </p:cmAuthor>
  <p:cmAuthor id="2" name="BRADLEY CROOKSTON" initials="BC" lastIdx="28" clrIdx="1">
    <p:extLst>
      <p:ext uri="{19B8F6BF-5375-455C-9EA6-DF929625EA0E}">
        <p15:presenceInfo xmlns:p15="http://schemas.microsoft.com/office/powerpoint/2012/main" userId="S-1-5-21-682003330-515967899-2146879463-10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3" autoAdjust="0"/>
    <p:restoredTop sz="94317" autoAdjust="0"/>
  </p:normalViewPr>
  <p:slideViewPr>
    <p:cSldViewPr snapToGrid="0">
      <p:cViewPr varScale="1">
        <p:scale>
          <a:sx n="104" d="100"/>
          <a:sy n="104" d="100"/>
        </p:scale>
        <p:origin x="94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933578-F309-4206-B1DE-F102F817C42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84EE54-A994-4D62-A496-3028B8ED7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4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4EE54-A994-4D62-A496-3028B8ED7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4EE54-A994-4D62-A496-3028B8ED73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5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4EE54-A994-4D62-A496-3028B8ED73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19305F-EF08-CB4B-A476-67AF38B5C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3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0AEAE6-43E5-E442-9531-E23D78227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7368"/>
            <a:ext cx="8610600" cy="1293028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7556"/>
            <a:ext cx="10820400" cy="403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68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E90AF-7257-F94A-B20B-56FBE1158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50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D1EA3-39C1-8E44-B933-0FAEC4D9E8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82674"/>
            <a:ext cx="9448800" cy="182509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11470"/>
            <a:ext cx="9448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03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12397"/>
            <a:ext cx="8610600" cy="1293028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42585"/>
            <a:ext cx="10820400" cy="3558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87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ECBE66-177D-7E42-A100-614D177960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4" y="1381125"/>
            <a:ext cx="10820399" cy="21743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133" y="3641725"/>
            <a:ext cx="10490200" cy="95567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07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B4FBAF-A175-DB41-9941-D61165191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68282"/>
            <a:ext cx="8610600" cy="1293028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98468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98468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8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9C262D-CC0C-2546-82B9-3F9B66B73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12397"/>
            <a:ext cx="8610600" cy="1293028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42585"/>
            <a:ext cx="10820400" cy="3558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4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458A33-5E6F-5740-8C50-579F49846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5862"/>
            <a:ext cx="8610600" cy="676897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38176"/>
            <a:ext cx="10820400" cy="335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2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6AA267-7B07-EC4D-9396-DFBB57F60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7368"/>
            <a:ext cx="8610600" cy="1293028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7556"/>
            <a:ext cx="10820400" cy="421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85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564ECD-9839-274A-A728-A331EEB12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7368"/>
            <a:ext cx="8610600" cy="1293028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7556"/>
            <a:ext cx="10820400" cy="4037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00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897A55-1D47-F241-9F03-E52D9CD4A4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E2DF-7C8E-4ACA-9A32-A5A71982FA59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E2B6-32B2-4517-BC8D-6053C931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14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5" r:id="rId10"/>
    <p:sldLayoutId id="214748381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601"/>
            <a:ext cx="9448800" cy="10463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cs typeface="Times New Roman" panose="02020603050405020304" pitchFamily="18" charset="0"/>
              </a:rPr>
              <a:t>Nataeah</a:t>
            </a:r>
            <a:r>
              <a:rPr lang="en-US" sz="2000" dirty="0">
                <a:cs typeface="Times New Roman" panose="02020603050405020304" pitchFamily="18" charset="0"/>
              </a:rPr>
              <a:t> Barron LMFT, LAC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Scott Clawson CAC III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North Range Behavioral 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312" y="1398596"/>
            <a:ext cx="10805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Implementing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Acudetox</a:t>
            </a:r>
            <a:endParaRPr lang="en-US" sz="40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in the Community Behavioral </a:t>
            </a:r>
            <a:b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Health Setting</a:t>
            </a:r>
          </a:p>
        </p:txBody>
      </p:sp>
    </p:spTree>
    <p:extLst>
      <p:ext uri="{BB962C8B-B14F-4D97-AF65-F5344CB8AC3E}">
        <p14:creationId xmlns:p14="http://schemas.microsoft.com/office/powerpoint/2010/main" val="63348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A4E4-3413-504F-9180-70023CD2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8D0D0-568A-B24A-AF46-166FF25C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If you’d like a treatment…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Snack</a:t>
            </a:r>
          </a:p>
          <a:p>
            <a:r>
              <a:rPr lang="en-US" dirty="0"/>
              <a:t>Waiver</a:t>
            </a:r>
          </a:p>
          <a:p>
            <a:r>
              <a:rPr lang="en-US" dirty="0"/>
              <a:t>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6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5DA3-1E32-D04B-8545-E6EDE1D6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355932"/>
            <a:ext cx="9448800" cy="18250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Questions? </a:t>
            </a:r>
            <a:br>
              <a:rPr lang="en-US" dirty="0"/>
            </a:br>
            <a:r>
              <a:rPr lang="en-US" sz="3200" dirty="0"/>
              <a:t>Stay for the moderated Q&amp;A.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E15DCD2-529A-DB4F-80A6-3D84F3E6D7D0}"/>
              </a:ext>
            </a:extLst>
          </p:cNvPr>
          <p:cNvSpPr txBox="1">
            <a:spLocks/>
          </p:cNvSpPr>
          <p:nvPr/>
        </p:nvSpPr>
        <p:spPr>
          <a:xfrm>
            <a:off x="1371600" y="3457501"/>
            <a:ext cx="9448800" cy="1639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>
                <a:cs typeface="Times New Roman" panose="02020603050405020304" pitchFamily="18" charset="0"/>
              </a:rPr>
              <a:t>Nataeah</a:t>
            </a:r>
            <a:r>
              <a:rPr lang="en-US" sz="2000" dirty="0">
                <a:cs typeface="Times New Roman" panose="02020603050405020304" pitchFamily="18" charset="0"/>
              </a:rPr>
              <a:t> Barron LMFT, LAC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Nataeah.Barron@NorthRange.org</a:t>
            </a:r>
            <a:br>
              <a:rPr lang="en-US" sz="2000" dirty="0">
                <a:cs typeface="Times New Roman" panose="02020603050405020304" pitchFamily="18" charset="0"/>
              </a:rPr>
            </a:b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Scott Clawson CAC III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Scott.Clawson@NorthRange.org</a:t>
            </a:r>
          </a:p>
        </p:txBody>
      </p:sp>
    </p:spTree>
    <p:extLst>
      <p:ext uri="{BB962C8B-B14F-4D97-AF65-F5344CB8AC3E}">
        <p14:creationId xmlns:p14="http://schemas.microsoft.com/office/powerpoint/2010/main" val="396752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EF9BE9-2058-EC4A-856F-D15FDD4E416E}"/>
              </a:ext>
            </a:extLst>
          </p:cNvPr>
          <p:cNvSpPr/>
          <p:nvPr/>
        </p:nvSpPr>
        <p:spPr>
          <a:xfrm>
            <a:off x="552450" y="1981200"/>
            <a:ext cx="399036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004A64"/>
                </a:solidFill>
              </a:rPr>
              <a:t>A </a:t>
            </a:r>
            <a:r>
              <a:rPr lang="en-US" sz="2800" b="1" dirty="0">
                <a:solidFill>
                  <a:schemeClr val="accent2"/>
                </a:solidFill>
              </a:rPr>
              <a:t>non-verbal approach </a:t>
            </a:r>
            <a:r>
              <a:rPr lang="en-US" sz="2000" dirty="0">
                <a:solidFill>
                  <a:srgbClr val="004A64"/>
                </a:solidFill>
              </a:rPr>
              <a:t>to healing that involves placing up to five </a:t>
            </a:r>
            <a:r>
              <a:rPr lang="en-US" sz="2800" b="1" dirty="0">
                <a:solidFill>
                  <a:schemeClr val="accent2"/>
                </a:solidFill>
              </a:rPr>
              <a:t>small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800" b="1" dirty="0">
                <a:solidFill>
                  <a:schemeClr val="accent2"/>
                </a:solidFill>
              </a:rPr>
              <a:t>sterilized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800" b="1" dirty="0">
                <a:solidFill>
                  <a:schemeClr val="accent2"/>
                </a:solidFill>
              </a:rPr>
              <a:t>disposable needles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004A64"/>
                </a:solidFill>
              </a:rPr>
              <a:t>into five specific sites on each ear. </a:t>
            </a:r>
          </a:p>
          <a:p>
            <a:pPr algn="ctr" eaLnBrk="1" hangingPunct="1">
              <a:defRPr/>
            </a:pPr>
            <a:endParaRPr lang="en-US" sz="2000" dirty="0">
              <a:solidFill>
                <a:srgbClr val="004A64"/>
              </a:solidFill>
            </a:endParaRP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004A64"/>
                </a:solidFill>
              </a:rPr>
              <a:t>These needles usually remain in place for </a:t>
            </a:r>
            <a:r>
              <a:rPr lang="en-US" sz="2800" b="1" dirty="0">
                <a:solidFill>
                  <a:schemeClr val="accent2"/>
                </a:solidFill>
              </a:rPr>
              <a:t>30-45 minutes </a:t>
            </a:r>
            <a:r>
              <a:rPr lang="en-US" sz="2000" dirty="0">
                <a:solidFill>
                  <a:srgbClr val="004A64"/>
                </a:solidFill>
              </a:rPr>
              <a:t>for full benefits.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4A64"/>
                </a:solidFill>
              </a:rPr>
              <a:t>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77B8FD3-FD7B-FF41-AB7F-6833EFB7B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649" y="1136652"/>
            <a:ext cx="3657397" cy="466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E9CB84-3199-A74B-BC3C-EA8FEF1FBD16}"/>
              </a:ext>
            </a:extLst>
          </p:cNvPr>
          <p:cNvSpPr/>
          <p:nvPr/>
        </p:nvSpPr>
        <p:spPr>
          <a:xfrm>
            <a:off x="6327438" y="2010144"/>
            <a:ext cx="1600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2000" dirty="0">
                <a:solidFill>
                  <a:srgbClr val="004A64"/>
                </a:solidFill>
              </a:rPr>
              <a:t>Sympathetic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6E54DE-C709-4D43-B1A3-03D214E8F07B}"/>
              </a:ext>
            </a:extLst>
          </p:cNvPr>
          <p:cNvSpPr/>
          <p:nvPr/>
        </p:nvSpPr>
        <p:spPr>
          <a:xfrm>
            <a:off x="6356621" y="2738302"/>
            <a:ext cx="1600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2000" dirty="0">
                <a:solidFill>
                  <a:srgbClr val="004A64"/>
                </a:solidFill>
              </a:rPr>
              <a:t>Shen Men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79FC60-79E1-3E48-B678-BEF2A2FC9688}"/>
              </a:ext>
            </a:extLst>
          </p:cNvPr>
          <p:cNvSpPr/>
          <p:nvPr/>
        </p:nvSpPr>
        <p:spPr>
          <a:xfrm>
            <a:off x="6356621" y="3466460"/>
            <a:ext cx="1600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2000" dirty="0">
                <a:solidFill>
                  <a:srgbClr val="004A64"/>
                </a:solidFill>
              </a:rPr>
              <a:t>Kidney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408BD-4988-2B46-8FB0-7A68F0C510B2}"/>
              </a:ext>
            </a:extLst>
          </p:cNvPr>
          <p:cNvSpPr/>
          <p:nvPr/>
        </p:nvSpPr>
        <p:spPr>
          <a:xfrm>
            <a:off x="6327437" y="4194618"/>
            <a:ext cx="1600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2000" dirty="0">
                <a:solidFill>
                  <a:srgbClr val="004A64"/>
                </a:solidFill>
              </a:rPr>
              <a:t>Liver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C05637-4B83-DF4D-B8CB-7D3FF3FC05F5}"/>
              </a:ext>
            </a:extLst>
          </p:cNvPr>
          <p:cNvSpPr/>
          <p:nvPr/>
        </p:nvSpPr>
        <p:spPr>
          <a:xfrm>
            <a:off x="6327437" y="4922778"/>
            <a:ext cx="1600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2000" dirty="0">
                <a:solidFill>
                  <a:srgbClr val="004A64"/>
                </a:solidFill>
              </a:rPr>
              <a:t>Lung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AD3945-0872-5748-95B9-A4C00F46ED0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928043" y="2210199"/>
            <a:ext cx="1444557" cy="5797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DD3D83-2FC6-6840-AEFE-6EC2685BA7CA}"/>
              </a:ext>
            </a:extLst>
          </p:cNvPr>
          <p:cNvCxnSpPr>
            <a:stCxn id="12" idx="3"/>
          </p:cNvCxnSpPr>
          <p:nvPr/>
        </p:nvCxnSpPr>
        <p:spPr>
          <a:xfrm flipV="1">
            <a:off x="7957226" y="2410254"/>
            <a:ext cx="2125121" cy="52810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E946A2-085F-5046-99FD-4F4E59BC605D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957226" y="2833866"/>
            <a:ext cx="2208178" cy="83264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88EF58-02E9-4B43-A324-A730952B03F8}"/>
              </a:ext>
            </a:extLst>
          </p:cNvPr>
          <p:cNvCxnSpPr>
            <a:cxnSpLocks/>
          </p:cNvCxnSpPr>
          <p:nvPr/>
        </p:nvCxnSpPr>
        <p:spPr>
          <a:xfrm flipV="1">
            <a:off x="7957226" y="3402464"/>
            <a:ext cx="2830748" cy="9922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A7AA9D-AECC-9E48-8601-DF508724E716}"/>
              </a:ext>
            </a:extLst>
          </p:cNvPr>
          <p:cNvCxnSpPr>
            <a:cxnSpLocks/>
          </p:cNvCxnSpPr>
          <p:nvPr/>
        </p:nvCxnSpPr>
        <p:spPr>
          <a:xfrm flipV="1">
            <a:off x="7957226" y="3986715"/>
            <a:ext cx="2042808" cy="1136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5E1977-362A-A342-99EE-69820289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367368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Beads and Seeds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F4E510-5042-6B48-BA21-382A52405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6074"/>
            <a:ext cx="3127443" cy="279971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Silver</a:t>
            </a:r>
          </a:p>
          <a:p>
            <a:pPr marL="0" indent="0" algn="ctr">
              <a:buNone/>
            </a:pPr>
            <a:r>
              <a:rPr lang="en-US" dirty="0"/>
              <a:t>Promotes calmness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0703C-6D5A-0E4A-BF65-2736E732D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998" y="3391440"/>
            <a:ext cx="1859149" cy="182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C5438D-18FC-DC4C-9E43-523937A8C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852" y="3492558"/>
            <a:ext cx="1653391" cy="1625079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DCFDE3A-AD9E-F64C-8CE7-4ABE5427D38B}"/>
              </a:ext>
            </a:extLst>
          </p:cNvPr>
          <p:cNvSpPr txBox="1">
            <a:spLocks/>
          </p:cNvSpPr>
          <p:nvPr/>
        </p:nvSpPr>
        <p:spPr>
          <a:xfrm>
            <a:off x="4532279" y="1926074"/>
            <a:ext cx="3127443" cy="279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FB023"/>
                </a:solidFill>
              </a:rPr>
              <a:t>Gold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Increases energy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642313C-8478-2048-9E52-87CDFF3B50B4}"/>
              </a:ext>
            </a:extLst>
          </p:cNvPr>
          <p:cNvSpPr txBox="1">
            <a:spLocks/>
          </p:cNvSpPr>
          <p:nvPr/>
        </p:nvSpPr>
        <p:spPr>
          <a:xfrm>
            <a:off x="8280825" y="1926074"/>
            <a:ext cx="3127443" cy="279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4"/>
                </a:solidFill>
              </a:rPr>
              <a:t>Seeds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Whatever the </a:t>
            </a:r>
            <a:br>
              <a:rPr lang="en-US" dirty="0"/>
            </a:br>
            <a:r>
              <a:rPr lang="en-US" dirty="0"/>
              <a:t>body needs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66EF3-FF78-5744-B2B6-72BBE13AE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33" y="3361371"/>
            <a:ext cx="1920335" cy="188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4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6776F-4464-594D-B564-0B433D244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9500" y="-2035969"/>
            <a:ext cx="19431000" cy="109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5E1977-362A-A342-99EE-69820289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79" y="367368"/>
            <a:ext cx="930856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Certification Process for ADS</a:t>
            </a:r>
            <a:br>
              <a:rPr lang="en-US" dirty="0"/>
            </a:br>
            <a:r>
              <a:rPr lang="en-US" sz="3100" b="1" dirty="0">
                <a:latin typeface="+mn-lt"/>
              </a:rPr>
              <a:t>(Acupuncture Detox Specialist)</a:t>
            </a:r>
            <a:endParaRPr lang="en-US" b="1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8E8238-1FFF-8044-9351-5D40D552ECB0}"/>
              </a:ext>
            </a:extLst>
          </p:cNvPr>
          <p:cNvGrpSpPr/>
          <p:nvPr/>
        </p:nvGrpSpPr>
        <p:grpSpPr>
          <a:xfrm>
            <a:off x="601201" y="2480099"/>
            <a:ext cx="10890115" cy="2370104"/>
            <a:chOff x="685800" y="3263311"/>
            <a:chExt cx="10098839" cy="19180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BD45B5-2B78-E64A-BC09-152EBBEE6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5800" y="3263900"/>
              <a:ext cx="2432262" cy="19174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3523AD-8D6A-CB4F-86F9-D6D5B11FA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23924" y="3263900"/>
              <a:ext cx="2454397" cy="19174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7BA62-BB3B-3445-82AC-928A505FD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98615" y="3263311"/>
              <a:ext cx="2451271" cy="191505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131E6-0A47-0845-8A35-60EB6A93A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84274" y="3263900"/>
              <a:ext cx="2454397" cy="1917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98E01E-C85F-7B41-BCFF-25C8647B7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0439" y="3273367"/>
              <a:ext cx="1854200" cy="19050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124DD-9316-364B-9213-CF6D1A40CE5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2510" y="2862120"/>
            <a:ext cx="691362" cy="9218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A73DFC-05DF-D04A-A240-81F2F56BA09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84762" y="2862120"/>
            <a:ext cx="948948" cy="9076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58D2B0-E8C8-D34D-96A7-FEAA11B8232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3620" y="2826184"/>
            <a:ext cx="759082" cy="1044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808360-E0BF-A34A-AA39-7C28A98C638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9739" y="2826184"/>
            <a:ext cx="936682" cy="9561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48D241-39FD-8349-8A7F-E951544232F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8570" y="2822174"/>
            <a:ext cx="669234" cy="9602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7E7CE7-A7C1-F64E-9427-C3EB28E9BDD3}"/>
              </a:ext>
            </a:extLst>
          </p:cNvPr>
          <p:cNvSpPr/>
          <p:nvPr/>
        </p:nvSpPr>
        <p:spPr>
          <a:xfrm>
            <a:off x="601201" y="4057674"/>
            <a:ext cx="1993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2"/>
                </a:solidFill>
              </a:rPr>
              <a:t>Licensed/CAC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56360C-BE7B-C847-8E40-738CFD4E5C4B}"/>
              </a:ext>
            </a:extLst>
          </p:cNvPr>
          <p:cNvSpPr/>
          <p:nvPr/>
        </p:nvSpPr>
        <p:spPr>
          <a:xfrm>
            <a:off x="2817278" y="4057674"/>
            <a:ext cx="199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2"/>
                </a:solidFill>
              </a:rPr>
              <a:t>Complete 3 day training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AA39BE-DA74-9045-AE59-39847F5181CD}"/>
              </a:ext>
            </a:extLst>
          </p:cNvPr>
          <p:cNvSpPr/>
          <p:nvPr/>
        </p:nvSpPr>
        <p:spPr>
          <a:xfrm>
            <a:off x="5065627" y="4057674"/>
            <a:ext cx="199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2"/>
                </a:solidFill>
              </a:rPr>
              <a:t>40 supervised treatments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7F7218-447C-E443-83B2-96F255EFC7BC}"/>
              </a:ext>
            </a:extLst>
          </p:cNvPr>
          <p:cNvSpPr/>
          <p:nvPr/>
        </p:nvSpPr>
        <p:spPr>
          <a:xfrm>
            <a:off x="7303218" y="4057674"/>
            <a:ext cx="199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2"/>
                </a:solidFill>
              </a:rPr>
              <a:t>Letter of intention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083D5-BBE7-8A43-AE90-B8FC49FD792B}"/>
              </a:ext>
            </a:extLst>
          </p:cNvPr>
          <p:cNvSpPr/>
          <p:nvPr/>
        </p:nvSpPr>
        <p:spPr>
          <a:xfrm>
            <a:off x="9508535" y="4057674"/>
            <a:ext cx="199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2"/>
                </a:solidFill>
              </a:rPr>
              <a:t>Attend AA/NA meeting</a:t>
            </a:r>
          </a:p>
        </p:txBody>
      </p:sp>
    </p:spTree>
    <p:extLst>
      <p:ext uri="{BB962C8B-B14F-4D97-AF65-F5344CB8AC3E}">
        <p14:creationId xmlns:p14="http://schemas.microsoft.com/office/powerpoint/2010/main" val="292444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383B8-605B-0B4E-B2C2-59E15068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55862"/>
            <a:ext cx="5600700" cy="1258838"/>
          </a:xfrm>
        </p:spPr>
        <p:txBody>
          <a:bodyPr>
            <a:normAutofit/>
          </a:bodyPr>
          <a:lstStyle/>
          <a:p>
            <a:r>
              <a:rPr lang="en-US" dirty="0"/>
              <a:t>How the Youth teams use 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253ACD-1B36-0145-83CE-B008EB46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314700"/>
            <a:ext cx="10820400" cy="2976276"/>
          </a:xfrm>
        </p:spPr>
        <p:txBody>
          <a:bodyPr/>
          <a:lstStyle/>
          <a:p>
            <a:r>
              <a:rPr lang="en-US" dirty="0"/>
              <a:t>Individual clients</a:t>
            </a:r>
          </a:p>
          <a:p>
            <a:r>
              <a:rPr lang="en-US" dirty="0"/>
              <a:t>Group therapy</a:t>
            </a:r>
          </a:p>
          <a:p>
            <a:r>
              <a:rPr lang="en-US" dirty="0"/>
              <a:t>Staff wellness</a:t>
            </a:r>
          </a:p>
        </p:txBody>
      </p:sp>
    </p:spTree>
    <p:extLst>
      <p:ext uri="{BB962C8B-B14F-4D97-AF65-F5344CB8AC3E}">
        <p14:creationId xmlns:p14="http://schemas.microsoft.com/office/powerpoint/2010/main" val="19687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383B8-605B-0B4E-B2C2-59E15068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55862"/>
            <a:ext cx="5600700" cy="1258838"/>
          </a:xfrm>
        </p:spPr>
        <p:txBody>
          <a:bodyPr>
            <a:normAutofit/>
          </a:bodyPr>
          <a:lstStyle/>
          <a:p>
            <a:r>
              <a:rPr lang="en-US" dirty="0"/>
              <a:t>How the Adult team uses 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253ACD-1B36-0145-83CE-B008EB46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314700"/>
            <a:ext cx="10820400" cy="2976276"/>
          </a:xfrm>
        </p:spPr>
        <p:txBody>
          <a:bodyPr/>
          <a:lstStyle/>
          <a:p>
            <a:r>
              <a:rPr lang="en-US" dirty="0"/>
              <a:t>Individual clients</a:t>
            </a:r>
          </a:p>
          <a:p>
            <a:r>
              <a:rPr lang="en-US" dirty="0"/>
              <a:t>Co-worker individual clients</a:t>
            </a:r>
          </a:p>
          <a:p>
            <a:r>
              <a:rPr lang="en-US" dirty="0"/>
              <a:t>Couple’s counseling</a:t>
            </a:r>
          </a:p>
          <a:p>
            <a:r>
              <a:rPr lang="en-US" dirty="0"/>
              <a:t>Group therapy-limitations</a:t>
            </a:r>
          </a:p>
        </p:txBody>
      </p:sp>
    </p:spTree>
    <p:extLst>
      <p:ext uri="{BB962C8B-B14F-4D97-AF65-F5344CB8AC3E}">
        <p14:creationId xmlns:p14="http://schemas.microsoft.com/office/powerpoint/2010/main" val="92039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8B1CC-5598-7446-8BD6-5EF685C9A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314700"/>
            <a:ext cx="8610600" cy="29605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dirty="0">
                <a:ea typeface="ＭＳ Ｐゴシック" charset="0"/>
                <a:cs typeface="Arial"/>
              </a:rPr>
              <a:t>Approved by high-risk teens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>
                <a:ea typeface="ＭＳ Ｐゴシック" charset="0"/>
                <a:cs typeface="Arial"/>
              </a:rPr>
              <a:t>Requested by parents of court-ordered youth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>
                <a:ea typeface="ＭＳ Ｐゴシック" charset="0"/>
                <a:cs typeface="Arial"/>
              </a:rPr>
              <a:t>Requested by Magistrate and GALs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>
                <a:ea typeface="ＭＳ Ｐゴシック" charset="0"/>
                <a:cs typeface="Arial"/>
              </a:rPr>
              <a:t>Valued by community as an effective secondary trauma and anxiety management tool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2EC2C8-3E86-9949-B460-A6520ED3FF44}"/>
              </a:ext>
            </a:extLst>
          </p:cNvPr>
          <p:cNvSpPr txBox="1">
            <a:spLocks/>
          </p:cNvSpPr>
          <p:nvPr/>
        </p:nvSpPr>
        <p:spPr>
          <a:xfrm>
            <a:off x="685800" y="2055862"/>
            <a:ext cx="8610600" cy="1258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Shifting Perceptions and Changing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4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A4E4-3413-504F-9180-70023CD2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Acudetox</a:t>
            </a:r>
            <a:r>
              <a:rPr lang="en-US" dirty="0"/>
              <a:t>-Responses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8D0D0-568A-B24A-AF46-166FF25C4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38176"/>
            <a:ext cx="108204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Real client quotes about it: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“I was able to sleep through the night.”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“I feel an overall calmness throughout my body.”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“My back muscles loosened up.”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7134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NRBH Colors">
      <a:dk1>
        <a:srgbClr val="000000"/>
      </a:dk1>
      <a:lt1>
        <a:srgbClr val="FFFFFF"/>
      </a:lt1>
      <a:dk2>
        <a:srgbClr val="003C59"/>
      </a:dk2>
      <a:lt2>
        <a:srgbClr val="E7E6E6"/>
      </a:lt2>
      <a:accent1>
        <a:srgbClr val="003C59"/>
      </a:accent1>
      <a:accent2>
        <a:srgbClr val="0693A7"/>
      </a:accent2>
      <a:accent3>
        <a:srgbClr val="A5A5A5"/>
      </a:accent3>
      <a:accent4>
        <a:srgbClr val="69503F"/>
      </a:accent4>
      <a:accent5>
        <a:srgbClr val="A72F24"/>
      </a:accent5>
      <a:accent6>
        <a:srgbClr val="165361"/>
      </a:accent6>
      <a:hlink>
        <a:srgbClr val="A1BFB6"/>
      </a:hlink>
      <a:folHlink>
        <a:srgbClr val="0693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1125</TotalTime>
  <Words>174</Words>
  <Application>Microsoft Office PowerPoint</Application>
  <PresentationFormat>Widescreen</PresentationFormat>
  <Paragraphs>54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Vapor Trail</vt:lpstr>
      <vt:lpstr>PowerPoint Presentation</vt:lpstr>
      <vt:lpstr>PowerPoint Presentation</vt:lpstr>
      <vt:lpstr>Beads and Seeds</vt:lpstr>
      <vt:lpstr>PowerPoint Presentation</vt:lpstr>
      <vt:lpstr>Certification Process for ADS (Acupuncture Detox Specialist)</vt:lpstr>
      <vt:lpstr>How the Youth teams use it</vt:lpstr>
      <vt:lpstr>How the Adult team uses it</vt:lpstr>
      <vt:lpstr>PowerPoint Presentation</vt:lpstr>
      <vt:lpstr>Acudetox-Responses</vt:lpstr>
      <vt:lpstr>Demonstration time</vt:lpstr>
      <vt:lpstr>Questions?  Stay for the moderated Q&amp;A.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Triforce God</dc:creator>
  <cp:lastModifiedBy>PAMELA VAUGHN</cp:lastModifiedBy>
  <cp:revision>113</cp:revision>
  <cp:lastPrinted>2019-06-20T18:50:28Z</cp:lastPrinted>
  <dcterms:created xsi:type="dcterms:W3CDTF">2018-04-16T22:42:09Z</dcterms:created>
  <dcterms:modified xsi:type="dcterms:W3CDTF">2019-07-29T21:01:26Z</dcterms:modified>
</cp:coreProperties>
</file>