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3" r:id="rId21"/>
    <p:sldId id="334" r:id="rId22"/>
    <p:sldId id="341" r:id="rId23"/>
    <p:sldId id="336" r:id="rId24"/>
    <p:sldId id="337" r:id="rId25"/>
    <p:sldId id="338" r:id="rId26"/>
    <p:sldId id="339" r:id="rId27"/>
    <p:sldId id="340" r:id="rId28"/>
    <p:sldId id="31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WALLACE" initials="JW" lastIdx="16" clrIdx="0">
    <p:extLst>
      <p:ext uri="{19B8F6BF-5375-455C-9EA6-DF929625EA0E}">
        <p15:presenceInfo xmlns:p15="http://schemas.microsoft.com/office/powerpoint/2012/main" userId="S-1-5-21-682003330-515967899-2146879463-3650" providerId="AD"/>
      </p:ext>
    </p:extLst>
  </p:cmAuthor>
  <p:cmAuthor id="2" name="BRADLEY CROOKSTON" initials="BC" lastIdx="28" clrIdx="1">
    <p:extLst>
      <p:ext uri="{19B8F6BF-5375-455C-9EA6-DF929625EA0E}">
        <p15:presenceInfo xmlns:p15="http://schemas.microsoft.com/office/powerpoint/2012/main" userId="S-1-5-21-682003330-515967899-2146879463-10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CE1"/>
    <a:srgbClr val="CFB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2732" autoAdjust="0"/>
  </p:normalViewPr>
  <p:slideViewPr>
    <p:cSldViewPr snapToGrid="0">
      <p:cViewPr varScale="1">
        <p:scale>
          <a:sx n="102" d="100"/>
          <a:sy n="102" d="100"/>
        </p:scale>
        <p:origin x="690"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933578-F309-4206-B1DE-F102F817C422}" type="datetimeFigureOut">
              <a:rPr lang="en-US" smtClean="0"/>
              <a:t>8/1/2019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84EE54-A994-4D62-A496-3028B8ED731F}" type="slidenum">
              <a:rPr lang="en-US" smtClean="0"/>
              <a:t>‹#›</a:t>
            </a:fld>
            <a:endParaRPr lang="en-US"/>
          </a:p>
        </p:txBody>
      </p:sp>
    </p:spTree>
    <p:extLst>
      <p:ext uri="{BB962C8B-B14F-4D97-AF65-F5344CB8AC3E}">
        <p14:creationId xmlns:p14="http://schemas.microsoft.com/office/powerpoint/2010/main" val="245014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a:t>
            </a:fld>
            <a:endParaRPr lang="en-US"/>
          </a:p>
        </p:txBody>
      </p:sp>
    </p:spTree>
    <p:extLst>
      <p:ext uri="{BB962C8B-B14F-4D97-AF65-F5344CB8AC3E}">
        <p14:creationId xmlns:p14="http://schemas.microsoft.com/office/powerpoint/2010/main" val="365714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cs typeface="Calibri"/>
            </a:endParaRPr>
          </a:p>
        </p:txBody>
      </p:sp>
      <p:sp>
        <p:nvSpPr>
          <p:cNvPr id="4" name="Slide Number Placeholder 3"/>
          <p:cNvSpPr>
            <a:spLocks noGrp="1"/>
          </p:cNvSpPr>
          <p:nvPr>
            <p:ph type="sldNum" sz="quarter" idx="5"/>
          </p:nvPr>
        </p:nvSpPr>
        <p:spPr/>
        <p:txBody>
          <a:bodyPr/>
          <a:lstStyle/>
          <a:p>
            <a:fld id="{2784EE54-A994-4D62-A496-3028B8ED731F}" type="slidenum">
              <a:rPr lang="en-US" smtClean="0"/>
              <a:t>12</a:t>
            </a:fld>
            <a:endParaRPr lang="en-US"/>
          </a:p>
        </p:txBody>
      </p:sp>
    </p:spTree>
    <p:extLst>
      <p:ext uri="{BB962C8B-B14F-4D97-AF65-F5344CB8AC3E}">
        <p14:creationId xmlns:p14="http://schemas.microsoft.com/office/powerpoint/2010/main" val="66288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13</a:t>
            </a:fld>
            <a:endParaRPr lang="en-US"/>
          </a:p>
        </p:txBody>
      </p:sp>
    </p:spTree>
    <p:extLst>
      <p:ext uri="{BB962C8B-B14F-4D97-AF65-F5344CB8AC3E}">
        <p14:creationId xmlns:p14="http://schemas.microsoft.com/office/powerpoint/2010/main" val="318057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14</a:t>
            </a:fld>
            <a:endParaRPr lang="en-US"/>
          </a:p>
        </p:txBody>
      </p:sp>
    </p:spTree>
    <p:extLst>
      <p:ext uri="{BB962C8B-B14F-4D97-AF65-F5344CB8AC3E}">
        <p14:creationId xmlns:p14="http://schemas.microsoft.com/office/powerpoint/2010/main" val="320207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15</a:t>
            </a:fld>
            <a:endParaRPr lang="en-US"/>
          </a:p>
        </p:txBody>
      </p:sp>
    </p:spTree>
    <p:extLst>
      <p:ext uri="{BB962C8B-B14F-4D97-AF65-F5344CB8AC3E}">
        <p14:creationId xmlns:p14="http://schemas.microsoft.com/office/powerpoint/2010/main" val="223823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16</a:t>
            </a:fld>
            <a:endParaRPr lang="en-US"/>
          </a:p>
        </p:txBody>
      </p:sp>
    </p:spTree>
    <p:extLst>
      <p:ext uri="{BB962C8B-B14F-4D97-AF65-F5344CB8AC3E}">
        <p14:creationId xmlns:p14="http://schemas.microsoft.com/office/powerpoint/2010/main" val="50953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17</a:t>
            </a:fld>
            <a:endParaRPr lang="en-US"/>
          </a:p>
        </p:txBody>
      </p:sp>
    </p:spTree>
    <p:extLst>
      <p:ext uri="{BB962C8B-B14F-4D97-AF65-F5344CB8AC3E}">
        <p14:creationId xmlns:p14="http://schemas.microsoft.com/office/powerpoint/2010/main" val="291136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19</a:t>
            </a:fld>
            <a:endParaRPr lang="en-US"/>
          </a:p>
        </p:txBody>
      </p:sp>
    </p:spTree>
    <p:extLst>
      <p:ext uri="{BB962C8B-B14F-4D97-AF65-F5344CB8AC3E}">
        <p14:creationId xmlns:p14="http://schemas.microsoft.com/office/powerpoint/2010/main" val="223113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20</a:t>
            </a:fld>
            <a:endParaRPr lang="en-US"/>
          </a:p>
        </p:txBody>
      </p:sp>
    </p:spTree>
    <p:extLst>
      <p:ext uri="{BB962C8B-B14F-4D97-AF65-F5344CB8AC3E}">
        <p14:creationId xmlns:p14="http://schemas.microsoft.com/office/powerpoint/2010/main" val="342114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21</a:t>
            </a:fld>
            <a:endParaRPr lang="en-US"/>
          </a:p>
        </p:txBody>
      </p:sp>
    </p:spTree>
    <p:extLst>
      <p:ext uri="{BB962C8B-B14F-4D97-AF65-F5344CB8AC3E}">
        <p14:creationId xmlns:p14="http://schemas.microsoft.com/office/powerpoint/2010/main" val="42190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22</a:t>
            </a:fld>
            <a:endParaRPr lang="en-US"/>
          </a:p>
        </p:txBody>
      </p:sp>
    </p:spTree>
    <p:extLst>
      <p:ext uri="{BB962C8B-B14F-4D97-AF65-F5344CB8AC3E}">
        <p14:creationId xmlns:p14="http://schemas.microsoft.com/office/powerpoint/2010/main" val="252708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3</a:t>
            </a:fld>
            <a:endParaRPr lang="en-US"/>
          </a:p>
        </p:txBody>
      </p:sp>
    </p:spTree>
    <p:extLst>
      <p:ext uri="{BB962C8B-B14F-4D97-AF65-F5344CB8AC3E}">
        <p14:creationId xmlns:p14="http://schemas.microsoft.com/office/powerpoint/2010/main" val="360144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23</a:t>
            </a:fld>
            <a:endParaRPr lang="en-US"/>
          </a:p>
        </p:txBody>
      </p:sp>
    </p:spTree>
    <p:extLst>
      <p:ext uri="{BB962C8B-B14F-4D97-AF65-F5344CB8AC3E}">
        <p14:creationId xmlns:p14="http://schemas.microsoft.com/office/powerpoint/2010/main" val="310031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24</a:t>
            </a:fld>
            <a:endParaRPr lang="en-US"/>
          </a:p>
        </p:txBody>
      </p:sp>
    </p:spTree>
    <p:extLst>
      <p:ext uri="{BB962C8B-B14F-4D97-AF65-F5344CB8AC3E}">
        <p14:creationId xmlns:p14="http://schemas.microsoft.com/office/powerpoint/2010/main" val="247425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25</a:t>
            </a:fld>
            <a:endParaRPr lang="en-US"/>
          </a:p>
        </p:txBody>
      </p:sp>
    </p:spTree>
    <p:extLst>
      <p:ext uri="{BB962C8B-B14F-4D97-AF65-F5344CB8AC3E}">
        <p14:creationId xmlns:p14="http://schemas.microsoft.com/office/powerpoint/2010/main" val="2922102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26</a:t>
            </a:fld>
            <a:endParaRPr lang="en-US"/>
          </a:p>
        </p:txBody>
      </p:sp>
    </p:spTree>
    <p:extLst>
      <p:ext uri="{BB962C8B-B14F-4D97-AF65-F5344CB8AC3E}">
        <p14:creationId xmlns:p14="http://schemas.microsoft.com/office/powerpoint/2010/main" val="854986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27</a:t>
            </a:fld>
            <a:endParaRPr lang="en-US"/>
          </a:p>
        </p:txBody>
      </p:sp>
    </p:spTree>
    <p:extLst>
      <p:ext uri="{BB962C8B-B14F-4D97-AF65-F5344CB8AC3E}">
        <p14:creationId xmlns:p14="http://schemas.microsoft.com/office/powerpoint/2010/main" val="1405048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28</a:t>
            </a:fld>
            <a:endParaRPr lang="en-US"/>
          </a:p>
        </p:txBody>
      </p:sp>
    </p:spTree>
    <p:extLst>
      <p:ext uri="{BB962C8B-B14F-4D97-AF65-F5344CB8AC3E}">
        <p14:creationId xmlns:p14="http://schemas.microsoft.com/office/powerpoint/2010/main" val="93231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4</a:t>
            </a:fld>
            <a:endParaRPr lang="en-US"/>
          </a:p>
        </p:txBody>
      </p:sp>
    </p:spTree>
    <p:extLst>
      <p:ext uri="{BB962C8B-B14F-4D97-AF65-F5344CB8AC3E}">
        <p14:creationId xmlns:p14="http://schemas.microsoft.com/office/powerpoint/2010/main" val="215261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5</a:t>
            </a:fld>
            <a:endParaRPr lang="en-US"/>
          </a:p>
        </p:txBody>
      </p:sp>
    </p:spTree>
    <p:extLst>
      <p:ext uri="{BB962C8B-B14F-4D97-AF65-F5344CB8AC3E}">
        <p14:creationId xmlns:p14="http://schemas.microsoft.com/office/powerpoint/2010/main" val="250380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6</a:t>
            </a:fld>
            <a:endParaRPr lang="en-US"/>
          </a:p>
        </p:txBody>
      </p:sp>
    </p:spTree>
    <p:extLst>
      <p:ext uri="{BB962C8B-B14F-4D97-AF65-F5344CB8AC3E}">
        <p14:creationId xmlns:p14="http://schemas.microsoft.com/office/powerpoint/2010/main" val="29773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7</a:t>
            </a:fld>
            <a:endParaRPr lang="en-US"/>
          </a:p>
        </p:txBody>
      </p:sp>
    </p:spTree>
    <p:extLst>
      <p:ext uri="{BB962C8B-B14F-4D97-AF65-F5344CB8AC3E}">
        <p14:creationId xmlns:p14="http://schemas.microsoft.com/office/powerpoint/2010/main" val="294854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8</a:t>
            </a:fld>
            <a:endParaRPr lang="en-US"/>
          </a:p>
        </p:txBody>
      </p:sp>
    </p:spTree>
    <p:extLst>
      <p:ext uri="{BB962C8B-B14F-4D97-AF65-F5344CB8AC3E}">
        <p14:creationId xmlns:p14="http://schemas.microsoft.com/office/powerpoint/2010/main" val="319633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10</a:t>
            </a:fld>
            <a:endParaRPr lang="en-US"/>
          </a:p>
        </p:txBody>
      </p:sp>
    </p:spTree>
    <p:extLst>
      <p:ext uri="{BB962C8B-B14F-4D97-AF65-F5344CB8AC3E}">
        <p14:creationId xmlns:p14="http://schemas.microsoft.com/office/powerpoint/2010/main" val="34684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4EE54-A994-4D62-A496-3028B8ED731F}" type="slidenum">
              <a:rPr lang="en-US" smtClean="0"/>
              <a:t>11</a:t>
            </a:fld>
            <a:endParaRPr lang="en-US"/>
          </a:p>
        </p:txBody>
      </p:sp>
    </p:spTree>
    <p:extLst>
      <p:ext uri="{BB962C8B-B14F-4D97-AF65-F5344CB8AC3E}">
        <p14:creationId xmlns:p14="http://schemas.microsoft.com/office/powerpoint/2010/main" val="11269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19305F-EF08-CB4B-A476-67AF38B5C7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703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0AEAE6-43E5-E442-9531-E23D782277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5800" y="367368"/>
            <a:ext cx="8610600" cy="1293028"/>
          </a:xfrm>
        </p:spPr>
        <p:txBody>
          <a:bodyPr/>
          <a:lstStyle>
            <a:lvl1pPr algn="l">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97556"/>
            <a:ext cx="10820400" cy="4037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668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E90AF-7257-F94A-B20B-56FBE1158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1550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2D1EA3-39C1-8E44-B933-0FAEC4D9E8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1600" y="2482674"/>
            <a:ext cx="9448800" cy="1825096"/>
          </a:xfrm>
        </p:spPr>
        <p:txBody>
          <a:bodyPr anchor="b">
            <a:norm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371600" y="4311470"/>
            <a:ext cx="9448800" cy="685800"/>
          </a:xfrm>
        </p:spPr>
        <p:txBody>
          <a:bodyPr>
            <a:normAutofit/>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4903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685800" y="1412397"/>
            <a:ext cx="8610600" cy="1293028"/>
          </a:xfrm>
        </p:spPr>
        <p:txBody>
          <a:bodyPr/>
          <a:lstStyle>
            <a:lvl1pPr algn="l">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2842585"/>
            <a:ext cx="10820400" cy="3558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7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ECBE66-177D-7E42-A100-614D177960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90034" y="1381125"/>
            <a:ext cx="10820399" cy="2174343"/>
          </a:xfrm>
        </p:spPr>
        <p:txBody>
          <a:bodyPr anchor="b">
            <a:normAutofit/>
          </a:bodyPr>
          <a:lstStyle>
            <a:lvl1pPr algn="ctr">
              <a:defRPr sz="4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55133" y="3641725"/>
            <a:ext cx="10490200" cy="955675"/>
          </a:xfrm>
        </p:spPr>
        <p:txBody>
          <a:bodyPr>
            <a:normAutofit/>
          </a:bodyPr>
          <a:lstStyle>
            <a:lvl1pPr marL="0" indent="0" algn="ct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4407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B4FBAF-A175-DB41-9941-D611651916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90700" y="468282"/>
            <a:ext cx="8610600" cy="1293028"/>
          </a:xfrm>
        </p:spPr>
        <p:txBody>
          <a:bodyPr/>
          <a:lstStyle>
            <a:lvl1pPr algn="ct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85800" y="1898468"/>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98468"/>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5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C262D-CC0C-2546-82B9-3F9B66B735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5800" y="1412397"/>
            <a:ext cx="8610600" cy="1293028"/>
          </a:xfrm>
        </p:spPr>
        <p:txBody>
          <a:bodyPr/>
          <a:lstStyle>
            <a:lvl1pPr algn="l">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2842585"/>
            <a:ext cx="10820400" cy="3558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949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58A33-5E6F-5740-8C50-579F49846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5800" y="2055862"/>
            <a:ext cx="8610600" cy="676897"/>
          </a:xfrm>
        </p:spPr>
        <p:txBody>
          <a:bodyPr/>
          <a:lstStyle>
            <a:lvl1pPr algn="l">
              <a:defRPr>
                <a:solidFill>
                  <a:schemeClr val="accent1"/>
                </a:solidFill>
              </a:defRPr>
            </a:lvl1pPr>
          </a:lstStyle>
          <a:p>
            <a:r>
              <a:rPr lang="en-US" dirty="0"/>
              <a:t>Click to edit Master</a:t>
            </a:r>
          </a:p>
        </p:txBody>
      </p:sp>
      <p:sp>
        <p:nvSpPr>
          <p:cNvPr id="3" name="Content Placeholder 2"/>
          <p:cNvSpPr>
            <a:spLocks noGrp="1"/>
          </p:cNvSpPr>
          <p:nvPr>
            <p:ph idx="1"/>
          </p:nvPr>
        </p:nvSpPr>
        <p:spPr>
          <a:xfrm>
            <a:off x="685800" y="2938176"/>
            <a:ext cx="10820400" cy="335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32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6AA267-7B07-EC4D-9396-DFBB57F604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5800" y="367368"/>
            <a:ext cx="8610600" cy="1293028"/>
          </a:xfrm>
        </p:spPr>
        <p:txBody>
          <a:bodyPr/>
          <a:lstStyle>
            <a:lvl1pPr algn="l">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97556"/>
            <a:ext cx="10820400" cy="42113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385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64ECD-9839-274A-A728-A331EEB12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5800" y="367368"/>
            <a:ext cx="8610600" cy="1293028"/>
          </a:xfrm>
        </p:spPr>
        <p:txBody>
          <a:bodyPr/>
          <a:lstStyle>
            <a:lvl1pPr algn="l">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97556"/>
            <a:ext cx="10820400" cy="4037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00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897A55-1D47-F241-9F03-E52D9CD4A4F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53E2DF-7C8E-4ACA-9A32-A5A71982FA59}" type="datetimeFigureOut">
              <a:rPr lang="en-US" smtClean="0"/>
              <a:t>8/1/2019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E5E2B6-32B2-4517-BC8D-6053C931870A}" type="slidenum">
              <a:rPr lang="en-US" smtClean="0"/>
              <a:t>‹#›</a:t>
            </a:fld>
            <a:endParaRPr lang="en-US"/>
          </a:p>
        </p:txBody>
      </p:sp>
    </p:spTree>
    <p:extLst>
      <p:ext uri="{BB962C8B-B14F-4D97-AF65-F5344CB8AC3E}">
        <p14:creationId xmlns:p14="http://schemas.microsoft.com/office/powerpoint/2010/main" val="2596550370"/>
      </p:ext>
    </p:extLst>
  </p:cSld>
  <p:clrMap bg1="lt1" tx1="dk1" bg2="lt2" tx2="dk2" accent1="accent1" accent2="accent2" accent3="accent3" accent4="accent4" accent5="accent5" accent6="accent6" hlink="hlink" folHlink="folHlink"/>
  <p:sldLayoutIdLst>
    <p:sldLayoutId id="2147483805" r:id="rId1"/>
    <p:sldLayoutId id="2147483814" r:id="rId2"/>
    <p:sldLayoutId id="2147483806" r:id="rId3"/>
    <p:sldLayoutId id="2147483807" r:id="rId4"/>
    <p:sldLayoutId id="2147483808" r:id="rId5"/>
    <p:sldLayoutId id="2147483809" r:id="rId6"/>
    <p:sldLayoutId id="2147483810" r:id="rId7"/>
    <p:sldLayoutId id="2147483811" r:id="rId8"/>
    <p:sldLayoutId id="2147483812" r:id="rId9"/>
    <p:sldLayoutId id="2147483815" r:id="rId10"/>
    <p:sldLayoutId id="2147483813" r:id="rId1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665132"/>
            <a:ext cx="9448800" cy="313268"/>
          </a:xfrm>
        </p:spPr>
        <p:txBody>
          <a:bodyPr>
            <a:noAutofit/>
          </a:bodyPr>
          <a:lstStyle/>
          <a:p>
            <a:pPr>
              <a:lnSpc>
                <a:spcPct val="100000"/>
              </a:lnSpc>
            </a:pPr>
            <a:r>
              <a:rPr lang="en-US" sz="1400" dirty="0">
                <a:cs typeface="Times New Roman" panose="02020603050405020304" pitchFamily="18" charset="0"/>
              </a:rPr>
              <a:t>Kathryn Warner, MA, CACIII  |  Janis </a:t>
            </a:r>
            <a:r>
              <a:rPr lang="en-US" sz="1400" dirty="0" err="1">
                <a:cs typeface="Times New Roman" panose="02020603050405020304" pitchFamily="18" charset="0"/>
              </a:rPr>
              <a:t>Pottorff</a:t>
            </a:r>
            <a:r>
              <a:rPr lang="en-US" sz="1400" dirty="0">
                <a:cs typeface="Times New Roman" panose="02020603050405020304" pitchFamily="18" charset="0"/>
              </a:rPr>
              <a:t>, LCSW, IMH-E</a:t>
            </a:r>
            <a:r>
              <a:rPr lang="en-US" sz="1400" baseline="30000" dirty="0">
                <a:cs typeface="Times New Roman" panose="02020603050405020304" pitchFamily="18" charset="0"/>
              </a:rPr>
              <a:t>®</a:t>
            </a:r>
            <a:r>
              <a:rPr lang="en-US" sz="1400" dirty="0">
                <a:cs typeface="Times New Roman" panose="02020603050405020304" pitchFamily="18" charset="0"/>
              </a:rPr>
              <a:t> III  |  Tiffany Gunnells, PhD, LPC, CACIII</a:t>
            </a:r>
          </a:p>
          <a:p>
            <a:pPr>
              <a:lnSpc>
                <a:spcPct val="100000"/>
              </a:lnSpc>
            </a:pPr>
            <a:endParaRPr lang="en-US" sz="1400" dirty="0" err="1">
              <a:cs typeface="Times New Roman" panose="02020603050405020304" pitchFamily="18" charset="0"/>
            </a:endParaRPr>
          </a:p>
        </p:txBody>
      </p:sp>
      <p:sp>
        <p:nvSpPr>
          <p:cNvPr id="4" name="TextBox 3"/>
          <p:cNvSpPr txBox="1"/>
          <p:nvPr/>
        </p:nvSpPr>
        <p:spPr>
          <a:xfrm>
            <a:off x="693312" y="1186931"/>
            <a:ext cx="10805375" cy="1569660"/>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cs typeface="Arial" panose="020B0604020202020204" pitchFamily="34" charset="0"/>
              </a:rPr>
              <a:t>A Story of Implementing a </a:t>
            </a:r>
          </a:p>
          <a:p>
            <a:pPr algn="ctr"/>
            <a:r>
              <a:rPr lang="en-US" sz="3200" dirty="0">
                <a:solidFill>
                  <a:schemeClr val="accent1"/>
                </a:solidFill>
                <a:latin typeface="+mj-lt"/>
                <a:cs typeface="Arial" panose="020B0604020202020204" pitchFamily="34" charset="0"/>
              </a:rPr>
              <a:t>Family-Centered Co-Occurring </a:t>
            </a:r>
            <a:br>
              <a:rPr lang="en-US" sz="3200" dirty="0">
                <a:solidFill>
                  <a:schemeClr val="accent1"/>
                </a:solidFill>
                <a:latin typeface="+mj-lt"/>
                <a:cs typeface="Arial" panose="020B0604020202020204" pitchFamily="34" charset="0"/>
              </a:rPr>
            </a:br>
            <a:r>
              <a:rPr lang="en-US" sz="3200" dirty="0">
                <a:solidFill>
                  <a:schemeClr val="accent1"/>
                </a:solidFill>
                <a:latin typeface="+mj-lt"/>
                <a:cs typeface="Arial" panose="020B0604020202020204" pitchFamily="34" charset="0"/>
              </a:rPr>
              <a:t>Residential Program</a:t>
            </a:r>
            <a:endParaRPr lang="en-US" sz="3200" b="1" dirty="0">
              <a:solidFill>
                <a:schemeClr val="accent1"/>
              </a:solidFill>
              <a:cs typeface="Arial" panose="020B0604020202020204" pitchFamily="34" charset="0"/>
            </a:endParaRPr>
          </a:p>
        </p:txBody>
      </p:sp>
      <p:pic>
        <p:nvPicPr>
          <p:cNvPr id="10" name="Picture 9">
            <a:extLst>
              <a:ext uri="{FF2B5EF4-FFF2-40B4-BE49-F238E27FC236}">
                <a16:creationId xmlns:a16="http://schemas.microsoft.com/office/drawing/2014/main" id="{8C1A92CB-0908-1F46-A8E6-23DDFC50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299" y="3075861"/>
            <a:ext cx="1803400" cy="1270000"/>
          </a:xfrm>
          <a:prstGeom prst="rect">
            <a:avLst/>
          </a:prstGeom>
        </p:spPr>
      </p:pic>
    </p:spTree>
    <p:extLst>
      <p:ext uri="{BB962C8B-B14F-4D97-AF65-F5344CB8AC3E}">
        <p14:creationId xmlns:p14="http://schemas.microsoft.com/office/powerpoint/2010/main" val="63348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590418-7794-814E-9021-CF0EF065503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57" y="-2086587"/>
            <a:ext cx="12579531" cy="8376759"/>
          </a:xfrm>
        </p:spPr>
      </p:pic>
    </p:spTree>
    <p:extLst>
      <p:ext uri="{BB962C8B-B14F-4D97-AF65-F5344CB8AC3E}">
        <p14:creationId xmlns:p14="http://schemas.microsoft.com/office/powerpoint/2010/main" val="381195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C17EE9D-0640-F444-8DE1-0FFB6FA6E7F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84835" y="939800"/>
            <a:ext cx="6422330" cy="5854700"/>
          </a:xfrm>
        </p:spPr>
      </p:pic>
    </p:spTree>
    <p:extLst>
      <p:ext uri="{BB962C8B-B14F-4D97-AF65-F5344CB8AC3E}">
        <p14:creationId xmlns:p14="http://schemas.microsoft.com/office/powerpoint/2010/main" val="191278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9209CA8-24C4-3C45-9741-F10202A10F0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19681" y="980720"/>
            <a:ext cx="7152638" cy="5689599"/>
          </a:xfrm>
        </p:spPr>
      </p:pic>
    </p:spTree>
    <p:extLst>
      <p:ext uri="{BB962C8B-B14F-4D97-AF65-F5344CB8AC3E}">
        <p14:creationId xmlns:p14="http://schemas.microsoft.com/office/powerpoint/2010/main" val="356161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5F1E6491-0C1F-A34F-B13B-FB5D455B39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0812" y="1005838"/>
            <a:ext cx="3364758" cy="504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3140DA-3A80-334D-9E52-1860F432627C}"/>
              </a:ext>
            </a:extLst>
          </p:cNvPr>
          <p:cNvSpPr txBox="1"/>
          <p:nvPr/>
        </p:nvSpPr>
        <p:spPr>
          <a:xfrm>
            <a:off x="920929" y="2387212"/>
            <a:ext cx="497042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tx2"/>
                </a:solidFill>
                <a:latin typeface="Arial"/>
                <a:ea typeface="ＭＳ Ｐゴシック"/>
                <a:cs typeface="Arial"/>
              </a:rPr>
              <a:t>Substance Use Disorders </a:t>
            </a:r>
            <a:r>
              <a:rPr lang="en-US" sz="3200" dirty="0">
                <a:solidFill>
                  <a:schemeClr val="accent2"/>
                </a:solidFill>
                <a:latin typeface="Arial"/>
                <a:ea typeface="ＭＳ Ｐゴシック"/>
                <a:cs typeface="Arial"/>
              </a:rPr>
              <a:t>have long been deemed a </a:t>
            </a:r>
            <a:r>
              <a:rPr lang="en-US" sz="4000" b="1" dirty="0">
                <a:solidFill>
                  <a:schemeClr val="tx2"/>
                </a:solidFill>
                <a:latin typeface="Arial"/>
                <a:ea typeface="ＭＳ Ｐゴシック"/>
                <a:cs typeface="Arial"/>
              </a:rPr>
              <a:t>family disease</a:t>
            </a:r>
            <a:r>
              <a:rPr lang="en-US" sz="4000" b="1" dirty="0">
                <a:solidFill>
                  <a:schemeClr val="accent2"/>
                </a:solidFill>
                <a:latin typeface="Arial"/>
                <a:ea typeface="ＭＳ Ｐゴシック"/>
                <a:cs typeface="Arial"/>
              </a:rPr>
              <a:t> </a:t>
            </a:r>
            <a:r>
              <a:rPr lang="en-US" sz="3200" dirty="0">
                <a:solidFill>
                  <a:schemeClr val="accent2"/>
                </a:solidFill>
                <a:latin typeface="Arial"/>
                <a:ea typeface="ＭＳ Ｐゴシック"/>
                <a:cs typeface="Arial"/>
              </a:rPr>
              <a:t>and</a:t>
            </a:r>
            <a:r>
              <a:rPr lang="en-US" sz="4000" b="1" dirty="0">
                <a:solidFill>
                  <a:schemeClr val="accent2"/>
                </a:solidFill>
                <a:latin typeface="Arial"/>
                <a:ea typeface="ＭＳ Ｐゴシック"/>
                <a:cs typeface="Arial"/>
              </a:rPr>
              <a:t> </a:t>
            </a:r>
            <a:r>
              <a:rPr lang="en-US" sz="4000" b="1" dirty="0">
                <a:solidFill>
                  <a:schemeClr val="tx2"/>
                </a:solidFill>
                <a:latin typeface="Arial"/>
                <a:ea typeface="ＭＳ Ｐゴシック"/>
                <a:cs typeface="Arial"/>
              </a:rPr>
              <a:t>often generational.</a:t>
            </a:r>
          </a:p>
        </p:txBody>
      </p:sp>
    </p:spTree>
    <p:extLst>
      <p:ext uri="{BB962C8B-B14F-4D97-AF65-F5344CB8AC3E}">
        <p14:creationId xmlns:p14="http://schemas.microsoft.com/office/powerpoint/2010/main" val="338042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158CF-CDF3-3749-8BB6-88BB82868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596900"/>
            <a:ext cx="8636000" cy="5664200"/>
          </a:xfrm>
          <a:prstGeom prst="rect">
            <a:avLst/>
          </a:prstGeom>
        </p:spPr>
      </p:pic>
    </p:spTree>
    <p:extLst>
      <p:ext uri="{BB962C8B-B14F-4D97-AF65-F5344CB8AC3E}">
        <p14:creationId xmlns:p14="http://schemas.microsoft.com/office/powerpoint/2010/main" val="155306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FFF77-1CE0-F44F-B280-4EF680A736D8}"/>
              </a:ext>
            </a:extLst>
          </p:cNvPr>
          <p:cNvSpPr>
            <a:spLocks noGrp="1"/>
          </p:cNvSpPr>
          <p:nvPr>
            <p:ph idx="1"/>
          </p:nvPr>
        </p:nvSpPr>
        <p:spPr>
          <a:xfrm>
            <a:off x="2114288" y="4570587"/>
            <a:ext cx="7963425" cy="1647333"/>
          </a:xfrm>
        </p:spPr>
        <p:txBody>
          <a:bodyPr>
            <a:normAutofit/>
          </a:bodyPr>
          <a:lstStyle/>
          <a:p>
            <a:pPr marL="0" indent="0">
              <a:buNone/>
            </a:pPr>
            <a:r>
              <a:rPr lang="en-US" sz="1600" dirty="0">
                <a:solidFill>
                  <a:schemeClr val="tx2"/>
                </a:solidFill>
              </a:rPr>
              <a:t>Two-generation (2Gen) approaches address the needs of children and their parents together to harness the family’s full potential and put the entire family on a path to permanent economic security. These approaches break down barriers so that families’ hard work to pull themselves out of poverty pays off. They strengthen education, economic supports, social capital, and health and well-being so that families can create a legacy of economic security that passes from one generation to the next.</a:t>
            </a:r>
          </a:p>
        </p:txBody>
      </p:sp>
      <p:pic>
        <p:nvPicPr>
          <p:cNvPr id="4" name="Picture 2" descr="A screenshot of a cell phone&#10;&#10;Description generated with very high confidence">
            <a:extLst>
              <a:ext uri="{FF2B5EF4-FFF2-40B4-BE49-F238E27FC236}">
                <a16:creationId xmlns:a16="http://schemas.microsoft.com/office/drawing/2014/main" id="{CFA1B10C-E779-404A-A8B9-39DE5E9B9C96}"/>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114288" y="1907177"/>
            <a:ext cx="7963425" cy="2442755"/>
          </a:xfrm>
          <a:prstGeom prst="rect">
            <a:avLst/>
          </a:prstGeom>
        </p:spPr>
      </p:pic>
      <p:sp>
        <p:nvSpPr>
          <p:cNvPr id="6" name="Title 1">
            <a:extLst>
              <a:ext uri="{FF2B5EF4-FFF2-40B4-BE49-F238E27FC236}">
                <a16:creationId xmlns:a16="http://schemas.microsoft.com/office/drawing/2014/main" id="{3B80D079-5F34-7647-B6A8-2881BBEC5791}"/>
              </a:ext>
            </a:extLst>
          </p:cNvPr>
          <p:cNvSpPr>
            <a:spLocks noGrp="1"/>
          </p:cNvSpPr>
          <p:nvPr>
            <p:ph type="title"/>
          </p:nvPr>
        </p:nvSpPr>
        <p:spPr>
          <a:xfrm>
            <a:off x="1790698" y="367368"/>
            <a:ext cx="8610600" cy="1293028"/>
          </a:xfrm>
        </p:spPr>
        <p:txBody>
          <a:bodyPr/>
          <a:lstStyle/>
          <a:p>
            <a:pPr algn="ctr"/>
            <a:r>
              <a:rPr lang="en-US" dirty="0"/>
              <a:t>The Two-Generation Continuum</a:t>
            </a:r>
          </a:p>
        </p:txBody>
      </p:sp>
    </p:spTree>
    <p:extLst>
      <p:ext uri="{BB962C8B-B14F-4D97-AF65-F5344CB8AC3E}">
        <p14:creationId xmlns:p14="http://schemas.microsoft.com/office/powerpoint/2010/main" val="140310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012E370-54A4-8D4C-8FDF-A663EA022909}"/>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14091" y="231874"/>
            <a:ext cx="8163819" cy="59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D6E5CD7-A404-0447-948F-0F8C4D3D60A5}"/>
              </a:ext>
            </a:extLst>
          </p:cNvPr>
          <p:cNvSpPr txBox="1"/>
          <p:nvPr/>
        </p:nvSpPr>
        <p:spPr>
          <a:xfrm>
            <a:off x="8426961" y="6024284"/>
            <a:ext cx="361208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eaLnBrk="0" fontAlgn="base" hangingPunct="0">
              <a:spcBef>
                <a:spcPct val="30000"/>
              </a:spcBef>
              <a:spcAft>
                <a:spcPct val="0"/>
              </a:spcAft>
              <a:defRPr/>
            </a:pPr>
            <a:r>
              <a:rPr lang="en-US" sz="800" dirty="0">
                <a:ea typeface="ＭＳ Ｐゴシック"/>
                <a:cs typeface="Arial"/>
              </a:rPr>
              <a:t>From the ATTC for prenatal and postpartum women</a:t>
            </a:r>
            <a:endParaRPr lang="en-US" sz="800" dirty="0">
              <a:cs typeface="Arial"/>
            </a:endParaRPr>
          </a:p>
        </p:txBody>
      </p:sp>
      <p:pic>
        <p:nvPicPr>
          <p:cNvPr id="8" name="Picture 6">
            <a:extLst>
              <a:ext uri="{FF2B5EF4-FFF2-40B4-BE49-F238E27FC236}">
                <a16:creationId xmlns:a16="http://schemas.microsoft.com/office/drawing/2014/main" id="{A6B92537-95F5-D546-B89C-BB324617507A}"/>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69781" t="89785" r="29659" b="8767"/>
          <a:stretch/>
        </p:blipFill>
        <p:spPr bwMode="auto">
          <a:xfrm>
            <a:off x="6511925" y="5549900"/>
            <a:ext cx="45719" cy="8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51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A01CD6-6832-DD45-9439-9561F0F3C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69AA7A4-6492-7E45-8FF2-24E62091CB74}"/>
              </a:ext>
            </a:extLst>
          </p:cNvPr>
          <p:cNvSpPr>
            <a:spLocks noGrp="1"/>
          </p:cNvSpPr>
          <p:nvPr>
            <p:ph type="title"/>
          </p:nvPr>
        </p:nvSpPr>
        <p:spPr>
          <a:xfrm>
            <a:off x="1675514" y="367368"/>
            <a:ext cx="8840972" cy="1293028"/>
          </a:xfrm>
        </p:spPr>
        <p:txBody>
          <a:bodyPr/>
          <a:lstStyle/>
          <a:p>
            <a:pPr algn="ctr"/>
            <a:r>
              <a:rPr lang="en-US" dirty="0"/>
              <a:t>Responsive Relationships</a:t>
            </a:r>
          </a:p>
        </p:txBody>
      </p:sp>
      <p:sp>
        <p:nvSpPr>
          <p:cNvPr id="13" name="Text Placeholder 3">
            <a:extLst>
              <a:ext uri="{FF2B5EF4-FFF2-40B4-BE49-F238E27FC236}">
                <a16:creationId xmlns:a16="http://schemas.microsoft.com/office/drawing/2014/main" id="{C6546902-FA83-4246-9951-DEF0260A662F}"/>
              </a:ext>
            </a:extLst>
          </p:cNvPr>
          <p:cNvSpPr txBox="1">
            <a:spLocks/>
          </p:cNvSpPr>
          <p:nvPr/>
        </p:nvSpPr>
        <p:spPr>
          <a:xfrm>
            <a:off x="4832045" y="4350653"/>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Collaboration</a:t>
            </a:r>
          </a:p>
        </p:txBody>
      </p:sp>
      <p:sp>
        <p:nvSpPr>
          <p:cNvPr id="14" name="Text Placeholder 3">
            <a:extLst>
              <a:ext uri="{FF2B5EF4-FFF2-40B4-BE49-F238E27FC236}">
                <a16:creationId xmlns:a16="http://schemas.microsoft.com/office/drawing/2014/main" id="{8AF62776-FE83-CD41-809B-FF8A3861114B}"/>
              </a:ext>
            </a:extLst>
          </p:cNvPr>
          <p:cNvSpPr txBox="1">
            <a:spLocks/>
          </p:cNvSpPr>
          <p:nvPr/>
        </p:nvSpPr>
        <p:spPr>
          <a:xfrm rot="1440000">
            <a:off x="5494132" y="3712710"/>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Social Model</a:t>
            </a:r>
          </a:p>
        </p:txBody>
      </p:sp>
      <p:sp>
        <p:nvSpPr>
          <p:cNvPr id="15" name="Text Placeholder 3">
            <a:extLst>
              <a:ext uri="{FF2B5EF4-FFF2-40B4-BE49-F238E27FC236}">
                <a16:creationId xmlns:a16="http://schemas.microsoft.com/office/drawing/2014/main" id="{5B144EFF-AB81-F543-B146-ACF879F5FEC5}"/>
              </a:ext>
            </a:extLst>
          </p:cNvPr>
          <p:cNvSpPr txBox="1">
            <a:spLocks/>
          </p:cNvSpPr>
          <p:nvPr/>
        </p:nvSpPr>
        <p:spPr>
          <a:xfrm>
            <a:off x="8547092" y="4780381"/>
            <a:ext cx="2721935" cy="371489"/>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Whole Family Focused</a:t>
            </a:r>
          </a:p>
        </p:txBody>
      </p:sp>
      <p:sp>
        <p:nvSpPr>
          <p:cNvPr id="16" name="Text Placeholder 3">
            <a:extLst>
              <a:ext uri="{FF2B5EF4-FFF2-40B4-BE49-F238E27FC236}">
                <a16:creationId xmlns:a16="http://schemas.microsoft.com/office/drawing/2014/main" id="{D2172E1F-02BD-5147-A150-D138B0DEF046}"/>
              </a:ext>
            </a:extLst>
          </p:cNvPr>
          <p:cNvSpPr txBox="1">
            <a:spLocks/>
          </p:cNvSpPr>
          <p:nvPr/>
        </p:nvSpPr>
        <p:spPr>
          <a:xfrm rot="20520000">
            <a:off x="4928409" y="2814876"/>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Evidence-based</a:t>
            </a:r>
          </a:p>
        </p:txBody>
      </p:sp>
      <p:sp>
        <p:nvSpPr>
          <p:cNvPr id="17" name="Text Placeholder 3">
            <a:extLst>
              <a:ext uri="{FF2B5EF4-FFF2-40B4-BE49-F238E27FC236}">
                <a16:creationId xmlns:a16="http://schemas.microsoft.com/office/drawing/2014/main" id="{37C3537A-E1DB-C444-9ECB-7A2868235503}"/>
              </a:ext>
            </a:extLst>
          </p:cNvPr>
          <p:cNvSpPr txBox="1">
            <a:spLocks/>
          </p:cNvSpPr>
          <p:nvPr/>
        </p:nvSpPr>
        <p:spPr>
          <a:xfrm rot="20994374">
            <a:off x="7139094" y="4180401"/>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Compassion</a:t>
            </a:r>
            <a:endParaRPr lang="en-US" sz="1800" dirty="0">
              <a:solidFill>
                <a:schemeClr val="tx2"/>
              </a:solidFill>
            </a:endParaRPr>
          </a:p>
        </p:txBody>
      </p:sp>
      <p:sp>
        <p:nvSpPr>
          <p:cNvPr id="18" name="Text Placeholder 3">
            <a:extLst>
              <a:ext uri="{FF2B5EF4-FFF2-40B4-BE49-F238E27FC236}">
                <a16:creationId xmlns:a16="http://schemas.microsoft.com/office/drawing/2014/main" id="{B1B5E189-D233-4B45-B80B-545206262D0E}"/>
              </a:ext>
            </a:extLst>
          </p:cNvPr>
          <p:cNvSpPr txBox="1">
            <a:spLocks/>
          </p:cNvSpPr>
          <p:nvPr/>
        </p:nvSpPr>
        <p:spPr>
          <a:xfrm rot="1080000">
            <a:off x="7162464" y="5380446"/>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Developmental</a:t>
            </a:r>
            <a:endParaRPr lang="en-US" sz="1800" dirty="0">
              <a:solidFill>
                <a:schemeClr val="tx2"/>
              </a:solidFill>
            </a:endParaRPr>
          </a:p>
        </p:txBody>
      </p:sp>
      <p:sp>
        <p:nvSpPr>
          <p:cNvPr id="19" name="Text Placeholder 3">
            <a:extLst>
              <a:ext uri="{FF2B5EF4-FFF2-40B4-BE49-F238E27FC236}">
                <a16:creationId xmlns:a16="http://schemas.microsoft.com/office/drawing/2014/main" id="{A14F9DC1-F98F-CF4C-A08C-C702D9B58388}"/>
              </a:ext>
            </a:extLst>
          </p:cNvPr>
          <p:cNvSpPr txBox="1">
            <a:spLocks/>
          </p:cNvSpPr>
          <p:nvPr/>
        </p:nvSpPr>
        <p:spPr>
          <a:xfrm rot="20520000">
            <a:off x="4925124" y="5090678"/>
            <a:ext cx="2307690" cy="475037"/>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Gender-responsive</a:t>
            </a:r>
          </a:p>
        </p:txBody>
      </p:sp>
      <p:sp>
        <p:nvSpPr>
          <p:cNvPr id="20" name="Text Placeholder 3">
            <a:extLst>
              <a:ext uri="{FF2B5EF4-FFF2-40B4-BE49-F238E27FC236}">
                <a16:creationId xmlns:a16="http://schemas.microsoft.com/office/drawing/2014/main" id="{808A82AA-BBDF-7D42-AEB7-7B22BDF98E2C}"/>
              </a:ext>
            </a:extLst>
          </p:cNvPr>
          <p:cNvSpPr txBox="1">
            <a:spLocks/>
          </p:cNvSpPr>
          <p:nvPr/>
        </p:nvSpPr>
        <p:spPr>
          <a:xfrm rot="900000">
            <a:off x="6924935" y="3303319"/>
            <a:ext cx="2541741" cy="361257"/>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Culturally Competent</a:t>
            </a:r>
          </a:p>
          <a:p>
            <a:endParaRPr lang="en-US" sz="1800" kern="0" dirty="0">
              <a:solidFill>
                <a:schemeClr val="tx2"/>
              </a:solidFill>
            </a:endParaRPr>
          </a:p>
        </p:txBody>
      </p:sp>
      <p:sp>
        <p:nvSpPr>
          <p:cNvPr id="21" name="Text Placeholder 3">
            <a:extLst>
              <a:ext uri="{FF2B5EF4-FFF2-40B4-BE49-F238E27FC236}">
                <a16:creationId xmlns:a16="http://schemas.microsoft.com/office/drawing/2014/main" id="{CEDEAB10-85E3-A041-BEB4-FA15D74CDF12}"/>
              </a:ext>
            </a:extLst>
          </p:cNvPr>
          <p:cNvSpPr txBox="1">
            <a:spLocks/>
          </p:cNvSpPr>
          <p:nvPr/>
        </p:nvSpPr>
        <p:spPr>
          <a:xfrm rot="-360000">
            <a:off x="8465128" y="2720927"/>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Mindfulness</a:t>
            </a:r>
            <a:endParaRPr lang="en-US" sz="1800" dirty="0">
              <a:solidFill>
                <a:schemeClr val="tx2"/>
              </a:solidFill>
            </a:endParaRPr>
          </a:p>
        </p:txBody>
      </p:sp>
      <p:sp>
        <p:nvSpPr>
          <p:cNvPr id="22" name="Text Placeholder 3">
            <a:extLst>
              <a:ext uri="{FF2B5EF4-FFF2-40B4-BE49-F238E27FC236}">
                <a16:creationId xmlns:a16="http://schemas.microsoft.com/office/drawing/2014/main" id="{3ABB4BEC-AB2E-D047-A5D7-CF5627BC0BF4}"/>
              </a:ext>
            </a:extLst>
          </p:cNvPr>
          <p:cNvSpPr txBox="1">
            <a:spLocks/>
          </p:cNvSpPr>
          <p:nvPr/>
        </p:nvSpPr>
        <p:spPr>
          <a:xfrm rot="20520000">
            <a:off x="9218397" y="3758746"/>
            <a:ext cx="2128711" cy="384012"/>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r>
              <a:rPr lang="en-US" sz="1800" kern="0" dirty="0">
                <a:solidFill>
                  <a:schemeClr val="tx2"/>
                </a:solidFill>
              </a:rPr>
              <a:t>Trauma-informed</a:t>
            </a:r>
          </a:p>
        </p:txBody>
      </p:sp>
      <p:sp>
        <p:nvSpPr>
          <p:cNvPr id="23" name="Text Placeholder 3">
            <a:extLst>
              <a:ext uri="{FF2B5EF4-FFF2-40B4-BE49-F238E27FC236}">
                <a16:creationId xmlns:a16="http://schemas.microsoft.com/office/drawing/2014/main" id="{50D17077-8117-F64D-ADE1-2570544552F1}"/>
              </a:ext>
            </a:extLst>
          </p:cNvPr>
          <p:cNvSpPr txBox="1">
            <a:spLocks/>
          </p:cNvSpPr>
          <p:nvPr/>
        </p:nvSpPr>
        <p:spPr>
          <a:xfrm>
            <a:off x="2367720" y="3751681"/>
            <a:ext cx="1634399" cy="2395119"/>
          </a:xfrm>
          <a:prstGeom prst="rect">
            <a:avLst/>
          </a:prstGeom>
        </p:spPr>
        <p:txBody>
          <a:bodyPr vert="horz" anchor="t"/>
          <a:lstStyle>
            <a:lvl1pPr marL="0" indent="0" algn="l" rtl="0" eaLnBrk="0" fontAlgn="base" hangingPunct="0">
              <a:spcBef>
                <a:spcPct val="20000"/>
              </a:spcBef>
              <a:spcAft>
                <a:spcPct val="0"/>
              </a:spcAft>
              <a:buNone/>
              <a:defRPr sz="1400">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mn-ea"/>
              </a:defRPr>
            </a:lvl2pPr>
            <a:lvl3pPr marL="914400" indent="0" algn="l" rtl="0" eaLnBrk="0" fontAlgn="base" hangingPunct="0">
              <a:spcBef>
                <a:spcPct val="20000"/>
              </a:spcBef>
              <a:spcAft>
                <a:spcPct val="0"/>
              </a:spcAft>
              <a:buNone/>
              <a:defRPr sz="1000">
                <a:solidFill>
                  <a:schemeClr val="tx1"/>
                </a:solidFill>
                <a:latin typeface="+mn-lt"/>
                <a:ea typeface="+mn-ea"/>
              </a:defRPr>
            </a:lvl3pPr>
            <a:lvl4pPr marL="1371600" indent="0" algn="l" rtl="0" eaLnBrk="0" fontAlgn="base" hangingPunct="0">
              <a:spcBef>
                <a:spcPct val="20000"/>
              </a:spcBef>
              <a:spcAft>
                <a:spcPct val="0"/>
              </a:spcAft>
              <a:buNone/>
              <a:defRPr sz="900">
                <a:solidFill>
                  <a:schemeClr val="tx1"/>
                </a:solidFill>
                <a:latin typeface="+mn-lt"/>
                <a:ea typeface="+mn-ea"/>
              </a:defRPr>
            </a:lvl4pPr>
            <a:lvl5pPr marL="1828800" indent="0" algn="l" rtl="0" eaLnBrk="0" fontAlgn="base" hangingPunct="0">
              <a:spcBef>
                <a:spcPct val="20000"/>
              </a:spcBef>
              <a:spcAft>
                <a:spcPct val="0"/>
              </a:spcAft>
              <a:buNone/>
              <a:defRPr sz="900">
                <a:solidFill>
                  <a:schemeClr val="tx1"/>
                </a:solidFill>
                <a:latin typeface="+mn-lt"/>
                <a:ea typeface="+mn-ea"/>
              </a:defRPr>
            </a:lvl5pPr>
            <a:lvl6pPr marL="2286000" indent="0" algn="l" rtl="0" fontAlgn="base">
              <a:spcBef>
                <a:spcPct val="20000"/>
              </a:spcBef>
              <a:spcAft>
                <a:spcPct val="0"/>
              </a:spcAft>
              <a:buNone/>
              <a:defRPr sz="900">
                <a:solidFill>
                  <a:schemeClr val="tx1"/>
                </a:solidFill>
                <a:latin typeface="+mn-lt"/>
                <a:ea typeface="+mn-ea"/>
              </a:defRPr>
            </a:lvl6pPr>
            <a:lvl7pPr marL="2743200" indent="0" algn="l" rtl="0" fontAlgn="base">
              <a:spcBef>
                <a:spcPct val="20000"/>
              </a:spcBef>
              <a:spcAft>
                <a:spcPct val="0"/>
              </a:spcAft>
              <a:buNone/>
              <a:defRPr sz="900">
                <a:solidFill>
                  <a:schemeClr val="tx1"/>
                </a:solidFill>
                <a:latin typeface="+mn-lt"/>
                <a:ea typeface="+mn-ea"/>
              </a:defRPr>
            </a:lvl7pPr>
            <a:lvl8pPr marL="3200400" indent="0" algn="l" rtl="0" fontAlgn="base">
              <a:spcBef>
                <a:spcPct val="20000"/>
              </a:spcBef>
              <a:spcAft>
                <a:spcPct val="0"/>
              </a:spcAft>
              <a:buNone/>
              <a:defRPr sz="900">
                <a:solidFill>
                  <a:schemeClr val="tx1"/>
                </a:solidFill>
                <a:latin typeface="+mn-lt"/>
                <a:ea typeface="+mn-ea"/>
              </a:defRPr>
            </a:lvl8pPr>
            <a:lvl9pPr marL="3657600" indent="0" algn="l" rtl="0" fontAlgn="base">
              <a:spcBef>
                <a:spcPct val="20000"/>
              </a:spcBef>
              <a:spcAft>
                <a:spcPct val="0"/>
              </a:spcAft>
              <a:buNone/>
              <a:defRPr sz="900">
                <a:solidFill>
                  <a:schemeClr val="tx1"/>
                </a:solidFill>
                <a:latin typeface="+mn-lt"/>
                <a:ea typeface="+mn-ea"/>
              </a:defRPr>
            </a:lvl9pPr>
          </a:lstStyle>
          <a:p>
            <a:pPr algn="ctr"/>
            <a:r>
              <a:rPr lang="en-US" kern="0" dirty="0">
                <a:solidFill>
                  <a:schemeClr val="tx2"/>
                </a:solidFill>
              </a:rPr>
              <a:t>Seeking Safety</a:t>
            </a:r>
          </a:p>
          <a:p>
            <a:pPr algn="ctr"/>
            <a:r>
              <a:rPr lang="en-US" kern="0" dirty="0">
                <a:solidFill>
                  <a:schemeClr val="tx2"/>
                </a:solidFill>
              </a:rPr>
              <a:t>Family Groups</a:t>
            </a:r>
          </a:p>
          <a:p>
            <a:pPr algn="ctr"/>
            <a:r>
              <a:rPr lang="en-US" kern="0" dirty="0">
                <a:solidFill>
                  <a:schemeClr val="tx2"/>
                </a:solidFill>
              </a:rPr>
              <a:t>Incredible Years</a:t>
            </a:r>
          </a:p>
          <a:p>
            <a:pPr algn="ctr"/>
            <a:r>
              <a:rPr lang="en-US" kern="0" dirty="0">
                <a:solidFill>
                  <a:schemeClr val="tx2"/>
                </a:solidFill>
              </a:rPr>
              <a:t>Wrap Around Services</a:t>
            </a:r>
          </a:p>
          <a:p>
            <a:pPr algn="ctr"/>
            <a:r>
              <a:rPr lang="en-US" kern="0" dirty="0" err="1">
                <a:solidFill>
                  <a:schemeClr val="tx2"/>
                </a:solidFill>
              </a:rPr>
              <a:t>SafeCare</a:t>
            </a:r>
            <a:endParaRPr lang="en-US" kern="0" dirty="0">
              <a:solidFill>
                <a:schemeClr val="tx2"/>
              </a:solidFill>
            </a:endParaRPr>
          </a:p>
          <a:p>
            <a:pPr algn="ctr"/>
            <a:r>
              <a:rPr lang="en-US" kern="0" dirty="0">
                <a:solidFill>
                  <a:schemeClr val="tx2"/>
                </a:solidFill>
              </a:rPr>
              <a:t>PCIT</a:t>
            </a:r>
          </a:p>
          <a:p>
            <a:pPr algn="ctr"/>
            <a:r>
              <a:rPr lang="en-US" kern="0" dirty="0">
                <a:solidFill>
                  <a:schemeClr val="tx2"/>
                </a:solidFill>
              </a:rPr>
              <a:t>CPP</a:t>
            </a:r>
          </a:p>
          <a:p>
            <a:pPr algn="ctr"/>
            <a:r>
              <a:rPr lang="en-US" kern="0" dirty="0">
                <a:solidFill>
                  <a:schemeClr val="tx2"/>
                </a:solidFill>
              </a:rPr>
              <a:t>DBT</a:t>
            </a:r>
          </a:p>
        </p:txBody>
      </p:sp>
    </p:spTree>
    <p:extLst>
      <p:ext uri="{BB962C8B-B14F-4D97-AF65-F5344CB8AC3E}">
        <p14:creationId xmlns:p14="http://schemas.microsoft.com/office/powerpoint/2010/main" val="296387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80461C8-3A28-4A4B-B74B-7F1E7F7F54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43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35B235-B6F0-B048-9708-F44DEC4954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C787B51-1DF2-E448-93F4-A9D9E3842A2B}"/>
              </a:ext>
            </a:extLst>
          </p:cNvPr>
          <p:cNvSpPr>
            <a:spLocks noGrp="1"/>
          </p:cNvSpPr>
          <p:nvPr>
            <p:ph type="title"/>
          </p:nvPr>
        </p:nvSpPr>
        <p:spPr/>
        <p:txBody>
          <a:bodyPr/>
          <a:lstStyle/>
          <a:p>
            <a:r>
              <a:rPr lang="en-US" dirty="0"/>
              <a:t>Regulation</a:t>
            </a:r>
          </a:p>
        </p:txBody>
      </p:sp>
      <p:sp>
        <p:nvSpPr>
          <p:cNvPr id="5" name="Content Placeholder 4">
            <a:extLst>
              <a:ext uri="{FF2B5EF4-FFF2-40B4-BE49-F238E27FC236}">
                <a16:creationId xmlns:a16="http://schemas.microsoft.com/office/drawing/2014/main" id="{374C50C8-E379-F047-82A7-4119508AFBB4}"/>
              </a:ext>
            </a:extLst>
          </p:cNvPr>
          <p:cNvSpPr>
            <a:spLocks noGrp="1"/>
          </p:cNvSpPr>
          <p:nvPr>
            <p:ph idx="1"/>
          </p:nvPr>
        </p:nvSpPr>
        <p:spPr>
          <a:xfrm>
            <a:off x="685800" y="2938176"/>
            <a:ext cx="5554579" cy="3352800"/>
          </a:xfrm>
        </p:spPr>
        <p:txBody>
          <a:bodyPr/>
          <a:lstStyle/>
          <a:p>
            <a:r>
              <a:rPr lang="en-US" dirty="0"/>
              <a:t>Restores parent/child relationships</a:t>
            </a:r>
          </a:p>
          <a:p>
            <a:r>
              <a:rPr lang="en-US" dirty="0"/>
              <a:t>Key to supporting mindfulness and supporting parent/child interactions</a:t>
            </a:r>
          </a:p>
          <a:p>
            <a:r>
              <a:rPr lang="en-US" dirty="0"/>
              <a:t>Children are mirror learners</a:t>
            </a:r>
          </a:p>
          <a:p>
            <a:r>
              <a:rPr lang="en-US" dirty="0"/>
              <a:t>Can only learn new skills and problem solving when in a calm state</a:t>
            </a:r>
          </a:p>
          <a:p>
            <a:endParaRPr lang="en-US" dirty="0"/>
          </a:p>
          <a:p>
            <a:endParaRPr lang="en-US" dirty="0"/>
          </a:p>
        </p:txBody>
      </p:sp>
    </p:spTree>
    <p:extLst>
      <p:ext uri="{BB962C8B-B14F-4D97-AF65-F5344CB8AC3E}">
        <p14:creationId xmlns:p14="http://schemas.microsoft.com/office/powerpoint/2010/main" val="284118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676A-7F05-E14F-8677-CD2CA5ABC5F5}"/>
              </a:ext>
            </a:extLst>
          </p:cNvPr>
          <p:cNvSpPr>
            <a:spLocks noGrp="1"/>
          </p:cNvSpPr>
          <p:nvPr>
            <p:ph type="ctrTitle"/>
          </p:nvPr>
        </p:nvSpPr>
        <p:spPr>
          <a:xfrm>
            <a:off x="1371600" y="1340827"/>
            <a:ext cx="9448800" cy="1825096"/>
          </a:xfrm>
        </p:spPr>
        <p:txBody>
          <a:bodyPr/>
          <a:lstStyle/>
          <a:p>
            <a:r>
              <a:rPr lang="en-US" dirty="0"/>
              <a:t>Disclosure</a:t>
            </a:r>
          </a:p>
        </p:txBody>
      </p:sp>
      <p:sp>
        <p:nvSpPr>
          <p:cNvPr id="3" name="Subtitle 2">
            <a:extLst>
              <a:ext uri="{FF2B5EF4-FFF2-40B4-BE49-F238E27FC236}">
                <a16:creationId xmlns:a16="http://schemas.microsoft.com/office/drawing/2014/main" id="{E7D2EF42-AB64-D54A-A6B7-76B0EA9C1718}"/>
              </a:ext>
            </a:extLst>
          </p:cNvPr>
          <p:cNvSpPr>
            <a:spLocks noGrp="1"/>
          </p:cNvSpPr>
          <p:nvPr>
            <p:ph type="subTitle" idx="1"/>
          </p:nvPr>
        </p:nvSpPr>
        <p:spPr>
          <a:xfrm>
            <a:off x="1371600" y="3169623"/>
            <a:ext cx="9448800" cy="685800"/>
          </a:xfrm>
        </p:spPr>
        <p:txBody>
          <a:bodyPr>
            <a:normAutofit lnSpcReduction="10000"/>
          </a:bodyPr>
          <a:lstStyle/>
          <a:p>
            <a:r>
              <a:rPr lang="en-US" dirty="0"/>
              <a:t>Wings was made possible with funding provided by </a:t>
            </a:r>
            <a:br>
              <a:rPr lang="en-US" dirty="0"/>
            </a:br>
            <a:r>
              <a:rPr lang="en-US" dirty="0"/>
              <a:t>Signal Behavioral Health Network </a:t>
            </a:r>
          </a:p>
          <a:p>
            <a:endParaRPr lang="en-US" dirty="0"/>
          </a:p>
          <a:p>
            <a:endParaRPr lang="en-US" dirty="0"/>
          </a:p>
        </p:txBody>
      </p:sp>
      <p:pic>
        <p:nvPicPr>
          <p:cNvPr id="4" name="Picture 2" descr="SIGNAL ">
            <a:extLst>
              <a:ext uri="{FF2B5EF4-FFF2-40B4-BE49-F238E27FC236}">
                <a16:creationId xmlns:a16="http://schemas.microsoft.com/office/drawing/2014/main" id="{7EA43A9E-D364-5142-9B73-C097758621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50" y="4348479"/>
            <a:ext cx="2857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93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3686-C08A-9948-B646-A1AE7C0E531F}"/>
              </a:ext>
            </a:extLst>
          </p:cNvPr>
          <p:cNvSpPr>
            <a:spLocks noGrp="1"/>
          </p:cNvSpPr>
          <p:nvPr>
            <p:ph type="title"/>
          </p:nvPr>
        </p:nvSpPr>
        <p:spPr>
          <a:xfrm>
            <a:off x="430129" y="367368"/>
            <a:ext cx="11331742" cy="1293028"/>
          </a:xfrm>
        </p:spPr>
        <p:txBody>
          <a:bodyPr/>
          <a:lstStyle/>
          <a:p>
            <a:pPr algn="ctr"/>
            <a:r>
              <a:rPr lang="en-US" dirty="0"/>
              <a:t>Words Have Power. People First.</a:t>
            </a:r>
          </a:p>
        </p:txBody>
      </p:sp>
      <p:grpSp>
        <p:nvGrpSpPr>
          <p:cNvPr id="25" name="Group 24">
            <a:extLst>
              <a:ext uri="{FF2B5EF4-FFF2-40B4-BE49-F238E27FC236}">
                <a16:creationId xmlns:a16="http://schemas.microsoft.com/office/drawing/2014/main" id="{E65CD576-E656-CA4C-8660-506B920783AD}"/>
              </a:ext>
            </a:extLst>
          </p:cNvPr>
          <p:cNvGrpSpPr/>
          <p:nvPr/>
        </p:nvGrpSpPr>
        <p:grpSpPr>
          <a:xfrm>
            <a:off x="2286000" y="1508906"/>
            <a:ext cx="7620000" cy="3576444"/>
            <a:chOff x="2286000" y="1669326"/>
            <a:chExt cx="7620000" cy="3576444"/>
          </a:xfrm>
        </p:grpSpPr>
        <p:pic>
          <p:nvPicPr>
            <p:cNvPr id="11" name="Picture 10">
              <a:extLst>
                <a:ext uri="{FF2B5EF4-FFF2-40B4-BE49-F238E27FC236}">
                  <a16:creationId xmlns:a16="http://schemas.microsoft.com/office/drawing/2014/main" id="{DC553DE5-A313-FE4F-9230-5D7F9AB0C11A}"/>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flipH="1">
              <a:off x="2286000" y="2614865"/>
              <a:ext cx="7620000" cy="2630905"/>
            </a:xfrm>
            <a:prstGeom prst="rect">
              <a:avLst/>
            </a:prstGeom>
          </p:spPr>
        </p:pic>
        <p:sp>
          <p:nvSpPr>
            <p:cNvPr id="6" name="Rectangle 5">
              <a:extLst>
                <a:ext uri="{FF2B5EF4-FFF2-40B4-BE49-F238E27FC236}">
                  <a16:creationId xmlns:a16="http://schemas.microsoft.com/office/drawing/2014/main" id="{CDE86AB5-CDE8-5148-ACC7-532B95706837}"/>
                </a:ext>
              </a:extLst>
            </p:cNvPr>
            <p:cNvSpPr/>
            <p:nvPr/>
          </p:nvSpPr>
          <p:spPr>
            <a:xfrm>
              <a:off x="6758183" y="2728107"/>
              <a:ext cx="3103735" cy="400110"/>
            </a:xfrm>
            <a:prstGeom prst="rect">
              <a:avLst/>
            </a:prstGeom>
          </p:spPr>
          <p:txBody>
            <a:bodyPr wrap="square">
              <a:spAutoFit/>
            </a:bodyPr>
            <a:lstStyle/>
            <a:p>
              <a:pPr algn="ctr"/>
              <a:r>
                <a:rPr lang="en-US" sz="2000" b="1" dirty="0">
                  <a:solidFill>
                    <a:schemeClr val="accent2"/>
                  </a:solidFill>
                  <a:cs typeface="Calibri"/>
                </a:rPr>
                <a:t>Hugs, high-fives, kisses</a:t>
              </a:r>
            </a:p>
          </p:txBody>
        </p:sp>
        <p:sp>
          <p:nvSpPr>
            <p:cNvPr id="7" name="Rectangle 6">
              <a:extLst>
                <a:ext uri="{FF2B5EF4-FFF2-40B4-BE49-F238E27FC236}">
                  <a16:creationId xmlns:a16="http://schemas.microsoft.com/office/drawing/2014/main" id="{504A15A4-04CF-5B48-B164-955E6F764A5E}"/>
                </a:ext>
              </a:extLst>
            </p:cNvPr>
            <p:cNvSpPr/>
            <p:nvPr/>
          </p:nvSpPr>
          <p:spPr>
            <a:xfrm>
              <a:off x="6714101" y="2375180"/>
              <a:ext cx="3191899" cy="400110"/>
            </a:xfrm>
            <a:prstGeom prst="rect">
              <a:avLst/>
            </a:prstGeom>
          </p:spPr>
          <p:txBody>
            <a:bodyPr wrap="square">
              <a:spAutoFit/>
            </a:bodyPr>
            <a:lstStyle/>
            <a:p>
              <a:pPr algn="ctr"/>
              <a:r>
                <a:rPr lang="en-US" sz="2000" b="1" dirty="0">
                  <a:solidFill>
                    <a:schemeClr val="accent2"/>
                  </a:solidFill>
                  <a:cs typeface="Calibri"/>
                </a:rPr>
                <a:t>Reading a book together</a:t>
              </a:r>
            </a:p>
          </p:txBody>
        </p:sp>
        <p:sp>
          <p:nvSpPr>
            <p:cNvPr id="8" name="Rectangle 7">
              <a:extLst>
                <a:ext uri="{FF2B5EF4-FFF2-40B4-BE49-F238E27FC236}">
                  <a16:creationId xmlns:a16="http://schemas.microsoft.com/office/drawing/2014/main" id="{D7789618-2F6B-554D-84FA-55DD29F669EF}"/>
                </a:ext>
              </a:extLst>
            </p:cNvPr>
            <p:cNvSpPr/>
            <p:nvPr/>
          </p:nvSpPr>
          <p:spPr>
            <a:xfrm>
              <a:off x="6896041" y="2022253"/>
              <a:ext cx="2828018" cy="400110"/>
            </a:xfrm>
            <a:prstGeom prst="rect">
              <a:avLst/>
            </a:prstGeom>
          </p:spPr>
          <p:txBody>
            <a:bodyPr wrap="square">
              <a:spAutoFit/>
            </a:bodyPr>
            <a:lstStyle/>
            <a:p>
              <a:pPr algn="ctr"/>
              <a:r>
                <a:rPr lang="en-US" sz="2000" b="1" dirty="0">
                  <a:solidFill>
                    <a:schemeClr val="accent2"/>
                  </a:solidFill>
                  <a:cs typeface="Calibri"/>
                </a:rPr>
                <a:t>“How was your day?”</a:t>
              </a:r>
            </a:p>
          </p:txBody>
        </p:sp>
        <p:sp>
          <p:nvSpPr>
            <p:cNvPr id="9" name="Rectangle 8">
              <a:extLst>
                <a:ext uri="{FF2B5EF4-FFF2-40B4-BE49-F238E27FC236}">
                  <a16:creationId xmlns:a16="http://schemas.microsoft.com/office/drawing/2014/main" id="{EB983C80-F1AC-FA4F-AC5C-A6BB883CE3B3}"/>
                </a:ext>
              </a:extLst>
            </p:cNvPr>
            <p:cNvSpPr/>
            <p:nvPr/>
          </p:nvSpPr>
          <p:spPr>
            <a:xfrm>
              <a:off x="7459497" y="1669326"/>
              <a:ext cx="1701107" cy="400110"/>
            </a:xfrm>
            <a:prstGeom prst="rect">
              <a:avLst/>
            </a:prstGeom>
          </p:spPr>
          <p:txBody>
            <a:bodyPr wrap="square">
              <a:spAutoFit/>
            </a:bodyPr>
            <a:lstStyle/>
            <a:p>
              <a:pPr algn="ctr"/>
              <a:r>
                <a:rPr lang="en-US" sz="2000" b="1" dirty="0">
                  <a:solidFill>
                    <a:schemeClr val="accent2"/>
                  </a:solidFill>
                  <a:cs typeface="Calibri"/>
                </a:rPr>
                <a:t>“I love you!”</a:t>
              </a:r>
            </a:p>
          </p:txBody>
        </p:sp>
        <p:sp>
          <p:nvSpPr>
            <p:cNvPr id="14" name="Rectangle 13">
              <a:extLst>
                <a:ext uri="{FF2B5EF4-FFF2-40B4-BE49-F238E27FC236}">
                  <a16:creationId xmlns:a16="http://schemas.microsoft.com/office/drawing/2014/main" id="{424CE946-230E-7843-9AC8-93E0EBA94DAA}"/>
                </a:ext>
              </a:extLst>
            </p:cNvPr>
            <p:cNvSpPr/>
            <p:nvPr/>
          </p:nvSpPr>
          <p:spPr>
            <a:xfrm>
              <a:off x="3048000" y="210151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584EC6-37A4-6E4C-92B6-97FBFC9DC025}"/>
                </a:ext>
              </a:extLst>
            </p:cNvPr>
            <p:cNvSpPr/>
            <p:nvPr/>
          </p:nvSpPr>
          <p:spPr>
            <a:xfrm>
              <a:off x="3609616" y="210151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94D9FA-71D8-3342-BB07-09E6C4A4F78C}"/>
                </a:ext>
              </a:extLst>
            </p:cNvPr>
            <p:cNvSpPr/>
            <p:nvPr/>
          </p:nvSpPr>
          <p:spPr>
            <a:xfrm>
              <a:off x="4171232" y="210151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F162AD-B8B4-3D46-A078-33C2F310F2F9}"/>
                </a:ext>
              </a:extLst>
            </p:cNvPr>
            <p:cNvSpPr/>
            <p:nvPr/>
          </p:nvSpPr>
          <p:spPr>
            <a:xfrm>
              <a:off x="7218948" y="324050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F6375C-4F95-4649-9E0D-07C8B4028CDD}"/>
                </a:ext>
              </a:extLst>
            </p:cNvPr>
            <p:cNvSpPr/>
            <p:nvPr/>
          </p:nvSpPr>
          <p:spPr>
            <a:xfrm>
              <a:off x="7780564" y="324050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5B6A3D-4146-B142-9860-07D060CF294F}"/>
                </a:ext>
              </a:extLst>
            </p:cNvPr>
            <p:cNvSpPr/>
            <p:nvPr/>
          </p:nvSpPr>
          <p:spPr>
            <a:xfrm>
              <a:off x="8342180" y="324050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E11219-0FF0-D14B-9DC4-F1730520474E}"/>
                </a:ext>
              </a:extLst>
            </p:cNvPr>
            <p:cNvSpPr/>
            <p:nvPr/>
          </p:nvSpPr>
          <p:spPr>
            <a:xfrm>
              <a:off x="8903795" y="3240509"/>
              <a:ext cx="513346" cy="51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C4587E72-F3B0-D047-8CB4-EA5CB3ECBBEA}"/>
              </a:ext>
            </a:extLst>
          </p:cNvPr>
          <p:cNvSpPr/>
          <p:nvPr/>
        </p:nvSpPr>
        <p:spPr>
          <a:xfrm>
            <a:off x="2114304" y="5324961"/>
            <a:ext cx="7963393" cy="707886"/>
          </a:xfrm>
          <a:prstGeom prst="rect">
            <a:avLst/>
          </a:prstGeom>
        </p:spPr>
        <p:txBody>
          <a:bodyPr wrap="square">
            <a:spAutoFit/>
          </a:bodyPr>
          <a:lstStyle/>
          <a:p>
            <a:pPr algn="ctr"/>
            <a:r>
              <a:rPr lang="en-US" sz="2000" b="1" dirty="0">
                <a:solidFill>
                  <a:schemeClr val="tx2"/>
                </a:solidFill>
                <a:cs typeface="Calibri"/>
              </a:rPr>
              <a:t>Using affirmative language and actions to inspire hope and advance multigenerational family recovery.</a:t>
            </a:r>
          </a:p>
        </p:txBody>
      </p:sp>
    </p:spTree>
    <p:extLst>
      <p:ext uri="{BB962C8B-B14F-4D97-AF65-F5344CB8AC3E}">
        <p14:creationId xmlns:p14="http://schemas.microsoft.com/office/powerpoint/2010/main" val="2600500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94FAAB-8AEE-9D41-8698-384026E424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869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4FD20E-6EB4-3D41-BB79-8E149E60B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529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2FA05-BAE0-C748-BD66-528B2D1BB219}"/>
              </a:ext>
            </a:extLst>
          </p:cNvPr>
          <p:cNvSpPr>
            <a:spLocks noGrp="1"/>
          </p:cNvSpPr>
          <p:nvPr>
            <p:ph type="title"/>
          </p:nvPr>
        </p:nvSpPr>
        <p:spPr>
          <a:xfrm>
            <a:off x="685800" y="2055862"/>
            <a:ext cx="8610600" cy="1056306"/>
          </a:xfrm>
        </p:spPr>
        <p:txBody>
          <a:bodyPr>
            <a:normAutofit fontScale="90000"/>
          </a:bodyPr>
          <a:lstStyle/>
          <a:p>
            <a:r>
              <a:rPr lang="en-US" dirty="0"/>
              <a:t>Health outcomes from Positive Experiences</a:t>
            </a:r>
          </a:p>
        </p:txBody>
      </p:sp>
      <p:sp>
        <p:nvSpPr>
          <p:cNvPr id="5" name="Content Placeholder 4">
            <a:extLst>
              <a:ext uri="{FF2B5EF4-FFF2-40B4-BE49-F238E27FC236}">
                <a16:creationId xmlns:a16="http://schemas.microsoft.com/office/drawing/2014/main" id="{C07DDDC2-F71B-6E43-904B-AB5806E7599E}"/>
              </a:ext>
            </a:extLst>
          </p:cNvPr>
          <p:cNvSpPr>
            <a:spLocks noGrp="1"/>
          </p:cNvSpPr>
          <p:nvPr>
            <p:ph idx="1"/>
          </p:nvPr>
        </p:nvSpPr>
        <p:spPr>
          <a:xfrm>
            <a:off x="685800" y="3336758"/>
            <a:ext cx="6613358" cy="2954218"/>
          </a:xfrm>
        </p:spPr>
        <p:txBody>
          <a:bodyPr/>
          <a:lstStyle/>
          <a:p>
            <a:r>
              <a:rPr lang="en-US" dirty="0"/>
              <a:t>Being in nurturing supportive relationships</a:t>
            </a:r>
          </a:p>
          <a:p>
            <a:r>
              <a:rPr lang="en-US" dirty="0"/>
              <a:t>Living, playing, and learning in safe, stable, protective and equitable environments</a:t>
            </a:r>
          </a:p>
          <a:p>
            <a:r>
              <a:rPr lang="en-US" dirty="0"/>
              <a:t>Engaging in constructive social / civic activities that develop a sense of connectedness</a:t>
            </a:r>
          </a:p>
          <a:p>
            <a:r>
              <a:rPr lang="en-US" dirty="0"/>
              <a:t>Developing social and emotional competencies   </a:t>
            </a:r>
          </a:p>
          <a:p>
            <a:endParaRPr lang="en-US" dirty="0"/>
          </a:p>
          <a:p>
            <a:endParaRPr lang="en-US" dirty="0"/>
          </a:p>
        </p:txBody>
      </p:sp>
      <p:pic>
        <p:nvPicPr>
          <p:cNvPr id="11" name="Picture 10">
            <a:extLst>
              <a:ext uri="{FF2B5EF4-FFF2-40B4-BE49-F238E27FC236}">
                <a16:creationId xmlns:a16="http://schemas.microsoft.com/office/drawing/2014/main" id="{14B3B0A9-5A7F-814E-B127-6210FAD7A3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1053" y="2055862"/>
            <a:ext cx="3754354" cy="3604180"/>
          </a:xfrm>
          <a:prstGeom prst="rect">
            <a:avLst/>
          </a:prstGeom>
        </p:spPr>
      </p:pic>
    </p:spTree>
    <p:extLst>
      <p:ext uri="{BB962C8B-B14F-4D97-AF65-F5344CB8AC3E}">
        <p14:creationId xmlns:p14="http://schemas.microsoft.com/office/powerpoint/2010/main" val="199459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655BD-49EE-EC40-A3A6-ADB5AEC374C6}"/>
              </a:ext>
            </a:extLst>
          </p:cNvPr>
          <p:cNvSpPr>
            <a:spLocks noGrp="1"/>
          </p:cNvSpPr>
          <p:nvPr>
            <p:ph idx="1"/>
          </p:nvPr>
        </p:nvSpPr>
        <p:spPr>
          <a:xfrm>
            <a:off x="3872163" y="4090738"/>
            <a:ext cx="4447674" cy="2261938"/>
          </a:xfrm>
        </p:spPr>
        <p:txBody>
          <a:bodyPr>
            <a:normAutofit/>
          </a:bodyPr>
          <a:lstStyle/>
          <a:p>
            <a:r>
              <a:rPr lang="en-US" dirty="0"/>
              <a:t>Aftercare</a:t>
            </a:r>
          </a:p>
          <a:p>
            <a:r>
              <a:rPr lang="en-US" dirty="0"/>
              <a:t>Building community and support</a:t>
            </a:r>
          </a:p>
          <a:p>
            <a:r>
              <a:rPr lang="en-US" dirty="0"/>
              <a:t>Resiliency</a:t>
            </a:r>
          </a:p>
          <a:p>
            <a:r>
              <a:rPr lang="en-US" dirty="0"/>
              <a:t>Continuum of Care</a:t>
            </a:r>
          </a:p>
          <a:p>
            <a:r>
              <a:rPr lang="en-US" dirty="0"/>
              <a:t>Maintenance</a:t>
            </a:r>
          </a:p>
          <a:p>
            <a:endParaRPr lang="en-US" dirty="0"/>
          </a:p>
          <a:p>
            <a:endParaRPr lang="en-US" dirty="0"/>
          </a:p>
        </p:txBody>
      </p:sp>
      <p:pic>
        <p:nvPicPr>
          <p:cNvPr id="5" name="Picture 4">
            <a:extLst>
              <a:ext uri="{FF2B5EF4-FFF2-40B4-BE49-F238E27FC236}">
                <a16:creationId xmlns:a16="http://schemas.microsoft.com/office/drawing/2014/main" id="{A2A88CB8-73E8-D848-BFBF-045EA566C7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0295" y="1010652"/>
            <a:ext cx="8431410" cy="2889918"/>
          </a:xfrm>
          <a:prstGeom prst="rect">
            <a:avLst/>
          </a:prstGeom>
        </p:spPr>
      </p:pic>
    </p:spTree>
    <p:extLst>
      <p:ext uri="{BB962C8B-B14F-4D97-AF65-F5344CB8AC3E}">
        <p14:creationId xmlns:p14="http://schemas.microsoft.com/office/powerpoint/2010/main" val="147492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FE3AEB8C-E9F9-534B-8CBC-057BAD057B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587822">
            <a:off x="7780287" y="4141524"/>
            <a:ext cx="1629591" cy="1241816"/>
          </a:xfrm>
          <a:prstGeom prst="rect">
            <a:avLst/>
          </a:prstGeom>
        </p:spPr>
      </p:pic>
      <p:sp>
        <p:nvSpPr>
          <p:cNvPr id="4" name="Title 3">
            <a:extLst>
              <a:ext uri="{FF2B5EF4-FFF2-40B4-BE49-F238E27FC236}">
                <a16:creationId xmlns:a16="http://schemas.microsoft.com/office/drawing/2014/main" id="{ACBA5E36-CE5E-FF41-BAA7-0BFA0585432C}"/>
              </a:ext>
            </a:extLst>
          </p:cNvPr>
          <p:cNvSpPr>
            <a:spLocks noGrp="1"/>
          </p:cNvSpPr>
          <p:nvPr>
            <p:ph type="title"/>
          </p:nvPr>
        </p:nvSpPr>
        <p:spPr>
          <a:xfrm>
            <a:off x="1840832" y="367368"/>
            <a:ext cx="8610600" cy="1293028"/>
          </a:xfrm>
        </p:spPr>
        <p:txBody>
          <a:bodyPr/>
          <a:lstStyle/>
          <a:p>
            <a:pPr algn="ctr"/>
            <a:r>
              <a:rPr lang="en-US" dirty="0"/>
              <a:t>Smith Family Recovery</a:t>
            </a:r>
          </a:p>
        </p:txBody>
      </p:sp>
      <p:pic>
        <p:nvPicPr>
          <p:cNvPr id="7" name="Content Placeholder 6">
            <a:extLst>
              <a:ext uri="{FF2B5EF4-FFF2-40B4-BE49-F238E27FC236}">
                <a16:creationId xmlns:a16="http://schemas.microsoft.com/office/drawing/2014/main" id="{F45CF3DD-B14D-4A4C-99FB-3DF9ED6753C2}"/>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3357345" y="3442405"/>
            <a:ext cx="2630906" cy="1540042"/>
          </a:xfrm>
        </p:spPr>
      </p:pic>
      <p:pic>
        <p:nvPicPr>
          <p:cNvPr id="8" name="Content Placeholder 6">
            <a:extLst>
              <a:ext uri="{FF2B5EF4-FFF2-40B4-BE49-F238E27FC236}">
                <a16:creationId xmlns:a16="http://schemas.microsoft.com/office/drawing/2014/main" id="{3CE98A61-BAA3-D54B-BDBF-4D24058FA0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587822">
            <a:off x="5640981" y="1989960"/>
            <a:ext cx="1632193" cy="1724579"/>
          </a:xfrm>
          <a:prstGeom prst="rect">
            <a:avLst/>
          </a:prstGeom>
        </p:spPr>
      </p:pic>
      <p:pic>
        <p:nvPicPr>
          <p:cNvPr id="9" name="Content Placeholder 6">
            <a:extLst>
              <a:ext uri="{FF2B5EF4-FFF2-40B4-BE49-F238E27FC236}">
                <a16:creationId xmlns:a16="http://schemas.microsoft.com/office/drawing/2014/main" id="{803CA54A-DAD2-784A-9C41-500549AAF5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19019">
            <a:off x="5708474" y="4041092"/>
            <a:ext cx="1610820" cy="1315451"/>
          </a:xfrm>
          <a:prstGeom prst="rect">
            <a:avLst/>
          </a:prstGeom>
        </p:spPr>
      </p:pic>
      <p:pic>
        <p:nvPicPr>
          <p:cNvPr id="10" name="Content Placeholder 6">
            <a:extLst>
              <a:ext uri="{FF2B5EF4-FFF2-40B4-BE49-F238E27FC236}">
                <a16:creationId xmlns:a16="http://schemas.microsoft.com/office/drawing/2014/main" id="{2DAAE7C3-C2B6-F841-9F8B-A85C72E83E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587822">
            <a:off x="7077492" y="2578064"/>
            <a:ext cx="1486155" cy="1922684"/>
          </a:xfrm>
          <a:prstGeom prst="rect">
            <a:avLst/>
          </a:prstGeom>
        </p:spPr>
      </p:pic>
      <p:pic>
        <p:nvPicPr>
          <p:cNvPr id="11" name="Content Placeholder 6">
            <a:extLst>
              <a:ext uri="{FF2B5EF4-FFF2-40B4-BE49-F238E27FC236}">
                <a16:creationId xmlns:a16="http://schemas.microsoft.com/office/drawing/2014/main" id="{A3984BAD-40FF-A747-A55F-7A6A5ED9B3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587822">
            <a:off x="3154151" y="1929818"/>
            <a:ext cx="2262572" cy="1724174"/>
          </a:xfrm>
          <a:prstGeom prst="rect">
            <a:avLst/>
          </a:prstGeom>
        </p:spPr>
      </p:pic>
    </p:spTree>
    <p:extLst>
      <p:ext uri="{BB962C8B-B14F-4D97-AF65-F5344CB8AC3E}">
        <p14:creationId xmlns:p14="http://schemas.microsoft.com/office/powerpoint/2010/main" val="17247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C2D5E5-BD8E-7542-918A-4FD0D9777A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247222-A0F6-1E43-ACCB-8D3575924C83}"/>
              </a:ext>
            </a:extLst>
          </p:cNvPr>
          <p:cNvSpPr>
            <a:spLocks noGrp="1"/>
          </p:cNvSpPr>
          <p:nvPr>
            <p:ph type="title"/>
          </p:nvPr>
        </p:nvSpPr>
        <p:spPr/>
        <p:txBody>
          <a:bodyPr/>
          <a:lstStyle/>
          <a:p>
            <a:r>
              <a:rPr lang="en-US" dirty="0"/>
              <a:t>Reflections</a:t>
            </a:r>
          </a:p>
        </p:txBody>
      </p:sp>
      <p:sp>
        <p:nvSpPr>
          <p:cNvPr id="3" name="Content Placeholder 2">
            <a:extLst>
              <a:ext uri="{FF2B5EF4-FFF2-40B4-BE49-F238E27FC236}">
                <a16:creationId xmlns:a16="http://schemas.microsoft.com/office/drawing/2014/main" id="{4D38F2D5-A1F4-084B-8FFE-7BCDD70CD86A}"/>
              </a:ext>
            </a:extLst>
          </p:cNvPr>
          <p:cNvSpPr>
            <a:spLocks noGrp="1"/>
          </p:cNvSpPr>
          <p:nvPr>
            <p:ph idx="1"/>
          </p:nvPr>
        </p:nvSpPr>
        <p:spPr>
          <a:xfrm>
            <a:off x="685800" y="2938175"/>
            <a:ext cx="5682916" cy="3302203"/>
          </a:xfrm>
        </p:spPr>
        <p:txBody>
          <a:bodyPr>
            <a:normAutofit fontScale="92500" lnSpcReduction="10000"/>
          </a:bodyPr>
          <a:lstStyle/>
          <a:p>
            <a:r>
              <a:rPr lang="en-US" dirty="0"/>
              <a:t>Workforce development</a:t>
            </a:r>
          </a:p>
          <a:p>
            <a:r>
              <a:rPr lang="en-US" dirty="0"/>
              <a:t>Systemic structures and collaboration</a:t>
            </a:r>
          </a:p>
          <a:p>
            <a:r>
              <a:rPr lang="en-US" dirty="0"/>
              <a:t>Strategic planning</a:t>
            </a:r>
          </a:p>
          <a:p>
            <a:r>
              <a:rPr lang="en-US" dirty="0"/>
              <a:t>Outcome measures</a:t>
            </a:r>
          </a:p>
          <a:p>
            <a:r>
              <a:rPr lang="en-US" dirty="0"/>
              <a:t>Sustainability</a:t>
            </a:r>
          </a:p>
          <a:p>
            <a:r>
              <a:rPr lang="en-US" dirty="0"/>
              <a:t>Engagement/treatment for family members/other caregivers</a:t>
            </a:r>
          </a:p>
          <a:p>
            <a:r>
              <a:rPr lang="en-US" dirty="0"/>
              <a:t>Legal and ethical considerations</a:t>
            </a:r>
          </a:p>
          <a:p>
            <a:r>
              <a:rPr lang="en-US" dirty="0"/>
              <a:t>Time</a:t>
            </a:r>
          </a:p>
          <a:p>
            <a:endParaRPr lang="en-US" dirty="0"/>
          </a:p>
          <a:p>
            <a:endParaRPr lang="en-US" dirty="0"/>
          </a:p>
        </p:txBody>
      </p:sp>
    </p:spTree>
    <p:extLst>
      <p:ext uri="{BB962C8B-B14F-4D97-AF65-F5344CB8AC3E}">
        <p14:creationId xmlns:p14="http://schemas.microsoft.com/office/powerpoint/2010/main" val="304644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9A1008-FD13-0445-BD3C-66F2BC39B89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656524" y="224588"/>
            <a:ext cx="4878952" cy="4878952"/>
          </a:xfrm>
        </p:spPr>
      </p:pic>
      <p:sp>
        <p:nvSpPr>
          <p:cNvPr id="4" name="Title 3">
            <a:extLst>
              <a:ext uri="{FF2B5EF4-FFF2-40B4-BE49-F238E27FC236}">
                <a16:creationId xmlns:a16="http://schemas.microsoft.com/office/drawing/2014/main" id="{E3FD6090-8916-2147-BCE3-ADE538328DDF}"/>
              </a:ext>
            </a:extLst>
          </p:cNvPr>
          <p:cNvSpPr>
            <a:spLocks noGrp="1"/>
          </p:cNvSpPr>
          <p:nvPr>
            <p:ph type="title"/>
          </p:nvPr>
        </p:nvSpPr>
        <p:spPr>
          <a:xfrm>
            <a:off x="1790700" y="4955409"/>
            <a:ext cx="8610600" cy="1293028"/>
          </a:xfrm>
        </p:spPr>
        <p:txBody>
          <a:bodyPr/>
          <a:lstStyle/>
          <a:p>
            <a:pPr algn="ctr"/>
            <a:r>
              <a:rPr lang="en-US" dirty="0"/>
              <a:t>Questions?</a:t>
            </a:r>
          </a:p>
        </p:txBody>
      </p:sp>
    </p:spTree>
    <p:extLst>
      <p:ext uri="{BB962C8B-B14F-4D97-AF65-F5344CB8AC3E}">
        <p14:creationId xmlns:p14="http://schemas.microsoft.com/office/powerpoint/2010/main" val="320150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5DA3-1E32-D04B-8545-E6EDE1D6D412}"/>
              </a:ext>
            </a:extLst>
          </p:cNvPr>
          <p:cNvSpPr>
            <a:spLocks noGrp="1"/>
          </p:cNvSpPr>
          <p:nvPr>
            <p:ph type="ctrTitle"/>
          </p:nvPr>
        </p:nvSpPr>
        <p:spPr>
          <a:xfrm>
            <a:off x="1371600" y="762374"/>
            <a:ext cx="9448800" cy="1825096"/>
          </a:xfrm>
        </p:spPr>
        <p:txBody>
          <a:bodyPr>
            <a:normAutofit/>
          </a:bodyPr>
          <a:lstStyle/>
          <a:p>
            <a:r>
              <a:rPr lang="en-US" dirty="0"/>
              <a:t>Thank You</a:t>
            </a:r>
          </a:p>
        </p:txBody>
      </p:sp>
      <p:sp>
        <p:nvSpPr>
          <p:cNvPr id="7" name="Subtitle 2">
            <a:extLst>
              <a:ext uri="{FF2B5EF4-FFF2-40B4-BE49-F238E27FC236}">
                <a16:creationId xmlns:a16="http://schemas.microsoft.com/office/drawing/2014/main" id="{2E15DCD2-529A-DB4F-80A6-3D84F3E6D7D0}"/>
              </a:ext>
            </a:extLst>
          </p:cNvPr>
          <p:cNvSpPr txBox="1">
            <a:spLocks/>
          </p:cNvSpPr>
          <p:nvPr/>
        </p:nvSpPr>
        <p:spPr>
          <a:xfrm>
            <a:off x="1371600" y="2863943"/>
            <a:ext cx="9448800" cy="28149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cs typeface="Times New Roman" panose="02020603050405020304" pitchFamily="18" charset="0"/>
              </a:rPr>
              <a:t>Kathryn Warner</a:t>
            </a:r>
            <a:br>
              <a:rPr lang="en-US" sz="2000" dirty="0">
                <a:cs typeface="Times New Roman" panose="02020603050405020304" pitchFamily="18" charset="0"/>
              </a:rPr>
            </a:br>
            <a:r>
              <a:rPr lang="en-US" sz="2000" dirty="0" err="1">
                <a:cs typeface="Times New Roman" panose="02020603050405020304" pitchFamily="18" charset="0"/>
              </a:rPr>
              <a:t>Kathryn.Warner@NorthRange.org</a:t>
            </a:r>
            <a:br>
              <a:rPr lang="en-US" sz="2000" dirty="0">
                <a:cs typeface="Times New Roman" panose="02020603050405020304" pitchFamily="18" charset="0"/>
              </a:rPr>
            </a:br>
            <a:endParaRPr lang="en-US" sz="2000" dirty="0">
              <a:cs typeface="Times New Roman" panose="02020603050405020304" pitchFamily="18" charset="0"/>
            </a:endParaRPr>
          </a:p>
          <a:p>
            <a:pPr>
              <a:lnSpc>
                <a:spcPct val="100000"/>
              </a:lnSpc>
            </a:pPr>
            <a:r>
              <a:rPr lang="en-US" sz="2000" dirty="0">
                <a:cs typeface="Times New Roman" panose="02020603050405020304" pitchFamily="18" charset="0"/>
              </a:rPr>
              <a:t>Janis </a:t>
            </a:r>
            <a:r>
              <a:rPr lang="en-US" sz="2000" dirty="0" err="1">
                <a:cs typeface="Times New Roman" panose="02020603050405020304" pitchFamily="18" charset="0"/>
              </a:rPr>
              <a:t>Pottorff</a:t>
            </a:r>
            <a:br>
              <a:rPr lang="en-US" sz="2000" dirty="0">
                <a:cs typeface="Times New Roman" panose="02020603050405020304" pitchFamily="18" charset="0"/>
              </a:rPr>
            </a:br>
            <a:r>
              <a:rPr lang="en-US" sz="2000" dirty="0" err="1">
                <a:cs typeface="Times New Roman" panose="02020603050405020304" pitchFamily="18" charset="0"/>
              </a:rPr>
              <a:t>Janis.Pottorff@NorthRange.org</a:t>
            </a:r>
            <a:br>
              <a:rPr lang="en-US" sz="2000" dirty="0">
                <a:cs typeface="Times New Roman" panose="02020603050405020304" pitchFamily="18" charset="0"/>
              </a:rPr>
            </a:br>
            <a:endParaRPr lang="en-US" sz="2000" dirty="0">
              <a:cs typeface="Times New Roman" panose="02020603050405020304" pitchFamily="18" charset="0"/>
            </a:endParaRPr>
          </a:p>
          <a:p>
            <a:pPr>
              <a:lnSpc>
                <a:spcPct val="100000"/>
              </a:lnSpc>
            </a:pPr>
            <a:r>
              <a:rPr lang="en-US" sz="2000" dirty="0">
                <a:cs typeface="Times New Roman" panose="02020603050405020304" pitchFamily="18" charset="0"/>
              </a:rPr>
              <a:t>Tiffany Gunnells</a:t>
            </a:r>
            <a:br>
              <a:rPr lang="en-US" sz="2000" dirty="0">
                <a:cs typeface="Times New Roman" panose="02020603050405020304" pitchFamily="18" charset="0"/>
              </a:rPr>
            </a:br>
            <a:r>
              <a:rPr lang="en-US" sz="2000" dirty="0" err="1">
                <a:cs typeface="Times New Roman" panose="02020603050405020304" pitchFamily="18" charset="0"/>
              </a:rPr>
              <a:t>Tiffany.Gunnells@NorthRange.org</a:t>
            </a:r>
            <a:endParaRPr lang="en-US" sz="2000" dirty="0">
              <a:cs typeface="Times New Roman" panose="02020603050405020304" pitchFamily="18" charset="0"/>
            </a:endParaRPr>
          </a:p>
          <a:p>
            <a:pPr>
              <a:lnSpc>
                <a:spcPct val="100000"/>
              </a:lnSpc>
            </a:pPr>
            <a:endParaRPr lang="en-US" sz="2000" dirty="0" err="1">
              <a:cs typeface="Times New Roman" panose="02020603050405020304" pitchFamily="18" charset="0"/>
            </a:endParaRPr>
          </a:p>
        </p:txBody>
      </p:sp>
    </p:spTree>
    <p:extLst>
      <p:ext uri="{BB962C8B-B14F-4D97-AF65-F5344CB8AC3E}">
        <p14:creationId xmlns:p14="http://schemas.microsoft.com/office/powerpoint/2010/main" val="396752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B6462-F006-7844-877D-9071D540DB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FA9DEB05-918B-0949-8C83-94EE6E4F3C6B}"/>
              </a:ext>
            </a:extLst>
          </p:cNvPr>
          <p:cNvSpPr txBox="1">
            <a:spLocks/>
          </p:cNvSpPr>
          <p:nvPr/>
        </p:nvSpPr>
        <p:spPr>
          <a:xfrm>
            <a:off x="685800" y="2055862"/>
            <a:ext cx="10820400" cy="335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Tx/>
              <a:buNone/>
              <a:defRPr/>
            </a:pPr>
            <a:r>
              <a:rPr lang="en-US" altLang="en-US" sz="2800" b="1" dirty="0">
                <a:solidFill>
                  <a:schemeClr val="accent2"/>
                </a:solidFill>
              </a:rPr>
              <a:t>Research</a:t>
            </a:r>
          </a:p>
          <a:p>
            <a:pPr marL="0" indent="0">
              <a:buFontTx/>
              <a:buNone/>
              <a:defRPr/>
            </a:pPr>
            <a:r>
              <a:rPr lang="en-US" altLang="en-US" sz="2800" b="1" dirty="0">
                <a:solidFill>
                  <a:schemeClr val="accent2"/>
                </a:solidFill>
              </a:rPr>
              <a:t>Responsive Relationships</a:t>
            </a:r>
          </a:p>
          <a:p>
            <a:pPr marL="0" indent="0">
              <a:buFontTx/>
              <a:buNone/>
              <a:defRPr/>
            </a:pPr>
            <a:r>
              <a:rPr lang="en-US" altLang="en-US" sz="2800" b="1" dirty="0">
                <a:solidFill>
                  <a:schemeClr val="accent2"/>
                </a:solidFill>
              </a:rPr>
              <a:t>Repair</a:t>
            </a:r>
          </a:p>
          <a:p>
            <a:pPr marL="0" indent="0">
              <a:buFontTx/>
              <a:buNone/>
              <a:defRPr/>
            </a:pPr>
            <a:r>
              <a:rPr lang="en-US" altLang="en-US" sz="2800" b="1" dirty="0">
                <a:solidFill>
                  <a:schemeClr val="accent2"/>
                </a:solidFill>
              </a:rPr>
              <a:t>Recovery</a:t>
            </a:r>
          </a:p>
          <a:p>
            <a:pPr marL="0" indent="0">
              <a:buFontTx/>
              <a:buNone/>
              <a:defRPr/>
            </a:pPr>
            <a:r>
              <a:rPr lang="en-US" altLang="en-US" sz="2800" b="1" dirty="0">
                <a:solidFill>
                  <a:schemeClr val="accent2"/>
                </a:solidFill>
              </a:rPr>
              <a:t>Reflections</a:t>
            </a:r>
          </a:p>
        </p:txBody>
      </p:sp>
      <p:pic>
        <p:nvPicPr>
          <p:cNvPr id="11" name="Picture 10">
            <a:extLst>
              <a:ext uri="{FF2B5EF4-FFF2-40B4-BE49-F238E27FC236}">
                <a16:creationId xmlns:a16="http://schemas.microsoft.com/office/drawing/2014/main" id="{7AE3F298-75B8-CB40-93D5-FDE68C3F0E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6373" y="2137042"/>
            <a:ext cx="2315527" cy="2053958"/>
          </a:xfrm>
          <a:prstGeom prst="rect">
            <a:avLst/>
          </a:prstGeom>
        </p:spPr>
      </p:pic>
    </p:spTree>
    <p:extLst>
      <p:ext uri="{BB962C8B-B14F-4D97-AF65-F5344CB8AC3E}">
        <p14:creationId xmlns:p14="http://schemas.microsoft.com/office/powerpoint/2010/main" val="336631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 18">
            <a:extLst>
              <a:ext uri="{FF2B5EF4-FFF2-40B4-BE49-F238E27FC236}">
                <a16:creationId xmlns:a16="http://schemas.microsoft.com/office/drawing/2014/main" id="{A950B97D-F078-6F41-92F8-40C6C269BC14}"/>
              </a:ext>
            </a:extLst>
          </p:cNvPr>
          <p:cNvSpPr/>
          <p:nvPr/>
        </p:nvSpPr>
        <p:spPr>
          <a:xfrm rot="10800000">
            <a:off x="3304391" y="1863771"/>
            <a:ext cx="5583219" cy="3116594"/>
          </a:xfrm>
          <a:prstGeom prst="arc">
            <a:avLst>
              <a:gd name="adj1" fmla="val 10948494"/>
              <a:gd name="adj2" fmla="val 2143232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a:extLst>
              <a:ext uri="{FF2B5EF4-FFF2-40B4-BE49-F238E27FC236}">
                <a16:creationId xmlns:a16="http://schemas.microsoft.com/office/drawing/2014/main" id="{80F8D242-E3F7-FA42-B14A-1B0831C300D2}"/>
              </a:ext>
            </a:extLst>
          </p:cNvPr>
          <p:cNvSpPr/>
          <p:nvPr/>
        </p:nvSpPr>
        <p:spPr>
          <a:xfrm>
            <a:off x="4763920" y="4298601"/>
            <a:ext cx="1150225" cy="1150225"/>
          </a:xfrm>
          <a:prstGeom prst="ellipse">
            <a:avLst/>
          </a:prstGeom>
          <a:solidFill>
            <a:srgbClr val="B4DCE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20BD9D3-CDAE-1C4E-90FF-0A73C7B584AE}"/>
              </a:ext>
            </a:extLst>
          </p:cNvPr>
          <p:cNvSpPr/>
          <p:nvPr/>
        </p:nvSpPr>
        <p:spPr>
          <a:xfrm>
            <a:off x="2752240" y="3044662"/>
            <a:ext cx="1150225" cy="1150225"/>
          </a:xfrm>
          <a:prstGeom prst="ellipse">
            <a:avLst/>
          </a:prstGeom>
          <a:solidFill>
            <a:srgbClr val="B4DCE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30FF6-DF1B-F74A-A751-A67D23C0A27D}"/>
              </a:ext>
            </a:extLst>
          </p:cNvPr>
          <p:cNvSpPr>
            <a:spLocks noGrp="1"/>
          </p:cNvSpPr>
          <p:nvPr>
            <p:ph type="title"/>
          </p:nvPr>
        </p:nvSpPr>
        <p:spPr>
          <a:xfrm>
            <a:off x="1790700" y="367368"/>
            <a:ext cx="8610600" cy="1293028"/>
          </a:xfrm>
        </p:spPr>
        <p:txBody>
          <a:bodyPr/>
          <a:lstStyle/>
          <a:p>
            <a:pPr algn="ctr"/>
            <a:r>
              <a:rPr lang="en-US" dirty="0"/>
              <a:t>Research</a:t>
            </a:r>
          </a:p>
        </p:txBody>
      </p:sp>
      <p:pic>
        <p:nvPicPr>
          <p:cNvPr id="5" name="Graphic 8219" descr="Woman with kid">
            <a:extLst>
              <a:ext uri="{FF2B5EF4-FFF2-40B4-BE49-F238E27FC236}">
                <a16:creationId xmlns:a16="http://schemas.microsoft.com/office/drawing/2014/main" id="{9F96FE44-BADB-9547-841C-31BEE75C4CEB}"/>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2904881" y="3174411"/>
            <a:ext cx="849814" cy="849814"/>
          </a:xfrm>
          <a:prstGeom prst="rect">
            <a:avLst/>
          </a:prstGeom>
        </p:spPr>
      </p:pic>
      <p:sp>
        <p:nvSpPr>
          <p:cNvPr id="25" name="Oval 24">
            <a:extLst>
              <a:ext uri="{FF2B5EF4-FFF2-40B4-BE49-F238E27FC236}">
                <a16:creationId xmlns:a16="http://schemas.microsoft.com/office/drawing/2014/main" id="{1A2E242D-97DB-D642-8286-8722A7F43E88}"/>
              </a:ext>
            </a:extLst>
          </p:cNvPr>
          <p:cNvSpPr/>
          <p:nvPr/>
        </p:nvSpPr>
        <p:spPr>
          <a:xfrm>
            <a:off x="6463628" y="4298601"/>
            <a:ext cx="1150225" cy="1150225"/>
          </a:xfrm>
          <a:prstGeom prst="ellipse">
            <a:avLst/>
          </a:prstGeom>
          <a:solidFill>
            <a:srgbClr val="B4DCE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descr="Pregnant lady">
            <a:extLst>
              <a:ext uri="{FF2B5EF4-FFF2-40B4-BE49-F238E27FC236}">
                <a16:creationId xmlns:a16="http://schemas.microsoft.com/office/drawing/2014/main" id="{7B24E726-9CE4-8841-9CD6-9D3FFD998717}"/>
              </a:ext>
            </a:extLst>
          </p:cNvPr>
          <p:cNvSpPr/>
          <p:nvPr/>
        </p:nvSpPr>
        <p:spPr>
          <a:xfrm>
            <a:off x="4869936" y="4416873"/>
            <a:ext cx="931769" cy="931574"/>
          </a:xfrm>
          <a:prstGeom prst="ellipse">
            <a:avLst/>
          </a:prstGeom>
          <a: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 name="Oval 7" descr="Baby crawling">
            <a:extLst>
              <a:ext uri="{FF2B5EF4-FFF2-40B4-BE49-F238E27FC236}">
                <a16:creationId xmlns:a16="http://schemas.microsoft.com/office/drawing/2014/main" id="{76520FDE-3329-6343-883F-BFFCBC758748}"/>
              </a:ext>
            </a:extLst>
          </p:cNvPr>
          <p:cNvSpPr/>
          <p:nvPr/>
        </p:nvSpPr>
        <p:spPr>
          <a:xfrm>
            <a:off x="6652914" y="4457269"/>
            <a:ext cx="796434" cy="807749"/>
          </a:xfrm>
          <a:prstGeom prst="ellipse">
            <a:avLst/>
          </a:prstGeom>
          <a: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6" name="Oval 25">
            <a:extLst>
              <a:ext uri="{FF2B5EF4-FFF2-40B4-BE49-F238E27FC236}">
                <a16:creationId xmlns:a16="http://schemas.microsoft.com/office/drawing/2014/main" id="{352D0896-6233-3C4D-94BD-9797AE5FBC17}"/>
              </a:ext>
            </a:extLst>
          </p:cNvPr>
          <p:cNvSpPr/>
          <p:nvPr/>
        </p:nvSpPr>
        <p:spPr>
          <a:xfrm>
            <a:off x="8281671" y="3044662"/>
            <a:ext cx="1150225" cy="1150225"/>
          </a:xfrm>
          <a:prstGeom prst="ellipse">
            <a:avLst/>
          </a:prstGeom>
          <a:solidFill>
            <a:srgbClr val="B4DCE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descr="Woman with baby">
            <a:extLst>
              <a:ext uri="{FF2B5EF4-FFF2-40B4-BE49-F238E27FC236}">
                <a16:creationId xmlns:a16="http://schemas.microsoft.com/office/drawing/2014/main" id="{21F7C815-2DDA-A642-B164-E4D110E55CDC}"/>
              </a:ext>
            </a:extLst>
          </p:cNvPr>
          <p:cNvSpPr/>
          <p:nvPr/>
        </p:nvSpPr>
        <p:spPr>
          <a:xfrm>
            <a:off x="8403403" y="3174411"/>
            <a:ext cx="906760" cy="906571"/>
          </a:xfrm>
          <a:prstGeom prst="ellipse">
            <a:avLst/>
          </a:prstGeom>
          <a: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Title 1">
            <a:extLst>
              <a:ext uri="{FF2B5EF4-FFF2-40B4-BE49-F238E27FC236}">
                <a16:creationId xmlns:a16="http://schemas.microsoft.com/office/drawing/2014/main" id="{3C8823D0-0588-934E-B0F9-EA622F883433}"/>
              </a:ext>
            </a:extLst>
          </p:cNvPr>
          <p:cNvSpPr txBox="1">
            <a:spLocks/>
          </p:cNvSpPr>
          <p:nvPr/>
        </p:nvSpPr>
        <p:spPr>
          <a:xfrm>
            <a:off x="2675049" y="4110906"/>
            <a:ext cx="1393564"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a:lstStyle>
          <a:p>
            <a:pPr algn="ctr"/>
            <a:r>
              <a:rPr lang="en-US" dirty="0">
                <a:solidFill>
                  <a:schemeClr val="tx2"/>
                </a:solidFill>
              </a:rPr>
              <a:t>70%</a:t>
            </a:r>
          </a:p>
        </p:txBody>
      </p:sp>
      <p:sp>
        <p:nvSpPr>
          <p:cNvPr id="13" name="Title 1">
            <a:extLst>
              <a:ext uri="{FF2B5EF4-FFF2-40B4-BE49-F238E27FC236}">
                <a16:creationId xmlns:a16="http://schemas.microsoft.com/office/drawing/2014/main" id="{78F6A740-F1CB-9D40-AFAA-E9E00559A265}"/>
              </a:ext>
            </a:extLst>
          </p:cNvPr>
          <p:cNvSpPr txBox="1">
            <a:spLocks/>
          </p:cNvSpPr>
          <p:nvPr/>
        </p:nvSpPr>
        <p:spPr>
          <a:xfrm>
            <a:off x="4642433" y="5383435"/>
            <a:ext cx="1393564"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a:lstStyle>
          <a:p>
            <a:pPr algn="ctr"/>
            <a:r>
              <a:rPr lang="en-US" dirty="0">
                <a:solidFill>
                  <a:schemeClr val="tx2"/>
                </a:solidFill>
              </a:rPr>
              <a:t>21%</a:t>
            </a:r>
          </a:p>
        </p:txBody>
      </p:sp>
      <p:sp>
        <p:nvSpPr>
          <p:cNvPr id="14" name="Title 1">
            <a:extLst>
              <a:ext uri="{FF2B5EF4-FFF2-40B4-BE49-F238E27FC236}">
                <a16:creationId xmlns:a16="http://schemas.microsoft.com/office/drawing/2014/main" id="{1F360B50-878D-044B-9A4F-6470C0A8D411}"/>
              </a:ext>
            </a:extLst>
          </p:cNvPr>
          <p:cNvSpPr txBox="1">
            <a:spLocks/>
          </p:cNvSpPr>
          <p:nvPr/>
        </p:nvSpPr>
        <p:spPr>
          <a:xfrm>
            <a:off x="6416903" y="5383435"/>
            <a:ext cx="1393564"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a:lstStyle>
          <a:p>
            <a:pPr algn="ctr"/>
            <a:r>
              <a:rPr lang="en-US" dirty="0">
                <a:solidFill>
                  <a:schemeClr val="tx2"/>
                </a:solidFill>
              </a:rPr>
              <a:t>6%</a:t>
            </a:r>
          </a:p>
        </p:txBody>
      </p:sp>
      <p:sp>
        <p:nvSpPr>
          <p:cNvPr id="15" name="Title 1">
            <a:extLst>
              <a:ext uri="{FF2B5EF4-FFF2-40B4-BE49-F238E27FC236}">
                <a16:creationId xmlns:a16="http://schemas.microsoft.com/office/drawing/2014/main" id="{94C91F06-505B-AC4E-A33E-CB57D05AD38B}"/>
              </a:ext>
            </a:extLst>
          </p:cNvPr>
          <p:cNvSpPr txBox="1">
            <a:spLocks/>
          </p:cNvSpPr>
          <p:nvPr/>
        </p:nvSpPr>
        <p:spPr>
          <a:xfrm>
            <a:off x="8188116" y="4110906"/>
            <a:ext cx="1393564"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a:lstStyle>
          <a:p>
            <a:pPr algn="ctr"/>
            <a:r>
              <a:rPr lang="en-US" dirty="0">
                <a:solidFill>
                  <a:schemeClr val="tx2"/>
                </a:solidFill>
              </a:rPr>
              <a:t>3%</a:t>
            </a:r>
          </a:p>
        </p:txBody>
      </p:sp>
      <p:sp>
        <p:nvSpPr>
          <p:cNvPr id="16" name="Oval 15">
            <a:extLst>
              <a:ext uri="{FF2B5EF4-FFF2-40B4-BE49-F238E27FC236}">
                <a16:creationId xmlns:a16="http://schemas.microsoft.com/office/drawing/2014/main" id="{A1338CCB-9AA4-E340-849C-7B7B16A9083B}"/>
              </a:ext>
            </a:extLst>
          </p:cNvPr>
          <p:cNvSpPr/>
          <p:nvPr/>
        </p:nvSpPr>
        <p:spPr>
          <a:xfrm>
            <a:off x="4320572" y="1850316"/>
            <a:ext cx="3550853" cy="21823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3EDC2604-1C63-FF49-933B-C8727EDC5243}"/>
              </a:ext>
            </a:extLst>
          </p:cNvPr>
          <p:cNvSpPr txBox="1">
            <a:spLocks/>
          </p:cNvSpPr>
          <p:nvPr/>
        </p:nvSpPr>
        <p:spPr>
          <a:xfrm>
            <a:off x="4119349" y="2557078"/>
            <a:ext cx="3953301" cy="924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Tx/>
              <a:buNone/>
              <a:defRPr/>
            </a:pPr>
            <a:r>
              <a:rPr lang="en-US" altLang="en-US" sz="2800" b="1" dirty="0">
                <a:solidFill>
                  <a:schemeClr val="bg1"/>
                </a:solidFill>
              </a:rPr>
              <a:t>Family-Oriented Treatment</a:t>
            </a:r>
          </a:p>
        </p:txBody>
      </p:sp>
    </p:spTree>
    <p:extLst>
      <p:ext uri="{BB962C8B-B14F-4D97-AF65-F5344CB8AC3E}">
        <p14:creationId xmlns:p14="http://schemas.microsoft.com/office/powerpoint/2010/main" val="21064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screenshot of a cell phone&#10;&#10;Description generated with very high confidence">
            <a:extLst>
              <a:ext uri="{FF2B5EF4-FFF2-40B4-BE49-F238E27FC236}">
                <a16:creationId xmlns:a16="http://schemas.microsoft.com/office/drawing/2014/main" id="{F3DD5A56-8F72-3E4B-84FF-DAD81F419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0155" y="507353"/>
            <a:ext cx="6471689" cy="5917127"/>
          </a:xfrm>
          <a:prstGeom prst="rect">
            <a:avLst/>
          </a:prstGeom>
        </p:spPr>
      </p:pic>
      <p:sp>
        <p:nvSpPr>
          <p:cNvPr id="5" name="TextBox 4">
            <a:extLst>
              <a:ext uri="{FF2B5EF4-FFF2-40B4-BE49-F238E27FC236}">
                <a16:creationId xmlns:a16="http://schemas.microsoft.com/office/drawing/2014/main" id="{694D836A-1CC3-7548-ACAD-E1A4100F2022}"/>
              </a:ext>
            </a:extLst>
          </p:cNvPr>
          <p:cNvSpPr txBox="1"/>
          <p:nvPr/>
        </p:nvSpPr>
        <p:spPr>
          <a:xfrm>
            <a:off x="197362" y="6503904"/>
            <a:ext cx="361208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Arial"/>
                <a:ea typeface="ＭＳ Ｐゴシック"/>
                <a:cs typeface="Arial"/>
              </a:rPr>
              <a:t>www.cdc.gov</a:t>
            </a:r>
            <a:r>
              <a:rPr lang="en-US" sz="800" dirty="0">
                <a:latin typeface="Arial"/>
                <a:ea typeface="ＭＳ Ｐゴシック"/>
                <a:cs typeface="Arial"/>
              </a:rPr>
              <a:t>/</a:t>
            </a:r>
            <a:r>
              <a:rPr lang="en-US" sz="800" dirty="0" err="1">
                <a:latin typeface="Arial"/>
                <a:ea typeface="ＭＳ Ｐゴシック"/>
                <a:cs typeface="Arial"/>
              </a:rPr>
              <a:t>reproductivehealth</a:t>
            </a:r>
            <a:r>
              <a:rPr lang="en-US" sz="800" dirty="0">
                <a:latin typeface="Arial"/>
                <a:ea typeface="ＭＳ Ｐゴシック"/>
                <a:cs typeface="Arial"/>
              </a:rPr>
              <a:t>/opioid-use-disorder-pregnancy/</a:t>
            </a:r>
            <a:r>
              <a:rPr lang="en-US" sz="800" dirty="0" err="1">
                <a:latin typeface="Arial"/>
                <a:ea typeface="ＭＳ Ｐゴシック"/>
                <a:cs typeface="Arial"/>
              </a:rPr>
              <a:t>index.html</a:t>
            </a:r>
            <a:endParaRPr lang="en-US" sz="800" dirty="0">
              <a:latin typeface="Arial"/>
              <a:ea typeface="ＭＳ Ｐゴシック"/>
              <a:cs typeface="Arial"/>
            </a:endParaRPr>
          </a:p>
        </p:txBody>
      </p:sp>
    </p:spTree>
    <p:extLst>
      <p:ext uri="{BB962C8B-B14F-4D97-AF65-F5344CB8AC3E}">
        <p14:creationId xmlns:p14="http://schemas.microsoft.com/office/powerpoint/2010/main" val="30617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0FF6-DF1B-F74A-A751-A67D23C0A27D}"/>
              </a:ext>
            </a:extLst>
          </p:cNvPr>
          <p:cNvSpPr>
            <a:spLocks noGrp="1"/>
          </p:cNvSpPr>
          <p:nvPr>
            <p:ph type="title"/>
          </p:nvPr>
        </p:nvSpPr>
        <p:spPr>
          <a:xfrm>
            <a:off x="1790698" y="367368"/>
            <a:ext cx="8610600" cy="1293028"/>
          </a:xfrm>
        </p:spPr>
        <p:txBody>
          <a:bodyPr/>
          <a:lstStyle/>
          <a:p>
            <a:pPr algn="ctr"/>
            <a:r>
              <a:rPr lang="en-US" dirty="0"/>
              <a:t>Additional Research</a:t>
            </a:r>
          </a:p>
        </p:txBody>
      </p:sp>
      <p:pic>
        <p:nvPicPr>
          <p:cNvPr id="20" name="Picture 2" descr="A hand holding a baby&#10;&#10;Description generated with high confidence">
            <a:extLst>
              <a:ext uri="{FF2B5EF4-FFF2-40B4-BE49-F238E27FC236}">
                <a16:creationId xmlns:a16="http://schemas.microsoft.com/office/drawing/2014/main" id="{B3F8F4C5-A238-D940-8543-4C510A035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0698" y="3811838"/>
            <a:ext cx="2743200" cy="1532534"/>
          </a:xfrm>
          <a:prstGeom prst="rect">
            <a:avLst/>
          </a:prstGeom>
        </p:spPr>
      </p:pic>
      <p:pic>
        <p:nvPicPr>
          <p:cNvPr id="24" name="Picture 8" descr="A person sitting on a table&#10;&#10;Description generated with high confidence">
            <a:extLst>
              <a:ext uri="{FF2B5EF4-FFF2-40B4-BE49-F238E27FC236}">
                <a16:creationId xmlns:a16="http://schemas.microsoft.com/office/drawing/2014/main" id="{61B14093-06C4-484D-8AA8-DBA77CDC2E1C}"/>
              </a:ext>
            </a:extLst>
          </p:cNvPr>
          <p:cNvPicPr>
            <a:picLocks noChangeAspect="1"/>
          </p:cNvPicPr>
          <p:nvPr/>
        </p:nvPicPr>
        <p:blipFill>
          <a:blip r:embed="rId4"/>
          <a:stretch>
            <a:fillRect/>
          </a:stretch>
        </p:blipFill>
        <p:spPr>
          <a:xfrm>
            <a:off x="4733134" y="1876310"/>
            <a:ext cx="3253578" cy="3470483"/>
          </a:xfrm>
          <a:prstGeom prst="rect">
            <a:avLst/>
          </a:prstGeom>
        </p:spPr>
      </p:pic>
      <p:pic>
        <p:nvPicPr>
          <p:cNvPr id="27" name="Picture 3" descr="A person standing in front of a tiled wall&#10;&#10;Description generated with very high confidence">
            <a:extLst>
              <a:ext uri="{FF2B5EF4-FFF2-40B4-BE49-F238E27FC236}">
                <a16:creationId xmlns:a16="http://schemas.microsoft.com/office/drawing/2014/main" id="{50DAC351-FD21-9449-A24B-073BB6FE0C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0698" y="1876311"/>
            <a:ext cx="2743200" cy="1655064"/>
          </a:xfrm>
          <a:prstGeom prst="rect">
            <a:avLst/>
          </a:prstGeom>
        </p:spPr>
      </p:pic>
      <p:pic>
        <p:nvPicPr>
          <p:cNvPr id="28" name="Picture 27">
            <a:extLst>
              <a:ext uri="{FF2B5EF4-FFF2-40B4-BE49-F238E27FC236}">
                <a16:creationId xmlns:a16="http://schemas.microsoft.com/office/drawing/2014/main" id="{4A73466D-3B08-544B-9C79-27431BD199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87398" y="1876310"/>
            <a:ext cx="2273572" cy="3468062"/>
          </a:xfrm>
          <a:prstGeom prst="rect">
            <a:avLst/>
          </a:prstGeom>
        </p:spPr>
      </p:pic>
    </p:spTree>
    <p:extLst>
      <p:ext uri="{BB962C8B-B14F-4D97-AF65-F5344CB8AC3E}">
        <p14:creationId xmlns:p14="http://schemas.microsoft.com/office/powerpoint/2010/main" val="18482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C6C14-52C3-B444-A8E8-7FE5744EA1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D9676A-7F05-E14F-8677-CD2CA5ABC5F5}"/>
              </a:ext>
            </a:extLst>
          </p:cNvPr>
          <p:cNvSpPr>
            <a:spLocks noGrp="1"/>
          </p:cNvSpPr>
          <p:nvPr>
            <p:ph type="ctrTitle"/>
          </p:nvPr>
        </p:nvSpPr>
        <p:spPr>
          <a:xfrm>
            <a:off x="1371600" y="4234634"/>
            <a:ext cx="9448800" cy="1825096"/>
          </a:xfrm>
        </p:spPr>
        <p:txBody>
          <a:bodyPr/>
          <a:lstStyle/>
          <a:p>
            <a:r>
              <a:rPr lang="en-US" dirty="0"/>
              <a:t>Smith Family Story</a:t>
            </a:r>
          </a:p>
        </p:txBody>
      </p:sp>
    </p:spTree>
    <p:extLst>
      <p:ext uri="{BB962C8B-B14F-4D97-AF65-F5344CB8AC3E}">
        <p14:creationId xmlns:p14="http://schemas.microsoft.com/office/powerpoint/2010/main" val="277814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7BF75AF-D72E-A742-A409-C56C0E11AD9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083450" y="1412568"/>
            <a:ext cx="7750513" cy="45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35D8A4-9ACB-5546-B3BB-CEE3DCD254F5}"/>
              </a:ext>
            </a:extLst>
          </p:cNvPr>
          <p:cNvSpPr>
            <a:spLocks noGrp="1"/>
          </p:cNvSpPr>
          <p:nvPr>
            <p:ph type="title"/>
          </p:nvPr>
        </p:nvSpPr>
        <p:spPr>
          <a:xfrm>
            <a:off x="685800" y="2055862"/>
            <a:ext cx="7081221" cy="1558707"/>
          </a:xfrm>
        </p:spPr>
        <p:txBody>
          <a:bodyPr>
            <a:normAutofit fontScale="90000"/>
          </a:bodyPr>
          <a:lstStyle/>
          <a:p>
            <a:r>
              <a:rPr lang="en-US" dirty="0"/>
              <a:t>ACE</a:t>
            </a:r>
            <a:r>
              <a:rPr lang="en-US" cap="none" dirty="0"/>
              <a:t>s</a:t>
            </a:r>
            <a:r>
              <a:rPr lang="en-US" dirty="0"/>
              <a:t> </a:t>
            </a:r>
            <a:br>
              <a:rPr lang="en-US" dirty="0"/>
            </a:br>
            <a:r>
              <a:rPr lang="en-US" b="1" dirty="0">
                <a:solidFill>
                  <a:schemeClr val="accent2"/>
                </a:solidFill>
                <a:latin typeface="Arial" panose="020B0604020202020204" pitchFamily="34" charset="0"/>
                <a:cs typeface="Arial" panose="020B0604020202020204" pitchFamily="34" charset="0"/>
              </a:rPr>
              <a:t>Adverse Childhood Experiences</a:t>
            </a:r>
          </a:p>
        </p:txBody>
      </p:sp>
      <p:sp>
        <p:nvSpPr>
          <p:cNvPr id="3" name="Content Placeholder 2">
            <a:extLst>
              <a:ext uri="{FF2B5EF4-FFF2-40B4-BE49-F238E27FC236}">
                <a16:creationId xmlns:a16="http://schemas.microsoft.com/office/drawing/2014/main" id="{5DBF3F8B-DAA4-9A46-99FE-B349A54431D2}"/>
              </a:ext>
            </a:extLst>
          </p:cNvPr>
          <p:cNvSpPr>
            <a:spLocks noGrp="1"/>
          </p:cNvSpPr>
          <p:nvPr>
            <p:ph idx="1"/>
          </p:nvPr>
        </p:nvSpPr>
        <p:spPr>
          <a:xfrm>
            <a:off x="685800" y="3775794"/>
            <a:ext cx="4615665" cy="2171706"/>
          </a:xfrm>
        </p:spPr>
        <p:txBody>
          <a:bodyPr/>
          <a:lstStyle/>
          <a:p>
            <a:r>
              <a:rPr lang="en-US" dirty="0"/>
              <a:t>Ten factors</a:t>
            </a:r>
          </a:p>
          <a:p>
            <a:r>
              <a:rPr lang="en-US" dirty="0"/>
              <a:t>The higher the number, the more risk that healthy development </a:t>
            </a:r>
            <a:br>
              <a:rPr lang="en-US" dirty="0"/>
            </a:br>
            <a:r>
              <a:rPr lang="en-US" dirty="0"/>
              <a:t>will be derailed</a:t>
            </a:r>
          </a:p>
        </p:txBody>
      </p:sp>
    </p:spTree>
    <p:extLst>
      <p:ext uri="{BB962C8B-B14F-4D97-AF65-F5344CB8AC3E}">
        <p14:creationId xmlns:p14="http://schemas.microsoft.com/office/powerpoint/2010/main" val="366895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close up of a piece of paper&#10;&#10;Description generated with high confidence">
            <a:extLst>
              <a:ext uri="{FF2B5EF4-FFF2-40B4-BE49-F238E27FC236}">
                <a16:creationId xmlns:a16="http://schemas.microsoft.com/office/drawing/2014/main" id="{7FDCFAFF-2B42-C346-938D-B0E492DC39E4}"/>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07364" y="440782"/>
            <a:ext cx="6977273" cy="556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CEF7808B-A2A3-9045-92F1-3AD3A62668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80135" y="263037"/>
            <a:ext cx="3217360" cy="19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728763"/>
      </p:ext>
    </p:extLst>
  </p:cSld>
  <p:clrMapOvr>
    <a:masterClrMapping/>
  </p:clrMapOvr>
</p:sld>
</file>

<file path=ppt/theme/theme1.xml><?xml version="1.0" encoding="utf-8"?>
<a:theme xmlns:a="http://schemas.openxmlformats.org/drawingml/2006/main" name="Vapor Trail">
  <a:themeElements>
    <a:clrScheme name="NRBH Colors">
      <a:dk1>
        <a:srgbClr val="000000"/>
      </a:dk1>
      <a:lt1>
        <a:srgbClr val="FFFFFF"/>
      </a:lt1>
      <a:dk2>
        <a:srgbClr val="003C59"/>
      </a:dk2>
      <a:lt2>
        <a:srgbClr val="E7E6E6"/>
      </a:lt2>
      <a:accent1>
        <a:srgbClr val="003C59"/>
      </a:accent1>
      <a:accent2>
        <a:srgbClr val="0693A7"/>
      </a:accent2>
      <a:accent3>
        <a:srgbClr val="A5A5A5"/>
      </a:accent3>
      <a:accent4>
        <a:srgbClr val="69503F"/>
      </a:accent4>
      <a:accent5>
        <a:srgbClr val="A72F24"/>
      </a:accent5>
      <a:accent6>
        <a:srgbClr val="165361"/>
      </a:accent6>
      <a:hlink>
        <a:srgbClr val="A1BFB6"/>
      </a:hlink>
      <a:folHlink>
        <a:srgbClr val="0693A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1536</TotalTime>
  <Words>395</Words>
  <Application>Microsoft Office PowerPoint</Application>
  <PresentationFormat>Widescreen</PresentationFormat>
  <Paragraphs>106</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Vapor Trail</vt:lpstr>
      <vt:lpstr>PowerPoint Presentation</vt:lpstr>
      <vt:lpstr>Disclosure</vt:lpstr>
      <vt:lpstr>PowerPoint Presentation</vt:lpstr>
      <vt:lpstr>Research</vt:lpstr>
      <vt:lpstr>PowerPoint Presentation</vt:lpstr>
      <vt:lpstr>Additional Research</vt:lpstr>
      <vt:lpstr>Smith Family Story</vt:lpstr>
      <vt:lpstr>ACEs  Adverse Childhood Experiences</vt:lpstr>
      <vt:lpstr>PowerPoint Presentation</vt:lpstr>
      <vt:lpstr>PowerPoint Presentation</vt:lpstr>
      <vt:lpstr>PowerPoint Presentation</vt:lpstr>
      <vt:lpstr>PowerPoint Presentation</vt:lpstr>
      <vt:lpstr>PowerPoint Presentation</vt:lpstr>
      <vt:lpstr>PowerPoint Presentation</vt:lpstr>
      <vt:lpstr>The Two-Generation Continuum</vt:lpstr>
      <vt:lpstr>PowerPoint Presentation</vt:lpstr>
      <vt:lpstr>Responsive Relationships</vt:lpstr>
      <vt:lpstr>PowerPoint Presentation</vt:lpstr>
      <vt:lpstr>Regulation</vt:lpstr>
      <vt:lpstr>Words Have Power. People First.</vt:lpstr>
      <vt:lpstr>PowerPoint Presentation</vt:lpstr>
      <vt:lpstr>PowerPoint Presentation</vt:lpstr>
      <vt:lpstr>Health outcomes from Positive Experiences</vt:lpstr>
      <vt:lpstr>PowerPoint Presentation</vt:lpstr>
      <vt:lpstr>Smith Family Recovery</vt:lpstr>
      <vt:lpstr>Reflections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Triforce God</dc:creator>
  <cp:lastModifiedBy>PAMELA VAUGHN</cp:lastModifiedBy>
  <cp:revision>145</cp:revision>
  <cp:lastPrinted>2019-06-20T18:50:28Z</cp:lastPrinted>
  <dcterms:created xsi:type="dcterms:W3CDTF">2018-04-16T22:42:09Z</dcterms:created>
  <dcterms:modified xsi:type="dcterms:W3CDTF">2019-08-01T18:13:32Z</dcterms:modified>
</cp:coreProperties>
</file>