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91" r:id="rId4"/>
    <p:sldId id="346" r:id="rId5"/>
    <p:sldId id="323" r:id="rId6"/>
    <p:sldId id="345" r:id="rId7"/>
    <p:sldId id="342" r:id="rId8"/>
    <p:sldId id="328" r:id="rId9"/>
    <p:sldId id="325" r:id="rId10"/>
    <p:sldId id="314" r:id="rId11"/>
    <p:sldId id="294" r:id="rId12"/>
    <p:sldId id="326" r:id="rId13"/>
    <p:sldId id="302" r:id="rId14"/>
    <p:sldId id="311" r:id="rId15"/>
    <p:sldId id="303" r:id="rId16"/>
    <p:sldId id="313" r:id="rId17"/>
    <p:sldId id="307" r:id="rId18"/>
    <p:sldId id="308" r:id="rId19"/>
    <p:sldId id="310" r:id="rId20"/>
    <p:sldId id="339" r:id="rId21"/>
    <p:sldId id="305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y-Ann Lewis Pearcy" initials="KLP" lastIdx="0" clrIdx="0">
    <p:extLst>
      <p:ext uri="{19B8F6BF-5375-455C-9EA6-DF929625EA0E}">
        <p15:presenceInfo xmlns:p15="http://schemas.microsoft.com/office/powerpoint/2012/main" userId="S-1-5-21-2830956999-231240881-1112721161-387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63528" autoAdjust="0"/>
  </p:normalViewPr>
  <p:slideViewPr>
    <p:cSldViewPr snapToGrid="0">
      <p:cViewPr varScale="1">
        <p:scale>
          <a:sx n="73" d="100"/>
          <a:sy n="73" d="100"/>
        </p:scale>
        <p:origin x="20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/>
              <a:t>Health Care Cost for Individuals by Categories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'Health System Cost'!$U$3</c:f>
              <c:strCache>
                <c:ptCount val="1"/>
                <c:pt idx="0">
                  <c:v>Inpatient Cost (Pre)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'Health System Cost'!$U$4:$U$32</c:f>
              <c:numCache>
                <c:formatCode>_("$"* #,##0.00_);_("$"* \(#,##0.00\);_("$"* "-"??_);_(@_)</c:formatCode>
                <c:ptCount val="29"/>
                <c:pt idx="0">
                  <c:v>47000</c:v>
                </c:pt>
                <c:pt idx="1">
                  <c:v>105000</c:v>
                </c:pt>
                <c:pt idx="2">
                  <c:v>24000</c:v>
                </c:pt>
                <c:pt idx="3">
                  <c:v>56000</c:v>
                </c:pt>
                <c:pt idx="4">
                  <c:v>7000</c:v>
                </c:pt>
                <c:pt idx="5">
                  <c:v>17000</c:v>
                </c:pt>
                <c:pt idx="6">
                  <c:v>30000</c:v>
                </c:pt>
                <c:pt idx="7">
                  <c:v>0</c:v>
                </c:pt>
                <c:pt idx="8">
                  <c:v>0</c:v>
                </c:pt>
                <c:pt idx="9">
                  <c:v>38000</c:v>
                </c:pt>
                <c:pt idx="10">
                  <c:v>19000</c:v>
                </c:pt>
                <c:pt idx="11">
                  <c:v>71000</c:v>
                </c:pt>
                <c:pt idx="12">
                  <c:v>0</c:v>
                </c:pt>
                <c:pt idx="13">
                  <c:v>3000</c:v>
                </c:pt>
                <c:pt idx="14">
                  <c:v>5000</c:v>
                </c:pt>
                <c:pt idx="15">
                  <c:v>0</c:v>
                </c:pt>
                <c:pt idx="16">
                  <c:v>17000</c:v>
                </c:pt>
                <c:pt idx="17">
                  <c:v>61000</c:v>
                </c:pt>
                <c:pt idx="18">
                  <c:v>30000</c:v>
                </c:pt>
                <c:pt idx="19">
                  <c:v>7000</c:v>
                </c:pt>
                <c:pt idx="20">
                  <c:v>7000</c:v>
                </c:pt>
                <c:pt idx="21">
                  <c:v>0</c:v>
                </c:pt>
                <c:pt idx="22">
                  <c:v>18000</c:v>
                </c:pt>
                <c:pt idx="23">
                  <c:v>20000</c:v>
                </c:pt>
                <c:pt idx="24">
                  <c:v>12000</c:v>
                </c:pt>
                <c:pt idx="25">
                  <c:v>52000</c:v>
                </c:pt>
                <c:pt idx="26">
                  <c:v>108000</c:v>
                </c:pt>
                <c:pt idx="27">
                  <c:v>22000</c:v>
                </c:pt>
                <c:pt idx="28">
                  <c:v>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C-45C4-92AA-1A56141F8190}"/>
            </c:ext>
          </c:extLst>
        </c:ser>
        <c:ser>
          <c:idx val="1"/>
          <c:order val="1"/>
          <c:tx>
            <c:strRef>
              <c:f>'Health System Cost'!$W$3</c:f>
              <c:strCache>
                <c:ptCount val="1"/>
                <c:pt idx="0">
                  <c:v>ER COST (Pre)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'Health System Cost'!$W$4:$W$32</c:f>
              <c:numCache>
                <c:formatCode>_("$"* #,##0.00_);_("$"* \(#,##0.00\);_("$"* "-"??_);_(@_)</c:formatCode>
                <c:ptCount val="29"/>
                <c:pt idx="0">
                  <c:v>4500</c:v>
                </c:pt>
                <c:pt idx="1">
                  <c:v>67500</c:v>
                </c:pt>
                <c:pt idx="2">
                  <c:v>9000</c:v>
                </c:pt>
                <c:pt idx="3">
                  <c:v>13500</c:v>
                </c:pt>
                <c:pt idx="4">
                  <c:v>1500</c:v>
                </c:pt>
                <c:pt idx="5">
                  <c:v>3000</c:v>
                </c:pt>
                <c:pt idx="6">
                  <c:v>7500</c:v>
                </c:pt>
                <c:pt idx="7">
                  <c:v>0</c:v>
                </c:pt>
                <c:pt idx="8">
                  <c:v>0</c:v>
                </c:pt>
                <c:pt idx="9">
                  <c:v>6000</c:v>
                </c:pt>
                <c:pt idx="10">
                  <c:v>4500</c:v>
                </c:pt>
                <c:pt idx="11">
                  <c:v>4500</c:v>
                </c:pt>
                <c:pt idx="12">
                  <c:v>0</c:v>
                </c:pt>
                <c:pt idx="13">
                  <c:v>4500</c:v>
                </c:pt>
                <c:pt idx="14">
                  <c:v>1500</c:v>
                </c:pt>
                <c:pt idx="15">
                  <c:v>0</c:v>
                </c:pt>
                <c:pt idx="16">
                  <c:v>3000</c:v>
                </c:pt>
                <c:pt idx="17">
                  <c:v>7500</c:v>
                </c:pt>
                <c:pt idx="18">
                  <c:v>4500</c:v>
                </c:pt>
                <c:pt idx="19">
                  <c:v>3000</c:v>
                </c:pt>
                <c:pt idx="20">
                  <c:v>3000</c:v>
                </c:pt>
                <c:pt idx="21">
                  <c:v>0</c:v>
                </c:pt>
                <c:pt idx="22">
                  <c:v>6000</c:v>
                </c:pt>
                <c:pt idx="23">
                  <c:v>0</c:v>
                </c:pt>
                <c:pt idx="24">
                  <c:v>0</c:v>
                </c:pt>
                <c:pt idx="25">
                  <c:v>4500</c:v>
                </c:pt>
                <c:pt idx="26">
                  <c:v>7500</c:v>
                </c:pt>
                <c:pt idx="27">
                  <c:v>4500</c:v>
                </c:pt>
                <c:pt idx="2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C-45C4-92AA-1A56141F8190}"/>
            </c:ext>
          </c:extLst>
        </c:ser>
        <c:ser>
          <c:idx val="2"/>
          <c:order val="2"/>
          <c:tx>
            <c:strRef>
              <c:f>'Health System Cost'!$Y$3</c:f>
              <c:strCache>
                <c:ptCount val="1"/>
                <c:pt idx="0">
                  <c:v>CSU COST (Pre)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'Health System Cost'!$Y$4:$Y$32</c:f>
              <c:numCache>
                <c:formatCode>_("$"* #,##0.00_);_("$"* \(#,##0.00\);_("$"* "-"??_);_(@_)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6000</c:v>
                </c:pt>
                <c:pt idx="3">
                  <c:v>3000</c:v>
                </c:pt>
                <c:pt idx="4">
                  <c:v>1800</c:v>
                </c:pt>
                <c:pt idx="5">
                  <c:v>0</c:v>
                </c:pt>
                <c:pt idx="6">
                  <c:v>600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C-45C4-92AA-1A56141F8190}"/>
            </c:ext>
          </c:extLst>
        </c:ser>
        <c:ser>
          <c:idx val="3"/>
          <c:order val="3"/>
          <c:tx>
            <c:strRef>
              <c:f>'Health System Cost'!$AA$3</c:f>
              <c:strCache>
                <c:ptCount val="1"/>
                <c:pt idx="0">
                  <c:v>WIC COST (Pre)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'Health System Cost'!$AA$4:$AA$32</c:f>
              <c:numCache>
                <c:formatCode>_("$"* #,##0.00_);_("$"* \(#,##0.00\);_("$"* "-"??_);_(@_)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500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250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C-45C4-92AA-1A56141F8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175624"/>
        <c:axId val="170181504"/>
      </c:barChart>
      <c:catAx>
        <c:axId val="170175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1504"/>
        <c:crosses val="autoZero"/>
        <c:auto val="1"/>
        <c:lblAlgn val="ctr"/>
        <c:lblOffset val="100"/>
        <c:noMultiLvlLbl val="0"/>
      </c:catAx>
      <c:valAx>
        <c:axId val="1701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/>
              <a:t>Totals (All Categories)</a:t>
            </a:r>
            <a:r>
              <a:rPr lang="en-US" sz="2600" baseline="0"/>
              <a:t> </a:t>
            </a:r>
            <a:r>
              <a:rPr lang="en-US" sz="2600"/>
              <a:t>Pre &amp; FEP</a:t>
            </a:r>
          </a:p>
        </c:rich>
      </c:tx>
      <c:layout>
        <c:manualLayout>
          <c:xMode val="edge"/>
          <c:yMode val="edge"/>
          <c:x val="0.20821935034533459"/>
          <c:y val="2.8209371286413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'Health System Cost'!$G$3</c:f>
              <c:strCache>
                <c:ptCount val="1"/>
                <c:pt idx="0">
                  <c:v>Total (Pre)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'Health System Cost'!$B$4:$B$32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'Health System Cost'!$G$4:$G$32</c:f>
              <c:numCache>
                <c:formatCode>_("$"* #,##0.00_);_("$"* \(#,##0.00\);_("$"* "-"??_);_(@_)</c:formatCode>
                <c:ptCount val="29"/>
                <c:pt idx="0">
                  <c:v>51500</c:v>
                </c:pt>
                <c:pt idx="1">
                  <c:v>172500</c:v>
                </c:pt>
                <c:pt idx="2">
                  <c:v>39500</c:v>
                </c:pt>
                <c:pt idx="3">
                  <c:v>72750</c:v>
                </c:pt>
                <c:pt idx="4">
                  <c:v>10550</c:v>
                </c:pt>
                <c:pt idx="5">
                  <c:v>20250</c:v>
                </c:pt>
                <c:pt idx="6">
                  <c:v>38350</c:v>
                </c:pt>
                <c:pt idx="7">
                  <c:v>0</c:v>
                </c:pt>
                <c:pt idx="8">
                  <c:v>0</c:v>
                </c:pt>
                <c:pt idx="9">
                  <c:v>44000</c:v>
                </c:pt>
                <c:pt idx="10">
                  <c:v>23500</c:v>
                </c:pt>
                <c:pt idx="11">
                  <c:v>75500</c:v>
                </c:pt>
                <c:pt idx="12">
                  <c:v>1100</c:v>
                </c:pt>
                <c:pt idx="13">
                  <c:v>7500</c:v>
                </c:pt>
                <c:pt idx="14">
                  <c:v>6500</c:v>
                </c:pt>
                <c:pt idx="15">
                  <c:v>0</c:v>
                </c:pt>
                <c:pt idx="16">
                  <c:v>20000</c:v>
                </c:pt>
                <c:pt idx="17">
                  <c:v>68500</c:v>
                </c:pt>
                <c:pt idx="18">
                  <c:v>34500</c:v>
                </c:pt>
                <c:pt idx="19">
                  <c:v>10000</c:v>
                </c:pt>
                <c:pt idx="20">
                  <c:v>10000</c:v>
                </c:pt>
                <c:pt idx="21">
                  <c:v>0</c:v>
                </c:pt>
                <c:pt idx="22">
                  <c:v>24000</c:v>
                </c:pt>
                <c:pt idx="23">
                  <c:v>20000</c:v>
                </c:pt>
                <c:pt idx="24">
                  <c:v>12250</c:v>
                </c:pt>
                <c:pt idx="25">
                  <c:v>56500</c:v>
                </c:pt>
                <c:pt idx="26">
                  <c:v>115500</c:v>
                </c:pt>
                <c:pt idx="27">
                  <c:v>26500</c:v>
                </c:pt>
                <c:pt idx="28">
                  <c:v>35500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2-4D99-92FB-596C1582B9E3}"/>
            </c:ext>
          </c:extLst>
        </c:ser>
        <c:ser>
          <c:idx val="1"/>
          <c:order val="1"/>
          <c:tx>
            <c:strRef>
              <c:f>'Health System Cost'!$M$3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'Health System Cost'!$B$4:$B$32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'Health System Cost'!$M$4:$M$32</c:f>
              <c:numCache>
                <c:formatCode>_("$"* #,##0.00_);_("$"* \(#,##0.00\);_("$"* "-"??_);_(@_)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28000</c:v>
                </c:pt>
                <c:pt idx="23">
                  <c:v>0</c:v>
                </c:pt>
                <c:pt idx="24">
                  <c:v>0</c:v>
                </c:pt>
                <c:pt idx="25">
                  <c:v>35500</c:v>
                </c:pt>
                <c:pt idx="26">
                  <c:v>93500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2-4D99-92FB-596C1582B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180328"/>
        <c:axId val="170177192"/>
      </c:barChart>
      <c:catAx>
        <c:axId val="170180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7192"/>
        <c:crosses val="autoZero"/>
        <c:auto val="1"/>
        <c:lblAlgn val="ctr"/>
        <c:lblOffset val="100"/>
        <c:noMultiLvlLbl val="1"/>
      </c:catAx>
      <c:valAx>
        <c:axId val="17017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Education Goals</a:t>
            </a:r>
          </a:p>
        </c:rich>
      </c:tx>
      <c:layout>
        <c:manualLayout>
          <c:xMode val="edge"/>
          <c:yMode val="edge"/>
          <c:x val="0.35812885446293163"/>
          <c:y val="2.982457513679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'Cost-Effectiveness'!$D$93</c:f>
              <c:strCache>
                <c:ptCount val="1"/>
                <c:pt idx="0">
                  <c:v>Total (Pre)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'Cost-Effectiveness'!$C$94:$C$96</c:f>
              <c:strCache>
                <c:ptCount val="3"/>
                <c:pt idx="0">
                  <c:v>Currently Enrolled</c:v>
                </c:pt>
                <c:pt idx="1">
                  <c:v>Would Like to be Enrolled</c:v>
                </c:pt>
                <c:pt idx="2">
                  <c:v>Not a Goal</c:v>
                </c:pt>
              </c:strCache>
            </c:strRef>
          </c:cat>
          <c:val>
            <c:numRef>
              <c:f>'Cost-Effectiveness'!$D$94:$D$96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9-4CA0-913C-59FD2CD8386D}"/>
            </c:ext>
          </c:extLst>
        </c:ser>
        <c:ser>
          <c:idx val="1"/>
          <c:order val="1"/>
          <c:tx>
            <c:strRef>
              <c:f>'Cost-Effectiveness'!$E$93</c:f>
              <c:strCache>
                <c:ptCount val="1"/>
                <c:pt idx="0">
                  <c:v>Total (FEP)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'Cost-Effectiveness'!$C$94:$C$96</c:f>
              <c:strCache>
                <c:ptCount val="3"/>
                <c:pt idx="0">
                  <c:v>Currently Enrolled</c:v>
                </c:pt>
                <c:pt idx="1">
                  <c:v>Would Like to be Enrolled</c:v>
                </c:pt>
                <c:pt idx="2">
                  <c:v>Not a Goal</c:v>
                </c:pt>
              </c:strCache>
            </c:strRef>
          </c:cat>
          <c:val>
            <c:numRef>
              <c:f>'Cost-Effectiveness'!$E$94:$E$96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9-4CA0-913C-59FD2CD8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8760"/>
        <c:axId val="170176016"/>
      </c:barChart>
      <c:catAx>
        <c:axId val="17017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6016"/>
        <c:crosses val="autoZero"/>
        <c:auto val="1"/>
        <c:lblAlgn val="ctr"/>
        <c:lblOffset val="100"/>
        <c:noMultiLvlLbl val="0"/>
      </c:catAx>
      <c:valAx>
        <c:axId val="17017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Employment Goals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'Cost-Effectiveness'!$D$100</c:f>
              <c:strCache>
                <c:ptCount val="1"/>
                <c:pt idx="0">
                  <c:v>Total (Pre)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'Cost-Effectiveness'!$C$101:$C$103</c:f>
              <c:strCache>
                <c:ptCount val="3"/>
                <c:pt idx="0">
                  <c:v>Employed</c:v>
                </c:pt>
                <c:pt idx="1">
                  <c:v>Seeking</c:v>
                </c:pt>
                <c:pt idx="2">
                  <c:v>Not Seeking</c:v>
                </c:pt>
              </c:strCache>
            </c:strRef>
          </c:cat>
          <c:val>
            <c:numRef>
              <c:f>'Cost-Effectiveness'!$D$101:$D$103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7-478E-8951-0ED823FE5987}"/>
            </c:ext>
          </c:extLst>
        </c:ser>
        <c:ser>
          <c:idx val="1"/>
          <c:order val="1"/>
          <c:tx>
            <c:strRef>
              <c:f>'Cost-Effectiveness'!$E$100</c:f>
              <c:strCache>
                <c:ptCount val="1"/>
                <c:pt idx="0">
                  <c:v>Total (FEP)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'Cost-Effectiveness'!$C$101:$C$103</c:f>
              <c:strCache>
                <c:ptCount val="3"/>
                <c:pt idx="0">
                  <c:v>Employed</c:v>
                </c:pt>
                <c:pt idx="1">
                  <c:v>Seeking</c:v>
                </c:pt>
                <c:pt idx="2">
                  <c:v>Not Seeking</c:v>
                </c:pt>
              </c:strCache>
            </c:strRef>
          </c:cat>
          <c:val>
            <c:numRef>
              <c:f>'Cost-Effectiveness'!$E$101:$E$103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7-478E-8951-0ED823FE5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7584"/>
        <c:axId val="170178368"/>
      </c:barChart>
      <c:catAx>
        <c:axId val="1701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8368"/>
        <c:crosses val="autoZero"/>
        <c:auto val="1"/>
        <c:lblAlgn val="ctr"/>
        <c:lblOffset val="100"/>
        <c:noMultiLvlLbl val="0"/>
      </c:catAx>
      <c:valAx>
        <c:axId val="17017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Other</a:t>
            </a:r>
            <a:r>
              <a:rPr lang="en-US" sz="2000" baseline="0"/>
              <a:t> Outcomes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'Cost-Effectiveness'!$D$108</c:f>
              <c:strCache>
                <c:ptCount val="1"/>
                <c:pt idx="0">
                  <c:v>Total (Pre)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'Cost-Effectiveness'!$C$109:$C$110</c:f>
              <c:strCache>
                <c:ptCount val="2"/>
                <c:pt idx="0">
                  <c:v>Legal Issues</c:v>
                </c:pt>
                <c:pt idx="1">
                  <c:v>Suicide Attempts</c:v>
                </c:pt>
              </c:strCache>
            </c:strRef>
          </c:cat>
          <c:val>
            <c:numRef>
              <c:f>'Cost-Effectiveness'!$D$109:$D$110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B-48D7-9051-2CED3F96D217}"/>
            </c:ext>
          </c:extLst>
        </c:ser>
        <c:ser>
          <c:idx val="1"/>
          <c:order val="1"/>
          <c:tx>
            <c:strRef>
              <c:f>'Cost-Effectiveness'!$E$108</c:f>
              <c:strCache>
                <c:ptCount val="1"/>
                <c:pt idx="0">
                  <c:v>Total (FEP)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'Cost-Effectiveness'!$C$109:$C$110</c:f>
              <c:strCache>
                <c:ptCount val="2"/>
                <c:pt idx="0">
                  <c:v>Legal Issues</c:v>
                </c:pt>
                <c:pt idx="1">
                  <c:v>Suicide Attempts</c:v>
                </c:pt>
              </c:strCache>
            </c:strRef>
          </c:cat>
          <c:val>
            <c:numRef>
              <c:f>'Cost-Effectiveness'!$E$109:$E$110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B-48D7-9051-2CED3F96D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6408"/>
        <c:axId val="170176800"/>
      </c:barChart>
      <c:catAx>
        <c:axId val="17017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6800"/>
        <c:crosses val="autoZero"/>
        <c:auto val="1"/>
        <c:lblAlgn val="ctr"/>
        <c:lblOffset val="100"/>
        <c:noMultiLvlLbl val="0"/>
      </c:catAx>
      <c:valAx>
        <c:axId val="17017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7FA49-D515-49E0-A148-734DF6054A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E826D-BDC0-400F-A114-508141646911}">
      <dgm:prSet phldrT="[Text]" custT="1"/>
      <dgm:spPr/>
      <dgm:t>
        <a:bodyPr/>
        <a:lstStyle/>
        <a:p>
          <a:r>
            <a:rPr lang="en-US" sz="2400" dirty="0"/>
            <a:t>FEP</a:t>
          </a:r>
        </a:p>
      </dgm:t>
    </dgm:pt>
    <dgm:pt modelId="{2319D49A-9262-446D-980A-9EDFDC29E641}" type="parTrans" cxnId="{2940F97E-9E00-4621-922F-FE1713B598E1}">
      <dgm:prSet/>
      <dgm:spPr/>
      <dgm:t>
        <a:bodyPr/>
        <a:lstStyle/>
        <a:p>
          <a:endParaRPr lang="en-US" sz="2400"/>
        </a:p>
      </dgm:t>
    </dgm:pt>
    <dgm:pt modelId="{621A27F8-B09A-4BA0-90C5-D64547F5AE2F}" type="sibTrans" cxnId="{2940F97E-9E00-4621-922F-FE1713B598E1}">
      <dgm:prSet/>
      <dgm:spPr/>
      <dgm:t>
        <a:bodyPr/>
        <a:lstStyle/>
        <a:p>
          <a:endParaRPr lang="en-US" sz="2400"/>
        </a:p>
      </dgm:t>
    </dgm:pt>
    <dgm:pt modelId="{D0B4B00F-EFD3-4347-8143-40D5AE0A86A8}">
      <dgm:prSet phldrT="[Text]" custT="1"/>
      <dgm:spPr/>
      <dgm:t>
        <a:bodyPr/>
        <a:lstStyle/>
        <a:p>
          <a:r>
            <a:rPr lang="en-US" sz="2200" dirty="0"/>
            <a:t>Program Develop-</a:t>
          </a:r>
          <a:r>
            <a:rPr lang="en-US" sz="2200" dirty="0" err="1"/>
            <a:t>ment</a:t>
          </a:r>
          <a:endParaRPr lang="en-US" sz="2200" dirty="0"/>
        </a:p>
      </dgm:t>
    </dgm:pt>
    <dgm:pt modelId="{7F3CB32D-64F0-4509-90FE-8E4175F879BE}" type="parTrans" cxnId="{7816AC9B-4E08-4DB2-9529-C82CB20BEC50}">
      <dgm:prSet/>
      <dgm:spPr/>
      <dgm:t>
        <a:bodyPr/>
        <a:lstStyle/>
        <a:p>
          <a:endParaRPr lang="en-US" sz="2400"/>
        </a:p>
      </dgm:t>
    </dgm:pt>
    <dgm:pt modelId="{823C588F-281C-4D93-9E82-DAA057520855}" type="sibTrans" cxnId="{7816AC9B-4E08-4DB2-9529-C82CB20BEC50}">
      <dgm:prSet/>
      <dgm:spPr/>
      <dgm:t>
        <a:bodyPr/>
        <a:lstStyle/>
        <a:p>
          <a:endParaRPr lang="en-US" sz="2400"/>
        </a:p>
      </dgm:t>
    </dgm:pt>
    <dgm:pt modelId="{08D61CCF-9F78-48B5-BB2E-3FDFACA6219E}">
      <dgm:prSet phldrT="[Text]" custT="1"/>
      <dgm:spPr/>
      <dgm:t>
        <a:bodyPr/>
        <a:lstStyle/>
        <a:p>
          <a:r>
            <a:rPr lang="en-US" sz="2400" dirty="0"/>
            <a:t>Cost Benefit Results</a:t>
          </a:r>
        </a:p>
      </dgm:t>
    </dgm:pt>
    <dgm:pt modelId="{7FE70768-1BA1-46B0-A3C4-DCDC332A5D9A}" type="parTrans" cxnId="{B545C049-66ED-40BB-9557-DCDFF8EDE998}">
      <dgm:prSet/>
      <dgm:spPr/>
      <dgm:t>
        <a:bodyPr/>
        <a:lstStyle/>
        <a:p>
          <a:endParaRPr lang="en-US" sz="2400"/>
        </a:p>
      </dgm:t>
    </dgm:pt>
    <dgm:pt modelId="{FDB6B2CA-4C82-4261-BBB9-EE74A8BFEA12}" type="sibTrans" cxnId="{B545C049-66ED-40BB-9557-DCDFF8EDE998}">
      <dgm:prSet/>
      <dgm:spPr/>
      <dgm:t>
        <a:bodyPr/>
        <a:lstStyle/>
        <a:p>
          <a:endParaRPr lang="en-US" sz="2400"/>
        </a:p>
      </dgm:t>
    </dgm:pt>
    <dgm:pt modelId="{6F775C96-8E29-41C4-BB87-81CB66BA75CA}">
      <dgm:prSet phldrT="[Text]" custT="1"/>
      <dgm:spPr/>
      <dgm:t>
        <a:bodyPr/>
        <a:lstStyle/>
        <a:p>
          <a:r>
            <a:rPr lang="en-US" sz="2400" dirty="0"/>
            <a:t>Lessons Learned &amp; Next Steps</a:t>
          </a:r>
        </a:p>
      </dgm:t>
    </dgm:pt>
    <dgm:pt modelId="{BAB85361-CEC3-4C3A-A6F0-53851D6303B3}" type="parTrans" cxnId="{205A7894-7905-4617-B6AE-44DE7A01A389}">
      <dgm:prSet/>
      <dgm:spPr/>
      <dgm:t>
        <a:bodyPr/>
        <a:lstStyle/>
        <a:p>
          <a:endParaRPr lang="en-US" sz="2400"/>
        </a:p>
      </dgm:t>
    </dgm:pt>
    <dgm:pt modelId="{F2A63349-FBCE-4F09-A2C6-48D4F6B5131D}" type="sibTrans" cxnId="{205A7894-7905-4617-B6AE-44DE7A01A389}">
      <dgm:prSet/>
      <dgm:spPr/>
      <dgm:t>
        <a:bodyPr/>
        <a:lstStyle/>
        <a:p>
          <a:endParaRPr lang="en-US" sz="2400"/>
        </a:p>
      </dgm:t>
    </dgm:pt>
    <dgm:pt modelId="{0C243B11-874C-4FE7-A874-F8F80238949A}">
      <dgm:prSet custT="1"/>
      <dgm:spPr/>
      <dgm:t>
        <a:bodyPr/>
        <a:lstStyle/>
        <a:p>
          <a:r>
            <a:rPr lang="en-US" sz="2400" dirty="0"/>
            <a:t>Staffing and Services</a:t>
          </a:r>
        </a:p>
      </dgm:t>
    </dgm:pt>
    <dgm:pt modelId="{649BFF78-A854-4FAE-A26A-77E7AF9F47DE}" type="parTrans" cxnId="{97938175-69DF-4EB2-9128-CD627B8362C3}">
      <dgm:prSet/>
      <dgm:spPr/>
      <dgm:t>
        <a:bodyPr/>
        <a:lstStyle/>
        <a:p>
          <a:endParaRPr lang="en-US"/>
        </a:p>
      </dgm:t>
    </dgm:pt>
    <dgm:pt modelId="{23704E7D-870E-40C9-8541-1A178C8C1DC1}" type="sibTrans" cxnId="{97938175-69DF-4EB2-9128-CD627B8362C3}">
      <dgm:prSet/>
      <dgm:spPr/>
      <dgm:t>
        <a:bodyPr/>
        <a:lstStyle/>
        <a:p>
          <a:endParaRPr lang="en-US"/>
        </a:p>
      </dgm:t>
    </dgm:pt>
    <dgm:pt modelId="{F45C5244-833B-4ECB-BCED-930995845027}" type="pres">
      <dgm:prSet presAssocID="{7C97FA49-D515-49E0-A148-734DF6054A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47F32-2728-4BFC-9AF1-FDF8D6645874}" type="pres">
      <dgm:prSet presAssocID="{7C97FA49-D515-49E0-A148-734DF6054AB1}" presName="arrow" presStyleLbl="bgShp" presStyleIdx="0" presStyleCnt="1"/>
      <dgm:spPr/>
    </dgm:pt>
    <dgm:pt modelId="{AA8C37B5-FB2B-4F65-9085-A7310C73715A}" type="pres">
      <dgm:prSet presAssocID="{7C97FA49-D515-49E0-A148-734DF6054AB1}" presName="linearProcess" presStyleCnt="0"/>
      <dgm:spPr/>
    </dgm:pt>
    <dgm:pt modelId="{5AC8AEC7-BA85-480C-8AC9-AD595A231AB6}" type="pres">
      <dgm:prSet presAssocID="{CCEE826D-BDC0-400F-A114-50814164691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8B15C-255D-47AC-BDB2-159C1B6D1CF7}" type="pres">
      <dgm:prSet presAssocID="{621A27F8-B09A-4BA0-90C5-D64547F5AE2F}" presName="sibTrans" presStyleCnt="0"/>
      <dgm:spPr/>
    </dgm:pt>
    <dgm:pt modelId="{68F0F303-4E95-49E1-A89D-F74E69CEFC2C}" type="pres">
      <dgm:prSet presAssocID="{D0B4B00F-EFD3-4347-8143-40D5AE0A86A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1A9C8-F7B8-4681-AF6F-F8DD9B4C016C}" type="pres">
      <dgm:prSet presAssocID="{823C588F-281C-4D93-9E82-DAA057520855}" presName="sibTrans" presStyleCnt="0"/>
      <dgm:spPr/>
    </dgm:pt>
    <dgm:pt modelId="{97D8D2AB-CABF-41D9-AB42-77FB75FFB1E6}" type="pres">
      <dgm:prSet presAssocID="{0C243B11-874C-4FE7-A874-F8F80238949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9447-24B0-45BB-9FD0-1B0EF15CE711}" type="pres">
      <dgm:prSet presAssocID="{23704E7D-870E-40C9-8541-1A178C8C1DC1}" presName="sibTrans" presStyleCnt="0"/>
      <dgm:spPr/>
    </dgm:pt>
    <dgm:pt modelId="{C5230D9B-2638-4EA1-8A35-723F5C1F86EE}" type="pres">
      <dgm:prSet presAssocID="{08D61CCF-9F78-48B5-BB2E-3FDFACA6219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7F8EB-07BD-4DF2-BEB6-BCD2E871B5A7}" type="pres">
      <dgm:prSet presAssocID="{FDB6B2CA-4C82-4261-BBB9-EE74A8BFEA12}" presName="sibTrans" presStyleCnt="0"/>
      <dgm:spPr/>
    </dgm:pt>
    <dgm:pt modelId="{C2DD1A72-0955-4027-B8B9-F8EB414C0D58}" type="pres">
      <dgm:prSet presAssocID="{6F775C96-8E29-41C4-BB87-81CB66BA75C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F9781-0FFD-49A0-A6CC-8A407FD123FB}" type="presOf" srcId="{CCEE826D-BDC0-400F-A114-508141646911}" destId="{5AC8AEC7-BA85-480C-8AC9-AD595A231AB6}" srcOrd="0" destOrd="0" presId="urn:microsoft.com/office/officeart/2005/8/layout/hProcess9"/>
    <dgm:cxn modelId="{205A7894-7905-4617-B6AE-44DE7A01A389}" srcId="{7C97FA49-D515-49E0-A148-734DF6054AB1}" destId="{6F775C96-8E29-41C4-BB87-81CB66BA75CA}" srcOrd="4" destOrd="0" parTransId="{BAB85361-CEC3-4C3A-A6F0-53851D6303B3}" sibTransId="{F2A63349-FBCE-4F09-A2C6-48D4F6B5131D}"/>
    <dgm:cxn modelId="{60BAE163-3CB4-4B31-8163-86728B39C68D}" type="presOf" srcId="{6F775C96-8E29-41C4-BB87-81CB66BA75CA}" destId="{C2DD1A72-0955-4027-B8B9-F8EB414C0D58}" srcOrd="0" destOrd="0" presId="urn:microsoft.com/office/officeart/2005/8/layout/hProcess9"/>
    <dgm:cxn modelId="{97938175-69DF-4EB2-9128-CD627B8362C3}" srcId="{7C97FA49-D515-49E0-A148-734DF6054AB1}" destId="{0C243B11-874C-4FE7-A874-F8F80238949A}" srcOrd="2" destOrd="0" parTransId="{649BFF78-A854-4FAE-A26A-77E7AF9F47DE}" sibTransId="{23704E7D-870E-40C9-8541-1A178C8C1DC1}"/>
    <dgm:cxn modelId="{7816AC9B-4E08-4DB2-9529-C82CB20BEC50}" srcId="{7C97FA49-D515-49E0-A148-734DF6054AB1}" destId="{D0B4B00F-EFD3-4347-8143-40D5AE0A86A8}" srcOrd="1" destOrd="0" parTransId="{7F3CB32D-64F0-4509-90FE-8E4175F879BE}" sibTransId="{823C588F-281C-4D93-9E82-DAA057520855}"/>
    <dgm:cxn modelId="{9DD1A14A-076E-44CF-9FC7-036935DB91F2}" type="presOf" srcId="{7C97FA49-D515-49E0-A148-734DF6054AB1}" destId="{F45C5244-833B-4ECB-BCED-930995845027}" srcOrd="0" destOrd="0" presId="urn:microsoft.com/office/officeart/2005/8/layout/hProcess9"/>
    <dgm:cxn modelId="{7BD5CB01-07E1-4FDE-A7AC-39D8E68B3C9C}" type="presOf" srcId="{D0B4B00F-EFD3-4347-8143-40D5AE0A86A8}" destId="{68F0F303-4E95-49E1-A89D-F74E69CEFC2C}" srcOrd="0" destOrd="0" presId="urn:microsoft.com/office/officeart/2005/8/layout/hProcess9"/>
    <dgm:cxn modelId="{B545C049-66ED-40BB-9557-DCDFF8EDE998}" srcId="{7C97FA49-D515-49E0-A148-734DF6054AB1}" destId="{08D61CCF-9F78-48B5-BB2E-3FDFACA6219E}" srcOrd="3" destOrd="0" parTransId="{7FE70768-1BA1-46B0-A3C4-DCDC332A5D9A}" sibTransId="{FDB6B2CA-4C82-4261-BBB9-EE74A8BFEA12}"/>
    <dgm:cxn modelId="{230F3FCA-4BBE-4448-80B5-D59B7E22715A}" type="presOf" srcId="{08D61CCF-9F78-48B5-BB2E-3FDFACA6219E}" destId="{C5230D9B-2638-4EA1-8A35-723F5C1F86EE}" srcOrd="0" destOrd="0" presId="urn:microsoft.com/office/officeart/2005/8/layout/hProcess9"/>
    <dgm:cxn modelId="{2940F97E-9E00-4621-922F-FE1713B598E1}" srcId="{7C97FA49-D515-49E0-A148-734DF6054AB1}" destId="{CCEE826D-BDC0-400F-A114-508141646911}" srcOrd="0" destOrd="0" parTransId="{2319D49A-9262-446D-980A-9EDFDC29E641}" sibTransId="{621A27F8-B09A-4BA0-90C5-D64547F5AE2F}"/>
    <dgm:cxn modelId="{835969F9-7F34-4094-8011-3D11C1F2B832}" type="presOf" srcId="{0C243B11-874C-4FE7-A874-F8F80238949A}" destId="{97D8D2AB-CABF-41D9-AB42-77FB75FFB1E6}" srcOrd="0" destOrd="0" presId="urn:microsoft.com/office/officeart/2005/8/layout/hProcess9"/>
    <dgm:cxn modelId="{B9C6BD7C-A066-430F-A022-3427847937F0}" type="presParOf" srcId="{F45C5244-833B-4ECB-BCED-930995845027}" destId="{FD847F32-2728-4BFC-9AF1-FDF8D6645874}" srcOrd="0" destOrd="0" presId="urn:microsoft.com/office/officeart/2005/8/layout/hProcess9"/>
    <dgm:cxn modelId="{5BAD728A-BB45-4112-86A6-DD2E4EAA268F}" type="presParOf" srcId="{F45C5244-833B-4ECB-BCED-930995845027}" destId="{AA8C37B5-FB2B-4F65-9085-A7310C73715A}" srcOrd="1" destOrd="0" presId="urn:microsoft.com/office/officeart/2005/8/layout/hProcess9"/>
    <dgm:cxn modelId="{6B566442-57E1-450A-AFDA-9C8F28FABCE1}" type="presParOf" srcId="{AA8C37B5-FB2B-4F65-9085-A7310C73715A}" destId="{5AC8AEC7-BA85-480C-8AC9-AD595A231AB6}" srcOrd="0" destOrd="0" presId="urn:microsoft.com/office/officeart/2005/8/layout/hProcess9"/>
    <dgm:cxn modelId="{D20335AF-EEAD-4810-86BF-662A53B4D39F}" type="presParOf" srcId="{AA8C37B5-FB2B-4F65-9085-A7310C73715A}" destId="{BBC8B15C-255D-47AC-BDB2-159C1B6D1CF7}" srcOrd="1" destOrd="0" presId="urn:microsoft.com/office/officeart/2005/8/layout/hProcess9"/>
    <dgm:cxn modelId="{1A30B3B5-131E-4634-9172-1504376D6233}" type="presParOf" srcId="{AA8C37B5-FB2B-4F65-9085-A7310C73715A}" destId="{68F0F303-4E95-49E1-A89D-F74E69CEFC2C}" srcOrd="2" destOrd="0" presId="urn:microsoft.com/office/officeart/2005/8/layout/hProcess9"/>
    <dgm:cxn modelId="{CC2632D6-2E32-417E-8ED1-77896CBA6B2E}" type="presParOf" srcId="{AA8C37B5-FB2B-4F65-9085-A7310C73715A}" destId="{0DE1A9C8-F7B8-4681-AF6F-F8DD9B4C016C}" srcOrd="3" destOrd="0" presId="urn:microsoft.com/office/officeart/2005/8/layout/hProcess9"/>
    <dgm:cxn modelId="{5480EE96-8064-4266-A8F5-0B66E21EAF41}" type="presParOf" srcId="{AA8C37B5-FB2B-4F65-9085-A7310C73715A}" destId="{97D8D2AB-CABF-41D9-AB42-77FB75FFB1E6}" srcOrd="4" destOrd="0" presId="urn:microsoft.com/office/officeart/2005/8/layout/hProcess9"/>
    <dgm:cxn modelId="{05AB153A-D530-41F0-8ABB-A4387616485C}" type="presParOf" srcId="{AA8C37B5-FB2B-4F65-9085-A7310C73715A}" destId="{0ED69447-24B0-45BB-9FD0-1B0EF15CE711}" srcOrd="5" destOrd="0" presId="urn:microsoft.com/office/officeart/2005/8/layout/hProcess9"/>
    <dgm:cxn modelId="{3D71D389-AF5D-42CA-BE32-7F299FEC2AD1}" type="presParOf" srcId="{AA8C37B5-FB2B-4F65-9085-A7310C73715A}" destId="{C5230D9B-2638-4EA1-8A35-723F5C1F86EE}" srcOrd="6" destOrd="0" presId="urn:microsoft.com/office/officeart/2005/8/layout/hProcess9"/>
    <dgm:cxn modelId="{F5DD7E72-CB2E-4B39-B70F-ADE4269C36D0}" type="presParOf" srcId="{AA8C37B5-FB2B-4F65-9085-A7310C73715A}" destId="{5FE7F8EB-07BD-4DF2-BEB6-BCD2E871B5A7}" srcOrd="7" destOrd="0" presId="urn:microsoft.com/office/officeart/2005/8/layout/hProcess9"/>
    <dgm:cxn modelId="{4FAD13CB-D59C-4060-9F10-4B17BB2430FF}" type="presParOf" srcId="{AA8C37B5-FB2B-4F65-9085-A7310C73715A}" destId="{C2DD1A72-0955-4027-B8B9-F8EB414C0D5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07505-67D3-4697-9C22-E85EE6B4A7D9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9C7E92-64B2-411E-8897-65B1FC2A9C17}">
      <dgm:prSet/>
      <dgm:spPr/>
      <dgm:t>
        <a:bodyPr/>
        <a:lstStyle/>
        <a:p>
          <a:r>
            <a:rPr lang="en-US" dirty="0"/>
            <a:t>15-29 years old</a:t>
          </a:r>
        </a:p>
      </dgm:t>
    </dgm:pt>
    <dgm:pt modelId="{0368FB0F-F964-498F-A519-A5CE8D59D1D0}" type="parTrans" cxnId="{7946A953-3442-4FDF-9F20-31E93C7455D1}">
      <dgm:prSet/>
      <dgm:spPr/>
      <dgm:t>
        <a:bodyPr/>
        <a:lstStyle/>
        <a:p>
          <a:endParaRPr lang="en-US"/>
        </a:p>
      </dgm:t>
    </dgm:pt>
    <dgm:pt modelId="{E1B5647E-CD37-46C8-8E87-086874A6D89B}" type="sibTrans" cxnId="{7946A953-3442-4FDF-9F20-31E93C7455D1}">
      <dgm:prSet/>
      <dgm:spPr/>
      <dgm:t>
        <a:bodyPr/>
        <a:lstStyle/>
        <a:p>
          <a:endParaRPr lang="en-US"/>
        </a:p>
      </dgm:t>
    </dgm:pt>
    <dgm:pt modelId="{CB475312-7EEB-4C10-9DA5-AD6E476DD282}">
      <dgm:prSet/>
      <dgm:spPr/>
      <dgm:t>
        <a:bodyPr/>
        <a:lstStyle/>
        <a:p>
          <a:r>
            <a:rPr lang="en-US" dirty="0"/>
            <a:t>Symptom onset within past 2 years</a:t>
          </a:r>
        </a:p>
      </dgm:t>
    </dgm:pt>
    <dgm:pt modelId="{58B8DDAF-5970-4A1F-AE57-A8DB5EB9166A}" type="parTrans" cxnId="{0B564AA2-DD8E-47A5-B14D-76B8D475753A}">
      <dgm:prSet/>
      <dgm:spPr/>
      <dgm:t>
        <a:bodyPr/>
        <a:lstStyle/>
        <a:p>
          <a:endParaRPr lang="en-US"/>
        </a:p>
      </dgm:t>
    </dgm:pt>
    <dgm:pt modelId="{F9C05323-C44E-4BA5-B20E-B63233B7F329}" type="sibTrans" cxnId="{0B564AA2-DD8E-47A5-B14D-76B8D475753A}">
      <dgm:prSet/>
      <dgm:spPr/>
      <dgm:t>
        <a:bodyPr/>
        <a:lstStyle/>
        <a:p>
          <a:endParaRPr lang="en-US"/>
        </a:p>
      </dgm:t>
    </dgm:pt>
    <dgm:pt modelId="{704B96BA-7D59-4E99-BFCA-FB313A19AED5}">
      <dgm:prSet/>
      <dgm:spPr/>
      <dgm:t>
        <a:bodyPr/>
        <a:lstStyle/>
        <a:p>
          <a:r>
            <a:rPr lang="en-US" dirty="0"/>
            <a:t>Live in Arapahoe County or Aurora, CO</a:t>
          </a:r>
        </a:p>
      </dgm:t>
    </dgm:pt>
    <dgm:pt modelId="{AD70AFD8-9A82-4211-9DB7-76EFCFF13147}" type="parTrans" cxnId="{10775DBD-CA83-498A-B08A-E1B0D679D474}">
      <dgm:prSet/>
      <dgm:spPr/>
      <dgm:t>
        <a:bodyPr/>
        <a:lstStyle/>
        <a:p>
          <a:endParaRPr lang="en-US"/>
        </a:p>
      </dgm:t>
    </dgm:pt>
    <dgm:pt modelId="{987F7A55-2047-47EC-8453-2C24948CEEEA}" type="sibTrans" cxnId="{10775DBD-CA83-498A-B08A-E1B0D679D474}">
      <dgm:prSet/>
      <dgm:spPr/>
      <dgm:t>
        <a:bodyPr/>
        <a:lstStyle/>
        <a:p>
          <a:endParaRPr lang="en-US"/>
        </a:p>
      </dgm:t>
    </dgm:pt>
    <dgm:pt modelId="{4225AA4C-2CB5-451B-8F1F-676C31CF4CEC}">
      <dgm:prSet/>
      <dgm:spPr/>
      <dgm:t>
        <a:bodyPr/>
        <a:lstStyle/>
        <a:p>
          <a:r>
            <a:rPr lang="en-US" dirty="0"/>
            <a:t>Voluntarily participation</a:t>
          </a:r>
        </a:p>
      </dgm:t>
    </dgm:pt>
    <dgm:pt modelId="{8CD490DA-D7C1-4E93-89FD-071157E9E1FE}" type="parTrans" cxnId="{52CB84AD-57A8-4640-9CFC-6D071589ACEA}">
      <dgm:prSet/>
      <dgm:spPr/>
      <dgm:t>
        <a:bodyPr/>
        <a:lstStyle/>
        <a:p>
          <a:endParaRPr lang="en-US"/>
        </a:p>
      </dgm:t>
    </dgm:pt>
    <dgm:pt modelId="{0F8E61F4-F433-4D2F-8E07-751387078472}" type="sibTrans" cxnId="{52CB84AD-57A8-4640-9CFC-6D071589ACEA}">
      <dgm:prSet/>
      <dgm:spPr/>
      <dgm:t>
        <a:bodyPr/>
        <a:lstStyle/>
        <a:p>
          <a:endParaRPr lang="en-US"/>
        </a:p>
      </dgm:t>
    </dgm:pt>
    <dgm:pt modelId="{CA05D3EF-01DC-448C-AD30-EDC06B316104}" type="pres">
      <dgm:prSet presAssocID="{20107505-67D3-4697-9C22-E85EE6B4A7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86C171-F089-4C45-8053-F53247A7B436}" type="pres">
      <dgm:prSet presAssocID="{B49C7E92-64B2-411E-8897-65B1FC2A9C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9CE85-0FF2-4570-830D-8981579F63E4}" type="pres">
      <dgm:prSet presAssocID="{E1B5647E-CD37-46C8-8E87-086874A6D89B}" presName="sibTrans" presStyleCnt="0"/>
      <dgm:spPr/>
    </dgm:pt>
    <dgm:pt modelId="{60CBBCB8-A008-4229-83A4-5BE1091B7E44}" type="pres">
      <dgm:prSet presAssocID="{CB475312-7EEB-4C10-9DA5-AD6E476DD2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6CB82-B607-4F94-930B-B7E9AC66676A}" type="pres">
      <dgm:prSet presAssocID="{F9C05323-C44E-4BA5-B20E-B63233B7F329}" presName="sibTrans" presStyleCnt="0"/>
      <dgm:spPr/>
    </dgm:pt>
    <dgm:pt modelId="{B6910E4C-5D22-4B17-8FDB-BE1F50AAF45C}" type="pres">
      <dgm:prSet presAssocID="{704B96BA-7D59-4E99-BFCA-FB313A19AE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8D59C-A6A0-4F24-9029-385808D70976}" type="pres">
      <dgm:prSet presAssocID="{987F7A55-2047-47EC-8453-2C24948CEEEA}" presName="sibTrans" presStyleCnt="0"/>
      <dgm:spPr/>
    </dgm:pt>
    <dgm:pt modelId="{49CC8286-08C3-4918-B0CB-0E2A2D5FC300}" type="pres">
      <dgm:prSet presAssocID="{4225AA4C-2CB5-451B-8F1F-676C31CF4C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75DBD-CA83-498A-B08A-E1B0D679D474}" srcId="{20107505-67D3-4697-9C22-E85EE6B4A7D9}" destId="{704B96BA-7D59-4E99-BFCA-FB313A19AED5}" srcOrd="2" destOrd="0" parTransId="{AD70AFD8-9A82-4211-9DB7-76EFCFF13147}" sibTransId="{987F7A55-2047-47EC-8453-2C24948CEEEA}"/>
    <dgm:cxn modelId="{4F709DF6-DA19-4EBA-A3BF-109294516BD3}" type="presOf" srcId="{20107505-67D3-4697-9C22-E85EE6B4A7D9}" destId="{CA05D3EF-01DC-448C-AD30-EDC06B316104}" srcOrd="0" destOrd="0" presId="urn:microsoft.com/office/officeart/2005/8/layout/default"/>
    <dgm:cxn modelId="{6E7FE757-5A9F-4611-A0DA-CBDA58EDAFFC}" type="presOf" srcId="{CB475312-7EEB-4C10-9DA5-AD6E476DD282}" destId="{60CBBCB8-A008-4229-83A4-5BE1091B7E44}" srcOrd="0" destOrd="0" presId="urn:microsoft.com/office/officeart/2005/8/layout/default"/>
    <dgm:cxn modelId="{7946A953-3442-4FDF-9F20-31E93C7455D1}" srcId="{20107505-67D3-4697-9C22-E85EE6B4A7D9}" destId="{B49C7E92-64B2-411E-8897-65B1FC2A9C17}" srcOrd="0" destOrd="0" parTransId="{0368FB0F-F964-498F-A519-A5CE8D59D1D0}" sibTransId="{E1B5647E-CD37-46C8-8E87-086874A6D89B}"/>
    <dgm:cxn modelId="{11B3BFD7-EE39-4117-891E-8B7FE2B35EBB}" type="presOf" srcId="{704B96BA-7D59-4E99-BFCA-FB313A19AED5}" destId="{B6910E4C-5D22-4B17-8FDB-BE1F50AAF45C}" srcOrd="0" destOrd="0" presId="urn:microsoft.com/office/officeart/2005/8/layout/default"/>
    <dgm:cxn modelId="{0B564AA2-DD8E-47A5-B14D-76B8D475753A}" srcId="{20107505-67D3-4697-9C22-E85EE6B4A7D9}" destId="{CB475312-7EEB-4C10-9DA5-AD6E476DD282}" srcOrd="1" destOrd="0" parTransId="{58B8DDAF-5970-4A1F-AE57-A8DB5EB9166A}" sibTransId="{F9C05323-C44E-4BA5-B20E-B63233B7F329}"/>
    <dgm:cxn modelId="{8B7A437B-E4D4-4285-BD54-35D00CBB7A29}" type="presOf" srcId="{4225AA4C-2CB5-451B-8F1F-676C31CF4CEC}" destId="{49CC8286-08C3-4918-B0CB-0E2A2D5FC300}" srcOrd="0" destOrd="0" presId="urn:microsoft.com/office/officeart/2005/8/layout/default"/>
    <dgm:cxn modelId="{52CB84AD-57A8-4640-9CFC-6D071589ACEA}" srcId="{20107505-67D3-4697-9C22-E85EE6B4A7D9}" destId="{4225AA4C-2CB5-451B-8F1F-676C31CF4CEC}" srcOrd="3" destOrd="0" parTransId="{8CD490DA-D7C1-4E93-89FD-071157E9E1FE}" sibTransId="{0F8E61F4-F433-4D2F-8E07-751387078472}"/>
    <dgm:cxn modelId="{60AE3796-C496-4A44-9C12-E48A495A6FDA}" type="presOf" srcId="{B49C7E92-64B2-411E-8897-65B1FC2A9C17}" destId="{C686C171-F089-4C45-8053-F53247A7B436}" srcOrd="0" destOrd="0" presId="urn:microsoft.com/office/officeart/2005/8/layout/default"/>
    <dgm:cxn modelId="{9B448484-A163-4B0F-81B3-A87CDA7746EC}" type="presParOf" srcId="{CA05D3EF-01DC-448C-AD30-EDC06B316104}" destId="{C686C171-F089-4C45-8053-F53247A7B436}" srcOrd="0" destOrd="0" presId="urn:microsoft.com/office/officeart/2005/8/layout/default"/>
    <dgm:cxn modelId="{C0CC0106-3899-4EF2-8874-7E03D28B9E59}" type="presParOf" srcId="{CA05D3EF-01DC-448C-AD30-EDC06B316104}" destId="{A389CE85-0FF2-4570-830D-8981579F63E4}" srcOrd="1" destOrd="0" presId="urn:microsoft.com/office/officeart/2005/8/layout/default"/>
    <dgm:cxn modelId="{DAAF02C1-5693-43F0-BF72-F44D8B435A26}" type="presParOf" srcId="{CA05D3EF-01DC-448C-AD30-EDC06B316104}" destId="{60CBBCB8-A008-4229-83A4-5BE1091B7E44}" srcOrd="2" destOrd="0" presId="urn:microsoft.com/office/officeart/2005/8/layout/default"/>
    <dgm:cxn modelId="{03341011-68BA-4F8A-9409-7D4DCC30CF5B}" type="presParOf" srcId="{CA05D3EF-01DC-448C-AD30-EDC06B316104}" destId="{28B6CB82-B607-4F94-930B-B7E9AC66676A}" srcOrd="3" destOrd="0" presId="urn:microsoft.com/office/officeart/2005/8/layout/default"/>
    <dgm:cxn modelId="{66B0DD4C-4423-40E8-AAB3-859B69E401A5}" type="presParOf" srcId="{CA05D3EF-01DC-448C-AD30-EDC06B316104}" destId="{B6910E4C-5D22-4B17-8FDB-BE1F50AAF45C}" srcOrd="4" destOrd="0" presId="urn:microsoft.com/office/officeart/2005/8/layout/default"/>
    <dgm:cxn modelId="{465B24F0-7E76-48E9-9DC1-F93D20BE34C6}" type="presParOf" srcId="{CA05D3EF-01DC-448C-AD30-EDC06B316104}" destId="{EA38D59C-A6A0-4F24-9029-385808D70976}" srcOrd="5" destOrd="0" presId="urn:microsoft.com/office/officeart/2005/8/layout/default"/>
    <dgm:cxn modelId="{E7C16EB6-F63B-4F6D-A87D-FA676588D53A}" type="presParOf" srcId="{CA05D3EF-01DC-448C-AD30-EDC06B316104}" destId="{49CC8286-08C3-4918-B0CB-0E2A2D5FC3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DC052-6E5F-42BF-9755-48FFC4984C21}" type="doc">
      <dgm:prSet loTypeId="urn:microsoft.com/office/officeart/2005/8/layout/process1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A5A7185-F21D-474A-A5A9-125C93AB8126}">
      <dgm:prSet custT="1"/>
      <dgm:spPr/>
      <dgm:t>
        <a:bodyPr/>
        <a:lstStyle/>
        <a:p>
          <a:r>
            <a:rPr lang="en-US" sz="2400" dirty="0"/>
            <a:t>Resources</a:t>
          </a:r>
        </a:p>
      </dgm:t>
    </dgm:pt>
    <dgm:pt modelId="{AF30F6EB-1F38-410F-AB34-F7B2A687790B}" type="parTrans" cxnId="{4DEF69D0-B9DA-4013-A853-9C955670325F}">
      <dgm:prSet/>
      <dgm:spPr/>
      <dgm:t>
        <a:bodyPr/>
        <a:lstStyle/>
        <a:p>
          <a:endParaRPr lang="en-US" sz="2400"/>
        </a:p>
      </dgm:t>
    </dgm:pt>
    <dgm:pt modelId="{41242DFD-7A27-4C80-B2C3-A9AF2CA1E9C2}" type="sibTrans" cxnId="{4DEF69D0-B9DA-4013-A853-9C955670325F}">
      <dgm:prSet custT="1"/>
      <dgm:spPr/>
      <dgm:t>
        <a:bodyPr/>
        <a:lstStyle/>
        <a:p>
          <a:endParaRPr lang="en-US" sz="2400"/>
        </a:p>
      </dgm:t>
    </dgm:pt>
    <dgm:pt modelId="{A0BE4A69-F306-4EF2-B569-22940D19CFFD}">
      <dgm:prSet custT="1"/>
      <dgm:spPr/>
      <dgm:t>
        <a:bodyPr/>
        <a:lstStyle/>
        <a:p>
          <a:r>
            <a:rPr lang="en-US" sz="2400" dirty="0"/>
            <a:t>Cost</a:t>
          </a:r>
        </a:p>
      </dgm:t>
    </dgm:pt>
    <dgm:pt modelId="{FB5CFE5A-115E-4B3C-84D7-359DC75A2C8C}" type="parTrans" cxnId="{08CF046C-9450-4835-9BDD-7D0B7E957D53}">
      <dgm:prSet/>
      <dgm:spPr/>
      <dgm:t>
        <a:bodyPr/>
        <a:lstStyle/>
        <a:p>
          <a:endParaRPr lang="en-US" sz="2400"/>
        </a:p>
      </dgm:t>
    </dgm:pt>
    <dgm:pt modelId="{99D2C729-239C-4179-8386-D8057B5B2580}" type="sibTrans" cxnId="{08CF046C-9450-4835-9BDD-7D0B7E957D53}">
      <dgm:prSet/>
      <dgm:spPr/>
      <dgm:t>
        <a:bodyPr/>
        <a:lstStyle/>
        <a:p>
          <a:endParaRPr lang="en-US" sz="2400"/>
        </a:p>
      </dgm:t>
    </dgm:pt>
    <dgm:pt modelId="{237B2717-C312-4FF2-8149-68E32B3091E6}">
      <dgm:prSet custT="1"/>
      <dgm:spPr/>
      <dgm:t>
        <a:bodyPr/>
        <a:lstStyle/>
        <a:p>
          <a:r>
            <a:rPr lang="en-US" sz="2400" dirty="0"/>
            <a:t>Activities</a:t>
          </a:r>
        </a:p>
      </dgm:t>
    </dgm:pt>
    <dgm:pt modelId="{A0ED5073-A886-46AC-A0B6-C9F3307EC381}" type="parTrans" cxnId="{913FE8F0-5B88-409B-AE74-7D46F734A794}">
      <dgm:prSet/>
      <dgm:spPr/>
      <dgm:t>
        <a:bodyPr/>
        <a:lstStyle/>
        <a:p>
          <a:endParaRPr lang="en-US" sz="2400"/>
        </a:p>
      </dgm:t>
    </dgm:pt>
    <dgm:pt modelId="{70B52110-609A-4061-B5B3-0CC739A75A43}" type="sibTrans" cxnId="{913FE8F0-5B88-409B-AE74-7D46F734A794}">
      <dgm:prSet custT="1"/>
      <dgm:spPr/>
      <dgm:t>
        <a:bodyPr/>
        <a:lstStyle/>
        <a:p>
          <a:endParaRPr lang="en-US" sz="2400"/>
        </a:p>
      </dgm:t>
    </dgm:pt>
    <dgm:pt modelId="{6EB4A6AB-0E92-472D-8116-6A2BC5E8E237}">
      <dgm:prSet custT="1"/>
      <dgm:spPr/>
      <dgm:t>
        <a:bodyPr/>
        <a:lstStyle/>
        <a:p>
          <a:r>
            <a:rPr lang="en-US" sz="2400" dirty="0"/>
            <a:t>Interim Outcomes</a:t>
          </a:r>
        </a:p>
      </dgm:t>
    </dgm:pt>
    <dgm:pt modelId="{9A11B9EF-299A-437A-B252-3CA352328DC6}" type="parTrans" cxnId="{AB3D21DE-A054-4929-A977-0B97C589BDAE}">
      <dgm:prSet/>
      <dgm:spPr/>
      <dgm:t>
        <a:bodyPr/>
        <a:lstStyle/>
        <a:p>
          <a:endParaRPr lang="en-US" sz="2400"/>
        </a:p>
      </dgm:t>
    </dgm:pt>
    <dgm:pt modelId="{344BB5A7-2298-426C-AABF-52B41AFC4F4E}" type="sibTrans" cxnId="{AB3D21DE-A054-4929-A977-0B97C589BDAE}">
      <dgm:prSet custT="1"/>
      <dgm:spPr/>
      <dgm:t>
        <a:bodyPr/>
        <a:lstStyle/>
        <a:p>
          <a:endParaRPr lang="en-US" sz="2400"/>
        </a:p>
      </dgm:t>
    </dgm:pt>
    <dgm:pt modelId="{7C3BEF05-C99C-4343-AA9F-8CDFFFC32CDA}">
      <dgm:prSet custT="1"/>
      <dgm:spPr/>
      <dgm:t>
        <a:bodyPr/>
        <a:lstStyle/>
        <a:p>
          <a:r>
            <a:rPr lang="en-US" sz="2400" dirty="0"/>
            <a:t>Outcomes</a:t>
          </a:r>
        </a:p>
      </dgm:t>
    </dgm:pt>
    <dgm:pt modelId="{AFBF702F-BD9E-4624-B2E1-259BF56F2DCF}" type="parTrans" cxnId="{1C748AF7-FD57-4B94-863F-8E0A1EF48913}">
      <dgm:prSet/>
      <dgm:spPr/>
      <dgm:t>
        <a:bodyPr/>
        <a:lstStyle/>
        <a:p>
          <a:endParaRPr lang="en-US" sz="2400"/>
        </a:p>
      </dgm:t>
    </dgm:pt>
    <dgm:pt modelId="{35F5FD90-CF10-477D-BDA4-ED7275A75149}" type="sibTrans" cxnId="{1C748AF7-FD57-4B94-863F-8E0A1EF48913}">
      <dgm:prSet/>
      <dgm:spPr/>
      <dgm:t>
        <a:bodyPr/>
        <a:lstStyle/>
        <a:p>
          <a:endParaRPr lang="en-US" sz="2400"/>
        </a:p>
      </dgm:t>
    </dgm:pt>
    <dgm:pt modelId="{FB59770A-9E3B-4179-A66E-4D7CC6BD58F5}">
      <dgm:prSet custT="1"/>
      <dgm:spPr/>
      <dgm:t>
        <a:bodyPr/>
        <a:lstStyle/>
        <a:p>
          <a:r>
            <a:rPr lang="en-US" sz="2400" dirty="0"/>
            <a:t>Changes in the client</a:t>
          </a:r>
        </a:p>
      </dgm:t>
    </dgm:pt>
    <dgm:pt modelId="{9A8636E1-F4DB-446E-B637-8ACEC67F2604}" type="parTrans" cxnId="{8807A263-685A-4153-936B-DD90B1E37DA9}">
      <dgm:prSet/>
      <dgm:spPr/>
      <dgm:t>
        <a:bodyPr/>
        <a:lstStyle/>
        <a:p>
          <a:endParaRPr lang="en-US" sz="2400"/>
        </a:p>
      </dgm:t>
    </dgm:pt>
    <dgm:pt modelId="{5C604B5F-A9C1-446E-A03B-A5B2DE5E8249}" type="sibTrans" cxnId="{8807A263-685A-4153-936B-DD90B1E37DA9}">
      <dgm:prSet/>
      <dgm:spPr/>
      <dgm:t>
        <a:bodyPr/>
        <a:lstStyle/>
        <a:p>
          <a:endParaRPr lang="en-US" sz="2400"/>
        </a:p>
      </dgm:t>
    </dgm:pt>
    <dgm:pt modelId="{D80712E4-4CAB-4721-BD32-F4CA646D5C25}">
      <dgm:prSet custT="1"/>
      <dgm:spPr/>
      <dgm:t>
        <a:bodyPr/>
        <a:lstStyle/>
        <a:p>
          <a:r>
            <a:rPr lang="en-US" sz="2400" dirty="0"/>
            <a:t>Effectiveness</a:t>
          </a:r>
        </a:p>
      </dgm:t>
    </dgm:pt>
    <dgm:pt modelId="{CF189C69-CE52-4FD0-B16A-EF3AD670ABBB}" type="parTrans" cxnId="{21010D98-B09A-4A32-B0DA-7A2F617E6BE2}">
      <dgm:prSet/>
      <dgm:spPr/>
      <dgm:t>
        <a:bodyPr/>
        <a:lstStyle/>
        <a:p>
          <a:endParaRPr lang="en-US" sz="2400"/>
        </a:p>
      </dgm:t>
    </dgm:pt>
    <dgm:pt modelId="{F0F085A5-20B7-4471-8B7E-BC6CFBC47A78}" type="sibTrans" cxnId="{21010D98-B09A-4A32-B0DA-7A2F617E6BE2}">
      <dgm:prSet/>
      <dgm:spPr/>
      <dgm:t>
        <a:bodyPr/>
        <a:lstStyle/>
        <a:p>
          <a:endParaRPr lang="en-US" sz="2400"/>
        </a:p>
      </dgm:t>
    </dgm:pt>
    <dgm:pt modelId="{055D39AB-05E9-44AA-8C57-6E87028A00F8}">
      <dgm:prSet custT="1"/>
      <dgm:spPr/>
      <dgm:t>
        <a:bodyPr/>
        <a:lstStyle/>
        <a:p>
          <a:r>
            <a:rPr lang="en-US" sz="2400" dirty="0"/>
            <a:t>Benefits</a:t>
          </a:r>
        </a:p>
      </dgm:t>
    </dgm:pt>
    <dgm:pt modelId="{BEA63389-B7F1-4B34-9F77-AC9311692343}" type="parTrans" cxnId="{15A69A5C-E530-4286-8DCA-33F45EC9A5F8}">
      <dgm:prSet/>
      <dgm:spPr/>
      <dgm:t>
        <a:bodyPr/>
        <a:lstStyle/>
        <a:p>
          <a:endParaRPr lang="en-US" sz="2400"/>
        </a:p>
      </dgm:t>
    </dgm:pt>
    <dgm:pt modelId="{E4E86103-8F20-4896-B4DD-57FF4A4A490A}" type="sibTrans" cxnId="{15A69A5C-E530-4286-8DCA-33F45EC9A5F8}">
      <dgm:prSet/>
      <dgm:spPr/>
      <dgm:t>
        <a:bodyPr/>
        <a:lstStyle/>
        <a:p>
          <a:endParaRPr lang="en-US" sz="2400"/>
        </a:p>
      </dgm:t>
    </dgm:pt>
    <dgm:pt modelId="{56435EDB-4733-4FF2-88C8-6842CD28C561}">
      <dgm:prSet custT="1"/>
      <dgm:spPr/>
      <dgm:t>
        <a:bodyPr/>
        <a:lstStyle/>
        <a:p>
          <a:r>
            <a:rPr lang="en-US" sz="2400" dirty="0"/>
            <a:t>FEP</a:t>
          </a:r>
        </a:p>
      </dgm:t>
    </dgm:pt>
    <dgm:pt modelId="{B2F64AFF-105B-4BD5-86B2-FF38BE80B74C}" type="sibTrans" cxnId="{9DA08DA8-750B-4436-B68D-75B5BC6F0F26}">
      <dgm:prSet/>
      <dgm:spPr/>
      <dgm:t>
        <a:bodyPr/>
        <a:lstStyle/>
        <a:p>
          <a:endParaRPr lang="en-US" sz="2400"/>
        </a:p>
      </dgm:t>
    </dgm:pt>
    <dgm:pt modelId="{713CF984-2F39-4661-8163-1305C52401EE}" type="parTrans" cxnId="{9DA08DA8-750B-4436-B68D-75B5BC6F0F26}">
      <dgm:prSet/>
      <dgm:spPr/>
      <dgm:t>
        <a:bodyPr/>
        <a:lstStyle/>
        <a:p>
          <a:endParaRPr lang="en-US" sz="2400"/>
        </a:p>
      </dgm:t>
    </dgm:pt>
    <dgm:pt modelId="{3297A7ED-DDB1-4CBA-A04D-D681D224E496}" type="pres">
      <dgm:prSet presAssocID="{3A7DC052-6E5F-42BF-9755-48FFC4984C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B1ED6-6BEE-4F7D-B1DD-4F4E0AB1FF31}" type="pres">
      <dgm:prSet presAssocID="{DA5A7185-F21D-474A-A5A9-125C93AB8126}" presName="node" presStyleLbl="node1" presStyleIdx="0" presStyleCnt="4" custLinFactNeighborY="-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B1845-3732-4907-8FB6-D0DE15F63A5A}" type="pres">
      <dgm:prSet presAssocID="{41242DFD-7A27-4C80-B2C3-A9AF2CA1E9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47F55F5-938E-42B3-8E04-E64021FC8A69}" type="pres">
      <dgm:prSet presAssocID="{41242DFD-7A27-4C80-B2C3-A9AF2CA1E9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1D6BDEB-ED41-49D1-BF19-D740E4B888A0}" type="pres">
      <dgm:prSet presAssocID="{237B2717-C312-4FF2-8149-68E32B3091E6}" presName="node" presStyleLbl="node1" presStyleIdx="1" presStyleCnt="4" custLinFactNeighborY="-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8297-9FEF-49D2-A1D9-BC2675B62109}" type="pres">
      <dgm:prSet presAssocID="{70B52110-609A-4061-B5B3-0CC739A75A4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79DCD70-D3D7-47F3-A3DB-8AC2F25F8E3D}" type="pres">
      <dgm:prSet presAssocID="{70B52110-609A-4061-B5B3-0CC739A75A4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23951BA-2DB6-403F-BCA0-7AACA9AEF9BC}" type="pres">
      <dgm:prSet presAssocID="{6EB4A6AB-0E92-472D-8116-6A2BC5E8E237}" presName="node" presStyleLbl="node1" presStyleIdx="2" presStyleCnt="4" custLinFactNeighborY="-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ABA9A-BF2B-4C7E-AE71-D6B5CFACF804}" type="pres">
      <dgm:prSet presAssocID="{344BB5A7-2298-426C-AABF-52B41AFC4F4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09545B8-69A1-4243-A7FE-3C6440B4EA51}" type="pres">
      <dgm:prSet presAssocID="{344BB5A7-2298-426C-AABF-52B41AFC4F4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3348B1B-5C9D-411A-89BD-9AE506BB00D1}" type="pres">
      <dgm:prSet presAssocID="{7C3BEF05-C99C-4343-AA9F-8CDFFFC32CDA}" presName="node" presStyleLbl="node1" presStyleIdx="3" presStyleCnt="4" custLinFactNeighborY="-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08DA8-750B-4436-B68D-75B5BC6F0F26}" srcId="{237B2717-C312-4FF2-8149-68E32B3091E6}" destId="{56435EDB-4733-4FF2-88C8-6842CD28C561}" srcOrd="0" destOrd="0" parTransId="{713CF984-2F39-4661-8163-1305C52401EE}" sibTransId="{B2F64AFF-105B-4BD5-86B2-FF38BE80B74C}"/>
    <dgm:cxn modelId="{E1DD14B8-67D1-4F4E-A866-B8076781C879}" type="presOf" srcId="{6EB4A6AB-0E92-472D-8116-6A2BC5E8E237}" destId="{723951BA-2DB6-403F-BCA0-7AACA9AEF9BC}" srcOrd="0" destOrd="0" presId="urn:microsoft.com/office/officeart/2005/8/layout/process1"/>
    <dgm:cxn modelId="{08CF046C-9450-4835-9BDD-7D0B7E957D53}" srcId="{DA5A7185-F21D-474A-A5A9-125C93AB8126}" destId="{A0BE4A69-F306-4EF2-B569-22940D19CFFD}" srcOrd="0" destOrd="0" parTransId="{FB5CFE5A-115E-4B3C-84D7-359DC75A2C8C}" sibTransId="{99D2C729-239C-4179-8386-D8057B5B2580}"/>
    <dgm:cxn modelId="{8807A263-685A-4153-936B-DD90B1E37DA9}" srcId="{6EB4A6AB-0E92-472D-8116-6A2BC5E8E237}" destId="{FB59770A-9E3B-4179-A66E-4D7CC6BD58F5}" srcOrd="0" destOrd="0" parTransId="{9A8636E1-F4DB-446E-B637-8ACEC67F2604}" sibTransId="{5C604B5F-A9C1-446E-A03B-A5B2DE5E8249}"/>
    <dgm:cxn modelId="{22741720-B815-4802-B1B7-C1B0091716E8}" type="presOf" srcId="{D80712E4-4CAB-4721-BD32-F4CA646D5C25}" destId="{33348B1B-5C9D-411A-89BD-9AE506BB00D1}" srcOrd="0" destOrd="1" presId="urn:microsoft.com/office/officeart/2005/8/layout/process1"/>
    <dgm:cxn modelId="{57BC8125-5B7D-469A-8128-C238A9CCF822}" type="presOf" srcId="{70B52110-609A-4061-B5B3-0CC739A75A43}" destId="{AB508297-9FEF-49D2-A1D9-BC2675B62109}" srcOrd="0" destOrd="0" presId="urn:microsoft.com/office/officeart/2005/8/layout/process1"/>
    <dgm:cxn modelId="{79A65C9B-055F-4A1D-9EF1-B3174B4012DA}" type="presOf" srcId="{7C3BEF05-C99C-4343-AA9F-8CDFFFC32CDA}" destId="{33348B1B-5C9D-411A-89BD-9AE506BB00D1}" srcOrd="0" destOrd="0" presId="urn:microsoft.com/office/officeart/2005/8/layout/process1"/>
    <dgm:cxn modelId="{FB5C4547-297E-4FF5-A676-6977E1401EDF}" type="presOf" srcId="{344BB5A7-2298-426C-AABF-52B41AFC4F4E}" destId="{023ABA9A-BF2B-4C7E-AE71-D6B5CFACF804}" srcOrd="0" destOrd="0" presId="urn:microsoft.com/office/officeart/2005/8/layout/process1"/>
    <dgm:cxn modelId="{A7A7D2C6-62F9-43C6-9697-0CB3D63BB0C6}" type="presOf" srcId="{FB59770A-9E3B-4179-A66E-4D7CC6BD58F5}" destId="{723951BA-2DB6-403F-BCA0-7AACA9AEF9BC}" srcOrd="0" destOrd="1" presId="urn:microsoft.com/office/officeart/2005/8/layout/process1"/>
    <dgm:cxn modelId="{15CDCC73-BA2F-47C8-8B3B-A6C89DC6ABC6}" type="presOf" srcId="{3A7DC052-6E5F-42BF-9755-48FFC4984C21}" destId="{3297A7ED-DDB1-4CBA-A04D-D681D224E496}" srcOrd="0" destOrd="0" presId="urn:microsoft.com/office/officeart/2005/8/layout/process1"/>
    <dgm:cxn modelId="{259C895E-B120-4D65-87F8-FD9F760D9E12}" type="presOf" srcId="{237B2717-C312-4FF2-8149-68E32B3091E6}" destId="{C1D6BDEB-ED41-49D1-BF19-D740E4B888A0}" srcOrd="0" destOrd="0" presId="urn:microsoft.com/office/officeart/2005/8/layout/process1"/>
    <dgm:cxn modelId="{423A298C-BBDF-49B5-BDBA-FB605026E5B3}" type="presOf" srcId="{344BB5A7-2298-426C-AABF-52B41AFC4F4E}" destId="{A09545B8-69A1-4243-A7FE-3C6440B4EA51}" srcOrd="1" destOrd="0" presId="urn:microsoft.com/office/officeart/2005/8/layout/process1"/>
    <dgm:cxn modelId="{C1969D20-975E-4CD0-B8B0-ECF6DB22C783}" type="presOf" srcId="{A0BE4A69-F306-4EF2-B569-22940D19CFFD}" destId="{53EB1ED6-6BEE-4F7D-B1DD-4F4E0AB1FF31}" srcOrd="0" destOrd="1" presId="urn:microsoft.com/office/officeart/2005/8/layout/process1"/>
    <dgm:cxn modelId="{AB3D21DE-A054-4929-A977-0B97C589BDAE}" srcId="{3A7DC052-6E5F-42BF-9755-48FFC4984C21}" destId="{6EB4A6AB-0E92-472D-8116-6A2BC5E8E237}" srcOrd="2" destOrd="0" parTransId="{9A11B9EF-299A-437A-B252-3CA352328DC6}" sibTransId="{344BB5A7-2298-426C-AABF-52B41AFC4F4E}"/>
    <dgm:cxn modelId="{8A72B4A9-8DA5-4E37-8325-D71004528B21}" type="presOf" srcId="{41242DFD-7A27-4C80-B2C3-A9AF2CA1E9C2}" destId="{2E7B1845-3732-4907-8FB6-D0DE15F63A5A}" srcOrd="0" destOrd="0" presId="urn:microsoft.com/office/officeart/2005/8/layout/process1"/>
    <dgm:cxn modelId="{7C3FAA45-848D-412D-9A36-1106B900B6C2}" type="presOf" srcId="{70B52110-609A-4061-B5B3-0CC739A75A43}" destId="{279DCD70-D3D7-47F3-A3DB-8AC2F25F8E3D}" srcOrd="1" destOrd="0" presId="urn:microsoft.com/office/officeart/2005/8/layout/process1"/>
    <dgm:cxn modelId="{15A69A5C-E530-4286-8DCA-33F45EC9A5F8}" srcId="{7C3BEF05-C99C-4343-AA9F-8CDFFFC32CDA}" destId="{055D39AB-05E9-44AA-8C57-6E87028A00F8}" srcOrd="1" destOrd="0" parTransId="{BEA63389-B7F1-4B34-9F77-AC9311692343}" sibTransId="{E4E86103-8F20-4896-B4DD-57FF4A4A490A}"/>
    <dgm:cxn modelId="{C547C147-8228-4892-BA1F-5DBCDFF34E1D}" type="presOf" srcId="{DA5A7185-F21D-474A-A5A9-125C93AB8126}" destId="{53EB1ED6-6BEE-4F7D-B1DD-4F4E0AB1FF31}" srcOrd="0" destOrd="0" presId="urn:microsoft.com/office/officeart/2005/8/layout/process1"/>
    <dgm:cxn modelId="{913FE8F0-5B88-409B-AE74-7D46F734A794}" srcId="{3A7DC052-6E5F-42BF-9755-48FFC4984C21}" destId="{237B2717-C312-4FF2-8149-68E32B3091E6}" srcOrd="1" destOrd="0" parTransId="{A0ED5073-A886-46AC-A0B6-C9F3307EC381}" sibTransId="{70B52110-609A-4061-B5B3-0CC739A75A43}"/>
    <dgm:cxn modelId="{A7D8C9B0-D9DB-4517-8E1B-A03EA7E1FC58}" type="presOf" srcId="{56435EDB-4733-4FF2-88C8-6842CD28C561}" destId="{C1D6BDEB-ED41-49D1-BF19-D740E4B888A0}" srcOrd="0" destOrd="1" presId="urn:microsoft.com/office/officeart/2005/8/layout/process1"/>
    <dgm:cxn modelId="{4DEF69D0-B9DA-4013-A853-9C955670325F}" srcId="{3A7DC052-6E5F-42BF-9755-48FFC4984C21}" destId="{DA5A7185-F21D-474A-A5A9-125C93AB8126}" srcOrd="0" destOrd="0" parTransId="{AF30F6EB-1F38-410F-AB34-F7B2A687790B}" sibTransId="{41242DFD-7A27-4C80-B2C3-A9AF2CA1E9C2}"/>
    <dgm:cxn modelId="{24B84C56-925C-46FF-8C00-CFC9374FBE0B}" type="presOf" srcId="{055D39AB-05E9-44AA-8C57-6E87028A00F8}" destId="{33348B1B-5C9D-411A-89BD-9AE506BB00D1}" srcOrd="0" destOrd="2" presId="urn:microsoft.com/office/officeart/2005/8/layout/process1"/>
    <dgm:cxn modelId="{21010D98-B09A-4A32-B0DA-7A2F617E6BE2}" srcId="{7C3BEF05-C99C-4343-AA9F-8CDFFFC32CDA}" destId="{D80712E4-4CAB-4721-BD32-F4CA646D5C25}" srcOrd="0" destOrd="0" parTransId="{CF189C69-CE52-4FD0-B16A-EF3AD670ABBB}" sibTransId="{F0F085A5-20B7-4471-8B7E-BC6CFBC47A78}"/>
    <dgm:cxn modelId="{1C748AF7-FD57-4B94-863F-8E0A1EF48913}" srcId="{3A7DC052-6E5F-42BF-9755-48FFC4984C21}" destId="{7C3BEF05-C99C-4343-AA9F-8CDFFFC32CDA}" srcOrd="3" destOrd="0" parTransId="{AFBF702F-BD9E-4624-B2E1-259BF56F2DCF}" sibTransId="{35F5FD90-CF10-477D-BDA4-ED7275A75149}"/>
    <dgm:cxn modelId="{7C580079-6D8F-4E96-90E5-5B94A1E4F391}" type="presOf" srcId="{41242DFD-7A27-4C80-B2C3-A9AF2CA1E9C2}" destId="{D47F55F5-938E-42B3-8E04-E64021FC8A69}" srcOrd="1" destOrd="0" presId="urn:microsoft.com/office/officeart/2005/8/layout/process1"/>
    <dgm:cxn modelId="{41295B20-5DD8-4216-A253-F772F7F9878B}" type="presParOf" srcId="{3297A7ED-DDB1-4CBA-A04D-D681D224E496}" destId="{53EB1ED6-6BEE-4F7D-B1DD-4F4E0AB1FF31}" srcOrd="0" destOrd="0" presId="urn:microsoft.com/office/officeart/2005/8/layout/process1"/>
    <dgm:cxn modelId="{51D95EC9-4297-4713-B42E-1A7B31F9E2DF}" type="presParOf" srcId="{3297A7ED-DDB1-4CBA-A04D-D681D224E496}" destId="{2E7B1845-3732-4907-8FB6-D0DE15F63A5A}" srcOrd="1" destOrd="0" presId="urn:microsoft.com/office/officeart/2005/8/layout/process1"/>
    <dgm:cxn modelId="{12495369-0B14-41CE-B9B3-B3D53AAB3507}" type="presParOf" srcId="{2E7B1845-3732-4907-8FB6-D0DE15F63A5A}" destId="{D47F55F5-938E-42B3-8E04-E64021FC8A69}" srcOrd="0" destOrd="0" presId="urn:microsoft.com/office/officeart/2005/8/layout/process1"/>
    <dgm:cxn modelId="{08717908-1A04-4A92-B24B-D13FF3D500BA}" type="presParOf" srcId="{3297A7ED-DDB1-4CBA-A04D-D681D224E496}" destId="{C1D6BDEB-ED41-49D1-BF19-D740E4B888A0}" srcOrd="2" destOrd="0" presId="urn:microsoft.com/office/officeart/2005/8/layout/process1"/>
    <dgm:cxn modelId="{C43CBCA8-36E4-4E48-B418-1B3EB0719C0F}" type="presParOf" srcId="{3297A7ED-DDB1-4CBA-A04D-D681D224E496}" destId="{AB508297-9FEF-49D2-A1D9-BC2675B62109}" srcOrd="3" destOrd="0" presId="urn:microsoft.com/office/officeart/2005/8/layout/process1"/>
    <dgm:cxn modelId="{468682EF-DA38-4F05-8D9F-C57542A8486A}" type="presParOf" srcId="{AB508297-9FEF-49D2-A1D9-BC2675B62109}" destId="{279DCD70-D3D7-47F3-A3DB-8AC2F25F8E3D}" srcOrd="0" destOrd="0" presId="urn:microsoft.com/office/officeart/2005/8/layout/process1"/>
    <dgm:cxn modelId="{623C8FF9-E19F-48AD-9497-31E5A75639F6}" type="presParOf" srcId="{3297A7ED-DDB1-4CBA-A04D-D681D224E496}" destId="{723951BA-2DB6-403F-BCA0-7AACA9AEF9BC}" srcOrd="4" destOrd="0" presId="urn:microsoft.com/office/officeart/2005/8/layout/process1"/>
    <dgm:cxn modelId="{897BA0CB-69E6-4AB7-9DA2-56FF8641B853}" type="presParOf" srcId="{3297A7ED-DDB1-4CBA-A04D-D681D224E496}" destId="{023ABA9A-BF2B-4C7E-AE71-D6B5CFACF804}" srcOrd="5" destOrd="0" presId="urn:microsoft.com/office/officeart/2005/8/layout/process1"/>
    <dgm:cxn modelId="{6DAB8FB8-1D94-4C66-B21F-612DC323618C}" type="presParOf" srcId="{023ABA9A-BF2B-4C7E-AE71-D6B5CFACF804}" destId="{A09545B8-69A1-4243-A7FE-3C6440B4EA51}" srcOrd="0" destOrd="0" presId="urn:microsoft.com/office/officeart/2005/8/layout/process1"/>
    <dgm:cxn modelId="{20A123BB-F664-43F6-AD42-26798B62A699}" type="presParOf" srcId="{3297A7ED-DDB1-4CBA-A04D-D681D224E496}" destId="{33348B1B-5C9D-411A-89BD-9AE506BB00D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47F32-2728-4BFC-9AF1-FDF8D6645874}">
      <dsp:nvSpPr>
        <dsp:cNvPr id="0" name=""/>
        <dsp:cNvSpPr/>
      </dsp:nvSpPr>
      <dsp:spPr>
        <a:xfrm>
          <a:off x="594853" y="0"/>
          <a:ext cx="6741670" cy="51212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AEC7-BA85-480C-8AC9-AD595A231AB6}">
      <dsp:nvSpPr>
        <dsp:cNvPr id="0" name=""/>
        <dsp:cNvSpPr/>
      </dsp:nvSpPr>
      <dsp:spPr>
        <a:xfrm>
          <a:off x="2323" y="1536382"/>
          <a:ext cx="1398834" cy="204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FEP</a:t>
          </a:r>
        </a:p>
      </dsp:txBody>
      <dsp:txXfrm>
        <a:off x="70608" y="1604667"/>
        <a:ext cx="1262264" cy="1911940"/>
      </dsp:txXfrm>
    </dsp:sp>
    <dsp:sp modelId="{68F0F303-4E95-49E1-A89D-F74E69CEFC2C}">
      <dsp:nvSpPr>
        <dsp:cNvPr id="0" name=""/>
        <dsp:cNvSpPr/>
      </dsp:nvSpPr>
      <dsp:spPr>
        <a:xfrm>
          <a:off x="1634297" y="1536382"/>
          <a:ext cx="1398834" cy="204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Program Develop-</a:t>
          </a:r>
          <a:r>
            <a:rPr lang="en-US" sz="2200" kern="1200" dirty="0" err="1"/>
            <a:t>ment</a:t>
          </a:r>
          <a:endParaRPr lang="en-US" sz="2200" kern="1200" dirty="0"/>
        </a:p>
      </dsp:txBody>
      <dsp:txXfrm>
        <a:off x="1702582" y="1604667"/>
        <a:ext cx="1262264" cy="1911940"/>
      </dsp:txXfrm>
    </dsp:sp>
    <dsp:sp modelId="{97D8D2AB-CABF-41D9-AB42-77FB75FFB1E6}">
      <dsp:nvSpPr>
        <dsp:cNvPr id="0" name=""/>
        <dsp:cNvSpPr/>
      </dsp:nvSpPr>
      <dsp:spPr>
        <a:xfrm>
          <a:off x="3266271" y="1536382"/>
          <a:ext cx="1398834" cy="204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Staffing and Services</a:t>
          </a:r>
        </a:p>
      </dsp:txBody>
      <dsp:txXfrm>
        <a:off x="3334556" y="1604667"/>
        <a:ext cx="1262264" cy="1911940"/>
      </dsp:txXfrm>
    </dsp:sp>
    <dsp:sp modelId="{C5230D9B-2638-4EA1-8A35-723F5C1F86EE}">
      <dsp:nvSpPr>
        <dsp:cNvPr id="0" name=""/>
        <dsp:cNvSpPr/>
      </dsp:nvSpPr>
      <dsp:spPr>
        <a:xfrm>
          <a:off x="4898244" y="1536382"/>
          <a:ext cx="1398834" cy="204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Cost Benefit Results</a:t>
          </a:r>
        </a:p>
      </dsp:txBody>
      <dsp:txXfrm>
        <a:off x="4966529" y="1604667"/>
        <a:ext cx="1262264" cy="1911940"/>
      </dsp:txXfrm>
    </dsp:sp>
    <dsp:sp modelId="{C2DD1A72-0955-4027-B8B9-F8EB414C0D58}">
      <dsp:nvSpPr>
        <dsp:cNvPr id="0" name=""/>
        <dsp:cNvSpPr/>
      </dsp:nvSpPr>
      <dsp:spPr>
        <a:xfrm>
          <a:off x="6530218" y="1536382"/>
          <a:ext cx="1398834" cy="204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Lessons Learned &amp; Next Steps</a:t>
          </a:r>
        </a:p>
      </dsp:txBody>
      <dsp:txXfrm>
        <a:off x="6598503" y="1604667"/>
        <a:ext cx="1262264" cy="1911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C171-F089-4C45-8053-F53247A7B436}">
      <dsp:nvSpPr>
        <dsp:cNvPr id="0" name=""/>
        <dsp:cNvSpPr/>
      </dsp:nvSpPr>
      <dsp:spPr>
        <a:xfrm>
          <a:off x="890" y="263919"/>
          <a:ext cx="3472299" cy="2083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15-29 years old</a:t>
          </a:r>
        </a:p>
      </dsp:txBody>
      <dsp:txXfrm>
        <a:off x="890" y="263919"/>
        <a:ext cx="3472299" cy="2083379"/>
      </dsp:txXfrm>
    </dsp:sp>
    <dsp:sp modelId="{60CBBCB8-A008-4229-83A4-5BE1091B7E44}">
      <dsp:nvSpPr>
        <dsp:cNvPr id="0" name=""/>
        <dsp:cNvSpPr/>
      </dsp:nvSpPr>
      <dsp:spPr>
        <a:xfrm>
          <a:off x="3820419" y="263919"/>
          <a:ext cx="3472299" cy="2083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Symptom onset within past 2 years</a:t>
          </a:r>
        </a:p>
      </dsp:txBody>
      <dsp:txXfrm>
        <a:off x="3820419" y="263919"/>
        <a:ext cx="3472299" cy="2083379"/>
      </dsp:txXfrm>
    </dsp:sp>
    <dsp:sp modelId="{B6910E4C-5D22-4B17-8FDB-BE1F50AAF45C}">
      <dsp:nvSpPr>
        <dsp:cNvPr id="0" name=""/>
        <dsp:cNvSpPr/>
      </dsp:nvSpPr>
      <dsp:spPr>
        <a:xfrm>
          <a:off x="890" y="2694529"/>
          <a:ext cx="3472299" cy="2083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Live in Arapahoe County or Aurora, CO</a:t>
          </a:r>
        </a:p>
      </dsp:txBody>
      <dsp:txXfrm>
        <a:off x="890" y="2694529"/>
        <a:ext cx="3472299" cy="2083379"/>
      </dsp:txXfrm>
    </dsp:sp>
    <dsp:sp modelId="{49CC8286-08C3-4918-B0CB-0E2A2D5FC300}">
      <dsp:nvSpPr>
        <dsp:cNvPr id="0" name=""/>
        <dsp:cNvSpPr/>
      </dsp:nvSpPr>
      <dsp:spPr>
        <a:xfrm>
          <a:off x="3820419" y="2694529"/>
          <a:ext cx="3472299" cy="2083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Voluntarily participation</a:t>
          </a:r>
        </a:p>
      </dsp:txBody>
      <dsp:txXfrm>
        <a:off x="3820419" y="2694529"/>
        <a:ext cx="3472299" cy="2083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B1ED6-6BEE-4F7D-B1DD-4F4E0AB1FF31}">
      <dsp:nvSpPr>
        <dsp:cNvPr id="0" name=""/>
        <dsp:cNvSpPr/>
      </dsp:nvSpPr>
      <dsp:spPr>
        <a:xfrm>
          <a:off x="5024" y="1192632"/>
          <a:ext cx="2196981" cy="181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Resources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Cost</a:t>
          </a:r>
        </a:p>
      </dsp:txBody>
      <dsp:txXfrm>
        <a:off x="58111" y="1245719"/>
        <a:ext cx="2090807" cy="1706335"/>
      </dsp:txXfrm>
    </dsp:sp>
    <dsp:sp modelId="{2E7B1845-3732-4907-8FB6-D0DE15F63A5A}">
      <dsp:nvSpPr>
        <dsp:cNvPr id="0" name=""/>
        <dsp:cNvSpPr/>
      </dsp:nvSpPr>
      <dsp:spPr>
        <a:xfrm>
          <a:off x="2421704" y="1826462"/>
          <a:ext cx="465760" cy="54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21704" y="1935432"/>
        <a:ext cx="326032" cy="326911"/>
      </dsp:txXfrm>
    </dsp:sp>
    <dsp:sp modelId="{C1D6BDEB-ED41-49D1-BF19-D740E4B888A0}">
      <dsp:nvSpPr>
        <dsp:cNvPr id="0" name=""/>
        <dsp:cNvSpPr/>
      </dsp:nvSpPr>
      <dsp:spPr>
        <a:xfrm>
          <a:off x="3080799" y="1192632"/>
          <a:ext cx="2196981" cy="181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Activities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FEP</a:t>
          </a:r>
        </a:p>
      </dsp:txBody>
      <dsp:txXfrm>
        <a:off x="3133886" y="1245719"/>
        <a:ext cx="2090807" cy="1706335"/>
      </dsp:txXfrm>
    </dsp:sp>
    <dsp:sp modelId="{AB508297-9FEF-49D2-A1D9-BC2675B62109}">
      <dsp:nvSpPr>
        <dsp:cNvPr id="0" name=""/>
        <dsp:cNvSpPr/>
      </dsp:nvSpPr>
      <dsp:spPr>
        <a:xfrm>
          <a:off x="5497479" y="1826462"/>
          <a:ext cx="465760" cy="54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97479" y="1935432"/>
        <a:ext cx="326032" cy="326911"/>
      </dsp:txXfrm>
    </dsp:sp>
    <dsp:sp modelId="{723951BA-2DB6-403F-BCA0-7AACA9AEF9BC}">
      <dsp:nvSpPr>
        <dsp:cNvPr id="0" name=""/>
        <dsp:cNvSpPr/>
      </dsp:nvSpPr>
      <dsp:spPr>
        <a:xfrm>
          <a:off x="6156573" y="1192632"/>
          <a:ext cx="2196981" cy="181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Interim Outcomes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Changes in the client</a:t>
          </a:r>
        </a:p>
      </dsp:txBody>
      <dsp:txXfrm>
        <a:off x="6209660" y="1245719"/>
        <a:ext cx="2090807" cy="1706335"/>
      </dsp:txXfrm>
    </dsp:sp>
    <dsp:sp modelId="{023ABA9A-BF2B-4C7E-AE71-D6B5CFACF804}">
      <dsp:nvSpPr>
        <dsp:cNvPr id="0" name=""/>
        <dsp:cNvSpPr/>
      </dsp:nvSpPr>
      <dsp:spPr>
        <a:xfrm>
          <a:off x="8573253" y="1826462"/>
          <a:ext cx="465760" cy="54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573253" y="1935432"/>
        <a:ext cx="326032" cy="326911"/>
      </dsp:txXfrm>
    </dsp:sp>
    <dsp:sp modelId="{33348B1B-5C9D-411A-89BD-9AE506BB00D1}">
      <dsp:nvSpPr>
        <dsp:cNvPr id="0" name=""/>
        <dsp:cNvSpPr/>
      </dsp:nvSpPr>
      <dsp:spPr>
        <a:xfrm>
          <a:off x="9232348" y="1192632"/>
          <a:ext cx="2196981" cy="181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Outcomes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Effectiveness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Benefits</a:t>
          </a:r>
        </a:p>
      </dsp:txBody>
      <dsp:txXfrm>
        <a:off x="9285435" y="1245719"/>
        <a:ext cx="2090807" cy="170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C1323-FE22-4DAD-A10E-CA6DA37B432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C7CC5-F5E9-4762-A557-A9EC0528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15432.2</a:t>
            </a:r>
            <a:r>
              <a:rPr lang="en-US" dirty="0"/>
              <a:t> 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non-billable -&gt; can't build Medicaid</a:t>
            </a:r>
          </a:p>
          <a:p>
            <a:r>
              <a:rPr lang="en-US" dirty="0"/>
              <a:t>Does not include HR,</a:t>
            </a:r>
            <a:r>
              <a:rPr lang="en-US" baseline="0" dirty="0"/>
              <a:t> accounting, ancillary</a:t>
            </a:r>
          </a:p>
          <a:p>
            <a:r>
              <a:rPr lang="en-US" baseline="0" dirty="0"/>
              <a:t>RAE will pay different fees for different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system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Employment</a:t>
            </a:r>
            <a:r>
              <a:rPr lang="en-US" baseline="0" dirty="0"/>
              <a:t> – increased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previously not a goal became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7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5  4 are PT and 1 FT. Of the 16 12 are PT and 4 are FT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of the 9 not seeking moved to employed. Of the 3 one became FT student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continuing cases and 1 new</a:t>
            </a:r>
            <a:r>
              <a:rPr lang="en-US" dirty="0"/>
              <a:t>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with new legal case</a:t>
            </a:r>
            <a:r>
              <a:rPr lang="en-US" dirty="0"/>
              <a:t>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7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 across all RAP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7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Living Skills </a:t>
            </a:r>
          </a:p>
          <a:p>
            <a:r>
              <a:rPr lang="en-US" dirty="0"/>
              <a:t>Psychosis Management	</a:t>
            </a:r>
          </a:p>
          <a:p>
            <a:r>
              <a:rPr lang="en-US" dirty="0"/>
              <a:t>Building a support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CC5-F5E9-4762-A557-A9EC052823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 &gt; cost? =&gt; "cost-beneficial!"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– What goes into the program</a:t>
            </a:r>
          </a:p>
          <a:p>
            <a:r>
              <a:rPr lang="en-US" dirty="0"/>
              <a:t>Activities - What is done with clients</a:t>
            </a:r>
          </a:p>
          <a:p>
            <a:r>
              <a:rPr lang="en-US" dirty="0"/>
              <a:t>Interim Outcomes – What changes occur in the client</a:t>
            </a:r>
          </a:p>
          <a:p>
            <a:r>
              <a:rPr lang="en-US" dirty="0"/>
              <a:t>Outcomes –</a:t>
            </a:r>
            <a:r>
              <a:rPr lang="en-US" baseline="0" dirty="0"/>
              <a:t> What clients do / do more/ less/ stop doing/ start doing</a:t>
            </a:r>
          </a:p>
          <a:p>
            <a:r>
              <a:rPr lang="en-US" baseline="0" dirty="0"/>
              <a:t>CJS – criminal justice system</a:t>
            </a:r>
          </a:p>
          <a:p>
            <a:endParaRPr lang="en-US" baseline="0" dirty="0"/>
          </a:p>
          <a:p>
            <a:r>
              <a:rPr lang="en-US" dirty="0"/>
              <a:t>Arrows show the primary direction of action. There also is a feedback loop between outcomes and costs: </a:t>
            </a:r>
          </a:p>
          <a:p>
            <a:r>
              <a:rPr lang="en-US" dirty="0"/>
              <a:t>If outcomes are positive, expenditure of additional resources may be justified.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76B6D-945B-4D42-BFC7-2F588B07F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system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Employment</a:t>
            </a:r>
            <a:r>
              <a:rPr lang="en-US" baseline="0" dirty="0"/>
              <a:t> – increased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C7CC5-F5E9-4762-A557-A9EC052823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2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1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3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4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https://www.colorado.gov/pacific/sites/default/files/CDHS-OBH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rissanders.org/2015/05/questions-in-investigat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pwaterwatch.com/cost-benefit-analys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AE83-A464-4AF4-A918-146C50B60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298448"/>
            <a:ext cx="8780929" cy="3676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Aurora Mental Health Center (</a:t>
            </a:r>
            <a:r>
              <a:rPr lang="en-US" dirty="0" err="1"/>
              <a:t>AuMHC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First Episode Psychosis </a:t>
            </a:r>
            <a:br>
              <a:rPr lang="en-US" dirty="0"/>
            </a:br>
            <a:r>
              <a:rPr lang="en-US" dirty="0"/>
              <a:t>(FEP)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1955A-E7BE-41B7-A18E-CCA4FAC71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9" y="5029200"/>
            <a:ext cx="5935705" cy="943655"/>
          </a:xfrm>
        </p:spPr>
        <p:txBody>
          <a:bodyPr>
            <a:noAutofit/>
          </a:bodyPr>
          <a:lstStyle/>
          <a:p>
            <a:r>
              <a:rPr lang="en-US" sz="2400" dirty="0"/>
              <a:t>Kristyn Olson, LCSW</a:t>
            </a:r>
          </a:p>
          <a:p>
            <a:r>
              <a:rPr lang="en-US" sz="2400" dirty="0"/>
              <a:t>Kerry-Ann Lewis Pearcy, Ph.D.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4" y="903722"/>
            <a:ext cx="2403139" cy="159958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32" y="2649287"/>
            <a:ext cx="2573865" cy="190442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9" y="4845664"/>
            <a:ext cx="2658533" cy="109759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33" y="6271957"/>
            <a:ext cx="1319799" cy="387209"/>
          </a:xfrm>
          <a:prstGeom prst="rect">
            <a:avLst/>
          </a:prstGeom>
        </p:spPr>
      </p:pic>
      <p:pic>
        <p:nvPicPr>
          <p:cNvPr id="1026" name="Picture 2" descr="CDHS-OBH.pn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02" y="6271957"/>
            <a:ext cx="2290532" cy="3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1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00"/>
              <a:t>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5E12-5EA3-49FC-90FD-1C79A1A9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cost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31587"/>
              </p:ext>
            </p:extLst>
          </p:nvPr>
        </p:nvGraphicFramePr>
        <p:xfrm>
          <a:off x="4572000" y="748938"/>
          <a:ext cx="6104709" cy="5381900"/>
        </p:xfrm>
        <a:graphic>
          <a:graphicData uri="http://schemas.openxmlformats.org/drawingml/2006/table">
            <a:tbl>
              <a:tblPr/>
              <a:tblGrid>
                <a:gridCol w="116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FEP Operating Costs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2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Programmatic costs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Salary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274,178.00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Mileage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1,400.47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3,250.00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Food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2,795.83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Activities Outings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3,910.29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Incentives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7,065.93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Supplies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8,646.39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301,246.91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cost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69,126.00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2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69,126.00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370,372.91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9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5E12-5EA3-49FC-90FD-1C79A1A9F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/>
              <a:t>Human Resource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5567607"/>
              </p:ext>
            </p:extLst>
          </p:nvPr>
        </p:nvGraphicFramePr>
        <p:xfrm>
          <a:off x="-1" y="0"/>
          <a:ext cx="12192000" cy="6764499"/>
        </p:xfrm>
        <a:graphic>
          <a:graphicData uri="http://schemas.openxmlformats.org/drawingml/2006/table">
            <a:tbl>
              <a:tblPr/>
              <a:tblGrid>
                <a:gridCol w="137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67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95600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 - FEP Human Resource Time Allocations &amp; Cost </a:t>
                      </a:r>
                    </a:p>
                  </a:txBody>
                  <a:tcPr marL="8152" marR="8152" marT="815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Psychotherapist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Manager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SEES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Specialist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Prescriber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12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Activities</a:t>
                      </a:r>
                    </a:p>
                  </a:txBody>
                  <a:tcPr marL="8152" marR="8152" marT="8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Administrative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$186.45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$338.20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$205.00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$82.72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$54.60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$340.88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$1,207.85 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152" marR="8152" marT="8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Capacity Building/Training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$9.32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$8.46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$5.13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$ 4.20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$27.10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 fidelity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$18.65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$18.65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Budgeting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$745.80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$745.80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 Supervision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$37.29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$33.82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$10.25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$10.34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$8.40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$100.10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Supervising Others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$149.16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$149.16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Meeting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$55.94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$50.73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$30.75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$31.02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$25.20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$204.53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$398.16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Programmatic Meetings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$261.03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$261.03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$101.46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$102.50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$124.08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$67.20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$395.24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Service Activities</a:t>
                      </a:r>
                    </a:p>
                  </a:txBody>
                  <a:tcPr marL="8152" marR="8152" marT="8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Management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$67.64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$466.38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$534.02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 Support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$186.12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$186.12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4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 Activity / Outings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$134.40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$134.40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 Outreach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$42.00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$42.00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 Intervention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$329.75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$545.40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$875.15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coaching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$186.12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$186.12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Visits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422.75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$422.75 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52" marR="8152" marT="8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6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5E12-5EA3-49FC-90FD-1C79A1A9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Care Cost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302A0-FAE1-4FCC-AF3C-CAE7B34AE9C7}"/>
              </a:ext>
            </a:extLst>
          </p:cNvPr>
          <p:cNvSpPr txBox="1"/>
          <p:nvPr/>
        </p:nvSpPr>
        <p:spPr>
          <a:xfrm>
            <a:off x="10196878" y="1629523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N=29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77526B-079C-4EB3-80B4-E646546C0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17355"/>
              </p:ext>
            </p:extLst>
          </p:nvPr>
        </p:nvGraphicFramePr>
        <p:xfrm>
          <a:off x="3545840" y="1123837"/>
          <a:ext cx="8056880" cy="433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12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00"/>
              <a:t>Benefits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5E12-5EA3-49FC-90FD-1C79A1A9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System Benefits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302A0-FAE1-4FCC-AF3C-CAE7B34AE9C7}"/>
              </a:ext>
            </a:extLst>
          </p:cNvPr>
          <p:cNvSpPr txBox="1"/>
          <p:nvPr/>
        </p:nvSpPr>
        <p:spPr>
          <a:xfrm>
            <a:off x="9780317" y="1375303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N=29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23471"/>
              </p:ext>
            </p:extLst>
          </p:nvPr>
        </p:nvGraphicFramePr>
        <p:xfrm>
          <a:off x="3423920" y="1251675"/>
          <a:ext cx="8270240" cy="405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9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00"/>
              <a:t>Effectiveness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62" y="1123837"/>
            <a:ext cx="3159659" cy="4601183"/>
          </a:xfrm>
        </p:spPr>
        <p:txBody>
          <a:bodyPr/>
          <a:lstStyle/>
          <a:p>
            <a:pPr algn="ctr"/>
            <a:r>
              <a:rPr lang="en-US" dirty="0"/>
              <a:t>Drug Use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Education Goals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691074"/>
              </p:ext>
            </p:extLst>
          </p:nvPr>
        </p:nvGraphicFramePr>
        <p:xfrm>
          <a:off x="7252447" y="3541059"/>
          <a:ext cx="4473387" cy="268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3302A0-FAE1-4FCC-AF3C-CAE7B34AE9C7}"/>
              </a:ext>
            </a:extLst>
          </p:cNvPr>
          <p:cNvSpPr txBox="1"/>
          <p:nvPr/>
        </p:nvSpPr>
        <p:spPr>
          <a:xfrm>
            <a:off x="9841278" y="1505931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N=29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1079" y="78542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Employment Goals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Other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29991"/>
              </p:ext>
            </p:extLst>
          </p:nvPr>
        </p:nvGraphicFramePr>
        <p:xfrm>
          <a:off x="3669562" y="552261"/>
          <a:ext cx="4152632" cy="327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61591"/>
              </p:ext>
            </p:extLst>
          </p:nvPr>
        </p:nvGraphicFramePr>
        <p:xfrm>
          <a:off x="6743323" y="383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3302A0-FAE1-4FCC-AF3C-CAE7B34AE9C7}"/>
              </a:ext>
            </a:extLst>
          </p:cNvPr>
          <p:cNvSpPr txBox="1"/>
          <p:nvPr/>
        </p:nvSpPr>
        <p:spPr>
          <a:xfrm>
            <a:off x="9841278" y="1505931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N=29</a:t>
            </a:r>
          </a:p>
        </p:txBody>
      </p:sp>
    </p:spTree>
    <p:extLst>
      <p:ext uri="{BB962C8B-B14F-4D97-AF65-F5344CB8AC3E}">
        <p14:creationId xmlns:p14="http://schemas.microsoft.com/office/powerpoint/2010/main" val="192631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8702" y="4084889"/>
            <a:ext cx="3021621" cy="1709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279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728-2166-4361-8F75-657D623A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 for 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42074-15E2-474D-9A21-065EADC54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7331"/>
              </p:ext>
            </p:extLst>
          </p:nvPr>
        </p:nvGraphicFramePr>
        <p:xfrm>
          <a:off x="3868736" y="863600"/>
          <a:ext cx="793137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44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66F5-5C20-4691-805C-4201D808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3F41-27AC-434C-8586-8F403537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325" y="1123837"/>
            <a:ext cx="7315200" cy="3317534"/>
          </a:xfrm>
        </p:spPr>
        <p:txBody>
          <a:bodyPr>
            <a:normAutofit/>
          </a:bodyPr>
          <a:lstStyle/>
          <a:p>
            <a:r>
              <a:rPr lang="en-US" sz="2600" dirty="0"/>
              <a:t>Expansion</a:t>
            </a:r>
          </a:p>
          <a:p>
            <a:r>
              <a:rPr lang="en-US" sz="2600" dirty="0"/>
              <a:t>Step-down programming</a:t>
            </a:r>
          </a:p>
          <a:p>
            <a:r>
              <a:rPr lang="en-US" sz="2600" dirty="0"/>
              <a:t>Research across all Colorado FEP programs </a:t>
            </a:r>
            <a:r>
              <a:rPr lang="en-US" sz="2600" dirty="0" smtClean="0"/>
              <a:t>(seven </a:t>
            </a:r>
            <a:r>
              <a:rPr lang="en-US" sz="2600" dirty="0"/>
              <a:t>total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Statewide branding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3158283"/>
            <a:ext cx="333369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6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534C2-9C00-4044-AF63-9F4DFE53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E062-2082-4EAE-9107-6DC793DA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0" y="864108"/>
            <a:ext cx="6543025" cy="5328173"/>
          </a:xfrm>
        </p:spPr>
        <p:txBody>
          <a:bodyPr>
            <a:noAutofit/>
          </a:bodyPr>
          <a:lstStyle/>
          <a:p>
            <a:r>
              <a:rPr lang="en-US" sz="2300" dirty="0"/>
              <a:t>EMT Associates. (2002). Estimating the cost of prevention programs</a:t>
            </a:r>
          </a:p>
          <a:p>
            <a:r>
              <a:rPr lang="en-US" sz="2300" dirty="0"/>
              <a:t>Yates, B.T. (2015). Cost-Benefit and cost-effectiveness analyses in evaluation research. In International Encyclopedia of the Social and Behavioral Sciences, 2</a:t>
            </a:r>
            <a:r>
              <a:rPr lang="en-US" sz="2300" baseline="30000" dirty="0"/>
              <a:t>nd</a:t>
            </a:r>
            <a:r>
              <a:rPr lang="en-US" sz="2300" dirty="0"/>
              <a:t> Ed. Vol 5. Oxford: Elsevier. Pp.55-62</a:t>
            </a:r>
          </a:p>
          <a:p>
            <a:r>
              <a:rPr lang="en-US" sz="2300" dirty="0"/>
              <a:t>Yates, B. T. (2011). Delivery systems can determine therapy cost, and effectiveness, more than type of therapy. </a:t>
            </a:r>
            <a:r>
              <a:rPr lang="en-US" sz="2300" i="1" dirty="0"/>
              <a:t>Perspectives on Psychological Science, 6</a:t>
            </a:r>
            <a:r>
              <a:rPr lang="en-US" sz="2300" dirty="0"/>
              <a:t>(5), 498-502</a:t>
            </a:r>
          </a:p>
          <a:p>
            <a:r>
              <a:rPr lang="en-US" sz="2300" dirty="0"/>
              <a:t>Yates, B.T. (1999). Measuring and improving cost, cost-effectiveness, and cost-benefit for substance abuse treatment programs: A manual. US Department of Health and human Services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8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84E7-8D2D-43B2-9BDE-31DB7785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/>
              <a:t>Thank you</a:t>
            </a:r>
            <a:br>
              <a:rPr lang="en-US" sz="5900" spc="-100" dirty="0"/>
            </a:br>
            <a:r>
              <a:rPr lang="en-US" sz="5900" spc="-100" dirty="0"/>
              <a:t/>
            </a:r>
            <a:br>
              <a:rPr lang="en-US" sz="5900" spc="-100" dirty="0"/>
            </a:br>
            <a:endParaRPr lang="en-US" sz="5900" spc="-100" dirty="0"/>
          </a:p>
        </p:txBody>
      </p:sp>
      <p:pic>
        <p:nvPicPr>
          <p:cNvPr id="5" name="Picture 4" descr="A picture containing indoor, music&#10;&#10;Description generated with high confidence">
            <a:extLst>
              <a:ext uri="{FF2B5EF4-FFF2-40B4-BE49-F238E27FC236}">
                <a16:creationId xmlns:a16="http://schemas.microsoft.com/office/drawing/2014/main" id="{C42DD176-B0B0-453D-A5BF-0EF818B6A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" b="16035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12FC3-7280-4086-B3CD-9F9C992E3F6A}"/>
              </a:ext>
            </a:extLst>
          </p:cNvPr>
          <p:cNvSpPr txBox="1"/>
          <p:nvPr/>
        </p:nvSpPr>
        <p:spPr>
          <a:xfrm>
            <a:off x="2997868" y="6306878"/>
            <a:ext cx="620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https://chrissanders.org/2015/05/questions-in-investigations/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3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F1BB-680B-466D-8D58-9F807F2E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Episode Psychosis (FEP)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FE3C-38F6-4A9C-9D5D-C2B3C3106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Youth 15-29 years</a:t>
            </a:r>
          </a:p>
          <a:p>
            <a:r>
              <a:rPr lang="en-US" sz="2600" dirty="0"/>
              <a:t>Experienced or continue to experience FEP</a:t>
            </a:r>
          </a:p>
          <a:p>
            <a:r>
              <a:rPr lang="en-US" sz="2600" dirty="0"/>
              <a:t>Early intervention – stabilize and reduce symptoms</a:t>
            </a:r>
          </a:p>
          <a:p>
            <a:r>
              <a:rPr lang="en-US" sz="2600" dirty="0"/>
              <a:t>Promote independent living and improved quality of life</a:t>
            </a:r>
          </a:p>
          <a:p>
            <a:r>
              <a:rPr lang="en-US" sz="2600" dirty="0"/>
              <a:t>Care and supportive services up to 3 years (regardless of ability to pay)		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68866"/>
            <a:ext cx="336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Office of Behavioral Health (OBH)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Funded Program</a:t>
            </a:r>
          </a:p>
        </p:txBody>
      </p:sp>
    </p:spTree>
    <p:extLst>
      <p:ext uri="{BB962C8B-B14F-4D97-AF65-F5344CB8AC3E}">
        <p14:creationId xmlns:p14="http://schemas.microsoft.com/office/powerpoint/2010/main" val="376253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Program inception, growth, &amp; current capacity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660881" cy="512064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Grant written: May 2016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Grant awarded: September 2016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Staff hiring and training: September 2016 – January 2017 (4 months)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Enrollment of first client: February 2017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Client capacity reached (30): October 2018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Client waitlist started: October 2018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Current client waitlist (as of 7.31.19): 12 clients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Proposal for further funding: November 2018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Additional monies awarded: March 2019 (part time clinician, additional prescriber time – capacity to enroll up to 42 total clients)</a:t>
            </a:r>
          </a:p>
        </p:txBody>
      </p:sp>
    </p:spTree>
    <p:extLst>
      <p:ext uri="{BB962C8B-B14F-4D97-AF65-F5344CB8AC3E}">
        <p14:creationId xmlns:p14="http://schemas.microsoft.com/office/powerpoint/2010/main" val="370567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6F1BB-680B-466D-8D58-9F807F2E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We Serve </a:t>
            </a:r>
            <a:r>
              <a:rPr lang="en-US" sz="3200" i="1" dirty="0"/>
              <a:t>FEP - Eligibility</a:t>
            </a:r>
            <a:endParaRPr lang="en-US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0046D5D-5FD8-4587-A1EE-DAC805EA0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86092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91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FEP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503339"/>
            <a:ext cx="7660881" cy="6140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Services and Support</a:t>
            </a:r>
          </a:p>
          <a:p>
            <a:r>
              <a:rPr lang="en-US" sz="1600" i="1" dirty="0"/>
              <a:t>80% of all services are offered in-home/community location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Program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Outreach, education, evaluations, enrollment, ongoing support, court-ordered treatment 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Primary Clinician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Individual/Family/Group therapy, psychoeducation, coping skills, life skills, independent skill building, family/caregiver support group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Psychiatrist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Medication management, symptom management, health and wellness education, family education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Case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resources, linkage to whole-health supports (PCP, Eye doc, Dentist, etc.), independent skill building, health and wellness coaching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SEES (Supported Employment &amp; Education Specialist)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Mock interview practice, job guidance/coaching, on-the-job support, education advocate, test prep, admission and enrollment support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i="1" dirty="0"/>
              <a:t>Peer Specialist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Life and social skills building, community groups and outings, WRAP (wellness recovery action plan) development, 1:1 support</a:t>
            </a:r>
          </a:p>
          <a:p>
            <a:pPr marL="297180" indent="-342900">
              <a:buFont typeface="Courier New" panose="02070309020205020404" pitchFamily="49" charset="0"/>
              <a:buChar char="o"/>
            </a:pPr>
            <a:r>
              <a:rPr lang="en-US" sz="1800" i="1" dirty="0"/>
              <a:t>Contractors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Research and data analysis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930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1D52-8593-4EF7-9EFF-6145E524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n-US" sz="5900" spc="-100" dirty="0">
                <a:solidFill>
                  <a:schemeClr val="bg1"/>
                </a:solidFill>
                <a:ea typeface="+mj-ea"/>
                <a:cs typeface="+mj-cs"/>
              </a:rPr>
              <a:t>FEP Cost-Effectiveness Analysis Results</a:t>
            </a:r>
            <a:br>
              <a:rPr lang="en-US" sz="5900" spc="-1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5900" spc="-100" dirty="0">
                <a:solidFill>
                  <a:schemeClr val="bg1"/>
                </a:solidFill>
                <a:ea typeface="+mj-ea"/>
                <a:cs typeface="+mj-cs"/>
              </a:rPr>
              <a:t>- So Far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43" y="952623"/>
            <a:ext cx="1973539" cy="131240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06" y="2505322"/>
            <a:ext cx="1838212" cy="183821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06" y="4735443"/>
            <a:ext cx="1873957" cy="124930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22973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868B-DA59-4A1F-850C-0AC1235B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New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2332-287E-4932-8BC6-73D648F1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88" y="6248400"/>
            <a:ext cx="7315200" cy="48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https://tapwaterwatch.com/cost-benefit-analysis/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1F87E-ABF1-4A41-8398-1E189BF71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10" y="806957"/>
            <a:ext cx="6209878" cy="50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0785112"/>
              </p:ext>
            </p:extLst>
          </p:nvPr>
        </p:nvGraphicFramePr>
        <p:xfrm>
          <a:off x="496388" y="235131"/>
          <a:ext cx="11434355" cy="640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329" y="3534267"/>
            <a:ext cx="17591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-Staff time</a:t>
            </a:r>
          </a:p>
          <a:p>
            <a:r>
              <a:rPr lang="en-US" sz="2600" dirty="0"/>
              <a:t>-Utilities</a:t>
            </a:r>
          </a:p>
          <a:p>
            <a:r>
              <a:rPr lang="en-US" sz="2600" dirty="0"/>
              <a:t>-Supplies</a:t>
            </a:r>
          </a:p>
          <a:p>
            <a:r>
              <a:rPr lang="en-US" sz="2600" dirty="0"/>
              <a:t>-Facilities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6011" y="3505316"/>
            <a:ext cx="27475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-Counseling</a:t>
            </a:r>
          </a:p>
          <a:p>
            <a:r>
              <a:rPr lang="en-US" sz="2600" dirty="0"/>
              <a:t>-Case management</a:t>
            </a:r>
          </a:p>
          <a:p>
            <a:r>
              <a:rPr lang="en-US" sz="2600" dirty="0"/>
              <a:t>-Pharmacotherapy</a:t>
            </a:r>
          </a:p>
          <a:p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561906" y="3534267"/>
            <a:ext cx="27823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-Reduced antisocial behavior</a:t>
            </a:r>
          </a:p>
          <a:p>
            <a:r>
              <a:rPr lang="en-US" sz="2600" dirty="0"/>
              <a:t>-Anxiety decreased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9428" y="3534267"/>
            <a:ext cx="24296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-Drug free</a:t>
            </a:r>
          </a:p>
          <a:p>
            <a:r>
              <a:rPr lang="en-US" sz="2600" dirty="0"/>
              <a:t>-Less use of CJS</a:t>
            </a:r>
          </a:p>
          <a:p>
            <a:r>
              <a:rPr lang="en-US" sz="2600" dirty="0"/>
              <a:t>-Reduced use of  health services</a:t>
            </a:r>
          </a:p>
          <a:p>
            <a:r>
              <a:rPr lang="en-US" sz="2600" dirty="0"/>
              <a:t>-More income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258491" y="348343"/>
            <a:ext cx="352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AuMHC</a:t>
            </a:r>
            <a:r>
              <a:rPr lang="en-US" sz="2800" dirty="0"/>
              <a:t> CPPOA Model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857053" y="3264061"/>
            <a:ext cx="11575" cy="24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50067" y="3505316"/>
            <a:ext cx="9618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29873" y="3264061"/>
            <a:ext cx="0" cy="24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250066" y="3264061"/>
            <a:ext cx="0" cy="24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1116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1173</Words>
  <Application>Microsoft Office PowerPoint</Application>
  <PresentationFormat>Widescreen</PresentationFormat>
  <Paragraphs>433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Courier New</vt:lpstr>
      <vt:lpstr>Wingdings 2</vt:lpstr>
      <vt:lpstr>Frame</vt:lpstr>
      <vt:lpstr>Aurora Mental Health Center (AuMHC) First Episode Psychosis  (FEP) </vt:lpstr>
      <vt:lpstr>Plan for Today</vt:lpstr>
      <vt:lpstr>First Episode Psychosis (FEP)  </vt:lpstr>
      <vt:lpstr>Program inception, growth, &amp; current capacity</vt:lpstr>
      <vt:lpstr>Who We Serve FEP - Eligibility</vt:lpstr>
      <vt:lpstr>FEP Staff</vt:lpstr>
      <vt:lpstr>PowerPoint Presentation</vt:lpstr>
      <vt:lpstr>A New Environment </vt:lpstr>
      <vt:lpstr>PowerPoint Presentation</vt:lpstr>
      <vt:lpstr>Costs</vt:lpstr>
      <vt:lpstr>Operating cost</vt:lpstr>
      <vt:lpstr>Human Resource</vt:lpstr>
      <vt:lpstr>Health Care Cost </vt:lpstr>
      <vt:lpstr>Benefits</vt:lpstr>
      <vt:lpstr>Health System Benefits</vt:lpstr>
      <vt:lpstr>Effectiveness</vt:lpstr>
      <vt:lpstr>Drug Use  Education Goals</vt:lpstr>
      <vt:lpstr>Employment Goals  Other Outcomes</vt:lpstr>
      <vt:lpstr>LESSONS LEARNED</vt:lpstr>
      <vt:lpstr>Next Steps</vt:lpstr>
      <vt:lpstr>References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 Mental Health Center Cost-Benefit Analysis Framework</dc:title>
  <dc:creator>Kerry-ann Lewis Pearcy</dc:creator>
  <cp:lastModifiedBy>Kristyn Olson</cp:lastModifiedBy>
  <cp:revision>42</cp:revision>
  <dcterms:created xsi:type="dcterms:W3CDTF">2018-11-02T03:53:04Z</dcterms:created>
  <dcterms:modified xsi:type="dcterms:W3CDTF">2019-09-18T20:47:39Z</dcterms:modified>
</cp:coreProperties>
</file>