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59" r:id="rId4"/>
    <p:sldId id="260" r:id="rId5"/>
    <p:sldId id="265" r:id="rId6"/>
    <p:sldId id="266" r:id="rId7"/>
    <p:sldId id="282" r:id="rId8"/>
    <p:sldId id="267" r:id="rId9"/>
    <p:sldId id="268" r:id="rId10"/>
    <p:sldId id="269" r:id="rId11"/>
    <p:sldId id="270" r:id="rId12"/>
    <p:sldId id="274" r:id="rId13"/>
    <p:sldId id="281" r:id="rId14"/>
    <p:sldId id="275" r:id="rId15"/>
    <p:sldId id="271" r:id="rId16"/>
    <p:sldId id="276" r:id="rId17"/>
    <p:sldId id="277" r:id="rId18"/>
    <p:sldId id="263" r:id="rId19"/>
    <p:sldId id="279" r:id="rId20"/>
    <p:sldId id="273"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107" d="100"/>
          <a:sy n="107" d="100"/>
        </p:scale>
        <p:origin x="1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3166" tIns="46582" rIns="93166" bIns="46582" rtlCol="0"/>
          <a:lstStyle>
            <a:lvl1pPr algn="l">
              <a:defRPr sz="1200"/>
            </a:lvl1pPr>
          </a:lstStyle>
          <a:p>
            <a:endParaRPr lang="en-US" dirty="0"/>
          </a:p>
        </p:txBody>
      </p:sp>
      <p:sp>
        <p:nvSpPr>
          <p:cNvPr id="3" name="Date Placeholder 2"/>
          <p:cNvSpPr>
            <a:spLocks noGrp="1"/>
          </p:cNvSpPr>
          <p:nvPr>
            <p:ph type="dt" idx="1"/>
          </p:nvPr>
        </p:nvSpPr>
        <p:spPr>
          <a:xfrm>
            <a:off x="3970940" y="1"/>
            <a:ext cx="3037840" cy="466435"/>
          </a:xfrm>
          <a:prstGeom prst="rect">
            <a:avLst/>
          </a:prstGeom>
        </p:spPr>
        <p:txBody>
          <a:bodyPr vert="horz" lIns="93166" tIns="46582" rIns="93166" bIns="46582" rtlCol="0"/>
          <a:lstStyle>
            <a:lvl1pPr algn="r">
              <a:defRPr sz="1200"/>
            </a:lvl1pPr>
          </a:lstStyle>
          <a:p>
            <a:fld id="{7443690B-4473-48C7-97BF-9120F0F51FC8}" type="datetimeFigureOut">
              <a:rPr lang="en-US" smtClean="0"/>
              <a:t>9/24/2019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6" tIns="46582" rIns="93166" bIns="46582" rtlCol="0" anchor="ctr"/>
          <a:lstStyle/>
          <a:p>
            <a:endParaRPr lang="en-US" dirty="0"/>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166" tIns="46582" rIns="93166" bIns="465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166" tIns="46582" rIns="93166"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69"/>
            <a:ext cx="3037840" cy="466434"/>
          </a:xfrm>
          <a:prstGeom prst="rect">
            <a:avLst/>
          </a:prstGeom>
        </p:spPr>
        <p:txBody>
          <a:bodyPr vert="horz" lIns="93166" tIns="46582" rIns="93166" bIns="46582" rtlCol="0" anchor="b"/>
          <a:lstStyle>
            <a:lvl1pPr algn="r">
              <a:defRPr sz="1200"/>
            </a:lvl1pPr>
          </a:lstStyle>
          <a:p>
            <a:fld id="{793234CB-0BAB-4208-9559-9F1BE7C59ADF}" type="slidenum">
              <a:rPr lang="en-US" smtClean="0"/>
              <a:t>‹#›</a:t>
            </a:fld>
            <a:endParaRPr lang="en-US" dirty="0"/>
          </a:p>
        </p:txBody>
      </p:sp>
    </p:spTree>
    <p:extLst>
      <p:ext uri="{BB962C8B-B14F-4D97-AF65-F5344CB8AC3E}">
        <p14:creationId xmlns:p14="http://schemas.microsoft.com/office/powerpoint/2010/main" val="1248242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58FB145-C94B-49F9-8B23-57A1BDAD6D58}" type="datetime1">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4134265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C6F9FA-BCEE-43FE-ABB0-95573ADDFB13}" type="datetime1">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3522566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56056-43B5-4AA1-87BD-8BB940D3DE4E}" type="datetime1">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395255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46FCC1-0F2B-43D8-AE83-9463565155C2}" type="datetime1">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594465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08F546-F139-4A51-805B-1825E64569E2}" type="datetime1">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145878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A9379C-0B1E-4460-BE72-AEFBD379CBF5}" type="datetime1">
              <a:rPr lang="en-US" smtClean="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1597338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2C99682-EB89-465F-9A86-2C99CFB76CDB}" type="datetime1">
              <a:rPr lang="en-US" smtClean="0"/>
              <a:t>9/24/2019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2844529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E47A87F-7207-489D-A703-CCC166B3314F}" type="datetime1">
              <a:rPr lang="en-US" smtClean="0"/>
              <a:t>9/24/2019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2996619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66DFB-ACC1-470F-BB5B-C02C2E1864A5}" type="datetime1">
              <a:rPr lang="en-US" smtClean="0"/>
              <a:t>9/24/2019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252615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65153E-9682-41D9-A8EB-73F65AB5D0BE}" type="datetime1">
              <a:rPr lang="en-US" smtClean="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998815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402C06-A425-43FA-B001-A26E260C3A08}" type="datetime1">
              <a:rPr lang="en-US" smtClean="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32047E-6614-42C3-8451-C559F31AEB7B}" type="slidenum">
              <a:rPr lang="en-US" smtClean="0"/>
              <a:t>‹#›</a:t>
            </a:fld>
            <a:endParaRPr lang="en-US" dirty="0"/>
          </a:p>
        </p:txBody>
      </p:sp>
    </p:spTree>
    <p:extLst>
      <p:ext uri="{BB962C8B-B14F-4D97-AF65-F5344CB8AC3E}">
        <p14:creationId xmlns:p14="http://schemas.microsoft.com/office/powerpoint/2010/main" val="1621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552C1-7C16-43D5-BFF5-33D1CF7C7802}" type="datetime1">
              <a:rPr lang="en-US" smtClean="0"/>
              <a:t>9/24/2019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2047E-6614-42C3-8451-C559F31AEB7B}" type="slidenum">
              <a:rPr lang="en-US" smtClean="0"/>
              <a:t>‹#›</a:t>
            </a:fld>
            <a:endParaRPr lang="en-US" dirty="0"/>
          </a:p>
        </p:txBody>
      </p:sp>
    </p:spTree>
    <p:extLst>
      <p:ext uri="{BB962C8B-B14F-4D97-AF65-F5344CB8AC3E}">
        <p14:creationId xmlns:p14="http://schemas.microsoft.com/office/powerpoint/2010/main" val="2745165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hyperlink" Target="https://www.colorado.gov/pacific/hcpf/telemedicine-workgroup" TargetMode="External"/><Relationship Id="rId7" Type="http://schemas.openxmlformats.org/officeDocument/2006/relationships/image" Target="../media/image4.png"/><Relationship Id="rId2" Type="http://schemas.openxmlformats.org/officeDocument/2006/relationships/hyperlink" Target="https://www.colorado.gov/pacific/sites/default/files/CMS1500%20Telemedicine%20Billing%20Manual%20061919.pdf"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elaw.com/"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9548" y="1661176"/>
            <a:ext cx="9144000" cy="3802256"/>
          </a:xfrm>
        </p:spPr>
        <p:txBody>
          <a:bodyPr>
            <a:normAutofit/>
          </a:bodyPr>
          <a:lstStyle/>
          <a:p>
            <a:r>
              <a:rPr lang="en-US" sz="3600" b="1" dirty="0"/>
              <a:t>Updates on Telehealth Laws and Reimbursement</a:t>
            </a:r>
            <a:br>
              <a:rPr lang="en-US" sz="3600" b="1" dirty="0"/>
            </a:br>
            <a:br>
              <a:rPr lang="en-US" sz="3600" b="1" dirty="0"/>
            </a:br>
            <a:r>
              <a:rPr lang="en-US" sz="3600" b="1" dirty="0"/>
              <a:t>by:  Matt Ullrich, Esq.</a:t>
            </a:r>
            <a:br>
              <a:rPr lang="en-US" sz="2000" dirty="0"/>
            </a:br>
            <a:endParaRPr lang="en-US" sz="2000" dirty="0"/>
          </a:p>
        </p:txBody>
      </p:sp>
      <p:sp>
        <p:nvSpPr>
          <p:cNvPr id="50" name="Slide Number Placeholder 49"/>
          <p:cNvSpPr>
            <a:spLocks noGrp="1"/>
          </p:cNvSpPr>
          <p:nvPr>
            <p:ph type="sldNum" sz="quarter" idx="12"/>
          </p:nvPr>
        </p:nvSpPr>
        <p:spPr/>
        <p:txBody>
          <a:bodyPr/>
          <a:lstStyle/>
          <a:p>
            <a:fld id="{0D32047E-6614-42C3-8451-C559F31AEB7B}" type="slidenum">
              <a:rPr lang="en-US" smtClean="0"/>
              <a:t>1</a:t>
            </a:fld>
            <a:endParaRPr lang="en-US" dirty="0"/>
          </a:p>
        </p:txBody>
      </p:sp>
      <p:grpSp>
        <p:nvGrpSpPr>
          <p:cNvPr id="4" name="Group 3"/>
          <p:cNvGrpSpPr/>
          <p:nvPr/>
        </p:nvGrpSpPr>
        <p:grpSpPr>
          <a:xfrm>
            <a:off x="499566" y="268014"/>
            <a:ext cx="3094972" cy="1395359"/>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pic>
        <p:nvPicPr>
          <p:cNvPr id="48" name="Picture 47"/>
          <p:cNvPicPr/>
          <p:nvPr/>
        </p:nvPicPr>
        <p:blipFill>
          <a:blip r:embed="rId6">
            <a:extLst>
              <a:ext uri="{28A0092B-C50C-407E-A947-70E740481C1C}">
                <a14:useLocalDpi xmlns:a14="http://schemas.microsoft.com/office/drawing/2010/main" val="0"/>
              </a:ext>
            </a:extLst>
          </a:blip>
          <a:stretch>
            <a:fillRect/>
          </a:stretch>
        </p:blipFill>
        <p:spPr>
          <a:xfrm>
            <a:off x="0" y="1532210"/>
            <a:ext cx="11161864" cy="15694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72660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Medicare Requirements Continued</a:t>
            </a:r>
          </a:p>
        </p:txBody>
      </p:sp>
      <p:sp>
        <p:nvSpPr>
          <p:cNvPr id="3" name="Subtitle 2"/>
          <p:cNvSpPr>
            <a:spLocks noGrp="1"/>
          </p:cNvSpPr>
          <p:nvPr>
            <p:ph type="subTitle" idx="1"/>
          </p:nvPr>
        </p:nvSpPr>
        <p:spPr>
          <a:xfrm>
            <a:off x="1361250" y="2657098"/>
            <a:ext cx="10279062" cy="3699252"/>
          </a:xfrm>
        </p:spPr>
        <p:txBody>
          <a:bodyPr>
            <a:normAutofit/>
          </a:bodyPr>
          <a:lstStyle/>
          <a:p>
            <a:pPr marL="457200" indent="-457200" algn="l">
              <a:buFont typeface="Arial" panose="020B0604020202020204" pitchFamily="34" charset="0"/>
              <a:buChar char="•"/>
            </a:pPr>
            <a:r>
              <a:rPr lang="en-US" sz="2800" dirty="0"/>
              <a:t>Services Covered:</a:t>
            </a:r>
          </a:p>
          <a:p>
            <a:pPr marL="800100" lvl="1" indent="-342900" algn="l">
              <a:buFont typeface="Courier New" panose="02070309020205020404" pitchFamily="49" charset="0"/>
              <a:buChar char="o"/>
            </a:pPr>
            <a:r>
              <a:rPr lang="en-US" sz="2400" dirty="0"/>
              <a:t>About 100 CPT &amp; HCPCS Codes on Medicare’s website</a:t>
            </a:r>
          </a:p>
          <a:p>
            <a:pPr marL="1257300" lvl="2" indent="-342900" algn="l">
              <a:buFont typeface="Courier New" panose="02070309020205020404" pitchFamily="49" charset="0"/>
              <a:buChar char="o"/>
            </a:pPr>
            <a:r>
              <a:rPr lang="en-US" sz="2200" dirty="0"/>
              <a:t>Slow but steady growth – Only a few codes added in 2019 and 2020!</a:t>
            </a:r>
          </a:p>
          <a:p>
            <a:pPr marL="800100" lvl="1" indent="-342900" algn="l">
              <a:buFont typeface="Courier New" panose="02070309020205020404" pitchFamily="49" charset="0"/>
              <a:buChar char="o"/>
            </a:pPr>
            <a:r>
              <a:rPr lang="en-US" sz="2400" dirty="0"/>
              <a:t>Current services include but are not limited to: office or other outpatient visits; professional consultations; transitional care management; smoking cessation services; alcohol and other substance use disorder services; follow-up inpatient telehealth consultations furnished to beneficiaries in hospitals or SNFs; annual depression screening; and individual psychotherapy.</a:t>
            </a:r>
          </a:p>
          <a:p>
            <a:pPr algn="l"/>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10</a:t>
            </a:fld>
            <a:endParaRPr lang="en-US" dirty="0"/>
          </a:p>
        </p:txBody>
      </p:sp>
    </p:spTree>
    <p:extLst>
      <p:ext uri="{BB962C8B-B14F-4D97-AF65-F5344CB8AC3E}">
        <p14:creationId xmlns:p14="http://schemas.microsoft.com/office/powerpoint/2010/main" val="337064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878" y="1630451"/>
            <a:ext cx="10279063" cy="1029506"/>
          </a:xfrm>
        </p:spPr>
        <p:txBody>
          <a:bodyPr>
            <a:normAutofit fontScale="90000"/>
          </a:bodyPr>
          <a:lstStyle/>
          <a:p>
            <a:r>
              <a:rPr lang="en-US" sz="5400" dirty="0"/>
              <a:t>Colorado Medical Board (CMB) &amp; Other Colorado Professional Boards</a:t>
            </a:r>
          </a:p>
        </p:txBody>
      </p:sp>
      <p:sp>
        <p:nvSpPr>
          <p:cNvPr id="3" name="Subtitle 2"/>
          <p:cNvSpPr>
            <a:spLocks noGrp="1"/>
          </p:cNvSpPr>
          <p:nvPr>
            <p:ph type="subTitle" idx="1"/>
          </p:nvPr>
        </p:nvSpPr>
        <p:spPr>
          <a:xfrm>
            <a:off x="1361250" y="2657097"/>
            <a:ext cx="10279062" cy="3936207"/>
          </a:xfrm>
        </p:spPr>
        <p:txBody>
          <a:bodyPr>
            <a:normAutofit/>
          </a:bodyPr>
          <a:lstStyle/>
          <a:p>
            <a:pPr marL="457200" indent="-457200" algn="l">
              <a:buFont typeface="Arial" panose="020B0604020202020204" pitchFamily="34" charset="0"/>
              <a:buChar char="•"/>
            </a:pPr>
            <a:r>
              <a:rPr lang="en-US" sz="2800" dirty="0"/>
              <a:t>CMB Policies: 40-27, 40-3, and 40-9</a:t>
            </a:r>
          </a:p>
          <a:p>
            <a:pPr marL="457200" indent="-457200" algn="l">
              <a:buFont typeface="Arial" panose="020B0604020202020204" pitchFamily="34" charset="0"/>
              <a:buChar char="•"/>
            </a:pPr>
            <a:r>
              <a:rPr lang="en-US" sz="2800" dirty="0"/>
              <a:t>Colorado Board of Nursing Policy: 30-09</a:t>
            </a:r>
          </a:p>
          <a:p>
            <a:pPr marL="457200" indent="-457200" algn="l">
              <a:buFont typeface="Arial" panose="020B0604020202020204" pitchFamily="34" charset="0"/>
              <a:buChar char="•"/>
            </a:pPr>
            <a:r>
              <a:rPr lang="en-US" sz="2800" dirty="0"/>
              <a:t>State Physical Therapy Board: TBD?</a:t>
            </a:r>
          </a:p>
          <a:p>
            <a:pPr marL="457200" indent="-457200" algn="l">
              <a:buFont typeface="Arial" panose="020B0604020202020204" pitchFamily="34" charset="0"/>
              <a:buChar char="•"/>
            </a:pPr>
            <a:endParaRPr lang="en-US" sz="2800" dirty="0"/>
          </a:p>
          <a:p>
            <a:pPr algn="l"/>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11</a:t>
            </a:fld>
            <a:endParaRPr lang="en-US" dirty="0"/>
          </a:p>
        </p:txBody>
      </p:sp>
    </p:spTree>
    <p:extLst>
      <p:ext uri="{BB962C8B-B14F-4D97-AF65-F5344CB8AC3E}">
        <p14:creationId xmlns:p14="http://schemas.microsoft.com/office/powerpoint/2010/main" val="2327449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CMB Continued</a:t>
            </a:r>
          </a:p>
        </p:txBody>
      </p:sp>
      <p:sp>
        <p:nvSpPr>
          <p:cNvPr id="3" name="Subtitle 2"/>
          <p:cNvSpPr>
            <a:spLocks noGrp="1"/>
          </p:cNvSpPr>
          <p:nvPr>
            <p:ph type="subTitle" idx="1"/>
          </p:nvPr>
        </p:nvSpPr>
        <p:spPr>
          <a:xfrm>
            <a:off x="1361250" y="2657099"/>
            <a:ext cx="10279062" cy="3989886"/>
          </a:xfrm>
        </p:spPr>
        <p:txBody>
          <a:bodyPr>
            <a:normAutofit/>
          </a:bodyPr>
          <a:lstStyle/>
          <a:p>
            <a:pPr marL="342900" indent="-342900" algn="l">
              <a:buFont typeface="Arial" panose="020B0604020202020204" pitchFamily="34" charset="0"/>
              <a:buChar char="•"/>
            </a:pPr>
            <a:r>
              <a:rPr lang="en-US" sz="2800" dirty="0"/>
              <a:t>Policy 40-27</a:t>
            </a:r>
          </a:p>
          <a:p>
            <a:pPr marL="800100" lvl="1" indent="-342900" algn="l">
              <a:buFont typeface="Courier New" panose="02070309020205020404" pitchFamily="49" charset="0"/>
              <a:buChar char="o"/>
            </a:pPr>
            <a:r>
              <a:rPr lang="en-US" sz="2400" dirty="0"/>
              <a:t>Provider-Patient relationship may be established using telehealth technologies now.</a:t>
            </a:r>
          </a:p>
          <a:p>
            <a:pPr marL="1257300" lvl="2" indent="-342900" algn="l">
              <a:buFont typeface="Courier New" panose="02070309020205020404" pitchFamily="49" charset="0"/>
              <a:buChar char="o"/>
            </a:pPr>
            <a:r>
              <a:rPr lang="en-US" sz="2200" dirty="0"/>
              <a:t>Likely needs to be established through a live, two-way, synchronous interaction.</a:t>
            </a:r>
          </a:p>
          <a:p>
            <a:pPr marL="800100" lvl="1" indent="-342900" algn="l">
              <a:buFont typeface="Courier New" panose="02070309020205020404" pitchFamily="49" charset="0"/>
              <a:buChar char="o"/>
            </a:pPr>
            <a:r>
              <a:rPr lang="en-US" sz="2400" dirty="0"/>
              <a:t>Informed consent for telehealth must be obtained.</a:t>
            </a:r>
          </a:p>
          <a:p>
            <a:pPr marL="800100" lvl="1" indent="-342900" algn="l">
              <a:buFont typeface="Courier New" panose="02070309020205020404" pitchFamily="49" charset="0"/>
              <a:buChar char="o"/>
            </a:pPr>
            <a:r>
              <a:rPr lang="en-US" sz="2400" dirty="0"/>
              <a:t>An emergency plan should be provided to the patient when the care provided using telehealth indicates that a referral to an acute care facility or ED for treatment is necessary for the safety of the patient.</a:t>
            </a:r>
          </a:p>
          <a:p>
            <a:pPr marL="800100" lvl="1" indent="-342900" algn="l">
              <a:buFont typeface="Courier New" panose="02070309020205020404" pitchFamily="49" charset="0"/>
              <a:buChar char="o"/>
            </a:pPr>
            <a:r>
              <a:rPr lang="en-US" sz="2400" dirty="0"/>
              <a:t>Additional requirements….</a:t>
            </a:r>
          </a:p>
          <a:p>
            <a:pPr algn="l"/>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12</a:t>
            </a:fld>
            <a:endParaRPr lang="en-US" dirty="0"/>
          </a:p>
        </p:txBody>
      </p:sp>
    </p:spTree>
    <p:extLst>
      <p:ext uri="{BB962C8B-B14F-4D97-AF65-F5344CB8AC3E}">
        <p14:creationId xmlns:p14="http://schemas.microsoft.com/office/powerpoint/2010/main" val="156522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5732" y="1418818"/>
            <a:ext cx="10285870" cy="821767"/>
          </a:xfrm>
        </p:spPr>
        <p:txBody>
          <a:bodyPr>
            <a:normAutofit fontScale="90000"/>
          </a:bodyPr>
          <a:lstStyle/>
          <a:p>
            <a:r>
              <a:rPr lang="en-US" sz="5400" dirty="0"/>
              <a:t>Prescribing Controlled Substances</a:t>
            </a:r>
          </a:p>
        </p:txBody>
      </p:sp>
      <p:sp>
        <p:nvSpPr>
          <p:cNvPr id="3" name="Subtitle 2"/>
          <p:cNvSpPr>
            <a:spLocks noGrp="1"/>
          </p:cNvSpPr>
          <p:nvPr>
            <p:ph type="subTitle" idx="1"/>
          </p:nvPr>
        </p:nvSpPr>
        <p:spPr>
          <a:xfrm>
            <a:off x="336884" y="2240585"/>
            <a:ext cx="11279532" cy="4391033"/>
          </a:xfrm>
        </p:spPr>
        <p:txBody>
          <a:bodyPr>
            <a:noAutofit/>
          </a:bodyPr>
          <a:lstStyle/>
          <a:p>
            <a:pPr marL="457200" indent="-457200" algn="l">
              <a:buFont typeface="Arial" panose="020B0604020202020204" pitchFamily="34" charset="0"/>
              <a:buChar char="•"/>
            </a:pPr>
            <a:r>
              <a:rPr lang="en-US" sz="3200" dirty="0"/>
              <a:t>Difficult to meet Federal Requirements for prescribing controlled substances including:</a:t>
            </a:r>
          </a:p>
          <a:p>
            <a:pPr marL="914400" lvl="1" indent="-457200" algn="l">
              <a:buFont typeface="Arial" panose="020B0604020202020204" pitchFamily="34" charset="0"/>
              <a:buChar char="•"/>
            </a:pPr>
            <a:r>
              <a:rPr lang="en-US" sz="3200" dirty="0"/>
              <a:t>Ryan Haight Act – 21 U.S.C. § 829(e)</a:t>
            </a:r>
          </a:p>
          <a:p>
            <a:pPr marL="1371600" lvl="2" indent="-457200" algn="l">
              <a:buFont typeface="Arial" panose="020B0604020202020204" pitchFamily="34" charset="0"/>
              <a:buChar char="•"/>
            </a:pPr>
            <a:r>
              <a:rPr lang="en-US" sz="3000" dirty="0"/>
              <a:t>Requires an in-person medical evaluation before a practitioner may prescribe a controlled substance</a:t>
            </a:r>
          </a:p>
          <a:p>
            <a:pPr marL="914400" lvl="1" indent="-457200" algn="l">
              <a:buFont typeface="Arial" panose="020B0604020202020204" pitchFamily="34" charset="0"/>
              <a:buChar char="•"/>
            </a:pPr>
            <a:r>
              <a:rPr lang="en-US" sz="3200" dirty="0"/>
              <a:t>DEA Regulations for Prescribing Controlled Substances</a:t>
            </a:r>
          </a:p>
          <a:p>
            <a:pPr marL="1371600" lvl="2" indent="-457200" algn="l">
              <a:buFont typeface="Arial" panose="020B0604020202020204" pitchFamily="34" charset="0"/>
              <a:buChar char="•"/>
            </a:pPr>
            <a:r>
              <a:rPr lang="en-US" sz="3200" dirty="0"/>
              <a:t>21 U.S.C. § 802(54) – 7 exceptions to in-person physical examination</a:t>
            </a:r>
          </a:p>
          <a:p>
            <a:pPr marL="914400" lvl="1" indent="-457200" algn="l">
              <a:buFont typeface="Arial" panose="020B0604020202020204" pitchFamily="34" charset="0"/>
              <a:buChar char="•"/>
            </a:pPr>
            <a:r>
              <a:rPr lang="en-US" sz="3400" dirty="0"/>
              <a:t>“Special Registration for Telemedicine Act of 2018”</a:t>
            </a:r>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13</a:t>
            </a:fld>
            <a:endParaRPr lang="en-US" dirty="0"/>
          </a:p>
        </p:txBody>
      </p:sp>
    </p:spTree>
    <p:extLst>
      <p:ext uri="{BB962C8B-B14F-4D97-AF65-F5344CB8AC3E}">
        <p14:creationId xmlns:p14="http://schemas.microsoft.com/office/powerpoint/2010/main" val="2647198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6911" y="1144096"/>
            <a:ext cx="10279063" cy="1029506"/>
          </a:xfrm>
        </p:spPr>
        <p:txBody>
          <a:bodyPr>
            <a:normAutofit/>
          </a:bodyPr>
          <a:lstStyle/>
          <a:p>
            <a:r>
              <a:rPr lang="en-US" sz="5400" dirty="0"/>
              <a:t>Colorado Medicaid</a:t>
            </a:r>
          </a:p>
        </p:txBody>
      </p:sp>
      <p:sp>
        <p:nvSpPr>
          <p:cNvPr id="3" name="Subtitle 2"/>
          <p:cNvSpPr>
            <a:spLocks noGrp="1"/>
          </p:cNvSpPr>
          <p:nvPr>
            <p:ph type="subTitle" idx="1"/>
          </p:nvPr>
        </p:nvSpPr>
        <p:spPr>
          <a:xfrm>
            <a:off x="1361250" y="2173602"/>
            <a:ext cx="10279062" cy="4182748"/>
          </a:xfrm>
        </p:spPr>
        <p:txBody>
          <a:bodyPr>
            <a:normAutofit fontScale="85000" lnSpcReduction="10000"/>
          </a:bodyPr>
          <a:lstStyle/>
          <a:p>
            <a:pPr marL="342900" indent="-342900" algn="l">
              <a:buFont typeface="Arial" panose="020B0604020202020204" pitchFamily="34" charset="0"/>
              <a:buChar char="•"/>
            </a:pPr>
            <a:r>
              <a:rPr lang="en-US" dirty="0"/>
              <a:t>All Medicaid clients can receive services through the use of telemedicine, whether they live in rural or urban areas.  </a:t>
            </a:r>
          </a:p>
          <a:p>
            <a:pPr marL="342900" indent="-342900" algn="l">
              <a:buFont typeface="Arial" panose="020B0604020202020204" pitchFamily="34" charset="0"/>
              <a:buChar char="•"/>
            </a:pPr>
            <a:r>
              <a:rPr lang="en-US" dirty="0"/>
              <a:t>However, Medicaid also states that telemedicine is best used for clients who live in rural areas and are far away from a provider (as well as members facing transportation difficulties).  Telemedicine is not to take the place of seeing a provider in person when medically necessary.</a:t>
            </a:r>
          </a:p>
          <a:p>
            <a:pPr marL="342900" indent="-342900" algn="l">
              <a:buFont typeface="Arial" panose="020B0604020202020204" pitchFamily="34" charset="0"/>
              <a:buChar char="•"/>
            </a:pPr>
            <a:r>
              <a:rPr lang="en-US" dirty="0"/>
              <a:t>Telemedicine services are rendered “live” in real-time via audio-video communications equipment. Telemedicine does not include telephone or fax machines.</a:t>
            </a:r>
          </a:p>
          <a:p>
            <a:pPr marL="342900" indent="-342900" algn="l">
              <a:buFont typeface="Arial" panose="020B0604020202020204" pitchFamily="34" charset="0"/>
              <a:buChar char="•"/>
            </a:pPr>
            <a:r>
              <a:rPr lang="en-US" dirty="0"/>
              <a:t>Waiver of initial face-to-face requirement and required disclosures!</a:t>
            </a:r>
          </a:p>
          <a:p>
            <a:pPr marL="342900" indent="-342900" algn="l">
              <a:buFont typeface="Arial" panose="020B0604020202020204" pitchFamily="34" charset="0"/>
              <a:buChar char="•"/>
            </a:pPr>
            <a:r>
              <a:rPr lang="en-US" dirty="0"/>
              <a:t>Medicaid’s Telemedicine Billing Manual (revised June 2019) provides specific information on covered services, billing, reimbursement, and confidentiality requirements:</a:t>
            </a:r>
          </a:p>
          <a:p>
            <a:pPr marL="800100" lvl="1" indent="-342900" algn="l">
              <a:buFont typeface="Arial" panose="020B0604020202020204" pitchFamily="34" charset="0"/>
              <a:buChar char="•"/>
            </a:pPr>
            <a:r>
              <a:rPr lang="en-US" dirty="0">
                <a:hlinkClick r:id="rId2"/>
              </a:rPr>
              <a:t>https://www.colorado.gov/pacific/sites/default/files/CMS1500%20Telemedicine%20Billing%20Manual%20061919.pdf</a:t>
            </a:r>
            <a:endParaRPr lang="en-US" dirty="0"/>
          </a:p>
          <a:p>
            <a:pPr marL="342900" indent="-342900" algn="l">
              <a:buFont typeface="Arial" panose="020B0604020202020204" pitchFamily="34" charset="0"/>
              <a:buChar char="•"/>
            </a:pPr>
            <a:r>
              <a:rPr lang="en-US" dirty="0"/>
              <a:t>Colorado Medicaid’s Telemedicine workgroup was recently established in 2019:</a:t>
            </a:r>
          </a:p>
          <a:p>
            <a:pPr marL="800100" lvl="1" indent="-342900" algn="l">
              <a:buFont typeface="Arial" panose="020B0604020202020204" pitchFamily="34" charset="0"/>
              <a:buChar char="•"/>
            </a:pPr>
            <a:r>
              <a:rPr lang="en-US" dirty="0">
                <a:hlinkClick r:id="rId3"/>
              </a:rPr>
              <a:t>https://www.colorado.gov/pacific/hcpf/telemedicine-workgroup</a:t>
            </a:r>
            <a:r>
              <a:rPr lang="en-US" dirty="0"/>
              <a:t> </a:t>
            </a:r>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4"/>
            <a:stretch>
              <a:fillRect/>
            </a:stretch>
          </p:blipFill>
          <p:spPr>
            <a:xfrm>
              <a:off x="120485" y="141186"/>
              <a:ext cx="408432" cy="280416"/>
            </a:xfrm>
            <a:prstGeom prst="rect">
              <a:avLst/>
            </a:prstGeom>
          </p:spPr>
        </p:pic>
        <p:pic>
          <p:nvPicPr>
            <p:cNvPr id="26" name="Picture 25"/>
            <p:cNvPicPr/>
            <p:nvPr/>
          </p:nvPicPr>
          <p:blipFill>
            <a:blip r:embed="rId5"/>
            <a:stretch>
              <a:fillRect/>
            </a:stretch>
          </p:blipFill>
          <p:spPr>
            <a:xfrm>
              <a:off x="240373" y="369786"/>
              <a:ext cx="304800" cy="143256"/>
            </a:xfrm>
            <a:prstGeom prst="rect">
              <a:avLst/>
            </a:prstGeom>
          </p:spPr>
        </p:pic>
        <p:pic>
          <p:nvPicPr>
            <p:cNvPr id="27" name="Picture 26"/>
            <p:cNvPicPr/>
            <p:nvPr/>
          </p:nvPicPr>
          <p:blipFill>
            <a:blip r:embed="rId6"/>
            <a:stretch>
              <a:fillRect/>
            </a:stretch>
          </p:blipFill>
          <p:spPr>
            <a:xfrm>
              <a:off x="59525" y="-5117"/>
              <a:ext cx="374904" cy="423672"/>
            </a:xfrm>
            <a:prstGeom prst="rect">
              <a:avLst/>
            </a:prstGeom>
          </p:spPr>
        </p:pic>
        <p:pic>
          <p:nvPicPr>
            <p:cNvPr id="28" name="Picture 27"/>
            <p:cNvPicPr/>
            <p:nvPr/>
          </p:nvPicPr>
          <p:blipFill>
            <a:blip r:embed="rId7"/>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14</a:t>
            </a:fld>
            <a:endParaRPr lang="en-US" dirty="0"/>
          </a:p>
        </p:txBody>
      </p:sp>
    </p:spTree>
    <p:extLst>
      <p:ext uri="{BB962C8B-B14F-4D97-AF65-F5344CB8AC3E}">
        <p14:creationId xmlns:p14="http://schemas.microsoft.com/office/powerpoint/2010/main" val="3618111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Colorado Legislation</a:t>
            </a:r>
          </a:p>
        </p:txBody>
      </p:sp>
      <p:sp>
        <p:nvSpPr>
          <p:cNvPr id="3" name="Subtitle 2"/>
          <p:cNvSpPr>
            <a:spLocks noGrp="1"/>
          </p:cNvSpPr>
          <p:nvPr>
            <p:ph type="subTitle" idx="1"/>
          </p:nvPr>
        </p:nvSpPr>
        <p:spPr>
          <a:xfrm>
            <a:off x="1361250" y="2592280"/>
            <a:ext cx="10279062" cy="3764070"/>
          </a:xfrm>
        </p:spPr>
        <p:txBody>
          <a:bodyPr>
            <a:normAutofit fontScale="85000" lnSpcReduction="20000"/>
          </a:bodyPr>
          <a:lstStyle/>
          <a:p>
            <a:pPr marL="457200" indent="-457200" algn="l">
              <a:buFont typeface="Arial" panose="020B0604020202020204" pitchFamily="34" charset="0"/>
              <a:buChar char="•"/>
            </a:pPr>
            <a:r>
              <a:rPr lang="en-US" sz="2800" dirty="0"/>
              <a:t>House Bill 15-1029 </a:t>
            </a:r>
          </a:p>
          <a:p>
            <a:pPr marL="457200" indent="-457200" algn="l">
              <a:buFont typeface="Arial" panose="020B0604020202020204" pitchFamily="34" charset="0"/>
              <a:buChar char="•"/>
            </a:pPr>
            <a:r>
              <a:rPr lang="en-US" sz="2800" dirty="0"/>
              <a:t>House Bill 17-1094 </a:t>
            </a:r>
          </a:p>
          <a:p>
            <a:pPr marL="914400" lvl="1" indent="-457200" algn="l">
              <a:buFont typeface="Arial" panose="020B0604020202020204" pitchFamily="34" charset="0"/>
              <a:buChar char="•"/>
            </a:pPr>
            <a:r>
              <a:rPr lang="en-US" dirty="0"/>
              <a:t>A health plan cannot restrict or deny coverage of telehealth services based on the communication technology or application used to deliver the telehealth services; </a:t>
            </a:r>
          </a:p>
          <a:p>
            <a:pPr marL="914400" lvl="1" indent="-457200" algn="l">
              <a:buFont typeface="Arial" panose="020B0604020202020204" pitchFamily="34" charset="0"/>
              <a:buChar char="•"/>
            </a:pPr>
            <a:r>
              <a:rPr lang="en-US" dirty="0"/>
              <a:t>The availability of telehealth services does not change a carrier's obligation to contract with providers available in the community to provide in-person services; </a:t>
            </a:r>
          </a:p>
          <a:p>
            <a:pPr marL="914400" lvl="1" indent="-457200" algn="l">
              <a:buFont typeface="Arial" panose="020B0604020202020204" pitchFamily="34" charset="0"/>
              <a:buChar char="•"/>
            </a:pPr>
            <a:r>
              <a:rPr lang="en-US" dirty="0"/>
              <a:t>A covered person may receive telehealth services from a private residence, but the carrier is not required to pay or reimburse for any transmission costs or originating site fees the covered person incurs; </a:t>
            </a:r>
          </a:p>
          <a:p>
            <a:pPr marL="914400" lvl="1" indent="-457200" algn="l">
              <a:buFont typeface="Arial" panose="020B0604020202020204" pitchFamily="34" charset="0"/>
              <a:buChar char="•"/>
            </a:pPr>
            <a:r>
              <a:rPr lang="en-US" dirty="0"/>
              <a:t>A carrier is to apply the applicable copayment, coinsurance, or deductible amount to health care services a covered person receives through telehealth, which amount cannot exceed the amount applicable to those health care services when delivered through in-person care; and </a:t>
            </a:r>
          </a:p>
          <a:p>
            <a:pPr marL="914400" lvl="1" indent="-457200" algn="l">
              <a:buFont typeface="Arial" panose="020B0604020202020204" pitchFamily="34" charset="0"/>
              <a:buChar char="•"/>
            </a:pPr>
            <a:r>
              <a:rPr lang="en-US" dirty="0"/>
              <a:t>Telehealth includes health care services provided through HIPAA-compliant audio-visual communication or the use of a HIPAA-compliant application via a cellular telephone but does not include voice-only telephone communication or text messaging.</a:t>
            </a:r>
            <a:br>
              <a:rPr lang="en-US" dirty="0"/>
            </a:br>
            <a:endParaRPr lang="en-US" sz="2400" dirty="0"/>
          </a:p>
          <a:p>
            <a:pPr algn="l"/>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15</a:t>
            </a:fld>
            <a:endParaRPr lang="en-US" dirty="0"/>
          </a:p>
        </p:txBody>
      </p:sp>
    </p:spTree>
    <p:extLst>
      <p:ext uri="{BB962C8B-B14F-4D97-AF65-F5344CB8AC3E}">
        <p14:creationId xmlns:p14="http://schemas.microsoft.com/office/powerpoint/2010/main" val="542020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Other Issues To Consider</a:t>
            </a:r>
          </a:p>
        </p:txBody>
      </p:sp>
      <p:sp>
        <p:nvSpPr>
          <p:cNvPr id="3" name="Subtitle 2"/>
          <p:cNvSpPr>
            <a:spLocks noGrp="1"/>
          </p:cNvSpPr>
          <p:nvPr>
            <p:ph type="subTitle" idx="1"/>
          </p:nvPr>
        </p:nvSpPr>
        <p:spPr>
          <a:xfrm>
            <a:off x="1361250" y="2657098"/>
            <a:ext cx="10279062" cy="3876867"/>
          </a:xfrm>
        </p:spPr>
        <p:txBody>
          <a:bodyPr>
            <a:normAutofit/>
          </a:bodyPr>
          <a:lstStyle/>
          <a:p>
            <a:pPr marL="342900" indent="-342900" algn="l">
              <a:buFont typeface="Arial" panose="020B0604020202020204" pitchFamily="34" charset="0"/>
              <a:buChar char="•"/>
            </a:pPr>
            <a:r>
              <a:rPr lang="en-US" sz="2800" dirty="0"/>
              <a:t>HIPAA and Colorado’s New Data Privacy Law</a:t>
            </a:r>
          </a:p>
          <a:p>
            <a:pPr marL="342900" indent="-342900" algn="l">
              <a:buFont typeface="Arial" panose="020B0604020202020204" pitchFamily="34" charset="0"/>
              <a:buChar char="•"/>
            </a:pPr>
            <a:r>
              <a:rPr lang="en-US" sz="2800" dirty="0"/>
              <a:t>Prohibition Against the Corporate Practice of Medicine </a:t>
            </a:r>
          </a:p>
          <a:p>
            <a:pPr marL="342900" indent="-342900" algn="l">
              <a:buFont typeface="Arial" panose="020B0604020202020204" pitchFamily="34" charset="0"/>
              <a:buChar char="•"/>
            </a:pPr>
            <a:r>
              <a:rPr lang="en-US" sz="2800" dirty="0"/>
              <a:t>The Anti-Kickback Statute, the Stark Law, and other fraud and abuse laws</a:t>
            </a:r>
          </a:p>
          <a:p>
            <a:pPr algn="l"/>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16</a:t>
            </a:fld>
            <a:endParaRPr lang="en-US" dirty="0"/>
          </a:p>
        </p:txBody>
      </p:sp>
    </p:spTree>
    <p:extLst>
      <p:ext uri="{BB962C8B-B14F-4D97-AF65-F5344CB8AC3E}">
        <p14:creationId xmlns:p14="http://schemas.microsoft.com/office/powerpoint/2010/main" val="80285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Other Issues to Consider</a:t>
            </a:r>
          </a:p>
        </p:txBody>
      </p:sp>
      <p:sp>
        <p:nvSpPr>
          <p:cNvPr id="3" name="Subtitle 2"/>
          <p:cNvSpPr>
            <a:spLocks noGrp="1"/>
          </p:cNvSpPr>
          <p:nvPr>
            <p:ph type="subTitle" idx="1"/>
          </p:nvPr>
        </p:nvSpPr>
        <p:spPr>
          <a:xfrm>
            <a:off x="1361250" y="2657098"/>
            <a:ext cx="10279062" cy="3805846"/>
          </a:xfrm>
        </p:spPr>
        <p:txBody>
          <a:bodyPr>
            <a:normAutofit/>
          </a:bodyPr>
          <a:lstStyle/>
          <a:p>
            <a:pPr marL="457200" indent="-457200" algn="l">
              <a:buFont typeface="Arial" panose="020B0604020202020204" pitchFamily="34" charset="0"/>
              <a:buChar char="•"/>
            </a:pPr>
            <a:r>
              <a:rPr lang="en-US" sz="2700" dirty="0"/>
              <a:t>Practitioner issues including documentation, licensure, credentialing, or meeting specific organization requirements/bylaws.</a:t>
            </a:r>
          </a:p>
          <a:p>
            <a:pPr marL="457200" indent="-457200" algn="l">
              <a:buFont typeface="Arial" panose="020B0604020202020204" pitchFamily="34" charset="0"/>
              <a:buChar char="•"/>
            </a:pPr>
            <a:r>
              <a:rPr lang="en-US" sz="2700" dirty="0"/>
              <a:t>Telehealth on the OIG’s Radar!</a:t>
            </a:r>
          </a:p>
          <a:p>
            <a:pPr marL="914400" lvl="1" indent="-457200" algn="l">
              <a:buFont typeface="Arial" panose="020B0604020202020204" pitchFamily="34" charset="0"/>
              <a:buChar char="•"/>
            </a:pPr>
            <a:r>
              <a:rPr lang="en-US" sz="2700" dirty="0"/>
              <a:t>October 2017 – OIG added Medicare payments for telehealth services to its workplan.</a:t>
            </a:r>
          </a:p>
          <a:p>
            <a:pPr marL="914400" lvl="1" indent="-457200" algn="l">
              <a:buFont typeface="Arial" panose="020B0604020202020204" pitchFamily="34" charset="0"/>
              <a:buChar char="•"/>
            </a:pPr>
            <a:r>
              <a:rPr lang="en-US" sz="2700" dirty="0"/>
              <a:t>November 2017 – OIG added Medicaid telehealth services to its workplan.</a:t>
            </a:r>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17</a:t>
            </a:fld>
            <a:endParaRPr lang="en-US" dirty="0"/>
          </a:p>
        </p:txBody>
      </p:sp>
    </p:spTree>
    <p:extLst>
      <p:ext uri="{BB962C8B-B14F-4D97-AF65-F5344CB8AC3E}">
        <p14:creationId xmlns:p14="http://schemas.microsoft.com/office/powerpoint/2010/main" val="3213944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Questions?</a:t>
            </a:r>
          </a:p>
        </p:txBody>
      </p:sp>
      <p:sp>
        <p:nvSpPr>
          <p:cNvPr id="3" name="Subtitle 2"/>
          <p:cNvSpPr>
            <a:spLocks noGrp="1"/>
          </p:cNvSpPr>
          <p:nvPr>
            <p:ph type="subTitle" idx="1"/>
          </p:nvPr>
        </p:nvSpPr>
        <p:spPr>
          <a:xfrm>
            <a:off x="1361250" y="2779776"/>
            <a:ext cx="10279062" cy="3638779"/>
          </a:xfrm>
        </p:spPr>
        <p:txBody>
          <a:bodyPr>
            <a:normAutofit/>
          </a:bodyPr>
          <a:lstStyle/>
          <a:p>
            <a:endParaRPr lang="en-US" dirty="0"/>
          </a:p>
          <a:p>
            <a:endParaRPr lang="en-US" dirty="0"/>
          </a:p>
          <a:p>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18</a:t>
            </a:fld>
            <a:endParaRPr lang="en-US" dirty="0"/>
          </a:p>
        </p:txBody>
      </p:sp>
      <p:pic>
        <p:nvPicPr>
          <p:cNvPr id="48" name="Picture 47">
            <a:extLst>
              <a:ext uri="{FF2B5EF4-FFF2-40B4-BE49-F238E27FC236}">
                <a16:creationId xmlns:a16="http://schemas.microsoft.com/office/drawing/2014/main" id="{972BE4A9-65CB-4540-B837-48CFAE2BEC8C}"/>
              </a:ext>
            </a:extLst>
          </p:cNvPr>
          <p:cNvPicPr>
            <a:picLocks noChangeAspect="1"/>
          </p:cNvPicPr>
          <p:nvPr/>
        </p:nvPicPr>
        <p:blipFill>
          <a:blip r:embed="rId6"/>
          <a:stretch>
            <a:fillRect/>
          </a:stretch>
        </p:blipFill>
        <p:spPr>
          <a:xfrm>
            <a:off x="4555779" y="2884854"/>
            <a:ext cx="4054821" cy="2924949"/>
          </a:xfrm>
          <a:prstGeom prst="rect">
            <a:avLst/>
          </a:prstGeom>
        </p:spPr>
      </p:pic>
    </p:spTree>
    <p:extLst>
      <p:ext uri="{BB962C8B-B14F-4D97-AF65-F5344CB8AC3E}">
        <p14:creationId xmlns:p14="http://schemas.microsoft.com/office/powerpoint/2010/main" val="524746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7354" y="1396962"/>
            <a:ext cx="10279063" cy="1029506"/>
          </a:xfrm>
        </p:spPr>
        <p:txBody>
          <a:bodyPr>
            <a:normAutofit/>
          </a:bodyPr>
          <a:lstStyle/>
          <a:p>
            <a:r>
              <a:rPr lang="en-US" sz="5400" dirty="0"/>
              <a:t>Disclaimer</a:t>
            </a:r>
          </a:p>
        </p:txBody>
      </p:sp>
      <p:sp>
        <p:nvSpPr>
          <p:cNvPr id="3" name="Subtitle 2"/>
          <p:cNvSpPr>
            <a:spLocks noGrp="1"/>
          </p:cNvSpPr>
          <p:nvPr>
            <p:ph type="subTitle" idx="1"/>
          </p:nvPr>
        </p:nvSpPr>
        <p:spPr>
          <a:xfrm>
            <a:off x="1361250" y="2426468"/>
            <a:ext cx="10279062" cy="4036476"/>
          </a:xfrm>
        </p:spPr>
        <p:txBody>
          <a:bodyPr>
            <a:normAutofit fontScale="92500"/>
          </a:bodyPr>
          <a:lstStyle/>
          <a:p>
            <a:pPr algn="l"/>
            <a:r>
              <a:rPr lang="en-US" sz="3500" dirty="0"/>
              <a:t>This presentation is for general informational purposes only and is not for the purpose of providing legal advice or legal opinions on specific facts or circumstances. This presentation does not create an attorney-client relationship with the listener/reader/attendee. The listener/reader/attendee should not act upon the information in this presentation without seeking professional advice. This presentation is not intended to be advertising or a solicitation of legal services.</a:t>
            </a:r>
          </a:p>
          <a:p>
            <a:pPr algn="l"/>
            <a:r>
              <a:rPr lang="en-US" dirty="0"/>
              <a:t>© Caplan and Earnest LLC, 2019</a:t>
            </a:r>
            <a:endParaRPr lang="en-US" u="sng" dirty="0">
              <a:solidFill>
                <a:srgbClr val="002060"/>
              </a:solidFill>
            </a:endParaRPr>
          </a:p>
          <a:p>
            <a:pPr algn="l"/>
            <a:endParaRPr lang="en-US" sz="2300"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19</a:t>
            </a:fld>
            <a:endParaRPr lang="en-US" dirty="0"/>
          </a:p>
        </p:txBody>
      </p:sp>
    </p:spTree>
    <p:extLst>
      <p:ext uri="{BB962C8B-B14F-4D97-AF65-F5344CB8AC3E}">
        <p14:creationId xmlns:p14="http://schemas.microsoft.com/office/powerpoint/2010/main" val="1799853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Definitions</a:t>
            </a:r>
          </a:p>
        </p:txBody>
      </p:sp>
      <p:sp>
        <p:nvSpPr>
          <p:cNvPr id="3" name="Subtitle 2"/>
          <p:cNvSpPr>
            <a:spLocks noGrp="1"/>
          </p:cNvSpPr>
          <p:nvPr>
            <p:ph type="subTitle" idx="1"/>
          </p:nvPr>
        </p:nvSpPr>
        <p:spPr>
          <a:xfrm>
            <a:off x="1361250" y="2592280"/>
            <a:ext cx="10279062" cy="3959440"/>
          </a:xfrm>
        </p:spPr>
        <p:txBody>
          <a:bodyPr>
            <a:normAutofit/>
          </a:bodyPr>
          <a:lstStyle/>
          <a:p>
            <a:pPr marL="342900" indent="-342900" algn="l">
              <a:buFont typeface="Arial" panose="020B0604020202020204" pitchFamily="34" charset="0"/>
              <a:buChar char="•"/>
            </a:pPr>
            <a:r>
              <a:rPr lang="en-US" sz="3200" dirty="0"/>
              <a:t>Many different definitions available by various entities and agencies:</a:t>
            </a:r>
          </a:p>
          <a:p>
            <a:pPr marL="800100" lvl="1" indent="-342900" algn="l">
              <a:spcBef>
                <a:spcPts val="1200"/>
              </a:spcBef>
              <a:buFont typeface="Arial" panose="020B0604020202020204" pitchFamily="34" charset="0"/>
              <a:buChar char="•"/>
            </a:pPr>
            <a:r>
              <a:rPr lang="en-US" sz="2800" dirty="0"/>
              <a:t>Telehealth</a:t>
            </a:r>
          </a:p>
          <a:p>
            <a:pPr marL="800100" lvl="1" indent="-342900" algn="l">
              <a:spcBef>
                <a:spcPts val="1200"/>
              </a:spcBef>
              <a:buFont typeface="Arial" panose="020B0604020202020204" pitchFamily="34" charset="0"/>
              <a:buChar char="•"/>
            </a:pPr>
            <a:r>
              <a:rPr lang="en-US" sz="2800" dirty="0"/>
              <a:t>Telemedicine</a:t>
            </a:r>
          </a:p>
          <a:p>
            <a:pPr marL="800100" lvl="1" indent="-342900" algn="l">
              <a:spcBef>
                <a:spcPts val="1200"/>
              </a:spcBef>
              <a:buFont typeface="Arial" panose="020B0604020202020204" pitchFamily="34" charset="0"/>
              <a:buChar char="•"/>
            </a:pPr>
            <a:r>
              <a:rPr lang="en-US" sz="2800" dirty="0"/>
              <a:t>Telepsychiatry</a:t>
            </a:r>
          </a:p>
          <a:p>
            <a:pPr marL="800100" lvl="1" indent="-342900" algn="l">
              <a:spcBef>
                <a:spcPts val="1200"/>
              </a:spcBef>
              <a:buFont typeface="Arial" panose="020B0604020202020204" pitchFamily="34" charset="0"/>
              <a:buChar char="•"/>
            </a:pPr>
            <a:r>
              <a:rPr lang="en-US" sz="2800" dirty="0"/>
              <a:t>Mobile Health (</a:t>
            </a:r>
            <a:r>
              <a:rPr lang="en-US" sz="2800" dirty="0" err="1"/>
              <a:t>mHealth</a:t>
            </a:r>
            <a:r>
              <a:rPr lang="en-US" sz="2800" dirty="0"/>
              <a:t>)</a:t>
            </a:r>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2</a:t>
            </a:fld>
            <a:endParaRPr lang="en-US" dirty="0"/>
          </a:p>
        </p:txBody>
      </p:sp>
    </p:spTree>
    <p:extLst>
      <p:ext uri="{BB962C8B-B14F-4D97-AF65-F5344CB8AC3E}">
        <p14:creationId xmlns:p14="http://schemas.microsoft.com/office/powerpoint/2010/main" val="3654029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Contact Information</a:t>
            </a:r>
          </a:p>
        </p:txBody>
      </p:sp>
      <p:sp>
        <p:nvSpPr>
          <p:cNvPr id="3" name="Subtitle 2"/>
          <p:cNvSpPr>
            <a:spLocks noGrp="1"/>
          </p:cNvSpPr>
          <p:nvPr>
            <p:ph type="subTitle" idx="1"/>
          </p:nvPr>
        </p:nvSpPr>
        <p:spPr>
          <a:xfrm>
            <a:off x="1361250" y="2657098"/>
            <a:ext cx="10279062" cy="4064377"/>
          </a:xfrm>
        </p:spPr>
        <p:txBody>
          <a:bodyPr>
            <a:normAutofit/>
          </a:bodyPr>
          <a:lstStyle/>
          <a:p>
            <a:r>
              <a:rPr lang="en-US" sz="2800" dirty="0"/>
              <a:t>Caplan and Earnest LLC</a:t>
            </a:r>
          </a:p>
          <a:p>
            <a:r>
              <a:rPr lang="en-US" sz="2800" dirty="0"/>
              <a:t>3107 Iris Avenue, Suite 100 </a:t>
            </a:r>
          </a:p>
          <a:p>
            <a:r>
              <a:rPr lang="en-US" sz="2800" dirty="0"/>
              <a:t>Boulder, CO  80301</a:t>
            </a:r>
          </a:p>
          <a:p>
            <a:r>
              <a:rPr lang="en-US" sz="2800" dirty="0"/>
              <a:t>P: 303-443-8010 | F: 303-440-3967</a:t>
            </a:r>
          </a:p>
          <a:p>
            <a:r>
              <a:rPr lang="en-US" sz="2800" dirty="0">
                <a:hlinkClick r:id="rId2"/>
              </a:rPr>
              <a:t>https://celaw.com/</a:t>
            </a:r>
            <a:endParaRPr lang="en-US" sz="2800" dirty="0"/>
          </a:p>
          <a:p>
            <a:endParaRPr lang="en-US" sz="2800"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3"/>
            <a:stretch>
              <a:fillRect/>
            </a:stretch>
          </p:blipFill>
          <p:spPr>
            <a:xfrm>
              <a:off x="120485" y="141186"/>
              <a:ext cx="408432" cy="280416"/>
            </a:xfrm>
            <a:prstGeom prst="rect">
              <a:avLst/>
            </a:prstGeom>
          </p:spPr>
        </p:pic>
        <p:pic>
          <p:nvPicPr>
            <p:cNvPr id="26" name="Picture 25"/>
            <p:cNvPicPr/>
            <p:nvPr/>
          </p:nvPicPr>
          <p:blipFill>
            <a:blip r:embed="rId4"/>
            <a:stretch>
              <a:fillRect/>
            </a:stretch>
          </p:blipFill>
          <p:spPr>
            <a:xfrm>
              <a:off x="240373" y="369786"/>
              <a:ext cx="304800" cy="143256"/>
            </a:xfrm>
            <a:prstGeom prst="rect">
              <a:avLst/>
            </a:prstGeom>
          </p:spPr>
        </p:pic>
        <p:pic>
          <p:nvPicPr>
            <p:cNvPr id="27" name="Picture 26"/>
            <p:cNvPicPr/>
            <p:nvPr/>
          </p:nvPicPr>
          <p:blipFill>
            <a:blip r:embed="rId5"/>
            <a:stretch>
              <a:fillRect/>
            </a:stretch>
          </p:blipFill>
          <p:spPr>
            <a:xfrm>
              <a:off x="59525" y="-5117"/>
              <a:ext cx="374904" cy="423672"/>
            </a:xfrm>
            <a:prstGeom prst="rect">
              <a:avLst/>
            </a:prstGeom>
          </p:spPr>
        </p:pic>
        <p:pic>
          <p:nvPicPr>
            <p:cNvPr id="28" name="Picture 27"/>
            <p:cNvPicPr/>
            <p:nvPr/>
          </p:nvPicPr>
          <p:blipFill>
            <a:blip r:embed="rId6"/>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20</a:t>
            </a:fld>
            <a:endParaRPr lang="en-US" dirty="0"/>
          </a:p>
        </p:txBody>
      </p:sp>
    </p:spTree>
    <p:extLst>
      <p:ext uri="{BB962C8B-B14F-4D97-AF65-F5344CB8AC3E}">
        <p14:creationId xmlns:p14="http://schemas.microsoft.com/office/powerpoint/2010/main" val="775659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Some of the Benefits of Telehealth</a:t>
            </a:r>
          </a:p>
        </p:txBody>
      </p:sp>
      <p:sp>
        <p:nvSpPr>
          <p:cNvPr id="3" name="Subtitle 2"/>
          <p:cNvSpPr>
            <a:spLocks noGrp="1"/>
          </p:cNvSpPr>
          <p:nvPr>
            <p:ph type="subTitle" idx="1"/>
          </p:nvPr>
        </p:nvSpPr>
        <p:spPr>
          <a:xfrm>
            <a:off x="1361250" y="2583402"/>
            <a:ext cx="10279062" cy="3959441"/>
          </a:xfrm>
        </p:spPr>
        <p:txBody>
          <a:bodyPr>
            <a:normAutofit/>
          </a:bodyPr>
          <a:lstStyle/>
          <a:p>
            <a:pPr marL="342900" indent="-342900" algn="l">
              <a:buFont typeface="Arial" panose="020B0604020202020204" pitchFamily="34" charset="0"/>
              <a:buChar char="•"/>
            </a:pPr>
            <a:r>
              <a:rPr lang="en-US" sz="4000" dirty="0"/>
              <a:t>Increases access to care (especially with transportation issues)</a:t>
            </a:r>
          </a:p>
          <a:p>
            <a:pPr marL="342900" indent="-342900" algn="l">
              <a:buFont typeface="Arial" panose="020B0604020202020204" pitchFamily="34" charset="0"/>
              <a:buChar char="•"/>
            </a:pPr>
            <a:r>
              <a:rPr lang="en-US" sz="4000" dirty="0"/>
              <a:t>Improves quality of care</a:t>
            </a:r>
          </a:p>
          <a:p>
            <a:pPr marL="342900" indent="-342900" algn="l">
              <a:buFont typeface="Arial" panose="020B0604020202020204" pitchFamily="34" charset="0"/>
              <a:buChar char="•"/>
            </a:pPr>
            <a:r>
              <a:rPr lang="en-US" sz="4000" dirty="0"/>
              <a:t>Boosts Patient Satisfaction</a:t>
            </a:r>
          </a:p>
          <a:p>
            <a:pPr marL="342900" indent="-342900" algn="l">
              <a:buFont typeface="Arial" panose="020B0604020202020204" pitchFamily="34" charset="0"/>
              <a:buChar char="•"/>
            </a:pPr>
            <a:r>
              <a:rPr lang="en-US" sz="4000" dirty="0"/>
              <a:t>Reduces costs of care/increase revenue</a:t>
            </a:r>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3</a:t>
            </a:fld>
            <a:endParaRPr lang="en-US" dirty="0"/>
          </a:p>
        </p:txBody>
      </p:sp>
    </p:spTree>
    <p:extLst>
      <p:ext uri="{BB962C8B-B14F-4D97-AF65-F5344CB8AC3E}">
        <p14:creationId xmlns:p14="http://schemas.microsoft.com/office/powerpoint/2010/main" val="4104235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Brief History of Telehealth</a:t>
            </a:r>
          </a:p>
        </p:txBody>
      </p:sp>
      <p:sp>
        <p:nvSpPr>
          <p:cNvPr id="3" name="Subtitle 2"/>
          <p:cNvSpPr>
            <a:spLocks noGrp="1"/>
          </p:cNvSpPr>
          <p:nvPr>
            <p:ph type="subTitle" idx="1"/>
          </p:nvPr>
        </p:nvSpPr>
        <p:spPr>
          <a:xfrm>
            <a:off x="1361250" y="2592280"/>
            <a:ext cx="10279062" cy="3764070"/>
          </a:xfrm>
        </p:spPr>
        <p:txBody>
          <a:bodyPr>
            <a:normAutofit/>
          </a:bodyPr>
          <a:lstStyle/>
          <a:p>
            <a:pPr marL="342900" indent="-342900" algn="l">
              <a:buFont typeface="Arial" panose="020B0604020202020204" pitchFamily="34" charset="0"/>
              <a:buChar char="•"/>
            </a:pPr>
            <a:r>
              <a:rPr lang="en-US" sz="2800" dirty="0"/>
              <a:t>Civil War</a:t>
            </a:r>
          </a:p>
          <a:p>
            <a:pPr marL="342900" indent="-342900" algn="l">
              <a:buFont typeface="Arial" panose="020B0604020202020204" pitchFamily="34" charset="0"/>
              <a:buChar char="•"/>
            </a:pPr>
            <a:r>
              <a:rPr lang="en-US" sz="2800" dirty="0"/>
              <a:t>Invention of telephone</a:t>
            </a:r>
          </a:p>
          <a:p>
            <a:pPr marL="342900" indent="-342900" algn="l">
              <a:buFont typeface="Arial" panose="020B0604020202020204" pitchFamily="34" charset="0"/>
              <a:buChar char="•"/>
            </a:pPr>
            <a:r>
              <a:rPr lang="en-US" sz="2800" dirty="0"/>
              <a:t>Radiology advancements</a:t>
            </a:r>
          </a:p>
          <a:p>
            <a:pPr marL="342900" indent="-342900" algn="l">
              <a:buFont typeface="Arial" panose="020B0604020202020204" pitchFamily="34" charset="0"/>
              <a:buChar char="•"/>
            </a:pPr>
            <a:r>
              <a:rPr lang="en-US" sz="2800" dirty="0"/>
              <a:t>Invention of the television</a:t>
            </a:r>
          </a:p>
          <a:p>
            <a:pPr marL="342900" indent="-342900" algn="l">
              <a:buFont typeface="Arial" panose="020B0604020202020204" pitchFamily="34" charset="0"/>
              <a:buChar char="•"/>
            </a:pPr>
            <a:r>
              <a:rPr lang="en-US" sz="2800" dirty="0"/>
              <a:t>Space &amp; Military</a:t>
            </a:r>
          </a:p>
          <a:p>
            <a:pPr marL="342900" indent="-342900" algn="l">
              <a:buFont typeface="Arial" panose="020B0604020202020204" pitchFamily="34" charset="0"/>
              <a:buChar char="•"/>
            </a:pPr>
            <a:r>
              <a:rPr lang="en-US" sz="2800" dirty="0"/>
              <a:t>Computers &amp; cell phones</a:t>
            </a:r>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4</a:t>
            </a:fld>
            <a:endParaRPr lang="en-US" dirty="0"/>
          </a:p>
        </p:txBody>
      </p:sp>
    </p:spTree>
    <p:extLst>
      <p:ext uri="{BB962C8B-B14F-4D97-AF65-F5344CB8AC3E}">
        <p14:creationId xmlns:p14="http://schemas.microsoft.com/office/powerpoint/2010/main" val="1869322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The Growth of Telehealth</a:t>
            </a:r>
          </a:p>
        </p:txBody>
      </p:sp>
      <p:sp>
        <p:nvSpPr>
          <p:cNvPr id="3" name="Subtitle 2"/>
          <p:cNvSpPr>
            <a:spLocks noGrp="1"/>
          </p:cNvSpPr>
          <p:nvPr>
            <p:ph type="subTitle" idx="1"/>
          </p:nvPr>
        </p:nvSpPr>
        <p:spPr>
          <a:xfrm>
            <a:off x="1361250" y="2956264"/>
            <a:ext cx="10279062" cy="3400086"/>
          </a:xfrm>
        </p:spPr>
        <p:txBody>
          <a:bodyPr>
            <a:normAutofit/>
          </a:bodyPr>
          <a:lstStyle/>
          <a:p>
            <a:pPr marL="342900" indent="-342900" algn="l">
              <a:buFont typeface="Arial" panose="020B0604020202020204" pitchFamily="34" charset="0"/>
              <a:buChar char="•"/>
            </a:pPr>
            <a:r>
              <a:rPr lang="en-US" sz="2800" dirty="0"/>
              <a:t>As history has shown us, as technology grows so has the use of telehealth.  This will continue!  </a:t>
            </a:r>
          </a:p>
          <a:p>
            <a:pPr marL="342900" indent="-342900" algn="l">
              <a:buFont typeface="Arial" panose="020B0604020202020204" pitchFamily="34" charset="0"/>
              <a:buChar char="•"/>
            </a:pPr>
            <a:r>
              <a:rPr lang="en-US" sz="2800" dirty="0"/>
              <a:t>Commercial payers, Medicaid, and Medicare (including Medicare Advantage in 2020) expand coverage every year.</a:t>
            </a:r>
          </a:p>
          <a:p>
            <a:pPr marL="342900" indent="-342900" algn="l">
              <a:buFont typeface="Arial" panose="020B0604020202020204" pitchFamily="34" charset="0"/>
              <a:buChar char="•"/>
            </a:pPr>
            <a:r>
              <a:rPr lang="en-US" sz="2800" dirty="0"/>
              <a:t>Significant investments and increased spending across the board.</a:t>
            </a:r>
          </a:p>
          <a:p>
            <a:pPr marL="342900" indent="-342900" algn="l">
              <a:buFont typeface="Arial" panose="020B0604020202020204" pitchFamily="34" charset="0"/>
              <a:buChar char="•"/>
            </a:pPr>
            <a:r>
              <a:rPr lang="en-US" sz="2800" dirty="0"/>
              <a:t>Diverse set of laws</a:t>
            </a:r>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5</a:t>
            </a:fld>
            <a:endParaRPr lang="en-US" dirty="0"/>
          </a:p>
        </p:txBody>
      </p:sp>
    </p:spTree>
    <p:extLst>
      <p:ext uri="{BB962C8B-B14F-4D97-AF65-F5344CB8AC3E}">
        <p14:creationId xmlns:p14="http://schemas.microsoft.com/office/powerpoint/2010/main" val="396210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Medicare Requirements</a:t>
            </a:r>
          </a:p>
        </p:txBody>
      </p:sp>
      <p:sp>
        <p:nvSpPr>
          <p:cNvPr id="3" name="Subtitle 2"/>
          <p:cNvSpPr>
            <a:spLocks noGrp="1"/>
          </p:cNvSpPr>
          <p:nvPr>
            <p:ph type="subTitle" idx="1"/>
          </p:nvPr>
        </p:nvSpPr>
        <p:spPr>
          <a:xfrm>
            <a:off x="1361250" y="2583401"/>
            <a:ext cx="10279062" cy="4065973"/>
          </a:xfrm>
        </p:spPr>
        <p:txBody>
          <a:bodyPr>
            <a:normAutofit/>
          </a:bodyPr>
          <a:lstStyle/>
          <a:p>
            <a:pPr marL="342900" indent="-342900" algn="l">
              <a:buFont typeface="Arial" panose="020B0604020202020204" pitchFamily="34" charset="0"/>
              <a:buChar char="•"/>
            </a:pPr>
            <a:r>
              <a:rPr lang="en-US" sz="2800" dirty="0"/>
              <a:t>Location, location, location!</a:t>
            </a:r>
          </a:p>
          <a:p>
            <a:pPr marL="800100" lvl="1" indent="-342900" algn="l">
              <a:buFont typeface="Courier New" panose="02070309020205020404" pitchFamily="49" charset="0"/>
              <a:buChar char="o"/>
            </a:pPr>
            <a:r>
              <a:rPr lang="en-US" sz="2400" dirty="0"/>
              <a:t>The “Originating site” or location of the patient must be at a qualified facility (see below) and located in a Health Professional Shortage Area (HPSA) or located in a county that is not included in a Metropolitan Statistical Area.</a:t>
            </a:r>
          </a:p>
          <a:p>
            <a:pPr marL="800100" lvl="1" indent="-342900" algn="l">
              <a:buFont typeface="Courier New" panose="02070309020205020404" pitchFamily="49" charset="0"/>
              <a:buChar char="o"/>
            </a:pPr>
            <a:r>
              <a:rPr lang="en-US" sz="2400" dirty="0"/>
              <a:t>Originating sites include: physician and practitioner offices, hospitals including critical access hospitals, rural health clinics, FQHCs, SNFs, CMHCs, and sites participating in HHS approved demonstration projects. </a:t>
            </a:r>
          </a:p>
          <a:p>
            <a:pPr algn="l"/>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6</a:t>
            </a:fld>
            <a:endParaRPr lang="en-US" dirty="0"/>
          </a:p>
        </p:txBody>
      </p:sp>
    </p:spTree>
    <p:extLst>
      <p:ext uri="{BB962C8B-B14F-4D97-AF65-F5344CB8AC3E}">
        <p14:creationId xmlns:p14="http://schemas.microsoft.com/office/powerpoint/2010/main" val="53161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Medicare Requirements</a:t>
            </a:r>
          </a:p>
        </p:txBody>
      </p:sp>
      <p:sp>
        <p:nvSpPr>
          <p:cNvPr id="3" name="Subtitle 2"/>
          <p:cNvSpPr>
            <a:spLocks noGrp="1"/>
          </p:cNvSpPr>
          <p:nvPr>
            <p:ph type="subTitle" idx="1"/>
          </p:nvPr>
        </p:nvSpPr>
        <p:spPr>
          <a:xfrm>
            <a:off x="1361250" y="2583401"/>
            <a:ext cx="10279062" cy="4065973"/>
          </a:xfrm>
        </p:spPr>
        <p:txBody>
          <a:bodyPr>
            <a:normAutofit/>
          </a:bodyPr>
          <a:lstStyle/>
          <a:p>
            <a:pPr marL="342900" indent="-342900" algn="l">
              <a:buFont typeface="Arial" panose="020B0604020202020204" pitchFamily="34" charset="0"/>
              <a:buChar char="•"/>
            </a:pPr>
            <a:r>
              <a:rPr lang="en-US" sz="2800" dirty="0"/>
              <a:t>Location, location, location!</a:t>
            </a:r>
          </a:p>
          <a:p>
            <a:pPr marL="800100" lvl="1" indent="-342900" algn="l">
              <a:buFont typeface="Courier New" panose="02070309020205020404" pitchFamily="49" charset="0"/>
              <a:buChar char="o"/>
            </a:pPr>
            <a:r>
              <a:rPr lang="en-US" sz="2400" dirty="0"/>
              <a:t>The “Originating site” or location of the patient must be at a qualified facility (see below) and located in a Health Professional Shortage Area (HPSA) or located in a county that is not included in a Metropolitan Statistical Area.</a:t>
            </a:r>
          </a:p>
          <a:p>
            <a:pPr marL="800100" lvl="1" indent="-342900" algn="l">
              <a:buFont typeface="Courier New" panose="02070309020205020404" pitchFamily="49" charset="0"/>
              <a:buChar char="o"/>
            </a:pPr>
            <a:r>
              <a:rPr lang="en-US" sz="2400" dirty="0"/>
              <a:t>Originating sites include: practitioner offices, hospitals including critical access hospitals, rural health clinics, FQHCs, SNFs, CMHCs, and sites participating in HHS approved demonstration projects. </a:t>
            </a:r>
          </a:p>
          <a:p>
            <a:pPr algn="l"/>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7</a:t>
            </a:fld>
            <a:endParaRPr lang="en-US" dirty="0"/>
          </a:p>
        </p:txBody>
      </p:sp>
    </p:spTree>
    <p:extLst>
      <p:ext uri="{BB962C8B-B14F-4D97-AF65-F5344CB8AC3E}">
        <p14:creationId xmlns:p14="http://schemas.microsoft.com/office/powerpoint/2010/main" val="2986653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Medicare Requirements Continued</a:t>
            </a:r>
          </a:p>
        </p:txBody>
      </p:sp>
      <p:sp>
        <p:nvSpPr>
          <p:cNvPr id="3" name="Subtitle 2"/>
          <p:cNvSpPr>
            <a:spLocks noGrp="1"/>
          </p:cNvSpPr>
          <p:nvPr>
            <p:ph type="subTitle" idx="1"/>
          </p:nvPr>
        </p:nvSpPr>
        <p:spPr>
          <a:xfrm>
            <a:off x="1361250" y="2574524"/>
            <a:ext cx="10279062" cy="3977196"/>
          </a:xfrm>
        </p:spPr>
        <p:txBody>
          <a:bodyPr>
            <a:normAutofit/>
          </a:bodyPr>
          <a:lstStyle/>
          <a:p>
            <a:pPr marL="342900" indent="-342900" algn="l">
              <a:buFont typeface="Arial" panose="020B0604020202020204" pitchFamily="34" charset="0"/>
              <a:buChar char="•"/>
            </a:pPr>
            <a:r>
              <a:rPr lang="en-US" sz="2800" dirty="0"/>
              <a:t>Technology: </a:t>
            </a:r>
          </a:p>
          <a:p>
            <a:pPr marL="800100" lvl="1" indent="-342900" algn="l">
              <a:buFont typeface="Courier New" panose="02070309020205020404" pitchFamily="49" charset="0"/>
              <a:buChar char="o"/>
            </a:pPr>
            <a:r>
              <a:rPr lang="en-US" sz="2400" dirty="0"/>
              <a:t>Must use interactive audio-and-video telecommunications permitting real-time communication between the provider at the distant site and the patient at the “Originating site.”  Asynchronous “store and forward” services are only permitted in Federal telemedicine demonstration programs in Alaska and Hawaii. </a:t>
            </a:r>
          </a:p>
          <a:p>
            <a:pPr marL="800100" lvl="1" indent="-342900" algn="l">
              <a:buFont typeface="Courier New" panose="02070309020205020404" pitchFamily="49" charset="0"/>
              <a:buChar char="o"/>
            </a:pPr>
            <a:r>
              <a:rPr lang="en-US" sz="2400" dirty="0"/>
              <a:t>Telephone, fax, and email do not fall under the definition of interactive telecommunications system.</a:t>
            </a:r>
          </a:p>
          <a:p>
            <a:pPr algn="l"/>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8</a:t>
            </a:fld>
            <a:endParaRPr lang="en-US" dirty="0"/>
          </a:p>
        </p:txBody>
      </p:sp>
    </p:spTree>
    <p:extLst>
      <p:ext uri="{BB962C8B-B14F-4D97-AF65-F5344CB8AC3E}">
        <p14:creationId xmlns:p14="http://schemas.microsoft.com/office/powerpoint/2010/main" val="924056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249" y="1440160"/>
            <a:ext cx="10279063" cy="1029506"/>
          </a:xfrm>
        </p:spPr>
        <p:txBody>
          <a:bodyPr>
            <a:normAutofit/>
          </a:bodyPr>
          <a:lstStyle/>
          <a:p>
            <a:r>
              <a:rPr lang="en-US" sz="5400" dirty="0"/>
              <a:t>Medicare Requirements Continued</a:t>
            </a:r>
          </a:p>
        </p:txBody>
      </p:sp>
      <p:sp>
        <p:nvSpPr>
          <p:cNvPr id="3" name="Subtitle 2"/>
          <p:cNvSpPr>
            <a:spLocks noGrp="1"/>
          </p:cNvSpPr>
          <p:nvPr>
            <p:ph type="subTitle" idx="1"/>
          </p:nvPr>
        </p:nvSpPr>
        <p:spPr>
          <a:xfrm>
            <a:off x="1361250" y="2657098"/>
            <a:ext cx="10279062" cy="3805846"/>
          </a:xfrm>
        </p:spPr>
        <p:txBody>
          <a:bodyPr>
            <a:normAutofit/>
          </a:bodyPr>
          <a:lstStyle/>
          <a:p>
            <a:pPr marL="342900" indent="-342900" algn="l">
              <a:buFont typeface="Arial" panose="020B0604020202020204" pitchFamily="34" charset="0"/>
              <a:buChar char="•"/>
            </a:pPr>
            <a:r>
              <a:rPr lang="en-US" sz="2800" dirty="0"/>
              <a:t>Provider Type:</a:t>
            </a:r>
          </a:p>
          <a:p>
            <a:pPr marL="800100" lvl="1" indent="-342900" algn="l">
              <a:buFont typeface="Courier New" panose="02070309020205020404" pitchFamily="49" charset="0"/>
              <a:buChar char="o"/>
            </a:pPr>
            <a:r>
              <a:rPr lang="en-US" sz="2400" dirty="0"/>
              <a:t>Only specific practitioners located at the distant site or location of the treating practitioner may be reimbursed.  Originating site receives facility fee.</a:t>
            </a:r>
          </a:p>
          <a:p>
            <a:pPr marL="800100" lvl="1" indent="-342900" algn="l">
              <a:buFont typeface="Courier New" panose="02070309020205020404" pitchFamily="49" charset="0"/>
              <a:buChar char="o"/>
            </a:pPr>
            <a:r>
              <a:rPr lang="en-US" sz="2400" dirty="0"/>
              <a:t>Includes physicians, PAs, NPs, Nurse-midwives, clinical social workers, clinical nurse specialists, clinical psychologists, certified registered nurse anesthetist, and registered dietitians.</a:t>
            </a:r>
          </a:p>
          <a:p>
            <a:pPr marL="800100" lvl="1" indent="-342900" algn="l">
              <a:buFont typeface="Courier New" panose="02070309020205020404" pitchFamily="49" charset="0"/>
              <a:buChar char="o"/>
            </a:pPr>
            <a:r>
              <a:rPr lang="en-US" sz="2400" dirty="0"/>
              <a:t>These practitioners must also meet state licensing, credentialing, and other requirements of both the distant site and originating site.</a:t>
            </a:r>
          </a:p>
          <a:p>
            <a:pPr algn="l"/>
            <a:endParaRPr lang="en-US" dirty="0"/>
          </a:p>
          <a:p>
            <a:pPr algn="l"/>
            <a:endParaRPr lang="en-US" dirty="0"/>
          </a:p>
        </p:txBody>
      </p:sp>
      <p:grpSp>
        <p:nvGrpSpPr>
          <p:cNvPr id="4" name="Group 3"/>
          <p:cNvGrpSpPr/>
          <p:nvPr/>
        </p:nvGrpSpPr>
        <p:grpSpPr>
          <a:xfrm>
            <a:off x="499566" y="268014"/>
            <a:ext cx="2225346" cy="984714"/>
            <a:chOff x="59525" y="-5117"/>
            <a:chExt cx="1834502" cy="784734"/>
          </a:xfrm>
        </p:grpSpPr>
        <p:sp>
          <p:nvSpPr>
            <p:cNvPr id="5" name="Shape 7"/>
            <p:cNvSpPr/>
            <p:nvPr/>
          </p:nvSpPr>
          <p:spPr>
            <a:xfrm>
              <a:off x="587917" y="209399"/>
              <a:ext cx="140005" cy="164440"/>
            </a:xfrm>
            <a:custGeom>
              <a:avLst/>
              <a:gdLst/>
              <a:ahLst/>
              <a:cxnLst/>
              <a:rect l="0" t="0" r="0" b="0"/>
              <a:pathLst>
                <a:path w="140005" h="164440">
                  <a:moveTo>
                    <a:pt x="82448" y="0"/>
                  </a:moveTo>
                  <a:cubicBezTo>
                    <a:pt x="105512" y="0"/>
                    <a:pt x="122187" y="7315"/>
                    <a:pt x="137719" y="21247"/>
                  </a:cubicBezTo>
                  <a:cubicBezTo>
                    <a:pt x="139776" y="23063"/>
                    <a:pt x="139776" y="25806"/>
                    <a:pt x="137947" y="27635"/>
                  </a:cubicBezTo>
                  <a:lnTo>
                    <a:pt x="124015" y="42024"/>
                  </a:lnTo>
                  <a:cubicBezTo>
                    <a:pt x="122415" y="43853"/>
                    <a:pt x="120129" y="43853"/>
                    <a:pt x="118300" y="42024"/>
                  </a:cubicBezTo>
                  <a:cubicBezTo>
                    <a:pt x="108712" y="33579"/>
                    <a:pt x="95923" y="28550"/>
                    <a:pt x="83134" y="28550"/>
                  </a:cubicBezTo>
                  <a:cubicBezTo>
                    <a:pt x="53899" y="28550"/>
                    <a:pt x="32194" y="52984"/>
                    <a:pt x="32194" y="81763"/>
                  </a:cubicBezTo>
                  <a:cubicBezTo>
                    <a:pt x="32194" y="110312"/>
                    <a:pt x="54127" y="134531"/>
                    <a:pt x="83363" y="134531"/>
                  </a:cubicBezTo>
                  <a:cubicBezTo>
                    <a:pt x="97066" y="134531"/>
                    <a:pt x="108712" y="129273"/>
                    <a:pt x="118300" y="121514"/>
                  </a:cubicBezTo>
                  <a:cubicBezTo>
                    <a:pt x="120129" y="119913"/>
                    <a:pt x="122644" y="120142"/>
                    <a:pt x="124015" y="121514"/>
                  </a:cubicBezTo>
                  <a:lnTo>
                    <a:pt x="138176" y="136131"/>
                  </a:lnTo>
                  <a:cubicBezTo>
                    <a:pt x="140005" y="137719"/>
                    <a:pt x="139548" y="140691"/>
                    <a:pt x="137947" y="142291"/>
                  </a:cubicBezTo>
                  <a:cubicBezTo>
                    <a:pt x="122415" y="157366"/>
                    <a:pt x="102781" y="164440"/>
                    <a:pt x="82448" y="164440"/>
                  </a:cubicBezTo>
                  <a:cubicBezTo>
                    <a:pt x="36766" y="164440"/>
                    <a:pt x="0" y="128130"/>
                    <a:pt x="0" y="82448"/>
                  </a:cubicBezTo>
                  <a:cubicBezTo>
                    <a:pt x="0" y="36767"/>
                    <a:pt x="36766" y="0"/>
                    <a:pt x="8244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6" name="Shape 8"/>
            <p:cNvSpPr/>
            <p:nvPr/>
          </p:nvSpPr>
          <p:spPr>
            <a:xfrm>
              <a:off x="769085" y="209394"/>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7" name="Shape 9"/>
            <p:cNvSpPr/>
            <p:nvPr/>
          </p:nvSpPr>
          <p:spPr>
            <a:xfrm>
              <a:off x="846168" y="209394"/>
              <a:ext cx="77083" cy="162166"/>
            </a:xfrm>
            <a:custGeom>
              <a:avLst/>
              <a:gdLst/>
              <a:ahLst/>
              <a:cxnLst/>
              <a:rect l="0" t="0" r="0" b="0"/>
              <a:pathLst>
                <a:path w="77083" h="162166">
                  <a:moveTo>
                    <a:pt x="0" y="0"/>
                  </a:moveTo>
                  <a:lnTo>
                    <a:pt x="1479" y="0"/>
                  </a:lnTo>
                  <a:cubicBezTo>
                    <a:pt x="3765" y="0"/>
                    <a:pt x="4680" y="1143"/>
                    <a:pt x="5366" y="2515"/>
                  </a:cubicBezTo>
                  <a:lnTo>
                    <a:pt x="75711" y="156223"/>
                  </a:lnTo>
                  <a:cubicBezTo>
                    <a:pt x="77083" y="159195"/>
                    <a:pt x="75254" y="162166"/>
                    <a:pt x="71837"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8" name="Shape 10"/>
            <p:cNvSpPr/>
            <p:nvPr/>
          </p:nvSpPr>
          <p:spPr>
            <a:xfrm>
              <a:off x="986320" y="211681"/>
              <a:ext cx="54699" cy="159880"/>
            </a:xfrm>
            <a:custGeom>
              <a:avLst/>
              <a:gdLst/>
              <a:ahLst/>
              <a:cxnLst/>
              <a:rect l="0" t="0" r="0" b="0"/>
              <a:pathLst>
                <a:path w="54699" h="159880">
                  <a:moveTo>
                    <a:pt x="4343" y="0"/>
                  </a:moveTo>
                  <a:lnTo>
                    <a:pt x="54699" y="0"/>
                  </a:lnTo>
                  <a:lnTo>
                    <a:pt x="54699" y="28092"/>
                  </a:lnTo>
                  <a:lnTo>
                    <a:pt x="29693" y="28092"/>
                  </a:lnTo>
                  <a:lnTo>
                    <a:pt x="29693" y="74003"/>
                  </a:lnTo>
                  <a:lnTo>
                    <a:pt x="54699" y="74003"/>
                  </a:lnTo>
                  <a:lnTo>
                    <a:pt x="54699" y="101867"/>
                  </a:lnTo>
                  <a:lnTo>
                    <a:pt x="29693" y="101867"/>
                  </a:lnTo>
                  <a:lnTo>
                    <a:pt x="29693" y="155537"/>
                  </a:lnTo>
                  <a:cubicBezTo>
                    <a:pt x="29693" y="157823"/>
                    <a:pt x="27635" y="159880"/>
                    <a:pt x="25349"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9" name="Shape 11"/>
            <p:cNvSpPr/>
            <p:nvPr/>
          </p:nvSpPr>
          <p:spPr>
            <a:xfrm>
              <a:off x="1041019" y="211681"/>
              <a:ext cx="54470" cy="101867"/>
            </a:xfrm>
            <a:custGeom>
              <a:avLst/>
              <a:gdLst/>
              <a:ahLst/>
              <a:cxnLst/>
              <a:rect l="0" t="0" r="0" b="0"/>
              <a:pathLst>
                <a:path w="54470" h="101867">
                  <a:moveTo>
                    <a:pt x="0" y="0"/>
                  </a:moveTo>
                  <a:lnTo>
                    <a:pt x="3315" y="0"/>
                  </a:lnTo>
                  <a:cubicBezTo>
                    <a:pt x="31407" y="0"/>
                    <a:pt x="54470" y="22847"/>
                    <a:pt x="54470" y="50482"/>
                  </a:cubicBezTo>
                  <a:cubicBezTo>
                    <a:pt x="54470" y="78803"/>
                    <a:pt x="31407" y="101867"/>
                    <a:pt x="3543" y="101867"/>
                  </a:cubicBezTo>
                  <a:lnTo>
                    <a:pt x="0" y="101867"/>
                  </a:lnTo>
                  <a:lnTo>
                    <a:pt x="0" y="74003"/>
                  </a:lnTo>
                  <a:lnTo>
                    <a:pt x="1486" y="74003"/>
                  </a:lnTo>
                  <a:cubicBezTo>
                    <a:pt x="14275" y="74003"/>
                    <a:pt x="25006" y="63729"/>
                    <a:pt x="25006" y="50254"/>
                  </a:cubicBezTo>
                  <a:cubicBezTo>
                    <a:pt x="25006" y="37694"/>
                    <a:pt x="14275" y="28092"/>
                    <a:pt x="1486" y="28092"/>
                  </a:cubicBezTo>
                  <a:lnTo>
                    <a:pt x="0" y="280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0" name="Shape 12"/>
            <p:cNvSpPr/>
            <p:nvPr/>
          </p:nvSpPr>
          <p:spPr>
            <a:xfrm>
              <a:off x="1161080" y="211681"/>
              <a:ext cx="92265" cy="159880"/>
            </a:xfrm>
            <a:custGeom>
              <a:avLst/>
              <a:gdLst/>
              <a:ahLst/>
              <a:cxnLst/>
              <a:rect l="0" t="0" r="0" b="0"/>
              <a:pathLst>
                <a:path w="92265" h="159880">
                  <a:moveTo>
                    <a:pt x="4343" y="0"/>
                  </a:moveTo>
                  <a:lnTo>
                    <a:pt x="25349" y="0"/>
                  </a:lnTo>
                  <a:cubicBezTo>
                    <a:pt x="27635" y="0"/>
                    <a:pt x="29693" y="2057"/>
                    <a:pt x="29693" y="4343"/>
                  </a:cubicBezTo>
                  <a:lnTo>
                    <a:pt x="29693" y="132474"/>
                  </a:lnTo>
                  <a:lnTo>
                    <a:pt x="87935" y="132474"/>
                  </a:lnTo>
                  <a:cubicBezTo>
                    <a:pt x="90449" y="132474"/>
                    <a:pt x="92265" y="134531"/>
                    <a:pt x="92265" y="136817"/>
                  </a:cubicBezTo>
                  <a:lnTo>
                    <a:pt x="92265" y="155537"/>
                  </a:lnTo>
                  <a:cubicBezTo>
                    <a:pt x="92265" y="157823"/>
                    <a:pt x="90449" y="159880"/>
                    <a:pt x="8793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1" name="Shape 13"/>
            <p:cNvSpPr/>
            <p:nvPr/>
          </p:nvSpPr>
          <p:spPr>
            <a:xfrm>
              <a:off x="1307272" y="209394"/>
              <a:ext cx="77083" cy="162166"/>
            </a:xfrm>
            <a:custGeom>
              <a:avLst/>
              <a:gdLst/>
              <a:ahLst/>
              <a:cxnLst/>
              <a:rect l="0" t="0" r="0" b="0"/>
              <a:pathLst>
                <a:path w="77083" h="162166">
                  <a:moveTo>
                    <a:pt x="76289" y="0"/>
                  </a:moveTo>
                  <a:lnTo>
                    <a:pt x="77083" y="0"/>
                  </a:lnTo>
                  <a:lnTo>
                    <a:pt x="77083" y="57340"/>
                  </a:lnTo>
                  <a:lnTo>
                    <a:pt x="76517"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23"/>
                  </a:cubicBezTo>
                  <a:lnTo>
                    <a:pt x="72403" y="2515"/>
                  </a:lnTo>
                  <a:cubicBezTo>
                    <a:pt x="73089"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2" name="Shape 14"/>
            <p:cNvSpPr/>
            <p:nvPr/>
          </p:nvSpPr>
          <p:spPr>
            <a:xfrm>
              <a:off x="1384355" y="209394"/>
              <a:ext cx="77083" cy="162166"/>
            </a:xfrm>
            <a:custGeom>
              <a:avLst/>
              <a:gdLst/>
              <a:ahLst/>
              <a:cxnLst/>
              <a:rect l="0" t="0" r="0" b="0"/>
              <a:pathLst>
                <a:path w="77083" h="162166">
                  <a:moveTo>
                    <a:pt x="0" y="0"/>
                  </a:moveTo>
                  <a:lnTo>
                    <a:pt x="1480" y="0"/>
                  </a:lnTo>
                  <a:cubicBezTo>
                    <a:pt x="3766" y="0"/>
                    <a:pt x="4680" y="1143"/>
                    <a:pt x="5366" y="2515"/>
                  </a:cubicBezTo>
                  <a:lnTo>
                    <a:pt x="75711" y="156223"/>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3" name="Shape 15"/>
            <p:cNvSpPr/>
            <p:nvPr/>
          </p:nvSpPr>
          <p:spPr>
            <a:xfrm>
              <a:off x="1526554" y="209396"/>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4" name="Shape 16"/>
            <p:cNvSpPr/>
            <p:nvPr/>
          </p:nvSpPr>
          <p:spPr>
            <a:xfrm>
              <a:off x="1751073" y="209482"/>
              <a:ext cx="53899" cy="164359"/>
            </a:xfrm>
            <a:custGeom>
              <a:avLst/>
              <a:gdLst/>
              <a:ahLst/>
              <a:cxnLst/>
              <a:rect l="0" t="0" r="0" b="0"/>
              <a:pathLst>
                <a:path w="53899" h="164359">
                  <a:moveTo>
                    <a:pt x="53899" y="0"/>
                  </a:moveTo>
                  <a:lnTo>
                    <a:pt x="53899" y="21554"/>
                  </a:lnTo>
                  <a:lnTo>
                    <a:pt x="53442" y="21382"/>
                  </a:lnTo>
                  <a:cubicBezTo>
                    <a:pt x="42939" y="21382"/>
                    <a:pt x="36551" y="28469"/>
                    <a:pt x="36551" y="36914"/>
                  </a:cubicBezTo>
                  <a:cubicBezTo>
                    <a:pt x="36322" y="44915"/>
                    <a:pt x="41567" y="50160"/>
                    <a:pt x="48425" y="57476"/>
                  </a:cubicBezTo>
                  <a:lnTo>
                    <a:pt x="53442" y="62505"/>
                  </a:lnTo>
                  <a:lnTo>
                    <a:pt x="53899" y="62195"/>
                  </a:lnTo>
                  <a:lnTo>
                    <a:pt x="53899" y="98113"/>
                  </a:lnTo>
                  <a:lnTo>
                    <a:pt x="46596" y="90369"/>
                  </a:lnTo>
                  <a:cubicBezTo>
                    <a:pt x="42939" y="92642"/>
                    <a:pt x="27178" y="100186"/>
                    <a:pt x="27178" y="118461"/>
                  </a:cubicBezTo>
                  <a:cubicBezTo>
                    <a:pt x="27178" y="131021"/>
                    <a:pt x="37681" y="139924"/>
                    <a:pt x="51156" y="139924"/>
                  </a:cubicBezTo>
                  <a:lnTo>
                    <a:pt x="53899" y="139195"/>
                  </a:lnTo>
                  <a:lnTo>
                    <a:pt x="53899" y="163677"/>
                  </a:lnTo>
                  <a:lnTo>
                    <a:pt x="48196" y="164359"/>
                  </a:lnTo>
                  <a:cubicBezTo>
                    <a:pt x="19190" y="164359"/>
                    <a:pt x="0" y="144725"/>
                    <a:pt x="0" y="121420"/>
                  </a:cubicBezTo>
                  <a:cubicBezTo>
                    <a:pt x="0" y="91270"/>
                    <a:pt x="27407" y="78024"/>
                    <a:pt x="31521" y="75510"/>
                  </a:cubicBezTo>
                  <a:lnTo>
                    <a:pt x="31521" y="75065"/>
                  </a:lnTo>
                  <a:lnTo>
                    <a:pt x="26721" y="69807"/>
                  </a:lnTo>
                  <a:cubicBezTo>
                    <a:pt x="17589" y="60206"/>
                    <a:pt x="10960" y="50389"/>
                    <a:pt x="11189" y="36914"/>
                  </a:cubicBezTo>
                  <a:cubicBezTo>
                    <a:pt x="11189" y="23894"/>
                    <a:pt x="19283" y="9594"/>
                    <a:pt x="35470" y="3258"/>
                  </a:cubicBezTo>
                  <a:lnTo>
                    <a:pt x="53899"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5" name="Shape 17"/>
            <p:cNvSpPr/>
            <p:nvPr/>
          </p:nvSpPr>
          <p:spPr>
            <a:xfrm>
              <a:off x="1804972" y="209401"/>
              <a:ext cx="85420" cy="165354"/>
            </a:xfrm>
            <a:custGeom>
              <a:avLst/>
              <a:gdLst/>
              <a:ahLst/>
              <a:cxnLst/>
              <a:rect l="0" t="0" r="0" b="0"/>
              <a:pathLst>
                <a:path w="85420" h="165354">
                  <a:moveTo>
                    <a:pt x="457" y="0"/>
                  </a:moveTo>
                  <a:cubicBezTo>
                    <a:pt x="26035" y="0"/>
                    <a:pt x="43624" y="16675"/>
                    <a:pt x="43624" y="37224"/>
                  </a:cubicBezTo>
                  <a:cubicBezTo>
                    <a:pt x="43624" y="60757"/>
                    <a:pt x="20333" y="74689"/>
                    <a:pt x="15761" y="78791"/>
                  </a:cubicBezTo>
                  <a:lnTo>
                    <a:pt x="42024" y="105283"/>
                  </a:lnTo>
                  <a:cubicBezTo>
                    <a:pt x="45682" y="97981"/>
                    <a:pt x="48654" y="88621"/>
                    <a:pt x="50254" y="79934"/>
                  </a:cubicBezTo>
                  <a:cubicBezTo>
                    <a:pt x="51168" y="75146"/>
                    <a:pt x="52540" y="72631"/>
                    <a:pt x="57785" y="74232"/>
                  </a:cubicBezTo>
                  <a:lnTo>
                    <a:pt x="70345" y="77889"/>
                  </a:lnTo>
                  <a:cubicBezTo>
                    <a:pt x="76289" y="79477"/>
                    <a:pt x="74689" y="84506"/>
                    <a:pt x="74232" y="86792"/>
                  </a:cubicBezTo>
                  <a:cubicBezTo>
                    <a:pt x="70345" y="103238"/>
                    <a:pt x="63043" y="117627"/>
                    <a:pt x="60071" y="123101"/>
                  </a:cubicBezTo>
                  <a:lnTo>
                    <a:pt x="80404" y="142291"/>
                  </a:lnTo>
                  <a:cubicBezTo>
                    <a:pt x="83147" y="145034"/>
                    <a:pt x="85420" y="147536"/>
                    <a:pt x="79946" y="152794"/>
                  </a:cubicBezTo>
                  <a:lnTo>
                    <a:pt x="70574" y="162395"/>
                  </a:lnTo>
                  <a:cubicBezTo>
                    <a:pt x="67843" y="164897"/>
                    <a:pt x="64186" y="165354"/>
                    <a:pt x="60528" y="161709"/>
                  </a:cubicBezTo>
                  <a:lnTo>
                    <a:pt x="44082" y="145034"/>
                  </a:lnTo>
                  <a:cubicBezTo>
                    <a:pt x="40996" y="148625"/>
                    <a:pt x="31237" y="157745"/>
                    <a:pt x="14024" y="162081"/>
                  </a:cubicBezTo>
                  <a:lnTo>
                    <a:pt x="0" y="163758"/>
                  </a:lnTo>
                  <a:lnTo>
                    <a:pt x="0" y="139276"/>
                  </a:lnTo>
                  <a:lnTo>
                    <a:pt x="17132" y="134725"/>
                  </a:lnTo>
                  <a:cubicBezTo>
                    <a:pt x="21930" y="131842"/>
                    <a:pt x="25012" y="128473"/>
                    <a:pt x="26721" y="126530"/>
                  </a:cubicBezTo>
                  <a:lnTo>
                    <a:pt x="0" y="98194"/>
                  </a:lnTo>
                  <a:lnTo>
                    <a:pt x="0" y="62275"/>
                  </a:lnTo>
                  <a:lnTo>
                    <a:pt x="10538" y="55129"/>
                  </a:lnTo>
                  <a:cubicBezTo>
                    <a:pt x="14964" y="51159"/>
                    <a:pt x="18961" y="45676"/>
                    <a:pt x="18961" y="38595"/>
                  </a:cubicBezTo>
                  <a:cubicBezTo>
                    <a:pt x="18961" y="34258"/>
                    <a:pt x="17075" y="29975"/>
                    <a:pt x="13705" y="26776"/>
                  </a:cubicBezTo>
                  <a:lnTo>
                    <a:pt x="0" y="21635"/>
                  </a:lnTo>
                  <a:lnTo>
                    <a:pt x="0" y="81"/>
                  </a:lnTo>
                  <a:lnTo>
                    <a:pt x="457"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6" name="Shape 18"/>
            <p:cNvSpPr/>
            <p:nvPr/>
          </p:nvSpPr>
          <p:spPr>
            <a:xfrm>
              <a:off x="597733"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7" name="Shape 19"/>
            <p:cNvSpPr/>
            <p:nvPr/>
          </p:nvSpPr>
          <p:spPr>
            <a:xfrm>
              <a:off x="764257" y="433658"/>
              <a:ext cx="77083" cy="162166"/>
            </a:xfrm>
            <a:custGeom>
              <a:avLst/>
              <a:gdLst/>
              <a:ahLst/>
              <a:cxnLst/>
              <a:rect l="0" t="0" r="0" b="0"/>
              <a:pathLst>
                <a:path w="77083" h="162166">
                  <a:moveTo>
                    <a:pt x="76289" y="0"/>
                  </a:moveTo>
                  <a:lnTo>
                    <a:pt x="77083" y="0"/>
                  </a:lnTo>
                  <a:lnTo>
                    <a:pt x="77083" y="57340"/>
                  </a:lnTo>
                  <a:lnTo>
                    <a:pt x="76518" y="57340"/>
                  </a:lnTo>
                  <a:lnTo>
                    <a:pt x="54127" y="107582"/>
                  </a:lnTo>
                  <a:lnTo>
                    <a:pt x="77083" y="107582"/>
                  </a:lnTo>
                  <a:lnTo>
                    <a:pt x="77083" y="132931"/>
                  </a:lnTo>
                  <a:lnTo>
                    <a:pt x="42939" y="132931"/>
                  </a:lnTo>
                  <a:lnTo>
                    <a:pt x="31750" y="157594"/>
                  </a:lnTo>
                  <a:cubicBezTo>
                    <a:pt x="30836" y="159880"/>
                    <a:pt x="28778" y="162166"/>
                    <a:pt x="25121" y="162166"/>
                  </a:cubicBezTo>
                  <a:lnTo>
                    <a:pt x="5258" y="162166"/>
                  </a:lnTo>
                  <a:cubicBezTo>
                    <a:pt x="1829" y="162166"/>
                    <a:pt x="0" y="159195"/>
                    <a:pt x="1372" y="156235"/>
                  </a:cubicBezTo>
                  <a:lnTo>
                    <a:pt x="72403" y="2515"/>
                  </a:lnTo>
                  <a:cubicBezTo>
                    <a:pt x="73088" y="1143"/>
                    <a:pt x="74232" y="0"/>
                    <a:pt x="7628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8" name="Shape 20"/>
            <p:cNvSpPr/>
            <p:nvPr/>
          </p:nvSpPr>
          <p:spPr>
            <a:xfrm>
              <a:off x="841339" y="433658"/>
              <a:ext cx="77083" cy="162166"/>
            </a:xfrm>
            <a:custGeom>
              <a:avLst/>
              <a:gdLst/>
              <a:ahLst/>
              <a:cxnLst/>
              <a:rect l="0" t="0" r="0" b="0"/>
              <a:pathLst>
                <a:path w="77083" h="162166">
                  <a:moveTo>
                    <a:pt x="0" y="0"/>
                  </a:moveTo>
                  <a:lnTo>
                    <a:pt x="1480" y="0"/>
                  </a:lnTo>
                  <a:cubicBezTo>
                    <a:pt x="3766" y="0"/>
                    <a:pt x="4680" y="1143"/>
                    <a:pt x="5366" y="2515"/>
                  </a:cubicBezTo>
                  <a:lnTo>
                    <a:pt x="75711" y="156235"/>
                  </a:lnTo>
                  <a:cubicBezTo>
                    <a:pt x="77083" y="159195"/>
                    <a:pt x="75254" y="162166"/>
                    <a:pt x="71838" y="162166"/>
                  </a:cubicBezTo>
                  <a:lnTo>
                    <a:pt x="51962" y="162166"/>
                  </a:lnTo>
                  <a:cubicBezTo>
                    <a:pt x="48533" y="162166"/>
                    <a:pt x="46933" y="160795"/>
                    <a:pt x="45333" y="157594"/>
                  </a:cubicBezTo>
                  <a:lnTo>
                    <a:pt x="34144" y="132931"/>
                  </a:lnTo>
                  <a:lnTo>
                    <a:pt x="0" y="132931"/>
                  </a:lnTo>
                  <a:lnTo>
                    <a:pt x="0" y="107582"/>
                  </a:lnTo>
                  <a:lnTo>
                    <a:pt x="22955" y="107582"/>
                  </a:lnTo>
                  <a:lnTo>
                    <a:pt x="108" y="57340"/>
                  </a:lnTo>
                  <a:lnTo>
                    <a:pt x="0" y="57340"/>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19" name="Shape 21"/>
            <p:cNvSpPr/>
            <p:nvPr/>
          </p:nvSpPr>
          <p:spPr>
            <a:xfrm>
              <a:off x="992222" y="435948"/>
              <a:ext cx="59836" cy="159880"/>
            </a:xfrm>
            <a:custGeom>
              <a:avLst/>
              <a:gdLst/>
              <a:ahLst/>
              <a:cxnLst/>
              <a:rect l="0" t="0" r="0" b="0"/>
              <a:pathLst>
                <a:path w="59836" h="159880">
                  <a:moveTo>
                    <a:pt x="4331" y="0"/>
                  </a:moveTo>
                  <a:lnTo>
                    <a:pt x="59836" y="0"/>
                  </a:lnTo>
                  <a:lnTo>
                    <a:pt x="59836" y="27407"/>
                  </a:lnTo>
                  <a:lnTo>
                    <a:pt x="29921" y="27407"/>
                  </a:lnTo>
                  <a:lnTo>
                    <a:pt x="29921" y="72860"/>
                  </a:lnTo>
                  <a:lnTo>
                    <a:pt x="59836" y="72860"/>
                  </a:lnTo>
                  <a:lnTo>
                    <a:pt x="59836" y="106847"/>
                  </a:lnTo>
                  <a:lnTo>
                    <a:pt x="55042" y="97295"/>
                  </a:lnTo>
                  <a:lnTo>
                    <a:pt x="29693" y="97295"/>
                  </a:lnTo>
                  <a:lnTo>
                    <a:pt x="29693" y="155537"/>
                  </a:lnTo>
                  <a:cubicBezTo>
                    <a:pt x="29693" y="157823"/>
                    <a:pt x="27635" y="159880"/>
                    <a:pt x="25349" y="159880"/>
                  </a:cubicBezTo>
                  <a:lnTo>
                    <a:pt x="4331" y="159880"/>
                  </a:lnTo>
                  <a:cubicBezTo>
                    <a:pt x="1829" y="159880"/>
                    <a:pt x="0" y="157823"/>
                    <a:pt x="0" y="155537"/>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0" name="Shape 22"/>
            <p:cNvSpPr/>
            <p:nvPr/>
          </p:nvSpPr>
          <p:spPr>
            <a:xfrm>
              <a:off x="1052058" y="435948"/>
              <a:ext cx="59607" cy="159880"/>
            </a:xfrm>
            <a:custGeom>
              <a:avLst/>
              <a:gdLst/>
              <a:ahLst/>
              <a:cxnLst/>
              <a:rect l="0" t="0" r="0" b="0"/>
              <a:pathLst>
                <a:path w="59607" h="159880">
                  <a:moveTo>
                    <a:pt x="0" y="0"/>
                  </a:moveTo>
                  <a:lnTo>
                    <a:pt x="9823" y="0"/>
                  </a:lnTo>
                  <a:cubicBezTo>
                    <a:pt x="37230" y="0"/>
                    <a:pt x="59607" y="21933"/>
                    <a:pt x="59607" y="49111"/>
                  </a:cubicBezTo>
                  <a:cubicBezTo>
                    <a:pt x="59607" y="70117"/>
                    <a:pt x="45676" y="87249"/>
                    <a:pt x="25813" y="95250"/>
                  </a:cubicBezTo>
                  <a:lnTo>
                    <a:pt x="57106" y="153251"/>
                  </a:lnTo>
                  <a:cubicBezTo>
                    <a:pt x="58706" y="156223"/>
                    <a:pt x="57106" y="159880"/>
                    <a:pt x="53219" y="159880"/>
                  </a:cubicBezTo>
                  <a:lnTo>
                    <a:pt x="29229" y="159880"/>
                  </a:lnTo>
                  <a:cubicBezTo>
                    <a:pt x="27184" y="159880"/>
                    <a:pt x="26041" y="158737"/>
                    <a:pt x="25584" y="157823"/>
                  </a:cubicBezTo>
                  <a:lnTo>
                    <a:pt x="0" y="106847"/>
                  </a:lnTo>
                  <a:lnTo>
                    <a:pt x="0" y="72860"/>
                  </a:lnTo>
                  <a:lnTo>
                    <a:pt x="7309" y="72860"/>
                  </a:lnTo>
                  <a:cubicBezTo>
                    <a:pt x="19412" y="72860"/>
                    <a:pt x="29915" y="62357"/>
                    <a:pt x="29915" y="49568"/>
                  </a:cubicBezTo>
                  <a:cubicBezTo>
                    <a:pt x="29915" y="37465"/>
                    <a:pt x="19412" y="27407"/>
                    <a:pt x="7309" y="27407"/>
                  </a:cubicBezTo>
                  <a:lnTo>
                    <a:pt x="0" y="27407"/>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1" name="Shape 23"/>
            <p:cNvSpPr/>
            <p:nvPr/>
          </p:nvSpPr>
          <p:spPr>
            <a:xfrm>
              <a:off x="1198710" y="433662"/>
              <a:ext cx="134988" cy="164452"/>
            </a:xfrm>
            <a:custGeom>
              <a:avLst/>
              <a:gdLst/>
              <a:ahLst/>
              <a:cxnLst/>
              <a:rect l="0" t="0" r="0" b="0"/>
              <a:pathLst>
                <a:path w="134988" h="164452">
                  <a:moveTo>
                    <a:pt x="4343" y="0"/>
                  </a:moveTo>
                  <a:lnTo>
                    <a:pt x="10046" y="0"/>
                  </a:lnTo>
                  <a:lnTo>
                    <a:pt x="105067" y="100952"/>
                  </a:lnTo>
                  <a:lnTo>
                    <a:pt x="105296" y="100952"/>
                  </a:lnTo>
                  <a:lnTo>
                    <a:pt x="105296" y="6629"/>
                  </a:lnTo>
                  <a:cubicBezTo>
                    <a:pt x="105296" y="4343"/>
                    <a:pt x="107124" y="2286"/>
                    <a:pt x="109626" y="2286"/>
                  </a:cubicBezTo>
                  <a:lnTo>
                    <a:pt x="130645" y="2286"/>
                  </a:lnTo>
                  <a:cubicBezTo>
                    <a:pt x="132931" y="2286"/>
                    <a:pt x="134988" y="4343"/>
                    <a:pt x="134988" y="6629"/>
                  </a:cubicBezTo>
                  <a:lnTo>
                    <a:pt x="134988" y="160338"/>
                  </a:lnTo>
                  <a:cubicBezTo>
                    <a:pt x="134988" y="162624"/>
                    <a:pt x="132931" y="164452"/>
                    <a:pt x="130645" y="164452"/>
                  </a:cubicBezTo>
                  <a:lnTo>
                    <a:pt x="125158" y="164452"/>
                  </a:lnTo>
                  <a:lnTo>
                    <a:pt x="29693" y="59614"/>
                  </a:lnTo>
                  <a:lnTo>
                    <a:pt x="29464" y="59614"/>
                  </a:lnTo>
                  <a:lnTo>
                    <a:pt x="29464" y="157823"/>
                  </a:lnTo>
                  <a:cubicBezTo>
                    <a:pt x="29464" y="160109"/>
                    <a:pt x="27635" y="162166"/>
                    <a:pt x="25121" y="162166"/>
                  </a:cubicBezTo>
                  <a:lnTo>
                    <a:pt x="4343" y="162166"/>
                  </a:lnTo>
                  <a:cubicBezTo>
                    <a:pt x="2057" y="162166"/>
                    <a:pt x="0" y="160109"/>
                    <a:pt x="0" y="157823"/>
                  </a:cubicBezTo>
                  <a:lnTo>
                    <a:pt x="0" y="4115"/>
                  </a:lnTo>
                  <a:cubicBezTo>
                    <a:pt x="0" y="1829"/>
                    <a:pt x="2057"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2" name="Shape 24"/>
            <p:cNvSpPr/>
            <p:nvPr/>
          </p:nvSpPr>
          <p:spPr>
            <a:xfrm>
              <a:off x="1429644" y="435945"/>
              <a:ext cx="101638" cy="159880"/>
            </a:xfrm>
            <a:custGeom>
              <a:avLst/>
              <a:gdLst/>
              <a:ahLst/>
              <a:cxnLst/>
              <a:rect l="0" t="0" r="0" b="0"/>
              <a:pathLst>
                <a:path w="101638" h="159880">
                  <a:moveTo>
                    <a:pt x="4343" y="0"/>
                  </a:moveTo>
                  <a:lnTo>
                    <a:pt x="97295" y="0"/>
                  </a:lnTo>
                  <a:cubicBezTo>
                    <a:pt x="99809" y="0"/>
                    <a:pt x="101638" y="2057"/>
                    <a:pt x="101638" y="4343"/>
                  </a:cubicBezTo>
                  <a:lnTo>
                    <a:pt x="101638" y="23063"/>
                  </a:lnTo>
                  <a:cubicBezTo>
                    <a:pt x="101638" y="25362"/>
                    <a:pt x="99809" y="27407"/>
                    <a:pt x="97295" y="27407"/>
                  </a:cubicBezTo>
                  <a:lnTo>
                    <a:pt x="29693" y="27407"/>
                  </a:lnTo>
                  <a:lnTo>
                    <a:pt x="29693" y="64872"/>
                  </a:lnTo>
                  <a:lnTo>
                    <a:pt x="86106" y="64872"/>
                  </a:lnTo>
                  <a:cubicBezTo>
                    <a:pt x="88392" y="64872"/>
                    <a:pt x="90449" y="66916"/>
                    <a:pt x="90449" y="69202"/>
                  </a:cubicBezTo>
                  <a:lnTo>
                    <a:pt x="90449" y="88163"/>
                  </a:lnTo>
                  <a:cubicBezTo>
                    <a:pt x="90449" y="90678"/>
                    <a:pt x="88392" y="92507"/>
                    <a:pt x="86106" y="92507"/>
                  </a:cubicBezTo>
                  <a:lnTo>
                    <a:pt x="29693" y="92507"/>
                  </a:lnTo>
                  <a:lnTo>
                    <a:pt x="29693" y="132474"/>
                  </a:lnTo>
                  <a:lnTo>
                    <a:pt x="97295" y="132474"/>
                  </a:lnTo>
                  <a:cubicBezTo>
                    <a:pt x="99809" y="132474"/>
                    <a:pt x="101638" y="134531"/>
                    <a:pt x="101638" y="136817"/>
                  </a:cubicBezTo>
                  <a:lnTo>
                    <a:pt x="101638" y="155537"/>
                  </a:lnTo>
                  <a:cubicBezTo>
                    <a:pt x="101638" y="157823"/>
                    <a:pt x="99809" y="159880"/>
                    <a:pt x="97295" y="159880"/>
                  </a:cubicBezTo>
                  <a:lnTo>
                    <a:pt x="4343" y="159880"/>
                  </a:lnTo>
                  <a:cubicBezTo>
                    <a:pt x="1829" y="159880"/>
                    <a:pt x="0" y="157823"/>
                    <a:pt x="0" y="155537"/>
                  </a:cubicBezTo>
                  <a:lnTo>
                    <a:pt x="0" y="4343"/>
                  </a:lnTo>
                  <a:cubicBezTo>
                    <a:pt x="0" y="2057"/>
                    <a:pt x="1829" y="0"/>
                    <a:pt x="4343"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3" name="Shape 25"/>
            <p:cNvSpPr/>
            <p:nvPr/>
          </p:nvSpPr>
          <p:spPr>
            <a:xfrm>
              <a:off x="1606899" y="433666"/>
              <a:ext cx="105982" cy="164440"/>
            </a:xfrm>
            <a:custGeom>
              <a:avLst/>
              <a:gdLst/>
              <a:ahLst/>
              <a:cxnLst/>
              <a:rect l="0" t="0" r="0" b="0"/>
              <a:pathLst>
                <a:path w="105982" h="164440">
                  <a:moveTo>
                    <a:pt x="52768" y="0"/>
                  </a:moveTo>
                  <a:cubicBezTo>
                    <a:pt x="76060" y="0"/>
                    <a:pt x="93878" y="11874"/>
                    <a:pt x="98438" y="15303"/>
                  </a:cubicBezTo>
                  <a:cubicBezTo>
                    <a:pt x="100724" y="16675"/>
                    <a:pt x="101410" y="20549"/>
                    <a:pt x="99809" y="22835"/>
                  </a:cubicBezTo>
                  <a:lnTo>
                    <a:pt x="91135" y="35852"/>
                  </a:lnTo>
                  <a:cubicBezTo>
                    <a:pt x="89306" y="38595"/>
                    <a:pt x="85878" y="40424"/>
                    <a:pt x="83134" y="38595"/>
                  </a:cubicBezTo>
                  <a:cubicBezTo>
                    <a:pt x="81318" y="37452"/>
                    <a:pt x="63957" y="26035"/>
                    <a:pt x="51397" y="26035"/>
                  </a:cubicBezTo>
                  <a:cubicBezTo>
                    <a:pt x="38379" y="26035"/>
                    <a:pt x="31293" y="34722"/>
                    <a:pt x="31293" y="42024"/>
                  </a:cubicBezTo>
                  <a:cubicBezTo>
                    <a:pt x="31293" y="52756"/>
                    <a:pt x="39738" y="60071"/>
                    <a:pt x="58242" y="67602"/>
                  </a:cubicBezTo>
                  <a:cubicBezTo>
                    <a:pt x="80404" y="76517"/>
                    <a:pt x="105982" y="89764"/>
                    <a:pt x="105982" y="119228"/>
                  </a:cubicBezTo>
                  <a:cubicBezTo>
                    <a:pt x="105982" y="142748"/>
                    <a:pt x="85649" y="164440"/>
                    <a:pt x="53442" y="164440"/>
                  </a:cubicBezTo>
                  <a:cubicBezTo>
                    <a:pt x="24663" y="164440"/>
                    <a:pt x="7772" y="150965"/>
                    <a:pt x="3200" y="146621"/>
                  </a:cubicBezTo>
                  <a:cubicBezTo>
                    <a:pt x="1143" y="144577"/>
                    <a:pt x="0" y="143434"/>
                    <a:pt x="2057" y="139776"/>
                  </a:cubicBezTo>
                  <a:lnTo>
                    <a:pt x="10274" y="125616"/>
                  </a:lnTo>
                  <a:cubicBezTo>
                    <a:pt x="12103" y="122415"/>
                    <a:pt x="15989" y="122415"/>
                    <a:pt x="18047" y="124015"/>
                  </a:cubicBezTo>
                  <a:cubicBezTo>
                    <a:pt x="19190" y="124701"/>
                    <a:pt x="37694" y="138176"/>
                    <a:pt x="52527" y="138176"/>
                  </a:cubicBezTo>
                  <a:cubicBezTo>
                    <a:pt x="64414" y="138176"/>
                    <a:pt x="73317" y="130416"/>
                    <a:pt x="73317" y="120586"/>
                  </a:cubicBezTo>
                  <a:cubicBezTo>
                    <a:pt x="73317" y="108941"/>
                    <a:pt x="63500" y="100952"/>
                    <a:pt x="44310" y="93180"/>
                  </a:cubicBezTo>
                  <a:cubicBezTo>
                    <a:pt x="22847" y="84506"/>
                    <a:pt x="1372" y="70802"/>
                    <a:pt x="1372" y="43853"/>
                  </a:cubicBezTo>
                  <a:cubicBezTo>
                    <a:pt x="1372" y="23520"/>
                    <a:pt x="16446" y="0"/>
                    <a:pt x="5276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24" name="Shape 26"/>
            <p:cNvSpPr/>
            <p:nvPr/>
          </p:nvSpPr>
          <p:spPr>
            <a:xfrm>
              <a:off x="1778678" y="435948"/>
              <a:ext cx="108483" cy="159880"/>
            </a:xfrm>
            <a:custGeom>
              <a:avLst/>
              <a:gdLst/>
              <a:ahLst/>
              <a:cxnLst/>
              <a:rect l="0" t="0" r="0" b="0"/>
              <a:pathLst>
                <a:path w="108483" h="159880">
                  <a:moveTo>
                    <a:pt x="4331" y="0"/>
                  </a:moveTo>
                  <a:lnTo>
                    <a:pt x="104140" y="0"/>
                  </a:lnTo>
                  <a:cubicBezTo>
                    <a:pt x="106655" y="0"/>
                    <a:pt x="108483" y="2057"/>
                    <a:pt x="108483" y="4343"/>
                  </a:cubicBezTo>
                  <a:lnTo>
                    <a:pt x="108483" y="23063"/>
                  </a:lnTo>
                  <a:cubicBezTo>
                    <a:pt x="108483" y="25349"/>
                    <a:pt x="106655" y="27407"/>
                    <a:pt x="104140" y="27407"/>
                  </a:cubicBezTo>
                  <a:lnTo>
                    <a:pt x="69202" y="27407"/>
                  </a:lnTo>
                  <a:lnTo>
                    <a:pt x="69202" y="155537"/>
                  </a:lnTo>
                  <a:cubicBezTo>
                    <a:pt x="69202" y="157823"/>
                    <a:pt x="67145" y="159880"/>
                    <a:pt x="64859" y="159880"/>
                  </a:cubicBezTo>
                  <a:lnTo>
                    <a:pt x="43624" y="159880"/>
                  </a:lnTo>
                  <a:cubicBezTo>
                    <a:pt x="41339" y="159880"/>
                    <a:pt x="39281" y="157823"/>
                    <a:pt x="39281" y="155537"/>
                  </a:cubicBezTo>
                  <a:lnTo>
                    <a:pt x="39281" y="27407"/>
                  </a:lnTo>
                  <a:lnTo>
                    <a:pt x="4331" y="27407"/>
                  </a:lnTo>
                  <a:cubicBezTo>
                    <a:pt x="1829" y="27407"/>
                    <a:pt x="0" y="25349"/>
                    <a:pt x="0" y="23063"/>
                  </a:cubicBezTo>
                  <a:lnTo>
                    <a:pt x="0" y="4343"/>
                  </a:lnTo>
                  <a:cubicBezTo>
                    <a:pt x="0" y="2057"/>
                    <a:pt x="1829" y="0"/>
                    <a:pt x="4331"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pic>
          <p:nvPicPr>
            <p:cNvPr id="25" name="Picture 24"/>
            <p:cNvPicPr/>
            <p:nvPr/>
          </p:nvPicPr>
          <p:blipFill>
            <a:blip r:embed="rId2"/>
            <a:stretch>
              <a:fillRect/>
            </a:stretch>
          </p:blipFill>
          <p:spPr>
            <a:xfrm>
              <a:off x="120485" y="141186"/>
              <a:ext cx="408432" cy="280416"/>
            </a:xfrm>
            <a:prstGeom prst="rect">
              <a:avLst/>
            </a:prstGeom>
          </p:spPr>
        </p:pic>
        <p:pic>
          <p:nvPicPr>
            <p:cNvPr id="26" name="Picture 25"/>
            <p:cNvPicPr/>
            <p:nvPr/>
          </p:nvPicPr>
          <p:blipFill>
            <a:blip r:embed="rId3"/>
            <a:stretch>
              <a:fillRect/>
            </a:stretch>
          </p:blipFill>
          <p:spPr>
            <a:xfrm>
              <a:off x="240373" y="369786"/>
              <a:ext cx="304800" cy="143256"/>
            </a:xfrm>
            <a:prstGeom prst="rect">
              <a:avLst/>
            </a:prstGeom>
          </p:spPr>
        </p:pic>
        <p:pic>
          <p:nvPicPr>
            <p:cNvPr id="27" name="Picture 26"/>
            <p:cNvPicPr/>
            <p:nvPr/>
          </p:nvPicPr>
          <p:blipFill>
            <a:blip r:embed="rId4"/>
            <a:stretch>
              <a:fillRect/>
            </a:stretch>
          </p:blipFill>
          <p:spPr>
            <a:xfrm>
              <a:off x="59525" y="-5117"/>
              <a:ext cx="374904" cy="423672"/>
            </a:xfrm>
            <a:prstGeom prst="rect">
              <a:avLst/>
            </a:prstGeom>
          </p:spPr>
        </p:pic>
        <p:pic>
          <p:nvPicPr>
            <p:cNvPr id="28" name="Picture 27"/>
            <p:cNvPicPr/>
            <p:nvPr/>
          </p:nvPicPr>
          <p:blipFill>
            <a:blip r:embed="rId5"/>
            <a:stretch>
              <a:fillRect/>
            </a:stretch>
          </p:blipFill>
          <p:spPr>
            <a:xfrm>
              <a:off x="208877" y="141186"/>
              <a:ext cx="316992" cy="371856"/>
            </a:xfrm>
            <a:prstGeom prst="rect">
              <a:avLst/>
            </a:prstGeom>
          </p:spPr>
        </p:pic>
        <p:sp>
          <p:nvSpPr>
            <p:cNvPr id="29" name="Shape 35"/>
            <p:cNvSpPr/>
            <p:nvPr/>
          </p:nvSpPr>
          <p:spPr>
            <a:xfrm>
              <a:off x="585709"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2" y="87478"/>
                  </a:cubicBezTo>
                  <a:lnTo>
                    <a:pt x="2845" y="87478"/>
                  </a:lnTo>
                  <a:cubicBezTo>
                    <a:pt x="991" y="87478"/>
                    <a:pt x="0" y="85877"/>
                    <a:pt x="749" y="84277"/>
                  </a:cubicBezTo>
                  <a:lnTo>
                    <a:pt x="38202" y="1346"/>
                  </a:lnTo>
                  <a:cubicBezTo>
                    <a:pt x="38570"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0" name="Shape 36"/>
            <p:cNvSpPr/>
            <p:nvPr/>
          </p:nvSpPr>
          <p:spPr>
            <a:xfrm>
              <a:off x="626501" y="690904"/>
              <a:ext cx="40780" cy="87478"/>
            </a:xfrm>
            <a:custGeom>
              <a:avLst/>
              <a:gdLst/>
              <a:ahLst/>
              <a:cxnLst/>
              <a:rect l="0" t="0" r="0" b="0"/>
              <a:pathLst>
                <a:path w="40780" h="87478">
                  <a:moveTo>
                    <a:pt x="0" y="0"/>
                  </a:moveTo>
                  <a:lnTo>
                    <a:pt x="737" y="0"/>
                  </a:lnTo>
                  <a:cubicBezTo>
                    <a:pt x="1842" y="0"/>
                    <a:pt x="2464" y="622"/>
                    <a:pt x="2832" y="1346"/>
                  </a:cubicBezTo>
                  <a:lnTo>
                    <a:pt x="40043" y="84277"/>
                  </a:lnTo>
                  <a:cubicBezTo>
                    <a:pt x="40780" y="85877"/>
                    <a:pt x="39802" y="87478"/>
                    <a:pt x="37948" y="87478"/>
                  </a:cubicBezTo>
                  <a:lnTo>
                    <a:pt x="33020" y="87478"/>
                  </a:lnTo>
                  <a:cubicBezTo>
                    <a:pt x="31915" y="87478"/>
                    <a:pt x="31166" y="86741"/>
                    <a:pt x="30925"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1" name="Shape 37"/>
            <p:cNvSpPr/>
            <p:nvPr/>
          </p:nvSpPr>
          <p:spPr>
            <a:xfrm>
              <a:off x="67596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2" name="Shape 38"/>
            <p:cNvSpPr/>
            <p:nvPr/>
          </p:nvSpPr>
          <p:spPr>
            <a:xfrm>
              <a:off x="750170" y="692140"/>
              <a:ext cx="56921" cy="86246"/>
            </a:xfrm>
            <a:custGeom>
              <a:avLst/>
              <a:gdLst/>
              <a:ahLst/>
              <a:cxnLst/>
              <a:rect l="0" t="0" r="0" b="0"/>
              <a:pathLst>
                <a:path w="56921" h="86246">
                  <a:moveTo>
                    <a:pt x="2350" y="0"/>
                  </a:moveTo>
                  <a:lnTo>
                    <a:pt x="54585" y="0"/>
                  </a:lnTo>
                  <a:cubicBezTo>
                    <a:pt x="55943" y="0"/>
                    <a:pt x="56921" y="1105"/>
                    <a:pt x="56921" y="2337"/>
                  </a:cubicBezTo>
                  <a:lnTo>
                    <a:pt x="56921" y="5906"/>
                  </a:lnTo>
                  <a:cubicBezTo>
                    <a:pt x="56921" y="7150"/>
                    <a:pt x="55943" y="8255"/>
                    <a:pt x="54585" y="8255"/>
                  </a:cubicBezTo>
                  <a:lnTo>
                    <a:pt x="33147" y="8255"/>
                  </a:lnTo>
                  <a:lnTo>
                    <a:pt x="33147" y="83909"/>
                  </a:lnTo>
                  <a:cubicBezTo>
                    <a:pt x="33147" y="85141"/>
                    <a:pt x="32029" y="86246"/>
                    <a:pt x="30810" y="86246"/>
                  </a:cubicBezTo>
                  <a:lnTo>
                    <a:pt x="26124" y="86246"/>
                  </a:lnTo>
                  <a:cubicBezTo>
                    <a:pt x="24879" y="86246"/>
                    <a:pt x="23774" y="85141"/>
                    <a:pt x="23774" y="83909"/>
                  </a:cubicBezTo>
                  <a:lnTo>
                    <a:pt x="23774" y="8255"/>
                  </a:lnTo>
                  <a:lnTo>
                    <a:pt x="2350" y="8255"/>
                  </a:lnTo>
                  <a:cubicBezTo>
                    <a:pt x="978" y="8255"/>
                    <a:pt x="0" y="7150"/>
                    <a:pt x="0" y="5906"/>
                  </a:cubicBezTo>
                  <a:lnTo>
                    <a:pt x="0" y="2337"/>
                  </a:lnTo>
                  <a:cubicBezTo>
                    <a:pt x="0" y="1105"/>
                    <a:pt x="978" y="0"/>
                    <a:pt x="2350"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3" name="Shape 39"/>
            <p:cNvSpPr/>
            <p:nvPr/>
          </p:nvSpPr>
          <p:spPr>
            <a:xfrm>
              <a:off x="825241" y="690907"/>
              <a:ext cx="44298" cy="88710"/>
            </a:xfrm>
            <a:custGeom>
              <a:avLst/>
              <a:gdLst/>
              <a:ahLst/>
              <a:cxnLst/>
              <a:rect l="0" t="0" r="0" b="0"/>
              <a:pathLst>
                <a:path w="44298" h="88710">
                  <a:moveTo>
                    <a:pt x="44234" y="0"/>
                  </a:moveTo>
                  <a:lnTo>
                    <a:pt x="44298" y="13"/>
                  </a:lnTo>
                  <a:lnTo>
                    <a:pt x="44298" y="8636"/>
                  </a:lnTo>
                  <a:lnTo>
                    <a:pt x="44234" y="8623"/>
                  </a:lnTo>
                  <a:cubicBezTo>
                    <a:pt x="24651" y="8623"/>
                    <a:pt x="8623" y="24892"/>
                    <a:pt x="8623" y="44475"/>
                  </a:cubicBezTo>
                  <a:cubicBezTo>
                    <a:pt x="8623" y="64059"/>
                    <a:pt x="24651" y="80086"/>
                    <a:pt x="44234" y="80086"/>
                  </a:cubicBezTo>
                  <a:lnTo>
                    <a:pt x="44298" y="80073"/>
                  </a:lnTo>
                  <a:lnTo>
                    <a:pt x="44298" y="88697"/>
                  </a:lnTo>
                  <a:lnTo>
                    <a:pt x="44234" y="88710"/>
                  </a:lnTo>
                  <a:cubicBezTo>
                    <a:pt x="19596" y="88710"/>
                    <a:pt x="0" y="69113"/>
                    <a:pt x="0" y="44475"/>
                  </a:cubicBezTo>
                  <a:cubicBezTo>
                    <a:pt x="0" y="19825"/>
                    <a:pt x="19596" y="0"/>
                    <a:pt x="4423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4" name="Shape 40"/>
            <p:cNvSpPr/>
            <p:nvPr/>
          </p:nvSpPr>
          <p:spPr>
            <a:xfrm>
              <a:off x="869539" y="690920"/>
              <a:ext cx="44285" cy="88684"/>
            </a:xfrm>
            <a:custGeom>
              <a:avLst/>
              <a:gdLst/>
              <a:ahLst/>
              <a:cxnLst/>
              <a:rect l="0" t="0" r="0" b="0"/>
              <a:pathLst>
                <a:path w="44285" h="88684">
                  <a:moveTo>
                    <a:pt x="0" y="0"/>
                  </a:moveTo>
                  <a:lnTo>
                    <a:pt x="17266" y="3470"/>
                  </a:lnTo>
                  <a:cubicBezTo>
                    <a:pt x="33205" y="10201"/>
                    <a:pt x="44285" y="25975"/>
                    <a:pt x="44285" y="44463"/>
                  </a:cubicBezTo>
                  <a:cubicBezTo>
                    <a:pt x="44285" y="62941"/>
                    <a:pt x="33205" y="78584"/>
                    <a:pt x="17266" y="85250"/>
                  </a:cubicBezTo>
                  <a:lnTo>
                    <a:pt x="0" y="88684"/>
                  </a:lnTo>
                  <a:lnTo>
                    <a:pt x="0" y="80061"/>
                  </a:lnTo>
                  <a:lnTo>
                    <a:pt x="13782" y="77263"/>
                  </a:lnTo>
                  <a:cubicBezTo>
                    <a:pt x="26588" y="71837"/>
                    <a:pt x="35674" y="59150"/>
                    <a:pt x="35674" y="44463"/>
                  </a:cubicBezTo>
                  <a:cubicBezTo>
                    <a:pt x="35674" y="29775"/>
                    <a:pt x="26588" y="16952"/>
                    <a:pt x="13782" y="11459"/>
                  </a:cubicBezTo>
                  <a:lnTo>
                    <a:pt x="0" y="8624"/>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5" name="Shape 41"/>
            <p:cNvSpPr/>
            <p:nvPr/>
          </p:nvSpPr>
          <p:spPr>
            <a:xfrm>
              <a:off x="945065" y="692140"/>
              <a:ext cx="30550" cy="86246"/>
            </a:xfrm>
            <a:custGeom>
              <a:avLst/>
              <a:gdLst/>
              <a:ahLst/>
              <a:cxnLst/>
              <a:rect l="0" t="0" r="0" b="0"/>
              <a:pathLst>
                <a:path w="30550" h="86246">
                  <a:moveTo>
                    <a:pt x="2337" y="0"/>
                  </a:moveTo>
                  <a:lnTo>
                    <a:pt x="30550" y="0"/>
                  </a:lnTo>
                  <a:lnTo>
                    <a:pt x="30550" y="8992"/>
                  </a:lnTo>
                  <a:lnTo>
                    <a:pt x="9728" y="8992"/>
                  </a:lnTo>
                  <a:lnTo>
                    <a:pt x="9728" y="44348"/>
                  </a:lnTo>
                  <a:lnTo>
                    <a:pt x="30550" y="44348"/>
                  </a:lnTo>
                  <a:lnTo>
                    <a:pt x="30550" y="52489"/>
                  </a:lnTo>
                  <a:lnTo>
                    <a:pt x="9487" y="52489"/>
                  </a:lnTo>
                  <a:lnTo>
                    <a:pt x="9487" y="83909"/>
                  </a:lnTo>
                  <a:cubicBezTo>
                    <a:pt x="9487" y="85141"/>
                    <a:pt x="8382" y="86246"/>
                    <a:pt x="7150"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6" name="Shape 42"/>
            <p:cNvSpPr/>
            <p:nvPr/>
          </p:nvSpPr>
          <p:spPr>
            <a:xfrm>
              <a:off x="975615" y="692140"/>
              <a:ext cx="30563" cy="86246"/>
            </a:xfrm>
            <a:custGeom>
              <a:avLst/>
              <a:gdLst/>
              <a:ahLst/>
              <a:cxnLst/>
              <a:rect l="0" t="0" r="0" b="0"/>
              <a:pathLst>
                <a:path w="30563" h="86246">
                  <a:moveTo>
                    <a:pt x="0" y="0"/>
                  </a:moveTo>
                  <a:lnTo>
                    <a:pt x="3702" y="0"/>
                  </a:lnTo>
                  <a:cubicBezTo>
                    <a:pt x="18485" y="0"/>
                    <a:pt x="30563" y="11582"/>
                    <a:pt x="30563" y="26238"/>
                  </a:cubicBezTo>
                  <a:cubicBezTo>
                    <a:pt x="30563" y="37567"/>
                    <a:pt x="23057" y="47053"/>
                    <a:pt x="12325" y="51384"/>
                  </a:cubicBezTo>
                  <a:lnTo>
                    <a:pt x="29204" y="82664"/>
                  </a:lnTo>
                  <a:cubicBezTo>
                    <a:pt x="30067" y="84264"/>
                    <a:pt x="29204" y="86246"/>
                    <a:pt x="27108" y="86246"/>
                  </a:cubicBezTo>
                  <a:lnTo>
                    <a:pt x="20822" y="86246"/>
                  </a:lnTo>
                  <a:cubicBezTo>
                    <a:pt x="19717" y="86246"/>
                    <a:pt x="19107" y="85636"/>
                    <a:pt x="18866" y="85141"/>
                  </a:cubicBezTo>
                  <a:lnTo>
                    <a:pt x="2470" y="52489"/>
                  </a:lnTo>
                  <a:lnTo>
                    <a:pt x="0" y="52489"/>
                  </a:lnTo>
                  <a:lnTo>
                    <a:pt x="0" y="44348"/>
                  </a:lnTo>
                  <a:lnTo>
                    <a:pt x="3092" y="44348"/>
                  </a:lnTo>
                  <a:cubicBezTo>
                    <a:pt x="12579" y="44348"/>
                    <a:pt x="20822" y="36462"/>
                    <a:pt x="20822" y="26365"/>
                  </a:cubicBezTo>
                  <a:cubicBezTo>
                    <a:pt x="20822" y="16993"/>
                    <a:pt x="12579" y="8992"/>
                    <a:pt x="3092" y="8992"/>
                  </a:cubicBezTo>
                  <a:lnTo>
                    <a:pt x="0" y="899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7" name="Shape 43"/>
            <p:cNvSpPr/>
            <p:nvPr/>
          </p:nvSpPr>
          <p:spPr>
            <a:xfrm>
              <a:off x="1038879" y="690913"/>
              <a:ext cx="70231" cy="88697"/>
            </a:xfrm>
            <a:custGeom>
              <a:avLst/>
              <a:gdLst/>
              <a:ahLst/>
              <a:cxnLst/>
              <a:rect l="0" t="0" r="0" b="0"/>
              <a:pathLst>
                <a:path w="70231" h="88697">
                  <a:moveTo>
                    <a:pt x="2349" y="0"/>
                  </a:moveTo>
                  <a:lnTo>
                    <a:pt x="5423" y="0"/>
                  </a:lnTo>
                  <a:lnTo>
                    <a:pt x="60985" y="69228"/>
                  </a:lnTo>
                  <a:lnTo>
                    <a:pt x="61239" y="69228"/>
                  </a:lnTo>
                  <a:lnTo>
                    <a:pt x="61239" y="3556"/>
                  </a:lnTo>
                  <a:cubicBezTo>
                    <a:pt x="61239" y="2337"/>
                    <a:pt x="62230" y="1219"/>
                    <a:pt x="63576" y="1219"/>
                  </a:cubicBezTo>
                  <a:lnTo>
                    <a:pt x="67894" y="1219"/>
                  </a:lnTo>
                  <a:cubicBezTo>
                    <a:pt x="69126" y="1219"/>
                    <a:pt x="70231" y="2337"/>
                    <a:pt x="70231" y="3556"/>
                  </a:cubicBezTo>
                  <a:lnTo>
                    <a:pt x="70231" y="86487"/>
                  </a:lnTo>
                  <a:cubicBezTo>
                    <a:pt x="70231" y="87719"/>
                    <a:pt x="69126" y="88697"/>
                    <a:pt x="67894" y="88697"/>
                  </a:cubicBezTo>
                  <a:lnTo>
                    <a:pt x="65672" y="88697"/>
                  </a:lnTo>
                  <a:lnTo>
                    <a:pt x="9119" y="18098"/>
                  </a:lnTo>
                  <a:lnTo>
                    <a:pt x="8992" y="18098"/>
                  </a:lnTo>
                  <a:lnTo>
                    <a:pt x="8992" y="85141"/>
                  </a:lnTo>
                  <a:cubicBezTo>
                    <a:pt x="8992" y="86360"/>
                    <a:pt x="8001" y="87478"/>
                    <a:pt x="6655" y="87478"/>
                  </a:cubicBezTo>
                  <a:lnTo>
                    <a:pt x="2349" y="87478"/>
                  </a:lnTo>
                  <a:cubicBezTo>
                    <a:pt x="1105" y="87478"/>
                    <a:pt x="0" y="86360"/>
                    <a:pt x="0" y="85141"/>
                  </a:cubicBezTo>
                  <a:lnTo>
                    <a:pt x="0" y="2210"/>
                  </a:lnTo>
                  <a:cubicBezTo>
                    <a:pt x="0" y="965"/>
                    <a:pt x="1105" y="0"/>
                    <a:pt x="234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8" name="Shape 44"/>
            <p:cNvSpPr/>
            <p:nvPr/>
          </p:nvSpPr>
          <p:spPr>
            <a:xfrm>
              <a:off x="1146631" y="692135"/>
              <a:ext cx="53226" cy="86246"/>
            </a:xfrm>
            <a:custGeom>
              <a:avLst/>
              <a:gdLst/>
              <a:ahLst/>
              <a:cxnLst/>
              <a:rect l="0" t="0" r="0" b="0"/>
              <a:pathLst>
                <a:path w="53226" h="86246">
                  <a:moveTo>
                    <a:pt x="2337" y="0"/>
                  </a:moveTo>
                  <a:lnTo>
                    <a:pt x="50876" y="0"/>
                  </a:lnTo>
                  <a:cubicBezTo>
                    <a:pt x="52235" y="0"/>
                    <a:pt x="53226" y="1105"/>
                    <a:pt x="53226" y="2337"/>
                  </a:cubicBezTo>
                  <a:lnTo>
                    <a:pt x="53226" y="5918"/>
                  </a:lnTo>
                  <a:cubicBezTo>
                    <a:pt x="53226" y="7150"/>
                    <a:pt x="52235" y="8255"/>
                    <a:pt x="50876" y="8255"/>
                  </a:cubicBezTo>
                  <a:lnTo>
                    <a:pt x="9487" y="8255"/>
                  </a:lnTo>
                  <a:lnTo>
                    <a:pt x="9487" y="38316"/>
                  </a:lnTo>
                  <a:lnTo>
                    <a:pt x="44844" y="38316"/>
                  </a:lnTo>
                  <a:cubicBezTo>
                    <a:pt x="46076" y="38316"/>
                    <a:pt x="47180" y="39433"/>
                    <a:pt x="47180" y="40653"/>
                  </a:cubicBezTo>
                  <a:lnTo>
                    <a:pt x="47180" y="44234"/>
                  </a:lnTo>
                  <a:cubicBezTo>
                    <a:pt x="47180" y="45593"/>
                    <a:pt x="46076" y="46584"/>
                    <a:pt x="44844" y="46584"/>
                  </a:cubicBezTo>
                  <a:lnTo>
                    <a:pt x="9487" y="46584"/>
                  </a:lnTo>
                  <a:lnTo>
                    <a:pt x="9487" y="77991"/>
                  </a:lnTo>
                  <a:lnTo>
                    <a:pt x="50876" y="77991"/>
                  </a:lnTo>
                  <a:cubicBezTo>
                    <a:pt x="52235" y="77991"/>
                    <a:pt x="53226" y="79096"/>
                    <a:pt x="53226" y="80340"/>
                  </a:cubicBezTo>
                  <a:lnTo>
                    <a:pt x="53226" y="83909"/>
                  </a:lnTo>
                  <a:cubicBezTo>
                    <a:pt x="53226" y="85141"/>
                    <a:pt x="52235" y="86246"/>
                    <a:pt x="50876"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39" name="Shape 45"/>
            <p:cNvSpPr/>
            <p:nvPr/>
          </p:nvSpPr>
          <p:spPr>
            <a:xfrm>
              <a:off x="1218630" y="692133"/>
              <a:ext cx="71222" cy="86258"/>
            </a:xfrm>
            <a:custGeom>
              <a:avLst/>
              <a:gdLst/>
              <a:ahLst/>
              <a:cxnLst/>
              <a:rect l="0" t="0" r="0" b="0"/>
              <a:pathLst>
                <a:path w="71222" h="86258">
                  <a:moveTo>
                    <a:pt x="2959" y="0"/>
                  </a:moveTo>
                  <a:lnTo>
                    <a:pt x="8750" y="0"/>
                  </a:lnTo>
                  <a:cubicBezTo>
                    <a:pt x="9614" y="0"/>
                    <a:pt x="10351" y="622"/>
                    <a:pt x="10719" y="1105"/>
                  </a:cubicBezTo>
                  <a:lnTo>
                    <a:pt x="35611" y="35484"/>
                  </a:lnTo>
                  <a:lnTo>
                    <a:pt x="60490" y="1105"/>
                  </a:lnTo>
                  <a:cubicBezTo>
                    <a:pt x="60871" y="622"/>
                    <a:pt x="61608" y="0"/>
                    <a:pt x="62471" y="0"/>
                  </a:cubicBezTo>
                  <a:lnTo>
                    <a:pt x="68263" y="0"/>
                  </a:lnTo>
                  <a:cubicBezTo>
                    <a:pt x="70231" y="0"/>
                    <a:pt x="71222" y="1981"/>
                    <a:pt x="70231" y="3581"/>
                  </a:cubicBezTo>
                  <a:lnTo>
                    <a:pt x="40170" y="44602"/>
                  </a:lnTo>
                  <a:lnTo>
                    <a:pt x="40170" y="83922"/>
                  </a:lnTo>
                  <a:cubicBezTo>
                    <a:pt x="40170" y="85141"/>
                    <a:pt x="39065" y="86258"/>
                    <a:pt x="37821" y="86258"/>
                  </a:cubicBezTo>
                  <a:lnTo>
                    <a:pt x="33020" y="86258"/>
                  </a:lnTo>
                  <a:cubicBezTo>
                    <a:pt x="31674" y="86258"/>
                    <a:pt x="30683" y="85141"/>
                    <a:pt x="30683" y="83922"/>
                  </a:cubicBezTo>
                  <a:lnTo>
                    <a:pt x="30683" y="44729"/>
                  </a:lnTo>
                  <a:lnTo>
                    <a:pt x="978" y="3581"/>
                  </a:lnTo>
                  <a:cubicBezTo>
                    <a:pt x="0" y="1981"/>
                    <a:pt x="978" y="0"/>
                    <a:pt x="2959"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0" name="Shape 46"/>
            <p:cNvSpPr/>
            <p:nvPr/>
          </p:nvSpPr>
          <p:spPr>
            <a:xfrm>
              <a:off x="1306892" y="690907"/>
              <a:ext cx="54826" cy="88710"/>
            </a:xfrm>
            <a:custGeom>
              <a:avLst/>
              <a:gdLst/>
              <a:ahLst/>
              <a:cxnLst/>
              <a:rect l="0" t="0" r="0" b="0"/>
              <a:pathLst>
                <a:path w="54826" h="88710">
                  <a:moveTo>
                    <a:pt x="27978" y="0"/>
                  </a:moveTo>
                  <a:cubicBezTo>
                    <a:pt x="40043" y="0"/>
                    <a:pt x="49035" y="6287"/>
                    <a:pt x="49035" y="6287"/>
                  </a:cubicBezTo>
                  <a:cubicBezTo>
                    <a:pt x="49771" y="6642"/>
                    <a:pt x="51257" y="8128"/>
                    <a:pt x="49771" y="10478"/>
                  </a:cubicBezTo>
                  <a:cubicBezTo>
                    <a:pt x="49289" y="11214"/>
                    <a:pt x="48806" y="12078"/>
                    <a:pt x="48311" y="12814"/>
                  </a:cubicBezTo>
                  <a:cubicBezTo>
                    <a:pt x="47193" y="14529"/>
                    <a:pt x="45961" y="15024"/>
                    <a:pt x="43980" y="13919"/>
                  </a:cubicBezTo>
                  <a:cubicBezTo>
                    <a:pt x="43129" y="13424"/>
                    <a:pt x="35370" y="8242"/>
                    <a:pt x="27851" y="8242"/>
                  </a:cubicBezTo>
                  <a:cubicBezTo>
                    <a:pt x="14796" y="8242"/>
                    <a:pt x="10846" y="16624"/>
                    <a:pt x="10846" y="21806"/>
                  </a:cubicBezTo>
                  <a:cubicBezTo>
                    <a:pt x="10846" y="30061"/>
                    <a:pt x="17120" y="34862"/>
                    <a:pt x="27483" y="39180"/>
                  </a:cubicBezTo>
                  <a:cubicBezTo>
                    <a:pt x="44120" y="45961"/>
                    <a:pt x="54826" y="52235"/>
                    <a:pt x="54826" y="66535"/>
                  </a:cubicBezTo>
                  <a:cubicBezTo>
                    <a:pt x="54826" y="79350"/>
                    <a:pt x="42634" y="88710"/>
                    <a:pt x="28219" y="88710"/>
                  </a:cubicBezTo>
                  <a:cubicBezTo>
                    <a:pt x="13678" y="88710"/>
                    <a:pt x="3823" y="80201"/>
                    <a:pt x="2223" y="78727"/>
                  </a:cubicBezTo>
                  <a:cubicBezTo>
                    <a:pt x="1232" y="77876"/>
                    <a:pt x="0" y="76886"/>
                    <a:pt x="1486" y="74536"/>
                  </a:cubicBezTo>
                  <a:cubicBezTo>
                    <a:pt x="2096" y="73800"/>
                    <a:pt x="2718" y="72936"/>
                    <a:pt x="3328" y="72200"/>
                  </a:cubicBezTo>
                  <a:cubicBezTo>
                    <a:pt x="4559" y="70599"/>
                    <a:pt x="5918" y="69609"/>
                    <a:pt x="7633" y="71095"/>
                  </a:cubicBezTo>
                  <a:cubicBezTo>
                    <a:pt x="8509" y="71831"/>
                    <a:pt x="17501" y="80455"/>
                    <a:pt x="28461" y="80455"/>
                  </a:cubicBezTo>
                  <a:cubicBezTo>
                    <a:pt x="38443" y="80455"/>
                    <a:pt x="44971" y="74181"/>
                    <a:pt x="44971" y="66904"/>
                  </a:cubicBezTo>
                  <a:cubicBezTo>
                    <a:pt x="44971" y="58407"/>
                    <a:pt x="37579" y="53353"/>
                    <a:pt x="23406" y="47435"/>
                  </a:cubicBezTo>
                  <a:cubicBezTo>
                    <a:pt x="9868" y="41529"/>
                    <a:pt x="1727" y="35979"/>
                    <a:pt x="1727" y="21920"/>
                  </a:cubicBezTo>
                  <a:cubicBezTo>
                    <a:pt x="1727" y="13551"/>
                    <a:pt x="8382" y="0"/>
                    <a:pt x="27978"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1" name="Shape 47"/>
            <p:cNvSpPr/>
            <p:nvPr/>
          </p:nvSpPr>
          <p:spPr>
            <a:xfrm>
              <a:off x="1419078" y="690904"/>
              <a:ext cx="40792" cy="87478"/>
            </a:xfrm>
            <a:custGeom>
              <a:avLst/>
              <a:gdLst/>
              <a:ahLst/>
              <a:cxnLst/>
              <a:rect l="0" t="0" r="0" b="0"/>
              <a:pathLst>
                <a:path w="40792" h="87478">
                  <a:moveTo>
                    <a:pt x="40297" y="0"/>
                  </a:moveTo>
                  <a:lnTo>
                    <a:pt x="40792" y="0"/>
                  </a:lnTo>
                  <a:lnTo>
                    <a:pt x="40792" y="17742"/>
                  </a:lnTo>
                  <a:lnTo>
                    <a:pt x="40297" y="17742"/>
                  </a:lnTo>
                  <a:lnTo>
                    <a:pt x="22314" y="58153"/>
                  </a:lnTo>
                  <a:lnTo>
                    <a:pt x="40792" y="58153"/>
                  </a:lnTo>
                  <a:lnTo>
                    <a:pt x="40792" y="65799"/>
                  </a:lnTo>
                  <a:lnTo>
                    <a:pt x="18860" y="65799"/>
                  </a:lnTo>
                  <a:lnTo>
                    <a:pt x="9868" y="86119"/>
                  </a:lnTo>
                  <a:cubicBezTo>
                    <a:pt x="9627" y="86741"/>
                    <a:pt x="8877" y="87478"/>
                    <a:pt x="7773" y="87478"/>
                  </a:cubicBezTo>
                  <a:lnTo>
                    <a:pt x="2845" y="87478"/>
                  </a:lnTo>
                  <a:cubicBezTo>
                    <a:pt x="991" y="87478"/>
                    <a:pt x="0" y="85877"/>
                    <a:pt x="749"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2" name="Shape 48"/>
            <p:cNvSpPr/>
            <p:nvPr/>
          </p:nvSpPr>
          <p:spPr>
            <a:xfrm>
              <a:off x="1459870" y="690904"/>
              <a:ext cx="40780" cy="87478"/>
            </a:xfrm>
            <a:custGeom>
              <a:avLst/>
              <a:gdLst/>
              <a:ahLst/>
              <a:cxnLst/>
              <a:rect l="0" t="0" r="0" b="0"/>
              <a:pathLst>
                <a:path w="40780" h="87478">
                  <a:moveTo>
                    <a:pt x="0" y="0"/>
                  </a:moveTo>
                  <a:lnTo>
                    <a:pt x="737" y="0"/>
                  </a:lnTo>
                  <a:cubicBezTo>
                    <a:pt x="1842" y="0"/>
                    <a:pt x="2451" y="622"/>
                    <a:pt x="2832" y="1346"/>
                  </a:cubicBezTo>
                  <a:lnTo>
                    <a:pt x="40043" y="84277"/>
                  </a:lnTo>
                  <a:cubicBezTo>
                    <a:pt x="40780" y="85877"/>
                    <a:pt x="39789" y="87478"/>
                    <a:pt x="37948" y="87478"/>
                  </a:cubicBezTo>
                  <a:lnTo>
                    <a:pt x="33007" y="87478"/>
                  </a:lnTo>
                  <a:cubicBezTo>
                    <a:pt x="31903" y="87478"/>
                    <a:pt x="31166" y="86741"/>
                    <a:pt x="30912" y="86119"/>
                  </a:cubicBezTo>
                  <a:lnTo>
                    <a:pt x="21806" y="65799"/>
                  </a:lnTo>
                  <a:lnTo>
                    <a:pt x="0" y="65799"/>
                  </a:lnTo>
                  <a:lnTo>
                    <a:pt x="0" y="58153"/>
                  </a:lnTo>
                  <a:lnTo>
                    <a:pt x="18479" y="58153"/>
                  </a:lnTo>
                  <a:cubicBezTo>
                    <a:pt x="12433" y="44729"/>
                    <a:pt x="6528" y="31179"/>
                    <a:pt x="495"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3" name="Shape 49"/>
            <p:cNvSpPr/>
            <p:nvPr/>
          </p:nvSpPr>
          <p:spPr>
            <a:xfrm>
              <a:off x="1509328" y="692140"/>
              <a:ext cx="56921" cy="86246"/>
            </a:xfrm>
            <a:custGeom>
              <a:avLst/>
              <a:gdLst/>
              <a:ahLst/>
              <a:cxnLst/>
              <a:rect l="0" t="0" r="0" b="0"/>
              <a:pathLst>
                <a:path w="56921" h="86246">
                  <a:moveTo>
                    <a:pt x="2337" y="0"/>
                  </a:moveTo>
                  <a:lnTo>
                    <a:pt x="54584" y="0"/>
                  </a:lnTo>
                  <a:cubicBezTo>
                    <a:pt x="55931" y="0"/>
                    <a:pt x="56921" y="1105"/>
                    <a:pt x="56921" y="2337"/>
                  </a:cubicBezTo>
                  <a:lnTo>
                    <a:pt x="56921" y="5906"/>
                  </a:lnTo>
                  <a:cubicBezTo>
                    <a:pt x="56921" y="7150"/>
                    <a:pt x="55931" y="8255"/>
                    <a:pt x="54584" y="8255"/>
                  </a:cubicBezTo>
                  <a:lnTo>
                    <a:pt x="33147" y="8255"/>
                  </a:lnTo>
                  <a:lnTo>
                    <a:pt x="33147" y="83909"/>
                  </a:lnTo>
                  <a:cubicBezTo>
                    <a:pt x="33147" y="85141"/>
                    <a:pt x="32029" y="86246"/>
                    <a:pt x="30797" y="86246"/>
                  </a:cubicBezTo>
                  <a:lnTo>
                    <a:pt x="26124" y="86246"/>
                  </a:lnTo>
                  <a:cubicBezTo>
                    <a:pt x="24879" y="86246"/>
                    <a:pt x="23774" y="85141"/>
                    <a:pt x="23774" y="83909"/>
                  </a:cubicBezTo>
                  <a:lnTo>
                    <a:pt x="23774" y="8255"/>
                  </a:lnTo>
                  <a:lnTo>
                    <a:pt x="2337" y="8255"/>
                  </a:lnTo>
                  <a:cubicBezTo>
                    <a:pt x="978" y="8255"/>
                    <a:pt x="0" y="7150"/>
                    <a:pt x="0" y="5906"/>
                  </a:cubicBezTo>
                  <a:lnTo>
                    <a:pt x="0" y="2337"/>
                  </a:lnTo>
                  <a:cubicBezTo>
                    <a:pt x="0" y="1105"/>
                    <a:pt x="978"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4" name="Shape 50"/>
            <p:cNvSpPr/>
            <p:nvPr/>
          </p:nvSpPr>
          <p:spPr>
            <a:xfrm>
              <a:off x="1631849" y="692135"/>
              <a:ext cx="47320" cy="86246"/>
            </a:xfrm>
            <a:custGeom>
              <a:avLst/>
              <a:gdLst/>
              <a:ahLst/>
              <a:cxnLst/>
              <a:rect l="0" t="0" r="0" b="0"/>
              <a:pathLst>
                <a:path w="47320" h="86246">
                  <a:moveTo>
                    <a:pt x="2337" y="0"/>
                  </a:moveTo>
                  <a:lnTo>
                    <a:pt x="7150" y="0"/>
                  </a:lnTo>
                  <a:cubicBezTo>
                    <a:pt x="8382" y="0"/>
                    <a:pt x="9487" y="1105"/>
                    <a:pt x="9487" y="2337"/>
                  </a:cubicBezTo>
                  <a:lnTo>
                    <a:pt x="9487" y="77991"/>
                  </a:lnTo>
                  <a:lnTo>
                    <a:pt x="44971" y="77991"/>
                  </a:lnTo>
                  <a:cubicBezTo>
                    <a:pt x="46330" y="77991"/>
                    <a:pt x="47320" y="79096"/>
                    <a:pt x="47320" y="80340"/>
                  </a:cubicBezTo>
                  <a:lnTo>
                    <a:pt x="47320" y="83909"/>
                  </a:lnTo>
                  <a:cubicBezTo>
                    <a:pt x="47320" y="85141"/>
                    <a:pt x="46330" y="86246"/>
                    <a:pt x="44971" y="86246"/>
                  </a:cubicBezTo>
                  <a:lnTo>
                    <a:pt x="2337" y="86246"/>
                  </a:lnTo>
                  <a:cubicBezTo>
                    <a:pt x="991" y="86246"/>
                    <a:pt x="0" y="85141"/>
                    <a:pt x="0" y="83909"/>
                  </a:cubicBezTo>
                  <a:lnTo>
                    <a:pt x="0" y="2337"/>
                  </a:lnTo>
                  <a:cubicBezTo>
                    <a:pt x="0" y="1105"/>
                    <a:pt x="991" y="0"/>
                    <a:pt x="233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5" name="Shape 51"/>
            <p:cNvSpPr/>
            <p:nvPr/>
          </p:nvSpPr>
          <p:spPr>
            <a:xfrm>
              <a:off x="1695968" y="690904"/>
              <a:ext cx="40786" cy="87478"/>
            </a:xfrm>
            <a:custGeom>
              <a:avLst/>
              <a:gdLst/>
              <a:ahLst/>
              <a:cxnLst/>
              <a:rect l="0" t="0" r="0" b="0"/>
              <a:pathLst>
                <a:path w="40786" h="87478">
                  <a:moveTo>
                    <a:pt x="40297" y="0"/>
                  </a:moveTo>
                  <a:lnTo>
                    <a:pt x="40786" y="0"/>
                  </a:lnTo>
                  <a:lnTo>
                    <a:pt x="40786" y="17742"/>
                  </a:lnTo>
                  <a:lnTo>
                    <a:pt x="40297" y="17742"/>
                  </a:lnTo>
                  <a:lnTo>
                    <a:pt x="22301" y="58153"/>
                  </a:lnTo>
                  <a:lnTo>
                    <a:pt x="40786" y="58153"/>
                  </a:lnTo>
                  <a:lnTo>
                    <a:pt x="40786" y="65799"/>
                  </a:lnTo>
                  <a:lnTo>
                    <a:pt x="18860" y="65799"/>
                  </a:lnTo>
                  <a:lnTo>
                    <a:pt x="9868" y="86119"/>
                  </a:lnTo>
                  <a:cubicBezTo>
                    <a:pt x="9614" y="86741"/>
                    <a:pt x="8877" y="87478"/>
                    <a:pt x="7773" y="87478"/>
                  </a:cubicBezTo>
                  <a:lnTo>
                    <a:pt x="2832" y="87478"/>
                  </a:lnTo>
                  <a:cubicBezTo>
                    <a:pt x="991" y="87478"/>
                    <a:pt x="0" y="85877"/>
                    <a:pt x="737" y="84277"/>
                  </a:cubicBezTo>
                  <a:lnTo>
                    <a:pt x="38202" y="1346"/>
                  </a:lnTo>
                  <a:cubicBezTo>
                    <a:pt x="38557" y="622"/>
                    <a:pt x="39192" y="0"/>
                    <a:pt x="40297"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6" name="Shape 52"/>
            <p:cNvSpPr/>
            <p:nvPr/>
          </p:nvSpPr>
          <p:spPr>
            <a:xfrm>
              <a:off x="1736755" y="690904"/>
              <a:ext cx="40786" cy="87478"/>
            </a:xfrm>
            <a:custGeom>
              <a:avLst/>
              <a:gdLst/>
              <a:ahLst/>
              <a:cxnLst/>
              <a:rect l="0" t="0" r="0" b="0"/>
              <a:pathLst>
                <a:path w="40786" h="87478">
                  <a:moveTo>
                    <a:pt x="0" y="0"/>
                  </a:moveTo>
                  <a:lnTo>
                    <a:pt x="743" y="0"/>
                  </a:lnTo>
                  <a:cubicBezTo>
                    <a:pt x="1848" y="0"/>
                    <a:pt x="2457" y="622"/>
                    <a:pt x="2838" y="1346"/>
                  </a:cubicBezTo>
                  <a:lnTo>
                    <a:pt x="40049" y="84277"/>
                  </a:lnTo>
                  <a:cubicBezTo>
                    <a:pt x="40786" y="85877"/>
                    <a:pt x="39795" y="87478"/>
                    <a:pt x="37954" y="87478"/>
                  </a:cubicBezTo>
                  <a:lnTo>
                    <a:pt x="33013" y="87478"/>
                  </a:lnTo>
                  <a:cubicBezTo>
                    <a:pt x="31909" y="87478"/>
                    <a:pt x="31172" y="86741"/>
                    <a:pt x="30918" y="86119"/>
                  </a:cubicBezTo>
                  <a:lnTo>
                    <a:pt x="21812" y="65799"/>
                  </a:lnTo>
                  <a:lnTo>
                    <a:pt x="0" y="65799"/>
                  </a:lnTo>
                  <a:lnTo>
                    <a:pt x="0" y="58153"/>
                  </a:lnTo>
                  <a:lnTo>
                    <a:pt x="18485" y="58153"/>
                  </a:lnTo>
                  <a:cubicBezTo>
                    <a:pt x="12440" y="44729"/>
                    <a:pt x="6534" y="31179"/>
                    <a:pt x="502" y="17742"/>
                  </a:cubicBezTo>
                  <a:lnTo>
                    <a:pt x="0" y="17742"/>
                  </a:lnTo>
                  <a:lnTo>
                    <a:pt x="0" y="0"/>
                  </a:ln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sp>
          <p:nvSpPr>
            <p:cNvPr id="47" name="Shape 53"/>
            <p:cNvSpPr/>
            <p:nvPr/>
          </p:nvSpPr>
          <p:spPr>
            <a:xfrm>
              <a:off x="1791017" y="690907"/>
              <a:ext cx="103010" cy="88710"/>
            </a:xfrm>
            <a:custGeom>
              <a:avLst/>
              <a:gdLst/>
              <a:ahLst/>
              <a:cxnLst/>
              <a:rect l="0" t="0" r="0" b="0"/>
              <a:pathLst>
                <a:path w="103010" h="88710">
                  <a:moveTo>
                    <a:pt x="50394" y="0"/>
                  </a:moveTo>
                  <a:lnTo>
                    <a:pt x="52616" y="0"/>
                  </a:lnTo>
                  <a:cubicBezTo>
                    <a:pt x="53607" y="0"/>
                    <a:pt x="54458" y="610"/>
                    <a:pt x="54712" y="1346"/>
                  </a:cubicBezTo>
                  <a:lnTo>
                    <a:pt x="75654" y="66777"/>
                  </a:lnTo>
                  <a:lnTo>
                    <a:pt x="76149" y="66777"/>
                  </a:lnTo>
                  <a:lnTo>
                    <a:pt x="92901" y="2946"/>
                  </a:lnTo>
                  <a:cubicBezTo>
                    <a:pt x="93155" y="2096"/>
                    <a:pt x="94132" y="1232"/>
                    <a:pt x="95123" y="1232"/>
                  </a:cubicBezTo>
                  <a:lnTo>
                    <a:pt x="100305" y="1232"/>
                  </a:lnTo>
                  <a:cubicBezTo>
                    <a:pt x="102019" y="1232"/>
                    <a:pt x="103010" y="2451"/>
                    <a:pt x="102514" y="4191"/>
                  </a:cubicBezTo>
                  <a:lnTo>
                    <a:pt x="79223" y="86982"/>
                  </a:lnTo>
                  <a:cubicBezTo>
                    <a:pt x="78981" y="87973"/>
                    <a:pt x="77991" y="88710"/>
                    <a:pt x="77000" y="88710"/>
                  </a:cubicBezTo>
                  <a:lnTo>
                    <a:pt x="75032" y="88710"/>
                  </a:lnTo>
                  <a:cubicBezTo>
                    <a:pt x="74181" y="88710"/>
                    <a:pt x="73304" y="88087"/>
                    <a:pt x="72936" y="87363"/>
                  </a:cubicBezTo>
                  <a:lnTo>
                    <a:pt x="51626" y="20701"/>
                  </a:lnTo>
                  <a:lnTo>
                    <a:pt x="51016" y="20701"/>
                  </a:lnTo>
                  <a:lnTo>
                    <a:pt x="30061" y="87363"/>
                  </a:lnTo>
                  <a:cubicBezTo>
                    <a:pt x="29693" y="88087"/>
                    <a:pt x="28842" y="88710"/>
                    <a:pt x="27965" y="88710"/>
                  </a:cubicBezTo>
                  <a:lnTo>
                    <a:pt x="25997" y="88710"/>
                  </a:lnTo>
                  <a:cubicBezTo>
                    <a:pt x="25006" y="88710"/>
                    <a:pt x="24016" y="87973"/>
                    <a:pt x="23774" y="86982"/>
                  </a:cubicBezTo>
                  <a:lnTo>
                    <a:pt x="495" y="4191"/>
                  </a:lnTo>
                  <a:cubicBezTo>
                    <a:pt x="0" y="2451"/>
                    <a:pt x="991" y="1232"/>
                    <a:pt x="2705" y="1232"/>
                  </a:cubicBezTo>
                  <a:lnTo>
                    <a:pt x="7887" y="1232"/>
                  </a:lnTo>
                  <a:cubicBezTo>
                    <a:pt x="8877" y="1232"/>
                    <a:pt x="9855" y="2096"/>
                    <a:pt x="10096" y="2946"/>
                  </a:cubicBezTo>
                  <a:lnTo>
                    <a:pt x="27229" y="66777"/>
                  </a:lnTo>
                  <a:lnTo>
                    <a:pt x="27711" y="66777"/>
                  </a:lnTo>
                  <a:lnTo>
                    <a:pt x="48298" y="1346"/>
                  </a:lnTo>
                  <a:cubicBezTo>
                    <a:pt x="48539" y="610"/>
                    <a:pt x="49276" y="0"/>
                    <a:pt x="50394" y="0"/>
                  </a:cubicBezTo>
                  <a:close/>
                </a:path>
              </a:pathLst>
            </a:custGeom>
            <a:ln w="0" cap="flat">
              <a:miter lim="127000"/>
            </a:ln>
          </p:spPr>
          <p:style>
            <a:lnRef idx="0">
              <a:srgbClr val="000000">
                <a:alpha val="0"/>
              </a:srgbClr>
            </a:lnRef>
            <a:fillRef idx="1">
              <a:srgbClr val="414244"/>
            </a:fillRef>
            <a:effectRef idx="0">
              <a:scrgbClr r="0" g="0" b="0"/>
            </a:effectRef>
            <a:fontRef idx="none"/>
          </p:style>
          <p:txBody>
            <a:bodyPr/>
            <a:lstStyle/>
            <a:p>
              <a:endParaRPr lang="en-US" dirty="0"/>
            </a:p>
          </p:txBody>
        </p:sp>
      </p:grpSp>
      <p:sp>
        <p:nvSpPr>
          <p:cNvPr id="50" name="Slide Number Placeholder 49"/>
          <p:cNvSpPr>
            <a:spLocks noGrp="1"/>
          </p:cNvSpPr>
          <p:nvPr>
            <p:ph type="sldNum" sz="quarter" idx="12"/>
          </p:nvPr>
        </p:nvSpPr>
        <p:spPr/>
        <p:txBody>
          <a:bodyPr/>
          <a:lstStyle/>
          <a:p>
            <a:fld id="{0D32047E-6614-42C3-8451-C559F31AEB7B}" type="slidenum">
              <a:rPr lang="en-US" smtClean="0"/>
              <a:t>9</a:t>
            </a:fld>
            <a:endParaRPr lang="en-US" dirty="0"/>
          </a:p>
        </p:txBody>
      </p:sp>
    </p:spTree>
    <p:extLst>
      <p:ext uri="{BB962C8B-B14F-4D97-AF65-F5344CB8AC3E}">
        <p14:creationId xmlns:p14="http://schemas.microsoft.com/office/powerpoint/2010/main" val="807451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1333</TotalTime>
  <Words>1290</Words>
  <Application>Microsoft Office PowerPoint</Application>
  <PresentationFormat>Widescreen</PresentationFormat>
  <Paragraphs>121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Courier New</vt:lpstr>
      <vt:lpstr>Office Theme</vt:lpstr>
      <vt:lpstr>Updates on Telehealth Laws and Reimbursement  by:  Matt Ullrich, Esq. </vt:lpstr>
      <vt:lpstr>Definitions</vt:lpstr>
      <vt:lpstr>Some of the Benefits of Telehealth</vt:lpstr>
      <vt:lpstr>Brief History of Telehealth</vt:lpstr>
      <vt:lpstr>The Growth of Telehealth</vt:lpstr>
      <vt:lpstr>Medicare Requirements</vt:lpstr>
      <vt:lpstr>Medicare Requirements</vt:lpstr>
      <vt:lpstr>Medicare Requirements Continued</vt:lpstr>
      <vt:lpstr>Medicare Requirements Continued</vt:lpstr>
      <vt:lpstr>Medicare Requirements Continued</vt:lpstr>
      <vt:lpstr>Colorado Medical Board (CMB) &amp; Other Colorado Professional Boards</vt:lpstr>
      <vt:lpstr>CMB Continued</vt:lpstr>
      <vt:lpstr>Prescribing Controlled Substances</vt:lpstr>
      <vt:lpstr>Colorado Medicaid</vt:lpstr>
      <vt:lpstr>Colorado Legislation</vt:lpstr>
      <vt:lpstr>Other Issues To Consider</vt:lpstr>
      <vt:lpstr>Other Issues to Consider</vt:lpstr>
      <vt:lpstr>Questions?</vt:lpstr>
      <vt:lpstr>Disclaimer</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Geralyn Casper</dc:creator>
  <cp:lastModifiedBy>Matt Ullrich</cp:lastModifiedBy>
  <cp:revision>83</cp:revision>
  <cp:lastPrinted>2016-12-13T20:49:35Z</cp:lastPrinted>
  <dcterms:created xsi:type="dcterms:W3CDTF">2016-10-03T15:02:28Z</dcterms:created>
  <dcterms:modified xsi:type="dcterms:W3CDTF">2019-09-24T20:05:42Z</dcterms:modified>
</cp:coreProperties>
</file>