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41" r:id="rId5"/>
    <p:sldMasterId id="2147483742" r:id="rId6"/>
    <p:sldMasterId id="2147483743" r:id="rId7"/>
    <p:sldMasterId id="2147483744" r:id="rId8"/>
    <p:sldMasterId id="214748374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y="5143500" cx="9144000"/>
  <p:notesSz cx="6858000" cy="9144000"/>
  <p:embeddedFontLst>
    <p:embeddedFont>
      <p:font typeface="Montserrat SemiBold"/>
      <p:regular r:id="rId44"/>
      <p:bold r:id="rId45"/>
      <p:italic r:id="rId46"/>
      <p:boldItalic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Cabin"/>
      <p:regular r:id="rId52"/>
      <p:bold r:id="rId53"/>
      <p:italic r:id="rId54"/>
      <p:boldItalic r:id="rId55"/>
    </p:embeddedFont>
    <p:embeddedFont>
      <p:font typeface="Montserrat Medium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123728-96FE-4F9E-8063-C7E4330F300E}">
  <a:tblStyle styleId="{52123728-96FE-4F9E-8063-C7E4330F30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font" Target="fonts/MontserratSemiBold-regular.fntdata"/><Relationship Id="rId43" Type="http://schemas.openxmlformats.org/officeDocument/2006/relationships/slide" Target="slides/slide33.xml"/><Relationship Id="rId46" Type="http://schemas.openxmlformats.org/officeDocument/2006/relationships/font" Target="fonts/MontserratSemiBold-italic.fntdata"/><Relationship Id="rId45" Type="http://schemas.openxmlformats.org/officeDocument/2006/relationships/font" Target="fonts/MontserratSemiBold-bold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Montserrat-regular.fntdata"/><Relationship Id="rId47" Type="http://schemas.openxmlformats.org/officeDocument/2006/relationships/font" Target="fonts/MontserratSemiBold-boldItalic.fntdata"/><Relationship Id="rId49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Cabin-bold.fntdata"/><Relationship Id="rId52" Type="http://schemas.openxmlformats.org/officeDocument/2006/relationships/font" Target="fonts/Cabin-regular.fntdata"/><Relationship Id="rId11" Type="http://schemas.openxmlformats.org/officeDocument/2006/relationships/slide" Target="slides/slide1.xml"/><Relationship Id="rId55" Type="http://schemas.openxmlformats.org/officeDocument/2006/relationships/font" Target="fonts/Cabin-boldItalic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Cabin-italic.fntdata"/><Relationship Id="rId13" Type="http://schemas.openxmlformats.org/officeDocument/2006/relationships/slide" Target="slides/slide3.xml"/><Relationship Id="rId57" Type="http://schemas.openxmlformats.org/officeDocument/2006/relationships/font" Target="fonts/MontserratMedium-bold.fntdata"/><Relationship Id="rId12" Type="http://schemas.openxmlformats.org/officeDocument/2006/relationships/slide" Target="slides/slide2.xml"/><Relationship Id="rId56" Type="http://schemas.openxmlformats.org/officeDocument/2006/relationships/font" Target="fonts/MontserratMedium-regular.fntdata"/><Relationship Id="rId15" Type="http://schemas.openxmlformats.org/officeDocument/2006/relationships/slide" Target="slides/slide5.xml"/><Relationship Id="rId59" Type="http://schemas.openxmlformats.org/officeDocument/2006/relationships/font" Target="fonts/MontserratMedium-boldItalic.fntdata"/><Relationship Id="rId14" Type="http://schemas.openxmlformats.org/officeDocument/2006/relationships/slide" Target="slides/slide4.xml"/><Relationship Id="rId58" Type="http://schemas.openxmlformats.org/officeDocument/2006/relationships/font" Target="fonts/MontserratMedium-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nks3.mixmaxusercontent.com/5b41032e50a9540f9a54cd42/l/GUQJXp0LKyRFjzaZW?messageId=3J7OXYVig9L6xS2am&amp;rn=iMHcph2cyVmb0JXYQByYp5WasNkI&amp;re=i02bj5SeyRXYph2Y5NHclxWZ0F2buV2ZAN3Yp5WasNmI&amp;sc=false" TargetMode="External"/><Relationship Id="rId3" Type="http://schemas.openxmlformats.org/officeDocument/2006/relationships/hyperlink" Target="http://www.fsmb.org/Media/Default/PDF/FSMB/Advocacy/FSMB_Telemedicine_Policy.pdf" TargetMode="External"/><Relationship Id="rId4" Type="http://schemas.openxmlformats.org/officeDocument/2006/relationships/hyperlink" Target="https://links3.mixmaxusercontent.com/5b41032e50a9540f9a54cd42/l/GUQJXp0LKyRFjzaZW?messageId=3J7OXYVig9L6xS2am&amp;rn=iMHcph2cyVmb0JXYQByYp5WasNkI&amp;re=i02bj5SeyRXYph2Y5NHclxWZ0F2buV2ZAN3Yp5WasNmI&amp;sc=false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chpca.org/telehealth-policy/current-state-laws-and-reimbursement-policies/colorado-professional-regulationhealth-safety-online-prescribing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38fe117d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g438fe117d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6c24b8138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6c24b8138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Speaker notes: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Genoa Healthcare Telepsychiatry co-authored a peer-reviewed study, published in the APA's Journal of Rural Mental Health, that demonstrates the impact telepsychiatry can have on increasing access to mental healthcare.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 the study, data was analyzed from 242 Medicaid patients being treated in community mental health centers in Missouri. Results showed that patients with hybrid telepsychiatry plus in- person visits had improved timeliness of care and increased number of total outpatient encounters compared to the group with in-person visits only, indicating hybrid care may be more effective than in-person visits alone.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603706bbe9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603706bbe9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38fe117dc_0_3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Speaker notes: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While much of Genoa Healthcare’s work is done with community mental health centers and federally qualified health centers, there’s vast potential to explore other verticals.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g438fe117dc_0_3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38fe117dc_0_2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438fe117dc_0_2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03863cccb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C4C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C4C4C"/>
                </a:solidFill>
              </a:rPr>
              <a:t> </a:t>
            </a:r>
            <a:endParaRPr sz="1300">
              <a:solidFill>
                <a:srgbClr val="4C4C4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C4C4C"/>
              </a:solidFill>
            </a:endParaRPr>
          </a:p>
        </p:txBody>
      </p:sp>
      <p:sp>
        <p:nvSpPr>
          <p:cNvPr id="641" name="Google Shape;641;g603863ccc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603863cccb_1_1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C4C4C"/>
                </a:solidFill>
              </a:rPr>
              <a:t>Research suggests that follow-up care for people with mental illness is linked to fewer repeat ED visits, improved physical and mental function and increased compliance with follow-up instructions.</a:t>
            </a:r>
            <a:r>
              <a:rPr baseline="30000" lang="en" sz="1400">
                <a:solidFill>
                  <a:srgbClr val="4C4C4C"/>
                </a:solidFill>
              </a:rPr>
              <a:t>9 </a:t>
            </a:r>
            <a:r>
              <a:rPr lang="en" sz="1400">
                <a:solidFill>
                  <a:srgbClr val="4C4C4C"/>
                </a:solidFill>
              </a:rPr>
              <a:t>New models of care, such as integrated outpatient telepsychiatry, are critical in ensuring this patient population receives effective continuity of care.</a:t>
            </a:r>
            <a:endParaRPr sz="1400">
              <a:solidFill>
                <a:srgbClr val="4C4C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C4C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C4C4C"/>
                </a:solidFill>
              </a:rPr>
              <a:t>ACT teams </a:t>
            </a:r>
            <a:endParaRPr sz="1400">
              <a:solidFill>
                <a:srgbClr val="4C4C4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C4C4C"/>
              </a:solidFill>
            </a:endParaRPr>
          </a:p>
        </p:txBody>
      </p:sp>
      <p:sp>
        <p:nvSpPr>
          <p:cNvPr id="656" name="Google Shape;656;g603863cccb_1_1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6c24b8138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g56c24b8138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03863ccc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03863ccc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695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8f2d8399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8f2d8399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Ryan Haight Act is still very relevant today and you must ensure you’re taking the appropriate steps in your telepsychiatry program to comply.</a:t>
            </a:r>
            <a:endParaRPr sz="1000">
              <a:solidFill>
                <a:srgbClr val="11111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is it important?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Ryan Haight Act proscribes delivery, distribution, and dispensing of all controlled scripts that do not originate through 1) an in-person medical exam, 2) a covering practitioner, or 3) 1 of 7 practice of telemedicine exceptions.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Telemedicine sessions conducted by a provider observing the appropriate standard of care qualifies for establishing the doctor-patient relationship necessary to prescribe controlled medications.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Federation of State Medical Boards which has stated that a telemedicine encounter on its own is sufficient to establish an appropriate physician-patient relationship (Source: http://www.fsmb.org/globalassets/advocacy/policies/fsmb_telemedicine_policy.pdf).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Source:</a:t>
            </a: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 </a:t>
            </a:r>
            <a:r>
              <a:rPr lang="en" sz="1000" u="sng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http://www.fsmb.org/Media/Default/PDF/FSMB/Advocacy/FSMB_Telemedicine_Policy.pdf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According to the </a:t>
            </a: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DEA’s Use of Telemedicine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While Providing Medication Assisted Treatment (MAT) statement, pursuant to the provisions of the Ryan Haight Act of 2008, DEA-registered practitioners acting within the United States, which include DATA 2000-waivered practitioners, are exempt from the in-person medical evaluation requirement as a prerequisite to prescribing or otherwise dispensing controlled substances via the Internet if the practitioner is engaged in the “practice of telemedicine” as defined under 21 U.S.C. § 802(54)</a:t>
            </a:r>
            <a:endParaRPr sz="1000">
              <a:solidFill>
                <a:schemeClr val="dk1"/>
              </a:solidFill>
              <a:uFill>
                <a:noFill/>
              </a:uFill>
              <a:latin typeface="Montserrat"/>
              <a:ea typeface="Montserrat"/>
              <a:cs typeface="Montserrat"/>
              <a:sym typeface="Montserrat"/>
              <a:hlinkClick r:id="rId4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2805c63e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2805c63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c24b813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c24b813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2805c63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2805c63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CBT approach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603863ccc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603863ccc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febc38d57_2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9" name="Google Shape;719;g5febc38d57_2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8f2d83996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58f2d83996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8f2d8399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8f2d8399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6c24b813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56c24b813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Most commonly prescribed drugs in Colorado: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https://www.cchpca.org/telehealth-policy/current-state-laws-and-reimbursement-policies/colorado-professional-regulationhealth-safety-online-prescribing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8f2d8399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58f2d8399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38fe117dc_0_1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438fe117dc_0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438fe117dc_0_2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438fe117dc_0_2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58f2d839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58f2d839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 focus on long-term programming success, supporting clinic workflows, financial sustainability, and excellent care standards.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laser focus on the Medicaid and CMHC space has demonstrated meaningful efficacy in improving access and engagement for the underserved.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febc38d57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5febc38d57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62805c63e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62805c63e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41c88b281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41c88b281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58f2d8399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58f2d8399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438fe117dc_0_2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telepsychiatry can increase access to care in underserved areas in CO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overcome barriers to care in CO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leverage a successful telepsychiatry program in CO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Telepsychiatry is the future of care delivery in CO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telepsychiatry complements your existing practice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Telepsychiatry is different -- here’s how it helps -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 of prescribing through telepsych - through EHR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did you decide to explore telepsych?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Barriers?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Impact? </a:t>
            </a:r>
            <a:endParaRPr/>
          </a:p>
        </p:txBody>
      </p:sp>
      <p:sp>
        <p:nvSpPr>
          <p:cNvPr id="807" name="Google Shape;807;g438fe117dc_0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2805c63e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2805c63e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8f2d8399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8f2d8399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26c613c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626c613c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603863cc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603863ccc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03706bbe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603706bbe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Speaker notes: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Genoa Healthcare Telepsychiatry co-authored a peer-reviewed study, published in the APA's Journal of Rural Mental Health, that demonstrates the impact telepsychiatry can have on increasing access to mental healthcare.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 the study, data was analyzed from 242 Medicaid patients being treated in community mental health centers in Missouri. Results showed that patients with hybrid telepsychiatry plus in- person visits had improved timeliness of care and increased number of total outpatient encounters compared to the group with in-person visits only, indicating hybrid care may be more effective than in-person visits alone.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38fe117dc_0_2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3" name="Google Shape;553;g438fe117dc_0_2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Speaker notes: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matter what the vertical, the goal is coordinated care.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Title">
  <p:cSld name="Genoa 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1714500"/>
            <a:ext cx="8435100" cy="2605800"/>
          </a:xfrm>
          <a:prstGeom prst="round1Rect">
            <a:avLst>
              <a:gd fmla="val 12704" name="adj"/>
            </a:avLst>
          </a:prstGeom>
          <a:solidFill>
            <a:srgbClr val="004C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381000" y="1733549"/>
            <a:ext cx="7620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 SemiBold"/>
              <a:buNone/>
              <a:defRPr i="0" sz="3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81000" y="3063478"/>
            <a:ext cx="7620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800"/>
              <a:buFont typeface="Montserrat"/>
              <a:buNone/>
              <a:def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14"/>
          <p:cNvCxnSpPr/>
          <p:nvPr/>
        </p:nvCxnSpPr>
        <p:spPr>
          <a:xfrm>
            <a:off x="0" y="4377018"/>
            <a:ext cx="84351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3983" y="625654"/>
            <a:ext cx="1611702" cy="6753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7795932" y="4487956"/>
            <a:ext cx="1347900" cy="65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Intro/Outline">
  <p:cSld name="Genoa Intro/Outlin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726141"/>
            <a:ext cx="8846700" cy="3568200"/>
          </a:xfrm>
          <a:prstGeom prst="round1Rect">
            <a:avLst>
              <a:gd fmla="val 6203" name="adj"/>
            </a:avLst>
          </a:prstGeom>
          <a:solidFill>
            <a:srgbClr val="004C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969294"/>
            <a:ext cx="78867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Char char="•"/>
              <a:defRPr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">
  <p:cSld name="Genoa Content Normal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Char char="•"/>
              <a:defRPr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wo Column">
  <p:cSld name="Genoa Content Two Colum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Char char="•"/>
              <a:defRPr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59086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Only">
  <p:cSld name="Genoa Content Text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800"/>
              <a:buFont typeface="Montserrat"/>
              <a:buNone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Plus Photo">
  <p:cSld name="Genoa Content Text Plus Pho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19"/>
            <a:ext cx="37734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Char char="•"/>
              <a:defRPr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19"/>
          <p:cNvSpPr/>
          <p:nvPr>
            <p:ph idx="2" type="pic"/>
          </p:nvPr>
        </p:nvSpPr>
        <p:spPr>
          <a:xfrm>
            <a:off x="4744994" y="1369219"/>
            <a:ext cx="3770400" cy="2926500"/>
          </a:xfrm>
          <a:prstGeom prst="round1Rect">
            <a:avLst>
              <a:gd fmla="val 950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Photo">
  <p:cSld name="Genoa Phot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629841" y="647701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20"/>
          <p:cNvSpPr/>
          <p:nvPr>
            <p:ph idx="2" type="pic"/>
          </p:nvPr>
        </p:nvSpPr>
        <p:spPr>
          <a:xfrm>
            <a:off x="3887391" y="647701"/>
            <a:ext cx="4951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400"/>
              <a:buFont typeface="Montserrat"/>
              <a:buNone/>
              <a:defRPr i="0" sz="2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500"/>
              <a:buFont typeface="Montserrat"/>
              <a:buNone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500"/>
              <a:buFont typeface="Montserrat"/>
              <a:buNone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Head, Subhead">
  <p:cSld name="Genoa Content Head, Subhead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628650" y="1268016"/>
            <a:ext cx="7886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 Subtitle">
  <p:cSld name="Genoa Content Normal Sub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628650" y="441543"/>
            <a:ext cx="78867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628650" y="1502977"/>
            <a:ext cx="78867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2" type="body"/>
          </p:nvPr>
        </p:nvSpPr>
        <p:spPr>
          <a:xfrm>
            <a:off x="628650" y="1117949"/>
            <a:ext cx="7886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226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Only">
  <p:cSld name="Genoa Content Title 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Table">
  <p:cSld name="Genoa Content Title Tab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24"/>
          <p:cNvSpPr txBox="1"/>
          <p:nvPr/>
        </p:nvSpPr>
        <p:spPr>
          <a:xfrm>
            <a:off x="628650" y="4767263"/>
            <a:ext cx="68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Blank no logo">
  <p:cSld name="Genoa Blank no log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7795932" y="4487956"/>
            <a:ext cx="1347900" cy="65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All Blank">
  <p:cSld name="Genoa All 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Photo">
  <p:cSld name="Genoa Color Block Phot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8"/>
          <p:cNvSpPr/>
          <p:nvPr>
            <p:ph idx="2" type="pic"/>
          </p:nvPr>
        </p:nvSpPr>
        <p:spPr>
          <a:xfrm>
            <a:off x="4572000" y="171450"/>
            <a:ext cx="4572000" cy="4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200"/>
              <a:buFont typeface="Montserrat"/>
              <a:buNone/>
              <a:defRPr i="0" sz="12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471488" y="571500"/>
            <a:ext cx="3672000" cy="3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None/>
              <a:defRPr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28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Content Normal">
  <p:cSld name="Genoa Color Block Content Normal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342900" y="510167"/>
            <a:ext cx="37887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4742055" y="510167"/>
            <a:ext cx="41817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7" name="Google Shape;127;p29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">
  <p:cSld name="Genoa Full Photo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2">
  <p:cSld name="Genoa Full Photo 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1200"/>
              <a:buFont typeface="Montserrat"/>
              <a:buNone/>
              <a:defRPr i="0" sz="12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1" y="4262718"/>
            <a:ext cx="9144000" cy="880800"/>
          </a:xfrm>
          <a:prstGeom prst="rect">
            <a:avLst/>
          </a:prstGeom>
          <a:solidFill>
            <a:srgbClr val="004C97">
              <a:alpha val="80000"/>
            </a:srgbClr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3">
  <p:cSld name="Genoa Full Photo 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2"/>
          <p:cNvSpPr/>
          <p:nvPr>
            <p:ph idx="1" type="body"/>
          </p:nvPr>
        </p:nvSpPr>
        <p:spPr>
          <a:xfrm flipH="1">
            <a:off x="6257999" y="2514601"/>
            <a:ext cx="2886000" cy="2638500"/>
          </a:xfrm>
          <a:prstGeom prst="round1Rect">
            <a:avLst>
              <a:gd fmla="val 16667" name="adj"/>
            </a:avLst>
          </a:prstGeom>
          <a:solidFill>
            <a:srgbClr val="004C97">
              <a:alpha val="80000"/>
            </a:srgbClr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None/>
              <a:defRPr i="0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" name="Google Shape;138;p32"/>
          <p:cNvSpPr txBox="1"/>
          <p:nvPr/>
        </p:nvSpPr>
        <p:spPr>
          <a:xfrm>
            <a:off x="313931" y="442706"/>
            <a:ext cx="57231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(Insert full slide photo in background)</a:t>
            </a:r>
            <a:endParaRPr sz="11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Quote Slide">
  <p:cSld name="Genoa Quote Slid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726141"/>
            <a:ext cx="8846700" cy="3568200"/>
          </a:xfrm>
          <a:prstGeom prst="round1Rect">
            <a:avLst>
              <a:gd fmla="val 6203" name="adj"/>
            </a:avLst>
          </a:prstGeom>
          <a:solidFill>
            <a:srgbClr val="004C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33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33"/>
          <p:cNvSpPr txBox="1"/>
          <p:nvPr>
            <p:ph type="title"/>
          </p:nvPr>
        </p:nvSpPr>
        <p:spPr>
          <a:xfrm>
            <a:off x="790575" y="1047750"/>
            <a:ext cx="75723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3" name="Google Shape;143;p33"/>
          <p:cNvSpPr txBox="1"/>
          <p:nvPr/>
        </p:nvSpPr>
        <p:spPr>
          <a:xfrm>
            <a:off x="658906" y="10087"/>
            <a:ext cx="1744800" cy="26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0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44" name="Google Shape;144;p33"/>
          <p:cNvSpPr txBox="1"/>
          <p:nvPr/>
        </p:nvSpPr>
        <p:spPr>
          <a:xfrm rot="10800000">
            <a:off x="7323785" y="1718092"/>
            <a:ext cx="1744800" cy="26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0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1">
  <p:cSld name="Genoa Divider Slide 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/>
          <p:nvPr/>
        </p:nvSpPr>
        <p:spPr>
          <a:xfrm>
            <a:off x="0" y="726141"/>
            <a:ext cx="8846700" cy="3568200"/>
          </a:xfrm>
          <a:prstGeom prst="round1Rect">
            <a:avLst>
              <a:gd fmla="val 6203" name="adj"/>
            </a:avLst>
          </a:prstGeom>
          <a:solidFill>
            <a:srgbClr val="004C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34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34"/>
          <p:cNvSpPr txBox="1"/>
          <p:nvPr>
            <p:ph type="title"/>
          </p:nvPr>
        </p:nvSpPr>
        <p:spPr>
          <a:xfrm>
            <a:off x="628650" y="1115965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p34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2">
  <p:cSld name="Genoa Divider Slide 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/>
          <p:nvPr/>
        </p:nvSpPr>
        <p:spPr>
          <a:xfrm>
            <a:off x="0" y="726141"/>
            <a:ext cx="8846700" cy="3568200"/>
          </a:xfrm>
          <a:prstGeom prst="round1Rect">
            <a:avLst>
              <a:gd fmla="val 6203" name="adj"/>
            </a:avLst>
          </a:prstGeom>
          <a:solidFill>
            <a:srgbClr val="007FA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35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35"/>
          <p:cNvSpPr txBox="1"/>
          <p:nvPr>
            <p:ph type="title"/>
          </p:nvPr>
        </p:nvSpPr>
        <p:spPr>
          <a:xfrm>
            <a:off x="628650" y="1115965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3">
  <p:cSld name="Genoa Divider Slide 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0" y="726141"/>
            <a:ext cx="8846700" cy="3568200"/>
          </a:xfrm>
          <a:prstGeom prst="round1Rect">
            <a:avLst>
              <a:gd fmla="val 6203" name="adj"/>
            </a:avLst>
          </a:prstGeom>
          <a:solidFill>
            <a:srgbClr val="7578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36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36"/>
          <p:cNvSpPr txBox="1"/>
          <p:nvPr>
            <p:ph type="title"/>
          </p:nvPr>
        </p:nvSpPr>
        <p:spPr>
          <a:xfrm>
            <a:off x="628650" y="1115965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Photo">
  <p:cSld name="Genoa Divider Slide Photo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/>
          <p:nvPr>
            <p:ph idx="2" type="pic"/>
          </p:nvPr>
        </p:nvSpPr>
        <p:spPr>
          <a:xfrm>
            <a:off x="0" y="726281"/>
            <a:ext cx="8846400" cy="3568200"/>
          </a:xfrm>
          <a:prstGeom prst="round1Rect">
            <a:avLst>
              <a:gd fmla="val 613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3" name="Google Shape;163;p37"/>
          <p:cNvCxnSpPr/>
          <p:nvPr/>
        </p:nvCxnSpPr>
        <p:spPr>
          <a:xfrm>
            <a:off x="0" y="4336677"/>
            <a:ext cx="8846700" cy="0"/>
          </a:xfrm>
          <a:prstGeom prst="straightConnector1">
            <a:avLst/>
          </a:prstGeom>
          <a:noFill/>
          <a:ln cap="flat" cmpd="sng" w="28575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37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7"/>
          <p:cNvSpPr txBox="1"/>
          <p:nvPr>
            <p:ph type="title"/>
          </p:nvPr>
        </p:nvSpPr>
        <p:spPr>
          <a:xfrm>
            <a:off x="628650" y="1115965"/>
            <a:ext cx="7886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Logo Only">
  <p:cSld name="Genoa Logo 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/>
          <p:nvPr/>
        </p:nvSpPr>
        <p:spPr>
          <a:xfrm>
            <a:off x="0" y="0"/>
            <a:ext cx="9144000" cy="44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8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3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Title" showMasterSp="0" type="title">
  <p:cSld name="TIT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 15" id="182" name="Google Shape;18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3983" y="625653"/>
            <a:ext cx="1611702" cy="67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/>
          <p:nvPr/>
        </p:nvSpPr>
        <p:spPr>
          <a:xfrm>
            <a:off x="-1" y="1714500"/>
            <a:ext cx="8435232" cy="26059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752" y="0"/>
                </a:lnTo>
                <a:cubicBezTo>
                  <a:pt x="21220" y="0"/>
                  <a:pt x="21600" y="1229"/>
                  <a:pt x="21600" y="274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1"/>
          <p:cNvSpPr txBox="1"/>
          <p:nvPr>
            <p:ph type="title"/>
          </p:nvPr>
        </p:nvSpPr>
        <p:spPr>
          <a:xfrm>
            <a:off x="1143000" y="1733549"/>
            <a:ext cx="6858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1143000" y="306347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41"/>
          <p:cNvSpPr txBox="1"/>
          <p:nvPr>
            <p:ph idx="12" type="sldNum"/>
          </p:nvPr>
        </p:nvSpPr>
        <p:spPr>
          <a:xfrm>
            <a:off x="4483719" y="4805094"/>
            <a:ext cx="2052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Intro/Outline" showMasterSp="0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42"/>
          <p:cNvSpPr txBox="1"/>
          <p:nvPr>
            <p:ph idx="1" type="body"/>
          </p:nvPr>
        </p:nvSpPr>
        <p:spPr>
          <a:xfrm>
            <a:off x="628650" y="1969294"/>
            <a:ext cx="78867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2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-1" y="803681"/>
            <a:ext cx="8435232" cy="3497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462" y="0"/>
                </a:lnTo>
                <a:cubicBezTo>
                  <a:pt x="21091" y="0"/>
                  <a:pt x="21600" y="1229"/>
                  <a:pt x="21600" y="274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A4C9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C9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A4C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42"/>
          <p:cNvCxnSpPr/>
          <p:nvPr/>
        </p:nvCxnSpPr>
        <p:spPr>
          <a:xfrm>
            <a:off x="-1" y="4377019"/>
            <a:ext cx="84354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mage" id="193" name="Google Shape;1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772" y="4563094"/>
            <a:ext cx="903786" cy="378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2"/>
          <p:cNvSpPr txBox="1"/>
          <p:nvPr>
            <p:ph idx="12" type="sldNum"/>
          </p:nvPr>
        </p:nvSpPr>
        <p:spPr>
          <a:xfrm>
            <a:off x="54864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" showMasterSp="0">
  <p:cSld name="Genoa Content Normal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3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mage" id="199" name="Google Shape;19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772" y="4563094"/>
            <a:ext cx="903786" cy="378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3"/>
          <p:cNvSpPr txBox="1"/>
          <p:nvPr>
            <p:ph idx="12" type="sldNum"/>
          </p:nvPr>
        </p:nvSpPr>
        <p:spPr>
          <a:xfrm>
            <a:off x="54864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1">
  <p:cSld name="Genoa Divider Slide 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54864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" showMasterSp="0">
  <p:cSld name="Genoa Content Normal 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63" id="205" name="Google Shape;20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5"/>
          <p:cNvSpPr/>
          <p:nvPr/>
        </p:nvSpPr>
        <p:spPr>
          <a:xfrm>
            <a:off x="7902225" y="4538874"/>
            <a:ext cx="987600" cy="4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5"/>
          <p:cNvSpPr/>
          <p:nvPr/>
        </p:nvSpPr>
        <p:spPr>
          <a:xfrm>
            <a:off x="-1" y="4139549"/>
            <a:ext cx="8988000" cy="4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 68" id="208" name="Google Shape;20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218" y="4814485"/>
            <a:ext cx="674007" cy="2825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5"/>
          <p:cNvSpPr txBox="1"/>
          <p:nvPr>
            <p:ph type="title"/>
          </p:nvPr>
        </p:nvSpPr>
        <p:spPr>
          <a:xfrm>
            <a:off x="3106175" y="273849"/>
            <a:ext cx="5838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5"/>
          <p:cNvSpPr txBox="1"/>
          <p:nvPr>
            <p:ph idx="1" type="body"/>
          </p:nvPr>
        </p:nvSpPr>
        <p:spPr>
          <a:xfrm>
            <a:off x="3106175" y="1369224"/>
            <a:ext cx="58386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ape 74" id="211" name="Google Shape;21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47076" y="2347374"/>
            <a:ext cx="4127625" cy="48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5"/>
          <p:cNvSpPr txBox="1"/>
          <p:nvPr>
            <p:ph idx="12" type="sldNum"/>
          </p:nvPr>
        </p:nvSpPr>
        <p:spPr>
          <a:xfrm>
            <a:off x="54864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showMasterSp="0">
  <p:cSld name="TITLE_AND_BODY 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63" id="214" name="Google Shape;21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6"/>
          <p:cNvSpPr/>
          <p:nvPr/>
        </p:nvSpPr>
        <p:spPr>
          <a:xfrm>
            <a:off x="7902225" y="4538874"/>
            <a:ext cx="987600" cy="4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/>
          <p:nvPr/>
        </p:nvSpPr>
        <p:spPr>
          <a:xfrm>
            <a:off x="-1" y="4139549"/>
            <a:ext cx="8988000" cy="4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 68" id="217" name="Google Shape;2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218" y="4814485"/>
            <a:ext cx="674007" cy="282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6"/>
          <p:cNvSpPr txBox="1"/>
          <p:nvPr>
            <p:ph idx="12" type="sldNum"/>
          </p:nvPr>
        </p:nvSpPr>
        <p:spPr>
          <a:xfrm>
            <a:off x="6457950" y="4767263"/>
            <a:ext cx="2688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Title" type="title">
  <p:cSld name="TITL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/>
          <p:nvPr/>
        </p:nvSpPr>
        <p:spPr>
          <a:xfrm>
            <a:off x="-1" y="1714500"/>
            <a:ext cx="8435232" cy="26059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752" y="0"/>
                </a:lnTo>
                <a:cubicBezTo>
                  <a:pt x="21220" y="0"/>
                  <a:pt x="21600" y="1229"/>
                  <a:pt x="21600" y="274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8"/>
          <p:cNvSpPr txBox="1"/>
          <p:nvPr>
            <p:ph type="title"/>
          </p:nvPr>
        </p:nvSpPr>
        <p:spPr>
          <a:xfrm>
            <a:off x="381000" y="1733549"/>
            <a:ext cx="7620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28" name="Google Shape;228;p48"/>
          <p:cNvSpPr txBox="1"/>
          <p:nvPr>
            <p:ph idx="1" type="body"/>
          </p:nvPr>
        </p:nvSpPr>
        <p:spPr>
          <a:xfrm>
            <a:off x="381000" y="3063478"/>
            <a:ext cx="7620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229" name="Google Shape;229;p48"/>
          <p:cNvCxnSpPr/>
          <p:nvPr/>
        </p:nvCxnSpPr>
        <p:spPr>
          <a:xfrm>
            <a:off x="-1" y="4377018"/>
            <a:ext cx="84354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Google Shape;22;p2" id="230" name="Google Shape;2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3983" y="625653"/>
            <a:ext cx="1611702" cy="67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8"/>
          <p:cNvSpPr/>
          <p:nvPr/>
        </p:nvSpPr>
        <p:spPr>
          <a:xfrm>
            <a:off x="7795932" y="4487955"/>
            <a:ext cx="1347900" cy="6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8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1" type="tx">
  <p:cSld name="TITLE_AND_BOD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49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6" name="Google Shape;236;p49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37" name="Google Shape;237;p49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2">
  <p:cSld name="Genoa Divider Slide 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50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1" name="Google Shape;241;p50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Head, Subhead">
  <p:cSld name="Genoa Content Head, Subhead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45" name="Google Shape;245;p51"/>
          <p:cNvSpPr txBox="1"/>
          <p:nvPr>
            <p:ph idx="1" type="body"/>
          </p:nvPr>
        </p:nvSpPr>
        <p:spPr>
          <a:xfrm>
            <a:off x="628650" y="1268016"/>
            <a:ext cx="7886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>
                <a:solidFill>
                  <a:schemeClr val="accent3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▪"/>
              <a:defRPr sz="1400">
                <a:solidFill>
                  <a:schemeClr val="accent3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>
                <a:solidFill>
                  <a:schemeClr val="accent3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▪"/>
              <a:defRPr sz="1400">
                <a:solidFill>
                  <a:schemeClr val="accent3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>
                <a:solidFill>
                  <a:schemeClr val="accent3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46" name="Google Shape;246;p51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">
  <p:cSld name="Genoa Content Normal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49" name="Google Shape;249;p52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50" name="Google Shape;250;p52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Intro/Outline">
  <p:cSld name="Genoa Intro/Outlin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3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54" name="Google Shape;254;p53"/>
          <p:cNvSpPr txBox="1"/>
          <p:nvPr>
            <p:ph idx="1" type="body"/>
          </p:nvPr>
        </p:nvSpPr>
        <p:spPr>
          <a:xfrm>
            <a:off x="628650" y="1969294"/>
            <a:ext cx="78867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>
                <a:solidFill>
                  <a:srgbClr val="FFFFFF"/>
                </a:solidFill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>
                <a:solidFill>
                  <a:srgbClr val="FFFFFF"/>
                </a:solidFill>
              </a:defRPr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255" name="Google Shape;255;p53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56" name="Google Shape;256;p53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wo Column">
  <p:cSld name="Genoa Content Two Column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628650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60" name="Google Shape;260;p54"/>
          <p:cNvSpPr txBox="1"/>
          <p:nvPr>
            <p:ph idx="2" type="body"/>
          </p:nvPr>
        </p:nvSpPr>
        <p:spPr>
          <a:xfrm>
            <a:off x="4659085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61" name="Google Shape;261;p54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Only">
  <p:cSld name="Genoa Content Text 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64" name="Google Shape;264;p55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65" name="Google Shape;265;p55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Plus Photo">
  <p:cSld name="Genoa Content Text Plus Photo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68" name="Google Shape;268;p56"/>
          <p:cNvSpPr txBox="1"/>
          <p:nvPr>
            <p:ph idx="1" type="body"/>
          </p:nvPr>
        </p:nvSpPr>
        <p:spPr>
          <a:xfrm>
            <a:off x="628650" y="1369219"/>
            <a:ext cx="37734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69" name="Google Shape;269;p56"/>
          <p:cNvSpPr/>
          <p:nvPr>
            <p:ph idx="2" type="pic"/>
          </p:nvPr>
        </p:nvSpPr>
        <p:spPr>
          <a:xfrm>
            <a:off x="4744994" y="1369219"/>
            <a:ext cx="37704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56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Photo">
  <p:cSld name="Genoa Photo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 txBox="1"/>
          <p:nvPr>
            <p:ph type="title"/>
          </p:nvPr>
        </p:nvSpPr>
        <p:spPr>
          <a:xfrm>
            <a:off x="629840" y="6477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73" name="Google Shape;273;p57"/>
          <p:cNvSpPr/>
          <p:nvPr>
            <p:ph idx="2" type="pic"/>
          </p:nvPr>
        </p:nvSpPr>
        <p:spPr>
          <a:xfrm>
            <a:off x="3887390" y="647700"/>
            <a:ext cx="4951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57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 Subtitle">
  <p:cSld name="Genoa Content Normal Subtit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 txBox="1"/>
          <p:nvPr>
            <p:ph type="title"/>
          </p:nvPr>
        </p:nvSpPr>
        <p:spPr>
          <a:xfrm>
            <a:off x="628650" y="441542"/>
            <a:ext cx="78867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77" name="Google Shape;277;p58"/>
          <p:cNvSpPr txBox="1"/>
          <p:nvPr>
            <p:ph idx="1" type="body"/>
          </p:nvPr>
        </p:nvSpPr>
        <p:spPr>
          <a:xfrm>
            <a:off x="628650" y="1502976"/>
            <a:ext cx="78867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78" name="Google Shape;278;p58"/>
          <p:cNvSpPr txBox="1"/>
          <p:nvPr>
            <p:ph idx="2" type="body"/>
          </p:nvPr>
        </p:nvSpPr>
        <p:spPr>
          <a:xfrm>
            <a:off x="628650" y="1117948"/>
            <a:ext cx="7886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79" name="Google Shape;279;p58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Only">
  <p:cSld name="Genoa Content Title 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82" name="Google Shape;282;p59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Table">
  <p:cSld name="Genoa Content Title Tab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285" name="Google Shape;285;p60"/>
          <p:cNvSpPr txBox="1"/>
          <p:nvPr/>
        </p:nvSpPr>
        <p:spPr>
          <a:xfrm>
            <a:off x="628650" y="4803225"/>
            <a:ext cx="6831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 sz="1100"/>
          </a:p>
        </p:txBody>
      </p:sp>
      <p:sp>
        <p:nvSpPr>
          <p:cNvPr id="286" name="Google Shape;286;p60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1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Blank no logo">
  <p:cSld name="Genoa Blank no logo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2"/>
          <p:cNvSpPr/>
          <p:nvPr/>
        </p:nvSpPr>
        <p:spPr>
          <a:xfrm>
            <a:off x="7795932" y="4487955"/>
            <a:ext cx="1347900" cy="6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2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All Blank">
  <p:cSld name="Genoa All 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3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Photo">
  <p:cSld name="Genoa Color Block Photo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4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4"/>
          <p:cNvSpPr/>
          <p:nvPr>
            <p:ph idx="2" type="pic"/>
          </p:nvPr>
        </p:nvSpPr>
        <p:spPr>
          <a:xfrm>
            <a:off x="4572000" y="171450"/>
            <a:ext cx="4572000" cy="4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64"/>
          <p:cNvSpPr txBox="1"/>
          <p:nvPr>
            <p:ph idx="1" type="body"/>
          </p:nvPr>
        </p:nvSpPr>
        <p:spPr>
          <a:xfrm>
            <a:off x="471488" y="571500"/>
            <a:ext cx="3672000" cy="3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>
                <a:solidFill>
                  <a:srgbClr val="FFFFFF"/>
                </a:solidFill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>
                <a:solidFill>
                  <a:srgbClr val="FFFFFF"/>
                </a:solidFill>
              </a:defRPr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299" name="Google Shape;299;p64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0" name="Google Shape;300;p64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Content Normal">
  <p:cSld name="Genoa Color Block Content Normal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5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5"/>
          <p:cNvSpPr txBox="1"/>
          <p:nvPr>
            <p:ph type="title"/>
          </p:nvPr>
        </p:nvSpPr>
        <p:spPr>
          <a:xfrm>
            <a:off x="342900" y="510167"/>
            <a:ext cx="37884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04" name="Google Shape;304;p65"/>
          <p:cNvSpPr txBox="1"/>
          <p:nvPr>
            <p:ph idx="1" type="body"/>
          </p:nvPr>
        </p:nvSpPr>
        <p:spPr>
          <a:xfrm>
            <a:off x="4742055" y="510166"/>
            <a:ext cx="4181700" cy="3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305" name="Google Shape;305;p65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6" name="Google Shape;306;p65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">
  <p:cSld name="Genoa Full Photo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66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2">
  <p:cSld name="Genoa Full Photo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67"/>
          <p:cNvSpPr txBox="1"/>
          <p:nvPr>
            <p:ph idx="1" type="body"/>
          </p:nvPr>
        </p:nvSpPr>
        <p:spPr>
          <a:xfrm>
            <a:off x="1" y="4262718"/>
            <a:ext cx="9144000" cy="880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15" name="Google Shape;315;p67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3">
  <p:cSld name="Genoa Full Photo 3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8"/>
          <p:cNvSpPr txBox="1"/>
          <p:nvPr>
            <p:ph idx="1" type="body"/>
          </p:nvPr>
        </p:nvSpPr>
        <p:spPr>
          <a:xfrm>
            <a:off x="6257924" y="2514601"/>
            <a:ext cx="2886000" cy="2638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19" name="Google Shape;319;p68"/>
          <p:cNvSpPr txBox="1"/>
          <p:nvPr/>
        </p:nvSpPr>
        <p:spPr>
          <a:xfrm>
            <a:off x="313931" y="442706"/>
            <a:ext cx="572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(Insert full slide photo in background)</a:t>
            </a:r>
            <a:endParaRPr sz="1100"/>
          </a:p>
        </p:txBody>
      </p:sp>
      <p:sp>
        <p:nvSpPr>
          <p:cNvPr id="320" name="Google Shape;320;p68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Quote Slide">
  <p:cSld name="Genoa Quote Slide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9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69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4" name="Google Shape;324;p69"/>
          <p:cNvSpPr txBox="1"/>
          <p:nvPr>
            <p:ph type="title"/>
          </p:nvPr>
        </p:nvSpPr>
        <p:spPr>
          <a:xfrm>
            <a:off x="790575" y="1047750"/>
            <a:ext cx="75723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25" name="Google Shape;325;p69"/>
          <p:cNvSpPr txBox="1"/>
          <p:nvPr/>
        </p:nvSpPr>
        <p:spPr>
          <a:xfrm>
            <a:off x="658906" y="10086"/>
            <a:ext cx="17448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500"/>
              <a:buFont typeface="Arial"/>
              <a:buNone/>
            </a:pPr>
            <a:r>
              <a:rPr b="0" i="0" lang="en" sz="16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326" name="Google Shape;326;p69"/>
          <p:cNvSpPr txBox="1"/>
          <p:nvPr/>
        </p:nvSpPr>
        <p:spPr>
          <a:xfrm rot="10800000">
            <a:off x="7323785" y="1743292"/>
            <a:ext cx="17448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500"/>
              <a:buFont typeface="Arial"/>
              <a:buNone/>
            </a:pPr>
            <a:r>
              <a:rPr b="0" i="0" lang="en" sz="16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327" name="Google Shape;327;p69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3">
  <p:cSld name="Genoa Divider Slide 3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0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70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1" name="Google Shape;331;p70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32" name="Google Shape;332;p70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Photo">
  <p:cSld name="Genoa Divider Slide Photo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1"/>
          <p:cNvSpPr/>
          <p:nvPr>
            <p:ph idx="2" type="pic"/>
          </p:nvPr>
        </p:nvSpPr>
        <p:spPr>
          <a:xfrm>
            <a:off x="-1" y="726281"/>
            <a:ext cx="88464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5" name="Google Shape;335;p71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6" name="Google Shape;336;p71"/>
          <p:cNvSpPr txBox="1"/>
          <p:nvPr>
            <p:ph type="title"/>
          </p:nvPr>
        </p:nvSpPr>
        <p:spPr>
          <a:xfrm>
            <a:off x="628650" y="1115964"/>
            <a:ext cx="7886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37" name="Google Shape;337;p71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Logo Only">
  <p:cSld name="Genoa Logo Onl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2"/>
          <p:cNvSpPr/>
          <p:nvPr/>
        </p:nvSpPr>
        <p:spPr>
          <a:xfrm>
            <a:off x="0" y="0"/>
            <a:ext cx="9144000" cy="44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2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Title" type="title">
  <p:cSld name="TITL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4"/>
          <p:cNvSpPr/>
          <p:nvPr/>
        </p:nvSpPr>
        <p:spPr>
          <a:xfrm>
            <a:off x="-1" y="1714500"/>
            <a:ext cx="8435232" cy="26059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752" y="0"/>
                </a:lnTo>
                <a:cubicBezTo>
                  <a:pt x="21220" y="0"/>
                  <a:pt x="21600" y="1229"/>
                  <a:pt x="21600" y="274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4"/>
          <p:cNvSpPr txBox="1"/>
          <p:nvPr>
            <p:ph type="title"/>
          </p:nvPr>
        </p:nvSpPr>
        <p:spPr>
          <a:xfrm>
            <a:off x="381000" y="1733549"/>
            <a:ext cx="7620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50" name="Google Shape;350;p74"/>
          <p:cNvSpPr txBox="1"/>
          <p:nvPr>
            <p:ph idx="1" type="body"/>
          </p:nvPr>
        </p:nvSpPr>
        <p:spPr>
          <a:xfrm>
            <a:off x="381000" y="3063478"/>
            <a:ext cx="7620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351" name="Google Shape;351;p74"/>
          <p:cNvCxnSpPr/>
          <p:nvPr/>
        </p:nvCxnSpPr>
        <p:spPr>
          <a:xfrm>
            <a:off x="-1" y="4377018"/>
            <a:ext cx="84354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Google Shape;22;p2" id="352" name="Google Shape;35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3983" y="625653"/>
            <a:ext cx="1611702" cy="6753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74"/>
          <p:cNvSpPr/>
          <p:nvPr/>
        </p:nvSpPr>
        <p:spPr>
          <a:xfrm>
            <a:off x="7795932" y="4487955"/>
            <a:ext cx="1347900" cy="6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4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" type="tx">
  <p:cSld name="TITLE_AND_BODY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57" name="Google Shape;357;p75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58" name="Google Shape;358;p75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Head, Subhead">
  <p:cSld name="Genoa Content Head, Subhead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61" name="Google Shape;361;p76"/>
          <p:cNvSpPr txBox="1"/>
          <p:nvPr>
            <p:ph idx="1" type="body"/>
          </p:nvPr>
        </p:nvSpPr>
        <p:spPr>
          <a:xfrm>
            <a:off x="628650" y="1268016"/>
            <a:ext cx="7886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>
                <a:solidFill>
                  <a:schemeClr val="accent3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▪"/>
              <a:defRPr sz="1400">
                <a:solidFill>
                  <a:schemeClr val="accent3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>
                <a:solidFill>
                  <a:schemeClr val="accent3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▪"/>
              <a:defRPr sz="1400">
                <a:solidFill>
                  <a:schemeClr val="accent3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>
                <a:solidFill>
                  <a:schemeClr val="accent3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62" name="Google Shape;362;p76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Intro/Outline">
  <p:cSld name="Genoa Intro/Outline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7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7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66" name="Google Shape;366;p77"/>
          <p:cNvSpPr txBox="1"/>
          <p:nvPr>
            <p:ph idx="1" type="body"/>
          </p:nvPr>
        </p:nvSpPr>
        <p:spPr>
          <a:xfrm>
            <a:off x="628650" y="1969294"/>
            <a:ext cx="78867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>
                <a:solidFill>
                  <a:srgbClr val="FFFFFF"/>
                </a:solidFill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>
                <a:solidFill>
                  <a:srgbClr val="FFFFFF"/>
                </a:solidFill>
              </a:defRPr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367" name="Google Shape;367;p77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8" name="Google Shape;368;p77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wo Column">
  <p:cSld name="Genoa Content Two Column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71" name="Google Shape;371;p78"/>
          <p:cNvSpPr txBox="1"/>
          <p:nvPr>
            <p:ph idx="1" type="body"/>
          </p:nvPr>
        </p:nvSpPr>
        <p:spPr>
          <a:xfrm>
            <a:off x="628650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72" name="Google Shape;372;p78"/>
          <p:cNvSpPr txBox="1"/>
          <p:nvPr>
            <p:ph idx="2" type="body"/>
          </p:nvPr>
        </p:nvSpPr>
        <p:spPr>
          <a:xfrm>
            <a:off x="4659085" y="1369219"/>
            <a:ext cx="38562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73" name="Google Shape;373;p78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Only">
  <p:cSld name="Genoa Content Text Onl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76" name="Google Shape;376;p79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77" name="Google Shape;377;p79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ext Plus Photo">
  <p:cSld name="Genoa Content Text Plus Photo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80" name="Google Shape;380;p80"/>
          <p:cNvSpPr txBox="1"/>
          <p:nvPr>
            <p:ph idx="1" type="body"/>
          </p:nvPr>
        </p:nvSpPr>
        <p:spPr>
          <a:xfrm>
            <a:off x="628650" y="1369219"/>
            <a:ext cx="37734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81" name="Google Shape;381;p80"/>
          <p:cNvSpPr/>
          <p:nvPr>
            <p:ph idx="2" type="pic"/>
          </p:nvPr>
        </p:nvSpPr>
        <p:spPr>
          <a:xfrm>
            <a:off x="4744994" y="1369219"/>
            <a:ext cx="37704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80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Photo">
  <p:cSld name="Genoa Photo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1"/>
          <p:cNvSpPr txBox="1"/>
          <p:nvPr>
            <p:ph type="title"/>
          </p:nvPr>
        </p:nvSpPr>
        <p:spPr>
          <a:xfrm>
            <a:off x="629840" y="6477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85" name="Google Shape;385;p81"/>
          <p:cNvSpPr/>
          <p:nvPr>
            <p:ph idx="2" type="pic"/>
          </p:nvPr>
        </p:nvSpPr>
        <p:spPr>
          <a:xfrm>
            <a:off x="3887390" y="647700"/>
            <a:ext cx="4951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Google Shape;386;p81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Normal Subtitle">
  <p:cSld name="Genoa Content Normal Subtitl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2"/>
          <p:cNvSpPr txBox="1"/>
          <p:nvPr>
            <p:ph type="title"/>
          </p:nvPr>
        </p:nvSpPr>
        <p:spPr>
          <a:xfrm>
            <a:off x="628650" y="441542"/>
            <a:ext cx="78867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89" name="Google Shape;389;p82"/>
          <p:cNvSpPr txBox="1"/>
          <p:nvPr>
            <p:ph idx="1" type="body"/>
          </p:nvPr>
        </p:nvSpPr>
        <p:spPr>
          <a:xfrm>
            <a:off x="628650" y="1502976"/>
            <a:ext cx="78867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90" name="Google Shape;390;p82"/>
          <p:cNvSpPr txBox="1"/>
          <p:nvPr>
            <p:ph idx="2" type="body"/>
          </p:nvPr>
        </p:nvSpPr>
        <p:spPr>
          <a:xfrm>
            <a:off x="628650" y="1117948"/>
            <a:ext cx="7886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  <a:defRPr/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391" name="Google Shape;391;p82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Only">
  <p:cSld name="Genoa Content Title Only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94" name="Google Shape;394;p83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ntent Title Table">
  <p:cSld name="Genoa Content Title Table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97" name="Google Shape;397;p84"/>
          <p:cNvSpPr txBox="1"/>
          <p:nvPr/>
        </p:nvSpPr>
        <p:spPr>
          <a:xfrm>
            <a:off x="628650" y="4803225"/>
            <a:ext cx="6831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 sz="1100"/>
          </a:p>
        </p:txBody>
      </p:sp>
      <p:sp>
        <p:nvSpPr>
          <p:cNvPr id="398" name="Google Shape;398;p84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5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Blank no logo">
  <p:cSld name="Genoa Blank no logo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6"/>
          <p:cNvSpPr/>
          <p:nvPr/>
        </p:nvSpPr>
        <p:spPr>
          <a:xfrm>
            <a:off x="7795932" y="4487955"/>
            <a:ext cx="1347900" cy="6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6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All Blank">
  <p:cSld name="Genoa All Blank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7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Photo">
  <p:cSld name="Genoa Color Block Photo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8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8"/>
          <p:cNvSpPr/>
          <p:nvPr>
            <p:ph idx="2" type="pic"/>
          </p:nvPr>
        </p:nvSpPr>
        <p:spPr>
          <a:xfrm>
            <a:off x="4572000" y="171450"/>
            <a:ext cx="4572000" cy="4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88"/>
          <p:cNvSpPr txBox="1"/>
          <p:nvPr>
            <p:ph idx="1" type="body"/>
          </p:nvPr>
        </p:nvSpPr>
        <p:spPr>
          <a:xfrm>
            <a:off x="471488" y="571500"/>
            <a:ext cx="3672000" cy="3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3619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>
                <a:solidFill>
                  <a:srgbClr val="FFFFFF"/>
                </a:solidFill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619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>
                <a:solidFill>
                  <a:srgbClr val="FFFFFF"/>
                </a:solidFill>
              </a:defRPr>
            </a:lvl4pPr>
            <a:lvl5pPr indent="-3619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411" name="Google Shape;411;p88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2" name="Google Shape;412;p88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Color Block Content Normal">
  <p:cSld name="Genoa Color Block Content Normal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9"/>
          <p:cNvSpPr/>
          <p:nvPr/>
        </p:nvSpPr>
        <p:spPr>
          <a:xfrm>
            <a:off x="0" y="171450"/>
            <a:ext cx="4572000" cy="42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9"/>
          <p:cNvSpPr txBox="1"/>
          <p:nvPr>
            <p:ph type="title"/>
          </p:nvPr>
        </p:nvSpPr>
        <p:spPr>
          <a:xfrm>
            <a:off x="342900" y="510167"/>
            <a:ext cx="37884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16" name="Google Shape;416;p89"/>
          <p:cNvSpPr txBox="1"/>
          <p:nvPr>
            <p:ph idx="1" type="body"/>
          </p:nvPr>
        </p:nvSpPr>
        <p:spPr>
          <a:xfrm>
            <a:off x="4742055" y="510166"/>
            <a:ext cx="4181700" cy="3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cxnSp>
        <p:nvCxnSpPr>
          <p:cNvPr id="417" name="Google Shape;417;p89"/>
          <p:cNvCxnSpPr/>
          <p:nvPr/>
        </p:nvCxnSpPr>
        <p:spPr>
          <a:xfrm>
            <a:off x="0" y="4462126"/>
            <a:ext cx="45720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8" name="Google Shape;418;p89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">
  <p:cSld name="Genoa Full Photo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90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2">
  <p:cSld name="Genoa Full Photo 2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91"/>
          <p:cNvSpPr txBox="1"/>
          <p:nvPr>
            <p:ph idx="1" type="body"/>
          </p:nvPr>
        </p:nvSpPr>
        <p:spPr>
          <a:xfrm>
            <a:off x="1" y="4262718"/>
            <a:ext cx="9144000" cy="880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427" name="Google Shape;427;p91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Full Photo 3">
  <p:cSld name="Genoa Full Photo 3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2"/>
          <p:cNvSpPr txBox="1"/>
          <p:nvPr>
            <p:ph idx="1" type="body"/>
          </p:nvPr>
        </p:nvSpPr>
        <p:spPr>
          <a:xfrm>
            <a:off x="6257924" y="2514601"/>
            <a:ext cx="2886000" cy="2638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>
                <a:solidFill>
                  <a:srgbClr val="FFFFFF"/>
                </a:solidFill>
              </a:defRPr>
            </a:lvl5pPr>
            <a:lvl6pPr indent="-3619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431" name="Google Shape;431;p92"/>
          <p:cNvSpPr txBox="1"/>
          <p:nvPr/>
        </p:nvSpPr>
        <p:spPr>
          <a:xfrm>
            <a:off x="313931" y="442706"/>
            <a:ext cx="572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(Insert full slide photo in background)</a:t>
            </a:r>
            <a:endParaRPr sz="1100"/>
          </a:p>
        </p:txBody>
      </p:sp>
      <p:sp>
        <p:nvSpPr>
          <p:cNvPr id="432" name="Google Shape;432;p92"/>
          <p:cNvSpPr txBox="1"/>
          <p:nvPr>
            <p:ph idx="12" type="sldNum"/>
          </p:nvPr>
        </p:nvSpPr>
        <p:spPr>
          <a:xfrm>
            <a:off x="65532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Quote Slide">
  <p:cSld name="Genoa Quote Slide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3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93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36" name="Google Shape;436;p93"/>
          <p:cNvSpPr txBox="1"/>
          <p:nvPr>
            <p:ph type="title"/>
          </p:nvPr>
        </p:nvSpPr>
        <p:spPr>
          <a:xfrm>
            <a:off x="790575" y="1047750"/>
            <a:ext cx="75723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37" name="Google Shape;437;p93"/>
          <p:cNvSpPr txBox="1"/>
          <p:nvPr/>
        </p:nvSpPr>
        <p:spPr>
          <a:xfrm>
            <a:off x="658906" y="10086"/>
            <a:ext cx="17448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500"/>
              <a:buFont typeface="Arial"/>
              <a:buNone/>
            </a:pPr>
            <a:r>
              <a:rPr b="0" i="0" lang="en" sz="16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438" name="Google Shape;438;p93"/>
          <p:cNvSpPr txBox="1"/>
          <p:nvPr/>
        </p:nvSpPr>
        <p:spPr>
          <a:xfrm rot="10800000">
            <a:off x="7323785" y="1743292"/>
            <a:ext cx="17448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500"/>
              <a:buFont typeface="Arial"/>
              <a:buNone/>
            </a:pPr>
            <a:r>
              <a:rPr b="0" i="0" lang="en" sz="16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439" name="Google Shape;439;p93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1">
  <p:cSld name="Genoa Divider Slide 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4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94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43" name="Google Shape;443;p94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44" name="Google Shape;444;p94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2">
  <p:cSld name="Genoa Divider Slide 2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5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95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48" name="Google Shape;448;p95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49" name="Google Shape;449;p95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3">
  <p:cSld name="Genoa Divider Slide 3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6"/>
          <p:cNvSpPr/>
          <p:nvPr/>
        </p:nvSpPr>
        <p:spPr>
          <a:xfrm>
            <a:off x="-1" y="726140"/>
            <a:ext cx="8846766" cy="3568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060" y="0"/>
                </a:lnTo>
                <a:cubicBezTo>
                  <a:pt x="21358" y="0"/>
                  <a:pt x="21600" y="600"/>
                  <a:pt x="21600" y="134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96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3" name="Google Shape;453;p96"/>
          <p:cNvSpPr txBox="1"/>
          <p:nvPr>
            <p:ph type="title"/>
          </p:nvPr>
        </p:nvSpPr>
        <p:spPr>
          <a:xfrm>
            <a:off x="628650" y="1115964"/>
            <a:ext cx="7886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54" name="Google Shape;454;p96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Divider Slide Photo">
  <p:cSld name="Genoa Divider Slide Photo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7"/>
          <p:cNvSpPr/>
          <p:nvPr>
            <p:ph idx="2" type="pic"/>
          </p:nvPr>
        </p:nvSpPr>
        <p:spPr>
          <a:xfrm>
            <a:off x="-1" y="726281"/>
            <a:ext cx="88464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57" name="Google Shape;457;p97"/>
          <p:cNvCxnSpPr/>
          <p:nvPr/>
        </p:nvCxnSpPr>
        <p:spPr>
          <a:xfrm>
            <a:off x="-1" y="4336676"/>
            <a:ext cx="8846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8" name="Google Shape;458;p97"/>
          <p:cNvSpPr txBox="1"/>
          <p:nvPr>
            <p:ph type="title"/>
          </p:nvPr>
        </p:nvSpPr>
        <p:spPr>
          <a:xfrm>
            <a:off x="628650" y="1115964"/>
            <a:ext cx="7886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459" name="Google Shape;459;p97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oa Logo Only">
  <p:cSld name="Genoa Logo Only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8"/>
          <p:cNvSpPr/>
          <p:nvPr/>
        </p:nvSpPr>
        <p:spPr>
          <a:xfrm>
            <a:off x="0" y="0"/>
            <a:ext cx="9144000" cy="44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8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0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92.xml"/><Relationship Id="rId27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rgbClr val="004C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22630"/>
              </a:buClr>
              <a:buSzPts val="2100"/>
              <a:buFont typeface="Montserrat"/>
              <a:buChar char="•"/>
              <a:defRPr i="0" sz="21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▪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87B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rgbClr val="75787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456927" y="4767263"/>
            <a:ext cx="57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19976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43078" y="4572077"/>
            <a:ext cx="887371" cy="3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28650" y="4767263"/>
            <a:ext cx="47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41" id="175" name="Google Shape;175;p40"/>
          <p:cNvPicPr preferRelativeResize="0"/>
          <p:nvPr/>
        </p:nvPicPr>
        <p:blipFill rotWithShape="1">
          <a:blip r:embed="rId1">
            <a:alphaModFix/>
          </a:blip>
          <a:srcRect b="12002" l="0" r="0" t="0"/>
          <a:stretch/>
        </p:blipFill>
        <p:spPr>
          <a:xfrm>
            <a:off x="0" y="0"/>
            <a:ext cx="9144000" cy="4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0"/>
          <p:cNvSpPr txBox="1"/>
          <p:nvPr>
            <p:ph type="title"/>
          </p:nvPr>
        </p:nvSpPr>
        <p:spPr>
          <a:xfrm>
            <a:off x="628650" y="873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mage" id="177" name="Google Shape;17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772" y="4563094"/>
            <a:ext cx="903786" cy="378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0"/>
          <p:cNvSpPr txBox="1"/>
          <p:nvPr>
            <p:ph idx="12" type="sldNum"/>
          </p:nvPr>
        </p:nvSpPr>
        <p:spPr>
          <a:xfrm>
            <a:off x="54864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5;p1" id="221" name="Google Shape;221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43077" y="4572077"/>
            <a:ext cx="887371" cy="3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4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47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5;p1" id="343" name="Google Shape;343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43077" y="4572077"/>
            <a:ext cx="887371" cy="3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7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▪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Helvetica Neue"/>
              <a:buChar char="•"/>
              <a:defRPr b="0" i="0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73"/>
          <p:cNvSpPr txBox="1"/>
          <p:nvPr>
            <p:ph idx="12" type="sldNum"/>
          </p:nvPr>
        </p:nvSpPr>
        <p:spPr>
          <a:xfrm>
            <a:off x="628650" y="4803225"/>
            <a:ext cx="205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33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Relationship Id="rId10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7.pn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treatmentadvocacycenter.org/evidence-and-research/learn-more-about/3629-serious-mental-illness-and-homelessness" TargetMode="External"/><Relationship Id="rId4" Type="http://schemas.openxmlformats.org/officeDocument/2006/relationships/hyperlink" Target="https://www.treatmentadvocacycenter.org/storage/documents/backgrounders/smi-in-jails-and-prisons.pdf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9" Type="http://schemas.openxmlformats.org/officeDocument/2006/relationships/image" Target="../media/image44.jp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9"/>
          <p:cNvSpPr txBox="1"/>
          <p:nvPr>
            <p:ph idx="4294967295" type="ctrTitle"/>
          </p:nvPr>
        </p:nvSpPr>
        <p:spPr>
          <a:xfrm>
            <a:off x="5846" y="2388787"/>
            <a:ext cx="8423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INCREASING ACCESS TO 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BEHAVIORAL HEALTH 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CARE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IN COLORADO THROUGH TELEPSYCHIATRY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8" name="Google Shape;46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" y="668650"/>
            <a:ext cx="3489524" cy="6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0" y="4601100"/>
            <a:ext cx="2337676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08"/>
          <p:cNvSpPr txBox="1"/>
          <p:nvPr/>
        </p:nvSpPr>
        <p:spPr>
          <a:xfrm>
            <a:off x="-76207" y="617093"/>
            <a:ext cx="91440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675" lIns="25675" spcFirstLastPara="1" rIns="25675" wrap="square" tIns="2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Study Showed</a:t>
            </a: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Telepsychiatry Improved Patient Outcomes</a:t>
            </a:r>
            <a:endParaRPr sz="3000"/>
          </a:p>
        </p:txBody>
      </p:sp>
      <p:sp>
        <p:nvSpPr>
          <p:cNvPr id="565" name="Google Shape;565;p108"/>
          <p:cNvSpPr txBox="1"/>
          <p:nvPr/>
        </p:nvSpPr>
        <p:spPr>
          <a:xfrm>
            <a:off x="1079397" y="1435000"/>
            <a:ext cx="69852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ontserrat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Patients in rural communities who had access to telepsychiatry were seen: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ontserrat"/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6" name="Google Shape;566;p108"/>
          <p:cNvGrpSpPr/>
          <p:nvPr/>
        </p:nvGrpSpPr>
        <p:grpSpPr>
          <a:xfrm>
            <a:off x="1406619" y="1840779"/>
            <a:ext cx="6330779" cy="2331093"/>
            <a:chOff x="1258241" y="1720575"/>
            <a:chExt cx="6627700" cy="2548200"/>
          </a:xfrm>
        </p:grpSpPr>
        <p:sp>
          <p:nvSpPr>
            <p:cNvPr id="567" name="Google Shape;567;p108"/>
            <p:cNvSpPr/>
            <p:nvPr/>
          </p:nvSpPr>
          <p:spPr>
            <a:xfrm>
              <a:off x="5014641" y="1720575"/>
              <a:ext cx="2871300" cy="2548200"/>
            </a:xfrm>
            <a:prstGeom prst="roundRect">
              <a:avLst>
                <a:gd fmla="val 4005" name="adj"/>
              </a:avLst>
            </a:prstGeom>
            <a:solidFill>
              <a:srgbClr val="FFFFFF"/>
            </a:solidFill>
            <a:ln cap="flat" cmpd="sng" w="9525">
              <a:solidFill>
                <a:srgbClr val="757892">
                  <a:alpha val="1647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8"/>
            <p:cNvSpPr/>
            <p:nvPr/>
          </p:nvSpPr>
          <p:spPr>
            <a:xfrm>
              <a:off x="1258241" y="1720575"/>
              <a:ext cx="2871300" cy="2548200"/>
            </a:xfrm>
            <a:prstGeom prst="roundRect">
              <a:avLst>
                <a:gd fmla="val 4005" name="adj"/>
              </a:avLst>
            </a:prstGeom>
            <a:solidFill>
              <a:srgbClr val="FFFFFF"/>
            </a:solidFill>
            <a:ln cap="flat" cmpd="sng" w="9525">
              <a:solidFill>
                <a:srgbClr val="757892">
                  <a:alpha val="1647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9" name="Google Shape;569;p10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13525" y="2317010"/>
              <a:ext cx="2577225" cy="1232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108"/>
            <p:cNvPicPr preferRelativeResize="0"/>
            <p:nvPr/>
          </p:nvPicPr>
          <p:blipFill rotWithShape="1">
            <a:blip r:embed="rId5">
              <a:alphaModFix/>
            </a:blip>
            <a:srcRect b="8559" l="5904" r="6743" t="10383"/>
            <a:stretch/>
          </p:blipFill>
          <p:spPr>
            <a:xfrm>
              <a:off x="1647724" y="2370150"/>
              <a:ext cx="2107426" cy="136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1" name="Google Shape;571;p108"/>
          <p:cNvSpPr txBox="1"/>
          <p:nvPr/>
        </p:nvSpPr>
        <p:spPr>
          <a:xfrm>
            <a:off x="78000" y="4991750"/>
            <a:ext cx="6134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ontserrat"/>
              <a:buNone/>
            </a:pPr>
            <a:r>
              <a:rPr i="1" lang="en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i="1" lang="en" sz="8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APA Journal of Rural Mental Health, Vol 43(1), Jan 2019, 30-37</a:t>
            </a:r>
            <a:endParaRPr i="1"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Denver Integrated BH Care Initiative</a:t>
            </a:r>
            <a:endParaRPr/>
          </a:p>
        </p:txBody>
      </p:sp>
      <p:sp>
        <p:nvSpPr>
          <p:cNvPr id="577" name="Google Shape;577;p109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One coordinated system, delivering outcomes oriented, value-based care for the Denver community. Partners so far:</a:t>
            </a:r>
            <a:endParaRPr/>
          </a:p>
        </p:txBody>
      </p:sp>
      <p:pic>
        <p:nvPicPr>
          <p:cNvPr id="578" name="Google Shape;578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43" y="2587950"/>
            <a:ext cx="2290275" cy="5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850" y="3469575"/>
            <a:ext cx="1456750" cy="3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5050" y="2643693"/>
            <a:ext cx="2452024" cy="5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4393" y="3358238"/>
            <a:ext cx="1156169" cy="6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6138" y="2557806"/>
            <a:ext cx="1748366" cy="5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9325" y="3338488"/>
            <a:ext cx="1267875" cy="6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8123" y="3431813"/>
            <a:ext cx="1456750" cy="46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0"/>
          <p:cNvSpPr/>
          <p:nvPr/>
        </p:nvSpPr>
        <p:spPr>
          <a:xfrm rot="10800000">
            <a:off x="3129885" y="3711311"/>
            <a:ext cx="103200" cy="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10"/>
          <p:cNvSpPr/>
          <p:nvPr/>
        </p:nvSpPr>
        <p:spPr>
          <a:xfrm rot="10800000">
            <a:off x="3109107" y="2597417"/>
            <a:ext cx="103200" cy="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10"/>
          <p:cNvSpPr/>
          <p:nvPr/>
        </p:nvSpPr>
        <p:spPr>
          <a:xfrm rot="10800000">
            <a:off x="4824655" y="1913201"/>
            <a:ext cx="103200" cy="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10"/>
          <p:cNvSpPr/>
          <p:nvPr/>
        </p:nvSpPr>
        <p:spPr>
          <a:xfrm rot="10800000">
            <a:off x="5582519" y="2641712"/>
            <a:ext cx="103200" cy="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10"/>
          <p:cNvSpPr/>
          <p:nvPr/>
        </p:nvSpPr>
        <p:spPr>
          <a:xfrm>
            <a:off x="4087330" y="3944297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10"/>
          <p:cNvSpPr/>
          <p:nvPr/>
        </p:nvSpPr>
        <p:spPr>
          <a:xfrm>
            <a:off x="4173897" y="3704230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10"/>
          <p:cNvSpPr/>
          <p:nvPr/>
        </p:nvSpPr>
        <p:spPr>
          <a:xfrm>
            <a:off x="4670765" y="3944297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10"/>
          <p:cNvSpPr/>
          <p:nvPr/>
        </p:nvSpPr>
        <p:spPr>
          <a:xfrm>
            <a:off x="4757334" y="3702849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10"/>
          <p:cNvSpPr/>
          <p:nvPr/>
        </p:nvSpPr>
        <p:spPr>
          <a:xfrm>
            <a:off x="5029407" y="3560357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10"/>
          <p:cNvSpPr/>
          <p:nvPr/>
        </p:nvSpPr>
        <p:spPr>
          <a:xfrm>
            <a:off x="5115974" y="3320288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10"/>
          <p:cNvSpPr/>
          <p:nvPr/>
        </p:nvSpPr>
        <p:spPr>
          <a:xfrm>
            <a:off x="4846006" y="3097917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10"/>
          <p:cNvSpPr/>
          <p:nvPr/>
        </p:nvSpPr>
        <p:spPr>
          <a:xfrm>
            <a:off x="4932573" y="2850228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10"/>
          <p:cNvSpPr/>
          <p:nvPr/>
        </p:nvSpPr>
        <p:spPr>
          <a:xfrm>
            <a:off x="3679518" y="3537482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10"/>
          <p:cNvSpPr/>
          <p:nvPr/>
        </p:nvSpPr>
        <p:spPr>
          <a:xfrm>
            <a:off x="3766086" y="3297413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10"/>
          <p:cNvSpPr/>
          <p:nvPr/>
        </p:nvSpPr>
        <p:spPr>
          <a:xfrm>
            <a:off x="3876092" y="3099796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10"/>
          <p:cNvSpPr/>
          <p:nvPr/>
        </p:nvSpPr>
        <p:spPr>
          <a:xfrm>
            <a:off x="3962864" y="2856473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10"/>
          <p:cNvSpPr/>
          <p:nvPr/>
        </p:nvSpPr>
        <p:spPr>
          <a:xfrm>
            <a:off x="4359355" y="2930854"/>
            <a:ext cx="325566" cy="139151"/>
          </a:xfrm>
          <a:custGeom>
            <a:rect b="b" l="l" r="r" t="t"/>
            <a:pathLst>
              <a:path extrusionOk="0" h="21375" w="21600">
                <a:moveTo>
                  <a:pt x="17581" y="3176"/>
                </a:moveTo>
                <a:cubicBezTo>
                  <a:pt x="16718" y="2460"/>
                  <a:pt x="16023" y="1714"/>
                  <a:pt x="15456" y="909"/>
                </a:cubicBezTo>
                <a:cubicBezTo>
                  <a:pt x="15366" y="760"/>
                  <a:pt x="15327" y="760"/>
                  <a:pt x="15237" y="640"/>
                </a:cubicBezTo>
                <a:cubicBezTo>
                  <a:pt x="14928" y="223"/>
                  <a:pt x="14619" y="581"/>
                  <a:pt x="14529" y="819"/>
                </a:cubicBezTo>
                <a:cubicBezTo>
                  <a:pt x="14516" y="909"/>
                  <a:pt x="14490" y="968"/>
                  <a:pt x="14464" y="1028"/>
                </a:cubicBezTo>
                <a:cubicBezTo>
                  <a:pt x="13808" y="2818"/>
                  <a:pt x="11644" y="4966"/>
                  <a:pt x="11644" y="4966"/>
                </a:cubicBezTo>
                <a:cubicBezTo>
                  <a:pt x="11476" y="5085"/>
                  <a:pt x="11347" y="5444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5861"/>
                  <a:pt x="11347" y="5861"/>
                  <a:pt x="11347" y="5861"/>
                </a:cubicBezTo>
                <a:cubicBezTo>
                  <a:pt x="11347" y="12007"/>
                  <a:pt x="11347" y="12007"/>
                  <a:pt x="11347" y="12007"/>
                </a:cubicBezTo>
                <a:cubicBezTo>
                  <a:pt x="11347" y="15826"/>
                  <a:pt x="10034" y="18899"/>
                  <a:pt x="8411" y="18899"/>
                </a:cubicBezTo>
                <a:cubicBezTo>
                  <a:pt x="6788" y="18899"/>
                  <a:pt x="5461" y="15826"/>
                  <a:pt x="5461" y="12007"/>
                </a:cubicBezTo>
                <a:cubicBezTo>
                  <a:pt x="5461" y="9441"/>
                  <a:pt x="5461" y="9441"/>
                  <a:pt x="5461" y="9441"/>
                </a:cubicBezTo>
                <a:cubicBezTo>
                  <a:pt x="4894" y="8994"/>
                  <a:pt x="4495" y="7771"/>
                  <a:pt x="4495" y="6309"/>
                </a:cubicBezTo>
                <a:cubicBezTo>
                  <a:pt x="4495" y="4489"/>
                  <a:pt x="5139" y="2997"/>
                  <a:pt x="5925" y="2997"/>
                </a:cubicBezTo>
                <a:cubicBezTo>
                  <a:pt x="6723" y="2997"/>
                  <a:pt x="7367" y="4489"/>
                  <a:pt x="7367" y="6309"/>
                </a:cubicBezTo>
                <a:cubicBezTo>
                  <a:pt x="7367" y="7741"/>
                  <a:pt x="6981" y="8934"/>
                  <a:pt x="6440" y="9411"/>
                </a:cubicBezTo>
                <a:cubicBezTo>
                  <a:pt x="6440" y="11918"/>
                  <a:pt x="6440" y="11918"/>
                  <a:pt x="6440" y="11918"/>
                </a:cubicBezTo>
                <a:cubicBezTo>
                  <a:pt x="6440" y="14603"/>
                  <a:pt x="7316" y="16781"/>
                  <a:pt x="8411" y="16781"/>
                </a:cubicBezTo>
                <a:cubicBezTo>
                  <a:pt x="9493" y="16781"/>
                  <a:pt x="10381" y="14603"/>
                  <a:pt x="10381" y="11918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91"/>
                  <a:pt x="10381" y="5891"/>
                  <a:pt x="10381" y="589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861"/>
                  <a:pt x="10381" y="5861"/>
                  <a:pt x="10381" y="5861"/>
                </a:cubicBezTo>
                <a:cubicBezTo>
                  <a:pt x="10381" y="5473"/>
                  <a:pt x="10253" y="5175"/>
                  <a:pt x="10111" y="5026"/>
                </a:cubicBezTo>
                <a:cubicBezTo>
                  <a:pt x="10111" y="5026"/>
                  <a:pt x="7818" y="2371"/>
                  <a:pt x="7136" y="372"/>
                </a:cubicBezTo>
                <a:cubicBezTo>
                  <a:pt x="7045" y="133"/>
                  <a:pt x="6749" y="-225"/>
                  <a:pt x="6427" y="193"/>
                </a:cubicBezTo>
                <a:cubicBezTo>
                  <a:pt x="5848" y="939"/>
                  <a:pt x="5036" y="1565"/>
                  <a:pt x="4031" y="2400"/>
                </a:cubicBezTo>
                <a:cubicBezTo>
                  <a:pt x="902" y="5026"/>
                  <a:pt x="0" y="7681"/>
                  <a:pt x="0" y="9501"/>
                </a:cubicBezTo>
                <a:cubicBezTo>
                  <a:pt x="0" y="11291"/>
                  <a:pt x="0" y="21375"/>
                  <a:pt x="0" y="21375"/>
                </a:cubicBezTo>
                <a:cubicBezTo>
                  <a:pt x="10794" y="21375"/>
                  <a:pt x="10794" y="21375"/>
                  <a:pt x="10794" y="21375"/>
                </a:cubicBezTo>
                <a:cubicBezTo>
                  <a:pt x="10806" y="21375"/>
                  <a:pt x="10806" y="21375"/>
                  <a:pt x="10806" y="21375"/>
                </a:cubicBezTo>
                <a:cubicBezTo>
                  <a:pt x="21600" y="21375"/>
                  <a:pt x="21600" y="21375"/>
                  <a:pt x="21600" y="21375"/>
                </a:cubicBezTo>
                <a:cubicBezTo>
                  <a:pt x="21600" y="21375"/>
                  <a:pt x="21600" y="11291"/>
                  <a:pt x="21600" y="9501"/>
                </a:cubicBezTo>
                <a:cubicBezTo>
                  <a:pt x="21600" y="7681"/>
                  <a:pt x="20698" y="5802"/>
                  <a:pt x="17581" y="3176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10"/>
          <p:cNvSpPr/>
          <p:nvPr/>
        </p:nvSpPr>
        <p:spPr>
          <a:xfrm>
            <a:off x="4445922" y="2690784"/>
            <a:ext cx="158166" cy="258282"/>
          </a:xfrm>
          <a:custGeom>
            <a:rect b="b" l="l" r="r" t="t"/>
            <a:pathLst>
              <a:path extrusionOk="0" h="21600" w="21600">
                <a:moveTo>
                  <a:pt x="0" y="9508"/>
                </a:moveTo>
                <a:cubicBezTo>
                  <a:pt x="345" y="12173"/>
                  <a:pt x="2067" y="11019"/>
                  <a:pt x="2412" y="12190"/>
                </a:cubicBezTo>
                <a:cubicBezTo>
                  <a:pt x="3127" y="14481"/>
                  <a:pt x="4559" y="14563"/>
                  <a:pt x="5062" y="15359"/>
                </a:cubicBezTo>
                <a:cubicBezTo>
                  <a:pt x="5168" y="15538"/>
                  <a:pt x="5221" y="16383"/>
                  <a:pt x="5221" y="16675"/>
                </a:cubicBezTo>
                <a:cubicBezTo>
                  <a:pt x="5221" y="17618"/>
                  <a:pt x="5142" y="18122"/>
                  <a:pt x="4532" y="18593"/>
                </a:cubicBezTo>
                <a:cubicBezTo>
                  <a:pt x="4400" y="18707"/>
                  <a:pt x="4187" y="19065"/>
                  <a:pt x="4479" y="19325"/>
                </a:cubicBezTo>
                <a:cubicBezTo>
                  <a:pt x="5804" y="20544"/>
                  <a:pt x="8375" y="21584"/>
                  <a:pt x="10813" y="21600"/>
                </a:cubicBezTo>
                <a:cubicBezTo>
                  <a:pt x="13225" y="21584"/>
                  <a:pt x="15796" y="20544"/>
                  <a:pt x="17121" y="19325"/>
                </a:cubicBezTo>
                <a:cubicBezTo>
                  <a:pt x="17439" y="19065"/>
                  <a:pt x="17200" y="18707"/>
                  <a:pt x="17068" y="18593"/>
                </a:cubicBezTo>
                <a:cubicBezTo>
                  <a:pt x="16458" y="18122"/>
                  <a:pt x="16379" y="17618"/>
                  <a:pt x="16379" y="16675"/>
                </a:cubicBezTo>
                <a:cubicBezTo>
                  <a:pt x="16379" y="16383"/>
                  <a:pt x="16432" y="15538"/>
                  <a:pt x="16564" y="15359"/>
                </a:cubicBezTo>
                <a:cubicBezTo>
                  <a:pt x="17068" y="14563"/>
                  <a:pt x="18499" y="14481"/>
                  <a:pt x="19188" y="12190"/>
                </a:cubicBezTo>
                <a:cubicBezTo>
                  <a:pt x="19533" y="11019"/>
                  <a:pt x="21282" y="12173"/>
                  <a:pt x="21600" y="9508"/>
                </a:cubicBezTo>
                <a:cubicBezTo>
                  <a:pt x="21600" y="8435"/>
                  <a:pt x="20672" y="8175"/>
                  <a:pt x="20672" y="8175"/>
                </a:cubicBezTo>
                <a:cubicBezTo>
                  <a:pt x="20672" y="8175"/>
                  <a:pt x="21149" y="6599"/>
                  <a:pt x="21335" y="5396"/>
                </a:cubicBezTo>
                <a:cubicBezTo>
                  <a:pt x="21547" y="3884"/>
                  <a:pt x="19904" y="0"/>
                  <a:pt x="10999" y="0"/>
                </a:cubicBezTo>
                <a:cubicBezTo>
                  <a:pt x="10972" y="0"/>
                  <a:pt x="10866" y="0"/>
                  <a:pt x="10813" y="0"/>
                </a:cubicBezTo>
                <a:cubicBezTo>
                  <a:pt x="10734" y="0"/>
                  <a:pt x="10628" y="0"/>
                  <a:pt x="10601" y="0"/>
                </a:cubicBezTo>
                <a:cubicBezTo>
                  <a:pt x="1723" y="0"/>
                  <a:pt x="53" y="3884"/>
                  <a:pt x="292" y="5396"/>
                </a:cubicBezTo>
                <a:cubicBezTo>
                  <a:pt x="477" y="6599"/>
                  <a:pt x="954" y="8175"/>
                  <a:pt x="954" y="8175"/>
                </a:cubicBezTo>
                <a:cubicBezTo>
                  <a:pt x="954" y="8175"/>
                  <a:pt x="0" y="8435"/>
                  <a:pt x="0" y="9508"/>
                </a:cubicBezTo>
                <a:close/>
              </a:path>
            </a:pathLst>
          </a:custGeom>
          <a:solidFill>
            <a:srgbClr val="D4D3D1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413" id="608" name="Google Shape;60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4742" y="3314709"/>
            <a:ext cx="645019" cy="269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110"/>
          <p:cNvCxnSpPr/>
          <p:nvPr/>
        </p:nvCxnSpPr>
        <p:spPr>
          <a:xfrm rot="10800000">
            <a:off x="4529552" y="2279936"/>
            <a:ext cx="0" cy="348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0" name="Google Shape;610;p110"/>
          <p:cNvCxnSpPr/>
          <p:nvPr/>
        </p:nvCxnSpPr>
        <p:spPr>
          <a:xfrm rot="10800000">
            <a:off x="3579400" y="2806060"/>
            <a:ext cx="331500" cy="257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1" name="Google Shape;611;p110"/>
          <p:cNvCxnSpPr/>
          <p:nvPr/>
        </p:nvCxnSpPr>
        <p:spPr>
          <a:xfrm flipH="1" rot="10800000">
            <a:off x="5115981" y="2780447"/>
            <a:ext cx="331500" cy="257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2" name="Google Shape;612;p110"/>
          <p:cNvCxnSpPr/>
          <p:nvPr/>
        </p:nvCxnSpPr>
        <p:spPr>
          <a:xfrm flipH="1">
            <a:off x="3676525" y="4132274"/>
            <a:ext cx="331500" cy="257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3" name="Google Shape;613;p110"/>
          <p:cNvCxnSpPr/>
          <p:nvPr/>
        </p:nvCxnSpPr>
        <p:spPr>
          <a:xfrm>
            <a:off x="5090724" y="4078481"/>
            <a:ext cx="331500" cy="257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4" name="Google Shape;614;p110"/>
          <p:cNvCxnSpPr/>
          <p:nvPr/>
        </p:nvCxnSpPr>
        <p:spPr>
          <a:xfrm rot="10800000">
            <a:off x="3197903" y="3511374"/>
            <a:ext cx="462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5" name="Google Shape;615;p110"/>
          <p:cNvCxnSpPr/>
          <p:nvPr/>
        </p:nvCxnSpPr>
        <p:spPr>
          <a:xfrm rot="10800000">
            <a:off x="5346438" y="3511374"/>
            <a:ext cx="462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16" name="Google Shape;616;p110"/>
          <p:cNvSpPr txBox="1"/>
          <p:nvPr/>
        </p:nvSpPr>
        <p:spPr>
          <a:xfrm>
            <a:off x="1615206" y="2281049"/>
            <a:ext cx="1554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Medication Assisted Treatment Programs</a:t>
            </a:r>
            <a:endParaRPr sz="1100"/>
          </a:p>
        </p:txBody>
      </p:sp>
      <p:sp>
        <p:nvSpPr>
          <p:cNvPr id="617" name="Google Shape;617;p110"/>
          <p:cNvSpPr txBox="1"/>
          <p:nvPr/>
        </p:nvSpPr>
        <p:spPr>
          <a:xfrm>
            <a:off x="6194577" y="3311118"/>
            <a:ext cx="1334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Federally Qualified Health Centers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618" name="Google Shape;618;p110"/>
          <p:cNvSpPr txBox="1"/>
          <p:nvPr/>
        </p:nvSpPr>
        <p:spPr>
          <a:xfrm>
            <a:off x="1719044" y="3403331"/>
            <a:ext cx="1050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Psychiatric Hospitals</a:t>
            </a:r>
            <a:endParaRPr sz="1100"/>
          </a:p>
        </p:txBody>
      </p:sp>
      <p:sp>
        <p:nvSpPr>
          <p:cNvPr id="619" name="Google Shape;619;p110"/>
          <p:cNvSpPr txBox="1"/>
          <p:nvPr/>
        </p:nvSpPr>
        <p:spPr>
          <a:xfrm>
            <a:off x="3747858" y="1446554"/>
            <a:ext cx="1554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49F"/>
                </a:solidFill>
                <a:latin typeface="Arial"/>
                <a:ea typeface="Arial"/>
                <a:cs typeface="Arial"/>
                <a:sym typeface="Arial"/>
              </a:rPr>
              <a:t>Community Mental Health Centers</a:t>
            </a:r>
            <a:endParaRPr sz="1100"/>
          </a:p>
        </p:txBody>
      </p:sp>
      <p:sp>
        <p:nvSpPr>
          <p:cNvPr id="620" name="Google Shape;620;p110"/>
          <p:cNvSpPr txBox="1"/>
          <p:nvPr/>
        </p:nvSpPr>
        <p:spPr>
          <a:xfrm>
            <a:off x="1909524" y="4238813"/>
            <a:ext cx="1554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Medicaid Client Homes</a:t>
            </a:r>
            <a:endParaRPr sz="1100"/>
          </a:p>
        </p:txBody>
      </p:sp>
      <p:sp>
        <p:nvSpPr>
          <p:cNvPr id="621" name="Google Shape;621;p110"/>
          <p:cNvSpPr txBox="1"/>
          <p:nvPr/>
        </p:nvSpPr>
        <p:spPr>
          <a:xfrm>
            <a:off x="5844888" y="2302368"/>
            <a:ext cx="1683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Assertive Community Treatment Programs</a:t>
            </a:r>
            <a:endParaRPr sz="1100"/>
          </a:p>
        </p:txBody>
      </p:sp>
      <p:pic>
        <p:nvPicPr>
          <p:cNvPr descr="Shape 429" id="622" name="Google Shape;62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342151" y="4180199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0" id="623" name="Google Shape;62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806614" y="3344718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1" id="624" name="Google Shape;62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97519" y="4238813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2" id="625" name="Google Shape;625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822176" y="3336394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3" id="626" name="Google Shape;626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47401" y="2433975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4" id="627" name="Google Shape;627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196914" y="2537691"/>
            <a:ext cx="405699" cy="34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435" id="628" name="Google Shape;628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325748" y="1914712"/>
            <a:ext cx="405699" cy="3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10"/>
          <p:cNvSpPr txBox="1"/>
          <p:nvPr/>
        </p:nvSpPr>
        <p:spPr>
          <a:xfrm>
            <a:off x="5853099" y="4211794"/>
            <a:ext cx="1419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Managed Care Organizations</a:t>
            </a:r>
            <a:endParaRPr sz="1100"/>
          </a:p>
        </p:txBody>
      </p:sp>
      <p:sp>
        <p:nvSpPr>
          <p:cNvPr id="630" name="Google Shape;630;p110"/>
          <p:cNvSpPr txBox="1"/>
          <p:nvPr/>
        </p:nvSpPr>
        <p:spPr>
          <a:xfrm>
            <a:off x="628649" y="1750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 for Care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110"/>
          <p:cNvSpPr txBox="1"/>
          <p:nvPr/>
        </p:nvSpPr>
        <p:spPr>
          <a:xfrm>
            <a:off x="1243191" y="882019"/>
            <a:ext cx="6657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Reaching Behavioral Health Clients Across Care Systems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2" name="Google Shape;632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75" y="46445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1"/>
          <p:cNvSpPr txBox="1"/>
          <p:nvPr>
            <p:ph type="title"/>
          </p:nvPr>
        </p:nvSpPr>
        <p:spPr>
          <a:xfrm>
            <a:off x="19503" y="2195138"/>
            <a:ext cx="8396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8" name="Google Shape;63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25" y="456992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2"/>
          <p:cNvSpPr txBox="1"/>
          <p:nvPr/>
        </p:nvSpPr>
        <p:spPr>
          <a:xfrm>
            <a:off x="-30382" y="339885"/>
            <a:ext cx="9144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675" lIns="25675" spcFirstLastPara="1" rIns="25675" wrap="square" tIns="2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ontserrat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Unique Challenges Faced By People Living With SPMI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112"/>
          <p:cNvSpPr txBox="1"/>
          <p:nvPr/>
        </p:nvSpPr>
        <p:spPr>
          <a:xfrm>
            <a:off x="743550" y="1244675"/>
            <a:ext cx="7504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 addition to lack of access to care, low treatment rates are driven by barriers &amp; challenges specific to this population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112"/>
          <p:cNvSpPr/>
          <p:nvPr/>
        </p:nvSpPr>
        <p:spPr>
          <a:xfrm>
            <a:off x="151562" y="1715475"/>
            <a:ext cx="1983900" cy="1951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2"/>
          <p:cNvSpPr txBox="1"/>
          <p:nvPr/>
        </p:nvSpPr>
        <p:spPr>
          <a:xfrm>
            <a:off x="164156" y="2105103"/>
            <a:ext cx="18951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b="1" lang="en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Hospitalization &amp; readmission</a:t>
            </a:r>
            <a:endParaRPr b="1" sz="1000">
              <a:solidFill>
                <a:srgbClr val="0054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SPMI patients have 1.4x higher odds of a 30-day readmission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112"/>
          <p:cNvSpPr/>
          <p:nvPr/>
        </p:nvSpPr>
        <p:spPr>
          <a:xfrm>
            <a:off x="2484487" y="1715475"/>
            <a:ext cx="1983900" cy="1951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2"/>
          <p:cNvSpPr txBox="1"/>
          <p:nvPr/>
        </p:nvSpPr>
        <p:spPr>
          <a:xfrm>
            <a:off x="2573287" y="1952700"/>
            <a:ext cx="17811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b="1" lang="en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Homelessness</a:t>
            </a:r>
            <a:endParaRPr b="1" sz="1000">
              <a:solidFill>
                <a:srgbClr val="0054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People with untreated SPMI make up 1/3rd of total U.S. homeless population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112"/>
          <p:cNvSpPr/>
          <p:nvPr/>
        </p:nvSpPr>
        <p:spPr>
          <a:xfrm>
            <a:off x="4817412" y="1715475"/>
            <a:ext cx="1983900" cy="1951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12"/>
          <p:cNvSpPr txBox="1"/>
          <p:nvPr/>
        </p:nvSpPr>
        <p:spPr>
          <a:xfrm>
            <a:off x="4982412" y="2105100"/>
            <a:ext cx="17811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b="1" lang="en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Poverty</a:t>
            </a:r>
            <a:endParaRPr b="1" sz="1000">
              <a:solidFill>
                <a:srgbClr val="0054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400"/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25%+ of adults with SPMI live below the poverty line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112"/>
          <p:cNvSpPr txBox="1"/>
          <p:nvPr/>
        </p:nvSpPr>
        <p:spPr>
          <a:xfrm>
            <a:off x="157050" y="4400425"/>
            <a:ext cx="882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*Medical-surgical readmissions in patients with co-occurring serious mental illness; General Hospital Psychiatry. </a:t>
            </a:r>
            <a:endParaRPr i="1" sz="8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*Serious Mental Illness and Homelessness; Treatment Advocacy Center.</a:t>
            </a:r>
            <a:r>
              <a:rPr i="1" lang="en" sz="800">
                <a:solidFill>
                  <a:srgbClr val="4C4C4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 </a:t>
            </a:r>
            <a:endParaRPr i="1" sz="8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*Serious Mental Illness Among Adults Below the Poverty Line; Substance Abuse and Mental Health Services Administration. November 15, 2016</a:t>
            </a:r>
            <a:endParaRPr i="1" sz="8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*Serious Mental Illness (SMI) Prevalence in Jails and Prisons; A Background Paper from the Office of Research &amp; Public Affairs. September 2016.</a:t>
            </a:r>
            <a:r>
              <a:rPr i="1" lang="en" sz="800">
                <a:solidFill>
                  <a:srgbClr val="4C4C4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endParaRPr i="1" sz="800" u="sng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2" name="Google Shape;652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0300" y="4552400"/>
            <a:ext cx="1071400" cy="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700" y="1567375"/>
            <a:ext cx="2350125" cy="23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13"/>
          <p:cNvSpPr txBox="1"/>
          <p:nvPr/>
        </p:nvSpPr>
        <p:spPr>
          <a:xfrm>
            <a:off x="45818" y="416085"/>
            <a:ext cx="9144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675" lIns="25675" spcFirstLastPara="1" rIns="25675" wrap="square" tIns="2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ontserrat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Why SPMI patient outcomes suffer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9" name="Google Shape;659;p113"/>
          <p:cNvSpPr txBox="1"/>
          <p:nvPr/>
        </p:nvSpPr>
        <p:spPr>
          <a:xfrm>
            <a:off x="819750" y="1092275"/>
            <a:ext cx="7504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No-show and medicated adherence rates pose outcomes challenges – rendering follow-up visits even more critical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ontserrat"/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60" name="Google Shape;660;p113"/>
          <p:cNvGraphicFramePr/>
          <p:nvPr/>
        </p:nvGraphicFramePr>
        <p:xfrm>
          <a:off x="952500" y="188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{52123728-96FE-4F9E-8063-C7E4330F300E}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No-Show Rates/Utilization</a:t>
                      </a:r>
                      <a:endParaRPr b="1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Medication Adherence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20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29-42% fail to begin treatment and 15-50% don’t return for a second appointment</a:t>
                      </a:r>
                      <a:endParaRPr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Adherence to antipsychotic medications has an average rate of 50%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61" name="Google Shape;661;p113"/>
          <p:cNvSpPr/>
          <p:nvPr/>
        </p:nvSpPr>
        <p:spPr>
          <a:xfrm>
            <a:off x="952650" y="3257850"/>
            <a:ext cx="7239000" cy="9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Follow-up care for people with mental illness is linked to fewer repeat ED visits, improved physical and mental function, and increased compliance with follow up instructions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113"/>
          <p:cNvSpPr txBox="1"/>
          <p:nvPr/>
        </p:nvSpPr>
        <p:spPr>
          <a:xfrm>
            <a:off x="17475" y="4504950"/>
            <a:ext cx="816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*Reducing Appointment No-Shows: Going From Theory to Practice. PMC 2014 March 21, 48(9): 743-749</a:t>
            </a:r>
            <a:endParaRPr i="1"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*Predicting Community Tenure in Patients with Recurrent Utilization of a Psychiatric Emergency Service. General Hospital Psychiatry.</a:t>
            </a:r>
            <a:endParaRPr i="1" sz="1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3" name="Google Shape;66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300" y="4552400"/>
            <a:ext cx="1071400" cy="4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4"/>
          <p:cNvSpPr txBox="1"/>
          <p:nvPr>
            <p:ph type="title"/>
          </p:nvPr>
        </p:nvSpPr>
        <p:spPr>
          <a:xfrm>
            <a:off x="121875" y="273850"/>
            <a:ext cx="9022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Getting Started with Telepsychiatry</a:t>
            </a:r>
            <a:endParaRPr b="1" sz="3000"/>
          </a:p>
        </p:txBody>
      </p:sp>
      <p:sp>
        <p:nvSpPr>
          <p:cNvPr id="669" name="Google Shape;669;p114"/>
          <p:cNvSpPr txBox="1"/>
          <p:nvPr>
            <p:ph idx="1" type="body"/>
          </p:nvPr>
        </p:nvSpPr>
        <p:spPr>
          <a:xfrm>
            <a:off x="3444478" y="1268019"/>
            <a:ext cx="50709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•"/>
            </a:pPr>
            <a:r>
              <a:rPr lang="en" sz="2000"/>
              <a:t>Telepsychiatry can fill the gap when there is a challenge hiring </a:t>
            </a:r>
            <a:r>
              <a:rPr lang="en" sz="2000"/>
              <a:t>prescribers</a:t>
            </a:r>
            <a:r>
              <a:rPr i="0" lang="en" sz="2000" u="none" cap="none" strike="noStrike">
                <a:solidFill>
                  <a:schemeClr val="dk2"/>
                </a:solidFill>
              </a:rPr>
              <a:t> </a:t>
            </a:r>
            <a:endParaRPr sz="20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•"/>
            </a:pPr>
            <a:r>
              <a:rPr lang="en" sz="2000"/>
              <a:t>CO Medicaid</a:t>
            </a:r>
            <a:r>
              <a:rPr i="0" lang="en" sz="2000" u="none" cap="none" strike="noStrike">
                <a:solidFill>
                  <a:schemeClr val="dk2"/>
                </a:solidFill>
              </a:rPr>
              <a:t> grants autonomy to PMHNPs and prescribing psychologists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•"/>
            </a:pPr>
            <a:r>
              <a:rPr lang="en" sz="2000"/>
              <a:t>144 CO-licensed MD/DOs and APRNs in Genoa Telepsychiatry community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•"/>
            </a:pPr>
            <a:r>
              <a:rPr lang="en" sz="2000"/>
              <a:t>Provider screens, In-house interviews, and a white glove approach for a long-term match clinic partners</a:t>
            </a:r>
            <a:endParaRPr sz="2000"/>
          </a:p>
        </p:txBody>
      </p:sp>
      <p:pic>
        <p:nvPicPr>
          <p:cNvPr id="670" name="Google Shape;67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610550"/>
            <a:ext cx="2337676" cy="3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50" y="1685650"/>
            <a:ext cx="3139678" cy="2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5"/>
          <p:cNvSpPr txBox="1"/>
          <p:nvPr>
            <p:ph type="title"/>
          </p:nvPr>
        </p:nvSpPr>
        <p:spPr>
          <a:xfrm>
            <a:off x="52250" y="113575"/>
            <a:ext cx="90918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TeleMAT: Medication-Assisted Treatment using Telemedicine</a:t>
            </a:r>
            <a:endParaRPr b="1" sz="2200"/>
          </a:p>
        </p:txBody>
      </p:sp>
      <p:sp>
        <p:nvSpPr>
          <p:cNvPr id="677" name="Google Shape;677;p115"/>
          <p:cNvSpPr txBox="1"/>
          <p:nvPr>
            <p:ph idx="1" type="body"/>
          </p:nvPr>
        </p:nvSpPr>
        <p:spPr>
          <a:xfrm>
            <a:off x="4517200" y="1869250"/>
            <a:ext cx="4156500" cy="151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Benefits of TeleMAT: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TeleMAT enables psychiatric providers to treat patients remotely through a secure, HIPAA-compliant video platform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TeleMAT providers seamlessly integrate into each clinic’s coordinated care model 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78" name="Google Shape;67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00" y="4595825"/>
            <a:ext cx="2337676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15"/>
          <p:cNvSpPr txBox="1"/>
          <p:nvPr/>
        </p:nvSpPr>
        <p:spPr>
          <a:xfrm>
            <a:off x="214200" y="783825"/>
            <a:ext cx="87156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With TeleMAT, patients receive timely, quality care directly within their local health care center.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•"/>
            </a:pPr>
            <a:r>
              <a:t/>
            </a:r>
            <a:endParaRPr/>
          </a:p>
        </p:txBody>
      </p:sp>
      <p:pic>
        <p:nvPicPr>
          <p:cNvPr id="680" name="Google Shape;680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" y="1641100"/>
            <a:ext cx="3652775" cy="2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6"/>
          <p:cNvSpPr txBox="1"/>
          <p:nvPr>
            <p:ph type="title"/>
          </p:nvPr>
        </p:nvSpPr>
        <p:spPr>
          <a:xfrm>
            <a:off x="255900" y="273850"/>
            <a:ext cx="86364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RYAN HAIGHT ACT</a:t>
            </a:r>
            <a:endParaRPr b="1" sz="3000"/>
          </a:p>
        </p:txBody>
      </p:sp>
      <p:sp>
        <p:nvSpPr>
          <p:cNvPr id="686" name="Google Shape;686;p116"/>
          <p:cNvSpPr txBox="1"/>
          <p:nvPr>
            <p:ph idx="1" type="body"/>
          </p:nvPr>
        </p:nvSpPr>
        <p:spPr>
          <a:xfrm>
            <a:off x="587550" y="1180600"/>
            <a:ext cx="7386000" cy="198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  <a:highlight>
                  <a:srgbClr val="FFFFFF"/>
                </a:highlight>
              </a:rPr>
              <a:t>A physician-patient relationship must be established in order for the telepsychiatrist to e-Prescribe any medication. The Federation of State Medical Boards states: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  <a:highlight>
                  <a:srgbClr val="FFFFFF"/>
                </a:highlight>
              </a:rPr>
              <a:t>“Where an existing physician-patient relationship is not present, a physician must take appropriate steps to establish a physician-patient relationship consistent with the guidelines identified in Section Two, and, while each circumstance is unique, </a:t>
            </a:r>
            <a:r>
              <a:rPr b="1" lang="en" sz="1400">
                <a:solidFill>
                  <a:schemeClr val="accent2"/>
                </a:solidFill>
                <a:highlight>
                  <a:srgbClr val="FFFFFF"/>
                </a:highlight>
              </a:rPr>
              <a:t>such physician-patient relationships may be established using telemedicine technologies provided the standard of care is met.</a:t>
            </a:r>
            <a:r>
              <a:rPr lang="en" sz="1400">
                <a:solidFill>
                  <a:schemeClr val="accent2"/>
                </a:solidFill>
                <a:highlight>
                  <a:srgbClr val="FFFFFF"/>
                </a:highlight>
              </a:rPr>
              <a:t>”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highlight>
                  <a:srgbClr val="FFFFFF"/>
                </a:highlight>
              </a:rPr>
              <a:t>DEA’s Use of Telemedicine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 states while providing MAT 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practitioners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 are exempt from in-person medical evaluation requirement </a:t>
            </a:r>
            <a:r>
              <a:rPr lang="en" sz="1400">
                <a:solidFill>
                  <a:srgbClr val="666666"/>
                </a:solidFill>
              </a:rPr>
              <a:t>as a prerequisite to prescribing or otherwise dispensing controlled substances via the Internet if the practitioner is engaged in the “practice of telemedicine” as defined under 21 U.S.C. § 802(54)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852" y="1116275"/>
            <a:ext cx="5902274" cy="34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00" y="4572000"/>
            <a:ext cx="2337676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17"/>
          <p:cNvSpPr txBox="1"/>
          <p:nvPr/>
        </p:nvSpPr>
        <p:spPr>
          <a:xfrm>
            <a:off x="1040125" y="176975"/>
            <a:ext cx="73503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TeleMAT is a powerful tool for battling the Opioid Epidemic by bringing substance abuse experts into rural communities 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00"/>
          <p:cNvSpPr txBox="1"/>
          <p:nvPr>
            <p:ph type="title"/>
          </p:nvPr>
        </p:nvSpPr>
        <p:spPr>
          <a:xfrm>
            <a:off x="128600" y="273850"/>
            <a:ext cx="8856600" cy="994200"/>
          </a:xfrm>
          <a:prstGeom prst="rect">
            <a:avLst/>
          </a:prstGeom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WITH YOU TODAY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100"/>
          <p:cNvSpPr txBox="1"/>
          <p:nvPr/>
        </p:nvSpPr>
        <p:spPr>
          <a:xfrm>
            <a:off x="509725" y="1268050"/>
            <a:ext cx="406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Calvin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Parshad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Clinic 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Partnerships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Manager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Genoa Healthcare Telepsychiatry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100"/>
          <p:cNvSpPr txBox="1"/>
          <p:nvPr/>
        </p:nvSpPr>
        <p:spPr>
          <a:xfrm>
            <a:off x="4572000" y="1268050"/>
            <a:ext cx="414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Samir Malik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EVP / General Manager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Genoa Healthcare Telepsychiatry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6" name="Google Shape;47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450" y="2283850"/>
            <a:ext cx="2460775" cy="24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613" y="2283849"/>
            <a:ext cx="2460775" cy="24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8263"/>
            <a:ext cx="8839199" cy="20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50" y="4498750"/>
            <a:ext cx="2337676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18"/>
          <p:cNvSpPr txBox="1"/>
          <p:nvPr/>
        </p:nvSpPr>
        <p:spPr>
          <a:xfrm>
            <a:off x="1145400" y="379550"/>
            <a:ext cx="68532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TeleMAT enables clients to engage more frequently in virtual visits with their providers  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9"/>
          <p:cNvSpPr txBox="1"/>
          <p:nvPr>
            <p:ph type="title"/>
          </p:nvPr>
        </p:nvSpPr>
        <p:spPr>
          <a:xfrm>
            <a:off x="255900" y="273850"/>
            <a:ext cx="86364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Impact of Non-Adherence</a:t>
            </a:r>
            <a:endParaRPr b="1" sz="3000"/>
          </a:p>
        </p:txBody>
      </p:sp>
      <p:sp>
        <p:nvSpPr>
          <p:cNvPr id="706" name="Google Shape;706;p119"/>
          <p:cNvSpPr/>
          <p:nvPr/>
        </p:nvSpPr>
        <p:spPr>
          <a:xfrm>
            <a:off x="3443839" y="2093125"/>
            <a:ext cx="20727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19"/>
          <p:cNvSpPr/>
          <p:nvPr/>
        </p:nvSpPr>
        <p:spPr>
          <a:xfrm>
            <a:off x="1071146" y="2093125"/>
            <a:ext cx="20727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19"/>
          <p:cNvSpPr/>
          <p:nvPr/>
        </p:nvSpPr>
        <p:spPr>
          <a:xfrm>
            <a:off x="5813988" y="2093125"/>
            <a:ext cx="20727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19"/>
          <p:cNvSpPr txBox="1"/>
          <p:nvPr/>
        </p:nvSpPr>
        <p:spPr>
          <a:xfrm>
            <a:off x="1396816" y="2520256"/>
            <a:ext cx="1421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3300"/>
              <a:buFont typeface="Montserrat"/>
              <a:buNone/>
            </a:pPr>
            <a:r>
              <a:rPr b="1" lang="en" sz="33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3x</a:t>
            </a:r>
            <a:endParaRPr sz="1100"/>
          </a:p>
        </p:txBody>
      </p:sp>
      <p:sp>
        <p:nvSpPr>
          <p:cNvPr id="710" name="Google Shape;710;p119"/>
          <p:cNvSpPr txBox="1"/>
          <p:nvPr/>
        </p:nvSpPr>
        <p:spPr>
          <a:xfrm>
            <a:off x="3812260" y="2520256"/>
            <a:ext cx="1335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3300"/>
              <a:buFont typeface="Montserrat"/>
              <a:buNone/>
            </a:pPr>
            <a:r>
              <a:rPr b="1" i="0" lang="en" sz="33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" sz="33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i="0" lang="en" sz="33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/>
          </a:p>
        </p:txBody>
      </p:sp>
      <p:sp>
        <p:nvSpPr>
          <p:cNvPr id="711" name="Google Shape;711;p119"/>
          <p:cNvSpPr txBox="1"/>
          <p:nvPr/>
        </p:nvSpPr>
        <p:spPr>
          <a:xfrm>
            <a:off x="6050273" y="2518450"/>
            <a:ext cx="1620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3300"/>
              <a:buFont typeface="Montserrat"/>
              <a:buNone/>
            </a:pPr>
            <a:r>
              <a:rPr b="1" lang="en" sz="33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$185b+</a:t>
            </a:r>
            <a:endParaRPr sz="1100"/>
          </a:p>
        </p:txBody>
      </p:sp>
      <p:sp>
        <p:nvSpPr>
          <p:cNvPr id="712" name="Google Shape;712;p119"/>
          <p:cNvSpPr txBox="1"/>
          <p:nvPr/>
        </p:nvSpPr>
        <p:spPr>
          <a:xfrm>
            <a:off x="6182408" y="3230918"/>
            <a:ext cx="1335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400"/>
              <a:buFont typeface="Montserrat"/>
              <a:buNone/>
            </a:pPr>
            <a:r>
              <a:rPr lang="en">
                <a:solidFill>
                  <a:srgbClr val="8F8F8F"/>
                </a:solidFill>
                <a:latin typeface="Montserrat"/>
                <a:ea typeface="Montserrat"/>
                <a:cs typeface="Montserrat"/>
                <a:sym typeface="Montserrat"/>
              </a:rPr>
              <a:t>Annual cost to payors</a:t>
            </a:r>
            <a:endParaRPr sz="1100"/>
          </a:p>
        </p:txBody>
      </p:sp>
      <p:sp>
        <p:nvSpPr>
          <p:cNvPr id="713" name="Google Shape;713;p119"/>
          <p:cNvSpPr txBox="1"/>
          <p:nvPr/>
        </p:nvSpPr>
        <p:spPr>
          <a:xfrm>
            <a:off x="3812260" y="3230918"/>
            <a:ext cx="1335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400"/>
              <a:buFont typeface="Montserrat"/>
              <a:buNone/>
            </a:pPr>
            <a:r>
              <a:rPr lang="en">
                <a:solidFill>
                  <a:srgbClr val="8F8F8F"/>
                </a:solidFill>
                <a:latin typeface="Montserrat"/>
                <a:ea typeface="Montserrat"/>
                <a:cs typeface="Montserrat"/>
                <a:sym typeface="Montserrat"/>
              </a:rPr>
              <a:t>Higher hospital admissions</a:t>
            </a:r>
            <a:endParaRPr sz="1100"/>
          </a:p>
        </p:txBody>
      </p:sp>
      <p:sp>
        <p:nvSpPr>
          <p:cNvPr id="714" name="Google Shape;714;p119"/>
          <p:cNvSpPr txBox="1"/>
          <p:nvPr/>
        </p:nvSpPr>
        <p:spPr>
          <a:xfrm>
            <a:off x="1439566" y="3230918"/>
            <a:ext cx="1335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400"/>
              <a:buFont typeface="Montserrat"/>
              <a:buNone/>
            </a:pPr>
            <a:r>
              <a:rPr lang="en">
                <a:solidFill>
                  <a:srgbClr val="8F8F8F"/>
                </a:solidFill>
                <a:latin typeface="Montserrat"/>
                <a:ea typeface="Montserrat"/>
                <a:cs typeface="Montserrat"/>
                <a:sym typeface="Montserrat"/>
              </a:rPr>
              <a:t>the number of office visits</a:t>
            </a:r>
            <a:endParaRPr sz="1100"/>
          </a:p>
        </p:txBody>
      </p:sp>
      <p:sp>
        <p:nvSpPr>
          <p:cNvPr id="715" name="Google Shape;715;p119"/>
          <p:cNvSpPr txBox="1"/>
          <p:nvPr/>
        </p:nvSpPr>
        <p:spPr>
          <a:xfrm>
            <a:off x="1243191" y="1034419"/>
            <a:ext cx="6657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“Drugs don’t work on patients who don’t take them.” 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C. Everrett Koop, MD, former US Surgeon General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6" name="Google Shape;716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0"/>
          <p:cNvSpPr txBox="1"/>
          <p:nvPr/>
        </p:nvSpPr>
        <p:spPr>
          <a:xfrm>
            <a:off x="628649" y="988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Integrated pharmacy &amp; telepsychiatry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120"/>
          <p:cNvSpPr txBox="1"/>
          <p:nvPr/>
        </p:nvSpPr>
        <p:spPr>
          <a:xfrm>
            <a:off x="517325" y="729625"/>
            <a:ext cx="7986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Genoa Healthcare’s unique model supports patients with complex health &amp; social needs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120"/>
          <p:cNvSpPr txBox="1"/>
          <p:nvPr/>
        </p:nvSpPr>
        <p:spPr>
          <a:xfrm>
            <a:off x="3845725" y="600775"/>
            <a:ext cx="6642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24" name="Google Shape;724;p120"/>
          <p:cNvGraphicFramePr/>
          <p:nvPr/>
        </p:nvGraphicFramePr>
        <p:xfrm>
          <a:off x="413681" y="1255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{52123728-96FE-4F9E-8063-C7E4330F300E}</a:tableStyleId>
              </a:tblPr>
              <a:tblGrid>
                <a:gridCol w="1254750"/>
                <a:gridCol w="6286725"/>
              </a:tblGrid>
              <a:tr h="108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BETTER HEALTH OUTCOMES</a:t>
                      </a:r>
                      <a:endParaRPr sz="1200">
                        <a:solidFill>
                          <a:schemeClr val="accen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Genoa’s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high-touch model of telepsychiatry combined with on-site pharmacy staff improves patient engagement and health outcomes</a:t>
                      </a:r>
                      <a:endParaRPr sz="95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</a:tr>
              <a:tr h="156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MEDICATION MANAGEMENT &amp; CUSTOMIZATION</a:t>
                      </a:r>
                      <a:endParaRPr sz="1200">
                        <a:solidFill>
                          <a:schemeClr val="accen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ontserrat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Refill Management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ontserrat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Medication Synchronization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ontserrat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Medication Therapy Management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ontserrat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 blister packaging &amp; pre-filled pill organizers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ontserrat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Delivery by courier or by CMC available </a:t>
                      </a:r>
                      <a:endParaRPr sz="95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</a:tr>
              <a:tr h="8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3429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CARE COORDINATION </a:t>
                      </a:r>
                      <a:endParaRPr sz="1200">
                        <a:solidFill>
                          <a:schemeClr val="accen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Genoa pharmacists call patients for adherence reminders &amp; check-ins, get to know patients and find solutions to patient-specific adherence barriers</a:t>
                      </a:r>
                      <a:endParaRPr sz="95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 anchor="ctr"/>
                </a:tc>
              </a:tr>
            </a:tbl>
          </a:graphicData>
        </a:graphic>
      </p:graphicFrame>
      <p:pic>
        <p:nvPicPr>
          <p:cNvPr id="725" name="Google Shape;725;p120"/>
          <p:cNvPicPr preferRelativeResize="0"/>
          <p:nvPr/>
        </p:nvPicPr>
        <p:blipFill rotWithShape="1">
          <a:blip r:embed="rId3">
            <a:alphaModFix/>
          </a:blip>
          <a:srcRect b="69623" l="0" r="0" t="0"/>
          <a:stretch/>
        </p:blipFill>
        <p:spPr>
          <a:xfrm>
            <a:off x="489875" y="1299475"/>
            <a:ext cx="1109125" cy="10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20"/>
          <p:cNvPicPr preferRelativeResize="0"/>
          <p:nvPr/>
        </p:nvPicPr>
        <p:blipFill rotWithShape="1">
          <a:blip r:embed="rId3">
            <a:alphaModFix/>
          </a:blip>
          <a:srcRect b="32229" l="0" r="0" t="31220"/>
          <a:stretch/>
        </p:blipFill>
        <p:spPr>
          <a:xfrm>
            <a:off x="487850" y="2512950"/>
            <a:ext cx="11131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20"/>
          <p:cNvPicPr preferRelativeResize="0"/>
          <p:nvPr/>
        </p:nvPicPr>
        <p:blipFill rotWithShape="1">
          <a:blip r:embed="rId3">
            <a:alphaModFix/>
          </a:blip>
          <a:srcRect b="0" l="0" r="0" t="68919"/>
          <a:stretch/>
        </p:blipFill>
        <p:spPr>
          <a:xfrm>
            <a:off x="640250" y="3911375"/>
            <a:ext cx="872733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1"/>
          <p:cNvSpPr txBox="1"/>
          <p:nvPr>
            <p:ph type="title"/>
          </p:nvPr>
        </p:nvSpPr>
        <p:spPr>
          <a:xfrm>
            <a:off x="19503" y="2195138"/>
            <a:ext cx="8396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3" name="Google Shape;73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25" y="459022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RULES &amp; REGULATIONS</a:t>
            </a:r>
            <a:endParaRPr b="1"/>
          </a:p>
        </p:txBody>
      </p:sp>
      <p:sp>
        <p:nvSpPr>
          <p:cNvPr id="739" name="Google Shape;739;p122"/>
          <p:cNvSpPr txBox="1"/>
          <p:nvPr>
            <p:ph idx="1" type="body"/>
          </p:nvPr>
        </p:nvSpPr>
        <p:spPr>
          <a:xfrm>
            <a:off x="628650" y="1268051"/>
            <a:ext cx="7886700" cy="330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In-person contact between a health care provider and a recipient is not required under the state’s medical assistance program for the diagnosis and development of a treatment plan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CO Medicaid will cover telemedicine direct member services which can involve up to two collaborating providers and the member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The originating site is eligible for a facility fee. Providers eligible for the originating site facility fee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The Medicaid requirement for face-to-face contact between provider and member may be waived prior to treating the member through telemedicine for the first time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Interstate Medical Licensure Compact (IMLC)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Private Parity Laws 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40" name="Google Shape;74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746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3"/>
          <p:cNvSpPr txBox="1"/>
          <p:nvPr>
            <p:ph type="title"/>
          </p:nvPr>
        </p:nvSpPr>
        <p:spPr>
          <a:xfrm>
            <a:off x="255900" y="273850"/>
            <a:ext cx="86364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E-PRESCRIBING</a:t>
            </a:r>
            <a:endParaRPr b="1" sz="3000"/>
          </a:p>
        </p:txBody>
      </p:sp>
      <p:sp>
        <p:nvSpPr>
          <p:cNvPr id="746" name="Google Shape;746;p123"/>
          <p:cNvSpPr txBox="1"/>
          <p:nvPr>
            <p:ph idx="1" type="body"/>
          </p:nvPr>
        </p:nvSpPr>
        <p:spPr>
          <a:xfrm>
            <a:off x="868925" y="1369225"/>
            <a:ext cx="7386000" cy="330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highlight>
                  <a:schemeClr val="lt1"/>
                </a:highlight>
              </a:rPr>
              <a:t>CO-specific info on most commonly </a:t>
            </a:r>
            <a:r>
              <a:rPr lang="en" sz="1800">
                <a:highlight>
                  <a:schemeClr val="lt1"/>
                </a:highlight>
              </a:rPr>
              <a:t>prescribed</a:t>
            </a:r>
            <a:r>
              <a:rPr lang="en" sz="1800">
                <a:highlight>
                  <a:schemeClr val="lt1"/>
                </a:highlight>
              </a:rPr>
              <a:t> drugs in mental and behavioral space. Set the scene!</a:t>
            </a:r>
            <a:endParaRPr sz="18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47" name="Google Shape;747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0" y="4498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4"/>
          <p:cNvSpPr txBox="1"/>
          <p:nvPr>
            <p:ph type="title"/>
          </p:nvPr>
        </p:nvSpPr>
        <p:spPr>
          <a:xfrm>
            <a:off x="423600" y="457650"/>
            <a:ext cx="82968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HOW WILL THIS HELP CLINICS &amp; CLIENTS?</a:t>
            </a:r>
            <a:endParaRPr b="1" sz="3000"/>
          </a:p>
        </p:txBody>
      </p:sp>
      <p:sp>
        <p:nvSpPr>
          <p:cNvPr id="753" name="Google Shape;753;p124"/>
          <p:cNvSpPr txBox="1"/>
          <p:nvPr>
            <p:ph idx="1" type="body"/>
          </p:nvPr>
        </p:nvSpPr>
        <p:spPr>
          <a:xfrm>
            <a:off x="628650" y="1575776"/>
            <a:ext cx="7886700" cy="330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L</a:t>
            </a:r>
            <a:r>
              <a:rPr lang="en" sz="1400"/>
              <a:t>egislation is designed to close gaps in the state’s current telehealth insurance coverage law, provide coverage clarity to patients, and ensure payment parity to in-network health care providers.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A health plan may not impose an originating-site restriction with respect to telemedicine services or distinguish between telemedicine services provided to patients in rural locations and those provided to patients in urban locations; provided that the law shall not be construed to require coverage of an otherwise non-covered benefit.</a:t>
            </a:r>
            <a:endParaRPr sz="1400"/>
          </a:p>
        </p:txBody>
      </p:sp>
      <p:pic>
        <p:nvPicPr>
          <p:cNvPr id="754" name="Google Shape;75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0" y="4498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5"/>
          <p:cNvSpPr/>
          <p:nvPr/>
        </p:nvSpPr>
        <p:spPr>
          <a:xfrm>
            <a:off x="4877226" y="1463801"/>
            <a:ext cx="3237000" cy="32358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7188" rotWithShape="0" dir="5400000" dist="161925">
              <a:srgbClr val="000000">
                <a:alpha val="5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5"/>
          <p:cNvSpPr/>
          <p:nvPr/>
        </p:nvSpPr>
        <p:spPr>
          <a:xfrm>
            <a:off x="1025651" y="1463801"/>
            <a:ext cx="3237000" cy="32358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7188" rotWithShape="0" dir="5400000" dist="161925">
              <a:srgbClr val="000000">
                <a:alpha val="5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5"/>
          <p:cNvSpPr txBox="1"/>
          <p:nvPr/>
        </p:nvSpPr>
        <p:spPr>
          <a:xfrm>
            <a:off x="1101850" y="2430150"/>
            <a:ext cx="30039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PHYSICIAN SERVICES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p125"/>
          <p:cNvSpPr txBox="1"/>
          <p:nvPr/>
        </p:nvSpPr>
        <p:spPr>
          <a:xfrm>
            <a:off x="4993849" y="2430150"/>
            <a:ext cx="30039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TELEMEDICINE BONUS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3" name="Google Shape;763;p125"/>
          <p:cNvSpPr txBox="1"/>
          <p:nvPr/>
        </p:nvSpPr>
        <p:spPr>
          <a:xfrm>
            <a:off x="1101850" y="2944591"/>
            <a:ext cx="30039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aseline="30000" i="0" lang="en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OUTPATIENT CPT CODES </a:t>
            </a:r>
            <a:endParaRPr baseline="30000" sz="1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aseline="30000" i="0" lang="en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NPI: Physician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p125"/>
          <p:cNvSpPr txBox="1"/>
          <p:nvPr/>
        </p:nvSpPr>
        <p:spPr>
          <a:xfrm>
            <a:off x="4993849" y="2944596"/>
            <a:ext cx="30039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aseline="30000" i="0" lang="en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ORIGINATING SITE FEE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aseline="30000" i="0" lang="en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NPI: Facility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125"/>
          <p:cNvSpPr txBox="1"/>
          <p:nvPr/>
        </p:nvSpPr>
        <p:spPr>
          <a:xfrm>
            <a:off x="628649" y="1750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REIMBURSEMENT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6" name="Google Shape;766;p125"/>
          <p:cNvSpPr txBox="1"/>
          <p:nvPr/>
        </p:nvSpPr>
        <p:spPr>
          <a:xfrm>
            <a:off x="2517201" y="882019"/>
            <a:ext cx="3997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EACH SESSION PERFORMED GENERATES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TWO BILLABLE CODES: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" id="767" name="Google Shape;767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398" y="1829321"/>
            <a:ext cx="910655" cy="55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68" name="Google Shape;768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0131" y="1796830"/>
            <a:ext cx="511187" cy="620986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25"/>
          <p:cNvSpPr txBox="1"/>
          <p:nvPr/>
        </p:nvSpPr>
        <p:spPr>
          <a:xfrm>
            <a:off x="5359175" y="3598976"/>
            <a:ext cx="22731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Q3014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$21.88</a:t>
            </a: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per client encounter for Medicaid and $26.15 for Medicare in rural HPSAs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125"/>
          <p:cNvSpPr txBox="1"/>
          <p:nvPr/>
        </p:nvSpPr>
        <p:spPr>
          <a:xfrm>
            <a:off x="1507600" y="3697346"/>
            <a:ext cx="227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Initial Evaluation Codes</a:t>
            </a: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90792, 99204 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Follow-up Codes</a:t>
            </a: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99211, 99212, 99213, 99214, 99215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1" name="Google Shape;771;p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25" y="469960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6"/>
          <p:cNvSpPr txBox="1"/>
          <p:nvPr>
            <p:ph type="title"/>
          </p:nvPr>
        </p:nvSpPr>
        <p:spPr>
          <a:xfrm>
            <a:off x="-6437" y="2166244"/>
            <a:ext cx="8448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COMMITMENT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7" name="Google Shape;77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00" y="460032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27"/>
          <p:cNvSpPr txBox="1"/>
          <p:nvPr/>
        </p:nvSpPr>
        <p:spPr>
          <a:xfrm>
            <a:off x="650849" y="3797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IS TELEPSYCHIATRY FOR YOU?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127"/>
          <p:cNvSpPr txBox="1"/>
          <p:nvPr>
            <p:ph idx="1" type="body"/>
          </p:nvPr>
        </p:nvSpPr>
        <p:spPr>
          <a:xfrm>
            <a:off x="628650" y="1663494"/>
            <a:ext cx="7886700" cy="29265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You need a provider who is capable of creating better outcomes and patient satisfaction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You need to integrate behavioral health and primary care to engage patients and provide coordinated care to the underserved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4" name="Google Shape;78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9000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1"/>
          <p:cNvSpPr txBox="1"/>
          <p:nvPr>
            <p:ph type="title"/>
          </p:nvPr>
        </p:nvSpPr>
        <p:spPr>
          <a:xfrm>
            <a:off x="171450" y="950119"/>
            <a:ext cx="7886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TODAY’S ROADMAP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101"/>
          <p:cNvSpPr txBox="1"/>
          <p:nvPr>
            <p:ph idx="1" type="body"/>
          </p:nvPr>
        </p:nvSpPr>
        <p:spPr>
          <a:xfrm>
            <a:off x="241775" y="1607649"/>
            <a:ext cx="78867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The Colorado Mental Health Landscape &amp; SPMI Patient Population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Telepsychiatry is Closing the Gap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About Genoa Telepsychiatry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State Telepsychiatry Policy and Reimbursement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Building Successful &amp; Sustainable Programs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Q&amp;A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4" name="Google Shape;484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5" y="460507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REACH OUT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128"/>
          <p:cNvSpPr txBox="1"/>
          <p:nvPr>
            <p:ph idx="1" type="body"/>
          </p:nvPr>
        </p:nvSpPr>
        <p:spPr>
          <a:xfrm>
            <a:off x="628650" y="1108494"/>
            <a:ext cx="7886700" cy="29265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Where you have gaps in coverage so we can match you with providers who have experience with OUD, rural vs. urban populations, marijuana dependency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Any questions about telehealth coverage, legislation, advocacy, and/or reimbursement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FCC’s Connected Care $5 million grant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1" name="Google Shape;79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7" name="Google Shape;797;p129"/>
          <p:cNvSpPr txBox="1"/>
          <p:nvPr>
            <p:ph idx="1" type="body"/>
          </p:nvPr>
        </p:nvSpPr>
        <p:spPr>
          <a:xfrm>
            <a:off x="628650" y="1369219"/>
            <a:ext cx="7886700" cy="29265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Colorado Health Access Survey, Colorado Health Institute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Colorado Department of Public Health and Environment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Colorado Prescription Drug Monitoring Program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Center for Connected Care Policy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Health Resources and Services Administration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CMS.gov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8" name="Google Shape;79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0"/>
          <p:cNvSpPr txBox="1"/>
          <p:nvPr/>
        </p:nvSpPr>
        <p:spPr>
          <a:xfrm>
            <a:off x="650849" y="328006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THANK YOU TO OUR HOST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4" name="Google Shape;804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90706"/>
            <a:ext cx="86868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31"/>
          <p:cNvSpPr txBox="1"/>
          <p:nvPr>
            <p:ph type="title"/>
          </p:nvPr>
        </p:nvSpPr>
        <p:spPr>
          <a:xfrm>
            <a:off x="-1147" y="2035138"/>
            <a:ext cx="8437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lang="en" sz="1100">
                <a:latin typeface="Montserrat"/>
                <a:ea typeface="Montserrat"/>
                <a:cs typeface="Montserrat"/>
                <a:sym typeface="Montserrat"/>
              </a:rPr>
              <a:t>CONTACT: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0" name="Google Shape;810;p131"/>
          <p:cNvSpPr txBox="1"/>
          <p:nvPr/>
        </p:nvSpPr>
        <p:spPr>
          <a:xfrm>
            <a:off x="-80100" y="2571738"/>
            <a:ext cx="8503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cparshad</a:t>
            </a:r>
            <a:r>
              <a:rPr b="1" i="0" lang="en" sz="2400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@genoa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healthcare.</a:t>
            </a:r>
            <a:r>
              <a:rPr b="1" i="0" lang="en" sz="2400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11" name="Google Shape;811;p131"/>
          <p:cNvCxnSpPr/>
          <p:nvPr/>
        </p:nvCxnSpPr>
        <p:spPr>
          <a:xfrm>
            <a:off x="1640400" y="1975925"/>
            <a:ext cx="5062800" cy="12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2" name="Google Shape;812;p131"/>
          <p:cNvCxnSpPr/>
          <p:nvPr/>
        </p:nvCxnSpPr>
        <p:spPr>
          <a:xfrm>
            <a:off x="1610000" y="3388375"/>
            <a:ext cx="5062800" cy="12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3"/>
          <p:cNvSpPr txBox="1"/>
          <p:nvPr/>
        </p:nvSpPr>
        <p:spPr>
          <a:xfrm>
            <a:off x="365800" y="361750"/>
            <a:ext cx="8397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Behavioral Healthcare Access in </a:t>
            </a: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Colorado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5" name="Google Shape;49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100" y="1701088"/>
            <a:ext cx="3559500" cy="274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075" y="1599576"/>
            <a:ext cx="3559498" cy="291047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03"/>
          <p:cNvSpPr txBox="1"/>
          <p:nvPr/>
        </p:nvSpPr>
        <p:spPr>
          <a:xfrm>
            <a:off x="925825" y="761800"/>
            <a:ext cx="75552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Telepsychiatry offers a </a:t>
            </a: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sustainable</a:t>
            </a: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solution to the provider shortage in areas with the poorest mental health care 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800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4"/>
          <p:cNvSpPr txBox="1"/>
          <p:nvPr>
            <p:ph type="title"/>
          </p:nvPr>
        </p:nvSpPr>
        <p:spPr>
          <a:xfrm>
            <a:off x="628650" y="45244"/>
            <a:ext cx="7886700" cy="994200"/>
          </a:xfrm>
          <a:prstGeom prst="rect">
            <a:avLst/>
          </a:prstGeom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Colorado Mental Health Statistics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104"/>
          <p:cNvSpPr txBox="1"/>
          <p:nvPr>
            <p:ph idx="1" type="body"/>
          </p:nvPr>
        </p:nvSpPr>
        <p:spPr>
          <a:xfrm>
            <a:off x="4572000" y="1048250"/>
            <a:ext cx="4082700" cy="3441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</a:pPr>
            <a:r>
              <a:rPr b="1" lang="en" sz="1300">
                <a:solidFill>
                  <a:srgbClr val="66666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35.2 %</a:t>
            </a:r>
            <a:r>
              <a:rPr lang="en" sz="1300">
                <a:solidFill>
                  <a:srgbClr val="66666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who couldn’t access needed mental health services said it was because they had a hard time getting an appointment.</a:t>
            </a:r>
            <a:endParaRPr sz="1300">
              <a:solidFill>
                <a:srgbClr val="66666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</a:pPr>
            <a:r>
              <a:rPr b="1"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20.5 %</a:t>
            </a:r>
            <a:r>
              <a:rPr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of those who couldn’t access needed services for drug or alcohol use said it was because they had a hard time getting an appointment.</a:t>
            </a:r>
            <a:endParaRPr sz="1300">
              <a:solidFill>
                <a:srgbClr val="66666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Of those who couldn’t access needed behavioral health services, </a:t>
            </a:r>
            <a:r>
              <a:rPr b="1"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70.2 %</a:t>
            </a:r>
            <a:r>
              <a:rPr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did see their primary care doctor within the past year. </a:t>
            </a:r>
            <a:endParaRPr sz="1300">
              <a:solidFill>
                <a:srgbClr val="66666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Coloradans in southwestern Colorado and Upper Arkansas Valley reported the highest rates of not getting necessary mental health services </a:t>
            </a:r>
            <a:endParaRPr sz="1300">
              <a:solidFill>
                <a:srgbClr val="66666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5150"/>
            <a:ext cx="4526603" cy="27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8242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5"/>
          <p:cNvSpPr/>
          <p:nvPr/>
        </p:nvSpPr>
        <p:spPr>
          <a:xfrm>
            <a:off x="207620" y="1504177"/>
            <a:ext cx="21228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05"/>
          <p:cNvSpPr/>
          <p:nvPr/>
        </p:nvSpPr>
        <p:spPr>
          <a:xfrm>
            <a:off x="2397070" y="1504177"/>
            <a:ext cx="21228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05"/>
          <p:cNvSpPr/>
          <p:nvPr/>
        </p:nvSpPr>
        <p:spPr>
          <a:xfrm>
            <a:off x="4586521" y="1504177"/>
            <a:ext cx="21228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05"/>
          <p:cNvSpPr/>
          <p:nvPr/>
        </p:nvSpPr>
        <p:spPr>
          <a:xfrm>
            <a:off x="6775971" y="1504177"/>
            <a:ext cx="2122800" cy="2135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05"/>
          <p:cNvSpPr txBox="1"/>
          <p:nvPr/>
        </p:nvSpPr>
        <p:spPr>
          <a:xfrm>
            <a:off x="321385" y="2369831"/>
            <a:ext cx="18951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Hire psychiatrists </a:t>
            </a:r>
            <a:b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&amp; APRNs selectively</a:t>
            </a:r>
            <a:endParaRPr sz="1100"/>
          </a:p>
        </p:txBody>
      </p:sp>
      <p:sp>
        <p:nvSpPr>
          <p:cNvPr id="516" name="Google Shape;516;p105"/>
          <p:cNvSpPr txBox="1"/>
          <p:nvPr/>
        </p:nvSpPr>
        <p:spPr>
          <a:xfrm>
            <a:off x="6889736" y="2455556"/>
            <a:ext cx="18951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Coordinated care between provider, pharmacy &amp; clinic staff</a:t>
            </a:r>
            <a:endParaRPr sz="1100"/>
          </a:p>
        </p:txBody>
      </p:sp>
      <p:sp>
        <p:nvSpPr>
          <p:cNvPr id="517" name="Google Shape;517;p105"/>
          <p:cNvSpPr txBox="1"/>
          <p:nvPr/>
        </p:nvSpPr>
        <p:spPr>
          <a:xfrm>
            <a:off x="4655735" y="2469843"/>
            <a:ext cx="1984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Operate telepsychiatry sustainably</a:t>
            </a:r>
            <a:endParaRPr sz="1100"/>
          </a:p>
        </p:txBody>
      </p:sp>
      <p:sp>
        <p:nvSpPr>
          <p:cNvPr id="518" name="Google Shape;518;p105"/>
          <p:cNvSpPr txBox="1"/>
          <p:nvPr/>
        </p:nvSpPr>
        <p:spPr>
          <a:xfrm>
            <a:off x="2602653" y="2369831"/>
            <a:ext cx="1711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Reduce client wait times to days, not months</a:t>
            </a:r>
            <a:endParaRPr sz="1100"/>
          </a:p>
        </p:txBody>
      </p:sp>
      <p:pic>
        <p:nvPicPr>
          <p:cNvPr descr="Image" id="519" name="Google Shape;51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20" y="1673805"/>
            <a:ext cx="495905" cy="53644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05"/>
          <p:cNvSpPr txBox="1"/>
          <p:nvPr/>
        </p:nvSpPr>
        <p:spPr>
          <a:xfrm>
            <a:off x="93" y="243693"/>
            <a:ext cx="91440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675" lIns="25675" spcFirstLastPara="1" rIns="25675" wrap="square" tIns="2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None/>
            </a:pPr>
            <a:r>
              <a:rPr b="1" i="0" lang="en" sz="2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Telepsychiatry That Builds Your Team</a:t>
            </a:r>
            <a:endParaRPr sz="1100"/>
          </a:p>
        </p:txBody>
      </p:sp>
      <p:sp>
        <p:nvSpPr>
          <p:cNvPr id="521" name="Google Shape;521;p105"/>
          <p:cNvSpPr txBox="1"/>
          <p:nvPr/>
        </p:nvSpPr>
        <p:spPr>
          <a:xfrm>
            <a:off x="1149451" y="733350"/>
            <a:ext cx="6845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None/>
            </a:pPr>
            <a:r>
              <a:rPr b="0" i="0" lang="en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We help clinic partners...</a:t>
            </a:r>
            <a:endParaRPr sz="1100"/>
          </a:p>
        </p:txBody>
      </p:sp>
      <p:pic>
        <p:nvPicPr>
          <p:cNvPr descr="Image" id="522" name="Google Shape;52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8671" y="1815860"/>
            <a:ext cx="438406" cy="54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3" name="Google Shape;52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2939" y="1787821"/>
            <a:ext cx="548769" cy="43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4" name="Google Shape;524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9220" y="1861496"/>
            <a:ext cx="438406" cy="43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650" y="4585125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0" y="4601100"/>
            <a:ext cx="2337676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06"/>
          <p:cNvSpPr/>
          <p:nvPr/>
        </p:nvSpPr>
        <p:spPr>
          <a:xfrm>
            <a:off x="6662652" y="3062294"/>
            <a:ext cx="1608600" cy="1618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6"/>
          <p:cNvSpPr/>
          <p:nvPr/>
        </p:nvSpPr>
        <p:spPr>
          <a:xfrm>
            <a:off x="916890" y="2950420"/>
            <a:ext cx="1608600" cy="1618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6"/>
          <p:cNvSpPr/>
          <p:nvPr/>
        </p:nvSpPr>
        <p:spPr>
          <a:xfrm>
            <a:off x="6672102" y="1167705"/>
            <a:ext cx="1608600" cy="1618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6"/>
          <p:cNvSpPr/>
          <p:nvPr/>
        </p:nvSpPr>
        <p:spPr>
          <a:xfrm>
            <a:off x="896084" y="1087645"/>
            <a:ext cx="1608600" cy="1618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757892">
                <a:alpha val="16860"/>
              </a:srgbClr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55600" rotWithShape="0" dir="5400000" dist="161925">
              <a:srgbClr val="000000">
                <a:alpha val="1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89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578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6"/>
          <p:cNvSpPr txBox="1"/>
          <p:nvPr/>
        </p:nvSpPr>
        <p:spPr>
          <a:xfrm>
            <a:off x="628649" y="1750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Our Footprint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106"/>
          <p:cNvSpPr txBox="1"/>
          <p:nvPr/>
        </p:nvSpPr>
        <p:spPr>
          <a:xfrm>
            <a:off x="2517201" y="882019"/>
            <a:ext cx="39972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The nation’s largest outpatient telepsychiatry community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106"/>
          <p:cNvSpPr txBox="1"/>
          <p:nvPr/>
        </p:nvSpPr>
        <p:spPr>
          <a:xfrm>
            <a:off x="6611578" y="3736933"/>
            <a:ext cx="1729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675" lIns="66675" spcFirstLastPara="1" rIns="66675" wrap="square" tIns="666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i="0" lang="en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Programs in </a:t>
            </a:r>
            <a:br>
              <a:rPr i="0" lang="en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106"/>
          <p:cNvSpPr txBox="1"/>
          <p:nvPr/>
        </p:nvSpPr>
        <p:spPr>
          <a:xfrm>
            <a:off x="945997" y="1638179"/>
            <a:ext cx="1550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2000"/>
              <a:buFont typeface="Arial"/>
              <a:buNone/>
            </a:pPr>
            <a:r>
              <a:rPr b="1" baseline="30000" lang="en" sz="30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4,0</a:t>
            </a:r>
            <a:r>
              <a:rPr b="1" baseline="30000" i="0" lang="en" sz="30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00+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106"/>
          <p:cNvSpPr txBox="1"/>
          <p:nvPr/>
        </p:nvSpPr>
        <p:spPr>
          <a:xfrm>
            <a:off x="909908" y="3655257"/>
            <a:ext cx="1674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baseline="30000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215</a:t>
            </a:r>
            <a:r>
              <a:rPr b="1" baseline="30000" i="0" lang="en" sz="3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,000+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106"/>
          <p:cNvSpPr txBox="1"/>
          <p:nvPr/>
        </p:nvSpPr>
        <p:spPr>
          <a:xfrm>
            <a:off x="6768766" y="1873030"/>
            <a:ext cx="14556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2000"/>
              <a:buFont typeface="Arial"/>
              <a:buNone/>
            </a:pPr>
            <a:r>
              <a:rPr b="1" baseline="30000" i="0" lang="en" sz="30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baseline="30000" lang="en" sz="30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baseline="30000" i="0" lang="en" sz="3000" u="none" cap="none" strike="noStrike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" id="541" name="Google Shape;54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477" y="1147670"/>
            <a:ext cx="422403" cy="501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42" name="Google Shape;54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3465" y="3264190"/>
            <a:ext cx="609013" cy="371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43" name="Google Shape;543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8865" y="1367667"/>
            <a:ext cx="395160" cy="480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44" name="Google Shape;544;p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9870" y="3312976"/>
            <a:ext cx="513151" cy="4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06"/>
          <p:cNvSpPr txBox="1"/>
          <p:nvPr/>
        </p:nvSpPr>
        <p:spPr>
          <a:xfrm>
            <a:off x="6768766" y="2182913"/>
            <a:ext cx="1455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i="0" lang="en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Sites currently being served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106"/>
          <p:cNvSpPr txBox="1"/>
          <p:nvPr/>
        </p:nvSpPr>
        <p:spPr>
          <a:xfrm>
            <a:off x="6602053" y="4067067"/>
            <a:ext cx="1729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675" lIns="66675" spcFirstLastPara="1" rIns="66675" wrap="square" tIns="666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baseline="30000" lang="en" sz="3000">
                <a:solidFill>
                  <a:srgbClr val="00549F"/>
                </a:solidFill>
                <a:latin typeface="Montserrat"/>
                <a:ea typeface="Montserrat"/>
                <a:cs typeface="Montserrat"/>
                <a:sym typeface="Montserrat"/>
              </a:rPr>
              <a:t>35+ states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106"/>
          <p:cNvSpPr txBox="1"/>
          <p:nvPr/>
        </p:nvSpPr>
        <p:spPr>
          <a:xfrm>
            <a:off x="914018" y="2002861"/>
            <a:ext cx="1550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i="0" lang="en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Psychiatrists and APRNs in our community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106"/>
          <p:cNvSpPr txBox="1"/>
          <p:nvPr/>
        </p:nvSpPr>
        <p:spPr>
          <a:xfrm>
            <a:off x="840071" y="3998157"/>
            <a:ext cx="1674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i="0" lang="en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Client encounters annually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9" name="Google Shape;549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20300" y="4552400"/>
            <a:ext cx="1071400" cy="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0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22500" y="1760700"/>
            <a:ext cx="3691899" cy="268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7"/>
          <p:cNvSpPr txBox="1"/>
          <p:nvPr/>
        </p:nvSpPr>
        <p:spPr>
          <a:xfrm>
            <a:off x="628649" y="175031"/>
            <a:ext cx="7842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Coordinated Care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107"/>
          <p:cNvSpPr txBox="1"/>
          <p:nvPr/>
        </p:nvSpPr>
        <p:spPr>
          <a:xfrm>
            <a:off x="2517201" y="882019"/>
            <a:ext cx="3997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TELEPSYCHIATRY PROGRAM ENSURES COORDINATED, QUALITY CARE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7" name="Google Shape;557;p107"/>
          <p:cNvPicPr preferRelativeResize="0"/>
          <p:nvPr/>
        </p:nvPicPr>
        <p:blipFill rotWithShape="1">
          <a:blip r:embed="rId3">
            <a:alphaModFix/>
          </a:blip>
          <a:srcRect b="0" l="0" r="0" t="1690"/>
          <a:stretch/>
        </p:blipFill>
        <p:spPr>
          <a:xfrm>
            <a:off x="2936625" y="1595375"/>
            <a:ext cx="3270751" cy="3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25" y="4559750"/>
            <a:ext cx="2337676" cy="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noa">
  <a:themeElements>
    <a:clrScheme name="Geno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75787B"/>
      </a:accent2>
      <a:accent3>
        <a:srgbClr val="D22630"/>
      </a:accent3>
      <a:accent4>
        <a:srgbClr val="F68D2E"/>
      </a:accent4>
      <a:accent5>
        <a:srgbClr val="007FA3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75787B"/>
      </a:accent2>
      <a:accent3>
        <a:srgbClr val="D22630"/>
      </a:accent3>
      <a:accent4>
        <a:srgbClr val="F68D2E"/>
      </a:accent4>
      <a:accent5>
        <a:srgbClr val="007FA3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noa">
  <a:themeElements>
    <a:clrScheme name="Genoa">
      <a:dk1>
        <a:srgbClr val="000000"/>
      </a:dk1>
      <a:lt1>
        <a:srgbClr val="FFFFFF"/>
      </a:lt1>
      <a:dk2>
        <a:srgbClr val="75787B"/>
      </a:dk2>
      <a:lt2>
        <a:srgbClr val="D4D3D1"/>
      </a:lt2>
      <a:accent1>
        <a:srgbClr val="004C97"/>
      </a:accent1>
      <a:accent2>
        <a:srgbClr val="75787B"/>
      </a:accent2>
      <a:accent3>
        <a:srgbClr val="D22630"/>
      </a:accent3>
      <a:accent4>
        <a:srgbClr val="F68D2E"/>
      </a:accent4>
      <a:accent5>
        <a:srgbClr val="007FA3"/>
      </a:accent5>
      <a:accent6>
        <a:srgbClr val="FFFFFF"/>
      </a:accent6>
      <a:hlink>
        <a:srgbClr val="F68D2E"/>
      </a:hlink>
      <a:folHlink>
        <a:srgbClr val="757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Genoa">
  <a:themeElements>
    <a:clrScheme name="Geno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75787B"/>
      </a:accent2>
      <a:accent3>
        <a:srgbClr val="D22630"/>
      </a:accent3>
      <a:accent4>
        <a:srgbClr val="F68D2E"/>
      </a:accent4>
      <a:accent5>
        <a:srgbClr val="007FA3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