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6"/>
  </p:notesMasterIdLst>
  <p:handoutMasterIdLst>
    <p:handoutMasterId r:id="rId57"/>
  </p:handoutMasterIdLst>
  <p:sldIdLst>
    <p:sldId id="256" r:id="rId2"/>
    <p:sldId id="5570" r:id="rId3"/>
    <p:sldId id="2158" r:id="rId4"/>
    <p:sldId id="5685" r:id="rId5"/>
    <p:sldId id="5562" r:id="rId6"/>
    <p:sldId id="5572" r:id="rId7"/>
    <p:sldId id="5670" r:id="rId8"/>
    <p:sldId id="5662" r:id="rId9"/>
    <p:sldId id="5671" r:id="rId10"/>
    <p:sldId id="2161" r:id="rId11"/>
    <p:sldId id="5672" r:id="rId12"/>
    <p:sldId id="5663" r:id="rId13"/>
    <p:sldId id="5586" r:id="rId14"/>
    <p:sldId id="5664" r:id="rId15"/>
    <p:sldId id="5587" r:id="rId16"/>
    <p:sldId id="2163" r:id="rId17"/>
    <p:sldId id="5588" r:id="rId18"/>
    <p:sldId id="2162" r:id="rId19"/>
    <p:sldId id="5589" r:id="rId20"/>
    <p:sldId id="5665" r:id="rId21"/>
    <p:sldId id="5590" r:id="rId22"/>
    <p:sldId id="5666" r:id="rId23"/>
    <p:sldId id="5673" r:id="rId24"/>
    <p:sldId id="5674" r:id="rId25"/>
    <p:sldId id="5675" r:id="rId26"/>
    <p:sldId id="5686" r:id="rId27"/>
    <p:sldId id="5598" r:id="rId28"/>
    <p:sldId id="5599" r:id="rId29"/>
    <p:sldId id="5689" r:id="rId30"/>
    <p:sldId id="5687" r:id="rId31"/>
    <p:sldId id="5691" r:id="rId32"/>
    <p:sldId id="5600" r:id="rId33"/>
    <p:sldId id="5688" r:id="rId34"/>
    <p:sldId id="5682" r:id="rId35"/>
    <p:sldId id="5676" r:id="rId36"/>
    <p:sldId id="516" r:id="rId37"/>
    <p:sldId id="5651" r:id="rId38"/>
    <p:sldId id="5693" r:id="rId39"/>
    <p:sldId id="5690" r:id="rId40"/>
    <p:sldId id="5603" r:id="rId41"/>
    <p:sldId id="265" r:id="rId42"/>
    <p:sldId id="264" r:id="rId43"/>
    <p:sldId id="5605" r:id="rId44"/>
    <p:sldId id="380" r:id="rId45"/>
    <p:sldId id="5692" r:id="rId46"/>
    <p:sldId id="5683" r:id="rId47"/>
    <p:sldId id="5677" r:id="rId48"/>
    <p:sldId id="383" r:id="rId49"/>
    <p:sldId id="5363" r:id="rId50"/>
    <p:sldId id="5568" r:id="rId51"/>
    <p:sldId id="5678" r:id="rId52"/>
    <p:sldId id="384" r:id="rId53"/>
    <p:sldId id="367" r:id="rId54"/>
    <p:sldId id="295" r:id="rId5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Clippinger" initials="BC" lastIdx="1" clrIdx="0">
    <p:extLst>
      <p:ext uri="{19B8F6BF-5375-455C-9EA6-DF929625EA0E}">
        <p15:presenceInfo xmlns:p15="http://schemas.microsoft.com/office/powerpoint/2012/main" userId="a898e5e4e3da765a" providerId="Windows Live"/>
      </p:ext>
    </p:extLst>
  </p:cmAuthor>
  <p:cmAuthor id="2" name="Ken Carr" initials="KC" lastIdx="34" clrIdx="1">
    <p:extLst>
      <p:ext uri="{19B8F6BF-5375-455C-9EA6-DF929625EA0E}">
        <p15:presenceInfo xmlns:p15="http://schemas.microsoft.com/office/powerpoint/2012/main" userId="86061c17a509d8c0" providerId="Windows Live"/>
      </p:ext>
    </p:extLst>
  </p:cmAuthor>
  <p:cmAuthor id="3" name="Ashly" initials="A" lastIdx="1" clrIdx="2">
    <p:extLst>
      <p:ext uri="{19B8F6BF-5375-455C-9EA6-DF929625EA0E}">
        <p15:presenceInfo xmlns:p15="http://schemas.microsoft.com/office/powerpoint/2012/main" userId="ab87d66793fc8478" providerId="Windows Live"/>
      </p:ext>
    </p:extLst>
  </p:cmAuthor>
  <p:cmAuthor id="4" name="Stacey" initials="S" lastIdx="3" clrIdx="3">
    <p:extLst>
      <p:ext uri="{19B8F6BF-5375-455C-9EA6-DF929625EA0E}">
        <p15:presenceInfo xmlns:p15="http://schemas.microsoft.com/office/powerpoint/2012/main" userId="Stacey" providerId="None"/>
      </p:ext>
    </p:extLst>
  </p:cmAuthor>
  <p:cmAuthor id="5" name="Cory Thornton" initials="CT" lastIdx="1" clrIdx="4">
    <p:extLst>
      <p:ext uri="{19B8F6BF-5375-455C-9EA6-DF929625EA0E}">
        <p15:presenceInfo xmlns:p15="http://schemas.microsoft.com/office/powerpoint/2012/main" userId="Cory Thorn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B5662"/>
    <a:srgbClr val="00B6A9"/>
    <a:srgbClr val="2E4D5B"/>
    <a:srgbClr val="256871"/>
    <a:srgbClr val="139896"/>
    <a:srgbClr val="41556B"/>
    <a:srgbClr val="1E7E82"/>
    <a:srgbClr val="1F7C80"/>
    <a:srgbClr val="26666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69598" autoAdjust="0"/>
  </p:normalViewPr>
  <p:slideViewPr>
    <p:cSldViewPr snapToGrid="0">
      <p:cViewPr varScale="1">
        <p:scale>
          <a:sx n="59" d="100"/>
          <a:sy n="59" d="100"/>
        </p:scale>
        <p:origin x="1565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9667"/>
    </p:cViewPr>
  </p:sorter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12427730957265"/>
          <c:y val="9.4710931673786178E-2"/>
          <c:w val="0.77778161909448817"/>
          <c:h val="0.780297442156899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Kaiser Permanente</c:v>
                </c:pt>
                <c:pt idx="1">
                  <c:v>Molina Healthcare</c:v>
                </c:pt>
                <c:pt idx="2">
                  <c:v>Cigna</c:v>
                </c:pt>
                <c:pt idx="3">
                  <c:v>MCNA Health Care</c:v>
                </c:pt>
                <c:pt idx="4">
                  <c:v>CVS Health</c:v>
                </c:pt>
                <c:pt idx="5">
                  <c:v>HCSC</c:v>
                </c:pt>
                <c:pt idx="6">
                  <c:v>Humana</c:v>
                </c:pt>
                <c:pt idx="7">
                  <c:v>UnitedHealth</c:v>
                </c:pt>
                <c:pt idx="8">
                  <c:v>Centene</c:v>
                </c:pt>
                <c:pt idx="9">
                  <c:v>Anthem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0.05</c:v>
                </c:pt>
                <c:pt idx="5">
                  <c:v>0.06</c:v>
                </c:pt>
                <c:pt idx="6">
                  <c:v>0.08</c:v>
                </c:pt>
                <c:pt idx="7">
                  <c:v>0.09</c:v>
                </c:pt>
                <c:pt idx="8">
                  <c:v>0.1</c:v>
                </c:pt>
                <c:pt idx="9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EC6-8AC5-35925E3B13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0319344"/>
        <c:axId val="730321312"/>
      </c:barChart>
      <c:catAx>
        <c:axId val="73031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321312"/>
        <c:crosses val="autoZero"/>
        <c:auto val="1"/>
        <c:lblAlgn val="ctr"/>
        <c:lblOffset val="100"/>
        <c:noMultiLvlLbl val="0"/>
      </c:catAx>
      <c:valAx>
        <c:axId val="730321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3031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12427730957265"/>
          <c:y val="9.4710931673786178E-2"/>
          <c:w val="0.77778161909448817"/>
          <c:h val="0.780297442156899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Kaiser Permanente</c:v>
                </c:pt>
                <c:pt idx="1">
                  <c:v>Molina Healthcare</c:v>
                </c:pt>
                <c:pt idx="2">
                  <c:v>Cigna</c:v>
                </c:pt>
                <c:pt idx="3">
                  <c:v>MCNA Health Care</c:v>
                </c:pt>
                <c:pt idx="4">
                  <c:v>CVS Health</c:v>
                </c:pt>
                <c:pt idx="5">
                  <c:v>HCSC</c:v>
                </c:pt>
                <c:pt idx="6">
                  <c:v>Humana</c:v>
                </c:pt>
                <c:pt idx="7">
                  <c:v>UnitedHealth</c:v>
                </c:pt>
                <c:pt idx="8">
                  <c:v>Centene</c:v>
                </c:pt>
                <c:pt idx="9">
                  <c:v>Anthem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0.05</c:v>
                </c:pt>
                <c:pt idx="5">
                  <c:v>0.06</c:v>
                </c:pt>
                <c:pt idx="6">
                  <c:v>0.08</c:v>
                </c:pt>
                <c:pt idx="7">
                  <c:v>0.09</c:v>
                </c:pt>
                <c:pt idx="8">
                  <c:v>0.1</c:v>
                </c:pt>
                <c:pt idx="9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EC6-8AC5-35925E3B13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0319344"/>
        <c:axId val="730321312"/>
      </c:barChart>
      <c:catAx>
        <c:axId val="73031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321312"/>
        <c:crosses val="autoZero"/>
        <c:auto val="1"/>
        <c:lblAlgn val="ctr"/>
        <c:lblOffset val="100"/>
        <c:noMultiLvlLbl val="0"/>
      </c:catAx>
      <c:valAx>
        <c:axId val="730321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3031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001EE-F15F-4E7B-A173-4BF8691AA72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E840233-820F-480F-A684-FEEA91E86B4A}">
      <dgm:prSet custT="1"/>
      <dgm:spPr/>
      <dgm:t>
        <a:bodyPr/>
        <a:lstStyle/>
        <a:p>
          <a:r>
            <a:rPr lang="en-US" sz="2000" dirty="0"/>
            <a:t>Entrance of out-of-industry mega-companies in the health and human service space</a:t>
          </a:r>
        </a:p>
      </dgm:t>
    </dgm:pt>
    <dgm:pt modelId="{6D91B714-B60F-45F8-99A4-B862236D5A89}" type="parTrans" cxnId="{6A003666-2813-424E-B251-1D1CB1F63B98}">
      <dgm:prSet/>
      <dgm:spPr/>
      <dgm:t>
        <a:bodyPr/>
        <a:lstStyle/>
        <a:p>
          <a:endParaRPr lang="en-US"/>
        </a:p>
      </dgm:t>
    </dgm:pt>
    <dgm:pt modelId="{F5A984C1-4659-4DF1-A3F6-27CE2AB19485}" type="sibTrans" cxnId="{6A003666-2813-424E-B251-1D1CB1F63B98}">
      <dgm:prSet/>
      <dgm:spPr/>
      <dgm:t>
        <a:bodyPr/>
        <a:lstStyle/>
        <a:p>
          <a:endParaRPr lang="en-US"/>
        </a:p>
      </dgm:t>
    </dgm:pt>
    <dgm:pt modelId="{1E8A37C0-87DC-447B-84CF-D8670A19028E}">
      <dgm:prSet custT="1"/>
      <dgm:spPr/>
      <dgm:t>
        <a:bodyPr/>
        <a:lstStyle/>
        <a:p>
          <a:r>
            <a:rPr lang="en-US" sz="2000" dirty="0"/>
            <a:t>Increasing dominance of health plans in health care delivery system</a:t>
          </a:r>
        </a:p>
      </dgm:t>
    </dgm:pt>
    <dgm:pt modelId="{BCE71C19-AB5D-4895-BD6F-F7C745A784E8}" type="parTrans" cxnId="{1FFFC6B0-5AF7-4064-9018-7C0D6B42C648}">
      <dgm:prSet/>
      <dgm:spPr/>
      <dgm:t>
        <a:bodyPr/>
        <a:lstStyle/>
        <a:p>
          <a:endParaRPr lang="en-US"/>
        </a:p>
      </dgm:t>
    </dgm:pt>
    <dgm:pt modelId="{DE37BA6F-447A-4F65-B9A7-962A365380EB}" type="sibTrans" cxnId="{1FFFC6B0-5AF7-4064-9018-7C0D6B42C648}">
      <dgm:prSet/>
      <dgm:spPr/>
      <dgm:t>
        <a:bodyPr/>
        <a:lstStyle/>
        <a:p>
          <a:endParaRPr lang="en-US"/>
        </a:p>
      </dgm:t>
    </dgm:pt>
    <dgm:pt modelId="{C9CAFA5F-D0F7-425A-AA6E-DA52728F658F}">
      <dgm:prSet custT="1"/>
      <dgm:spPr/>
      <dgm:t>
        <a:bodyPr/>
        <a:lstStyle/>
        <a:p>
          <a:r>
            <a:rPr lang="en-US" sz="2000" dirty="0"/>
            <a:t>“Backward integration” of health plans, increasing their owned service delivery capacity</a:t>
          </a:r>
        </a:p>
      </dgm:t>
    </dgm:pt>
    <dgm:pt modelId="{072C2A70-7F63-4253-83DB-2FD38EA13B20}" type="parTrans" cxnId="{1172A712-909B-441D-BAC0-AE60BA4A4A36}">
      <dgm:prSet/>
      <dgm:spPr/>
      <dgm:t>
        <a:bodyPr/>
        <a:lstStyle/>
        <a:p>
          <a:endParaRPr lang="en-US"/>
        </a:p>
      </dgm:t>
    </dgm:pt>
    <dgm:pt modelId="{22D872FD-1FDA-402F-9C12-3DA361DAED31}" type="sibTrans" cxnId="{1172A712-909B-441D-BAC0-AE60BA4A4A36}">
      <dgm:prSet/>
      <dgm:spPr/>
      <dgm:t>
        <a:bodyPr/>
        <a:lstStyle/>
        <a:p>
          <a:endParaRPr lang="en-US"/>
        </a:p>
      </dgm:t>
    </dgm:pt>
    <dgm:pt modelId="{D91CF93E-5BE7-4DF4-8BDC-47C76690EB24}">
      <dgm:prSet custT="1"/>
      <dgm:spPr/>
      <dgm:t>
        <a:bodyPr/>
        <a:lstStyle/>
        <a:p>
          <a:r>
            <a:rPr lang="en-US" sz="2000" dirty="0"/>
            <a:t>Outsized investment in new companies serving the “complex consumer” market</a:t>
          </a:r>
        </a:p>
      </dgm:t>
    </dgm:pt>
    <dgm:pt modelId="{87D797EC-B32F-4F1B-95D6-DDF377E5AF35}" type="parTrans" cxnId="{6695D695-8C52-4F61-92F7-495245F32F9A}">
      <dgm:prSet/>
      <dgm:spPr/>
      <dgm:t>
        <a:bodyPr/>
        <a:lstStyle/>
        <a:p>
          <a:endParaRPr lang="en-US"/>
        </a:p>
      </dgm:t>
    </dgm:pt>
    <dgm:pt modelId="{CBA60300-9602-41D1-B4FF-E9ECCAFB9ACE}" type="sibTrans" cxnId="{6695D695-8C52-4F61-92F7-495245F32F9A}">
      <dgm:prSet/>
      <dgm:spPr/>
      <dgm:t>
        <a:bodyPr/>
        <a:lstStyle/>
        <a:p>
          <a:endParaRPr lang="en-US"/>
        </a:p>
      </dgm:t>
    </dgm:pt>
    <dgm:pt modelId="{6F9917F2-76E7-4972-BC57-8B2A7748300E}">
      <dgm:prSet custT="1"/>
      <dgm:spPr/>
      <dgm:t>
        <a:bodyPr/>
        <a:lstStyle/>
        <a:p>
          <a:r>
            <a:rPr lang="en-US" sz="2000" dirty="0"/>
            <a:t>Customer preference for integrated care – medical, behavioral, social</a:t>
          </a:r>
        </a:p>
      </dgm:t>
    </dgm:pt>
    <dgm:pt modelId="{C264D35B-7C67-4500-AFB9-13F474E8A532}" type="parTrans" cxnId="{F317BA73-B946-43B8-862E-7EF277675BEB}">
      <dgm:prSet/>
      <dgm:spPr/>
      <dgm:t>
        <a:bodyPr/>
        <a:lstStyle/>
        <a:p>
          <a:endParaRPr lang="en-US"/>
        </a:p>
      </dgm:t>
    </dgm:pt>
    <dgm:pt modelId="{7EBC2E64-0503-42FC-969A-08E0EFEC3A9E}" type="sibTrans" cxnId="{F317BA73-B946-43B8-862E-7EF277675BEB}">
      <dgm:prSet/>
      <dgm:spPr/>
      <dgm:t>
        <a:bodyPr/>
        <a:lstStyle/>
        <a:p>
          <a:endParaRPr lang="en-US"/>
        </a:p>
      </dgm:t>
    </dgm:pt>
    <dgm:pt modelId="{96815578-39BF-4B41-9F72-B9FDA17F0B82}">
      <dgm:prSet custT="1"/>
      <dgm:spPr/>
      <dgm:t>
        <a:bodyPr/>
        <a:lstStyle/>
        <a:p>
          <a:r>
            <a:rPr lang="en-US" sz="2000"/>
            <a:t>Digital </a:t>
          </a:r>
          <a:r>
            <a:rPr lang="en-US" sz="2000" dirty="0"/>
            <a:t>health adoption in Medicaid and Medicare populations</a:t>
          </a:r>
        </a:p>
      </dgm:t>
    </dgm:pt>
    <dgm:pt modelId="{77612FBA-E969-46E9-9841-B5EF649911D7}" type="parTrans" cxnId="{687EDAE1-F618-4BC4-846B-08D4EC714FA9}">
      <dgm:prSet/>
      <dgm:spPr/>
      <dgm:t>
        <a:bodyPr/>
        <a:lstStyle/>
        <a:p>
          <a:endParaRPr lang="en-US"/>
        </a:p>
      </dgm:t>
    </dgm:pt>
    <dgm:pt modelId="{A54C995C-7A3C-4D39-965B-0C56582E9656}" type="sibTrans" cxnId="{687EDAE1-F618-4BC4-846B-08D4EC714FA9}">
      <dgm:prSet/>
      <dgm:spPr/>
      <dgm:t>
        <a:bodyPr/>
        <a:lstStyle/>
        <a:p>
          <a:endParaRPr lang="en-US"/>
        </a:p>
      </dgm:t>
    </dgm:pt>
    <dgm:pt modelId="{075FDB8B-C981-40E6-9B8C-4D94CB4EDE93}">
      <dgm:prSet custT="1"/>
      <dgm:spPr/>
      <dgm:t>
        <a:bodyPr/>
        <a:lstStyle/>
        <a:p>
          <a:r>
            <a:rPr lang="en-US" sz="2000"/>
            <a:t>Acceptance of and preference for virtual primary care</a:t>
          </a:r>
          <a:endParaRPr lang="en-US" sz="2000" dirty="0"/>
        </a:p>
      </dgm:t>
    </dgm:pt>
    <dgm:pt modelId="{63C67B45-2597-4E6F-AD53-256C547BEF41}" type="parTrans" cxnId="{DDA2DBC2-2A23-42DC-B280-AF0692F04AE5}">
      <dgm:prSet/>
      <dgm:spPr/>
      <dgm:t>
        <a:bodyPr/>
        <a:lstStyle/>
        <a:p>
          <a:endParaRPr lang="en-US"/>
        </a:p>
      </dgm:t>
    </dgm:pt>
    <dgm:pt modelId="{263B1620-2C55-476A-BF26-64B5498F31D7}" type="sibTrans" cxnId="{DDA2DBC2-2A23-42DC-B280-AF0692F04AE5}">
      <dgm:prSet/>
      <dgm:spPr/>
      <dgm:t>
        <a:bodyPr/>
        <a:lstStyle/>
        <a:p>
          <a:endParaRPr lang="en-US"/>
        </a:p>
      </dgm:t>
    </dgm:pt>
    <dgm:pt modelId="{2CD31B33-A6C8-43CE-8727-DAECAAFDA078}">
      <dgm:prSet custT="1"/>
      <dgm:spPr/>
      <dgm:t>
        <a:bodyPr/>
        <a:lstStyle/>
        <a:p>
          <a:r>
            <a:rPr lang="en-US" sz="2000"/>
            <a:t>The </a:t>
          </a:r>
          <a:r>
            <a:rPr lang="en-US" sz="2000" dirty="0"/>
            <a:t>creation of new digital behavioral health companies</a:t>
          </a:r>
        </a:p>
      </dgm:t>
    </dgm:pt>
    <dgm:pt modelId="{7976520D-2D8D-4988-8DCE-7C10F42369CD}" type="parTrans" cxnId="{1E632880-DE4A-4B8C-889E-6E813A884609}">
      <dgm:prSet/>
      <dgm:spPr/>
      <dgm:t>
        <a:bodyPr/>
        <a:lstStyle/>
        <a:p>
          <a:endParaRPr lang="en-US"/>
        </a:p>
      </dgm:t>
    </dgm:pt>
    <dgm:pt modelId="{9E3E6F31-A90A-43C6-AD6B-C260CE98F46C}" type="sibTrans" cxnId="{1E632880-DE4A-4B8C-889E-6E813A884609}">
      <dgm:prSet/>
      <dgm:spPr/>
      <dgm:t>
        <a:bodyPr/>
        <a:lstStyle/>
        <a:p>
          <a:endParaRPr lang="en-US"/>
        </a:p>
      </dgm:t>
    </dgm:pt>
    <dgm:pt modelId="{5D1B9396-4C28-4E2B-B22F-4A558520AD59}" type="pres">
      <dgm:prSet presAssocID="{7B6001EE-F15F-4E7B-A173-4BF8691AA723}" presName="linear" presStyleCnt="0">
        <dgm:presLayoutVars>
          <dgm:animLvl val="lvl"/>
          <dgm:resizeHandles val="exact"/>
        </dgm:presLayoutVars>
      </dgm:prSet>
      <dgm:spPr/>
    </dgm:pt>
    <dgm:pt modelId="{B355E458-DB16-4D8D-83ED-0E0D917690A5}" type="pres">
      <dgm:prSet presAssocID="{6F9917F2-76E7-4972-BC57-8B2A7748300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69E8954-AFBB-47F1-A2A7-C3A3AABD4E91}" type="pres">
      <dgm:prSet presAssocID="{7EBC2E64-0503-42FC-969A-08E0EFEC3A9E}" presName="spacer" presStyleCnt="0"/>
      <dgm:spPr/>
    </dgm:pt>
    <dgm:pt modelId="{A2786B82-D143-4E63-9535-BD1919A51A13}" type="pres">
      <dgm:prSet presAssocID="{96815578-39BF-4B41-9F72-B9FDA17F0B8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268D4B5-D9A3-46E4-A529-68139E876C6D}" type="pres">
      <dgm:prSet presAssocID="{A54C995C-7A3C-4D39-965B-0C56582E9656}" presName="spacer" presStyleCnt="0"/>
      <dgm:spPr/>
    </dgm:pt>
    <dgm:pt modelId="{FA8FA860-DE1D-4228-9AB4-B5DBDAEA0B66}" type="pres">
      <dgm:prSet presAssocID="{1E8A37C0-87DC-447B-84CF-D8670A19028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EF0759B-05F6-45C1-9389-43FD80883453}" type="pres">
      <dgm:prSet presAssocID="{DE37BA6F-447A-4F65-B9A7-962A365380EB}" presName="spacer" presStyleCnt="0"/>
      <dgm:spPr/>
    </dgm:pt>
    <dgm:pt modelId="{0D73C99D-3489-4C50-A1FE-716DA820AA50}" type="pres">
      <dgm:prSet presAssocID="{C9CAFA5F-D0F7-425A-AA6E-DA52728F658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3D61A7F-4489-4EE4-844D-4F75BF2BDCD0}" type="pres">
      <dgm:prSet presAssocID="{22D872FD-1FDA-402F-9C12-3DA361DAED31}" presName="spacer" presStyleCnt="0"/>
      <dgm:spPr/>
    </dgm:pt>
    <dgm:pt modelId="{223AC604-90B5-47CA-852C-5AD4CAF230F4}" type="pres">
      <dgm:prSet presAssocID="{075FDB8B-C981-40E6-9B8C-4D94CB4EDE9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0748576-DA0B-489E-B200-42A93BE01C87}" type="pres">
      <dgm:prSet presAssocID="{263B1620-2C55-476A-BF26-64B5498F31D7}" presName="spacer" presStyleCnt="0"/>
      <dgm:spPr/>
    </dgm:pt>
    <dgm:pt modelId="{AABF2F00-0B99-48ED-B575-6E7A5E4BEF68}" type="pres">
      <dgm:prSet presAssocID="{D91CF93E-5BE7-4DF4-8BDC-47C76690EB2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0497C6D-6843-4A2C-9744-84E423B4BA2F}" type="pres">
      <dgm:prSet presAssocID="{CBA60300-9602-41D1-B4FF-E9ECCAFB9ACE}" presName="spacer" presStyleCnt="0"/>
      <dgm:spPr/>
    </dgm:pt>
    <dgm:pt modelId="{1C4FDDFA-2D14-4733-B4BA-5DA66A1196F0}" type="pres">
      <dgm:prSet presAssocID="{2CD31B33-A6C8-43CE-8727-DAECAAFDA07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176A121-E29E-4DA1-863D-307ADE303394}" type="pres">
      <dgm:prSet presAssocID="{9E3E6F31-A90A-43C6-AD6B-C260CE98F46C}" presName="spacer" presStyleCnt="0"/>
      <dgm:spPr/>
    </dgm:pt>
    <dgm:pt modelId="{78DF5D2A-E629-408C-B4E6-3FF5782E6A54}" type="pres">
      <dgm:prSet presAssocID="{FE840233-820F-480F-A684-FEEA91E86B4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C3C100B-17BB-4DCB-8AA0-8D535AADFC77}" type="presOf" srcId="{2CD31B33-A6C8-43CE-8727-DAECAAFDA078}" destId="{1C4FDDFA-2D14-4733-B4BA-5DA66A1196F0}" srcOrd="0" destOrd="0" presId="urn:microsoft.com/office/officeart/2005/8/layout/vList2"/>
    <dgm:cxn modelId="{1172A712-909B-441D-BAC0-AE60BA4A4A36}" srcId="{7B6001EE-F15F-4E7B-A173-4BF8691AA723}" destId="{C9CAFA5F-D0F7-425A-AA6E-DA52728F658F}" srcOrd="3" destOrd="0" parTransId="{072C2A70-7F63-4253-83DB-2FD38EA13B20}" sibTransId="{22D872FD-1FDA-402F-9C12-3DA361DAED31}"/>
    <dgm:cxn modelId="{AFB21B1D-49B1-47D0-8F01-17E8D90F0AA7}" type="presOf" srcId="{FE840233-820F-480F-A684-FEEA91E86B4A}" destId="{78DF5D2A-E629-408C-B4E6-3FF5782E6A54}" srcOrd="0" destOrd="0" presId="urn:microsoft.com/office/officeart/2005/8/layout/vList2"/>
    <dgm:cxn modelId="{B404A423-A082-4B97-83FF-FB53E49DC85B}" type="presOf" srcId="{96815578-39BF-4B41-9F72-B9FDA17F0B82}" destId="{A2786B82-D143-4E63-9535-BD1919A51A13}" srcOrd="0" destOrd="0" presId="urn:microsoft.com/office/officeart/2005/8/layout/vList2"/>
    <dgm:cxn modelId="{E3B2EC36-0E98-4E35-A4AD-5F1991F1A9B1}" type="presOf" srcId="{7B6001EE-F15F-4E7B-A173-4BF8691AA723}" destId="{5D1B9396-4C28-4E2B-B22F-4A558520AD59}" srcOrd="0" destOrd="0" presId="urn:microsoft.com/office/officeart/2005/8/layout/vList2"/>
    <dgm:cxn modelId="{6A003666-2813-424E-B251-1D1CB1F63B98}" srcId="{7B6001EE-F15F-4E7B-A173-4BF8691AA723}" destId="{FE840233-820F-480F-A684-FEEA91E86B4A}" srcOrd="7" destOrd="0" parTransId="{6D91B714-B60F-45F8-99A4-B862236D5A89}" sibTransId="{F5A984C1-4659-4DF1-A3F6-27CE2AB19485}"/>
    <dgm:cxn modelId="{F9A91469-A6BD-4549-A47C-09642A132075}" type="presOf" srcId="{075FDB8B-C981-40E6-9B8C-4D94CB4EDE93}" destId="{223AC604-90B5-47CA-852C-5AD4CAF230F4}" srcOrd="0" destOrd="0" presId="urn:microsoft.com/office/officeart/2005/8/layout/vList2"/>
    <dgm:cxn modelId="{FBAF426D-BB30-49FE-81EB-7CBFF681285F}" type="presOf" srcId="{D91CF93E-5BE7-4DF4-8BDC-47C76690EB24}" destId="{AABF2F00-0B99-48ED-B575-6E7A5E4BEF68}" srcOrd="0" destOrd="0" presId="urn:microsoft.com/office/officeart/2005/8/layout/vList2"/>
    <dgm:cxn modelId="{319F7850-28FD-439E-BE1D-DB5ACFF1DE6C}" type="presOf" srcId="{C9CAFA5F-D0F7-425A-AA6E-DA52728F658F}" destId="{0D73C99D-3489-4C50-A1FE-716DA820AA50}" srcOrd="0" destOrd="0" presId="urn:microsoft.com/office/officeart/2005/8/layout/vList2"/>
    <dgm:cxn modelId="{F317BA73-B946-43B8-862E-7EF277675BEB}" srcId="{7B6001EE-F15F-4E7B-A173-4BF8691AA723}" destId="{6F9917F2-76E7-4972-BC57-8B2A7748300E}" srcOrd="0" destOrd="0" parTransId="{C264D35B-7C67-4500-AFB9-13F474E8A532}" sibTransId="{7EBC2E64-0503-42FC-969A-08E0EFEC3A9E}"/>
    <dgm:cxn modelId="{1E632880-DE4A-4B8C-889E-6E813A884609}" srcId="{7B6001EE-F15F-4E7B-A173-4BF8691AA723}" destId="{2CD31B33-A6C8-43CE-8727-DAECAAFDA078}" srcOrd="6" destOrd="0" parTransId="{7976520D-2D8D-4988-8DCE-7C10F42369CD}" sibTransId="{9E3E6F31-A90A-43C6-AD6B-C260CE98F46C}"/>
    <dgm:cxn modelId="{6695D695-8C52-4F61-92F7-495245F32F9A}" srcId="{7B6001EE-F15F-4E7B-A173-4BF8691AA723}" destId="{D91CF93E-5BE7-4DF4-8BDC-47C76690EB24}" srcOrd="5" destOrd="0" parTransId="{87D797EC-B32F-4F1B-95D6-DDF377E5AF35}" sibTransId="{CBA60300-9602-41D1-B4FF-E9ECCAFB9ACE}"/>
    <dgm:cxn modelId="{FF3943A0-71D8-46B8-902C-7DC148941DF9}" type="presOf" srcId="{1E8A37C0-87DC-447B-84CF-D8670A19028E}" destId="{FA8FA860-DE1D-4228-9AB4-B5DBDAEA0B66}" srcOrd="0" destOrd="0" presId="urn:microsoft.com/office/officeart/2005/8/layout/vList2"/>
    <dgm:cxn modelId="{1FFFC6B0-5AF7-4064-9018-7C0D6B42C648}" srcId="{7B6001EE-F15F-4E7B-A173-4BF8691AA723}" destId="{1E8A37C0-87DC-447B-84CF-D8670A19028E}" srcOrd="2" destOrd="0" parTransId="{BCE71C19-AB5D-4895-BD6F-F7C745A784E8}" sibTransId="{DE37BA6F-447A-4F65-B9A7-962A365380EB}"/>
    <dgm:cxn modelId="{DDA2DBC2-2A23-42DC-B280-AF0692F04AE5}" srcId="{7B6001EE-F15F-4E7B-A173-4BF8691AA723}" destId="{075FDB8B-C981-40E6-9B8C-4D94CB4EDE93}" srcOrd="4" destOrd="0" parTransId="{63C67B45-2597-4E6F-AD53-256C547BEF41}" sibTransId="{263B1620-2C55-476A-BF26-64B5498F31D7}"/>
    <dgm:cxn modelId="{687EDAE1-F618-4BC4-846B-08D4EC714FA9}" srcId="{7B6001EE-F15F-4E7B-A173-4BF8691AA723}" destId="{96815578-39BF-4B41-9F72-B9FDA17F0B82}" srcOrd="1" destOrd="0" parTransId="{77612FBA-E969-46E9-9841-B5EF649911D7}" sibTransId="{A54C995C-7A3C-4D39-965B-0C56582E9656}"/>
    <dgm:cxn modelId="{31E042F2-0BC5-4DE8-BF42-C423E4585DE5}" type="presOf" srcId="{6F9917F2-76E7-4972-BC57-8B2A7748300E}" destId="{B355E458-DB16-4D8D-83ED-0E0D917690A5}" srcOrd="0" destOrd="0" presId="urn:microsoft.com/office/officeart/2005/8/layout/vList2"/>
    <dgm:cxn modelId="{55F8363B-D647-4619-AECD-CBC8974D6C12}" type="presParOf" srcId="{5D1B9396-4C28-4E2B-B22F-4A558520AD59}" destId="{B355E458-DB16-4D8D-83ED-0E0D917690A5}" srcOrd="0" destOrd="0" presId="urn:microsoft.com/office/officeart/2005/8/layout/vList2"/>
    <dgm:cxn modelId="{116B5302-96C2-49AD-B40A-601E8E920BE9}" type="presParOf" srcId="{5D1B9396-4C28-4E2B-B22F-4A558520AD59}" destId="{B69E8954-AFBB-47F1-A2A7-C3A3AABD4E91}" srcOrd="1" destOrd="0" presId="urn:microsoft.com/office/officeart/2005/8/layout/vList2"/>
    <dgm:cxn modelId="{5376C82B-F34C-4DA6-940C-3304092FA590}" type="presParOf" srcId="{5D1B9396-4C28-4E2B-B22F-4A558520AD59}" destId="{A2786B82-D143-4E63-9535-BD1919A51A13}" srcOrd="2" destOrd="0" presId="urn:microsoft.com/office/officeart/2005/8/layout/vList2"/>
    <dgm:cxn modelId="{3810EE8A-F6E4-47FC-9E87-440522896DDC}" type="presParOf" srcId="{5D1B9396-4C28-4E2B-B22F-4A558520AD59}" destId="{8268D4B5-D9A3-46E4-A529-68139E876C6D}" srcOrd="3" destOrd="0" presId="urn:microsoft.com/office/officeart/2005/8/layout/vList2"/>
    <dgm:cxn modelId="{DEA01576-3CAB-46D7-8AA8-4E759F7F3F67}" type="presParOf" srcId="{5D1B9396-4C28-4E2B-B22F-4A558520AD59}" destId="{FA8FA860-DE1D-4228-9AB4-B5DBDAEA0B66}" srcOrd="4" destOrd="0" presId="urn:microsoft.com/office/officeart/2005/8/layout/vList2"/>
    <dgm:cxn modelId="{B7791162-4FA6-4636-865C-E6500C0FC9BC}" type="presParOf" srcId="{5D1B9396-4C28-4E2B-B22F-4A558520AD59}" destId="{7EF0759B-05F6-45C1-9389-43FD80883453}" srcOrd="5" destOrd="0" presId="urn:microsoft.com/office/officeart/2005/8/layout/vList2"/>
    <dgm:cxn modelId="{F7812A84-7E40-4E74-B1F4-B71000D096A2}" type="presParOf" srcId="{5D1B9396-4C28-4E2B-B22F-4A558520AD59}" destId="{0D73C99D-3489-4C50-A1FE-716DA820AA50}" srcOrd="6" destOrd="0" presId="urn:microsoft.com/office/officeart/2005/8/layout/vList2"/>
    <dgm:cxn modelId="{EE2E8DB1-CDB2-4215-9FE5-BD4694706BC7}" type="presParOf" srcId="{5D1B9396-4C28-4E2B-B22F-4A558520AD59}" destId="{D3D61A7F-4489-4EE4-844D-4F75BF2BDCD0}" srcOrd="7" destOrd="0" presId="urn:microsoft.com/office/officeart/2005/8/layout/vList2"/>
    <dgm:cxn modelId="{193F94F1-9651-43EF-B04F-661085B50E9D}" type="presParOf" srcId="{5D1B9396-4C28-4E2B-B22F-4A558520AD59}" destId="{223AC604-90B5-47CA-852C-5AD4CAF230F4}" srcOrd="8" destOrd="0" presId="urn:microsoft.com/office/officeart/2005/8/layout/vList2"/>
    <dgm:cxn modelId="{E71CAF98-4134-4507-B3CA-11D928956A23}" type="presParOf" srcId="{5D1B9396-4C28-4E2B-B22F-4A558520AD59}" destId="{00748576-DA0B-489E-B200-42A93BE01C87}" srcOrd="9" destOrd="0" presId="urn:microsoft.com/office/officeart/2005/8/layout/vList2"/>
    <dgm:cxn modelId="{C94EE6A6-8F2C-453B-BC43-5B18D94D567C}" type="presParOf" srcId="{5D1B9396-4C28-4E2B-B22F-4A558520AD59}" destId="{AABF2F00-0B99-48ED-B575-6E7A5E4BEF68}" srcOrd="10" destOrd="0" presId="urn:microsoft.com/office/officeart/2005/8/layout/vList2"/>
    <dgm:cxn modelId="{2BC2F669-8542-41D8-B5AA-E9C506936248}" type="presParOf" srcId="{5D1B9396-4C28-4E2B-B22F-4A558520AD59}" destId="{80497C6D-6843-4A2C-9744-84E423B4BA2F}" srcOrd="11" destOrd="0" presId="urn:microsoft.com/office/officeart/2005/8/layout/vList2"/>
    <dgm:cxn modelId="{D207B3F6-E8CA-40C4-8AF7-243209AA4AD8}" type="presParOf" srcId="{5D1B9396-4C28-4E2B-B22F-4A558520AD59}" destId="{1C4FDDFA-2D14-4733-B4BA-5DA66A1196F0}" srcOrd="12" destOrd="0" presId="urn:microsoft.com/office/officeart/2005/8/layout/vList2"/>
    <dgm:cxn modelId="{744D1643-54FC-4DD7-AA4D-43B47B74E318}" type="presParOf" srcId="{5D1B9396-4C28-4E2B-B22F-4A558520AD59}" destId="{4176A121-E29E-4DA1-863D-307ADE303394}" srcOrd="13" destOrd="0" presId="urn:microsoft.com/office/officeart/2005/8/layout/vList2"/>
    <dgm:cxn modelId="{BEC83B50-EE6B-49F0-AC47-DE37401B090A}" type="presParOf" srcId="{5D1B9396-4C28-4E2B-B22F-4A558520AD59}" destId="{78DF5D2A-E629-408C-B4E6-3FF5782E6A5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B30BAA-3B82-42E6-B902-35FEA87E13C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D3C805-AB14-484B-8DCE-4D054EE03E45}">
      <dgm:prSet phldrT="[Text]"/>
      <dgm:spPr/>
      <dgm:t>
        <a:bodyPr/>
        <a:lstStyle/>
        <a:p>
          <a:r>
            <a:rPr lang="en-US" b="1" dirty="0"/>
            <a:t>Be willing to say so </a:t>
          </a:r>
        </a:p>
      </dgm:t>
    </dgm:pt>
    <dgm:pt modelId="{BE7E91EA-5112-4084-AF7F-54DE9204EE54}" type="parTrans" cxnId="{E4395F67-E56D-4124-8378-9CBF814BC38F}">
      <dgm:prSet/>
      <dgm:spPr/>
      <dgm:t>
        <a:bodyPr/>
        <a:lstStyle/>
        <a:p>
          <a:endParaRPr lang="en-US"/>
        </a:p>
      </dgm:t>
    </dgm:pt>
    <dgm:pt modelId="{51A4E392-EAC2-4A72-996E-F44385FD493A}" type="sibTrans" cxnId="{E4395F67-E56D-4124-8378-9CBF814BC38F}">
      <dgm:prSet/>
      <dgm:spPr/>
      <dgm:t>
        <a:bodyPr/>
        <a:lstStyle/>
        <a:p>
          <a:endParaRPr lang="en-US"/>
        </a:p>
      </dgm:t>
    </dgm:pt>
    <dgm:pt modelId="{43F579E1-CBC9-429E-B158-63AF3146F662}">
      <dgm:prSet/>
      <dgm:spPr/>
      <dgm:t>
        <a:bodyPr/>
        <a:lstStyle/>
        <a:p>
          <a:r>
            <a:rPr lang="en-US" b="1" dirty="0"/>
            <a:t>Is it?</a:t>
          </a:r>
        </a:p>
      </dgm:t>
    </dgm:pt>
    <dgm:pt modelId="{A98CE6BA-43C0-4D85-A36E-7470544651EE}" type="parTrans" cxnId="{8085945B-0A41-4C99-AB15-6A3FA12440A0}">
      <dgm:prSet/>
      <dgm:spPr/>
      <dgm:t>
        <a:bodyPr/>
        <a:lstStyle/>
        <a:p>
          <a:endParaRPr lang="en-US"/>
        </a:p>
      </dgm:t>
    </dgm:pt>
    <dgm:pt modelId="{66B7B2D5-F4E6-44AB-A89E-24ABAD40B1C1}" type="sibTrans" cxnId="{8085945B-0A41-4C99-AB15-6A3FA12440A0}">
      <dgm:prSet/>
      <dgm:spPr/>
      <dgm:t>
        <a:bodyPr/>
        <a:lstStyle/>
        <a:p>
          <a:endParaRPr lang="en-US"/>
        </a:p>
      </dgm:t>
    </dgm:pt>
    <dgm:pt modelId="{1F1C2890-81C6-41B3-A1E7-0B9A1AE518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Adjustment </a:t>
          </a:r>
        </a:p>
      </dgm:t>
    </dgm:pt>
    <dgm:pt modelId="{2D5D8220-EAD0-420C-9C81-FB0A7C9EA8E0}" type="parTrans" cxnId="{C4ADD120-A54D-4BB7-8ECD-F51DCCA43137}">
      <dgm:prSet/>
      <dgm:spPr/>
      <dgm:t>
        <a:bodyPr/>
        <a:lstStyle/>
        <a:p>
          <a:endParaRPr lang="en-US"/>
        </a:p>
      </dgm:t>
    </dgm:pt>
    <dgm:pt modelId="{73434B81-A4B6-4DB6-8727-E3484CA3FFA7}" type="sibTrans" cxnId="{C4ADD120-A54D-4BB7-8ECD-F51DCCA43137}">
      <dgm:prSet/>
      <dgm:spPr/>
      <dgm:t>
        <a:bodyPr/>
        <a:lstStyle/>
        <a:p>
          <a:endParaRPr lang="en-US"/>
        </a:p>
      </dgm:t>
    </dgm:pt>
    <dgm:pt modelId="{F50072DA-F310-4588-96EE-55B1A1217066}">
      <dgm:prSet/>
      <dgm:spPr/>
      <dgm:t>
        <a:bodyPr/>
        <a:lstStyle/>
        <a:p>
          <a:r>
            <a:rPr lang="en-US" dirty="0"/>
            <a:t>The plan</a:t>
          </a:r>
        </a:p>
      </dgm:t>
    </dgm:pt>
    <dgm:pt modelId="{B1250423-24A9-4265-9C82-9C65CA6445D4}" type="parTrans" cxnId="{96F4EBDB-897F-4FB4-B6CA-F4661D15442D}">
      <dgm:prSet/>
      <dgm:spPr/>
      <dgm:t>
        <a:bodyPr/>
        <a:lstStyle/>
        <a:p>
          <a:endParaRPr lang="en-US"/>
        </a:p>
      </dgm:t>
    </dgm:pt>
    <dgm:pt modelId="{CC5EDC24-B4D8-4102-9B0B-C0B2E04B1FA2}" type="sibTrans" cxnId="{96F4EBDB-897F-4FB4-B6CA-F4661D15442D}">
      <dgm:prSet/>
      <dgm:spPr/>
      <dgm:t>
        <a:bodyPr/>
        <a:lstStyle/>
        <a:p>
          <a:endParaRPr lang="en-US"/>
        </a:p>
      </dgm:t>
    </dgm:pt>
    <dgm:pt modelId="{4BC48B6E-17AB-4250-94BD-C18412326A99}">
      <dgm:prSet/>
      <dgm:spPr/>
      <dgm:t>
        <a:bodyPr/>
        <a:lstStyle/>
        <a:p>
          <a:r>
            <a:rPr lang="en-US" dirty="0"/>
            <a:t>The implementation</a:t>
          </a:r>
        </a:p>
      </dgm:t>
    </dgm:pt>
    <dgm:pt modelId="{35ACEC2D-6DE1-435E-BE21-2C174F6184D0}" type="parTrans" cxnId="{7A4AD35D-3354-41B9-96C9-C4D65BD0A138}">
      <dgm:prSet/>
      <dgm:spPr/>
      <dgm:t>
        <a:bodyPr/>
        <a:lstStyle/>
        <a:p>
          <a:endParaRPr lang="en-US"/>
        </a:p>
      </dgm:t>
    </dgm:pt>
    <dgm:pt modelId="{7EB371D8-1809-42BE-AEB7-0A1D5E046D90}" type="sibTrans" cxnId="{7A4AD35D-3354-41B9-96C9-C4D65BD0A138}">
      <dgm:prSet/>
      <dgm:spPr/>
      <dgm:t>
        <a:bodyPr/>
        <a:lstStyle/>
        <a:p>
          <a:endParaRPr lang="en-US"/>
        </a:p>
      </dgm:t>
    </dgm:pt>
    <dgm:pt modelId="{B7002087-E361-44BB-A195-B836FB834210}">
      <dgm:prSet/>
      <dgm:spPr/>
      <dgm:t>
        <a:bodyPr/>
        <a:lstStyle/>
        <a:p>
          <a:r>
            <a:rPr lang="en-US" dirty="0"/>
            <a:t>The changing market</a:t>
          </a:r>
        </a:p>
      </dgm:t>
    </dgm:pt>
    <dgm:pt modelId="{E8457BA7-FCB8-4228-BF94-4C96BBCF5D68}" type="parTrans" cxnId="{F5A1BCAF-BC41-4D93-AC25-86A7771EE318}">
      <dgm:prSet/>
      <dgm:spPr/>
      <dgm:t>
        <a:bodyPr/>
        <a:lstStyle/>
        <a:p>
          <a:endParaRPr lang="en-US"/>
        </a:p>
      </dgm:t>
    </dgm:pt>
    <dgm:pt modelId="{E66E23D7-A3D9-423D-B78B-F880CE969162}" type="sibTrans" cxnId="{F5A1BCAF-BC41-4D93-AC25-86A7771EE318}">
      <dgm:prSet/>
      <dgm:spPr/>
      <dgm:t>
        <a:bodyPr/>
        <a:lstStyle/>
        <a:p>
          <a:endParaRPr lang="en-US"/>
        </a:p>
      </dgm:t>
    </dgm:pt>
    <dgm:pt modelId="{8EB189DB-A4A1-48F8-9EFB-861B252DC288}">
      <dgm:prSet/>
      <dgm:spPr/>
      <dgm:t>
        <a:bodyPr/>
        <a:lstStyle/>
        <a:p>
          <a:r>
            <a:rPr lang="en-US" b="1" dirty="0"/>
            <a:t>Solutions?</a:t>
          </a:r>
        </a:p>
      </dgm:t>
    </dgm:pt>
    <dgm:pt modelId="{CFD2DC25-FBAA-4A25-91D2-ED453D7477AC}" type="parTrans" cxnId="{CA667DD0-BFA2-47CA-9AB3-DB0C1C463530}">
      <dgm:prSet/>
      <dgm:spPr/>
      <dgm:t>
        <a:bodyPr/>
        <a:lstStyle/>
        <a:p>
          <a:endParaRPr lang="en-US"/>
        </a:p>
      </dgm:t>
    </dgm:pt>
    <dgm:pt modelId="{686C545E-76E8-4104-B234-0889243D8E8C}" type="sibTrans" cxnId="{CA667DD0-BFA2-47CA-9AB3-DB0C1C463530}">
      <dgm:prSet/>
      <dgm:spPr/>
      <dgm:t>
        <a:bodyPr/>
        <a:lstStyle/>
        <a:p>
          <a:endParaRPr lang="en-US"/>
        </a:p>
      </dgm:t>
    </dgm:pt>
    <dgm:pt modelId="{63AABFB6-690F-45D1-B6FF-8D027E531BDA}">
      <dgm:prSet/>
      <dgm:spPr/>
      <dgm:t>
        <a:bodyPr/>
        <a:lstStyle/>
        <a:p>
          <a:r>
            <a:rPr lang="en-US" dirty="0"/>
            <a:t>Pivot</a:t>
          </a:r>
        </a:p>
      </dgm:t>
    </dgm:pt>
    <dgm:pt modelId="{C371BD44-BA22-4DF7-BE94-9FCA1E109D95}" type="parTrans" cxnId="{C371DF53-CA94-4B19-9BDC-92582CCCBFF1}">
      <dgm:prSet/>
      <dgm:spPr/>
      <dgm:t>
        <a:bodyPr/>
        <a:lstStyle/>
        <a:p>
          <a:endParaRPr lang="en-US"/>
        </a:p>
      </dgm:t>
    </dgm:pt>
    <dgm:pt modelId="{199CDC38-D18E-4E38-B14E-25180AAB5EE7}" type="sibTrans" cxnId="{C371DF53-CA94-4B19-9BDC-92582CCCBFF1}">
      <dgm:prSet/>
      <dgm:spPr/>
      <dgm:t>
        <a:bodyPr/>
        <a:lstStyle/>
        <a:p>
          <a:endParaRPr lang="en-US"/>
        </a:p>
      </dgm:t>
    </dgm:pt>
    <dgm:pt modelId="{F024FC9F-D4D2-4219-9DC8-6A18A47E69AE}">
      <dgm:prSet/>
      <dgm:spPr/>
      <dgm:t>
        <a:bodyPr/>
        <a:lstStyle/>
        <a:p>
          <a:r>
            <a:rPr lang="en-US" dirty="0"/>
            <a:t>Merger or sale</a:t>
          </a:r>
        </a:p>
      </dgm:t>
    </dgm:pt>
    <dgm:pt modelId="{F10CB728-392A-4143-9DC6-542CAE967F7A}" type="parTrans" cxnId="{AFEAD10C-27DB-4F5F-8DBD-70ABBE647C51}">
      <dgm:prSet/>
      <dgm:spPr/>
      <dgm:t>
        <a:bodyPr/>
        <a:lstStyle/>
        <a:p>
          <a:endParaRPr lang="en-US"/>
        </a:p>
      </dgm:t>
    </dgm:pt>
    <dgm:pt modelId="{977E6C77-B928-48A3-B421-D08D81FFD2DF}" type="sibTrans" cxnId="{AFEAD10C-27DB-4F5F-8DBD-70ABBE647C51}">
      <dgm:prSet/>
      <dgm:spPr/>
      <dgm:t>
        <a:bodyPr/>
        <a:lstStyle/>
        <a:p>
          <a:endParaRPr lang="en-US"/>
        </a:p>
      </dgm:t>
    </dgm:pt>
    <dgm:pt modelId="{4DFA1398-FCAA-4BBE-97A1-82C443F72883}" type="pres">
      <dgm:prSet presAssocID="{A0B30BAA-3B82-42E6-B902-35FEA87E13C7}" presName="linear" presStyleCnt="0">
        <dgm:presLayoutVars>
          <dgm:dir/>
          <dgm:animLvl val="lvl"/>
          <dgm:resizeHandles val="exact"/>
        </dgm:presLayoutVars>
      </dgm:prSet>
      <dgm:spPr/>
    </dgm:pt>
    <dgm:pt modelId="{22505458-F7D0-493A-9D9E-8D7EE4D0F4BC}" type="pres">
      <dgm:prSet presAssocID="{28D3C805-AB14-484B-8DCE-4D054EE03E45}" presName="parentLin" presStyleCnt="0"/>
      <dgm:spPr/>
    </dgm:pt>
    <dgm:pt modelId="{3EF6B2E6-039F-4ECF-AF06-BF8F065CDF57}" type="pres">
      <dgm:prSet presAssocID="{28D3C805-AB14-484B-8DCE-4D054EE03E45}" presName="parentLeftMargin" presStyleLbl="node1" presStyleIdx="0" presStyleCnt="3"/>
      <dgm:spPr/>
    </dgm:pt>
    <dgm:pt modelId="{1A4A69D8-C386-40ED-953E-643FC13C8B0E}" type="pres">
      <dgm:prSet presAssocID="{28D3C805-AB14-484B-8DCE-4D054EE03E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F0D9EE-5F5C-4336-8540-703600B88236}" type="pres">
      <dgm:prSet presAssocID="{28D3C805-AB14-484B-8DCE-4D054EE03E45}" presName="negativeSpace" presStyleCnt="0"/>
      <dgm:spPr/>
    </dgm:pt>
    <dgm:pt modelId="{4C1B41EE-A023-4AD0-BC40-C28DDB51F7A6}" type="pres">
      <dgm:prSet presAssocID="{28D3C805-AB14-484B-8DCE-4D054EE03E45}" presName="childText" presStyleLbl="conFgAcc1" presStyleIdx="0" presStyleCnt="3">
        <dgm:presLayoutVars>
          <dgm:bulletEnabled val="1"/>
        </dgm:presLayoutVars>
      </dgm:prSet>
      <dgm:spPr/>
    </dgm:pt>
    <dgm:pt modelId="{4C470AF1-1510-4F39-BAE5-F7076818BA23}" type="pres">
      <dgm:prSet presAssocID="{51A4E392-EAC2-4A72-996E-F44385FD493A}" presName="spaceBetweenRectangles" presStyleCnt="0"/>
      <dgm:spPr/>
    </dgm:pt>
    <dgm:pt modelId="{7858BF47-2B48-49DA-87F6-A5405893AA50}" type="pres">
      <dgm:prSet presAssocID="{43F579E1-CBC9-429E-B158-63AF3146F662}" presName="parentLin" presStyleCnt="0"/>
      <dgm:spPr/>
    </dgm:pt>
    <dgm:pt modelId="{51E3C5ED-35A5-44BC-AC7A-53EB3B831B74}" type="pres">
      <dgm:prSet presAssocID="{43F579E1-CBC9-429E-B158-63AF3146F662}" presName="parentLeftMargin" presStyleLbl="node1" presStyleIdx="0" presStyleCnt="3"/>
      <dgm:spPr/>
    </dgm:pt>
    <dgm:pt modelId="{E35AA7F1-498A-4416-B0A8-72402A5ECE90}" type="pres">
      <dgm:prSet presAssocID="{43F579E1-CBC9-429E-B158-63AF3146F6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E02EF3-DF4F-494B-A364-1D51254A18DB}" type="pres">
      <dgm:prSet presAssocID="{43F579E1-CBC9-429E-B158-63AF3146F662}" presName="negativeSpace" presStyleCnt="0"/>
      <dgm:spPr/>
    </dgm:pt>
    <dgm:pt modelId="{5B38C88D-6C83-49C8-97B2-99387B1DF802}" type="pres">
      <dgm:prSet presAssocID="{43F579E1-CBC9-429E-B158-63AF3146F662}" presName="childText" presStyleLbl="conFgAcc1" presStyleIdx="1" presStyleCnt="3">
        <dgm:presLayoutVars>
          <dgm:bulletEnabled val="1"/>
        </dgm:presLayoutVars>
      </dgm:prSet>
      <dgm:spPr/>
    </dgm:pt>
    <dgm:pt modelId="{A0E7090A-5095-436E-A085-4BE842D009A9}" type="pres">
      <dgm:prSet presAssocID="{66B7B2D5-F4E6-44AB-A89E-24ABAD40B1C1}" presName="spaceBetweenRectangles" presStyleCnt="0"/>
      <dgm:spPr/>
    </dgm:pt>
    <dgm:pt modelId="{40E4342A-B46C-44FE-A8D4-148DA75EA5A8}" type="pres">
      <dgm:prSet presAssocID="{8EB189DB-A4A1-48F8-9EFB-861B252DC288}" presName="parentLin" presStyleCnt="0"/>
      <dgm:spPr/>
    </dgm:pt>
    <dgm:pt modelId="{2252B9AA-7183-46D9-AC5A-CBF90B895E63}" type="pres">
      <dgm:prSet presAssocID="{8EB189DB-A4A1-48F8-9EFB-861B252DC288}" presName="parentLeftMargin" presStyleLbl="node1" presStyleIdx="1" presStyleCnt="3"/>
      <dgm:spPr/>
    </dgm:pt>
    <dgm:pt modelId="{1764ACBC-8351-431F-9891-5A70F1170D0C}" type="pres">
      <dgm:prSet presAssocID="{8EB189DB-A4A1-48F8-9EFB-861B252DC28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34D727-00B6-4000-9BE1-53BA2FFC6E46}" type="pres">
      <dgm:prSet presAssocID="{8EB189DB-A4A1-48F8-9EFB-861B252DC288}" presName="negativeSpace" presStyleCnt="0"/>
      <dgm:spPr/>
    </dgm:pt>
    <dgm:pt modelId="{7E62631B-F6F0-4B00-B85E-1F93337412E8}" type="pres">
      <dgm:prSet presAssocID="{8EB189DB-A4A1-48F8-9EFB-861B252DC2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E9DF02-F302-4E39-960F-98FD4084791F}" type="presOf" srcId="{8EB189DB-A4A1-48F8-9EFB-861B252DC288}" destId="{2252B9AA-7183-46D9-AC5A-CBF90B895E63}" srcOrd="0" destOrd="0" presId="urn:microsoft.com/office/officeart/2005/8/layout/list1"/>
    <dgm:cxn modelId="{AFEAD10C-27DB-4F5F-8DBD-70ABBE647C51}" srcId="{8EB189DB-A4A1-48F8-9EFB-861B252DC288}" destId="{F024FC9F-D4D2-4219-9DC8-6A18A47E69AE}" srcOrd="2" destOrd="0" parTransId="{F10CB728-392A-4143-9DC6-542CAE967F7A}" sibTransId="{977E6C77-B928-48A3-B421-D08D81FFD2DF}"/>
    <dgm:cxn modelId="{C4ADD120-A54D-4BB7-8ECD-F51DCCA43137}" srcId="{8EB189DB-A4A1-48F8-9EFB-861B252DC288}" destId="{1F1C2890-81C6-41B3-A1E7-0B9A1AE518ED}" srcOrd="0" destOrd="0" parTransId="{2D5D8220-EAD0-420C-9C81-FB0A7C9EA8E0}" sibTransId="{73434B81-A4B6-4DB6-8727-E3484CA3FFA7}"/>
    <dgm:cxn modelId="{9E10642B-8E9B-45B2-B5E1-C1413719EC89}" type="presOf" srcId="{63AABFB6-690F-45D1-B6FF-8D027E531BDA}" destId="{7E62631B-F6F0-4B00-B85E-1F93337412E8}" srcOrd="0" destOrd="1" presId="urn:microsoft.com/office/officeart/2005/8/layout/list1"/>
    <dgm:cxn modelId="{4CF0B832-1D83-40DE-A5A6-644EE440C540}" type="presOf" srcId="{F50072DA-F310-4588-96EE-55B1A1217066}" destId="{5B38C88D-6C83-49C8-97B2-99387B1DF802}" srcOrd="0" destOrd="0" presId="urn:microsoft.com/office/officeart/2005/8/layout/list1"/>
    <dgm:cxn modelId="{8085945B-0A41-4C99-AB15-6A3FA12440A0}" srcId="{A0B30BAA-3B82-42E6-B902-35FEA87E13C7}" destId="{43F579E1-CBC9-429E-B158-63AF3146F662}" srcOrd="1" destOrd="0" parTransId="{A98CE6BA-43C0-4D85-A36E-7470544651EE}" sibTransId="{66B7B2D5-F4E6-44AB-A89E-24ABAD40B1C1}"/>
    <dgm:cxn modelId="{7A4AD35D-3354-41B9-96C9-C4D65BD0A138}" srcId="{43F579E1-CBC9-429E-B158-63AF3146F662}" destId="{4BC48B6E-17AB-4250-94BD-C18412326A99}" srcOrd="1" destOrd="0" parTransId="{35ACEC2D-6DE1-435E-BE21-2C174F6184D0}" sibTransId="{7EB371D8-1809-42BE-AEB7-0A1D5E046D90}"/>
    <dgm:cxn modelId="{E4395F67-E56D-4124-8378-9CBF814BC38F}" srcId="{A0B30BAA-3B82-42E6-B902-35FEA87E13C7}" destId="{28D3C805-AB14-484B-8DCE-4D054EE03E45}" srcOrd="0" destOrd="0" parTransId="{BE7E91EA-5112-4084-AF7F-54DE9204EE54}" sibTransId="{51A4E392-EAC2-4A72-996E-F44385FD493A}"/>
    <dgm:cxn modelId="{E27C7C67-D445-4892-8A20-C82E8AFEE11A}" type="presOf" srcId="{B7002087-E361-44BB-A195-B836FB834210}" destId="{5B38C88D-6C83-49C8-97B2-99387B1DF802}" srcOrd="0" destOrd="2" presId="urn:microsoft.com/office/officeart/2005/8/layout/list1"/>
    <dgm:cxn modelId="{6B7EFA48-B1FE-4F00-B58B-90C223536B1F}" type="presOf" srcId="{8EB189DB-A4A1-48F8-9EFB-861B252DC288}" destId="{1764ACBC-8351-431F-9891-5A70F1170D0C}" srcOrd="1" destOrd="0" presId="urn:microsoft.com/office/officeart/2005/8/layout/list1"/>
    <dgm:cxn modelId="{C371DF53-CA94-4B19-9BDC-92582CCCBFF1}" srcId="{8EB189DB-A4A1-48F8-9EFB-861B252DC288}" destId="{63AABFB6-690F-45D1-B6FF-8D027E531BDA}" srcOrd="1" destOrd="0" parTransId="{C371BD44-BA22-4DF7-BE94-9FCA1E109D95}" sibTransId="{199CDC38-D18E-4E38-B14E-25180AAB5EE7}"/>
    <dgm:cxn modelId="{42AE4478-EE5F-4DAB-8FE0-82C687D7CB7F}" type="presOf" srcId="{F024FC9F-D4D2-4219-9DC8-6A18A47E69AE}" destId="{7E62631B-F6F0-4B00-B85E-1F93337412E8}" srcOrd="0" destOrd="2" presId="urn:microsoft.com/office/officeart/2005/8/layout/list1"/>
    <dgm:cxn modelId="{3AD21C92-03B9-46EE-9D02-7EA557E877D3}" type="presOf" srcId="{A0B30BAA-3B82-42E6-B902-35FEA87E13C7}" destId="{4DFA1398-FCAA-4BBE-97A1-82C443F72883}" srcOrd="0" destOrd="0" presId="urn:microsoft.com/office/officeart/2005/8/layout/list1"/>
    <dgm:cxn modelId="{7B330C99-9E62-44FF-BC30-206A68EBE391}" type="presOf" srcId="{1F1C2890-81C6-41B3-A1E7-0B9A1AE518ED}" destId="{7E62631B-F6F0-4B00-B85E-1F93337412E8}" srcOrd="0" destOrd="0" presId="urn:microsoft.com/office/officeart/2005/8/layout/list1"/>
    <dgm:cxn modelId="{9F68AD9F-6B69-4D2A-9EDE-39EC2FE5FE02}" type="presOf" srcId="{43F579E1-CBC9-429E-B158-63AF3146F662}" destId="{51E3C5ED-35A5-44BC-AC7A-53EB3B831B74}" srcOrd="0" destOrd="0" presId="urn:microsoft.com/office/officeart/2005/8/layout/list1"/>
    <dgm:cxn modelId="{F5A1BCAF-BC41-4D93-AC25-86A7771EE318}" srcId="{43F579E1-CBC9-429E-B158-63AF3146F662}" destId="{B7002087-E361-44BB-A195-B836FB834210}" srcOrd="2" destOrd="0" parTransId="{E8457BA7-FCB8-4228-BF94-4C96BBCF5D68}" sibTransId="{E66E23D7-A3D9-423D-B78B-F880CE969162}"/>
    <dgm:cxn modelId="{F955B2C2-A2ED-4948-99E1-30A666A00EF2}" type="presOf" srcId="{28D3C805-AB14-484B-8DCE-4D054EE03E45}" destId="{1A4A69D8-C386-40ED-953E-643FC13C8B0E}" srcOrd="1" destOrd="0" presId="urn:microsoft.com/office/officeart/2005/8/layout/list1"/>
    <dgm:cxn modelId="{CA667DD0-BFA2-47CA-9AB3-DB0C1C463530}" srcId="{A0B30BAA-3B82-42E6-B902-35FEA87E13C7}" destId="{8EB189DB-A4A1-48F8-9EFB-861B252DC288}" srcOrd="2" destOrd="0" parTransId="{CFD2DC25-FBAA-4A25-91D2-ED453D7477AC}" sibTransId="{686C545E-76E8-4104-B234-0889243D8E8C}"/>
    <dgm:cxn modelId="{9A8737D9-181C-4DB1-B156-51754BF1DA11}" type="presOf" srcId="{4BC48B6E-17AB-4250-94BD-C18412326A99}" destId="{5B38C88D-6C83-49C8-97B2-99387B1DF802}" srcOrd="0" destOrd="1" presId="urn:microsoft.com/office/officeart/2005/8/layout/list1"/>
    <dgm:cxn modelId="{96F4EBDB-897F-4FB4-B6CA-F4661D15442D}" srcId="{43F579E1-CBC9-429E-B158-63AF3146F662}" destId="{F50072DA-F310-4588-96EE-55B1A1217066}" srcOrd="0" destOrd="0" parTransId="{B1250423-24A9-4265-9C82-9C65CA6445D4}" sibTransId="{CC5EDC24-B4D8-4102-9B0B-C0B2E04B1FA2}"/>
    <dgm:cxn modelId="{6D5A1AE2-EABF-42DA-961C-27D6A9BCA68E}" type="presOf" srcId="{43F579E1-CBC9-429E-B158-63AF3146F662}" destId="{E35AA7F1-498A-4416-B0A8-72402A5ECE90}" srcOrd="1" destOrd="0" presId="urn:microsoft.com/office/officeart/2005/8/layout/list1"/>
    <dgm:cxn modelId="{3112EFE4-C9B7-4F38-B6CA-2D67BE4EBBF9}" type="presOf" srcId="{28D3C805-AB14-484B-8DCE-4D054EE03E45}" destId="{3EF6B2E6-039F-4ECF-AF06-BF8F065CDF57}" srcOrd="0" destOrd="0" presId="urn:microsoft.com/office/officeart/2005/8/layout/list1"/>
    <dgm:cxn modelId="{7FE14ED5-AF77-4C42-9BB4-C1FAF8B38D93}" type="presParOf" srcId="{4DFA1398-FCAA-4BBE-97A1-82C443F72883}" destId="{22505458-F7D0-493A-9D9E-8D7EE4D0F4BC}" srcOrd="0" destOrd="0" presId="urn:microsoft.com/office/officeart/2005/8/layout/list1"/>
    <dgm:cxn modelId="{DC534316-ACE9-4742-A47F-3FAA150B0274}" type="presParOf" srcId="{22505458-F7D0-493A-9D9E-8D7EE4D0F4BC}" destId="{3EF6B2E6-039F-4ECF-AF06-BF8F065CDF57}" srcOrd="0" destOrd="0" presId="urn:microsoft.com/office/officeart/2005/8/layout/list1"/>
    <dgm:cxn modelId="{D9467058-1A65-46F8-ABDB-5C139485C893}" type="presParOf" srcId="{22505458-F7D0-493A-9D9E-8D7EE4D0F4BC}" destId="{1A4A69D8-C386-40ED-953E-643FC13C8B0E}" srcOrd="1" destOrd="0" presId="urn:microsoft.com/office/officeart/2005/8/layout/list1"/>
    <dgm:cxn modelId="{4779A6F2-0F84-436A-B326-4DA242A01162}" type="presParOf" srcId="{4DFA1398-FCAA-4BBE-97A1-82C443F72883}" destId="{9EF0D9EE-5F5C-4336-8540-703600B88236}" srcOrd="1" destOrd="0" presId="urn:microsoft.com/office/officeart/2005/8/layout/list1"/>
    <dgm:cxn modelId="{330CC5FE-1493-4AC9-9D1B-6D6328CC4D6B}" type="presParOf" srcId="{4DFA1398-FCAA-4BBE-97A1-82C443F72883}" destId="{4C1B41EE-A023-4AD0-BC40-C28DDB51F7A6}" srcOrd="2" destOrd="0" presId="urn:microsoft.com/office/officeart/2005/8/layout/list1"/>
    <dgm:cxn modelId="{139885D2-A77D-435C-BAEA-EBDF64764588}" type="presParOf" srcId="{4DFA1398-FCAA-4BBE-97A1-82C443F72883}" destId="{4C470AF1-1510-4F39-BAE5-F7076818BA23}" srcOrd="3" destOrd="0" presId="urn:microsoft.com/office/officeart/2005/8/layout/list1"/>
    <dgm:cxn modelId="{7EC621D7-0456-44E4-A462-96368DDE0044}" type="presParOf" srcId="{4DFA1398-FCAA-4BBE-97A1-82C443F72883}" destId="{7858BF47-2B48-49DA-87F6-A5405893AA50}" srcOrd="4" destOrd="0" presId="urn:microsoft.com/office/officeart/2005/8/layout/list1"/>
    <dgm:cxn modelId="{B1B9B314-7E7C-4040-ACAE-A3A07E9A972C}" type="presParOf" srcId="{7858BF47-2B48-49DA-87F6-A5405893AA50}" destId="{51E3C5ED-35A5-44BC-AC7A-53EB3B831B74}" srcOrd="0" destOrd="0" presId="urn:microsoft.com/office/officeart/2005/8/layout/list1"/>
    <dgm:cxn modelId="{194D8FEA-E9CC-4F07-95B7-DFF0F0908677}" type="presParOf" srcId="{7858BF47-2B48-49DA-87F6-A5405893AA50}" destId="{E35AA7F1-498A-4416-B0A8-72402A5ECE90}" srcOrd="1" destOrd="0" presId="urn:microsoft.com/office/officeart/2005/8/layout/list1"/>
    <dgm:cxn modelId="{9BB7A68A-2624-48AB-B188-D5B742FD284E}" type="presParOf" srcId="{4DFA1398-FCAA-4BBE-97A1-82C443F72883}" destId="{C2E02EF3-DF4F-494B-A364-1D51254A18DB}" srcOrd="5" destOrd="0" presId="urn:microsoft.com/office/officeart/2005/8/layout/list1"/>
    <dgm:cxn modelId="{147D8AB8-4D1F-4A22-B58F-ED977C9EBABD}" type="presParOf" srcId="{4DFA1398-FCAA-4BBE-97A1-82C443F72883}" destId="{5B38C88D-6C83-49C8-97B2-99387B1DF802}" srcOrd="6" destOrd="0" presId="urn:microsoft.com/office/officeart/2005/8/layout/list1"/>
    <dgm:cxn modelId="{A444D50D-BA4E-4A77-9A99-2FF40DAA989E}" type="presParOf" srcId="{4DFA1398-FCAA-4BBE-97A1-82C443F72883}" destId="{A0E7090A-5095-436E-A085-4BE842D009A9}" srcOrd="7" destOrd="0" presId="urn:microsoft.com/office/officeart/2005/8/layout/list1"/>
    <dgm:cxn modelId="{68171095-DE43-442C-B58C-76E9A15D78F0}" type="presParOf" srcId="{4DFA1398-FCAA-4BBE-97A1-82C443F72883}" destId="{40E4342A-B46C-44FE-A8D4-148DA75EA5A8}" srcOrd="8" destOrd="0" presId="urn:microsoft.com/office/officeart/2005/8/layout/list1"/>
    <dgm:cxn modelId="{5922532E-B7E0-4660-962E-CE1D03FA3422}" type="presParOf" srcId="{40E4342A-B46C-44FE-A8D4-148DA75EA5A8}" destId="{2252B9AA-7183-46D9-AC5A-CBF90B895E63}" srcOrd="0" destOrd="0" presId="urn:microsoft.com/office/officeart/2005/8/layout/list1"/>
    <dgm:cxn modelId="{285D0EA6-ED21-45EE-A5B5-93B380B07EA6}" type="presParOf" srcId="{40E4342A-B46C-44FE-A8D4-148DA75EA5A8}" destId="{1764ACBC-8351-431F-9891-5A70F1170D0C}" srcOrd="1" destOrd="0" presId="urn:microsoft.com/office/officeart/2005/8/layout/list1"/>
    <dgm:cxn modelId="{4919B89B-E098-4324-AD9E-18E6BA80C6C1}" type="presParOf" srcId="{4DFA1398-FCAA-4BBE-97A1-82C443F72883}" destId="{5834D727-00B6-4000-9BE1-53BA2FFC6E46}" srcOrd="9" destOrd="0" presId="urn:microsoft.com/office/officeart/2005/8/layout/list1"/>
    <dgm:cxn modelId="{6A7A1F08-6155-4845-8C7D-B3F9456DCED5}" type="presParOf" srcId="{4DFA1398-FCAA-4BBE-97A1-82C443F72883}" destId="{7E62631B-F6F0-4B00-B85E-1F93337412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A87B73-3FCC-45D5-99E0-09219E63330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BE3594-14C8-4E34-92F7-B1CB09171660}">
      <dgm:prSet custT="1"/>
      <dgm:spPr/>
      <dgm:t>
        <a:bodyPr/>
        <a:lstStyle/>
        <a:p>
          <a:r>
            <a:rPr lang="en-US" sz="2000" b="0" dirty="0"/>
            <a:t>The leader’s primary role is to provide vision and a plan – and then seek order, not control</a:t>
          </a:r>
        </a:p>
      </dgm:t>
    </dgm:pt>
    <dgm:pt modelId="{1906BF76-3A06-41BA-B4E4-47F7FF59B28A}" type="parTrans" cxnId="{0A4F5794-798E-4465-8EA0-211C29EE5C16}">
      <dgm:prSet/>
      <dgm:spPr/>
      <dgm:t>
        <a:bodyPr/>
        <a:lstStyle/>
        <a:p>
          <a:endParaRPr lang="en-US"/>
        </a:p>
      </dgm:t>
    </dgm:pt>
    <dgm:pt modelId="{A927D85B-5173-49AB-8F51-C285D9DE1233}" type="sibTrans" cxnId="{0A4F5794-798E-4465-8EA0-211C29EE5C16}">
      <dgm:prSet/>
      <dgm:spPr/>
      <dgm:t>
        <a:bodyPr/>
        <a:lstStyle/>
        <a:p>
          <a:endParaRPr lang="en-US"/>
        </a:p>
      </dgm:t>
    </dgm:pt>
    <dgm:pt modelId="{ACB4D23C-450C-4FBC-85E0-7882009A9ECA}">
      <dgm:prSet custT="1"/>
      <dgm:spPr/>
      <dgm:t>
        <a:bodyPr/>
        <a:lstStyle/>
        <a:p>
          <a:r>
            <a:rPr lang="en-US" sz="2000" b="0" dirty="0"/>
            <a:t>Don’t be too busy with the urgent to think - and take a wide view</a:t>
          </a:r>
        </a:p>
      </dgm:t>
    </dgm:pt>
    <dgm:pt modelId="{2CFA5525-9034-4546-81FC-617F91A0AE0E}" type="parTrans" cxnId="{1593D631-E54A-452B-8E52-5939B8AF4114}">
      <dgm:prSet/>
      <dgm:spPr/>
      <dgm:t>
        <a:bodyPr/>
        <a:lstStyle/>
        <a:p>
          <a:endParaRPr lang="en-US"/>
        </a:p>
      </dgm:t>
    </dgm:pt>
    <dgm:pt modelId="{9F1EFEAA-DD48-4E00-8E91-A5A16B817955}" type="sibTrans" cxnId="{1593D631-E54A-452B-8E52-5939B8AF4114}">
      <dgm:prSet/>
      <dgm:spPr/>
      <dgm:t>
        <a:bodyPr/>
        <a:lstStyle/>
        <a:p>
          <a:endParaRPr lang="en-US"/>
        </a:p>
      </dgm:t>
    </dgm:pt>
    <dgm:pt modelId="{510CBACA-1533-42D1-8C19-A1A3C39E5C2D}">
      <dgm:prSet custT="1"/>
      <dgm:spPr/>
      <dgm:t>
        <a:bodyPr/>
        <a:lstStyle/>
        <a:p>
          <a:r>
            <a:rPr lang="en-US" sz="2000" b="0" dirty="0"/>
            <a:t>Bad leadership decisions have a larger negative impact in this turbulent environment</a:t>
          </a:r>
        </a:p>
      </dgm:t>
    </dgm:pt>
    <dgm:pt modelId="{E4BCB42C-F8C9-4CBA-AC66-D5FD0E4A1351}" type="parTrans" cxnId="{8788562E-95C5-48B7-864B-220005E4986E}">
      <dgm:prSet/>
      <dgm:spPr/>
      <dgm:t>
        <a:bodyPr/>
        <a:lstStyle/>
        <a:p>
          <a:endParaRPr lang="en-US"/>
        </a:p>
      </dgm:t>
    </dgm:pt>
    <dgm:pt modelId="{E95C8DF0-3BBE-445B-9A1F-E62918BD4397}" type="sibTrans" cxnId="{8788562E-95C5-48B7-864B-220005E4986E}">
      <dgm:prSet/>
      <dgm:spPr/>
      <dgm:t>
        <a:bodyPr/>
        <a:lstStyle/>
        <a:p>
          <a:endParaRPr lang="en-US"/>
        </a:p>
      </dgm:t>
    </dgm:pt>
    <dgm:pt modelId="{0889476E-A33F-4D16-A430-4C95F612C20F}">
      <dgm:prSet custT="1"/>
      <dgm:spPr/>
      <dgm:t>
        <a:bodyPr/>
        <a:lstStyle/>
        <a:p>
          <a:r>
            <a:rPr lang="en-US" sz="2000" b="0" dirty="0"/>
            <a:t>Don’t get too attached to any vision or plan – you are not in control   </a:t>
          </a:r>
        </a:p>
        <a:p>
          <a:endParaRPr lang="en-US" sz="2000" b="0" i="1" dirty="0"/>
        </a:p>
        <a:p>
          <a:r>
            <a:rPr lang="en-US" sz="2000" b="0" i="1" dirty="0"/>
            <a:t>“Your organization is but a leaf on the river of life…”</a:t>
          </a:r>
        </a:p>
      </dgm:t>
    </dgm:pt>
    <dgm:pt modelId="{38FD649A-859E-42F7-9A88-0FD0FFD94599}" type="parTrans" cxnId="{D1AED9B4-4501-4BCF-8FF2-CCC91E171C0F}">
      <dgm:prSet/>
      <dgm:spPr/>
      <dgm:t>
        <a:bodyPr/>
        <a:lstStyle/>
        <a:p>
          <a:endParaRPr lang="en-US"/>
        </a:p>
      </dgm:t>
    </dgm:pt>
    <dgm:pt modelId="{A33686A5-B7FB-4F2E-9935-2E4973875DFA}" type="sibTrans" cxnId="{D1AED9B4-4501-4BCF-8FF2-CCC91E171C0F}">
      <dgm:prSet/>
      <dgm:spPr/>
      <dgm:t>
        <a:bodyPr/>
        <a:lstStyle/>
        <a:p>
          <a:endParaRPr lang="en-US"/>
        </a:p>
      </dgm:t>
    </dgm:pt>
    <dgm:pt modelId="{0A0779EB-61F1-4E03-9641-566E25B8F81A}" type="pres">
      <dgm:prSet presAssocID="{BDA87B73-3FCC-45D5-99E0-09219E633307}" presName="linear" presStyleCnt="0">
        <dgm:presLayoutVars>
          <dgm:animLvl val="lvl"/>
          <dgm:resizeHandles val="exact"/>
        </dgm:presLayoutVars>
      </dgm:prSet>
      <dgm:spPr/>
    </dgm:pt>
    <dgm:pt modelId="{62670009-7F5E-4113-9267-14A2AC0F9983}" type="pres">
      <dgm:prSet presAssocID="{16BE3594-14C8-4E34-92F7-B1CB09171660}" presName="parentText" presStyleLbl="node1" presStyleIdx="0" presStyleCnt="4" custScaleY="92450">
        <dgm:presLayoutVars>
          <dgm:chMax val="0"/>
          <dgm:bulletEnabled val="1"/>
        </dgm:presLayoutVars>
      </dgm:prSet>
      <dgm:spPr/>
    </dgm:pt>
    <dgm:pt modelId="{1B7C442B-FED9-4C02-8E85-4B6BE459B0FB}" type="pres">
      <dgm:prSet presAssocID="{A927D85B-5173-49AB-8F51-C285D9DE1233}" presName="spacer" presStyleCnt="0"/>
      <dgm:spPr/>
    </dgm:pt>
    <dgm:pt modelId="{2B83DEEF-AA9F-46C2-BFB4-4E61FC03012D}" type="pres">
      <dgm:prSet presAssocID="{ACB4D23C-450C-4FBC-85E0-7882009A9ECA}" presName="parentText" presStyleLbl="node1" presStyleIdx="1" presStyleCnt="4" custScaleY="62783">
        <dgm:presLayoutVars>
          <dgm:chMax val="0"/>
          <dgm:bulletEnabled val="1"/>
        </dgm:presLayoutVars>
      </dgm:prSet>
      <dgm:spPr/>
    </dgm:pt>
    <dgm:pt modelId="{D7781B5E-7E71-4724-95C8-7ED9CCEE5D3D}" type="pres">
      <dgm:prSet presAssocID="{9F1EFEAA-DD48-4E00-8E91-A5A16B817955}" presName="spacer" presStyleCnt="0"/>
      <dgm:spPr/>
    </dgm:pt>
    <dgm:pt modelId="{3F7684C6-2925-475F-8538-620646DEEFCC}" type="pres">
      <dgm:prSet presAssocID="{0889476E-A33F-4D16-A430-4C95F612C20F}" presName="parentText" presStyleLbl="node1" presStyleIdx="2" presStyleCnt="4" custScaleY="102674">
        <dgm:presLayoutVars>
          <dgm:chMax val="0"/>
          <dgm:bulletEnabled val="1"/>
        </dgm:presLayoutVars>
      </dgm:prSet>
      <dgm:spPr/>
    </dgm:pt>
    <dgm:pt modelId="{2DA57A5D-E723-454E-954A-1867D4BC2CB8}" type="pres">
      <dgm:prSet presAssocID="{A33686A5-B7FB-4F2E-9935-2E4973875DFA}" presName="spacer" presStyleCnt="0"/>
      <dgm:spPr/>
    </dgm:pt>
    <dgm:pt modelId="{A2476EC3-59CB-481E-82E6-3E79A8AA7E8C}" type="pres">
      <dgm:prSet presAssocID="{510CBACA-1533-42D1-8C19-A1A3C39E5C2D}" presName="parentText" presStyleLbl="node1" presStyleIdx="3" presStyleCnt="4" custScaleY="83018">
        <dgm:presLayoutVars>
          <dgm:chMax val="0"/>
          <dgm:bulletEnabled val="1"/>
        </dgm:presLayoutVars>
      </dgm:prSet>
      <dgm:spPr/>
    </dgm:pt>
  </dgm:ptLst>
  <dgm:cxnLst>
    <dgm:cxn modelId="{FCA6CB18-958C-4BC3-A35A-887A28744164}" type="presOf" srcId="{510CBACA-1533-42D1-8C19-A1A3C39E5C2D}" destId="{A2476EC3-59CB-481E-82E6-3E79A8AA7E8C}" srcOrd="0" destOrd="0" presId="urn:microsoft.com/office/officeart/2005/8/layout/vList2"/>
    <dgm:cxn modelId="{8788562E-95C5-48B7-864B-220005E4986E}" srcId="{BDA87B73-3FCC-45D5-99E0-09219E633307}" destId="{510CBACA-1533-42D1-8C19-A1A3C39E5C2D}" srcOrd="3" destOrd="0" parTransId="{E4BCB42C-F8C9-4CBA-AC66-D5FD0E4A1351}" sibTransId="{E95C8DF0-3BBE-445B-9A1F-E62918BD4397}"/>
    <dgm:cxn modelId="{1593D631-E54A-452B-8E52-5939B8AF4114}" srcId="{BDA87B73-3FCC-45D5-99E0-09219E633307}" destId="{ACB4D23C-450C-4FBC-85E0-7882009A9ECA}" srcOrd="1" destOrd="0" parTransId="{2CFA5525-9034-4546-81FC-617F91A0AE0E}" sibTransId="{9F1EFEAA-DD48-4E00-8E91-A5A16B817955}"/>
    <dgm:cxn modelId="{EC3A7944-1948-4D9D-9C0F-BEAE3081F340}" type="presOf" srcId="{BDA87B73-3FCC-45D5-99E0-09219E633307}" destId="{0A0779EB-61F1-4E03-9641-566E25B8F81A}" srcOrd="0" destOrd="0" presId="urn:microsoft.com/office/officeart/2005/8/layout/vList2"/>
    <dgm:cxn modelId="{C6D03B6C-8AB7-43F6-90C6-A87F4ED7BD36}" type="presOf" srcId="{16BE3594-14C8-4E34-92F7-B1CB09171660}" destId="{62670009-7F5E-4113-9267-14A2AC0F9983}" srcOrd="0" destOrd="0" presId="urn:microsoft.com/office/officeart/2005/8/layout/vList2"/>
    <dgm:cxn modelId="{165AC979-C670-49A8-A456-1998ABCFF27B}" type="presOf" srcId="{ACB4D23C-450C-4FBC-85E0-7882009A9ECA}" destId="{2B83DEEF-AA9F-46C2-BFB4-4E61FC03012D}" srcOrd="0" destOrd="0" presId="urn:microsoft.com/office/officeart/2005/8/layout/vList2"/>
    <dgm:cxn modelId="{0A4F5794-798E-4465-8EA0-211C29EE5C16}" srcId="{BDA87B73-3FCC-45D5-99E0-09219E633307}" destId="{16BE3594-14C8-4E34-92F7-B1CB09171660}" srcOrd="0" destOrd="0" parTransId="{1906BF76-3A06-41BA-B4E4-47F7FF59B28A}" sibTransId="{A927D85B-5173-49AB-8F51-C285D9DE1233}"/>
    <dgm:cxn modelId="{18C61AA1-62DA-4BAC-BE57-A286ACBC101E}" type="presOf" srcId="{0889476E-A33F-4D16-A430-4C95F612C20F}" destId="{3F7684C6-2925-475F-8538-620646DEEFCC}" srcOrd="0" destOrd="0" presId="urn:microsoft.com/office/officeart/2005/8/layout/vList2"/>
    <dgm:cxn modelId="{D1AED9B4-4501-4BCF-8FF2-CCC91E171C0F}" srcId="{BDA87B73-3FCC-45D5-99E0-09219E633307}" destId="{0889476E-A33F-4D16-A430-4C95F612C20F}" srcOrd="2" destOrd="0" parTransId="{38FD649A-859E-42F7-9A88-0FD0FFD94599}" sibTransId="{A33686A5-B7FB-4F2E-9935-2E4973875DFA}"/>
    <dgm:cxn modelId="{FDB1C0D5-90E9-4918-80DE-5DE35580172D}" type="presParOf" srcId="{0A0779EB-61F1-4E03-9641-566E25B8F81A}" destId="{62670009-7F5E-4113-9267-14A2AC0F9983}" srcOrd="0" destOrd="0" presId="urn:microsoft.com/office/officeart/2005/8/layout/vList2"/>
    <dgm:cxn modelId="{153BD1FD-6E46-4250-827B-86E843229480}" type="presParOf" srcId="{0A0779EB-61F1-4E03-9641-566E25B8F81A}" destId="{1B7C442B-FED9-4C02-8E85-4B6BE459B0FB}" srcOrd="1" destOrd="0" presId="urn:microsoft.com/office/officeart/2005/8/layout/vList2"/>
    <dgm:cxn modelId="{BC676F09-89FE-4096-96FA-9D4B51572795}" type="presParOf" srcId="{0A0779EB-61F1-4E03-9641-566E25B8F81A}" destId="{2B83DEEF-AA9F-46C2-BFB4-4E61FC03012D}" srcOrd="2" destOrd="0" presId="urn:microsoft.com/office/officeart/2005/8/layout/vList2"/>
    <dgm:cxn modelId="{4666D105-A5C8-42EA-8F0A-8B9CDDA76ADF}" type="presParOf" srcId="{0A0779EB-61F1-4E03-9641-566E25B8F81A}" destId="{D7781B5E-7E71-4724-95C8-7ED9CCEE5D3D}" srcOrd="3" destOrd="0" presId="urn:microsoft.com/office/officeart/2005/8/layout/vList2"/>
    <dgm:cxn modelId="{973EA907-6345-4C72-8AB4-FC6C623405C3}" type="presParOf" srcId="{0A0779EB-61F1-4E03-9641-566E25B8F81A}" destId="{3F7684C6-2925-475F-8538-620646DEEFCC}" srcOrd="4" destOrd="0" presId="urn:microsoft.com/office/officeart/2005/8/layout/vList2"/>
    <dgm:cxn modelId="{894F09A7-1F51-47A7-A901-0E68A389F9D9}" type="presParOf" srcId="{0A0779EB-61F1-4E03-9641-566E25B8F81A}" destId="{2DA57A5D-E723-454E-954A-1867D4BC2CB8}" srcOrd="5" destOrd="0" presId="urn:microsoft.com/office/officeart/2005/8/layout/vList2"/>
    <dgm:cxn modelId="{CA8F94AD-82C6-46C8-A9CE-1958C0C11733}" type="presParOf" srcId="{0A0779EB-61F1-4E03-9641-566E25B8F81A}" destId="{A2476EC3-59CB-481E-82E6-3E79A8AA7E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27E85-E13C-4B36-AEF5-C3742A7E56C9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7CC7D8-EA63-4BBF-B091-86DAE7B2AE6B}">
      <dgm:prSet phldrT="[Text]"/>
      <dgm:spPr/>
      <dgm:t>
        <a:bodyPr/>
        <a:lstStyle/>
        <a:p>
          <a:r>
            <a:rPr lang="en-US" dirty="0"/>
            <a:t>Integrated care coordination</a:t>
          </a:r>
        </a:p>
      </dgm:t>
    </dgm:pt>
    <dgm:pt modelId="{2D50DF29-F27C-489E-BFD9-B91BA7CCDEF6}" type="parTrans" cxnId="{BCD1D539-C1C5-4EDB-9CEA-786CC2D5DBDE}">
      <dgm:prSet/>
      <dgm:spPr/>
      <dgm:t>
        <a:bodyPr/>
        <a:lstStyle/>
        <a:p>
          <a:endParaRPr lang="en-US"/>
        </a:p>
      </dgm:t>
    </dgm:pt>
    <dgm:pt modelId="{342D778B-7665-41E4-9836-4730AD2FB388}" type="sibTrans" cxnId="{BCD1D539-C1C5-4EDB-9CEA-786CC2D5DBD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5C26C66-100A-4877-937B-3DBF1C47F79A}">
      <dgm:prSet/>
      <dgm:spPr/>
      <dgm:t>
        <a:bodyPr/>
        <a:lstStyle/>
        <a:p>
          <a:r>
            <a:rPr lang="en-US"/>
            <a:t>Interoperability at consumer record level</a:t>
          </a:r>
          <a:endParaRPr lang="en-US" dirty="0"/>
        </a:p>
      </dgm:t>
    </dgm:pt>
    <dgm:pt modelId="{2D4C7183-4071-4033-A9FD-3E2ED1704203}" type="parTrans" cxnId="{C9BB9A95-7FBC-4481-A570-F27F3329604D}">
      <dgm:prSet/>
      <dgm:spPr/>
      <dgm:t>
        <a:bodyPr/>
        <a:lstStyle/>
        <a:p>
          <a:endParaRPr lang="en-US"/>
        </a:p>
      </dgm:t>
    </dgm:pt>
    <dgm:pt modelId="{17B20278-0DF9-4F41-B9AE-6F330C96C5DE}" type="sibTrans" cxnId="{C9BB9A95-7FBC-4481-A570-F27F3329604D}">
      <dgm:prSet/>
      <dgm:spPr/>
      <dgm:t>
        <a:bodyPr/>
        <a:lstStyle/>
        <a:p>
          <a:endParaRPr lang="en-US"/>
        </a:p>
      </dgm:t>
    </dgm:pt>
    <dgm:pt modelId="{23A5BEF8-F9D3-43DB-93CB-5F9BC050C072}">
      <dgm:prSet/>
      <dgm:spPr/>
      <dgm:t>
        <a:bodyPr/>
        <a:lstStyle/>
        <a:p>
          <a:r>
            <a:rPr lang="en-US" dirty="0"/>
            <a:t>VBR/APM to facilitate flexibility for personalization </a:t>
          </a:r>
        </a:p>
      </dgm:t>
    </dgm:pt>
    <dgm:pt modelId="{03F0D8C7-974A-4862-AEBC-6D72D4283D86}" type="parTrans" cxnId="{70B9BFC5-4CA6-4A40-9626-4F09B30A3245}">
      <dgm:prSet/>
      <dgm:spPr/>
      <dgm:t>
        <a:bodyPr/>
        <a:lstStyle/>
        <a:p>
          <a:endParaRPr lang="en-US"/>
        </a:p>
      </dgm:t>
    </dgm:pt>
    <dgm:pt modelId="{10DF2FF8-3B5D-440A-89CB-DDE065132D7C}" type="sibTrans" cxnId="{70B9BFC5-4CA6-4A40-9626-4F09B30A3245}">
      <dgm:prSet/>
      <dgm:spPr/>
      <dgm:t>
        <a:bodyPr/>
        <a:lstStyle/>
        <a:p>
          <a:endParaRPr lang="en-US"/>
        </a:p>
      </dgm:t>
    </dgm:pt>
    <dgm:pt modelId="{5E84E2A0-ABA3-48FC-935E-CE796F46172E}">
      <dgm:prSet/>
      <dgm:spPr/>
      <dgm:t>
        <a:bodyPr/>
        <a:lstStyle/>
        <a:p>
          <a:r>
            <a:rPr lang="en-US" dirty="0"/>
            <a:t>VBR/APM to align financial incentives </a:t>
          </a:r>
        </a:p>
      </dgm:t>
    </dgm:pt>
    <dgm:pt modelId="{63E5B99D-ABC8-47AE-8499-FE06242F2A87}" type="parTrans" cxnId="{71D450F2-CC63-412E-9AAE-B254B732E0CE}">
      <dgm:prSet/>
      <dgm:spPr/>
      <dgm:t>
        <a:bodyPr/>
        <a:lstStyle/>
        <a:p>
          <a:endParaRPr lang="en-US"/>
        </a:p>
      </dgm:t>
    </dgm:pt>
    <dgm:pt modelId="{484EFD4A-DFFE-441D-8646-099F085CD5E3}" type="sibTrans" cxnId="{71D450F2-CC63-412E-9AAE-B254B732E0CE}">
      <dgm:prSet/>
      <dgm:spPr/>
      <dgm:t>
        <a:bodyPr/>
        <a:lstStyle/>
        <a:p>
          <a:endParaRPr lang="en-US"/>
        </a:p>
      </dgm:t>
    </dgm:pt>
    <dgm:pt modelId="{F8BCDF5E-CD28-40B1-BF03-7C0DDAEAD7E2}" type="pres">
      <dgm:prSet presAssocID="{9B327E85-E13C-4B36-AEF5-C3742A7E56C9}" presName="Name0" presStyleCnt="0">
        <dgm:presLayoutVars>
          <dgm:dir/>
          <dgm:resizeHandles val="exact"/>
        </dgm:presLayoutVars>
      </dgm:prSet>
      <dgm:spPr/>
    </dgm:pt>
    <dgm:pt modelId="{8E1AF4B1-4711-41D0-A097-2ECDF6DAB992}" type="pres">
      <dgm:prSet presAssocID="{9B327E85-E13C-4B36-AEF5-C3742A7E56C9}" presName="cycle" presStyleCnt="0"/>
      <dgm:spPr/>
    </dgm:pt>
    <dgm:pt modelId="{28CF8AAC-6491-4559-8B4A-33744A026DB5}" type="pres">
      <dgm:prSet presAssocID="{507CC7D8-EA63-4BBF-B091-86DAE7B2AE6B}" presName="nodeFirstNode" presStyleLbl="node1" presStyleIdx="0" presStyleCnt="4">
        <dgm:presLayoutVars>
          <dgm:bulletEnabled val="1"/>
        </dgm:presLayoutVars>
      </dgm:prSet>
      <dgm:spPr/>
    </dgm:pt>
    <dgm:pt modelId="{445A872D-9117-4A87-99E0-FB64ACB8E202}" type="pres">
      <dgm:prSet presAssocID="{342D778B-7665-41E4-9836-4730AD2FB388}" presName="sibTransFirstNode" presStyleLbl="bgShp" presStyleIdx="0" presStyleCnt="1"/>
      <dgm:spPr/>
    </dgm:pt>
    <dgm:pt modelId="{586A65FE-E3DC-4E4F-8ED2-5D4FD0C82692}" type="pres">
      <dgm:prSet presAssocID="{C5C26C66-100A-4877-937B-3DBF1C47F79A}" presName="nodeFollowingNodes" presStyleLbl="node1" presStyleIdx="1" presStyleCnt="4">
        <dgm:presLayoutVars>
          <dgm:bulletEnabled val="1"/>
        </dgm:presLayoutVars>
      </dgm:prSet>
      <dgm:spPr/>
    </dgm:pt>
    <dgm:pt modelId="{6642286F-FA56-4589-A530-8BCC7614E89A}" type="pres">
      <dgm:prSet presAssocID="{23A5BEF8-F9D3-43DB-93CB-5F9BC050C072}" presName="nodeFollowingNodes" presStyleLbl="node1" presStyleIdx="2" presStyleCnt="4">
        <dgm:presLayoutVars>
          <dgm:bulletEnabled val="1"/>
        </dgm:presLayoutVars>
      </dgm:prSet>
      <dgm:spPr/>
    </dgm:pt>
    <dgm:pt modelId="{707429DE-85DC-462A-A3DF-A6D147F0ACFF}" type="pres">
      <dgm:prSet presAssocID="{5E84E2A0-ABA3-48FC-935E-CE796F46172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3B43B19-F4D7-4203-8714-4D74B7D26811}" type="presOf" srcId="{C5C26C66-100A-4877-937B-3DBF1C47F79A}" destId="{586A65FE-E3DC-4E4F-8ED2-5D4FD0C82692}" srcOrd="0" destOrd="0" presId="urn:microsoft.com/office/officeart/2005/8/layout/cycle3"/>
    <dgm:cxn modelId="{6ED6242B-E464-434C-BD78-C1D8C711F600}" type="presOf" srcId="{9B327E85-E13C-4B36-AEF5-C3742A7E56C9}" destId="{F8BCDF5E-CD28-40B1-BF03-7C0DDAEAD7E2}" srcOrd="0" destOrd="0" presId="urn:microsoft.com/office/officeart/2005/8/layout/cycle3"/>
    <dgm:cxn modelId="{18115D2D-FFA5-447D-A946-F9421A9F2162}" type="presOf" srcId="{507CC7D8-EA63-4BBF-B091-86DAE7B2AE6B}" destId="{28CF8AAC-6491-4559-8B4A-33744A026DB5}" srcOrd="0" destOrd="0" presId="urn:microsoft.com/office/officeart/2005/8/layout/cycle3"/>
    <dgm:cxn modelId="{BCD1D539-C1C5-4EDB-9CEA-786CC2D5DBDE}" srcId="{9B327E85-E13C-4B36-AEF5-C3742A7E56C9}" destId="{507CC7D8-EA63-4BBF-B091-86DAE7B2AE6B}" srcOrd="0" destOrd="0" parTransId="{2D50DF29-F27C-489E-BFD9-B91BA7CCDEF6}" sibTransId="{342D778B-7665-41E4-9836-4730AD2FB388}"/>
    <dgm:cxn modelId="{C9BB9A95-7FBC-4481-A570-F27F3329604D}" srcId="{9B327E85-E13C-4B36-AEF5-C3742A7E56C9}" destId="{C5C26C66-100A-4877-937B-3DBF1C47F79A}" srcOrd="1" destOrd="0" parTransId="{2D4C7183-4071-4033-A9FD-3E2ED1704203}" sibTransId="{17B20278-0DF9-4F41-B9AE-6F330C96C5DE}"/>
    <dgm:cxn modelId="{6CACBEB0-02F9-4024-8C0F-837282A11B4B}" type="presOf" srcId="{5E84E2A0-ABA3-48FC-935E-CE796F46172E}" destId="{707429DE-85DC-462A-A3DF-A6D147F0ACFF}" srcOrd="0" destOrd="0" presId="urn:microsoft.com/office/officeart/2005/8/layout/cycle3"/>
    <dgm:cxn modelId="{B8BB80C2-A63A-40DD-A454-E0385FDEB681}" type="presOf" srcId="{342D778B-7665-41E4-9836-4730AD2FB388}" destId="{445A872D-9117-4A87-99E0-FB64ACB8E202}" srcOrd="0" destOrd="0" presId="urn:microsoft.com/office/officeart/2005/8/layout/cycle3"/>
    <dgm:cxn modelId="{70B9BFC5-4CA6-4A40-9626-4F09B30A3245}" srcId="{9B327E85-E13C-4B36-AEF5-C3742A7E56C9}" destId="{23A5BEF8-F9D3-43DB-93CB-5F9BC050C072}" srcOrd="2" destOrd="0" parTransId="{03F0D8C7-974A-4862-AEBC-6D72D4283D86}" sibTransId="{10DF2FF8-3B5D-440A-89CB-DDE065132D7C}"/>
    <dgm:cxn modelId="{71D450F2-CC63-412E-9AAE-B254B732E0CE}" srcId="{9B327E85-E13C-4B36-AEF5-C3742A7E56C9}" destId="{5E84E2A0-ABA3-48FC-935E-CE796F46172E}" srcOrd="3" destOrd="0" parTransId="{63E5B99D-ABC8-47AE-8499-FE06242F2A87}" sibTransId="{484EFD4A-DFFE-441D-8646-099F085CD5E3}"/>
    <dgm:cxn modelId="{244465FB-66FD-408F-B3D0-57937749F01C}" type="presOf" srcId="{23A5BEF8-F9D3-43DB-93CB-5F9BC050C072}" destId="{6642286F-FA56-4589-A530-8BCC7614E89A}" srcOrd="0" destOrd="0" presId="urn:microsoft.com/office/officeart/2005/8/layout/cycle3"/>
    <dgm:cxn modelId="{7D2FE8F9-A333-442F-BBBB-F5786B1E78FB}" type="presParOf" srcId="{F8BCDF5E-CD28-40B1-BF03-7C0DDAEAD7E2}" destId="{8E1AF4B1-4711-41D0-A097-2ECDF6DAB992}" srcOrd="0" destOrd="0" presId="urn:microsoft.com/office/officeart/2005/8/layout/cycle3"/>
    <dgm:cxn modelId="{A4C5278B-463F-4BA6-8A22-BC7C8E620FC3}" type="presParOf" srcId="{8E1AF4B1-4711-41D0-A097-2ECDF6DAB992}" destId="{28CF8AAC-6491-4559-8B4A-33744A026DB5}" srcOrd="0" destOrd="0" presId="urn:microsoft.com/office/officeart/2005/8/layout/cycle3"/>
    <dgm:cxn modelId="{DEC34C00-D445-4A00-8829-40B31BE1D326}" type="presParOf" srcId="{8E1AF4B1-4711-41D0-A097-2ECDF6DAB992}" destId="{445A872D-9117-4A87-99E0-FB64ACB8E202}" srcOrd="1" destOrd="0" presId="urn:microsoft.com/office/officeart/2005/8/layout/cycle3"/>
    <dgm:cxn modelId="{0D3F2D7D-E3D1-461C-85AB-93B0D386F5D9}" type="presParOf" srcId="{8E1AF4B1-4711-41D0-A097-2ECDF6DAB992}" destId="{586A65FE-E3DC-4E4F-8ED2-5D4FD0C82692}" srcOrd="2" destOrd="0" presId="urn:microsoft.com/office/officeart/2005/8/layout/cycle3"/>
    <dgm:cxn modelId="{9A378CB2-2AA6-414B-9609-693F58AA5B29}" type="presParOf" srcId="{8E1AF4B1-4711-41D0-A097-2ECDF6DAB992}" destId="{6642286F-FA56-4589-A530-8BCC7614E89A}" srcOrd="3" destOrd="0" presId="urn:microsoft.com/office/officeart/2005/8/layout/cycle3"/>
    <dgm:cxn modelId="{985DF937-9A49-433D-82C5-CB08E6F03801}" type="presParOf" srcId="{8E1AF4B1-4711-41D0-A097-2ECDF6DAB992}" destId="{707429DE-85DC-462A-A3DF-A6D147F0ACF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27E85-E13C-4B36-AEF5-C3742A7E56C9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7CC7D8-EA63-4BBF-B091-86DAE7B2AE6B}">
      <dgm:prSet phldrT="[Text]"/>
      <dgm:spPr/>
      <dgm:t>
        <a:bodyPr/>
        <a:lstStyle/>
        <a:p>
          <a:r>
            <a:rPr lang="en-US" dirty="0"/>
            <a:t>Integrated care coordination</a:t>
          </a:r>
        </a:p>
      </dgm:t>
    </dgm:pt>
    <dgm:pt modelId="{2D50DF29-F27C-489E-BFD9-B91BA7CCDEF6}" type="parTrans" cxnId="{BCD1D539-C1C5-4EDB-9CEA-786CC2D5DBDE}">
      <dgm:prSet/>
      <dgm:spPr/>
      <dgm:t>
        <a:bodyPr/>
        <a:lstStyle/>
        <a:p>
          <a:endParaRPr lang="en-US"/>
        </a:p>
      </dgm:t>
    </dgm:pt>
    <dgm:pt modelId="{342D778B-7665-41E4-9836-4730AD2FB388}" type="sibTrans" cxnId="{BCD1D539-C1C5-4EDB-9CEA-786CC2D5DBD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5C26C66-100A-4877-937B-3DBF1C47F79A}">
      <dgm:prSet/>
      <dgm:spPr/>
      <dgm:t>
        <a:bodyPr/>
        <a:lstStyle/>
        <a:p>
          <a:r>
            <a:rPr lang="en-US"/>
            <a:t>Interoperability at consumer record level</a:t>
          </a:r>
          <a:endParaRPr lang="en-US" dirty="0"/>
        </a:p>
      </dgm:t>
    </dgm:pt>
    <dgm:pt modelId="{2D4C7183-4071-4033-A9FD-3E2ED1704203}" type="parTrans" cxnId="{C9BB9A95-7FBC-4481-A570-F27F3329604D}">
      <dgm:prSet/>
      <dgm:spPr/>
      <dgm:t>
        <a:bodyPr/>
        <a:lstStyle/>
        <a:p>
          <a:endParaRPr lang="en-US"/>
        </a:p>
      </dgm:t>
    </dgm:pt>
    <dgm:pt modelId="{17B20278-0DF9-4F41-B9AE-6F330C96C5DE}" type="sibTrans" cxnId="{C9BB9A95-7FBC-4481-A570-F27F3329604D}">
      <dgm:prSet/>
      <dgm:spPr/>
      <dgm:t>
        <a:bodyPr/>
        <a:lstStyle/>
        <a:p>
          <a:endParaRPr lang="en-US"/>
        </a:p>
      </dgm:t>
    </dgm:pt>
    <dgm:pt modelId="{23A5BEF8-F9D3-43DB-93CB-5F9BC050C072}">
      <dgm:prSet/>
      <dgm:spPr/>
      <dgm:t>
        <a:bodyPr/>
        <a:lstStyle/>
        <a:p>
          <a:r>
            <a:rPr lang="en-US" dirty="0"/>
            <a:t>VBR/APM to facilitate flexibility for personalization </a:t>
          </a:r>
        </a:p>
      </dgm:t>
    </dgm:pt>
    <dgm:pt modelId="{03F0D8C7-974A-4862-AEBC-6D72D4283D86}" type="parTrans" cxnId="{70B9BFC5-4CA6-4A40-9626-4F09B30A3245}">
      <dgm:prSet/>
      <dgm:spPr/>
      <dgm:t>
        <a:bodyPr/>
        <a:lstStyle/>
        <a:p>
          <a:endParaRPr lang="en-US"/>
        </a:p>
      </dgm:t>
    </dgm:pt>
    <dgm:pt modelId="{10DF2FF8-3B5D-440A-89CB-DDE065132D7C}" type="sibTrans" cxnId="{70B9BFC5-4CA6-4A40-9626-4F09B30A3245}">
      <dgm:prSet/>
      <dgm:spPr/>
      <dgm:t>
        <a:bodyPr/>
        <a:lstStyle/>
        <a:p>
          <a:endParaRPr lang="en-US"/>
        </a:p>
      </dgm:t>
    </dgm:pt>
    <dgm:pt modelId="{5E84E2A0-ABA3-48FC-935E-CE796F46172E}">
      <dgm:prSet/>
      <dgm:spPr/>
      <dgm:t>
        <a:bodyPr/>
        <a:lstStyle/>
        <a:p>
          <a:r>
            <a:rPr lang="en-US" dirty="0"/>
            <a:t>VBR/APM to align financial incentives </a:t>
          </a:r>
        </a:p>
      </dgm:t>
    </dgm:pt>
    <dgm:pt modelId="{63E5B99D-ABC8-47AE-8499-FE06242F2A87}" type="parTrans" cxnId="{71D450F2-CC63-412E-9AAE-B254B732E0CE}">
      <dgm:prSet/>
      <dgm:spPr/>
      <dgm:t>
        <a:bodyPr/>
        <a:lstStyle/>
        <a:p>
          <a:endParaRPr lang="en-US"/>
        </a:p>
      </dgm:t>
    </dgm:pt>
    <dgm:pt modelId="{484EFD4A-DFFE-441D-8646-099F085CD5E3}" type="sibTrans" cxnId="{71D450F2-CC63-412E-9AAE-B254B732E0CE}">
      <dgm:prSet/>
      <dgm:spPr/>
      <dgm:t>
        <a:bodyPr/>
        <a:lstStyle/>
        <a:p>
          <a:endParaRPr lang="en-US"/>
        </a:p>
      </dgm:t>
    </dgm:pt>
    <dgm:pt modelId="{F8BCDF5E-CD28-40B1-BF03-7C0DDAEAD7E2}" type="pres">
      <dgm:prSet presAssocID="{9B327E85-E13C-4B36-AEF5-C3742A7E56C9}" presName="Name0" presStyleCnt="0">
        <dgm:presLayoutVars>
          <dgm:dir/>
          <dgm:resizeHandles val="exact"/>
        </dgm:presLayoutVars>
      </dgm:prSet>
      <dgm:spPr/>
    </dgm:pt>
    <dgm:pt modelId="{8E1AF4B1-4711-41D0-A097-2ECDF6DAB992}" type="pres">
      <dgm:prSet presAssocID="{9B327E85-E13C-4B36-AEF5-C3742A7E56C9}" presName="cycle" presStyleCnt="0"/>
      <dgm:spPr/>
    </dgm:pt>
    <dgm:pt modelId="{28CF8AAC-6491-4559-8B4A-33744A026DB5}" type="pres">
      <dgm:prSet presAssocID="{507CC7D8-EA63-4BBF-B091-86DAE7B2AE6B}" presName="nodeFirstNode" presStyleLbl="node1" presStyleIdx="0" presStyleCnt="4">
        <dgm:presLayoutVars>
          <dgm:bulletEnabled val="1"/>
        </dgm:presLayoutVars>
      </dgm:prSet>
      <dgm:spPr/>
    </dgm:pt>
    <dgm:pt modelId="{445A872D-9117-4A87-99E0-FB64ACB8E202}" type="pres">
      <dgm:prSet presAssocID="{342D778B-7665-41E4-9836-4730AD2FB388}" presName="sibTransFirstNode" presStyleLbl="bgShp" presStyleIdx="0" presStyleCnt="1"/>
      <dgm:spPr/>
    </dgm:pt>
    <dgm:pt modelId="{586A65FE-E3DC-4E4F-8ED2-5D4FD0C82692}" type="pres">
      <dgm:prSet presAssocID="{C5C26C66-100A-4877-937B-3DBF1C47F79A}" presName="nodeFollowingNodes" presStyleLbl="node1" presStyleIdx="1" presStyleCnt="4">
        <dgm:presLayoutVars>
          <dgm:bulletEnabled val="1"/>
        </dgm:presLayoutVars>
      </dgm:prSet>
      <dgm:spPr/>
    </dgm:pt>
    <dgm:pt modelId="{6642286F-FA56-4589-A530-8BCC7614E89A}" type="pres">
      <dgm:prSet presAssocID="{23A5BEF8-F9D3-43DB-93CB-5F9BC050C072}" presName="nodeFollowingNodes" presStyleLbl="node1" presStyleIdx="2" presStyleCnt="4">
        <dgm:presLayoutVars>
          <dgm:bulletEnabled val="1"/>
        </dgm:presLayoutVars>
      </dgm:prSet>
      <dgm:spPr/>
    </dgm:pt>
    <dgm:pt modelId="{707429DE-85DC-462A-A3DF-A6D147F0ACFF}" type="pres">
      <dgm:prSet presAssocID="{5E84E2A0-ABA3-48FC-935E-CE796F46172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3B43B19-F4D7-4203-8714-4D74B7D26811}" type="presOf" srcId="{C5C26C66-100A-4877-937B-3DBF1C47F79A}" destId="{586A65FE-E3DC-4E4F-8ED2-5D4FD0C82692}" srcOrd="0" destOrd="0" presId="urn:microsoft.com/office/officeart/2005/8/layout/cycle3"/>
    <dgm:cxn modelId="{6ED6242B-E464-434C-BD78-C1D8C711F600}" type="presOf" srcId="{9B327E85-E13C-4B36-AEF5-C3742A7E56C9}" destId="{F8BCDF5E-CD28-40B1-BF03-7C0DDAEAD7E2}" srcOrd="0" destOrd="0" presId="urn:microsoft.com/office/officeart/2005/8/layout/cycle3"/>
    <dgm:cxn modelId="{18115D2D-FFA5-447D-A946-F9421A9F2162}" type="presOf" srcId="{507CC7D8-EA63-4BBF-B091-86DAE7B2AE6B}" destId="{28CF8AAC-6491-4559-8B4A-33744A026DB5}" srcOrd="0" destOrd="0" presId="urn:microsoft.com/office/officeart/2005/8/layout/cycle3"/>
    <dgm:cxn modelId="{BCD1D539-C1C5-4EDB-9CEA-786CC2D5DBDE}" srcId="{9B327E85-E13C-4B36-AEF5-C3742A7E56C9}" destId="{507CC7D8-EA63-4BBF-B091-86DAE7B2AE6B}" srcOrd="0" destOrd="0" parTransId="{2D50DF29-F27C-489E-BFD9-B91BA7CCDEF6}" sibTransId="{342D778B-7665-41E4-9836-4730AD2FB388}"/>
    <dgm:cxn modelId="{C9BB9A95-7FBC-4481-A570-F27F3329604D}" srcId="{9B327E85-E13C-4B36-AEF5-C3742A7E56C9}" destId="{C5C26C66-100A-4877-937B-3DBF1C47F79A}" srcOrd="1" destOrd="0" parTransId="{2D4C7183-4071-4033-A9FD-3E2ED1704203}" sibTransId="{17B20278-0DF9-4F41-B9AE-6F330C96C5DE}"/>
    <dgm:cxn modelId="{6CACBEB0-02F9-4024-8C0F-837282A11B4B}" type="presOf" srcId="{5E84E2A0-ABA3-48FC-935E-CE796F46172E}" destId="{707429DE-85DC-462A-A3DF-A6D147F0ACFF}" srcOrd="0" destOrd="0" presId="urn:microsoft.com/office/officeart/2005/8/layout/cycle3"/>
    <dgm:cxn modelId="{B8BB80C2-A63A-40DD-A454-E0385FDEB681}" type="presOf" srcId="{342D778B-7665-41E4-9836-4730AD2FB388}" destId="{445A872D-9117-4A87-99E0-FB64ACB8E202}" srcOrd="0" destOrd="0" presId="urn:microsoft.com/office/officeart/2005/8/layout/cycle3"/>
    <dgm:cxn modelId="{70B9BFC5-4CA6-4A40-9626-4F09B30A3245}" srcId="{9B327E85-E13C-4B36-AEF5-C3742A7E56C9}" destId="{23A5BEF8-F9D3-43DB-93CB-5F9BC050C072}" srcOrd="2" destOrd="0" parTransId="{03F0D8C7-974A-4862-AEBC-6D72D4283D86}" sibTransId="{10DF2FF8-3B5D-440A-89CB-DDE065132D7C}"/>
    <dgm:cxn modelId="{71D450F2-CC63-412E-9AAE-B254B732E0CE}" srcId="{9B327E85-E13C-4B36-AEF5-C3742A7E56C9}" destId="{5E84E2A0-ABA3-48FC-935E-CE796F46172E}" srcOrd="3" destOrd="0" parTransId="{63E5B99D-ABC8-47AE-8499-FE06242F2A87}" sibTransId="{484EFD4A-DFFE-441D-8646-099F085CD5E3}"/>
    <dgm:cxn modelId="{244465FB-66FD-408F-B3D0-57937749F01C}" type="presOf" srcId="{23A5BEF8-F9D3-43DB-93CB-5F9BC050C072}" destId="{6642286F-FA56-4589-A530-8BCC7614E89A}" srcOrd="0" destOrd="0" presId="urn:microsoft.com/office/officeart/2005/8/layout/cycle3"/>
    <dgm:cxn modelId="{7D2FE8F9-A333-442F-BBBB-F5786B1E78FB}" type="presParOf" srcId="{F8BCDF5E-CD28-40B1-BF03-7C0DDAEAD7E2}" destId="{8E1AF4B1-4711-41D0-A097-2ECDF6DAB992}" srcOrd="0" destOrd="0" presId="urn:microsoft.com/office/officeart/2005/8/layout/cycle3"/>
    <dgm:cxn modelId="{A4C5278B-463F-4BA6-8A22-BC7C8E620FC3}" type="presParOf" srcId="{8E1AF4B1-4711-41D0-A097-2ECDF6DAB992}" destId="{28CF8AAC-6491-4559-8B4A-33744A026DB5}" srcOrd="0" destOrd="0" presId="urn:microsoft.com/office/officeart/2005/8/layout/cycle3"/>
    <dgm:cxn modelId="{DEC34C00-D445-4A00-8829-40B31BE1D326}" type="presParOf" srcId="{8E1AF4B1-4711-41D0-A097-2ECDF6DAB992}" destId="{445A872D-9117-4A87-99E0-FB64ACB8E202}" srcOrd="1" destOrd="0" presId="urn:microsoft.com/office/officeart/2005/8/layout/cycle3"/>
    <dgm:cxn modelId="{0D3F2D7D-E3D1-461C-85AB-93B0D386F5D9}" type="presParOf" srcId="{8E1AF4B1-4711-41D0-A097-2ECDF6DAB992}" destId="{586A65FE-E3DC-4E4F-8ED2-5D4FD0C82692}" srcOrd="2" destOrd="0" presId="urn:microsoft.com/office/officeart/2005/8/layout/cycle3"/>
    <dgm:cxn modelId="{9A378CB2-2AA6-414B-9609-693F58AA5B29}" type="presParOf" srcId="{8E1AF4B1-4711-41D0-A097-2ECDF6DAB992}" destId="{6642286F-FA56-4589-A530-8BCC7614E89A}" srcOrd="3" destOrd="0" presId="urn:microsoft.com/office/officeart/2005/8/layout/cycle3"/>
    <dgm:cxn modelId="{985DF937-9A49-433D-82C5-CB08E6F03801}" type="presParOf" srcId="{8E1AF4B1-4711-41D0-A097-2ECDF6DAB992}" destId="{707429DE-85DC-462A-A3DF-A6D147F0ACF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2B5FE-7634-4F5D-9B69-173F22C9D37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EA0467C-CA52-4EDB-A625-80E9F617E812}">
      <dgm:prSet/>
      <dgm:spPr/>
      <dgm:t>
        <a:bodyPr/>
        <a:lstStyle/>
        <a:p>
          <a:r>
            <a:rPr lang="en-US" b="1" dirty="0"/>
            <a:t>Phase I: </a:t>
          </a:r>
          <a:r>
            <a:rPr lang="en-US" dirty="0"/>
            <a:t>Situation Analysis – Where We Are &amp; Where We Want To Be</a:t>
          </a:r>
        </a:p>
      </dgm:t>
    </dgm:pt>
    <dgm:pt modelId="{3E6AC4B7-5F27-4004-8EC0-147090D0BE01}" type="parTrans" cxnId="{E942CA71-6D58-44C3-AE8B-2C16D645C38C}">
      <dgm:prSet/>
      <dgm:spPr/>
      <dgm:t>
        <a:bodyPr/>
        <a:lstStyle/>
        <a:p>
          <a:endParaRPr lang="en-US"/>
        </a:p>
      </dgm:t>
    </dgm:pt>
    <dgm:pt modelId="{65CB3DC2-0893-42AC-BA42-F77985A8DAB1}" type="sibTrans" cxnId="{E942CA71-6D58-44C3-AE8B-2C16D645C38C}">
      <dgm:prSet/>
      <dgm:spPr/>
      <dgm:t>
        <a:bodyPr/>
        <a:lstStyle/>
        <a:p>
          <a:endParaRPr lang="en-US"/>
        </a:p>
      </dgm:t>
    </dgm:pt>
    <dgm:pt modelId="{E6DC8DEF-11C6-4F47-9545-5F334B795D40}">
      <dgm:prSet/>
      <dgm:spPr/>
      <dgm:t>
        <a:bodyPr/>
        <a:lstStyle/>
        <a:p>
          <a:r>
            <a:rPr lang="en-US" b="1" dirty="0"/>
            <a:t>Phase II: </a:t>
          </a:r>
          <a:r>
            <a:rPr lang="en-US" dirty="0"/>
            <a:t>Strategy Development With Tactics, High-Level Implementation Plan, &amp; Timeline</a:t>
          </a:r>
        </a:p>
      </dgm:t>
    </dgm:pt>
    <dgm:pt modelId="{813A430B-4126-4B72-9ACB-1B6E2AF1E305}" type="parTrans" cxnId="{62A29E1E-746A-47AC-88F6-C39F22869874}">
      <dgm:prSet/>
      <dgm:spPr/>
      <dgm:t>
        <a:bodyPr/>
        <a:lstStyle/>
        <a:p>
          <a:endParaRPr lang="en-US"/>
        </a:p>
      </dgm:t>
    </dgm:pt>
    <dgm:pt modelId="{5DCE8341-2863-486E-AE9C-FAF5352B3D67}" type="sibTrans" cxnId="{62A29E1E-746A-47AC-88F6-C39F22869874}">
      <dgm:prSet/>
      <dgm:spPr/>
      <dgm:t>
        <a:bodyPr/>
        <a:lstStyle/>
        <a:p>
          <a:endParaRPr lang="en-US"/>
        </a:p>
      </dgm:t>
    </dgm:pt>
    <dgm:pt modelId="{287CE16D-CBA6-4C16-A0A8-01416232F9E4}">
      <dgm:prSet/>
      <dgm:spPr/>
      <dgm:t>
        <a:bodyPr/>
        <a:lstStyle/>
        <a:p>
          <a:r>
            <a:rPr lang="en-US" b="1" dirty="0"/>
            <a:t>Phase III: </a:t>
          </a:r>
          <a:r>
            <a:rPr lang="en-US" dirty="0"/>
            <a:t>Detailed Implementation Planning,  Budgeting &amp; Feasibility Analysis </a:t>
          </a:r>
        </a:p>
      </dgm:t>
    </dgm:pt>
    <dgm:pt modelId="{A0D71F14-DB0A-4F2D-A961-3E882C460D8D}" type="parTrans" cxnId="{4019CB8F-7F66-4F84-9714-82D405E35A2D}">
      <dgm:prSet/>
      <dgm:spPr/>
      <dgm:t>
        <a:bodyPr/>
        <a:lstStyle/>
        <a:p>
          <a:endParaRPr lang="en-US"/>
        </a:p>
      </dgm:t>
    </dgm:pt>
    <dgm:pt modelId="{6D5340F4-B66C-453C-A102-118DC2A12B8B}" type="sibTrans" cxnId="{4019CB8F-7F66-4F84-9714-82D405E35A2D}">
      <dgm:prSet/>
      <dgm:spPr/>
      <dgm:t>
        <a:bodyPr/>
        <a:lstStyle/>
        <a:p>
          <a:endParaRPr lang="en-US"/>
        </a:p>
      </dgm:t>
    </dgm:pt>
    <dgm:pt modelId="{EB3532D4-BC7D-4C59-84B7-312C178EC476}">
      <dgm:prSet/>
      <dgm:spPr/>
      <dgm:t>
        <a:bodyPr/>
        <a:lstStyle/>
        <a:p>
          <a:r>
            <a:rPr lang="en-US" b="1" dirty="0"/>
            <a:t>Phase IV: </a:t>
          </a:r>
          <a:r>
            <a:rPr lang="en-US" dirty="0"/>
            <a:t>Strategy Implementation</a:t>
          </a:r>
        </a:p>
      </dgm:t>
    </dgm:pt>
    <dgm:pt modelId="{599B4CFD-106A-49CF-9758-C0610FCFF813}" type="parTrans" cxnId="{48A3B260-7933-4734-9626-B087A80C4AC1}">
      <dgm:prSet/>
      <dgm:spPr/>
      <dgm:t>
        <a:bodyPr/>
        <a:lstStyle/>
        <a:p>
          <a:endParaRPr lang="en-US"/>
        </a:p>
      </dgm:t>
    </dgm:pt>
    <dgm:pt modelId="{8C1C9063-2064-4086-BAA5-D5435C93CF4A}" type="sibTrans" cxnId="{48A3B260-7933-4734-9626-B087A80C4AC1}">
      <dgm:prSet/>
      <dgm:spPr/>
      <dgm:t>
        <a:bodyPr/>
        <a:lstStyle/>
        <a:p>
          <a:endParaRPr lang="en-US"/>
        </a:p>
      </dgm:t>
    </dgm:pt>
    <dgm:pt modelId="{FC76AF05-1269-49BB-BBB1-39057C79B360}" type="pres">
      <dgm:prSet presAssocID="{1632B5FE-7634-4F5D-9B69-173F22C9D378}" presName="CompostProcess" presStyleCnt="0">
        <dgm:presLayoutVars>
          <dgm:dir/>
          <dgm:resizeHandles val="exact"/>
        </dgm:presLayoutVars>
      </dgm:prSet>
      <dgm:spPr/>
    </dgm:pt>
    <dgm:pt modelId="{FC81053B-830C-4672-A67D-2835EEE36883}" type="pres">
      <dgm:prSet presAssocID="{1632B5FE-7634-4F5D-9B69-173F22C9D378}" presName="arrow" presStyleLbl="bgShp" presStyleIdx="0" presStyleCnt="1"/>
      <dgm:spPr/>
    </dgm:pt>
    <dgm:pt modelId="{29A9134F-2F01-49C1-86E4-01B24951E134}" type="pres">
      <dgm:prSet presAssocID="{1632B5FE-7634-4F5D-9B69-173F22C9D378}" presName="linearProcess" presStyleCnt="0"/>
      <dgm:spPr/>
    </dgm:pt>
    <dgm:pt modelId="{1D41D724-F192-4A9A-912E-F4F7E65D78C0}" type="pres">
      <dgm:prSet presAssocID="{5EA0467C-CA52-4EDB-A625-80E9F617E812}" presName="textNode" presStyleLbl="node1" presStyleIdx="0" presStyleCnt="4">
        <dgm:presLayoutVars>
          <dgm:bulletEnabled val="1"/>
        </dgm:presLayoutVars>
      </dgm:prSet>
      <dgm:spPr/>
    </dgm:pt>
    <dgm:pt modelId="{8D8A960F-9486-4A5C-8566-E38D795FFC9F}" type="pres">
      <dgm:prSet presAssocID="{65CB3DC2-0893-42AC-BA42-F77985A8DAB1}" presName="sibTrans" presStyleCnt="0"/>
      <dgm:spPr/>
    </dgm:pt>
    <dgm:pt modelId="{07FD8AC7-AEE9-4E0A-A7FF-5744ECBD6070}" type="pres">
      <dgm:prSet presAssocID="{E6DC8DEF-11C6-4F47-9545-5F334B795D40}" presName="textNode" presStyleLbl="node1" presStyleIdx="1" presStyleCnt="4">
        <dgm:presLayoutVars>
          <dgm:bulletEnabled val="1"/>
        </dgm:presLayoutVars>
      </dgm:prSet>
      <dgm:spPr/>
    </dgm:pt>
    <dgm:pt modelId="{995179B9-C69E-4E73-81C7-7B2BC5F8736C}" type="pres">
      <dgm:prSet presAssocID="{5DCE8341-2863-486E-AE9C-FAF5352B3D67}" presName="sibTrans" presStyleCnt="0"/>
      <dgm:spPr/>
    </dgm:pt>
    <dgm:pt modelId="{02A5EA9B-A1AE-4743-81FB-8111C41258EC}" type="pres">
      <dgm:prSet presAssocID="{287CE16D-CBA6-4C16-A0A8-01416232F9E4}" presName="textNode" presStyleLbl="node1" presStyleIdx="2" presStyleCnt="4">
        <dgm:presLayoutVars>
          <dgm:bulletEnabled val="1"/>
        </dgm:presLayoutVars>
      </dgm:prSet>
      <dgm:spPr/>
    </dgm:pt>
    <dgm:pt modelId="{E4D97233-E36B-47BB-82B2-0B4129E77C87}" type="pres">
      <dgm:prSet presAssocID="{6D5340F4-B66C-453C-A102-118DC2A12B8B}" presName="sibTrans" presStyleCnt="0"/>
      <dgm:spPr/>
    </dgm:pt>
    <dgm:pt modelId="{6DDC1490-0F24-45C3-90FB-2092B58F042F}" type="pres">
      <dgm:prSet presAssocID="{EB3532D4-BC7D-4C59-84B7-312C178EC47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2A29E1E-746A-47AC-88F6-C39F22869874}" srcId="{1632B5FE-7634-4F5D-9B69-173F22C9D378}" destId="{E6DC8DEF-11C6-4F47-9545-5F334B795D40}" srcOrd="1" destOrd="0" parTransId="{813A430B-4126-4B72-9ACB-1B6E2AF1E305}" sibTransId="{5DCE8341-2863-486E-AE9C-FAF5352B3D67}"/>
    <dgm:cxn modelId="{A8896722-CD36-427A-9C74-4C3E7726D626}" type="presOf" srcId="{287CE16D-CBA6-4C16-A0A8-01416232F9E4}" destId="{02A5EA9B-A1AE-4743-81FB-8111C41258EC}" srcOrd="0" destOrd="0" presId="urn:microsoft.com/office/officeart/2005/8/layout/hProcess9"/>
    <dgm:cxn modelId="{64D0C55D-9877-4988-A317-C004075327F9}" type="presOf" srcId="{E6DC8DEF-11C6-4F47-9545-5F334B795D40}" destId="{07FD8AC7-AEE9-4E0A-A7FF-5744ECBD6070}" srcOrd="0" destOrd="0" presId="urn:microsoft.com/office/officeart/2005/8/layout/hProcess9"/>
    <dgm:cxn modelId="{48A3B260-7933-4734-9626-B087A80C4AC1}" srcId="{1632B5FE-7634-4F5D-9B69-173F22C9D378}" destId="{EB3532D4-BC7D-4C59-84B7-312C178EC476}" srcOrd="3" destOrd="0" parTransId="{599B4CFD-106A-49CF-9758-C0610FCFF813}" sibTransId="{8C1C9063-2064-4086-BAA5-D5435C93CF4A}"/>
    <dgm:cxn modelId="{E942CA71-6D58-44C3-AE8B-2C16D645C38C}" srcId="{1632B5FE-7634-4F5D-9B69-173F22C9D378}" destId="{5EA0467C-CA52-4EDB-A625-80E9F617E812}" srcOrd="0" destOrd="0" parTransId="{3E6AC4B7-5F27-4004-8EC0-147090D0BE01}" sibTransId="{65CB3DC2-0893-42AC-BA42-F77985A8DAB1}"/>
    <dgm:cxn modelId="{E2B2D759-D57A-4C4C-8616-C9C5660996ED}" type="presOf" srcId="{5EA0467C-CA52-4EDB-A625-80E9F617E812}" destId="{1D41D724-F192-4A9A-912E-F4F7E65D78C0}" srcOrd="0" destOrd="0" presId="urn:microsoft.com/office/officeart/2005/8/layout/hProcess9"/>
    <dgm:cxn modelId="{4019CB8F-7F66-4F84-9714-82D405E35A2D}" srcId="{1632B5FE-7634-4F5D-9B69-173F22C9D378}" destId="{287CE16D-CBA6-4C16-A0A8-01416232F9E4}" srcOrd="2" destOrd="0" parTransId="{A0D71F14-DB0A-4F2D-A961-3E882C460D8D}" sibTransId="{6D5340F4-B66C-453C-A102-118DC2A12B8B}"/>
    <dgm:cxn modelId="{B711C7A2-B01C-48B3-A67A-B94676BE4AA4}" type="presOf" srcId="{EB3532D4-BC7D-4C59-84B7-312C178EC476}" destId="{6DDC1490-0F24-45C3-90FB-2092B58F042F}" srcOrd="0" destOrd="0" presId="urn:microsoft.com/office/officeart/2005/8/layout/hProcess9"/>
    <dgm:cxn modelId="{352DC9B6-C22A-4C56-8370-97F9D9A6C315}" type="presOf" srcId="{1632B5FE-7634-4F5D-9B69-173F22C9D378}" destId="{FC76AF05-1269-49BB-BBB1-39057C79B360}" srcOrd="0" destOrd="0" presId="urn:microsoft.com/office/officeart/2005/8/layout/hProcess9"/>
    <dgm:cxn modelId="{B0437500-50FC-4A9B-AAD2-EACAA10A6F86}" type="presParOf" srcId="{FC76AF05-1269-49BB-BBB1-39057C79B360}" destId="{FC81053B-830C-4672-A67D-2835EEE36883}" srcOrd="0" destOrd="0" presId="urn:microsoft.com/office/officeart/2005/8/layout/hProcess9"/>
    <dgm:cxn modelId="{08F7C843-CFD7-4DE0-B669-0D86798EBF0E}" type="presParOf" srcId="{FC76AF05-1269-49BB-BBB1-39057C79B360}" destId="{29A9134F-2F01-49C1-86E4-01B24951E134}" srcOrd="1" destOrd="0" presId="urn:microsoft.com/office/officeart/2005/8/layout/hProcess9"/>
    <dgm:cxn modelId="{D942CE8F-ED0F-4DD4-9F94-022B7B71B2AA}" type="presParOf" srcId="{29A9134F-2F01-49C1-86E4-01B24951E134}" destId="{1D41D724-F192-4A9A-912E-F4F7E65D78C0}" srcOrd="0" destOrd="0" presId="urn:microsoft.com/office/officeart/2005/8/layout/hProcess9"/>
    <dgm:cxn modelId="{BA889610-DAB1-4410-A7B3-D0B58B05029D}" type="presParOf" srcId="{29A9134F-2F01-49C1-86E4-01B24951E134}" destId="{8D8A960F-9486-4A5C-8566-E38D795FFC9F}" srcOrd="1" destOrd="0" presId="urn:microsoft.com/office/officeart/2005/8/layout/hProcess9"/>
    <dgm:cxn modelId="{621119AA-ACD5-458F-80DD-7E4CA2237E3E}" type="presParOf" srcId="{29A9134F-2F01-49C1-86E4-01B24951E134}" destId="{07FD8AC7-AEE9-4E0A-A7FF-5744ECBD6070}" srcOrd="2" destOrd="0" presId="urn:microsoft.com/office/officeart/2005/8/layout/hProcess9"/>
    <dgm:cxn modelId="{4C4412BD-AD36-4011-ADD7-D44753FAD193}" type="presParOf" srcId="{29A9134F-2F01-49C1-86E4-01B24951E134}" destId="{995179B9-C69E-4E73-81C7-7B2BC5F8736C}" srcOrd="3" destOrd="0" presId="urn:microsoft.com/office/officeart/2005/8/layout/hProcess9"/>
    <dgm:cxn modelId="{1EED3CE8-19F9-4DB4-B6B4-589A6E28ECB5}" type="presParOf" srcId="{29A9134F-2F01-49C1-86E4-01B24951E134}" destId="{02A5EA9B-A1AE-4743-81FB-8111C41258EC}" srcOrd="4" destOrd="0" presId="urn:microsoft.com/office/officeart/2005/8/layout/hProcess9"/>
    <dgm:cxn modelId="{A7D05DE2-5911-4ACC-931C-1CCCE76C6DDA}" type="presParOf" srcId="{29A9134F-2F01-49C1-86E4-01B24951E134}" destId="{E4D97233-E36B-47BB-82B2-0B4129E77C87}" srcOrd="5" destOrd="0" presId="urn:microsoft.com/office/officeart/2005/8/layout/hProcess9"/>
    <dgm:cxn modelId="{A1FFCCAF-3D13-46D8-8E8F-AF64C574E3DB}" type="presParOf" srcId="{29A9134F-2F01-49C1-86E4-01B24951E134}" destId="{6DDC1490-0F24-45C3-90FB-2092B58F042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90BE0F-B251-4804-BC0D-2C9E0CE521C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865507-C453-4932-8173-CF1313B2CA1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“High Performing” On Payer Contracts</a:t>
          </a:r>
        </a:p>
      </dgm:t>
    </dgm:pt>
    <dgm:pt modelId="{ED33CDA3-2D83-4225-8EAE-4E9776171EFE}" type="parTrans" cxnId="{BD1E5514-F4B3-4AAE-9D88-5FD976AD6993}">
      <dgm:prSet/>
      <dgm:spPr/>
      <dgm:t>
        <a:bodyPr/>
        <a:lstStyle/>
        <a:p>
          <a:endParaRPr lang="en-US"/>
        </a:p>
      </dgm:t>
    </dgm:pt>
    <dgm:pt modelId="{7381D761-D66A-44A5-BC9F-004CB4CB9356}" type="sibTrans" cxnId="{BD1E5514-F4B3-4AAE-9D88-5FD976AD6993}">
      <dgm:prSet/>
      <dgm:spPr/>
      <dgm:t>
        <a:bodyPr/>
        <a:lstStyle/>
        <a:p>
          <a:endParaRPr lang="en-US"/>
        </a:p>
      </dgm:t>
    </dgm:pt>
    <dgm:pt modelId="{D6775E3C-A3B5-46BC-8404-0D5E519E447C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The Speed &amp; Cost Factors</a:t>
          </a:r>
        </a:p>
      </dgm:t>
    </dgm:pt>
    <dgm:pt modelId="{5DB1A9AC-3269-433D-9841-1D3E36190E95}" type="parTrans" cxnId="{2C35DE63-2349-4B0C-AD11-108199F256F1}">
      <dgm:prSet/>
      <dgm:spPr/>
      <dgm:t>
        <a:bodyPr/>
        <a:lstStyle/>
        <a:p>
          <a:endParaRPr lang="en-US"/>
        </a:p>
      </dgm:t>
    </dgm:pt>
    <dgm:pt modelId="{D35010BA-8CA1-41B4-A82E-E070981175CA}" type="sibTrans" cxnId="{2C35DE63-2349-4B0C-AD11-108199F256F1}">
      <dgm:prSet/>
      <dgm:spPr/>
      <dgm:t>
        <a:bodyPr/>
        <a:lstStyle/>
        <a:p>
          <a:endParaRPr lang="en-US"/>
        </a:p>
      </dgm:t>
    </dgm:pt>
    <dgm:pt modelId="{45800CF4-66CA-43DB-A059-46D8ADEAC7FA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The Consumer Experience</a:t>
          </a:r>
        </a:p>
      </dgm:t>
    </dgm:pt>
    <dgm:pt modelId="{BF644CB8-D19B-4449-B223-CE36C81B655E}" type="parTrans" cxnId="{3F0F1D7A-0DCC-42AD-A7DA-11A08E8AADD3}">
      <dgm:prSet/>
      <dgm:spPr/>
      <dgm:t>
        <a:bodyPr/>
        <a:lstStyle/>
        <a:p>
          <a:endParaRPr lang="en-US"/>
        </a:p>
      </dgm:t>
    </dgm:pt>
    <dgm:pt modelId="{9FBDF982-048A-40F0-B37B-A20390E67747}" type="sibTrans" cxnId="{3F0F1D7A-0DCC-42AD-A7DA-11A08E8AADD3}">
      <dgm:prSet/>
      <dgm:spPr/>
      <dgm:t>
        <a:bodyPr/>
        <a:lstStyle/>
        <a:p>
          <a:endParaRPr lang="en-US"/>
        </a:p>
      </dgm:t>
    </dgm:pt>
    <dgm:pt modelId="{98C23D5B-BE7C-4FFD-90AF-C265A3BB0605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Search engine ranking and optimization scores</a:t>
          </a:r>
        </a:p>
      </dgm:t>
    </dgm:pt>
    <dgm:pt modelId="{8ADF684E-B597-4E20-8320-EE7CDB7B0534}" type="parTrans" cxnId="{9A4ABE8D-8679-43C8-92D6-93D4808929B7}">
      <dgm:prSet/>
      <dgm:spPr/>
      <dgm:t>
        <a:bodyPr/>
        <a:lstStyle/>
        <a:p>
          <a:endParaRPr lang="en-US"/>
        </a:p>
      </dgm:t>
    </dgm:pt>
    <dgm:pt modelId="{ECCBB9BA-F605-4E5C-A707-C2A700B64523}" type="sibTrans" cxnId="{9A4ABE8D-8679-43C8-92D6-93D4808929B7}">
      <dgm:prSet/>
      <dgm:spPr/>
      <dgm:t>
        <a:bodyPr/>
        <a:lstStyle/>
        <a:p>
          <a:endParaRPr lang="en-US"/>
        </a:p>
      </dgm:t>
    </dgm:pt>
    <dgm:pt modelId="{FDB72C28-ED3E-46D1-83A5-1EE5F0C3B397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Inquiries</a:t>
          </a:r>
        </a:p>
      </dgm:t>
    </dgm:pt>
    <dgm:pt modelId="{9F028B21-F798-45F7-AD50-547B90A91922}" type="parTrans" cxnId="{A1907388-0923-4263-9660-E2A97955FB5B}">
      <dgm:prSet/>
      <dgm:spPr/>
      <dgm:t>
        <a:bodyPr/>
        <a:lstStyle/>
        <a:p>
          <a:endParaRPr lang="en-US"/>
        </a:p>
      </dgm:t>
    </dgm:pt>
    <dgm:pt modelId="{590033FF-83B2-4500-BB78-4723BA647D4C}" type="sibTrans" cxnId="{A1907388-0923-4263-9660-E2A97955FB5B}">
      <dgm:prSet/>
      <dgm:spPr/>
      <dgm:t>
        <a:bodyPr/>
        <a:lstStyle/>
        <a:p>
          <a:endParaRPr lang="en-US"/>
        </a:p>
      </dgm:t>
    </dgm:pt>
    <dgm:pt modelId="{7D3DD2AB-15F7-4303-BF02-C74A2C8F335E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Inquiry response time</a:t>
          </a:r>
        </a:p>
      </dgm:t>
    </dgm:pt>
    <dgm:pt modelId="{F532F3AA-9A0B-4AD6-82A4-805547B805EB}" type="parTrans" cxnId="{63D12020-78E8-4090-88F6-0CB81C51CB42}">
      <dgm:prSet/>
      <dgm:spPr/>
      <dgm:t>
        <a:bodyPr/>
        <a:lstStyle/>
        <a:p>
          <a:endParaRPr lang="en-US"/>
        </a:p>
      </dgm:t>
    </dgm:pt>
    <dgm:pt modelId="{35D3CB9E-409B-4564-B261-67E694E4DE42}" type="sibTrans" cxnId="{63D12020-78E8-4090-88F6-0CB81C51CB42}">
      <dgm:prSet/>
      <dgm:spPr/>
      <dgm:t>
        <a:bodyPr/>
        <a:lstStyle/>
        <a:p>
          <a:endParaRPr lang="en-US"/>
        </a:p>
      </dgm:t>
    </dgm:pt>
    <dgm:pt modelId="{108CE180-B706-4A62-9973-463F3F646ED9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Inquiry conversion rates</a:t>
          </a:r>
        </a:p>
      </dgm:t>
    </dgm:pt>
    <dgm:pt modelId="{27A7A864-4300-435F-B5C6-15BAC42638A4}" type="parTrans" cxnId="{A4631B95-1806-4218-98BD-0C1E89530DFD}">
      <dgm:prSet/>
      <dgm:spPr/>
      <dgm:t>
        <a:bodyPr/>
        <a:lstStyle/>
        <a:p>
          <a:endParaRPr lang="en-US"/>
        </a:p>
      </dgm:t>
    </dgm:pt>
    <dgm:pt modelId="{832BB7A0-571E-43ED-9C91-B4C325964D9D}" type="sibTrans" cxnId="{A4631B95-1806-4218-98BD-0C1E89530DFD}">
      <dgm:prSet/>
      <dgm:spPr/>
      <dgm:t>
        <a:bodyPr/>
        <a:lstStyle/>
        <a:p>
          <a:endParaRPr lang="en-US"/>
        </a:p>
      </dgm:t>
    </dgm:pt>
    <dgm:pt modelId="{8A8AEDD8-C2E6-4D0A-A0CB-D8A196BF3698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Time to appointment</a:t>
          </a:r>
        </a:p>
      </dgm:t>
    </dgm:pt>
    <dgm:pt modelId="{19D434F5-68F5-4049-B646-EC6AB3D17EF2}" type="parTrans" cxnId="{DEDB3011-C1E5-40B4-A10E-18C94EBEBD8C}">
      <dgm:prSet/>
      <dgm:spPr/>
      <dgm:t>
        <a:bodyPr/>
        <a:lstStyle/>
        <a:p>
          <a:endParaRPr lang="en-US"/>
        </a:p>
      </dgm:t>
    </dgm:pt>
    <dgm:pt modelId="{41A5F3AC-5541-40DA-9F88-2F0A47E1CCF3}" type="sibTrans" cxnId="{DEDB3011-C1E5-40B4-A10E-18C94EBEBD8C}">
      <dgm:prSet/>
      <dgm:spPr/>
      <dgm:t>
        <a:bodyPr/>
        <a:lstStyle/>
        <a:p>
          <a:endParaRPr lang="en-US"/>
        </a:p>
      </dgm:t>
    </dgm:pt>
    <dgm:pt modelId="{F7CA7738-9EF8-42F9-BAA3-01270930B42B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Service rates</a:t>
          </a:r>
        </a:p>
      </dgm:t>
    </dgm:pt>
    <dgm:pt modelId="{DD3228B7-B87B-47AB-90C4-2AED0815BEF8}" type="parTrans" cxnId="{91A9CC29-FEFE-41E5-A0E0-75BD9CC22754}">
      <dgm:prSet/>
      <dgm:spPr/>
      <dgm:t>
        <a:bodyPr/>
        <a:lstStyle/>
        <a:p>
          <a:endParaRPr lang="en-US"/>
        </a:p>
      </dgm:t>
    </dgm:pt>
    <dgm:pt modelId="{8526202B-5F74-49D6-83E6-475F9D4D654A}" type="sibTrans" cxnId="{91A9CC29-FEFE-41E5-A0E0-75BD9CC22754}">
      <dgm:prSet/>
      <dgm:spPr/>
      <dgm:t>
        <a:bodyPr/>
        <a:lstStyle/>
        <a:p>
          <a:endParaRPr lang="en-US"/>
        </a:p>
      </dgm:t>
    </dgm:pt>
    <dgm:pt modelId="{4E1C44F7-8594-4045-863C-2F32218D8C7A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Net promoter score</a:t>
          </a:r>
        </a:p>
      </dgm:t>
    </dgm:pt>
    <dgm:pt modelId="{FE74FCA0-0F5C-4584-AE59-D9DCC8FC7E3F}" type="parTrans" cxnId="{9779D484-0EBD-4F80-93F8-9CF2C8AAD401}">
      <dgm:prSet/>
      <dgm:spPr/>
      <dgm:t>
        <a:bodyPr/>
        <a:lstStyle/>
        <a:p>
          <a:endParaRPr lang="en-US"/>
        </a:p>
      </dgm:t>
    </dgm:pt>
    <dgm:pt modelId="{F2F02506-2852-435E-A5C4-2E8EE462F53F}" type="sibTrans" cxnId="{9779D484-0EBD-4F80-93F8-9CF2C8AAD401}">
      <dgm:prSet/>
      <dgm:spPr/>
      <dgm:t>
        <a:bodyPr/>
        <a:lstStyle/>
        <a:p>
          <a:endParaRPr lang="en-US"/>
        </a:p>
      </dgm:t>
    </dgm:pt>
    <dgm:pt modelId="{9468A364-773A-4F40-9A9F-F38EE86CBFD9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Customer satisfaction</a:t>
          </a:r>
        </a:p>
      </dgm:t>
    </dgm:pt>
    <dgm:pt modelId="{AE756495-B0FD-42BF-AAFC-EE7D14254E0A}" type="parTrans" cxnId="{67AC6ADB-953F-4EFC-9F3C-2F8962363090}">
      <dgm:prSet/>
      <dgm:spPr/>
      <dgm:t>
        <a:bodyPr/>
        <a:lstStyle/>
        <a:p>
          <a:endParaRPr lang="en-US"/>
        </a:p>
      </dgm:t>
    </dgm:pt>
    <dgm:pt modelId="{9B44AA6B-825E-4261-A351-2E6CE39BFB83}" type="sibTrans" cxnId="{67AC6ADB-953F-4EFC-9F3C-2F8962363090}">
      <dgm:prSet/>
      <dgm:spPr/>
      <dgm:t>
        <a:bodyPr/>
        <a:lstStyle/>
        <a:p>
          <a:endParaRPr lang="en-US"/>
        </a:p>
      </dgm:t>
    </dgm:pt>
    <dgm:pt modelId="{030CD896-CDA9-4503-9778-247F7CFF9ABF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Customer experience monitoring (“mystery shopper”) results</a:t>
          </a:r>
        </a:p>
      </dgm:t>
    </dgm:pt>
    <dgm:pt modelId="{8F4F7E72-73C1-4406-8170-699AAE0324A2}" type="parTrans" cxnId="{C8252654-DED4-42B2-8C5C-E87257B86499}">
      <dgm:prSet/>
      <dgm:spPr/>
      <dgm:t>
        <a:bodyPr/>
        <a:lstStyle/>
        <a:p>
          <a:endParaRPr lang="en-US"/>
        </a:p>
      </dgm:t>
    </dgm:pt>
    <dgm:pt modelId="{2E74C821-FB1D-4846-9AB2-A233D77739DA}" type="sibTrans" cxnId="{C8252654-DED4-42B2-8C5C-E87257B86499}">
      <dgm:prSet/>
      <dgm:spPr/>
      <dgm:t>
        <a:bodyPr/>
        <a:lstStyle/>
        <a:p>
          <a:endParaRPr lang="en-US"/>
        </a:p>
      </dgm:t>
    </dgm:pt>
    <dgm:pt modelId="{D63D4CFE-3E76-4539-A5E6-527FF3F8B644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Clinically Cutting Edge</a:t>
          </a:r>
        </a:p>
      </dgm:t>
    </dgm:pt>
    <dgm:pt modelId="{EE245045-64B8-44D1-AFD1-CEBE4940E055}" type="parTrans" cxnId="{1B8451A9-4A5F-46EF-8A46-7EE880010D44}">
      <dgm:prSet/>
      <dgm:spPr/>
      <dgm:t>
        <a:bodyPr/>
        <a:lstStyle/>
        <a:p>
          <a:endParaRPr lang="en-US"/>
        </a:p>
      </dgm:t>
    </dgm:pt>
    <dgm:pt modelId="{BAFF9AD4-E994-4634-93D9-950E228098E7}" type="sibTrans" cxnId="{1B8451A9-4A5F-46EF-8A46-7EE880010D44}">
      <dgm:prSet/>
      <dgm:spPr/>
      <dgm:t>
        <a:bodyPr/>
        <a:lstStyle/>
        <a:p>
          <a:endParaRPr lang="en-US"/>
        </a:p>
      </dgm:t>
    </dgm:pt>
    <dgm:pt modelId="{F55F7535-F3BF-48A4-BB41-319C667CEDA8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Consistency in “treatment model” – lack of unexplained variability</a:t>
          </a:r>
        </a:p>
      </dgm:t>
    </dgm:pt>
    <dgm:pt modelId="{84BD2D0C-CDCC-4013-9BC2-A27E82ABF0C7}" type="parTrans" cxnId="{F737C5BF-8ED2-4903-96C5-14ADD066BC01}">
      <dgm:prSet/>
      <dgm:spPr/>
      <dgm:t>
        <a:bodyPr/>
        <a:lstStyle/>
        <a:p>
          <a:endParaRPr lang="en-US"/>
        </a:p>
      </dgm:t>
    </dgm:pt>
    <dgm:pt modelId="{52CA9AB5-FA4A-4C77-9FE0-8E470DF1B62C}" type="sibTrans" cxnId="{F737C5BF-8ED2-4903-96C5-14ADD066BC01}">
      <dgm:prSet/>
      <dgm:spPr/>
      <dgm:t>
        <a:bodyPr/>
        <a:lstStyle/>
        <a:p>
          <a:endParaRPr lang="en-US"/>
        </a:p>
      </dgm:t>
    </dgm:pt>
    <dgm:pt modelId="{7CE2FD15-40EC-492C-B3FC-BAFB1A08E9DF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Current in clinical and service practices</a:t>
          </a:r>
        </a:p>
      </dgm:t>
    </dgm:pt>
    <dgm:pt modelId="{C0176EB2-9DDC-4739-9C49-3D91FF7D80CF}" type="parTrans" cxnId="{2D76A09E-D098-4BDE-A46E-AAE9249E1591}">
      <dgm:prSet/>
      <dgm:spPr/>
      <dgm:t>
        <a:bodyPr/>
        <a:lstStyle/>
        <a:p>
          <a:endParaRPr lang="en-US"/>
        </a:p>
      </dgm:t>
    </dgm:pt>
    <dgm:pt modelId="{F6CEF572-809D-439A-AF5B-E79813F0247B}" type="sibTrans" cxnId="{2D76A09E-D098-4BDE-A46E-AAE9249E1591}">
      <dgm:prSet/>
      <dgm:spPr/>
      <dgm:t>
        <a:bodyPr/>
        <a:lstStyle/>
        <a:p>
          <a:endParaRPr lang="en-US"/>
        </a:p>
      </dgm:t>
    </dgm:pt>
    <dgm:pt modelId="{1BD3F4EF-0006-447D-8378-5BBD26E8031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Financial Sustainability</a:t>
          </a:r>
        </a:p>
      </dgm:t>
    </dgm:pt>
    <dgm:pt modelId="{191C213D-2F50-41F8-9917-127CE03D84F9}" type="parTrans" cxnId="{F82539E6-72E7-440A-B3B8-C15EB9A87117}">
      <dgm:prSet/>
      <dgm:spPr/>
      <dgm:t>
        <a:bodyPr/>
        <a:lstStyle/>
        <a:p>
          <a:endParaRPr lang="en-US"/>
        </a:p>
      </dgm:t>
    </dgm:pt>
    <dgm:pt modelId="{72BFEDDF-E3EF-449F-8B59-9DD328251C90}" type="sibTrans" cxnId="{F82539E6-72E7-440A-B3B8-C15EB9A87117}">
      <dgm:prSet/>
      <dgm:spPr/>
      <dgm:t>
        <a:bodyPr/>
        <a:lstStyle/>
        <a:p>
          <a:endParaRPr lang="en-US"/>
        </a:p>
      </dgm:t>
    </dgm:pt>
    <dgm:pt modelId="{91E40A0D-961B-489C-9013-3C620AACEBDB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Revenue – by service line</a:t>
          </a:r>
        </a:p>
      </dgm:t>
    </dgm:pt>
    <dgm:pt modelId="{68BF7FF6-5E0E-4EDF-9325-825580DB3A78}" type="parTrans" cxnId="{A0CC8BBF-9960-40A1-8D66-187C37FF5F45}">
      <dgm:prSet/>
      <dgm:spPr/>
      <dgm:t>
        <a:bodyPr/>
        <a:lstStyle/>
        <a:p>
          <a:endParaRPr lang="en-US"/>
        </a:p>
      </dgm:t>
    </dgm:pt>
    <dgm:pt modelId="{14818361-3AF1-4074-BADE-E601C62B3181}" type="sibTrans" cxnId="{A0CC8BBF-9960-40A1-8D66-187C37FF5F45}">
      <dgm:prSet/>
      <dgm:spPr/>
      <dgm:t>
        <a:bodyPr/>
        <a:lstStyle/>
        <a:p>
          <a:endParaRPr lang="en-US"/>
        </a:p>
      </dgm:t>
    </dgm:pt>
    <dgm:pt modelId="{676B79CD-BF6A-474B-81F4-1853F4753075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Liquidity – current ratio, days cash outstanding, cash flow from operations, days of accounts receivable</a:t>
          </a:r>
        </a:p>
      </dgm:t>
    </dgm:pt>
    <dgm:pt modelId="{D9AF5702-0C3E-4609-9915-83FFC826B30B}" type="parTrans" cxnId="{A6995D4E-E039-4584-83ED-87D474B6645C}">
      <dgm:prSet/>
      <dgm:spPr/>
      <dgm:t>
        <a:bodyPr/>
        <a:lstStyle/>
        <a:p>
          <a:endParaRPr lang="en-US"/>
        </a:p>
      </dgm:t>
    </dgm:pt>
    <dgm:pt modelId="{F87E1F50-5257-4A4A-A0FA-828FC60E9202}" type="sibTrans" cxnId="{A6995D4E-E039-4584-83ED-87D474B6645C}">
      <dgm:prSet/>
      <dgm:spPr/>
      <dgm:t>
        <a:bodyPr/>
        <a:lstStyle/>
        <a:p>
          <a:endParaRPr lang="en-US"/>
        </a:p>
      </dgm:t>
    </dgm:pt>
    <dgm:pt modelId="{52372086-9A4E-4326-87D6-45F071C46F5D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Profitability – revenue growth and net operating profit margin, by service line</a:t>
          </a:r>
        </a:p>
      </dgm:t>
    </dgm:pt>
    <dgm:pt modelId="{68DAB80B-9F0F-4EC6-B959-72ECE73376F8}" type="parTrans" cxnId="{BBA0F1CB-B076-4E86-847C-CB6E74534864}">
      <dgm:prSet/>
      <dgm:spPr/>
      <dgm:t>
        <a:bodyPr/>
        <a:lstStyle/>
        <a:p>
          <a:endParaRPr lang="en-US"/>
        </a:p>
      </dgm:t>
    </dgm:pt>
    <dgm:pt modelId="{5766B83E-A6F0-47E4-8A88-53A423B0EC4F}" type="sibTrans" cxnId="{BBA0F1CB-B076-4E86-847C-CB6E74534864}">
      <dgm:prSet/>
      <dgm:spPr/>
      <dgm:t>
        <a:bodyPr/>
        <a:lstStyle/>
        <a:p>
          <a:endParaRPr lang="en-US"/>
        </a:p>
      </dgm:t>
    </dgm:pt>
    <dgm:pt modelId="{3F53BEE8-5DD3-46E1-B94A-65BCD7508141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Leverage – debt to equity ratio</a:t>
          </a:r>
        </a:p>
      </dgm:t>
    </dgm:pt>
    <dgm:pt modelId="{C715EC6C-A530-49D9-8374-884DAE9C1B42}" type="parTrans" cxnId="{8F8EA56D-CC23-45E4-8F3D-D4D8BDA54F7E}">
      <dgm:prSet/>
      <dgm:spPr/>
      <dgm:t>
        <a:bodyPr/>
        <a:lstStyle/>
        <a:p>
          <a:endParaRPr lang="en-US"/>
        </a:p>
      </dgm:t>
    </dgm:pt>
    <dgm:pt modelId="{669C6EBD-0DDF-42D4-A1BC-8D41E8D83198}" type="sibTrans" cxnId="{8F8EA56D-CC23-45E4-8F3D-D4D8BDA54F7E}">
      <dgm:prSet/>
      <dgm:spPr/>
      <dgm:t>
        <a:bodyPr/>
        <a:lstStyle/>
        <a:p>
          <a:endParaRPr lang="en-US"/>
        </a:p>
      </dgm:t>
    </dgm:pt>
    <dgm:pt modelId="{3B6C792F-A9FE-4081-96BE-93913B275D56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National health home measures</a:t>
          </a:r>
        </a:p>
      </dgm:t>
    </dgm:pt>
    <dgm:pt modelId="{9493D70F-6DFE-49D2-BA7F-67C0AC350A3D}" type="sibTrans" cxnId="{FA8915CB-CC55-4304-B7D1-44A6BA7D8A82}">
      <dgm:prSet/>
      <dgm:spPr/>
      <dgm:t>
        <a:bodyPr/>
        <a:lstStyle/>
        <a:p>
          <a:endParaRPr lang="en-US"/>
        </a:p>
      </dgm:t>
    </dgm:pt>
    <dgm:pt modelId="{CB9F167D-D85D-4A39-A709-3376EAF2E1B4}" type="parTrans" cxnId="{FA8915CB-CC55-4304-B7D1-44A6BA7D8A82}">
      <dgm:prSet/>
      <dgm:spPr/>
      <dgm:t>
        <a:bodyPr/>
        <a:lstStyle/>
        <a:p>
          <a:endParaRPr lang="en-US"/>
        </a:p>
      </dgm:t>
    </dgm:pt>
    <dgm:pt modelId="{FD2C5685-7957-4C15-B3C8-CE2A1F41FD09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NCQA HEDIS measures</a:t>
          </a:r>
        </a:p>
      </dgm:t>
    </dgm:pt>
    <dgm:pt modelId="{998840D5-6664-411F-96F0-A51890517998}" type="sibTrans" cxnId="{58A564EB-4C61-4D65-92F5-4793C64CC13A}">
      <dgm:prSet/>
      <dgm:spPr/>
      <dgm:t>
        <a:bodyPr/>
        <a:lstStyle/>
        <a:p>
          <a:endParaRPr lang="en-US"/>
        </a:p>
      </dgm:t>
    </dgm:pt>
    <dgm:pt modelId="{6F1600C5-6806-44E5-BCB0-CBA5ABD4E051}" type="parTrans" cxnId="{58A564EB-4C61-4D65-92F5-4793C64CC13A}">
      <dgm:prSet/>
      <dgm:spPr/>
      <dgm:t>
        <a:bodyPr/>
        <a:lstStyle/>
        <a:p>
          <a:endParaRPr lang="en-US"/>
        </a:p>
      </dgm:t>
    </dgm:pt>
    <dgm:pt modelId="{36C508A2-2EC0-4823-8308-11AA95605DCD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CMS STARS measures</a:t>
          </a:r>
        </a:p>
      </dgm:t>
    </dgm:pt>
    <dgm:pt modelId="{8731E3D6-7BEA-4B0A-AB88-CB8993F5036E}" type="sibTrans" cxnId="{9A26C77C-2D0B-4569-8F7B-D356462AD939}">
      <dgm:prSet/>
      <dgm:spPr/>
      <dgm:t>
        <a:bodyPr/>
        <a:lstStyle/>
        <a:p>
          <a:endParaRPr lang="en-US"/>
        </a:p>
      </dgm:t>
    </dgm:pt>
    <dgm:pt modelId="{50FBFBB2-2764-4B17-A116-72EB0466CE7B}" type="parTrans" cxnId="{9A26C77C-2D0B-4569-8F7B-D356462AD939}">
      <dgm:prSet/>
      <dgm:spPr/>
      <dgm:t>
        <a:bodyPr/>
        <a:lstStyle/>
        <a:p>
          <a:endParaRPr lang="en-US"/>
        </a:p>
      </dgm:t>
    </dgm:pt>
    <dgm:pt modelId="{1B412A0F-C18C-49AF-821F-4E60C803B1F4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Most common health plan contract measures</a:t>
          </a:r>
        </a:p>
      </dgm:t>
    </dgm:pt>
    <dgm:pt modelId="{8551AECF-D66F-4EF5-8F2E-9128CB1B7022}" type="sibTrans" cxnId="{F582850D-126E-45C4-8CF1-E8846CE8C9B6}">
      <dgm:prSet/>
      <dgm:spPr/>
      <dgm:t>
        <a:bodyPr/>
        <a:lstStyle/>
        <a:p>
          <a:endParaRPr lang="en-US"/>
        </a:p>
      </dgm:t>
    </dgm:pt>
    <dgm:pt modelId="{33D4C3B6-19A1-4A27-BEDB-985C8EFB4AED}" type="parTrans" cxnId="{F582850D-126E-45C4-8CF1-E8846CE8C9B6}">
      <dgm:prSet/>
      <dgm:spPr/>
      <dgm:t>
        <a:bodyPr/>
        <a:lstStyle/>
        <a:p>
          <a:endParaRPr lang="en-US"/>
        </a:p>
      </dgm:t>
    </dgm:pt>
    <dgm:pt modelId="{183D9268-E354-42CD-8C13-DC1731310D11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Specific health plan contract measures</a:t>
          </a:r>
        </a:p>
      </dgm:t>
    </dgm:pt>
    <dgm:pt modelId="{EA14D092-D7CB-4258-8040-2C119CE4133D}" type="sibTrans" cxnId="{3B7502F5-C145-4B32-AD59-6EA7DC7D9E17}">
      <dgm:prSet/>
      <dgm:spPr/>
      <dgm:t>
        <a:bodyPr/>
        <a:lstStyle/>
        <a:p>
          <a:endParaRPr lang="en-US"/>
        </a:p>
      </dgm:t>
    </dgm:pt>
    <dgm:pt modelId="{D9704E6E-2962-40B5-A579-FB95425F7F20}" type="parTrans" cxnId="{3B7502F5-C145-4B32-AD59-6EA7DC7D9E17}">
      <dgm:prSet/>
      <dgm:spPr/>
      <dgm:t>
        <a:bodyPr/>
        <a:lstStyle/>
        <a:p>
          <a:endParaRPr lang="en-US"/>
        </a:p>
      </dgm:t>
    </dgm:pt>
    <dgm:pt modelId="{70C261DD-B79D-40AE-82CD-D371A35A6B6C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Specific funder performance measures</a:t>
          </a:r>
        </a:p>
      </dgm:t>
    </dgm:pt>
    <dgm:pt modelId="{CC68AEFD-D154-4CAB-BF9B-A5DE1B88AC40}" type="sibTrans" cxnId="{E5DB7AE6-1856-4A2D-B553-F20764C09F16}">
      <dgm:prSet/>
      <dgm:spPr/>
      <dgm:t>
        <a:bodyPr/>
        <a:lstStyle/>
        <a:p>
          <a:endParaRPr lang="en-US"/>
        </a:p>
      </dgm:t>
    </dgm:pt>
    <dgm:pt modelId="{F6B1EF08-1C72-4174-9190-F2D847301011}" type="parTrans" cxnId="{E5DB7AE6-1856-4A2D-B553-F20764C09F16}">
      <dgm:prSet/>
      <dgm:spPr/>
      <dgm:t>
        <a:bodyPr/>
        <a:lstStyle/>
        <a:p>
          <a:endParaRPr lang="en-US"/>
        </a:p>
      </dgm:t>
    </dgm:pt>
    <dgm:pt modelId="{5CC9EE57-EB23-4FCE-9E71-09B04F8055F4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Online reputation</a:t>
          </a:r>
        </a:p>
      </dgm:t>
    </dgm:pt>
    <dgm:pt modelId="{70F4DDBE-8BBD-41ED-BFBA-28BA933DEA9A}" type="parTrans" cxnId="{4B2BD005-CB60-402A-B3C7-FFCF972F1081}">
      <dgm:prSet/>
      <dgm:spPr/>
      <dgm:t>
        <a:bodyPr/>
        <a:lstStyle/>
        <a:p>
          <a:endParaRPr lang="en-US"/>
        </a:p>
      </dgm:t>
    </dgm:pt>
    <dgm:pt modelId="{33837AE9-958B-4FAD-BC71-A7253F473196}" type="sibTrans" cxnId="{4B2BD005-CB60-402A-B3C7-FFCF972F1081}">
      <dgm:prSet/>
      <dgm:spPr/>
      <dgm:t>
        <a:bodyPr/>
        <a:lstStyle/>
        <a:p>
          <a:endParaRPr lang="en-US"/>
        </a:p>
      </dgm:t>
    </dgm:pt>
    <dgm:pt modelId="{77651231-5EA8-47E2-871C-720B41B64F0D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Rate-value linkage</a:t>
          </a:r>
        </a:p>
      </dgm:t>
    </dgm:pt>
    <dgm:pt modelId="{F3A499FA-2D5C-4169-AC82-4D4162679038}" type="parTrans" cxnId="{6388E2A8-AA72-41C0-9AEC-AEAC9EDA2911}">
      <dgm:prSet/>
      <dgm:spPr/>
      <dgm:t>
        <a:bodyPr/>
        <a:lstStyle/>
        <a:p>
          <a:endParaRPr lang="en-US"/>
        </a:p>
      </dgm:t>
    </dgm:pt>
    <dgm:pt modelId="{AD844F41-B445-4882-ACFD-4E76E2F76122}" type="sibTrans" cxnId="{6388E2A8-AA72-41C0-9AEC-AEAC9EDA2911}">
      <dgm:prSet/>
      <dgm:spPr/>
      <dgm:t>
        <a:bodyPr/>
        <a:lstStyle/>
        <a:p>
          <a:endParaRPr lang="en-US"/>
        </a:p>
      </dgm:t>
    </dgm:pt>
    <dgm:pt modelId="{52A8172E-89D3-4AF7-95B1-E1127F00D9F8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Short time to evaluation and adoption of new treatment technology</a:t>
          </a:r>
        </a:p>
      </dgm:t>
    </dgm:pt>
    <dgm:pt modelId="{F7052780-670F-4186-9469-5458497D4403}" type="parTrans" cxnId="{5C50D5B6-1264-4433-8FE8-71F6D33DABB8}">
      <dgm:prSet/>
      <dgm:spPr/>
      <dgm:t>
        <a:bodyPr/>
        <a:lstStyle/>
        <a:p>
          <a:endParaRPr lang="en-US"/>
        </a:p>
      </dgm:t>
    </dgm:pt>
    <dgm:pt modelId="{54CEE6B9-2A50-459A-817F-A2815BAA491D}" type="sibTrans" cxnId="{5C50D5B6-1264-4433-8FE8-71F6D33DABB8}">
      <dgm:prSet/>
      <dgm:spPr/>
      <dgm:t>
        <a:bodyPr/>
        <a:lstStyle/>
        <a:p>
          <a:endParaRPr lang="en-US"/>
        </a:p>
      </dgm:t>
    </dgm:pt>
    <dgm:pt modelId="{742FDB83-85E4-4858-8024-DB4E46D9016A}" type="pres">
      <dgm:prSet presAssocID="{8590BE0F-B251-4804-BC0D-2C9E0CE521C4}" presName="Name0" presStyleCnt="0">
        <dgm:presLayoutVars>
          <dgm:dir/>
          <dgm:animLvl val="lvl"/>
          <dgm:resizeHandles val="exact"/>
        </dgm:presLayoutVars>
      </dgm:prSet>
      <dgm:spPr/>
    </dgm:pt>
    <dgm:pt modelId="{ECA45CE9-8092-4AC8-8F1D-165B744200B7}" type="pres">
      <dgm:prSet presAssocID="{D4865507-C453-4932-8173-CF1313B2CA11}" presName="composite" presStyleCnt="0"/>
      <dgm:spPr/>
    </dgm:pt>
    <dgm:pt modelId="{4C5A947E-A630-4410-B26B-9F8E1F5DC346}" type="pres">
      <dgm:prSet presAssocID="{D4865507-C453-4932-8173-CF1313B2CA1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52AC234-32EF-46AC-8869-2185C1BD5B74}" type="pres">
      <dgm:prSet presAssocID="{D4865507-C453-4932-8173-CF1313B2CA11}" presName="desTx" presStyleLbl="alignAccFollowNode1" presStyleIdx="0" presStyleCnt="5">
        <dgm:presLayoutVars>
          <dgm:bulletEnabled val="1"/>
        </dgm:presLayoutVars>
      </dgm:prSet>
      <dgm:spPr/>
    </dgm:pt>
    <dgm:pt modelId="{53356A9B-9155-4A7A-B945-87E8BE6CDF1E}" type="pres">
      <dgm:prSet presAssocID="{7381D761-D66A-44A5-BC9F-004CB4CB9356}" presName="space" presStyleCnt="0"/>
      <dgm:spPr/>
    </dgm:pt>
    <dgm:pt modelId="{246BCDF2-F01F-45CB-AD4F-9B3B931BE2AB}" type="pres">
      <dgm:prSet presAssocID="{D6775E3C-A3B5-46BC-8404-0D5E519E447C}" presName="composite" presStyleCnt="0"/>
      <dgm:spPr/>
    </dgm:pt>
    <dgm:pt modelId="{021212A4-1B32-40E5-937E-BF895E9FFE70}" type="pres">
      <dgm:prSet presAssocID="{D6775E3C-A3B5-46BC-8404-0D5E519E447C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B47388D-85A6-4513-9C54-D7702CEFEA4D}" type="pres">
      <dgm:prSet presAssocID="{D6775E3C-A3B5-46BC-8404-0D5E519E447C}" presName="desTx" presStyleLbl="alignAccFollowNode1" presStyleIdx="1" presStyleCnt="5">
        <dgm:presLayoutVars>
          <dgm:bulletEnabled val="1"/>
        </dgm:presLayoutVars>
      </dgm:prSet>
      <dgm:spPr/>
    </dgm:pt>
    <dgm:pt modelId="{B43CE00B-5D0F-42B4-A39A-B72C4D0E1DFC}" type="pres">
      <dgm:prSet presAssocID="{D35010BA-8CA1-41B4-A82E-E070981175CA}" presName="space" presStyleCnt="0"/>
      <dgm:spPr/>
    </dgm:pt>
    <dgm:pt modelId="{3B9D08C9-3EA2-4451-AC7B-1BF4846E9D51}" type="pres">
      <dgm:prSet presAssocID="{45800CF4-66CA-43DB-A059-46D8ADEAC7FA}" presName="composite" presStyleCnt="0"/>
      <dgm:spPr/>
    </dgm:pt>
    <dgm:pt modelId="{81D53E56-7D94-4E9E-897F-A0B40CF68BBD}" type="pres">
      <dgm:prSet presAssocID="{45800CF4-66CA-43DB-A059-46D8ADEAC7F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B8C7F6F-1E0B-40C7-BC9D-A2DDC9B45F79}" type="pres">
      <dgm:prSet presAssocID="{45800CF4-66CA-43DB-A059-46D8ADEAC7FA}" presName="desTx" presStyleLbl="alignAccFollowNode1" presStyleIdx="2" presStyleCnt="5">
        <dgm:presLayoutVars>
          <dgm:bulletEnabled val="1"/>
        </dgm:presLayoutVars>
      </dgm:prSet>
      <dgm:spPr/>
    </dgm:pt>
    <dgm:pt modelId="{3794C4F7-1805-481A-BC68-CC01D1283106}" type="pres">
      <dgm:prSet presAssocID="{9FBDF982-048A-40F0-B37B-A20390E67747}" presName="space" presStyleCnt="0"/>
      <dgm:spPr/>
    </dgm:pt>
    <dgm:pt modelId="{4D249D2B-05BA-4467-B604-D2CD57C39559}" type="pres">
      <dgm:prSet presAssocID="{D63D4CFE-3E76-4539-A5E6-527FF3F8B644}" presName="composite" presStyleCnt="0"/>
      <dgm:spPr/>
    </dgm:pt>
    <dgm:pt modelId="{97B051E7-8A88-44FD-99F1-391A5FE338C1}" type="pres">
      <dgm:prSet presAssocID="{D63D4CFE-3E76-4539-A5E6-527FF3F8B64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E38D6EFF-E820-4C1A-A054-C0F7EEA34171}" type="pres">
      <dgm:prSet presAssocID="{D63D4CFE-3E76-4539-A5E6-527FF3F8B644}" presName="desTx" presStyleLbl="alignAccFollowNode1" presStyleIdx="3" presStyleCnt="5">
        <dgm:presLayoutVars>
          <dgm:bulletEnabled val="1"/>
        </dgm:presLayoutVars>
      </dgm:prSet>
      <dgm:spPr/>
    </dgm:pt>
    <dgm:pt modelId="{4A8907D8-0479-4797-AA94-A051099C55DE}" type="pres">
      <dgm:prSet presAssocID="{BAFF9AD4-E994-4634-93D9-950E228098E7}" presName="space" presStyleCnt="0"/>
      <dgm:spPr/>
    </dgm:pt>
    <dgm:pt modelId="{BC49A9A5-0C40-47B0-BE7D-A25F711EF3DC}" type="pres">
      <dgm:prSet presAssocID="{1BD3F4EF-0006-447D-8378-5BBD26E80313}" presName="composite" presStyleCnt="0"/>
      <dgm:spPr/>
    </dgm:pt>
    <dgm:pt modelId="{7C58536E-07F0-4310-9D7C-3D448DDED244}" type="pres">
      <dgm:prSet presAssocID="{1BD3F4EF-0006-447D-8378-5BBD26E8031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0A543C-51F2-47B0-B9ED-88C5D75765BF}" type="pres">
      <dgm:prSet presAssocID="{1BD3F4EF-0006-447D-8378-5BBD26E80313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92ADC303-DED2-4ACA-A541-2042DDF7C9FE}" type="presOf" srcId="{91E40A0D-961B-489C-9013-3C620AACEBDB}" destId="{B70A543C-51F2-47B0-B9ED-88C5D75765BF}" srcOrd="0" destOrd="0" presId="urn:microsoft.com/office/officeart/2005/8/layout/hList1"/>
    <dgm:cxn modelId="{F0904905-7495-4401-84E2-4CD1820402EC}" type="presOf" srcId="{8590BE0F-B251-4804-BC0D-2C9E0CE521C4}" destId="{742FDB83-85E4-4858-8024-DB4E46D9016A}" srcOrd="0" destOrd="0" presId="urn:microsoft.com/office/officeart/2005/8/layout/hList1"/>
    <dgm:cxn modelId="{4B2BD005-CB60-402A-B3C7-FFCF972F1081}" srcId="{D6775E3C-A3B5-46BC-8404-0D5E519E447C}" destId="{5CC9EE57-EB23-4FCE-9E71-09B04F8055F4}" srcOrd="1" destOrd="0" parTransId="{70F4DDBE-8BBD-41ED-BFBA-28BA933DEA9A}" sibTransId="{33837AE9-958B-4FAD-BC71-A7253F473196}"/>
    <dgm:cxn modelId="{26FB130B-5F96-4D6D-BE9A-4E95CBE24080}" type="presOf" srcId="{9468A364-773A-4F40-9A9F-F38EE86CBFD9}" destId="{FB8C7F6F-1E0B-40C7-BC9D-A2DDC9B45F79}" srcOrd="0" destOrd="1" presId="urn:microsoft.com/office/officeart/2005/8/layout/hList1"/>
    <dgm:cxn modelId="{F582850D-126E-45C4-8CF1-E8846CE8C9B6}" srcId="{D4865507-C453-4932-8173-CF1313B2CA11}" destId="{1B412A0F-C18C-49AF-821F-4E60C803B1F4}" srcOrd="3" destOrd="0" parTransId="{33D4C3B6-19A1-4A27-BEDB-985C8EFB4AED}" sibTransId="{8551AECF-D66F-4EF5-8F2E-9128CB1B7022}"/>
    <dgm:cxn modelId="{7931990D-1EA3-469D-9699-8CAAA83FC866}" type="presOf" srcId="{F7CA7738-9EF8-42F9-BAA3-01270930B42B}" destId="{9B47388D-85A6-4513-9C54-D7702CEFEA4D}" srcOrd="0" destOrd="6" presId="urn:microsoft.com/office/officeart/2005/8/layout/hList1"/>
    <dgm:cxn modelId="{DEDB3011-C1E5-40B4-A10E-18C94EBEBD8C}" srcId="{D6775E3C-A3B5-46BC-8404-0D5E519E447C}" destId="{8A8AEDD8-C2E6-4D0A-A0CB-D8A196BF3698}" srcOrd="5" destOrd="0" parTransId="{19D434F5-68F5-4049-B646-EC6AB3D17EF2}" sibTransId="{41A5F3AC-5541-40DA-9F88-2F0A47E1CCF3}"/>
    <dgm:cxn modelId="{BD1E5514-F4B3-4AAE-9D88-5FD976AD6993}" srcId="{8590BE0F-B251-4804-BC0D-2C9E0CE521C4}" destId="{D4865507-C453-4932-8173-CF1313B2CA11}" srcOrd="0" destOrd="0" parTransId="{ED33CDA3-2D83-4225-8EAE-4E9776171EFE}" sibTransId="{7381D761-D66A-44A5-BC9F-004CB4CB9356}"/>
    <dgm:cxn modelId="{DFB2E315-A928-4C5A-8037-FD1B93F47FD0}" type="presOf" srcId="{1BD3F4EF-0006-447D-8378-5BBD26E80313}" destId="{7C58536E-07F0-4310-9D7C-3D448DDED244}" srcOrd="0" destOrd="0" presId="urn:microsoft.com/office/officeart/2005/8/layout/hList1"/>
    <dgm:cxn modelId="{63D12020-78E8-4090-88F6-0CB81C51CB42}" srcId="{D6775E3C-A3B5-46BC-8404-0D5E519E447C}" destId="{7D3DD2AB-15F7-4303-BF02-C74A2C8F335E}" srcOrd="3" destOrd="0" parTransId="{F532F3AA-9A0B-4AD6-82A4-805547B805EB}" sibTransId="{35D3CB9E-409B-4564-B261-67E694E4DE42}"/>
    <dgm:cxn modelId="{91A9CC29-FEFE-41E5-A0E0-75BD9CC22754}" srcId="{D6775E3C-A3B5-46BC-8404-0D5E519E447C}" destId="{F7CA7738-9EF8-42F9-BAA3-01270930B42B}" srcOrd="6" destOrd="0" parTransId="{DD3228B7-B87B-47AB-90C4-2AED0815BEF8}" sibTransId="{8526202B-5F74-49D6-83E6-475F9D4D654A}"/>
    <dgm:cxn modelId="{3D334C33-65CF-432A-9F5E-C30B02FF35DE}" type="presOf" srcId="{98C23D5B-BE7C-4FFD-90AF-C265A3BB0605}" destId="{9B47388D-85A6-4513-9C54-D7702CEFEA4D}" srcOrd="0" destOrd="0" presId="urn:microsoft.com/office/officeart/2005/8/layout/hList1"/>
    <dgm:cxn modelId="{15CB0735-A685-49A2-B9D9-88A5DBC53558}" type="presOf" srcId="{7CE2FD15-40EC-492C-B3FC-BAFB1A08E9DF}" destId="{E38D6EFF-E820-4C1A-A054-C0F7EEA34171}" srcOrd="0" destOrd="1" presId="urn:microsoft.com/office/officeart/2005/8/layout/hList1"/>
    <dgm:cxn modelId="{800A733A-3406-4AE4-8EAE-AC617B38EBF0}" type="presOf" srcId="{4E1C44F7-8594-4045-863C-2F32218D8C7A}" destId="{FB8C7F6F-1E0B-40C7-BC9D-A2DDC9B45F79}" srcOrd="0" destOrd="0" presId="urn:microsoft.com/office/officeart/2005/8/layout/hList1"/>
    <dgm:cxn modelId="{2C35DE63-2349-4B0C-AD11-108199F256F1}" srcId="{8590BE0F-B251-4804-BC0D-2C9E0CE521C4}" destId="{D6775E3C-A3B5-46BC-8404-0D5E519E447C}" srcOrd="1" destOrd="0" parTransId="{5DB1A9AC-3269-433D-9841-1D3E36190E95}" sibTransId="{D35010BA-8CA1-41B4-A82E-E070981175CA}"/>
    <dgm:cxn modelId="{40F59D67-07C3-45AA-BD0C-8B3E8273E658}" type="presOf" srcId="{3F53BEE8-5DD3-46E1-B94A-65BCD7508141}" destId="{B70A543C-51F2-47B0-B9ED-88C5D75765BF}" srcOrd="0" destOrd="3" presId="urn:microsoft.com/office/officeart/2005/8/layout/hList1"/>
    <dgm:cxn modelId="{8F8EA56D-CC23-45E4-8F3D-D4D8BDA54F7E}" srcId="{1BD3F4EF-0006-447D-8378-5BBD26E80313}" destId="{3F53BEE8-5DD3-46E1-B94A-65BCD7508141}" srcOrd="3" destOrd="0" parTransId="{C715EC6C-A530-49D9-8374-884DAE9C1B42}" sibTransId="{669C6EBD-0DDF-42D4-A1BC-8D41E8D83198}"/>
    <dgm:cxn modelId="{A6995D4E-E039-4584-83ED-87D474B6645C}" srcId="{1BD3F4EF-0006-447D-8378-5BBD26E80313}" destId="{676B79CD-BF6A-474B-81F4-1853F4753075}" srcOrd="1" destOrd="0" parTransId="{D9AF5702-0C3E-4609-9915-83FFC826B30B}" sibTransId="{F87E1F50-5257-4A4A-A0FA-828FC60E9202}"/>
    <dgm:cxn modelId="{3A133851-349F-4E31-956D-4B3C02BCB712}" type="presOf" srcId="{FD2C5685-7957-4C15-B3C8-CE2A1F41FD09}" destId="{652AC234-32EF-46AC-8869-2185C1BD5B74}" srcOrd="0" destOrd="1" presId="urn:microsoft.com/office/officeart/2005/8/layout/hList1"/>
    <dgm:cxn modelId="{42B5A751-7684-4482-A219-937BBD913F3D}" type="presOf" srcId="{36C508A2-2EC0-4823-8308-11AA95605DCD}" destId="{652AC234-32EF-46AC-8869-2185C1BD5B74}" srcOrd="0" destOrd="2" presId="urn:microsoft.com/office/officeart/2005/8/layout/hList1"/>
    <dgm:cxn modelId="{75192B53-CBA1-49AF-BEB9-0123B12036E4}" type="presOf" srcId="{183D9268-E354-42CD-8C13-DC1731310D11}" destId="{652AC234-32EF-46AC-8869-2185C1BD5B74}" srcOrd="0" destOrd="4" presId="urn:microsoft.com/office/officeart/2005/8/layout/hList1"/>
    <dgm:cxn modelId="{C8252654-DED4-42B2-8C5C-E87257B86499}" srcId="{45800CF4-66CA-43DB-A059-46D8ADEAC7FA}" destId="{030CD896-CDA9-4503-9778-247F7CFF9ABF}" srcOrd="2" destOrd="0" parTransId="{8F4F7E72-73C1-4406-8170-699AAE0324A2}" sibTransId="{2E74C821-FB1D-4846-9AB2-A233D77739DA}"/>
    <dgm:cxn modelId="{3F0F1D7A-0DCC-42AD-A7DA-11A08E8AADD3}" srcId="{8590BE0F-B251-4804-BC0D-2C9E0CE521C4}" destId="{45800CF4-66CA-43DB-A059-46D8ADEAC7FA}" srcOrd="2" destOrd="0" parTransId="{BF644CB8-D19B-4449-B223-CE36C81B655E}" sibTransId="{9FBDF982-048A-40F0-B37B-A20390E67747}"/>
    <dgm:cxn modelId="{709ED85A-C29D-468E-BEE6-A2A7F604ED49}" type="presOf" srcId="{52372086-9A4E-4326-87D6-45F071C46F5D}" destId="{B70A543C-51F2-47B0-B9ED-88C5D75765BF}" srcOrd="0" destOrd="2" presId="urn:microsoft.com/office/officeart/2005/8/layout/hList1"/>
    <dgm:cxn modelId="{9A26C77C-2D0B-4569-8F7B-D356462AD939}" srcId="{D4865507-C453-4932-8173-CF1313B2CA11}" destId="{36C508A2-2EC0-4823-8308-11AA95605DCD}" srcOrd="2" destOrd="0" parTransId="{50FBFBB2-2764-4B17-A116-72EB0466CE7B}" sibTransId="{8731E3D6-7BEA-4B0A-AB88-CB8993F5036E}"/>
    <dgm:cxn modelId="{54433F7D-41C9-4530-8F23-2A2B0DAD818C}" type="presOf" srcId="{030CD896-CDA9-4503-9778-247F7CFF9ABF}" destId="{FB8C7F6F-1E0B-40C7-BC9D-A2DDC9B45F79}" srcOrd="0" destOrd="2" presId="urn:microsoft.com/office/officeart/2005/8/layout/hList1"/>
    <dgm:cxn modelId="{6A0B077E-2B1C-418D-BE9C-7E1BE7343507}" type="presOf" srcId="{45800CF4-66CA-43DB-A059-46D8ADEAC7FA}" destId="{81D53E56-7D94-4E9E-897F-A0B40CF68BBD}" srcOrd="0" destOrd="0" presId="urn:microsoft.com/office/officeart/2005/8/layout/hList1"/>
    <dgm:cxn modelId="{9779D484-0EBD-4F80-93F8-9CF2C8AAD401}" srcId="{45800CF4-66CA-43DB-A059-46D8ADEAC7FA}" destId="{4E1C44F7-8594-4045-863C-2F32218D8C7A}" srcOrd="0" destOrd="0" parTransId="{FE74FCA0-0F5C-4584-AE59-D9DCC8FC7E3F}" sibTransId="{F2F02506-2852-435E-A5C4-2E8EE462F53F}"/>
    <dgm:cxn modelId="{0F87CB86-4657-441B-BF3B-3E356DA86625}" type="presOf" srcId="{D63D4CFE-3E76-4539-A5E6-527FF3F8B644}" destId="{97B051E7-8A88-44FD-99F1-391A5FE338C1}" srcOrd="0" destOrd="0" presId="urn:microsoft.com/office/officeart/2005/8/layout/hList1"/>
    <dgm:cxn modelId="{A1907388-0923-4263-9660-E2A97955FB5B}" srcId="{D6775E3C-A3B5-46BC-8404-0D5E519E447C}" destId="{FDB72C28-ED3E-46D1-83A5-1EE5F0C3B397}" srcOrd="2" destOrd="0" parTransId="{9F028B21-F798-45F7-AD50-547B90A91922}" sibTransId="{590033FF-83B2-4500-BB78-4723BA647D4C}"/>
    <dgm:cxn modelId="{B288078C-4518-48FE-801A-519FB9738D0B}" type="presOf" srcId="{F55F7535-F3BF-48A4-BB41-319C667CEDA8}" destId="{E38D6EFF-E820-4C1A-A054-C0F7EEA34171}" srcOrd="0" destOrd="0" presId="urn:microsoft.com/office/officeart/2005/8/layout/hList1"/>
    <dgm:cxn modelId="{9A4ABE8D-8679-43C8-92D6-93D4808929B7}" srcId="{D6775E3C-A3B5-46BC-8404-0D5E519E447C}" destId="{98C23D5B-BE7C-4FFD-90AF-C265A3BB0605}" srcOrd="0" destOrd="0" parTransId="{8ADF684E-B597-4E20-8320-EE7CDB7B0534}" sibTransId="{ECCBB9BA-F605-4E5C-A707-C2A700B64523}"/>
    <dgm:cxn modelId="{54380E8E-9949-48A0-9F6A-3B4329416AFD}" type="presOf" srcId="{FDB72C28-ED3E-46D1-83A5-1EE5F0C3B397}" destId="{9B47388D-85A6-4513-9C54-D7702CEFEA4D}" srcOrd="0" destOrd="2" presId="urn:microsoft.com/office/officeart/2005/8/layout/hList1"/>
    <dgm:cxn modelId="{A4631B95-1806-4218-98BD-0C1E89530DFD}" srcId="{D6775E3C-A3B5-46BC-8404-0D5E519E447C}" destId="{108CE180-B706-4A62-9973-463F3F646ED9}" srcOrd="4" destOrd="0" parTransId="{27A7A864-4300-435F-B5C6-15BAC42638A4}" sibTransId="{832BB7A0-571E-43ED-9C91-B4C325964D9D}"/>
    <dgm:cxn modelId="{B81C1896-7DEF-409F-A0FB-921BAD465422}" type="presOf" srcId="{5CC9EE57-EB23-4FCE-9E71-09B04F8055F4}" destId="{9B47388D-85A6-4513-9C54-D7702CEFEA4D}" srcOrd="0" destOrd="1" presId="urn:microsoft.com/office/officeart/2005/8/layout/hList1"/>
    <dgm:cxn modelId="{2D76A09E-D098-4BDE-A46E-AAE9249E1591}" srcId="{D63D4CFE-3E76-4539-A5E6-527FF3F8B644}" destId="{7CE2FD15-40EC-492C-B3FC-BAFB1A08E9DF}" srcOrd="1" destOrd="0" parTransId="{C0176EB2-9DDC-4739-9C49-3D91FF7D80CF}" sibTransId="{F6CEF572-809D-439A-AF5B-E79813F0247B}"/>
    <dgm:cxn modelId="{B8D2F0A5-2388-451B-A8A7-85D83CC9C775}" type="presOf" srcId="{8A8AEDD8-C2E6-4D0A-A0CB-D8A196BF3698}" destId="{9B47388D-85A6-4513-9C54-D7702CEFEA4D}" srcOrd="0" destOrd="5" presId="urn:microsoft.com/office/officeart/2005/8/layout/hList1"/>
    <dgm:cxn modelId="{57A39BA7-0A76-4826-AD44-C04A2E776318}" type="presOf" srcId="{52A8172E-89D3-4AF7-95B1-E1127F00D9F8}" destId="{E38D6EFF-E820-4C1A-A054-C0F7EEA34171}" srcOrd="0" destOrd="2" presId="urn:microsoft.com/office/officeart/2005/8/layout/hList1"/>
    <dgm:cxn modelId="{89C7FBA7-1EBB-46EA-AC8D-6750103F62D4}" type="presOf" srcId="{70C261DD-B79D-40AE-82CD-D371A35A6B6C}" destId="{652AC234-32EF-46AC-8869-2185C1BD5B74}" srcOrd="0" destOrd="5" presId="urn:microsoft.com/office/officeart/2005/8/layout/hList1"/>
    <dgm:cxn modelId="{6388E2A8-AA72-41C0-9AEC-AEAC9EDA2911}" srcId="{D6775E3C-A3B5-46BC-8404-0D5E519E447C}" destId="{77651231-5EA8-47E2-871C-720B41B64F0D}" srcOrd="7" destOrd="0" parTransId="{F3A499FA-2D5C-4169-AC82-4D4162679038}" sibTransId="{AD844F41-B445-4882-ACFD-4E76E2F76122}"/>
    <dgm:cxn modelId="{1B8451A9-4A5F-46EF-8A46-7EE880010D44}" srcId="{8590BE0F-B251-4804-BC0D-2C9E0CE521C4}" destId="{D63D4CFE-3E76-4539-A5E6-527FF3F8B644}" srcOrd="3" destOrd="0" parTransId="{EE245045-64B8-44D1-AFD1-CEBE4940E055}" sibTransId="{BAFF9AD4-E994-4634-93D9-950E228098E7}"/>
    <dgm:cxn modelId="{4BA052B1-0C49-42EB-BC43-46E83979F5CF}" type="presOf" srcId="{77651231-5EA8-47E2-871C-720B41B64F0D}" destId="{9B47388D-85A6-4513-9C54-D7702CEFEA4D}" srcOrd="0" destOrd="7" presId="urn:microsoft.com/office/officeart/2005/8/layout/hList1"/>
    <dgm:cxn modelId="{5C50D5B6-1264-4433-8FE8-71F6D33DABB8}" srcId="{D63D4CFE-3E76-4539-A5E6-527FF3F8B644}" destId="{52A8172E-89D3-4AF7-95B1-E1127F00D9F8}" srcOrd="2" destOrd="0" parTransId="{F7052780-670F-4186-9469-5458497D4403}" sibTransId="{54CEE6B9-2A50-459A-817F-A2815BAA491D}"/>
    <dgm:cxn modelId="{A0CC8BBF-9960-40A1-8D66-187C37FF5F45}" srcId="{1BD3F4EF-0006-447D-8378-5BBD26E80313}" destId="{91E40A0D-961B-489C-9013-3C620AACEBDB}" srcOrd="0" destOrd="0" parTransId="{68BF7FF6-5E0E-4EDF-9325-825580DB3A78}" sibTransId="{14818361-3AF1-4074-BADE-E601C62B3181}"/>
    <dgm:cxn modelId="{5479B9BF-24F7-497E-A858-06380A57597E}" type="presOf" srcId="{108CE180-B706-4A62-9973-463F3F646ED9}" destId="{9B47388D-85A6-4513-9C54-D7702CEFEA4D}" srcOrd="0" destOrd="4" presId="urn:microsoft.com/office/officeart/2005/8/layout/hList1"/>
    <dgm:cxn modelId="{F737C5BF-8ED2-4903-96C5-14ADD066BC01}" srcId="{D63D4CFE-3E76-4539-A5E6-527FF3F8B644}" destId="{F55F7535-F3BF-48A4-BB41-319C667CEDA8}" srcOrd="0" destOrd="0" parTransId="{84BD2D0C-CDCC-4013-9BC2-A27E82ABF0C7}" sibTransId="{52CA9AB5-FA4A-4C77-9FE0-8E470DF1B62C}"/>
    <dgm:cxn modelId="{DC6328C3-CE39-4616-8CD5-FB17399B2134}" type="presOf" srcId="{D4865507-C453-4932-8173-CF1313B2CA11}" destId="{4C5A947E-A630-4410-B26B-9F8E1F5DC346}" srcOrd="0" destOrd="0" presId="urn:microsoft.com/office/officeart/2005/8/layout/hList1"/>
    <dgm:cxn modelId="{9FD43FC3-65FA-4718-8E66-560CB7ADC6BC}" type="presOf" srcId="{676B79CD-BF6A-474B-81F4-1853F4753075}" destId="{B70A543C-51F2-47B0-B9ED-88C5D75765BF}" srcOrd="0" destOrd="1" presId="urn:microsoft.com/office/officeart/2005/8/layout/hList1"/>
    <dgm:cxn modelId="{FA8915CB-CC55-4304-B7D1-44A6BA7D8A82}" srcId="{D4865507-C453-4932-8173-CF1313B2CA11}" destId="{3B6C792F-A9FE-4081-96BE-93913B275D56}" srcOrd="0" destOrd="0" parTransId="{CB9F167D-D85D-4A39-A709-3376EAF2E1B4}" sibTransId="{9493D70F-6DFE-49D2-BA7F-67C0AC350A3D}"/>
    <dgm:cxn modelId="{BBA0F1CB-B076-4E86-847C-CB6E74534864}" srcId="{1BD3F4EF-0006-447D-8378-5BBD26E80313}" destId="{52372086-9A4E-4326-87D6-45F071C46F5D}" srcOrd="2" destOrd="0" parTransId="{68DAB80B-9F0F-4EC6-B959-72ECE73376F8}" sibTransId="{5766B83E-A6F0-47E4-8A88-53A423B0EC4F}"/>
    <dgm:cxn modelId="{00CB67D4-B29C-4F0F-BCC8-BA34AB7C2032}" type="presOf" srcId="{D6775E3C-A3B5-46BC-8404-0D5E519E447C}" destId="{021212A4-1B32-40E5-937E-BF895E9FFE70}" srcOrd="0" destOrd="0" presId="urn:microsoft.com/office/officeart/2005/8/layout/hList1"/>
    <dgm:cxn modelId="{67AC6ADB-953F-4EFC-9F3C-2F8962363090}" srcId="{45800CF4-66CA-43DB-A059-46D8ADEAC7FA}" destId="{9468A364-773A-4F40-9A9F-F38EE86CBFD9}" srcOrd="1" destOrd="0" parTransId="{AE756495-B0FD-42BF-AAFC-EE7D14254E0A}" sibTransId="{9B44AA6B-825E-4261-A351-2E6CE39BFB83}"/>
    <dgm:cxn modelId="{F82539E6-72E7-440A-B3B8-C15EB9A87117}" srcId="{8590BE0F-B251-4804-BC0D-2C9E0CE521C4}" destId="{1BD3F4EF-0006-447D-8378-5BBD26E80313}" srcOrd="4" destOrd="0" parTransId="{191C213D-2F50-41F8-9917-127CE03D84F9}" sibTransId="{72BFEDDF-E3EF-449F-8B59-9DD328251C90}"/>
    <dgm:cxn modelId="{E5DB7AE6-1856-4A2D-B553-F20764C09F16}" srcId="{D4865507-C453-4932-8173-CF1313B2CA11}" destId="{70C261DD-B79D-40AE-82CD-D371A35A6B6C}" srcOrd="5" destOrd="0" parTransId="{F6B1EF08-1C72-4174-9190-F2D847301011}" sibTransId="{CC68AEFD-D154-4CAB-BF9B-A5DE1B88AC40}"/>
    <dgm:cxn modelId="{58A564EB-4C61-4D65-92F5-4793C64CC13A}" srcId="{D4865507-C453-4932-8173-CF1313B2CA11}" destId="{FD2C5685-7957-4C15-B3C8-CE2A1F41FD09}" srcOrd="1" destOrd="0" parTransId="{6F1600C5-6806-44E5-BCB0-CBA5ABD4E051}" sibTransId="{998840D5-6664-411F-96F0-A51890517998}"/>
    <dgm:cxn modelId="{3B7502F5-C145-4B32-AD59-6EA7DC7D9E17}" srcId="{D4865507-C453-4932-8173-CF1313B2CA11}" destId="{183D9268-E354-42CD-8C13-DC1731310D11}" srcOrd="4" destOrd="0" parTransId="{D9704E6E-2962-40B5-A579-FB95425F7F20}" sibTransId="{EA14D092-D7CB-4258-8040-2C119CE4133D}"/>
    <dgm:cxn modelId="{5D7921F5-B200-410D-919E-863ED2736432}" type="presOf" srcId="{7D3DD2AB-15F7-4303-BF02-C74A2C8F335E}" destId="{9B47388D-85A6-4513-9C54-D7702CEFEA4D}" srcOrd="0" destOrd="3" presId="urn:microsoft.com/office/officeart/2005/8/layout/hList1"/>
    <dgm:cxn modelId="{006B2EF6-F8DD-4431-8014-54776D33FB3F}" type="presOf" srcId="{1B412A0F-C18C-49AF-821F-4E60C803B1F4}" destId="{652AC234-32EF-46AC-8869-2185C1BD5B74}" srcOrd="0" destOrd="3" presId="urn:microsoft.com/office/officeart/2005/8/layout/hList1"/>
    <dgm:cxn modelId="{B8BA44FC-36AF-42A0-8DEC-36C5E10B14B0}" type="presOf" srcId="{3B6C792F-A9FE-4081-96BE-93913B275D56}" destId="{652AC234-32EF-46AC-8869-2185C1BD5B74}" srcOrd="0" destOrd="0" presId="urn:microsoft.com/office/officeart/2005/8/layout/hList1"/>
    <dgm:cxn modelId="{795EABF6-30D6-4627-AD21-07092FDAD25D}" type="presParOf" srcId="{742FDB83-85E4-4858-8024-DB4E46D9016A}" destId="{ECA45CE9-8092-4AC8-8F1D-165B744200B7}" srcOrd="0" destOrd="0" presId="urn:microsoft.com/office/officeart/2005/8/layout/hList1"/>
    <dgm:cxn modelId="{3DB9EB25-068F-48A5-9496-4F644680AD76}" type="presParOf" srcId="{ECA45CE9-8092-4AC8-8F1D-165B744200B7}" destId="{4C5A947E-A630-4410-B26B-9F8E1F5DC346}" srcOrd="0" destOrd="0" presId="urn:microsoft.com/office/officeart/2005/8/layout/hList1"/>
    <dgm:cxn modelId="{B179E94C-9468-4B75-BD94-73C21A0B1741}" type="presParOf" srcId="{ECA45CE9-8092-4AC8-8F1D-165B744200B7}" destId="{652AC234-32EF-46AC-8869-2185C1BD5B74}" srcOrd="1" destOrd="0" presId="urn:microsoft.com/office/officeart/2005/8/layout/hList1"/>
    <dgm:cxn modelId="{75414BFA-4CAA-4C47-B57C-E45906BC2728}" type="presParOf" srcId="{742FDB83-85E4-4858-8024-DB4E46D9016A}" destId="{53356A9B-9155-4A7A-B945-87E8BE6CDF1E}" srcOrd="1" destOrd="0" presId="urn:microsoft.com/office/officeart/2005/8/layout/hList1"/>
    <dgm:cxn modelId="{1E1BB394-391B-47C6-BFA0-20D35A07E808}" type="presParOf" srcId="{742FDB83-85E4-4858-8024-DB4E46D9016A}" destId="{246BCDF2-F01F-45CB-AD4F-9B3B931BE2AB}" srcOrd="2" destOrd="0" presId="urn:microsoft.com/office/officeart/2005/8/layout/hList1"/>
    <dgm:cxn modelId="{4E945E08-B122-43DB-BA51-BE4C10B2635F}" type="presParOf" srcId="{246BCDF2-F01F-45CB-AD4F-9B3B931BE2AB}" destId="{021212A4-1B32-40E5-937E-BF895E9FFE70}" srcOrd="0" destOrd="0" presId="urn:microsoft.com/office/officeart/2005/8/layout/hList1"/>
    <dgm:cxn modelId="{04586D23-E436-4AA3-B2AF-16B81365707B}" type="presParOf" srcId="{246BCDF2-F01F-45CB-AD4F-9B3B931BE2AB}" destId="{9B47388D-85A6-4513-9C54-D7702CEFEA4D}" srcOrd="1" destOrd="0" presId="urn:microsoft.com/office/officeart/2005/8/layout/hList1"/>
    <dgm:cxn modelId="{6A6024A6-2108-4169-9DB8-C0E81F02FFD0}" type="presParOf" srcId="{742FDB83-85E4-4858-8024-DB4E46D9016A}" destId="{B43CE00B-5D0F-42B4-A39A-B72C4D0E1DFC}" srcOrd="3" destOrd="0" presId="urn:microsoft.com/office/officeart/2005/8/layout/hList1"/>
    <dgm:cxn modelId="{E6C7761F-2238-451C-9F5E-3A37A9521554}" type="presParOf" srcId="{742FDB83-85E4-4858-8024-DB4E46D9016A}" destId="{3B9D08C9-3EA2-4451-AC7B-1BF4846E9D51}" srcOrd="4" destOrd="0" presId="urn:microsoft.com/office/officeart/2005/8/layout/hList1"/>
    <dgm:cxn modelId="{72D1CA94-0AC4-484D-95FF-931D3641CBF2}" type="presParOf" srcId="{3B9D08C9-3EA2-4451-AC7B-1BF4846E9D51}" destId="{81D53E56-7D94-4E9E-897F-A0B40CF68BBD}" srcOrd="0" destOrd="0" presId="urn:microsoft.com/office/officeart/2005/8/layout/hList1"/>
    <dgm:cxn modelId="{08F4FE63-8F24-4507-ACB7-6EA14DF873F5}" type="presParOf" srcId="{3B9D08C9-3EA2-4451-AC7B-1BF4846E9D51}" destId="{FB8C7F6F-1E0B-40C7-BC9D-A2DDC9B45F79}" srcOrd="1" destOrd="0" presId="urn:microsoft.com/office/officeart/2005/8/layout/hList1"/>
    <dgm:cxn modelId="{8DD6CA0F-C424-4224-A44E-B6AEEB45343E}" type="presParOf" srcId="{742FDB83-85E4-4858-8024-DB4E46D9016A}" destId="{3794C4F7-1805-481A-BC68-CC01D1283106}" srcOrd="5" destOrd="0" presId="urn:microsoft.com/office/officeart/2005/8/layout/hList1"/>
    <dgm:cxn modelId="{C58EA0A2-DE1F-4694-AB5B-908F439473FB}" type="presParOf" srcId="{742FDB83-85E4-4858-8024-DB4E46D9016A}" destId="{4D249D2B-05BA-4467-B604-D2CD57C39559}" srcOrd="6" destOrd="0" presId="urn:microsoft.com/office/officeart/2005/8/layout/hList1"/>
    <dgm:cxn modelId="{AAB2E30A-3DEC-44FC-8B1B-67A546CD0563}" type="presParOf" srcId="{4D249D2B-05BA-4467-B604-D2CD57C39559}" destId="{97B051E7-8A88-44FD-99F1-391A5FE338C1}" srcOrd="0" destOrd="0" presId="urn:microsoft.com/office/officeart/2005/8/layout/hList1"/>
    <dgm:cxn modelId="{F26190D0-A753-485C-A444-AF5EAD7F982D}" type="presParOf" srcId="{4D249D2B-05BA-4467-B604-D2CD57C39559}" destId="{E38D6EFF-E820-4C1A-A054-C0F7EEA34171}" srcOrd="1" destOrd="0" presId="urn:microsoft.com/office/officeart/2005/8/layout/hList1"/>
    <dgm:cxn modelId="{E2FD0CE4-09C1-4558-B055-D1FA30327F9B}" type="presParOf" srcId="{742FDB83-85E4-4858-8024-DB4E46D9016A}" destId="{4A8907D8-0479-4797-AA94-A051099C55DE}" srcOrd="7" destOrd="0" presId="urn:microsoft.com/office/officeart/2005/8/layout/hList1"/>
    <dgm:cxn modelId="{0DEF55EA-F83D-415A-9323-B258FD9333D3}" type="presParOf" srcId="{742FDB83-85E4-4858-8024-DB4E46D9016A}" destId="{BC49A9A5-0C40-47B0-BE7D-A25F711EF3DC}" srcOrd="8" destOrd="0" presId="urn:microsoft.com/office/officeart/2005/8/layout/hList1"/>
    <dgm:cxn modelId="{5E8A6AEC-0F37-4E21-BCD2-5D3AAA88736B}" type="presParOf" srcId="{BC49A9A5-0C40-47B0-BE7D-A25F711EF3DC}" destId="{7C58536E-07F0-4310-9D7C-3D448DDED244}" srcOrd="0" destOrd="0" presId="urn:microsoft.com/office/officeart/2005/8/layout/hList1"/>
    <dgm:cxn modelId="{9D14E167-9E11-46F3-A3A2-1DB9919407FE}" type="presParOf" srcId="{BC49A9A5-0C40-47B0-BE7D-A25F711EF3DC}" destId="{B70A543C-51F2-47B0-B9ED-88C5D75765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A97C3B-3621-45D3-957B-8005FDC1ADF2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B8E5347-B1A3-4D68-8D63-3D81F256E27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1. Market-Driven Strategy &amp; The Metrics Of Success</a:t>
          </a:r>
        </a:p>
      </dgm:t>
    </dgm:pt>
    <dgm:pt modelId="{1E681683-7C7C-42D1-A9C6-316D713C5887}" type="parTrans" cxnId="{E555E61F-BCD8-4C79-9638-8BB7A288F055}">
      <dgm:prSet/>
      <dgm:spPr/>
      <dgm:t>
        <a:bodyPr/>
        <a:lstStyle/>
        <a:p>
          <a:endParaRPr lang="en-US"/>
        </a:p>
      </dgm:t>
    </dgm:pt>
    <dgm:pt modelId="{3435F7F5-CC0F-44C8-87C4-948FA6CB7497}" type="sibTrans" cxnId="{E555E61F-BCD8-4C79-9638-8BB7A288F055}">
      <dgm:prSet/>
      <dgm:spPr/>
      <dgm:t>
        <a:bodyPr/>
        <a:lstStyle/>
        <a:p>
          <a:endParaRPr lang="en-US"/>
        </a:p>
      </dgm:t>
    </dgm:pt>
    <dgm:pt modelId="{01F43832-FBE2-4764-8FB6-67F8B3BCFF52}">
      <dgm:prSet phldrT="[Text]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b="1" dirty="0"/>
            <a:t>3. The “Wish List” Of Metrics – Prioritized With Feasibility Assessment</a:t>
          </a:r>
        </a:p>
      </dgm:t>
    </dgm:pt>
    <dgm:pt modelId="{9B3C77CF-D020-462C-A1C8-61519E825E7B}" type="parTrans" cxnId="{1BC5BE30-FD47-480E-94CD-81B58F34B041}">
      <dgm:prSet/>
      <dgm:spPr/>
      <dgm:t>
        <a:bodyPr/>
        <a:lstStyle/>
        <a:p>
          <a:endParaRPr lang="en-US"/>
        </a:p>
      </dgm:t>
    </dgm:pt>
    <dgm:pt modelId="{A12FF10F-9416-47F5-BFE7-AE00CA05E845}" type="sibTrans" cxnId="{1BC5BE30-FD47-480E-94CD-81B58F34B041}">
      <dgm:prSet/>
      <dgm:spPr/>
      <dgm:t>
        <a:bodyPr/>
        <a:lstStyle/>
        <a:p>
          <a:endParaRPr lang="en-US"/>
        </a:p>
      </dgm:t>
    </dgm:pt>
    <dgm:pt modelId="{8BF6699C-A09C-4FE4-8C5A-B43EA2A53CDF}">
      <dgm:prSet phldrT="[Text]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b="1" dirty="0"/>
            <a:t>4. Select The C-Suite Base Metrics Set </a:t>
          </a:r>
        </a:p>
      </dgm:t>
    </dgm:pt>
    <dgm:pt modelId="{9756EBAF-6AC0-4581-83EF-CD4DF7D6E5DE}" type="parTrans" cxnId="{C3F83FD7-59B7-4EF9-8773-B9DDEBF3DEB4}">
      <dgm:prSet/>
      <dgm:spPr/>
      <dgm:t>
        <a:bodyPr/>
        <a:lstStyle/>
        <a:p>
          <a:endParaRPr lang="en-US"/>
        </a:p>
      </dgm:t>
    </dgm:pt>
    <dgm:pt modelId="{1A16F4C0-142A-4D19-AF44-0C4CA2B7D87A}" type="sibTrans" cxnId="{C3F83FD7-59B7-4EF9-8773-B9DDEBF3DEB4}">
      <dgm:prSet/>
      <dgm:spPr/>
      <dgm:t>
        <a:bodyPr/>
        <a:lstStyle/>
        <a:p>
          <a:endParaRPr lang="en-US"/>
        </a:p>
      </dgm:t>
    </dgm:pt>
    <dgm:pt modelId="{F2D52E46-3329-4F24-B897-923AC1F7D64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5. Operationalize The C-Suite Base Metrics Set In An Automated Ongoing Reporting Format</a:t>
          </a:r>
        </a:p>
      </dgm:t>
    </dgm:pt>
    <dgm:pt modelId="{9B7E279B-BB8C-4499-A39E-A40707B1871F}" type="parTrans" cxnId="{FE242A68-C245-416C-B4D0-A1876A4FFAEC}">
      <dgm:prSet/>
      <dgm:spPr/>
      <dgm:t>
        <a:bodyPr/>
        <a:lstStyle/>
        <a:p>
          <a:endParaRPr lang="en-US"/>
        </a:p>
      </dgm:t>
    </dgm:pt>
    <dgm:pt modelId="{1F8A25D1-5946-4198-8010-D57913721852}" type="sibTrans" cxnId="{FE242A68-C245-416C-B4D0-A1876A4FFAEC}">
      <dgm:prSet/>
      <dgm:spPr/>
      <dgm:t>
        <a:bodyPr/>
        <a:lstStyle/>
        <a:p>
          <a:endParaRPr lang="en-US"/>
        </a:p>
      </dgm:t>
    </dgm:pt>
    <dgm:pt modelId="{029FA8C3-5D66-4E7C-9D35-1F374103CEB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6. Practice Data-Driven Decision Making @ The C-Suite Level</a:t>
          </a:r>
        </a:p>
      </dgm:t>
    </dgm:pt>
    <dgm:pt modelId="{F0DDF98C-55F7-4130-B473-F37F39CBF859}" type="parTrans" cxnId="{E3F74D95-3A7D-45B9-9EF8-ACE77017396D}">
      <dgm:prSet/>
      <dgm:spPr/>
      <dgm:t>
        <a:bodyPr/>
        <a:lstStyle/>
        <a:p>
          <a:endParaRPr lang="en-US"/>
        </a:p>
      </dgm:t>
    </dgm:pt>
    <dgm:pt modelId="{7CFAF755-9D78-479C-8033-A99196597E61}" type="sibTrans" cxnId="{E3F74D95-3A7D-45B9-9EF8-ACE77017396D}">
      <dgm:prSet/>
      <dgm:spPr/>
      <dgm:t>
        <a:bodyPr/>
        <a:lstStyle/>
        <a:p>
          <a:endParaRPr lang="en-US"/>
        </a:p>
      </dgm:t>
    </dgm:pt>
    <dgm:pt modelId="{99EA6E5B-4E94-4C83-ACAE-036E7037A4A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7. Add High-Value Metrics That Require Investment (The ROI Question)</a:t>
          </a:r>
        </a:p>
      </dgm:t>
    </dgm:pt>
    <dgm:pt modelId="{404B5B07-BB65-4503-A796-BCD12E66D1D3}" type="parTrans" cxnId="{18003361-8C4D-43FD-A52E-81C645E7C457}">
      <dgm:prSet/>
      <dgm:spPr/>
      <dgm:t>
        <a:bodyPr/>
        <a:lstStyle/>
        <a:p>
          <a:endParaRPr lang="en-US"/>
        </a:p>
      </dgm:t>
    </dgm:pt>
    <dgm:pt modelId="{4D093872-DB51-4272-B78D-401C8BAD295A}" type="sibTrans" cxnId="{18003361-8C4D-43FD-A52E-81C645E7C457}">
      <dgm:prSet/>
      <dgm:spPr/>
      <dgm:t>
        <a:bodyPr/>
        <a:lstStyle/>
        <a:p>
          <a:endParaRPr lang="en-US"/>
        </a:p>
      </dgm:t>
    </dgm:pt>
    <dgm:pt modelId="{60D34571-398D-4CF7-AC45-8853C13673C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8. Extend Data-Driven Decision Making Within The Organization-  With Transparency</a:t>
          </a:r>
        </a:p>
      </dgm:t>
    </dgm:pt>
    <dgm:pt modelId="{08F77F05-355C-46EE-AD41-58347C8894C4}" type="parTrans" cxnId="{7722237A-ACE3-437C-B432-7845D3380FCB}">
      <dgm:prSet/>
      <dgm:spPr/>
      <dgm:t>
        <a:bodyPr/>
        <a:lstStyle/>
        <a:p>
          <a:endParaRPr lang="en-US"/>
        </a:p>
      </dgm:t>
    </dgm:pt>
    <dgm:pt modelId="{B0602177-E179-47B8-98F8-DF98BFF9F5B5}" type="sibTrans" cxnId="{7722237A-ACE3-437C-B432-7845D3380FCB}">
      <dgm:prSet/>
      <dgm:spPr/>
      <dgm:t>
        <a:bodyPr/>
        <a:lstStyle/>
        <a:p>
          <a:endParaRPr lang="en-US"/>
        </a:p>
      </dgm:t>
    </dgm:pt>
    <dgm:pt modelId="{A855BF57-09DB-4C7E-8E4E-8E967FFD70C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11. Share Selected Performance Data With External Stakeholders</a:t>
          </a:r>
        </a:p>
      </dgm:t>
    </dgm:pt>
    <dgm:pt modelId="{17138195-08EE-40C0-AAEA-F5104149E3AD}" type="parTrans" cxnId="{877AD946-0899-4331-A7BB-B9B87E399107}">
      <dgm:prSet/>
      <dgm:spPr/>
      <dgm:t>
        <a:bodyPr/>
        <a:lstStyle/>
        <a:p>
          <a:endParaRPr lang="en-US"/>
        </a:p>
      </dgm:t>
    </dgm:pt>
    <dgm:pt modelId="{F52F05C8-D708-40B9-80A8-0F4184252DCF}" type="sibTrans" cxnId="{877AD946-0899-4331-A7BB-B9B87E399107}">
      <dgm:prSet/>
      <dgm:spPr/>
      <dgm:t>
        <a:bodyPr/>
        <a:lstStyle/>
        <a:p>
          <a:endParaRPr lang="en-US"/>
        </a:p>
      </dgm:t>
    </dgm:pt>
    <dgm:pt modelId="{2E636972-A0EB-48D4-87A2-4AD50C60DB2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10. Add Performance-Based Elements To Team Compensation</a:t>
          </a:r>
        </a:p>
      </dgm:t>
    </dgm:pt>
    <dgm:pt modelId="{116141FB-1535-4C1D-AEDD-82C0EA9ABD2F}" type="parTrans" cxnId="{ABFCC2B0-D6BD-4147-9012-2ABC040528A5}">
      <dgm:prSet/>
      <dgm:spPr/>
      <dgm:t>
        <a:bodyPr/>
        <a:lstStyle/>
        <a:p>
          <a:endParaRPr lang="en-US"/>
        </a:p>
      </dgm:t>
    </dgm:pt>
    <dgm:pt modelId="{AEDC6269-67B7-4BDB-A2E8-58F74CF2BDB8}" type="sibTrans" cxnId="{ABFCC2B0-D6BD-4147-9012-2ABC040528A5}">
      <dgm:prSet/>
      <dgm:spPr/>
      <dgm:t>
        <a:bodyPr/>
        <a:lstStyle/>
        <a:p>
          <a:endParaRPr lang="en-US"/>
        </a:p>
      </dgm:t>
    </dgm:pt>
    <dgm:pt modelId="{3FE93E32-BC22-45E6-AD1C-40162CD504E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12. Share Real-Time Performance Data With Partners</a:t>
          </a:r>
        </a:p>
      </dgm:t>
    </dgm:pt>
    <dgm:pt modelId="{CB7E7789-BE4D-48CD-B7EF-68127238AA8C}" type="parTrans" cxnId="{CAB7942C-51EC-49AF-B668-D7E236BB9338}">
      <dgm:prSet/>
      <dgm:spPr/>
      <dgm:t>
        <a:bodyPr/>
        <a:lstStyle/>
        <a:p>
          <a:endParaRPr lang="en-US"/>
        </a:p>
      </dgm:t>
    </dgm:pt>
    <dgm:pt modelId="{AB4E2BEB-1E2E-46D3-884C-D46DF7A3D555}" type="sibTrans" cxnId="{CAB7942C-51EC-49AF-B668-D7E236BB9338}">
      <dgm:prSet/>
      <dgm:spPr/>
      <dgm:t>
        <a:bodyPr/>
        <a:lstStyle/>
        <a:p>
          <a:endParaRPr lang="en-US"/>
        </a:p>
      </dgm:t>
    </dgm:pt>
    <dgm:pt modelId="{56AC75B4-B93F-4974-A6B7-35AC89FF0794}">
      <dgm:prSet phldrT="[Text]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b="1" dirty="0"/>
            <a:t>2. C-Suite Technical Assistance – Linking Strategy To Metrics</a:t>
          </a:r>
        </a:p>
      </dgm:t>
    </dgm:pt>
    <dgm:pt modelId="{60B89AB9-54A3-4EA6-BE96-EDDC563DA1C7}" type="parTrans" cxnId="{DA7E415A-B188-48DA-9359-0998E4EF00B9}">
      <dgm:prSet/>
      <dgm:spPr/>
      <dgm:t>
        <a:bodyPr/>
        <a:lstStyle/>
        <a:p>
          <a:endParaRPr lang="en-US"/>
        </a:p>
      </dgm:t>
    </dgm:pt>
    <dgm:pt modelId="{3F002657-EDBB-41F2-9C68-EB741E9B56B8}" type="sibTrans" cxnId="{DA7E415A-B188-48DA-9359-0998E4EF00B9}">
      <dgm:prSet/>
      <dgm:spPr/>
      <dgm:t>
        <a:bodyPr/>
        <a:lstStyle/>
        <a:p>
          <a:endParaRPr lang="en-US"/>
        </a:p>
      </dgm:t>
    </dgm:pt>
    <dgm:pt modelId="{1835937B-A760-409B-8860-5F06DB651A3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9. Organization-wide Education On Using Metrics In Service Delivery</a:t>
          </a:r>
        </a:p>
      </dgm:t>
    </dgm:pt>
    <dgm:pt modelId="{6C58433B-B483-411E-A8BF-A963D8B2A73B}" type="parTrans" cxnId="{566CCEEB-1C0F-4321-BEB0-9E133BB083E8}">
      <dgm:prSet/>
      <dgm:spPr/>
      <dgm:t>
        <a:bodyPr/>
        <a:lstStyle/>
        <a:p>
          <a:endParaRPr lang="en-US"/>
        </a:p>
      </dgm:t>
    </dgm:pt>
    <dgm:pt modelId="{5FEDDACF-2C54-41FE-9373-BA678E2EACB9}" type="sibTrans" cxnId="{566CCEEB-1C0F-4321-BEB0-9E133BB083E8}">
      <dgm:prSet/>
      <dgm:spPr/>
      <dgm:t>
        <a:bodyPr/>
        <a:lstStyle/>
        <a:p>
          <a:endParaRPr lang="en-US"/>
        </a:p>
      </dgm:t>
    </dgm:pt>
    <dgm:pt modelId="{188703D3-7940-4544-8EF9-A9212F1963D9}" type="pres">
      <dgm:prSet presAssocID="{02A97C3B-3621-45D3-957B-8005FDC1ADF2}" presName="Name0" presStyleCnt="0">
        <dgm:presLayoutVars>
          <dgm:dir/>
          <dgm:resizeHandles/>
        </dgm:presLayoutVars>
      </dgm:prSet>
      <dgm:spPr/>
    </dgm:pt>
    <dgm:pt modelId="{9DC3243C-B843-4ECE-BBEA-EDB66061E4B8}" type="pres">
      <dgm:prSet presAssocID="{BB8E5347-B1A3-4D68-8D63-3D81F256E278}" presName="compNode" presStyleCnt="0"/>
      <dgm:spPr/>
    </dgm:pt>
    <dgm:pt modelId="{73359F0B-BADF-4D37-BA88-AB0A9E52E9E8}" type="pres">
      <dgm:prSet presAssocID="{BB8E5347-B1A3-4D68-8D63-3D81F256E278}" presName="dummyConnPt" presStyleCnt="0"/>
      <dgm:spPr/>
    </dgm:pt>
    <dgm:pt modelId="{A58D5E19-C98D-4748-A3DF-9AB41B50618C}" type="pres">
      <dgm:prSet presAssocID="{BB8E5347-B1A3-4D68-8D63-3D81F256E278}" presName="node" presStyleLbl="node1" presStyleIdx="0" presStyleCnt="12">
        <dgm:presLayoutVars>
          <dgm:bulletEnabled val="1"/>
        </dgm:presLayoutVars>
      </dgm:prSet>
      <dgm:spPr/>
    </dgm:pt>
    <dgm:pt modelId="{35A01DD9-00E3-46A9-9469-5EC8F3475CB9}" type="pres">
      <dgm:prSet presAssocID="{3435F7F5-CC0F-44C8-87C4-948FA6CB7497}" presName="sibTrans" presStyleLbl="bgSibTrans2D1" presStyleIdx="0" presStyleCnt="11"/>
      <dgm:spPr/>
    </dgm:pt>
    <dgm:pt modelId="{80302325-0571-436B-9BD3-AC9978906933}" type="pres">
      <dgm:prSet presAssocID="{56AC75B4-B93F-4974-A6B7-35AC89FF0794}" presName="compNode" presStyleCnt="0"/>
      <dgm:spPr/>
    </dgm:pt>
    <dgm:pt modelId="{50286E1F-A1C3-4CCE-B4B6-EFE1BFC9E22E}" type="pres">
      <dgm:prSet presAssocID="{56AC75B4-B93F-4974-A6B7-35AC89FF0794}" presName="dummyConnPt" presStyleCnt="0"/>
      <dgm:spPr/>
    </dgm:pt>
    <dgm:pt modelId="{BA179FE5-C88A-40AE-95B5-FD063E552BE9}" type="pres">
      <dgm:prSet presAssocID="{56AC75B4-B93F-4974-A6B7-35AC89FF0794}" presName="node" presStyleLbl="node1" presStyleIdx="1" presStyleCnt="12">
        <dgm:presLayoutVars>
          <dgm:bulletEnabled val="1"/>
        </dgm:presLayoutVars>
      </dgm:prSet>
      <dgm:spPr/>
    </dgm:pt>
    <dgm:pt modelId="{1784C04C-9588-42E0-ABB3-9B14D29A9E7C}" type="pres">
      <dgm:prSet presAssocID="{3F002657-EDBB-41F2-9C68-EB741E9B56B8}" presName="sibTrans" presStyleLbl="bgSibTrans2D1" presStyleIdx="1" presStyleCnt="11"/>
      <dgm:spPr/>
    </dgm:pt>
    <dgm:pt modelId="{BEB47F7D-FAE7-4FF3-B7C9-63B97C9DB902}" type="pres">
      <dgm:prSet presAssocID="{01F43832-FBE2-4764-8FB6-67F8B3BCFF52}" presName="compNode" presStyleCnt="0"/>
      <dgm:spPr/>
    </dgm:pt>
    <dgm:pt modelId="{2FC58148-334D-4D43-8E21-40D53D67AED6}" type="pres">
      <dgm:prSet presAssocID="{01F43832-FBE2-4764-8FB6-67F8B3BCFF52}" presName="dummyConnPt" presStyleCnt="0"/>
      <dgm:spPr/>
    </dgm:pt>
    <dgm:pt modelId="{49F923F9-B450-475E-8D85-C49DEDDDDD51}" type="pres">
      <dgm:prSet presAssocID="{01F43832-FBE2-4764-8FB6-67F8B3BCFF52}" presName="node" presStyleLbl="node1" presStyleIdx="2" presStyleCnt="12">
        <dgm:presLayoutVars>
          <dgm:bulletEnabled val="1"/>
        </dgm:presLayoutVars>
      </dgm:prSet>
      <dgm:spPr/>
    </dgm:pt>
    <dgm:pt modelId="{6E69883E-A1E0-4B5F-AFD1-C94A4F652B51}" type="pres">
      <dgm:prSet presAssocID="{A12FF10F-9416-47F5-BFE7-AE00CA05E845}" presName="sibTrans" presStyleLbl="bgSibTrans2D1" presStyleIdx="2" presStyleCnt="11"/>
      <dgm:spPr/>
    </dgm:pt>
    <dgm:pt modelId="{79801587-252E-4E8A-B605-FB4A2236202B}" type="pres">
      <dgm:prSet presAssocID="{8BF6699C-A09C-4FE4-8C5A-B43EA2A53CDF}" presName="compNode" presStyleCnt="0"/>
      <dgm:spPr/>
    </dgm:pt>
    <dgm:pt modelId="{1F3E5731-7ACA-496D-AB0A-7F3887C483F7}" type="pres">
      <dgm:prSet presAssocID="{8BF6699C-A09C-4FE4-8C5A-B43EA2A53CDF}" presName="dummyConnPt" presStyleCnt="0"/>
      <dgm:spPr/>
    </dgm:pt>
    <dgm:pt modelId="{152BF230-F952-41EC-85A8-876DB5A7853F}" type="pres">
      <dgm:prSet presAssocID="{8BF6699C-A09C-4FE4-8C5A-B43EA2A53CDF}" presName="node" presStyleLbl="node1" presStyleIdx="3" presStyleCnt="12">
        <dgm:presLayoutVars>
          <dgm:bulletEnabled val="1"/>
        </dgm:presLayoutVars>
      </dgm:prSet>
      <dgm:spPr/>
    </dgm:pt>
    <dgm:pt modelId="{7918B686-FFBB-4B31-B825-394E70CE20DF}" type="pres">
      <dgm:prSet presAssocID="{1A16F4C0-142A-4D19-AF44-0C4CA2B7D87A}" presName="sibTrans" presStyleLbl="bgSibTrans2D1" presStyleIdx="3" presStyleCnt="11"/>
      <dgm:spPr/>
    </dgm:pt>
    <dgm:pt modelId="{AF5D64D3-6EE2-4696-8AB2-A4D3A500CD46}" type="pres">
      <dgm:prSet presAssocID="{F2D52E46-3329-4F24-B897-923AC1F7D648}" presName="compNode" presStyleCnt="0"/>
      <dgm:spPr/>
    </dgm:pt>
    <dgm:pt modelId="{1E25F127-3671-477E-AE1A-5C75BF0D9D80}" type="pres">
      <dgm:prSet presAssocID="{F2D52E46-3329-4F24-B897-923AC1F7D648}" presName="dummyConnPt" presStyleCnt="0"/>
      <dgm:spPr/>
    </dgm:pt>
    <dgm:pt modelId="{F7DAE0FC-6DCF-4D52-AC8F-B9B7379D1BDB}" type="pres">
      <dgm:prSet presAssocID="{F2D52E46-3329-4F24-B897-923AC1F7D648}" presName="node" presStyleLbl="node1" presStyleIdx="4" presStyleCnt="12">
        <dgm:presLayoutVars>
          <dgm:bulletEnabled val="1"/>
        </dgm:presLayoutVars>
      </dgm:prSet>
      <dgm:spPr/>
    </dgm:pt>
    <dgm:pt modelId="{142F1C19-230E-46A2-B740-43DFC2483C0D}" type="pres">
      <dgm:prSet presAssocID="{1F8A25D1-5946-4198-8010-D57913721852}" presName="sibTrans" presStyleLbl="bgSibTrans2D1" presStyleIdx="4" presStyleCnt="11"/>
      <dgm:spPr/>
    </dgm:pt>
    <dgm:pt modelId="{A2AAA71A-F5FE-4DD2-80D2-8F2710F1D5AC}" type="pres">
      <dgm:prSet presAssocID="{029FA8C3-5D66-4E7C-9D35-1F374103CEBB}" presName="compNode" presStyleCnt="0"/>
      <dgm:spPr/>
    </dgm:pt>
    <dgm:pt modelId="{8299C37E-61D0-4032-882E-547AA1B2725F}" type="pres">
      <dgm:prSet presAssocID="{029FA8C3-5D66-4E7C-9D35-1F374103CEBB}" presName="dummyConnPt" presStyleCnt="0"/>
      <dgm:spPr/>
    </dgm:pt>
    <dgm:pt modelId="{DD96127A-561C-4353-A29B-2F83428746E1}" type="pres">
      <dgm:prSet presAssocID="{029FA8C3-5D66-4E7C-9D35-1F374103CEBB}" presName="node" presStyleLbl="node1" presStyleIdx="5" presStyleCnt="12">
        <dgm:presLayoutVars>
          <dgm:bulletEnabled val="1"/>
        </dgm:presLayoutVars>
      </dgm:prSet>
      <dgm:spPr/>
    </dgm:pt>
    <dgm:pt modelId="{7AE7EF6D-6148-4D91-B575-2732F7BDE861}" type="pres">
      <dgm:prSet presAssocID="{7CFAF755-9D78-479C-8033-A99196597E61}" presName="sibTrans" presStyleLbl="bgSibTrans2D1" presStyleIdx="5" presStyleCnt="11"/>
      <dgm:spPr/>
    </dgm:pt>
    <dgm:pt modelId="{80F5B168-4283-426D-83C0-91831FE506D1}" type="pres">
      <dgm:prSet presAssocID="{99EA6E5B-4E94-4C83-ACAE-036E7037A4A3}" presName="compNode" presStyleCnt="0"/>
      <dgm:spPr/>
    </dgm:pt>
    <dgm:pt modelId="{80456578-5FC8-4B00-B852-02B74D3D1DC2}" type="pres">
      <dgm:prSet presAssocID="{99EA6E5B-4E94-4C83-ACAE-036E7037A4A3}" presName="dummyConnPt" presStyleCnt="0"/>
      <dgm:spPr/>
    </dgm:pt>
    <dgm:pt modelId="{6D517068-551D-430F-A7AB-3AE0BF56CC68}" type="pres">
      <dgm:prSet presAssocID="{99EA6E5B-4E94-4C83-ACAE-036E7037A4A3}" presName="node" presStyleLbl="node1" presStyleIdx="6" presStyleCnt="12">
        <dgm:presLayoutVars>
          <dgm:bulletEnabled val="1"/>
        </dgm:presLayoutVars>
      </dgm:prSet>
      <dgm:spPr/>
    </dgm:pt>
    <dgm:pt modelId="{A3A4E9B1-EC2B-4963-B6C8-708C5D334AA2}" type="pres">
      <dgm:prSet presAssocID="{4D093872-DB51-4272-B78D-401C8BAD295A}" presName="sibTrans" presStyleLbl="bgSibTrans2D1" presStyleIdx="6" presStyleCnt="11"/>
      <dgm:spPr/>
    </dgm:pt>
    <dgm:pt modelId="{8A38B20C-6E53-4285-86D6-D934950A06A2}" type="pres">
      <dgm:prSet presAssocID="{60D34571-398D-4CF7-AC45-8853C13673C5}" presName="compNode" presStyleCnt="0"/>
      <dgm:spPr/>
    </dgm:pt>
    <dgm:pt modelId="{028F4A54-A1A8-4236-B877-59F09BE1690B}" type="pres">
      <dgm:prSet presAssocID="{60D34571-398D-4CF7-AC45-8853C13673C5}" presName="dummyConnPt" presStyleCnt="0"/>
      <dgm:spPr/>
    </dgm:pt>
    <dgm:pt modelId="{1BCB2A0D-AC81-4DB4-BD8C-58E2FD11E277}" type="pres">
      <dgm:prSet presAssocID="{60D34571-398D-4CF7-AC45-8853C13673C5}" presName="node" presStyleLbl="node1" presStyleIdx="7" presStyleCnt="12">
        <dgm:presLayoutVars>
          <dgm:bulletEnabled val="1"/>
        </dgm:presLayoutVars>
      </dgm:prSet>
      <dgm:spPr/>
    </dgm:pt>
    <dgm:pt modelId="{EFF01D74-BE05-40F5-973B-D3A644AFB89B}" type="pres">
      <dgm:prSet presAssocID="{B0602177-E179-47B8-98F8-DF98BFF9F5B5}" presName="sibTrans" presStyleLbl="bgSibTrans2D1" presStyleIdx="7" presStyleCnt="11"/>
      <dgm:spPr/>
    </dgm:pt>
    <dgm:pt modelId="{C3FC2315-7B91-4CB7-95B9-D8F8B62DB108}" type="pres">
      <dgm:prSet presAssocID="{1835937B-A760-409B-8860-5F06DB651A30}" presName="compNode" presStyleCnt="0"/>
      <dgm:spPr/>
    </dgm:pt>
    <dgm:pt modelId="{EDEA6801-86F8-483C-A381-6CE3ADFBD26E}" type="pres">
      <dgm:prSet presAssocID="{1835937B-A760-409B-8860-5F06DB651A30}" presName="dummyConnPt" presStyleCnt="0"/>
      <dgm:spPr/>
    </dgm:pt>
    <dgm:pt modelId="{928A37CE-7F74-48B3-8908-CF150992E534}" type="pres">
      <dgm:prSet presAssocID="{1835937B-A760-409B-8860-5F06DB651A30}" presName="node" presStyleLbl="node1" presStyleIdx="8" presStyleCnt="12">
        <dgm:presLayoutVars>
          <dgm:bulletEnabled val="1"/>
        </dgm:presLayoutVars>
      </dgm:prSet>
      <dgm:spPr/>
    </dgm:pt>
    <dgm:pt modelId="{88C95535-B599-4CE9-9CE2-DCC551A469F1}" type="pres">
      <dgm:prSet presAssocID="{5FEDDACF-2C54-41FE-9373-BA678E2EACB9}" presName="sibTrans" presStyleLbl="bgSibTrans2D1" presStyleIdx="8" presStyleCnt="11"/>
      <dgm:spPr/>
    </dgm:pt>
    <dgm:pt modelId="{9D596E35-2AF3-4644-B8C6-1C393BECB6AB}" type="pres">
      <dgm:prSet presAssocID="{2E636972-A0EB-48D4-87A2-4AD50C60DB2D}" presName="compNode" presStyleCnt="0"/>
      <dgm:spPr/>
    </dgm:pt>
    <dgm:pt modelId="{BC8ACBD8-31A7-43C6-A1B8-59E7476E5C02}" type="pres">
      <dgm:prSet presAssocID="{2E636972-A0EB-48D4-87A2-4AD50C60DB2D}" presName="dummyConnPt" presStyleCnt="0"/>
      <dgm:spPr/>
    </dgm:pt>
    <dgm:pt modelId="{E779100D-4159-4BC7-9F53-D9BFCA4FC496}" type="pres">
      <dgm:prSet presAssocID="{2E636972-A0EB-48D4-87A2-4AD50C60DB2D}" presName="node" presStyleLbl="node1" presStyleIdx="9" presStyleCnt="12">
        <dgm:presLayoutVars>
          <dgm:bulletEnabled val="1"/>
        </dgm:presLayoutVars>
      </dgm:prSet>
      <dgm:spPr/>
    </dgm:pt>
    <dgm:pt modelId="{379FF025-521D-4EF0-98BA-6FB28A6A01F1}" type="pres">
      <dgm:prSet presAssocID="{AEDC6269-67B7-4BDB-A2E8-58F74CF2BDB8}" presName="sibTrans" presStyleLbl="bgSibTrans2D1" presStyleIdx="9" presStyleCnt="11"/>
      <dgm:spPr/>
    </dgm:pt>
    <dgm:pt modelId="{17E3AA88-6944-4BD5-8DFB-52567DF2D6E8}" type="pres">
      <dgm:prSet presAssocID="{A855BF57-09DB-4C7E-8E4E-8E967FFD70CA}" presName="compNode" presStyleCnt="0"/>
      <dgm:spPr/>
    </dgm:pt>
    <dgm:pt modelId="{D1B8230B-439A-4C37-9314-A2384EE23459}" type="pres">
      <dgm:prSet presAssocID="{A855BF57-09DB-4C7E-8E4E-8E967FFD70CA}" presName="dummyConnPt" presStyleCnt="0"/>
      <dgm:spPr/>
    </dgm:pt>
    <dgm:pt modelId="{D2C9819A-2833-470A-8411-76ED06619849}" type="pres">
      <dgm:prSet presAssocID="{A855BF57-09DB-4C7E-8E4E-8E967FFD70CA}" presName="node" presStyleLbl="node1" presStyleIdx="10" presStyleCnt="12">
        <dgm:presLayoutVars>
          <dgm:bulletEnabled val="1"/>
        </dgm:presLayoutVars>
      </dgm:prSet>
      <dgm:spPr/>
    </dgm:pt>
    <dgm:pt modelId="{0BDD0329-16D0-4800-987B-F8C22E52FD84}" type="pres">
      <dgm:prSet presAssocID="{F52F05C8-D708-40B9-80A8-0F4184252DCF}" presName="sibTrans" presStyleLbl="bgSibTrans2D1" presStyleIdx="10" presStyleCnt="11"/>
      <dgm:spPr/>
    </dgm:pt>
    <dgm:pt modelId="{A288B879-AC60-4541-BF4B-B957A7C61766}" type="pres">
      <dgm:prSet presAssocID="{3FE93E32-BC22-45E6-AD1C-40162CD504E3}" presName="compNode" presStyleCnt="0"/>
      <dgm:spPr/>
    </dgm:pt>
    <dgm:pt modelId="{A61B1DE7-3D27-4828-B6B2-CC38A4C17688}" type="pres">
      <dgm:prSet presAssocID="{3FE93E32-BC22-45E6-AD1C-40162CD504E3}" presName="dummyConnPt" presStyleCnt="0"/>
      <dgm:spPr/>
    </dgm:pt>
    <dgm:pt modelId="{6356182C-C43D-4077-855B-534C6EA02BC2}" type="pres">
      <dgm:prSet presAssocID="{3FE93E32-BC22-45E6-AD1C-40162CD504E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35CCA601-F75A-44EF-9DFB-C63A5EFB7BFF}" type="presOf" srcId="{A855BF57-09DB-4C7E-8E4E-8E967FFD70CA}" destId="{D2C9819A-2833-470A-8411-76ED06619849}" srcOrd="0" destOrd="0" presId="urn:microsoft.com/office/officeart/2005/8/layout/bProcess4"/>
    <dgm:cxn modelId="{9895A002-63DF-47D9-8828-EB9E5DAE4574}" type="presOf" srcId="{BB8E5347-B1A3-4D68-8D63-3D81F256E278}" destId="{A58D5E19-C98D-4748-A3DF-9AB41B50618C}" srcOrd="0" destOrd="0" presId="urn:microsoft.com/office/officeart/2005/8/layout/bProcess4"/>
    <dgm:cxn modelId="{2A7A2803-17CB-4C26-A0C2-4FBA9819F1B4}" type="presOf" srcId="{1F8A25D1-5946-4198-8010-D57913721852}" destId="{142F1C19-230E-46A2-B740-43DFC2483C0D}" srcOrd="0" destOrd="0" presId="urn:microsoft.com/office/officeart/2005/8/layout/bProcess4"/>
    <dgm:cxn modelId="{9A352809-F520-4287-A724-9196A4544817}" type="presOf" srcId="{2E636972-A0EB-48D4-87A2-4AD50C60DB2D}" destId="{E779100D-4159-4BC7-9F53-D9BFCA4FC496}" srcOrd="0" destOrd="0" presId="urn:microsoft.com/office/officeart/2005/8/layout/bProcess4"/>
    <dgm:cxn modelId="{4314AA0B-3687-48A1-8D6B-BF7E8FB14C2E}" type="presOf" srcId="{1835937B-A760-409B-8860-5F06DB651A30}" destId="{928A37CE-7F74-48B3-8908-CF150992E534}" srcOrd="0" destOrd="0" presId="urn:microsoft.com/office/officeart/2005/8/layout/bProcess4"/>
    <dgm:cxn modelId="{26589A0C-7477-4FD3-9782-101D7113FD78}" type="presOf" srcId="{99EA6E5B-4E94-4C83-ACAE-036E7037A4A3}" destId="{6D517068-551D-430F-A7AB-3AE0BF56CC68}" srcOrd="0" destOrd="0" presId="urn:microsoft.com/office/officeart/2005/8/layout/bProcess4"/>
    <dgm:cxn modelId="{09A9F81A-4AAE-4C69-BB1C-5E641EC2FFC4}" type="presOf" srcId="{F2D52E46-3329-4F24-B897-923AC1F7D648}" destId="{F7DAE0FC-6DCF-4D52-AC8F-B9B7379D1BDB}" srcOrd="0" destOrd="0" presId="urn:microsoft.com/office/officeart/2005/8/layout/bProcess4"/>
    <dgm:cxn modelId="{E555E61F-BCD8-4C79-9638-8BB7A288F055}" srcId="{02A97C3B-3621-45D3-957B-8005FDC1ADF2}" destId="{BB8E5347-B1A3-4D68-8D63-3D81F256E278}" srcOrd="0" destOrd="0" parTransId="{1E681683-7C7C-42D1-A9C6-316D713C5887}" sibTransId="{3435F7F5-CC0F-44C8-87C4-948FA6CB7497}"/>
    <dgm:cxn modelId="{E8C44426-944C-4F92-8F57-4CE8FEC87A74}" type="presOf" srcId="{3435F7F5-CC0F-44C8-87C4-948FA6CB7497}" destId="{35A01DD9-00E3-46A9-9469-5EC8F3475CB9}" srcOrd="0" destOrd="0" presId="urn:microsoft.com/office/officeart/2005/8/layout/bProcess4"/>
    <dgm:cxn modelId="{CAB7942C-51EC-49AF-B668-D7E236BB9338}" srcId="{02A97C3B-3621-45D3-957B-8005FDC1ADF2}" destId="{3FE93E32-BC22-45E6-AD1C-40162CD504E3}" srcOrd="11" destOrd="0" parTransId="{CB7E7789-BE4D-48CD-B7EF-68127238AA8C}" sibTransId="{AB4E2BEB-1E2E-46D3-884C-D46DF7A3D555}"/>
    <dgm:cxn modelId="{1BC5BE30-FD47-480E-94CD-81B58F34B041}" srcId="{02A97C3B-3621-45D3-957B-8005FDC1ADF2}" destId="{01F43832-FBE2-4764-8FB6-67F8B3BCFF52}" srcOrd="2" destOrd="0" parTransId="{9B3C77CF-D020-462C-A1C8-61519E825E7B}" sibTransId="{A12FF10F-9416-47F5-BFE7-AE00CA05E845}"/>
    <dgm:cxn modelId="{920AB031-899A-4B68-B0C4-722124A1D5EF}" type="presOf" srcId="{56AC75B4-B93F-4974-A6B7-35AC89FF0794}" destId="{BA179FE5-C88A-40AE-95B5-FD063E552BE9}" srcOrd="0" destOrd="0" presId="urn:microsoft.com/office/officeart/2005/8/layout/bProcess4"/>
    <dgm:cxn modelId="{18003361-8C4D-43FD-A52E-81C645E7C457}" srcId="{02A97C3B-3621-45D3-957B-8005FDC1ADF2}" destId="{99EA6E5B-4E94-4C83-ACAE-036E7037A4A3}" srcOrd="6" destOrd="0" parTransId="{404B5B07-BB65-4503-A796-BCD12E66D1D3}" sibTransId="{4D093872-DB51-4272-B78D-401C8BAD295A}"/>
    <dgm:cxn modelId="{B475B362-6FD5-4083-B97E-3CF7570F4303}" type="presOf" srcId="{B0602177-E179-47B8-98F8-DF98BFF9F5B5}" destId="{EFF01D74-BE05-40F5-973B-D3A644AFB89B}" srcOrd="0" destOrd="0" presId="urn:microsoft.com/office/officeart/2005/8/layout/bProcess4"/>
    <dgm:cxn modelId="{877AD946-0899-4331-A7BB-B9B87E399107}" srcId="{02A97C3B-3621-45D3-957B-8005FDC1ADF2}" destId="{A855BF57-09DB-4C7E-8E4E-8E967FFD70CA}" srcOrd="10" destOrd="0" parTransId="{17138195-08EE-40C0-AAEA-F5104149E3AD}" sibTransId="{F52F05C8-D708-40B9-80A8-0F4184252DCF}"/>
    <dgm:cxn modelId="{149EE346-9384-4783-9BB2-CB5DBB78D1D4}" type="presOf" srcId="{01F43832-FBE2-4764-8FB6-67F8B3BCFF52}" destId="{49F923F9-B450-475E-8D85-C49DEDDDDD51}" srcOrd="0" destOrd="0" presId="urn:microsoft.com/office/officeart/2005/8/layout/bProcess4"/>
    <dgm:cxn modelId="{CFB9D747-140C-4DCA-AF4A-59013603D4ED}" type="presOf" srcId="{3F002657-EDBB-41F2-9C68-EB741E9B56B8}" destId="{1784C04C-9588-42E0-ABB3-9B14D29A9E7C}" srcOrd="0" destOrd="0" presId="urn:microsoft.com/office/officeart/2005/8/layout/bProcess4"/>
    <dgm:cxn modelId="{FE242A68-C245-416C-B4D0-A1876A4FFAEC}" srcId="{02A97C3B-3621-45D3-957B-8005FDC1ADF2}" destId="{F2D52E46-3329-4F24-B897-923AC1F7D648}" srcOrd="4" destOrd="0" parTransId="{9B7E279B-BB8C-4499-A39E-A40707B1871F}" sibTransId="{1F8A25D1-5946-4198-8010-D57913721852}"/>
    <dgm:cxn modelId="{34DD5C6A-5A91-42BD-ABA7-8A30118EE670}" type="presOf" srcId="{AEDC6269-67B7-4BDB-A2E8-58F74CF2BDB8}" destId="{379FF025-521D-4EF0-98BA-6FB28A6A01F1}" srcOrd="0" destOrd="0" presId="urn:microsoft.com/office/officeart/2005/8/layout/bProcess4"/>
    <dgm:cxn modelId="{787C0679-33F5-4C6F-B91A-E932CC4C935F}" type="presOf" srcId="{F52F05C8-D708-40B9-80A8-0F4184252DCF}" destId="{0BDD0329-16D0-4800-987B-F8C22E52FD84}" srcOrd="0" destOrd="0" presId="urn:microsoft.com/office/officeart/2005/8/layout/bProcess4"/>
    <dgm:cxn modelId="{82F0AB59-7E72-4F8F-807F-E7B693FB47D3}" type="presOf" srcId="{02A97C3B-3621-45D3-957B-8005FDC1ADF2}" destId="{188703D3-7940-4544-8EF9-A9212F1963D9}" srcOrd="0" destOrd="0" presId="urn:microsoft.com/office/officeart/2005/8/layout/bProcess4"/>
    <dgm:cxn modelId="{7722237A-ACE3-437C-B432-7845D3380FCB}" srcId="{02A97C3B-3621-45D3-957B-8005FDC1ADF2}" destId="{60D34571-398D-4CF7-AC45-8853C13673C5}" srcOrd="7" destOrd="0" parTransId="{08F77F05-355C-46EE-AD41-58347C8894C4}" sibTransId="{B0602177-E179-47B8-98F8-DF98BFF9F5B5}"/>
    <dgm:cxn modelId="{DA7E415A-B188-48DA-9359-0998E4EF00B9}" srcId="{02A97C3B-3621-45D3-957B-8005FDC1ADF2}" destId="{56AC75B4-B93F-4974-A6B7-35AC89FF0794}" srcOrd="1" destOrd="0" parTransId="{60B89AB9-54A3-4EA6-BE96-EDDC563DA1C7}" sibTransId="{3F002657-EDBB-41F2-9C68-EB741E9B56B8}"/>
    <dgm:cxn modelId="{22A8137B-AD32-44E4-BFD2-68D8281885D0}" type="presOf" srcId="{3FE93E32-BC22-45E6-AD1C-40162CD504E3}" destId="{6356182C-C43D-4077-855B-534C6EA02BC2}" srcOrd="0" destOrd="0" presId="urn:microsoft.com/office/officeart/2005/8/layout/bProcess4"/>
    <dgm:cxn modelId="{C5F27C7C-A6FC-4F14-9ED4-4EBC57B68FD4}" type="presOf" srcId="{8BF6699C-A09C-4FE4-8C5A-B43EA2A53CDF}" destId="{152BF230-F952-41EC-85A8-876DB5A7853F}" srcOrd="0" destOrd="0" presId="urn:microsoft.com/office/officeart/2005/8/layout/bProcess4"/>
    <dgm:cxn modelId="{08349493-CF90-48A4-AB34-C98D173E23A1}" type="presOf" srcId="{4D093872-DB51-4272-B78D-401C8BAD295A}" destId="{A3A4E9B1-EC2B-4963-B6C8-708C5D334AA2}" srcOrd="0" destOrd="0" presId="urn:microsoft.com/office/officeart/2005/8/layout/bProcess4"/>
    <dgm:cxn modelId="{E3F74D95-3A7D-45B9-9EF8-ACE77017396D}" srcId="{02A97C3B-3621-45D3-957B-8005FDC1ADF2}" destId="{029FA8C3-5D66-4E7C-9D35-1F374103CEBB}" srcOrd="5" destOrd="0" parTransId="{F0DDF98C-55F7-4130-B473-F37F39CBF859}" sibTransId="{7CFAF755-9D78-479C-8033-A99196597E61}"/>
    <dgm:cxn modelId="{8E13CDA7-6FE7-42DF-9E47-2B0ADACCF7D8}" type="presOf" srcId="{5FEDDACF-2C54-41FE-9373-BA678E2EACB9}" destId="{88C95535-B599-4CE9-9CE2-DCC551A469F1}" srcOrd="0" destOrd="0" presId="urn:microsoft.com/office/officeart/2005/8/layout/bProcess4"/>
    <dgm:cxn modelId="{ABFCC2B0-D6BD-4147-9012-2ABC040528A5}" srcId="{02A97C3B-3621-45D3-957B-8005FDC1ADF2}" destId="{2E636972-A0EB-48D4-87A2-4AD50C60DB2D}" srcOrd="9" destOrd="0" parTransId="{116141FB-1535-4C1D-AEDD-82C0EA9ABD2F}" sibTransId="{AEDC6269-67B7-4BDB-A2E8-58F74CF2BDB8}"/>
    <dgm:cxn modelId="{17613FC6-0696-4888-B39C-5FF4AB88B615}" type="presOf" srcId="{7CFAF755-9D78-479C-8033-A99196597E61}" destId="{7AE7EF6D-6148-4D91-B575-2732F7BDE861}" srcOrd="0" destOrd="0" presId="urn:microsoft.com/office/officeart/2005/8/layout/bProcess4"/>
    <dgm:cxn modelId="{C30DBAD5-03DC-41BE-8CC7-3F2216ABD75A}" type="presOf" srcId="{1A16F4C0-142A-4D19-AF44-0C4CA2B7D87A}" destId="{7918B686-FFBB-4B31-B825-394E70CE20DF}" srcOrd="0" destOrd="0" presId="urn:microsoft.com/office/officeart/2005/8/layout/bProcess4"/>
    <dgm:cxn modelId="{C3F83FD7-59B7-4EF9-8773-B9DDEBF3DEB4}" srcId="{02A97C3B-3621-45D3-957B-8005FDC1ADF2}" destId="{8BF6699C-A09C-4FE4-8C5A-B43EA2A53CDF}" srcOrd="3" destOrd="0" parTransId="{9756EBAF-6AC0-4581-83EF-CD4DF7D6E5DE}" sibTransId="{1A16F4C0-142A-4D19-AF44-0C4CA2B7D87A}"/>
    <dgm:cxn modelId="{B458A3E9-2A06-4F94-8B45-8DE8AA777961}" type="presOf" srcId="{029FA8C3-5D66-4E7C-9D35-1F374103CEBB}" destId="{DD96127A-561C-4353-A29B-2F83428746E1}" srcOrd="0" destOrd="0" presId="urn:microsoft.com/office/officeart/2005/8/layout/bProcess4"/>
    <dgm:cxn modelId="{566CCEEB-1C0F-4321-BEB0-9E133BB083E8}" srcId="{02A97C3B-3621-45D3-957B-8005FDC1ADF2}" destId="{1835937B-A760-409B-8860-5F06DB651A30}" srcOrd="8" destOrd="0" parTransId="{6C58433B-B483-411E-A8BF-A963D8B2A73B}" sibTransId="{5FEDDACF-2C54-41FE-9373-BA678E2EACB9}"/>
    <dgm:cxn modelId="{41FA06F0-4703-44B8-8B76-54B0A644853A}" type="presOf" srcId="{60D34571-398D-4CF7-AC45-8853C13673C5}" destId="{1BCB2A0D-AC81-4DB4-BD8C-58E2FD11E277}" srcOrd="0" destOrd="0" presId="urn:microsoft.com/office/officeart/2005/8/layout/bProcess4"/>
    <dgm:cxn modelId="{254F5EF4-F552-4059-88D6-FA2ED7915423}" type="presOf" srcId="{A12FF10F-9416-47F5-BFE7-AE00CA05E845}" destId="{6E69883E-A1E0-4B5F-AFD1-C94A4F652B51}" srcOrd="0" destOrd="0" presId="urn:microsoft.com/office/officeart/2005/8/layout/bProcess4"/>
    <dgm:cxn modelId="{B6415C4D-03D1-4399-8898-1CE243721515}" type="presParOf" srcId="{188703D3-7940-4544-8EF9-A9212F1963D9}" destId="{9DC3243C-B843-4ECE-BBEA-EDB66061E4B8}" srcOrd="0" destOrd="0" presId="urn:microsoft.com/office/officeart/2005/8/layout/bProcess4"/>
    <dgm:cxn modelId="{D7F376B4-7BCE-437A-8EF8-59AC8522CDCC}" type="presParOf" srcId="{9DC3243C-B843-4ECE-BBEA-EDB66061E4B8}" destId="{73359F0B-BADF-4D37-BA88-AB0A9E52E9E8}" srcOrd="0" destOrd="0" presId="urn:microsoft.com/office/officeart/2005/8/layout/bProcess4"/>
    <dgm:cxn modelId="{A62F9D21-901D-4D3E-A56E-E2A4310AAC69}" type="presParOf" srcId="{9DC3243C-B843-4ECE-BBEA-EDB66061E4B8}" destId="{A58D5E19-C98D-4748-A3DF-9AB41B50618C}" srcOrd="1" destOrd="0" presId="urn:microsoft.com/office/officeart/2005/8/layout/bProcess4"/>
    <dgm:cxn modelId="{254FC719-2EDE-44DE-8DB9-C2AFB5333D25}" type="presParOf" srcId="{188703D3-7940-4544-8EF9-A9212F1963D9}" destId="{35A01DD9-00E3-46A9-9469-5EC8F3475CB9}" srcOrd="1" destOrd="0" presId="urn:microsoft.com/office/officeart/2005/8/layout/bProcess4"/>
    <dgm:cxn modelId="{36D89EDC-C7E1-48FA-B5AC-33B12801369E}" type="presParOf" srcId="{188703D3-7940-4544-8EF9-A9212F1963D9}" destId="{80302325-0571-436B-9BD3-AC9978906933}" srcOrd="2" destOrd="0" presId="urn:microsoft.com/office/officeart/2005/8/layout/bProcess4"/>
    <dgm:cxn modelId="{BC75C960-06B0-425C-A67A-8B3808E5E00F}" type="presParOf" srcId="{80302325-0571-436B-9BD3-AC9978906933}" destId="{50286E1F-A1C3-4CCE-B4B6-EFE1BFC9E22E}" srcOrd="0" destOrd="0" presId="urn:microsoft.com/office/officeart/2005/8/layout/bProcess4"/>
    <dgm:cxn modelId="{ABAD78CD-F23A-4B75-BEEE-88165B207D24}" type="presParOf" srcId="{80302325-0571-436B-9BD3-AC9978906933}" destId="{BA179FE5-C88A-40AE-95B5-FD063E552BE9}" srcOrd="1" destOrd="0" presId="urn:microsoft.com/office/officeart/2005/8/layout/bProcess4"/>
    <dgm:cxn modelId="{A8F14962-6372-45C1-B9A8-A232538646AC}" type="presParOf" srcId="{188703D3-7940-4544-8EF9-A9212F1963D9}" destId="{1784C04C-9588-42E0-ABB3-9B14D29A9E7C}" srcOrd="3" destOrd="0" presId="urn:microsoft.com/office/officeart/2005/8/layout/bProcess4"/>
    <dgm:cxn modelId="{29FA80DE-17DF-4BC7-857E-9AC94772054A}" type="presParOf" srcId="{188703D3-7940-4544-8EF9-A9212F1963D9}" destId="{BEB47F7D-FAE7-4FF3-B7C9-63B97C9DB902}" srcOrd="4" destOrd="0" presId="urn:microsoft.com/office/officeart/2005/8/layout/bProcess4"/>
    <dgm:cxn modelId="{0EEEB239-DDDE-4878-BF21-8BD0588E5920}" type="presParOf" srcId="{BEB47F7D-FAE7-4FF3-B7C9-63B97C9DB902}" destId="{2FC58148-334D-4D43-8E21-40D53D67AED6}" srcOrd="0" destOrd="0" presId="urn:microsoft.com/office/officeart/2005/8/layout/bProcess4"/>
    <dgm:cxn modelId="{BF8C4532-C722-4F47-A946-73280AAB73F1}" type="presParOf" srcId="{BEB47F7D-FAE7-4FF3-B7C9-63B97C9DB902}" destId="{49F923F9-B450-475E-8D85-C49DEDDDDD51}" srcOrd="1" destOrd="0" presId="urn:microsoft.com/office/officeart/2005/8/layout/bProcess4"/>
    <dgm:cxn modelId="{2469EE0C-9D22-4EF9-9E7D-0A85983C7A6A}" type="presParOf" srcId="{188703D3-7940-4544-8EF9-A9212F1963D9}" destId="{6E69883E-A1E0-4B5F-AFD1-C94A4F652B51}" srcOrd="5" destOrd="0" presId="urn:microsoft.com/office/officeart/2005/8/layout/bProcess4"/>
    <dgm:cxn modelId="{80997505-7D80-4205-A7E0-D55A36D9F1A9}" type="presParOf" srcId="{188703D3-7940-4544-8EF9-A9212F1963D9}" destId="{79801587-252E-4E8A-B605-FB4A2236202B}" srcOrd="6" destOrd="0" presId="urn:microsoft.com/office/officeart/2005/8/layout/bProcess4"/>
    <dgm:cxn modelId="{25690142-463D-42BC-8072-F1DB3A612410}" type="presParOf" srcId="{79801587-252E-4E8A-B605-FB4A2236202B}" destId="{1F3E5731-7ACA-496D-AB0A-7F3887C483F7}" srcOrd="0" destOrd="0" presId="urn:microsoft.com/office/officeart/2005/8/layout/bProcess4"/>
    <dgm:cxn modelId="{4BF772FF-CB05-4D57-8EA3-69F1A3E1AA92}" type="presParOf" srcId="{79801587-252E-4E8A-B605-FB4A2236202B}" destId="{152BF230-F952-41EC-85A8-876DB5A7853F}" srcOrd="1" destOrd="0" presId="urn:microsoft.com/office/officeart/2005/8/layout/bProcess4"/>
    <dgm:cxn modelId="{95D209BE-1298-4C86-AB6D-23418A34B98C}" type="presParOf" srcId="{188703D3-7940-4544-8EF9-A9212F1963D9}" destId="{7918B686-FFBB-4B31-B825-394E70CE20DF}" srcOrd="7" destOrd="0" presId="urn:microsoft.com/office/officeart/2005/8/layout/bProcess4"/>
    <dgm:cxn modelId="{30A51B57-41DB-4743-B775-DD1B575E7C28}" type="presParOf" srcId="{188703D3-7940-4544-8EF9-A9212F1963D9}" destId="{AF5D64D3-6EE2-4696-8AB2-A4D3A500CD46}" srcOrd="8" destOrd="0" presId="urn:microsoft.com/office/officeart/2005/8/layout/bProcess4"/>
    <dgm:cxn modelId="{2BBFBC89-6941-4F69-B4E1-E40EE2E9E4AA}" type="presParOf" srcId="{AF5D64D3-6EE2-4696-8AB2-A4D3A500CD46}" destId="{1E25F127-3671-477E-AE1A-5C75BF0D9D80}" srcOrd="0" destOrd="0" presId="urn:microsoft.com/office/officeart/2005/8/layout/bProcess4"/>
    <dgm:cxn modelId="{381D0DB5-884E-4330-A3A8-8FD677C6A6D3}" type="presParOf" srcId="{AF5D64D3-6EE2-4696-8AB2-A4D3A500CD46}" destId="{F7DAE0FC-6DCF-4D52-AC8F-B9B7379D1BDB}" srcOrd="1" destOrd="0" presId="urn:microsoft.com/office/officeart/2005/8/layout/bProcess4"/>
    <dgm:cxn modelId="{B82565D8-706D-413B-BB90-0EE68C88F1C6}" type="presParOf" srcId="{188703D3-7940-4544-8EF9-A9212F1963D9}" destId="{142F1C19-230E-46A2-B740-43DFC2483C0D}" srcOrd="9" destOrd="0" presId="urn:microsoft.com/office/officeart/2005/8/layout/bProcess4"/>
    <dgm:cxn modelId="{71B0963A-00D0-467B-A805-4E21B017C3BC}" type="presParOf" srcId="{188703D3-7940-4544-8EF9-A9212F1963D9}" destId="{A2AAA71A-F5FE-4DD2-80D2-8F2710F1D5AC}" srcOrd="10" destOrd="0" presId="urn:microsoft.com/office/officeart/2005/8/layout/bProcess4"/>
    <dgm:cxn modelId="{1319C23C-F7EC-47AF-813D-D454CDE45707}" type="presParOf" srcId="{A2AAA71A-F5FE-4DD2-80D2-8F2710F1D5AC}" destId="{8299C37E-61D0-4032-882E-547AA1B2725F}" srcOrd="0" destOrd="0" presId="urn:microsoft.com/office/officeart/2005/8/layout/bProcess4"/>
    <dgm:cxn modelId="{31819FF9-413C-4C39-AD19-86A315A31A6D}" type="presParOf" srcId="{A2AAA71A-F5FE-4DD2-80D2-8F2710F1D5AC}" destId="{DD96127A-561C-4353-A29B-2F83428746E1}" srcOrd="1" destOrd="0" presId="urn:microsoft.com/office/officeart/2005/8/layout/bProcess4"/>
    <dgm:cxn modelId="{7FFAD24C-C2B0-4912-8C0D-D311DA29A626}" type="presParOf" srcId="{188703D3-7940-4544-8EF9-A9212F1963D9}" destId="{7AE7EF6D-6148-4D91-B575-2732F7BDE861}" srcOrd="11" destOrd="0" presId="urn:microsoft.com/office/officeart/2005/8/layout/bProcess4"/>
    <dgm:cxn modelId="{CB02D186-F470-46F8-A522-5F871C6F9F71}" type="presParOf" srcId="{188703D3-7940-4544-8EF9-A9212F1963D9}" destId="{80F5B168-4283-426D-83C0-91831FE506D1}" srcOrd="12" destOrd="0" presId="urn:microsoft.com/office/officeart/2005/8/layout/bProcess4"/>
    <dgm:cxn modelId="{0EBF7775-CA1B-4B78-B50B-A50D1822ABED}" type="presParOf" srcId="{80F5B168-4283-426D-83C0-91831FE506D1}" destId="{80456578-5FC8-4B00-B852-02B74D3D1DC2}" srcOrd="0" destOrd="0" presId="urn:microsoft.com/office/officeart/2005/8/layout/bProcess4"/>
    <dgm:cxn modelId="{9D9DDDE3-59B7-45C3-9B56-80274EDC670A}" type="presParOf" srcId="{80F5B168-4283-426D-83C0-91831FE506D1}" destId="{6D517068-551D-430F-A7AB-3AE0BF56CC68}" srcOrd="1" destOrd="0" presId="urn:microsoft.com/office/officeart/2005/8/layout/bProcess4"/>
    <dgm:cxn modelId="{BB9D369F-2DA0-4B80-B4C4-B92595DF05A3}" type="presParOf" srcId="{188703D3-7940-4544-8EF9-A9212F1963D9}" destId="{A3A4E9B1-EC2B-4963-B6C8-708C5D334AA2}" srcOrd="13" destOrd="0" presId="urn:microsoft.com/office/officeart/2005/8/layout/bProcess4"/>
    <dgm:cxn modelId="{BBF69E13-1869-4B97-8681-0ECBCDC37D72}" type="presParOf" srcId="{188703D3-7940-4544-8EF9-A9212F1963D9}" destId="{8A38B20C-6E53-4285-86D6-D934950A06A2}" srcOrd="14" destOrd="0" presId="urn:microsoft.com/office/officeart/2005/8/layout/bProcess4"/>
    <dgm:cxn modelId="{3623BDCC-32BF-4358-9090-06DB7A1A35A8}" type="presParOf" srcId="{8A38B20C-6E53-4285-86D6-D934950A06A2}" destId="{028F4A54-A1A8-4236-B877-59F09BE1690B}" srcOrd="0" destOrd="0" presId="urn:microsoft.com/office/officeart/2005/8/layout/bProcess4"/>
    <dgm:cxn modelId="{0638F6BC-A4C3-4965-872F-1B5EEDA244ED}" type="presParOf" srcId="{8A38B20C-6E53-4285-86D6-D934950A06A2}" destId="{1BCB2A0D-AC81-4DB4-BD8C-58E2FD11E277}" srcOrd="1" destOrd="0" presId="urn:microsoft.com/office/officeart/2005/8/layout/bProcess4"/>
    <dgm:cxn modelId="{D3BC93DD-15C9-4077-B190-E18390709509}" type="presParOf" srcId="{188703D3-7940-4544-8EF9-A9212F1963D9}" destId="{EFF01D74-BE05-40F5-973B-D3A644AFB89B}" srcOrd="15" destOrd="0" presId="urn:microsoft.com/office/officeart/2005/8/layout/bProcess4"/>
    <dgm:cxn modelId="{F1074D79-5140-4053-B874-7C57357CF622}" type="presParOf" srcId="{188703D3-7940-4544-8EF9-A9212F1963D9}" destId="{C3FC2315-7B91-4CB7-95B9-D8F8B62DB108}" srcOrd="16" destOrd="0" presId="urn:microsoft.com/office/officeart/2005/8/layout/bProcess4"/>
    <dgm:cxn modelId="{1E2181E4-6C20-4E36-864E-9CA03B14658C}" type="presParOf" srcId="{C3FC2315-7B91-4CB7-95B9-D8F8B62DB108}" destId="{EDEA6801-86F8-483C-A381-6CE3ADFBD26E}" srcOrd="0" destOrd="0" presId="urn:microsoft.com/office/officeart/2005/8/layout/bProcess4"/>
    <dgm:cxn modelId="{D1B2D7D2-BB60-4E30-AB81-8A0D861BA350}" type="presParOf" srcId="{C3FC2315-7B91-4CB7-95B9-D8F8B62DB108}" destId="{928A37CE-7F74-48B3-8908-CF150992E534}" srcOrd="1" destOrd="0" presId="urn:microsoft.com/office/officeart/2005/8/layout/bProcess4"/>
    <dgm:cxn modelId="{777A61AA-A0AC-48A1-B908-93B3026F39EF}" type="presParOf" srcId="{188703D3-7940-4544-8EF9-A9212F1963D9}" destId="{88C95535-B599-4CE9-9CE2-DCC551A469F1}" srcOrd="17" destOrd="0" presId="urn:microsoft.com/office/officeart/2005/8/layout/bProcess4"/>
    <dgm:cxn modelId="{98B7785F-AA41-4042-9ABE-6118ACADBEA6}" type="presParOf" srcId="{188703D3-7940-4544-8EF9-A9212F1963D9}" destId="{9D596E35-2AF3-4644-B8C6-1C393BECB6AB}" srcOrd="18" destOrd="0" presId="urn:microsoft.com/office/officeart/2005/8/layout/bProcess4"/>
    <dgm:cxn modelId="{9AC69E91-81B9-47A9-9311-A26965FCD854}" type="presParOf" srcId="{9D596E35-2AF3-4644-B8C6-1C393BECB6AB}" destId="{BC8ACBD8-31A7-43C6-A1B8-59E7476E5C02}" srcOrd="0" destOrd="0" presId="urn:microsoft.com/office/officeart/2005/8/layout/bProcess4"/>
    <dgm:cxn modelId="{05CB3140-49F0-4042-B8DA-304BD44D35DF}" type="presParOf" srcId="{9D596E35-2AF3-4644-B8C6-1C393BECB6AB}" destId="{E779100D-4159-4BC7-9F53-D9BFCA4FC496}" srcOrd="1" destOrd="0" presId="urn:microsoft.com/office/officeart/2005/8/layout/bProcess4"/>
    <dgm:cxn modelId="{F8BA49A5-48DA-499A-821C-A96EF42C6F35}" type="presParOf" srcId="{188703D3-7940-4544-8EF9-A9212F1963D9}" destId="{379FF025-521D-4EF0-98BA-6FB28A6A01F1}" srcOrd="19" destOrd="0" presId="urn:microsoft.com/office/officeart/2005/8/layout/bProcess4"/>
    <dgm:cxn modelId="{B1748A98-AA69-4E2E-A718-892B4B638026}" type="presParOf" srcId="{188703D3-7940-4544-8EF9-A9212F1963D9}" destId="{17E3AA88-6944-4BD5-8DFB-52567DF2D6E8}" srcOrd="20" destOrd="0" presId="urn:microsoft.com/office/officeart/2005/8/layout/bProcess4"/>
    <dgm:cxn modelId="{4B0CC694-9952-4CA4-900B-3244BF3935E0}" type="presParOf" srcId="{17E3AA88-6944-4BD5-8DFB-52567DF2D6E8}" destId="{D1B8230B-439A-4C37-9314-A2384EE23459}" srcOrd="0" destOrd="0" presId="urn:microsoft.com/office/officeart/2005/8/layout/bProcess4"/>
    <dgm:cxn modelId="{384DE06C-AE02-4574-8945-AD82E64A359B}" type="presParOf" srcId="{17E3AA88-6944-4BD5-8DFB-52567DF2D6E8}" destId="{D2C9819A-2833-470A-8411-76ED06619849}" srcOrd="1" destOrd="0" presId="urn:microsoft.com/office/officeart/2005/8/layout/bProcess4"/>
    <dgm:cxn modelId="{11868E3B-2FFE-4A2B-8EC1-799F99895BC0}" type="presParOf" srcId="{188703D3-7940-4544-8EF9-A9212F1963D9}" destId="{0BDD0329-16D0-4800-987B-F8C22E52FD84}" srcOrd="21" destOrd="0" presId="urn:microsoft.com/office/officeart/2005/8/layout/bProcess4"/>
    <dgm:cxn modelId="{ABEE24C2-B7A5-43AD-A2A5-A2FBC6F9BBC9}" type="presParOf" srcId="{188703D3-7940-4544-8EF9-A9212F1963D9}" destId="{A288B879-AC60-4541-BF4B-B957A7C61766}" srcOrd="22" destOrd="0" presId="urn:microsoft.com/office/officeart/2005/8/layout/bProcess4"/>
    <dgm:cxn modelId="{8CBCA182-4B9C-455F-98C3-4ED73E4AEA92}" type="presParOf" srcId="{A288B879-AC60-4541-BF4B-B957A7C61766}" destId="{A61B1DE7-3D27-4828-B6B2-CC38A4C17688}" srcOrd="0" destOrd="0" presId="urn:microsoft.com/office/officeart/2005/8/layout/bProcess4"/>
    <dgm:cxn modelId="{96E8E1CA-4A49-4F3D-AD88-1415FAB4386D}" type="presParOf" srcId="{A288B879-AC60-4541-BF4B-B957A7C61766}" destId="{6356182C-C43D-4077-855B-534C6EA02BC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A97C3B-3621-45D3-957B-8005FDC1ADF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E5347-B1A3-4D68-8D63-3D81F256E27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1. Market-Driven Strategy &amp; The Metrics Of Success</a:t>
          </a:r>
        </a:p>
      </dgm:t>
    </dgm:pt>
    <dgm:pt modelId="{1E681683-7C7C-42D1-A9C6-316D713C5887}" type="parTrans" cxnId="{E555E61F-BCD8-4C79-9638-8BB7A288F055}">
      <dgm:prSet/>
      <dgm:spPr/>
      <dgm:t>
        <a:bodyPr/>
        <a:lstStyle/>
        <a:p>
          <a:endParaRPr lang="en-US"/>
        </a:p>
      </dgm:t>
    </dgm:pt>
    <dgm:pt modelId="{3435F7F5-CC0F-44C8-87C4-948FA6CB7497}" type="sibTrans" cxnId="{E555E61F-BCD8-4C79-9638-8BB7A288F055}">
      <dgm:prSet/>
      <dgm:spPr/>
      <dgm:t>
        <a:bodyPr/>
        <a:lstStyle/>
        <a:p>
          <a:endParaRPr lang="en-US"/>
        </a:p>
      </dgm:t>
    </dgm:pt>
    <dgm:pt modelId="{01F43832-FBE2-4764-8FB6-67F8B3BCFF52}">
      <dgm:prSet phldrT="[Text]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b="1" dirty="0"/>
            <a:t>3. The “Wish List” Of Metrics – Prioritized With Feasibility Assessment</a:t>
          </a:r>
        </a:p>
      </dgm:t>
    </dgm:pt>
    <dgm:pt modelId="{9B3C77CF-D020-462C-A1C8-61519E825E7B}" type="parTrans" cxnId="{1BC5BE30-FD47-480E-94CD-81B58F34B041}">
      <dgm:prSet/>
      <dgm:spPr/>
      <dgm:t>
        <a:bodyPr/>
        <a:lstStyle/>
        <a:p>
          <a:endParaRPr lang="en-US"/>
        </a:p>
      </dgm:t>
    </dgm:pt>
    <dgm:pt modelId="{A12FF10F-9416-47F5-BFE7-AE00CA05E845}" type="sibTrans" cxnId="{1BC5BE30-FD47-480E-94CD-81B58F34B041}">
      <dgm:prSet/>
      <dgm:spPr/>
      <dgm:t>
        <a:bodyPr/>
        <a:lstStyle/>
        <a:p>
          <a:endParaRPr lang="en-US"/>
        </a:p>
      </dgm:t>
    </dgm:pt>
    <dgm:pt modelId="{8BF6699C-A09C-4FE4-8C5A-B43EA2A53CDF}">
      <dgm:prSet phldrT="[Text]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b="1" dirty="0"/>
            <a:t>4. Select The C-Suite Base Metrics Set </a:t>
          </a:r>
        </a:p>
      </dgm:t>
    </dgm:pt>
    <dgm:pt modelId="{9756EBAF-6AC0-4581-83EF-CD4DF7D6E5DE}" type="parTrans" cxnId="{C3F83FD7-59B7-4EF9-8773-B9DDEBF3DEB4}">
      <dgm:prSet/>
      <dgm:spPr/>
      <dgm:t>
        <a:bodyPr/>
        <a:lstStyle/>
        <a:p>
          <a:endParaRPr lang="en-US"/>
        </a:p>
      </dgm:t>
    </dgm:pt>
    <dgm:pt modelId="{1A16F4C0-142A-4D19-AF44-0C4CA2B7D87A}" type="sibTrans" cxnId="{C3F83FD7-59B7-4EF9-8773-B9DDEBF3DEB4}">
      <dgm:prSet/>
      <dgm:spPr/>
      <dgm:t>
        <a:bodyPr/>
        <a:lstStyle/>
        <a:p>
          <a:endParaRPr lang="en-US"/>
        </a:p>
      </dgm:t>
    </dgm:pt>
    <dgm:pt modelId="{F2D52E46-3329-4F24-B897-923AC1F7D64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5. Operationalize The C-Suite Base Metrics Set In An Automated Ongoing Reporting Format</a:t>
          </a:r>
        </a:p>
      </dgm:t>
    </dgm:pt>
    <dgm:pt modelId="{9B7E279B-BB8C-4499-A39E-A40707B1871F}" type="parTrans" cxnId="{FE242A68-C245-416C-B4D0-A1876A4FFAEC}">
      <dgm:prSet/>
      <dgm:spPr/>
      <dgm:t>
        <a:bodyPr/>
        <a:lstStyle/>
        <a:p>
          <a:endParaRPr lang="en-US"/>
        </a:p>
      </dgm:t>
    </dgm:pt>
    <dgm:pt modelId="{1F8A25D1-5946-4198-8010-D57913721852}" type="sibTrans" cxnId="{FE242A68-C245-416C-B4D0-A1876A4FFAEC}">
      <dgm:prSet/>
      <dgm:spPr/>
      <dgm:t>
        <a:bodyPr/>
        <a:lstStyle/>
        <a:p>
          <a:endParaRPr lang="en-US"/>
        </a:p>
      </dgm:t>
    </dgm:pt>
    <dgm:pt modelId="{029FA8C3-5D66-4E7C-9D35-1F374103CEB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6. Practice Data-Driven Decision Making @ The C-Suite Level</a:t>
          </a:r>
        </a:p>
      </dgm:t>
    </dgm:pt>
    <dgm:pt modelId="{F0DDF98C-55F7-4130-B473-F37F39CBF859}" type="parTrans" cxnId="{E3F74D95-3A7D-45B9-9EF8-ACE77017396D}">
      <dgm:prSet/>
      <dgm:spPr/>
      <dgm:t>
        <a:bodyPr/>
        <a:lstStyle/>
        <a:p>
          <a:endParaRPr lang="en-US"/>
        </a:p>
      </dgm:t>
    </dgm:pt>
    <dgm:pt modelId="{7CFAF755-9D78-479C-8033-A99196597E61}" type="sibTrans" cxnId="{E3F74D95-3A7D-45B9-9EF8-ACE77017396D}">
      <dgm:prSet/>
      <dgm:spPr/>
      <dgm:t>
        <a:bodyPr/>
        <a:lstStyle/>
        <a:p>
          <a:endParaRPr lang="en-US"/>
        </a:p>
      </dgm:t>
    </dgm:pt>
    <dgm:pt modelId="{99EA6E5B-4E94-4C83-ACAE-036E7037A4A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7. Add High-Value Metrics That Require Investment (The ROI Question)</a:t>
          </a:r>
        </a:p>
      </dgm:t>
    </dgm:pt>
    <dgm:pt modelId="{404B5B07-BB65-4503-A796-BCD12E66D1D3}" type="parTrans" cxnId="{18003361-8C4D-43FD-A52E-81C645E7C457}">
      <dgm:prSet/>
      <dgm:spPr/>
      <dgm:t>
        <a:bodyPr/>
        <a:lstStyle/>
        <a:p>
          <a:endParaRPr lang="en-US"/>
        </a:p>
      </dgm:t>
    </dgm:pt>
    <dgm:pt modelId="{4D093872-DB51-4272-B78D-401C8BAD295A}" type="sibTrans" cxnId="{18003361-8C4D-43FD-A52E-81C645E7C457}">
      <dgm:prSet/>
      <dgm:spPr/>
      <dgm:t>
        <a:bodyPr/>
        <a:lstStyle/>
        <a:p>
          <a:endParaRPr lang="en-US"/>
        </a:p>
      </dgm:t>
    </dgm:pt>
    <dgm:pt modelId="{60D34571-398D-4CF7-AC45-8853C13673C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8. Extend Data-Driven Decision Making Within The Organization-  With Transparency</a:t>
          </a:r>
        </a:p>
      </dgm:t>
    </dgm:pt>
    <dgm:pt modelId="{08F77F05-355C-46EE-AD41-58347C8894C4}" type="parTrans" cxnId="{7722237A-ACE3-437C-B432-7845D3380FCB}">
      <dgm:prSet/>
      <dgm:spPr/>
      <dgm:t>
        <a:bodyPr/>
        <a:lstStyle/>
        <a:p>
          <a:endParaRPr lang="en-US"/>
        </a:p>
      </dgm:t>
    </dgm:pt>
    <dgm:pt modelId="{B0602177-E179-47B8-98F8-DF98BFF9F5B5}" type="sibTrans" cxnId="{7722237A-ACE3-437C-B432-7845D3380FCB}">
      <dgm:prSet/>
      <dgm:spPr/>
      <dgm:t>
        <a:bodyPr/>
        <a:lstStyle/>
        <a:p>
          <a:endParaRPr lang="en-US"/>
        </a:p>
      </dgm:t>
    </dgm:pt>
    <dgm:pt modelId="{A855BF57-09DB-4C7E-8E4E-8E967FFD70C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11. Share Selected Performance Data With External Stakeholders</a:t>
          </a:r>
        </a:p>
      </dgm:t>
    </dgm:pt>
    <dgm:pt modelId="{17138195-08EE-40C0-AAEA-F5104149E3AD}" type="parTrans" cxnId="{877AD946-0899-4331-A7BB-B9B87E399107}">
      <dgm:prSet/>
      <dgm:spPr/>
      <dgm:t>
        <a:bodyPr/>
        <a:lstStyle/>
        <a:p>
          <a:endParaRPr lang="en-US"/>
        </a:p>
      </dgm:t>
    </dgm:pt>
    <dgm:pt modelId="{F52F05C8-D708-40B9-80A8-0F4184252DCF}" type="sibTrans" cxnId="{877AD946-0899-4331-A7BB-B9B87E399107}">
      <dgm:prSet/>
      <dgm:spPr/>
      <dgm:t>
        <a:bodyPr/>
        <a:lstStyle/>
        <a:p>
          <a:endParaRPr lang="en-US"/>
        </a:p>
      </dgm:t>
    </dgm:pt>
    <dgm:pt modelId="{2E636972-A0EB-48D4-87A2-4AD50C60DB2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10. Add Performance-Based Elements To Team Compensation</a:t>
          </a:r>
        </a:p>
      </dgm:t>
    </dgm:pt>
    <dgm:pt modelId="{116141FB-1535-4C1D-AEDD-82C0EA9ABD2F}" type="parTrans" cxnId="{ABFCC2B0-D6BD-4147-9012-2ABC040528A5}">
      <dgm:prSet/>
      <dgm:spPr/>
      <dgm:t>
        <a:bodyPr/>
        <a:lstStyle/>
        <a:p>
          <a:endParaRPr lang="en-US"/>
        </a:p>
      </dgm:t>
    </dgm:pt>
    <dgm:pt modelId="{AEDC6269-67B7-4BDB-A2E8-58F74CF2BDB8}" type="sibTrans" cxnId="{ABFCC2B0-D6BD-4147-9012-2ABC040528A5}">
      <dgm:prSet/>
      <dgm:spPr/>
      <dgm:t>
        <a:bodyPr/>
        <a:lstStyle/>
        <a:p>
          <a:endParaRPr lang="en-US"/>
        </a:p>
      </dgm:t>
    </dgm:pt>
    <dgm:pt modelId="{3FE93E32-BC22-45E6-AD1C-40162CD504E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12. Share Real-Time Performance Data With Partners</a:t>
          </a:r>
        </a:p>
      </dgm:t>
    </dgm:pt>
    <dgm:pt modelId="{CB7E7789-BE4D-48CD-B7EF-68127238AA8C}" type="parTrans" cxnId="{CAB7942C-51EC-49AF-B668-D7E236BB9338}">
      <dgm:prSet/>
      <dgm:spPr/>
      <dgm:t>
        <a:bodyPr/>
        <a:lstStyle/>
        <a:p>
          <a:endParaRPr lang="en-US"/>
        </a:p>
      </dgm:t>
    </dgm:pt>
    <dgm:pt modelId="{AB4E2BEB-1E2E-46D3-884C-D46DF7A3D555}" type="sibTrans" cxnId="{CAB7942C-51EC-49AF-B668-D7E236BB9338}">
      <dgm:prSet/>
      <dgm:spPr/>
      <dgm:t>
        <a:bodyPr/>
        <a:lstStyle/>
        <a:p>
          <a:endParaRPr lang="en-US"/>
        </a:p>
      </dgm:t>
    </dgm:pt>
    <dgm:pt modelId="{56AC75B4-B93F-4974-A6B7-35AC89FF0794}">
      <dgm:prSet phldrT="[Text]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b="1" dirty="0"/>
            <a:t>2. C-Suite Technical Assistance – Linking Strategy To Metrics</a:t>
          </a:r>
        </a:p>
      </dgm:t>
    </dgm:pt>
    <dgm:pt modelId="{60B89AB9-54A3-4EA6-BE96-EDDC563DA1C7}" type="parTrans" cxnId="{DA7E415A-B188-48DA-9359-0998E4EF00B9}">
      <dgm:prSet/>
      <dgm:spPr/>
      <dgm:t>
        <a:bodyPr/>
        <a:lstStyle/>
        <a:p>
          <a:endParaRPr lang="en-US"/>
        </a:p>
      </dgm:t>
    </dgm:pt>
    <dgm:pt modelId="{3F002657-EDBB-41F2-9C68-EB741E9B56B8}" type="sibTrans" cxnId="{DA7E415A-B188-48DA-9359-0998E4EF00B9}">
      <dgm:prSet/>
      <dgm:spPr/>
      <dgm:t>
        <a:bodyPr/>
        <a:lstStyle/>
        <a:p>
          <a:endParaRPr lang="en-US"/>
        </a:p>
      </dgm:t>
    </dgm:pt>
    <dgm:pt modelId="{1835937B-A760-409B-8860-5F06DB651A3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9. Organization-wide Education On Using Metrics In Service Delivery</a:t>
          </a:r>
        </a:p>
      </dgm:t>
    </dgm:pt>
    <dgm:pt modelId="{6C58433B-B483-411E-A8BF-A963D8B2A73B}" type="parTrans" cxnId="{566CCEEB-1C0F-4321-BEB0-9E133BB083E8}">
      <dgm:prSet/>
      <dgm:spPr/>
      <dgm:t>
        <a:bodyPr/>
        <a:lstStyle/>
        <a:p>
          <a:endParaRPr lang="en-US"/>
        </a:p>
      </dgm:t>
    </dgm:pt>
    <dgm:pt modelId="{5FEDDACF-2C54-41FE-9373-BA678E2EACB9}" type="sibTrans" cxnId="{566CCEEB-1C0F-4321-BEB0-9E133BB083E8}">
      <dgm:prSet/>
      <dgm:spPr/>
      <dgm:t>
        <a:bodyPr/>
        <a:lstStyle/>
        <a:p>
          <a:endParaRPr lang="en-US"/>
        </a:p>
      </dgm:t>
    </dgm:pt>
    <dgm:pt modelId="{188703D3-7940-4544-8EF9-A9212F1963D9}" type="pres">
      <dgm:prSet presAssocID="{02A97C3B-3621-45D3-957B-8005FDC1ADF2}" presName="Name0" presStyleCnt="0">
        <dgm:presLayoutVars>
          <dgm:dir/>
          <dgm:resizeHandles/>
        </dgm:presLayoutVars>
      </dgm:prSet>
      <dgm:spPr/>
    </dgm:pt>
    <dgm:pt modelId="{9DC3243C-B843-4ECE-BBEA-EDB66061E4B8}" type="pres">
      <dgm:prSet presAssocID="{BB8E5347-B1A3-4D68-8D63-3D81F256E278}" presName="compNode" presStyleCnt="0"/>
      <dgm:spPr/>
    </dgm:pt>
    <dgm:pt modelId="{73359F0B-BADF-4D37-BA88-AB0A9E52E9E8}" type="pres">
      <dgm:prSet presAssocID="{BB8E5347-B1A3-4D68-8D63-3D81F256E278}" presName="dummyConnPt" presStyleCnt="0"/>
      <dgm:spPr/>
    </dgm:pt>
    <dgm:pt modelId="{A58D5E19-C98D-4748-A3DF-9AB41B50618C}" type="pres">
      <dgm:prSet presAssocID="{BB8E5347-B1A3-4D68-8D63-3D81F256E278}" presName="node" presStyleLbl="node1" presStyleIdx="0" presStyleCnt="12">
        <dgm:presLayoutVars>
          <dgm:bulletEnabled val="1"/>
        </dgm:presLayoutVars>
      </dgm:prSet>
      <dgm:spPr/>
    </dgm:pt>
    <dgm:pt modelId="{35A01DD9-00E3-46A9-9469-5EC8F3475CB9}" type="pres">
      <dgm:prSet presAssocID="{3435F7F5-CC0F-44C8-87C4-948FA6CB7497}" presName="sibTrans" presStyleLbl="bgSibTrans2D1" presStyleIdx="0" presStyleCnt="11"/>
      <dgm:spPr/>
    </dgm:pt>
    <dgm:pt modelId="{80302325-0571-436B-9BD3-AC9978906933}" type="pres">
      <dgm:prSet presAssocID="{56AC75B4-B93F-4974-A6B7-35AC89FF0794}" presName="compNode" presStyleCnt="0"/>
      <dgm:spPr/>
    </dgm:pt>
    <dgm:pt modelId="{50286E1F-A1C3-4CCE-B4B6-EFE1BFC9E22E}" type="pres">
      <dgm:prSet presAssocID="{56AC75B4-B93F-4974-A6B7-35AC89FF0794}" presName="dummyConnPt" presStyleCnt="0"/>
      <dgm:spPr/>
    </dgm:pt>
    <dgm:pt modelId="{BA179FE5-C88A-40AE-95B5-FD063E552BE9}" type="pres">
      <dgm:prSet presAssocID="{56AC75B4-B93F-4974-A6B7-35AC89FF0794}" presName="node" presStyleLbl="node1" presStyleIdx="1" presStyleCnt="12">
        <dgm:presLayoutVars>
          <dgm:bulletEnabled val="1"/>
        </dgm:presLayoutVars>
      </dgm:prSet>
      <dgm:spPr/>
    </dgm:pt>
    <dgm:pt modelId="{1784C04C-9588-42E0-ABB3-9B14D29A9E7C}" type="pres">
      <dgm:prSet presAssocID="{3F002657-EDBB-41F2-9C68-EB741E9B56B8}" presName="sibTrans" presStyleLbl="bgSibTrans2D1" presStyleIdx="1" presStyleCnt="11"/>
      <dgm:spPr/>
    </dgm:pt>
    <dgm:pt modelId="{BEB47F7D-FAE7-4FF3-B7C9-63B97C9DB902}" type="pres">
      <dgm:prSet presAssocID="{01F43832-FBE2-4764-8FB6-67F8B3BCFF52}" presName="compNode" presStyleCnt="0"/>
      <dgm:spPr/>
    </dgm:pt>
    <dgm:pt modelId="{2FC58148-334D-4D43-8E21-40D53D67AED6}" type="pres">
      <dgm:prSet presAssocID="{01F43832-FBE2-4764-8FB6-67F8B3BCFF52}" presName="dummyConnPt" presStyleCnt="0"/>
      <dgm:spPr/>
    </dgm:pt>
    <dgm:pt modelId="{49F923F9-B450-475E-8D85-C49DEDDDDD51}" type="pres">
      <dgm:prSet presAssocID="{01F43832-FBE2-4764-8FB6-67F8B3BCFF52}" presName="node" presStyleLbl="node1" presStyleIdx="2" presStyleCnt="12">
        <dgm:presLayoutVars>
          <dgm:bulletEnabled val="1"/>
        </dgm:presLayoutVars>
      </dgm:prSet>
      <dgm:spPr/>
    </dgm:pt>
    <dgm:pt modelId="{6E69883E-A1E0-4B5F-AFD1-C94A4F652B51}" type="pres">
      <dgm:prSet presAssocID="{A12FF10F-9416-47F5-BFE7-AE00CA05E845}" presName="sibTrans" presStyleLbl="bgSibTrans2D1" presStyleIdx="2" presStyleCnt="11"/>
      <dgm:spPr/>
    </dgm:pt>
    <dgm:pt modelId="{79801587-252E-4E8A-B605-FB4A2236202B}" type="pres">
      <dgm:prSet presAssocID="{8BF6699C-A09C-4FE4-8C5A-B43EA2A53CDF}" presName="compNode" presStyleCnt="0"/>
      <dgm:spPr/>
    </dgm:pt>
    <dgm:pt modelId="{1F3E5731-7ACA-496D-AB0A-7F3887C483F7}" type="pres">
      <dgm:prSet presAssocID="{8BF6699C-A09C-4FE4-8C5A-B43EA2A53CDF}" presName="dummyConnPt" presStyleCnt="0"/>
      <dgm:spPr/>
    </dgm:pt>
    <dgm:pt modelId="{152BF230-F952-41EC-85A8-876DB5A7853F}" type="pres">
      <dgm:prSet presAssocID="{8BF6699C-A09C-4FE4-8C5A-B43EA2A53CDF}" presName="node" presStyleLbl="node1" presStyleIdx="3" presStyleCnt="12">
        <dgm:presLayoutVars>
          <dgm:bulletEnabled val="1"/>
        </dgm:presLayoutVars>
      </dgm:prSet>
      <dgm:spPr/>
    </dgm:pt>
    <dgm:pt modelId="{7918B686-FFBB-4B31-B825-394E70CE20DF}" type="pres">
      <dgm:prSet presAssocID="{1A16F4C0-142A-4D19-AF44-0C4CA2B7D87A}" presName="sibTrans" presStyleLbl="bgSibTrans2D1" presStyleIdx="3" presStyleCnt="11"/>
      <dgm:spPr/>
    </dgm:pt>
    <dgm:pt modelId="{AF5D64D3-6EE2-4696-8AB2-A4D3A500CD46}" type="pres">
      <dgm:prSet presAssocID="{F2D52E46-3329-4F24-B897-923AC1F7D648}" presName="compNode" presStyleCnt="0"/>
      <dgm:spPr/>
    </dgm:pt>
    <dgm:pt modelId="{1E25F127-3671-477E-AE1A-5C75BF0D9D80}" type="pres">
      <dgm:prSet presAssocID="{F2D52E46-3329-4F24-B897-923AC1F7D648}" presName="dummyConnPt" presStyleCnt="0"/>
      <dgm:spPr/>
    </dgm:pt>
    <dgm:pt modelId="{F7DAE0FC-6DCF-4D52-AC8F-B9B7379D1BDB}" type="pres">
      <dgm:prSet presAssocID="{F2D52E46-3329-4F24-B897-923AC1F7D648}" presName="node" presStyleLbl="node1" presStyleIdx="4" presStyleCnt="12">
        <dgm:presLayoutVars>
          <dgm:bulletEnabled val="1"/>
        </dgm:presLayoutVars>
      </dgm:prSet>
      <dgm:spPr/>
    </dgm:pt>
    <dgm:pt modelId="{142F1C19-230E-46A2-B740-43DFC2483C0D}" type="pres">
      <dgm:prSet presAssocID="{1F8A25D1-5946-4198-8010-D57913721852}" presName="sibTrans" presStyleLbl="bgSibTrans2D1" presStyleIdx="4" presStyleCnt="11"/>
      <dgm:spPr/>
    </dgm:pt>
    <dgm:pt modelId="{A2AAA71A-F5FE-4DD2-80D2-8F2710F1D5AC}" type="pres">
      <dgm:prSet presAssocID="{029FA8C3-5D66-4E7C-9D35-1F374103CEBB}" presName="compNode" presStyleCnt="0"/>
      <dgm:spPr/>
    </dgm:pt>
    <dgm:pt modelId="{8299C37E-61D0-4032-882E-547AA1B2725F}" type="pres">
      <dgm:prSet presAssocID="{029FA8C3-5D66-4E7C-9D35-1F374103CEBB}" presName="dummyConnPt" presStyleCnt="0"/>
      <dgm:spPr/>
    </dgm:pt>
    <dgm:pt modelId="{DD96127A-561C-4353-A29B-2F83428746E1}" type="pres">
      <dgm:prSet presAssocID="{029FA8C3-5D66-4E7C-9D35-1F374103CEBB}" presName="node" presStyleLbl="node1" presStyleIdx="5" presStyleCnt="12">
        <dgm:presLayoutVars>
          <dgm:bulletEnabled val="1"/>
        </dgm:presLayoutVars>
      </dgm:prSet>
      <dgm:spPr/>
    </dgm:pt>
    <dgm:pt modelId="{7AE7EF6D-6148-4D91-B575-2732F7BDE861}" type="pres">
      <dgm:prSet presAssocID="{7CFAF755-9D78-479C-8033-A99196597E61}" presName="sibTrans" presStyleLbl="bgSibTrans2D1" presStyleIdx="5" presStyleCnt="11"/>
      <dgm:spPr/>
    </dgm:pt>
    <dgm:pt modelId="{80F5B168-4283-426D-83C0-91831FE506D1}" type="pres">
      <dgm:prSet presAssocID="{99EA6E5B-4E94-4C83-ACAE-036E7037A4A3}" presName="compNode" presStyleCnt="0"/>
      <dgm:spPr/>
    </dgm:pt>
    <dgm:pt modelId="{80456578-5FC8-4B00-B852-02B74D3D1DC2}" type="pres">
      <dgm:prSet presAssocID="{99EA6E5B-4E94-4C83-ACAE-036E7037A4A3}" presName="dummyConnPt" presStyleCnt="0"/>
      <dgm:spPr/>
    </dgm:pt>
    <dgm:pt modelId="{6D517068-551D-430F-A7AB-3AE0BF56CC68}" type="pres">
      <dgm:prSet presAssocID="{99EA6E5B-4E94-4C83-ACAE-036E7037A4A3}" presName="node" presStyleLbl="node1" presStyleIdx="6" presStyleCnt="12">
        <dgm:presLayoutVars>
          <dgm:bulletEnabled val="1"/>
        </dgm:presLayoutVars>
      </dgm:prSet>
      <dgm:spPr/>
    </dgm:pt>
    <dgm:pt modelId="{A3A4E9B1-EC2B-4963-B6C8-708C5D334AA2}" type="pres">
      <dgm:prSet presAssocID="{4D093872-DB51-4272-B78D-401C8BAD295A}" presName="sibTrans" presStyleLbl="bgSibTrans2D1" presStyleIdx="6" presStyleCnt="11"/>
      <dgm:spPr/>
    </dgm:pt>
    <dgm:pt modelId="{8A38B20C-6E53-4285-86D6-D934950A06A2}" type="pres">
      <dgm:prSet presAssocID="{60D34571-398D-4CF7-AC45-8853C13673C5}" presName="compNode" presStyleCnt="0"/>
      <dgm:spPr/>
    </dgm:pt>
    <dgm:pt modelId="{028F4A54-A1A8-4236-B877-59F09BE1690B}" type="pres">
      <dgm:prSet presAssocID="{60D34571-398D-4CF7-AC45-8853C13673C5}" presName="dummyConnPt" presStyleCnt="0"/>
      <dgm:spPr/>
    </dgm:pt>
    <dgm:pt modelId="{1BCB2A0D-AC81-4DB4-BD8C-58E2FD11E277}" type="pres">
      <dgm:prSet presAssocID="{60D34571-398D-4CF7-AC45-8853C13673C5}" presName="node" presStyleLbl="node1" presStyleIdx="7" presStyleCnt="12">
        <dgm:presLayoutVars>
          <dgm:bulletEnabled val="1"/>
        </dgm:presLayoutVars>
      </dgm:prSet>
      <dgm:spPr/>
    </dgm:pt>
    <dgm:pt modelId="{EFF01D74-BE05-40F5-973B-D3A644AFB89B}" type="pres">
      <dgm:prSet presAssocID="{B0602177-E179-47B8-98F8-DF98BFF9F5B5}" presName="sibTrans" presStyleLbl="bgSibTrans2D1" presStyleIdx="7" presStyleCnt="11"/>
      <dgm:spPr/>
    </dgm:pt>
    <dgm:pt modelId="{C3FC2315-7B91-4CB7-95B9-D8F8B62DB108}" type="pres">
      <dgm:prSet presAssocID="{1835937B-A760-409B-8860-5F06DB651A30}" presName="compNode" presStyleCnt="0"/>
      <dgm:spPr/>
    </dgm:pt>
    <dgm:pt modelId="{EDEA6801-86F8-483C-A381-6CE3ADFBD26E}" type="pres">
      <dgm:prSet presAssocID="{1835937B-A760-409B-8860-5F06DB651A30}" presName="dummyConnPt" presStyleCnt="0"/>
      <dgm:spPr/>
    </dgm:pt>
    <dgm:pt modelId="{928A37CE-7F74-48B3-8908-CF150992E534}" type="pres">
      <dgm:prSet presAssocID="{1835937B-A760-409B-8860-5F06DB651A30}" presName="node" presStyleLbl="node1" presStyleIdx="8" presStyleCnt="12">
        <dgm:presLayoutVars>
          <dgm:bulletEnabled val="1"/>
        </dgm:presLayoutVars>
      </dgm:prSet>
      <dgm:spPr/>
    </dgm:pt>
    <dgm:pt modelId="{88C95535-B599-4CE9-9CE2-DCC551A469F1}" type="pres">
      <dgm:prSet presAssocID="{5FEDDACF-2C54-41FE-9373-BA678E2EACB9}" presName="sibTrans" presStyleLbl="bgSibTrans2D1" presStyleIdx="8" presStyleCnt="11"/>
      <dgm:spPr/>
    </dgm:pt>
    <dgm:pt modelId="{9D596E35-2AF3-4644-B8C6-1C393BECB6AB}" type="pres">
      <dgm:prSet presAssocID="{2E636972-A0EB-48D4-87A2-4AD50C60DB2D}" presName="compNode" presStyleCnt="0"/>
      <dgm:spPr/>
    </dgm:pt>
    <dgm:pt modelId="{BC8ACBD8-31A7-43C6-A1B8-59E7476E5C02}" type="pres">
      <dgm:prSet presAssocID="{2E636972-A0EB-48D4-87A2-4AD50C60DB2D}" presName="dummyConnPt" presStyleCnt="0"/>
      <dgm:spPr/>
    </dgm:pt>
    <dgm:pt modelId="{E779100D-4159-4BC7-9F53-D9BFCA4FC496}" type="pres">
      <dgm:prSet presAssocID="{2E636972-A0EB-48D4-87A2-4AD50C60DB2D}" presName="node" presStyleLbl="node1" presStyleIdx="9" presStyleCnt="12">
        <dgm:presLayoutVars>
          <dgm:bulletEnabled val="1"/>
        </dgm:presLayoutVars>
      </dgm:prSet>
      <dgm:spPr/>
    </dgm:pt>
    <dgm:pt modelId="{379FF025-521D-4EF0-98BA-6FB28A6A01F1}" type="pres">
      <dgm:prSet presAssocID="{AEDC6269-67B7-4BDB-A2E8-58F74CF2BDB8}" presName="sibTrans" presStyleLbl="bgSibTrans2D1" presStyleIdx="9" presStyleCnt="11"/>
      <dgm:spPr/>
    </dgm:pt>
    <dgm:pt modelId="{17E3AA88-6944-4BD5-8DFB-52567DF2D6E8}" type="pres">
      <dgm:prSet presAssocID="{A855BF57-09DB-4C7E-8E4E-8E967FFD70CA}" presName="compNode" presStyleCnt="0"/>
      <dgm:spPr/>
    </dgm:pt>
    <dgm:pt modelId="{D1B8230B-439A-4C37-9314-A2384EE23459}" type="pres">
      <dgm:prSet presAssocID="{A855BF57-09DB-4C7E-8E4E-8E967FFD70CA}" presName="dummyConnPt" presStyleCnt="0"/>
      <dgm:spPr/>
    </dgm:pt>
    <dgm:pt modelId="{D2C9819A-2833-470A-8411-76ED06619849}" type="pres">
      <dgm:prSet presAssocID="{A855BF57-09DB-4C7E-8E4E-8E967FFD70CA}" presName="node" presStyleLbl="node1" presStyleIdx="10" presStyleCnt="12">
        <dgm:presLayoutVars>
          <dgm:bulletEnabled val="1"/>
        </dgm:presLayoutVars>
      </dgm:prSet>
      <dgm:spPr/>
    </dgm:pt>
    <dgm:pt modelId="{0BDD0329-16D0-4800-987B-F8C22E52FD84}" type="pres">
      <dgm:prSet presAssocID="{F52F05C8-D708-40B9-80A8-0F4184252DCF}" presName="sibTrans" presStyleLbl="bgSibTrans2D1" presStyleIdx="10" presStyleCnt="11"/>
      <dgm:spPr/>
    </dgm:pt>
    <dgm:pt modelId="{A288B879-AC60-4541-BF4B-B957A7C61766}" type="pres">
      <dgm:prSet presAssocID="{3FE93E32-BC22-45E6-AD1C-40162CD504E3}" presName="compNode" presStyleCnt="0"/>
      <dgm:spPr/>
    </dgm:pt>
    <dgm:pt modelId="{A61B1DE7-3D27-4828-B6B2-CC38A4C17688}" type="pres">
      <dgm:prSet presAssocID="{3FE93E32-BC22-45E6-AD1C-40162CD504E3}" presName="dummyConnPt" presStyleCnt="0"/>
      <dgm:spPr/>
    </dgm:pt>
    <dgm:pt modelId="{6356182C-C43D-4077-855B-534C6EA02BC2}" type="pres">
      <dgm:prSet presAssocID="{3FE93E32-BC22-45E6-AD1C-40162CD504E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35CCA601-F75A-44EF-9DFB-C63A5EFB7BFF}" type="presOf" srcId="{A855BF57-09DB-4C7E-8E4E-8E967FFD70CA}" destId="{D2C9819A-2833-470A-8411-76ED06619849}" srcOrd="0" destOrd="0" presId="urn:microsoft.com/office/officeart/2005/8/layout/bProcess4"/>
    <dgm:cxn modelId="{9895A002-63DF-47D9-8828-EB9E5DAE4574}" type="presOf" srcId="{BB8E5347-B1A3-4D68-8D63-3D81F256E278}" destId="{A58D5E19-C98D-4748-A3DF-9AB41B50618C}" srcOrd="0" destOrd="0" presId="urn:microsoft.com/office/officeart/2005/8/layout/bProcess4"/>
    <dgm:cxn modelId="{2A7A2803-17CB-4C26-A0C2-4FBA9819F1B4}" type="presOf" srcId="{1F8A25D1-5946-4198-8010-D57913721852}" destId="{142F1C19-230E-46A2-B740-43DFC2483C0D}" srcOrd="0" destOrd="0" presId="urn:microsoft.com/office/officeart/2005/8/layout/bProcess4"/>
    <dgm:cxn modelId="{9A352809-F520-4287-A724-9196A4544817}" type="presOf" srcId="{2E636972-A0EB-48D4-87A2-4AD50C60DB2D}" destId="{E779100D-4159-4BC7-9F53-D9BFCA4FC496}" srcOrd="0" destOrd="0" presId="urn:microsoft.com/office/officeart/2005/8/layout/bProcess4"/>
    <dgm:cxn modelId="{4314AA0B-3687-48A1-8D6B-BF7E8FB14C2E}" type="presOf" srcId="{1835937B-A760-409B-8860-5F06DB651A30}" destId="{928A37CE-7F74-48B3-8908-CF150992E534}" srcOrd="0" destOrd="0" presId="urn:microsoft.com/office/officeart/2005/8/layout/bProcess4"/>
    <dgm:cxn modelId="{26589A0C-7477-4FD3-9782-101D7113FD78}" type="presOf" srcId="{99EA6E5B-4E94-4C83-ACAE-036E7037A4A3}" destId="{6D517068-551D-430F-A7AB-3AE0BF56CC68}" srcOrd="0" destOrd="0" presId="urn:microsoft.com/office/officeart/2005/8/layout/bProcess4"/>
    <dgm:cxn modelId="{09A9F81A-4AAE-4C69-BB1C-5E641EC2FFC4}" type="presOf" srcId="{F2D52E46-3329-4F24-B897-923AC1F7D648}" destId="{F7DAE0FC-6DCF-4D52-AC8F-B9B7379D1BDB}" srcOrd="0" destOrd="0" presId="urn:microsoft.com/office/officeart/2005/8/layout/bProcess4"/>
    <dgm:cxn modelId="{E555E61F-BCD8-4C79-9638-8BB7A288F055}" srcId="{02A97C3B-3621-45D3-957B-8005FDC1ADF2}" destId="{BB8E5347-B1A3-4D68-8D63-3D81F256E278}" srcOrd="0" destOrd="0" parTransId="{1E681683-7C7C-42D1-A9C6-316D713C5887}" sibTransId="{3435F7F5-CC0F-44C8-87C4-948FA6CB7497}"/>
    <dgm:cxn modelId="{E8C44426-944C-4F92-8F57-4CE8FEC87A74}" type="presOf" srcId="{3435F7F5-CC0F-44C8-87C4-948FA6CB7497}" destId="{35A01DD9-00E3-46A9-9469-5EC8F3475CB9}" srcOrd="0" destOrd="0" presId="urn:microsoft.com/office/officeart/2005/8/layout/bProcess4"/>
    <dgm:cxn modelId="{CAB7942C-51EC-49AF-B668-D7E236BB9338}" srcId="{02A97C3B-3621-45D3-957B-8005FDC1ADF2}" destId="{3FE93E32-BC22-45E6-AD1C-40162CD504E3}" srcOrd="11" destOrd="0" parTransId="{CB7E7789-BE4D-48CD-B7EF-68127238AA8C}" sibTransId="{AB4E2BEB-1E2E-46D3-884C-D46DF7A3D555}"/>
    <dgm:cxn modelId="{1BC5BE30-FD47-480E-94CD-81B58F34B041}" srcId="{02A97C3B-3621-45D3-957B-8005FDC1ADF2}" destId="{01F43832-FBE2-4764-8FB6-67F8B3BCFF52}" srcOrd="2" destOrd="0" parTransId="{9B3C77CF-D020-462C-A1C8-61519E825E7B}" sibTransId="{A12FF10F-9416-47F5-BFE7-AE00CA05E845}"/>
    <dgm:cxn modelId="{920AB031-899A-4B68-B0C4-722124A1D5EF}" type="presOf" srcId="{56AC75B4-B93F-4974-A6B7-35AC89FF0794}" destId="{BA179FE5-C88A-40AE-95B5-FD063E552BE9}" srcOrd="0" destOrd="0" presId="urn:microsoft.com/office/officeart/2005/8/layout/bProcess4"/>
    <dgm:cxn modelId="{18003361-8C4D-43FD-A52E-81C645E7C457}" srcId="{02A97C3B-3621-45D3-957B-8005FDC1ADF2}" destId="{99EA6E5B-4E94-4C83-ACAE-036E7037A4A3}" srcOrd="6" destOrd="0" parTransId="{404B5B07-BB65-4503-A796-BCD12E66D1D3}" sibTransId="{4D093872-DB51-4272-B78D-401C8BAD295A}"/>
    <dgm:cxn modelId="{B475B362-6FD5-4083-B97E-3CF7570F4303}" type="presOf" srcId="{B0602177-E179-47B8-98F8-DF98BFF9F5B5}" destId="{EFF01D74-BE05-40F5-973B-D3A644AFB89B}" srcOrd="0" destOrd="0" presId="urn:microsoft.com/office/officeart/2005/8/layout/bProcess4"/>
    <dgm:cxn modelId="{877AD946-0899-4331-A7BB-B9B87E399107}" srcId="{02A97C3B-3621-45D3-957B-8005FDC1ADF2}" destId="{A855BF57-09DB-4C7E-8E4E-8E967FFD70CA}" srcOrd="10" destOrd="0" parTransId="{17138195-08EE-40C0-AAEA-F5104149E3AD}" sibTransId="{F52F05C8-D708-40B9-80A8-0F4184252DCF}"/>
    <dgm:cxn modelId="{149EE346-9384-4783-9BB2-CB5DBB78D1D4}" type="presOf" srcId="{01F43832-FBE2-4764-8FB6-67F8B3BCFF52}" destId="{49F923F9-B450-475E-8D85-C49DEDDDDD51}" srcOrd="0" destOrd="0" presId="urn:microsoft.com/office/officeart/2005/8/layout/bProcess4"/>
    <dgm:cxn modelId="{CFB9D747-140C-4DCA-AF4A-59013603D4ED}" type="presOf" srcId="{3F002657-EDBB-41F2-9C68-EB741E9B56B8}" destId="{1784C04C-9588-42E0-ABB3-9B14D29A9E7C}" srcOrd="0" destOrd="0" presId="urn:microsoft.com/office/officeart/2005/8/layout/bProcess4"/>
    <dgm:cxn modelId="{FE242A68-C245-416C-B4D0-A1876A4FFAEC}" srcId="{02A97C3B-3621-45D3-957B-8005FDC1ADF2}" destId="{F2D52E46-3329-4F24-B897-923AC1F7D648}" srcOrd="4" destOrd="0" parTransId="{9B7E279B-BB8C-4499-A39E-A40707B1871F}" sibTransId="{1F8A25D1-5946-4198-8010-D57913721852}"/>
    <dgm:cxn modelId="{34DD5C6A-5A91-42BD-ABA7-8A30118EE670}" type="presOf" srcId="{AEDC6269-67B7-4BDB-A2E8-58F74CF2BDB8}" destId="{379FF025-521D-4EF0-98BA-6FB28A6A01F1}" srcOrd="0" destOrd="0" presId="urn:microsoft.com/office/officeart/2005/8/layout/bProcess4"/>
    <dgm:cxn modelId="{787C0679-33F5-4C6F-B91A-E932CC4C935F}" type="presOf" srcId="{F52F05C8-D708-40B9-80A8-0F4184252DCF}" destId="{0BDD0329-16D0-4800-987B-F8C22E52FD84}" srcOrd="0" destOrd="0" presId="urn:microsoft.com/office/officeart/2005/8/layout/bProcess4"/>
    <dgm:cxn modelId="{82F0AB59-7E72-4F8F-807F-E7B693FB47D3}" type="presOf" srcId="{02A97C3B-3621-45D3-957B-8005FDC1ADF2}" destId="{188703D3-7940-4544-8EF9-A9212F1963D9}" srcOrd="0" destOrd="0" presId="urn:microsoft.com/office/officeart/2005/8/layout/bProcess4"/>
    <dgm:cxn modelId="{7722237A-ACE3-437C-B432-7845D3380FCB}" srcId="{02A97C3B-3621-45D3-957B-8005FDC1ADF2}" destId="{60D34571-398D-4CF7-AC45-8853C13673C5}" srcOrd="7" destOrd="0" parTransId="{08F77F05-355C-46EE-AD41-58347C8894C4}" sibTransId="{B0602177-E179-47B8-98F8-DF98BFF9F5B5}"/>
    <dgm:cxn modelId="{DA7E415A-B188-48DA-9359-0998E4EF00B9}" srcId="{02A97C3B-3621-45D3-957B-8005FDC1ADF2}" destId="{56AC75B4-B93F-4974-A6B7-35AC89FF0794}" srcOrd="1" destOrd="0" parTransId="{60B89AB9-54A3-4EA6-BE96-EDDC563DA1C7}" sibTransId="{3F002657-EDBB-41F2-9C68-EB741E9B56B8}"/>
    <dgm:cxn modelId="{22A8137B-AD32-44E4-BFD2-68D8281885D0}" type="presOf" srcId="{3FE93E32-BC22-45E6-AD1C-40162CD504E3}" destId="{6356182C-C43D-4077-855B-534C6EA02BC2}" srcOrd="0" destOrd="0" presId="urn:microsoft.com/office/officeart/2005/8/layout/bProcess4"/>
    <dgm:cxn modelId="{C5F27C7C-A6FC-4F14-9ED4-4EBC57B68FD4}" type="presOf" srcId="{8BF6699C-A09C-4FE4-8C5A-B43EA2A53CDF}" destId="{152BF230-F952-41EC-85A8-876DB5A7853F}" srcOrd="0" destOrd="0" presId="urn:microsoft.com/office/officeart/2005/8/layout/bProcess4"/>
    <dgm:cxn modelId="{08349493-CF90-48A4-AB34-C98D173E23A1}" type="presOf" srcId="{4D093872-DB51-4272-B78D-401C8BAD295A}" destId="{A3A4E9B1-EC2B-4963-B6C8-708C5D334AA2}" srcOrd="0" destOrd="0" presId="urn:microsoft.com/office/officeart/2005/8/layout/bProcess4"/>
    <dgm:cxn modelId="{E3F74D95-3A7D-45B9-9EF8-ACE77017396D}" srcId="{02A97C3B-3621-45D3-957B-8005FDC1ADF2}" destId="{029FA8C3-5D66-4E7C-9D35-1F374103CEBB}" srcOrd="5" destOrd="0" parTransId="{F0DDF98C-55F7-4130-B473-F37F39CBF859}" sibTransId="{7CFAF755-9D78-479C-8033-A99196597E61}"/>
    <dgm:cxn modelId="{8E13CDA7-6FE7-42DF-9E47-2B0ADACCF7D8}" type="presOf" srcId="{5FEDDACF-2C54-41FE-9373-BA678E2EACB9}" destId="{88C95535-B599-4CE9-9CE2-DCC551A469F1}" srcOrd="0" destOrd="0" presId="urn:microsoft.com/office/officeart/2005/8/layout/bProcess4"/>
    <dgm:cxn modelId="{ABFCC2B0-D6BD-4147-9012-2ABC040528A5}" srcId="{02A97C3B-3621-45D3-957B-8005FDC1ADF2}" destId="{2E636972-A0EB-48D4-87A2-4AD50C60DB2D}" srcOrd="9" destOrd="0" parTransId="{116141FB-1535-4C1D-AEDD-82C0EA9ABD2F}" sibTransId="{AEDC6269-67B7-4BDB-A2E8-58F74CF2BDB8}"/>
    <dgm:cxn modelId="{17613FC6-0696-4888-B39C-5FF4AB88B615}" type="presOf" srcId="{7CFAF755-9D78-479C-8033-A99196597E61}" destId="{7AE7EF6D-6148-4D91-B575-2732F7BDE861}" srcOrd="0" destOrd="0" presId="urn:microsoft.com/office/officeart/2005/8/layout/bProcess4"/>
    <dgm:cxn modelId="{C30DBAD5-03DC-41BE-8CC7-3F2216ABD75A}" type="presOf" srcId="{1A16F4C0-142A-4D19-AF44-0C4CA2B7D87A}" destId="{7918B686-FFBB-4B31-B825-394E70CE20DF}" srcOrd="0" destOrd="0" presId="urn:microsoft.com/office/officeart/2005/8/layout/bProcess4"/>
    <dgm:cxn modelId="{C3F83FD7-59B7-4EF9-8773-B9DDEBF3DEB4}" srcId="{02A97C3B-3621-45D3-957B-8005FDC1ADF2}" destId="{8BF6699C-A09C-4FE4-8C5A-B43EA2A53CDF}" srcOrd="3" destOrd="0" parTransId="{9756EBAF-6AC0-4581-83EF-CD4DF7D6E5DE}" sibTransId="{1A16F4C0-142A-4D19-AF44-0C4CA2B7D87A}"/>
    <dgm:cxn modelId="{B458A3E9-2A06-4F94-8B45-8DE8AA777961}" type="presOf" srcId="{029FA8C3-5D66-4E7C-9D35-1F374103CEBB}" destId="{DD96127A-561C-4353-A29B-2F83428746E1}" srcOrd="0" destOrd="0" presId="urn:microsoft.com/office/officeart/2005/8/layout/bProcess4"/>
    <dgm:cxn modelId="{566CCEEB-1C0F-4321-BEB0-9E133BB083E8}" srcId="{02A97C3B-3621-45D3-957B-8005FDC1ADF2}" destId="{1835937B-A760-409B-8860-5F06DB651A30}" srcOrd="8" destOrd="0" parTransId="{6C58433B-B483-411E-A8BF-A963D8B2A73B}" sibTransId="{5FEDDACF-2C54-41FE-9373-BA678E2EACB9}"/>
    <dgm:cxn modelId="{41FA06F0-4703-44B8-8B76-54B0A644853A}" type="presOf" srcId="{60D34571-398D-4CF7-AC45-8853C13673C5}" destId="{1BCB2A0D-AC81-4DB4-BD8C-58E2FD11E277}" srcOrd="0" destOrd="0" presId="urn:microsoft.com/office/officeart/2005/8/layout/bProcess4"/>
    <dgm:cxn modelId="{254F5EF4-F552-4059-88D6-FA2ED7915423}" type="presOf" srcId="{A12FF10F-9416-47F5-BFE7-AE00CA05E845}" destId="{6E69883E-A1E0-4B5F-AFD1-C94A4F652B51}" srcOrd="0" destOrd="0" presId="urn:microsoft.com/office/officeart/2005/8/layout/bProcess4"/>
    <dgm:cxn modelId="{B6415C4D-03D1-4399-8898-1CE243721515}" type="presParOf" srcId="{188703D3-7940-4544-8EF9-A9212F1963D9}" destId="{9DC3243C-B843-4ECE-BBEA-EDB66061E4B8}" srcOrd="0" destOrd="0" presId="urn:microsoft.com/office/officeart/2005/8/layout/bProcess4"/>
    <dgm:cxn modelId="{D7F376B4-7BCE-437A-8EF8-59AC8522CDCC}" type="presParOf" srcId="{9DC3243C-B843-4ECE-BBEA-EDB66061E4B8}" destId="{73359F0B-BADF-4D37-BA88-AB0A9E52E9E8}" srcOrd="0" destOrd="0" presId="urn:microsoft.com/office/officeart/2005/8/layout/bProcess4"/>
    <dgm:cxn modelId="{A62F9D21-901D-4D3E-A56E-E2A4310AAC69}" type="presParOf" srcId="{9DC3243C-B843-4ECE-BBEA-EDB66061E4B8}" destId="{A58D5E19-C98D-4748-A3DF-9AB41B50618C}" srcOrd="1" destOrd="0" presId="urn:microsoft.com/office/officeart/2005/8/layout/bProcess4"/>
    <dgm:cxn modelId="{254FC719-2EDE-44DE-8DB9-C2AFB5333D25}" type="presParOf" srcId="{188703D3-7940-4544-8EF9-A9212F1963D9}" destId="{35A01DD9-00E3-46A9-9469-5EC8F3475CB9}" srcOrd="1" destOrd="0" presId="urn:microsoft.com/office/officeart/2005/8/layout/bProcess4"/>
    <dgm:cxn modelId="{36D89EDC-C7E1-48FA-B5AC-33B12801369E}" type="presParOf" srcId="{188703D3-7940-4544-8EF9-A9212F1963D9}" destId="{80302325-0571-436B-9BD3-AC9978906933}" srcOrd="2" destOrd="0" presId="urn:microsoft.com/office/officeart/2005/8/layout/bProcess4"/>
    <dgm:cxn modelId="{BC75C960-06B0-425C-A67A-8B3808E5E00F}" type="presParOf" srcId="{80302325-0571-436B-9BD3-AC9978906933}" destId="{50286E1F-A1C3-4CCE-B4B6-EFE1BFC9E22E}" srcOrd="0" destOrd="0" presId="urn:microsoft.com/office/officeart/2005/8/layout/bProcess4"/>
    <dgm:cxn modelId="{ABAD78CD-F23A-4B75-BEEE-88165B207D24}" type="presParOf" srcId="{80302325-0571-436B-9BD3-AC9978906933}" destId="{BA179FE5-C88A-40AE-95B5-FD063E552BE9}" srcOrd="1" destOrd="0" presId="urn:microsoft.com/office/officeart/2005/8/layout/bProcess4"/>
    <dgm:cxn modelId="{A8F14962-6372-45C1-B9A8-A232538646AC}" type="presParOf" srcId="{188703D3-7940-4544-8EF9-A9212F1963D9}" destId="{1784C04C-9588-42E0-ABB3-9B14D29A9E7C}" srcOrd="3" destOrd="0" presId="urn:microsoft.com/office/officeart/2005/8/layout/bProcess4"/>
    <dgm:cxn modelId="{29FA80DE-17DF-4BC7-857E-9AC94772054A}" type="presParOf" srcId="{188703D3-7940-4544-8EF9-A9212F1963D9}" destId="{BEB47F7D-FAE7-4FF3-B7C9-63B97C9DB902}" srcOrd="4" destOrd="0" presId="urn:microsoft.com/office/officeart/2005/8/layout/bProcess4"/>
    <dgm:cxn modelId="{0EEEB239-DDDE-4878-BF21-8BD0588E5920}" type="presParOf" srcId="{BEB47F7D-FAE7-4FF3-B7C9-63B97C9DB902}" destId="{2FC58148-334D-4D43-8E21-40D53D67AED6}" srcOrd="0" destOrd="0" presId="urn:microsoft.com/office/officeart/2005/8/layout/bProcess4"/>
    <dgm:cxn modelId="{BF8C4532-C722-4F47-A946-73280AAB73F1}" type="presParOf" srcId="{BEB47F7D-FAE7-4FF3-B7C9-63B97C9DB902}" destId="{49F923F9-B450-475E-8D85-C49DEDDDDD51}" srcOrd="1" destOrd="0" presId="urn:microsoft.com/office/officeart/2005/8/layout/bProcess4"/>
    <dgm:cxn modelId="{2469EE0C-9D22-4EF9-9E7D-0A85983C7A6A}" type="presParOf" srcId="{188703D3-7940-4544-8EF9-A9212F1963D9}" destId="{6E69883E-A1E0-4B5F-AFD1-C94A4F652B51}" srcOrd="5" destOrd="0" presId="urn:microsoft.com/office/officeart/2005/8/layout/bProcess4"/>
    <dgm:cxn modelId="{80997505-7D80-4205-A7E0-D55A36D9F1A9}" type="presParOf" srcId="{188703D3-7940-4544-8EF9-A9212F1963D9}" destId="{79801587-252E-4E8A-B605-FB4A2236202B}" srcOrd="6" destOrd="0" presId="urn:microsoft.com/office/officeart/2005/8/layout/bProcess4"/>
    <dgm:cxn modelId="{25690142-463D-42BC-8072-F1DB3A612410}" type="presParOf" srcId="{79801587-252E-4E8A-B605-FB4A2236202B}" destId="{1F3E5731-7ACA-496D-AB0A-7F3887C483F7}" srcOrd="0" destOrd="0" presId="urn:microsoft.com/office/officeart/2005/8/layout/bProcess4"/>
    <dgm:cxn modelId="{4BF772FF-CB05-4D57-8EA3-69F1A3E1AA92}" type="presParOf" srcId="{79801587-252E-4E8A-B605-FB4A2236202B}" destId="{152BF230-F952-41EC-85A8-876DB5A7853F}" srcOrd="1" destOrd="0" presId="urn:microsoft.com/office/officeart/2005/8/layout/bProcess4"/>
    <dgm:cxn modelId="{95D209BE-1298-4C86-AB6D-23418A34B98C}" type="presParOf" srcId="{188703D3-7940-4544-8EF9-A9212F1963D9}" destId="{7918B686-FFBB-4B31-B825-394E70CE20DF}" srcOrd="7" destOrd="0" presId="urn:microsoft.com/office/officeart/2005/8/layout/bProcess4"/>
    <dgm:cxn modelId="{30A51B57-41DB-4743-B775-DD1B575E7C28}" type="presParOf" srcId="{188703D3-7940-4544-8EF9-A9212F1963D9}" destId="{AF5D64D3-6EE2-4696-8AB2-A4D3A500CD46}" srcOrd="8" destOrd="0" presId="urn:microsoft.com/office/officeart/2005/8/layout/bProcess4"/>
    <dgm:cxn modelId="{2BBFBC89-6941-4F69-B4E1-E40EE2E9E4AA}" type="presParOf" srcId="{AF5D64D3-6EE2-4696-8AB2-A4D3A500CD46}" destId="{1E25F127-3671-477E-AE1A-5C75BF0D9D80}" srcOrd="0" destOrd="0" presId="urn:microsoft.com/office/officeart/2005/8/layout/bProcess4"/>
    <dgm:cxn modelId="{381D0DB5-884E-4330-A3A8-8FD677C6A6D3}" type="presParOf" srcId="{AF5D64D3-6EE2-4696-8AB2-A4D3A500CD46}" destId="{F7DAE0FC-6DCF-4D52-AC8F-B9B7379D1BDB}" srcOrd="1" destOrd="0" presId="urn:microsoft.com/office/officeart/2005/8/layout/bProcess4"/>
    <dgm:cxn modelId="{B82565D8-706D-413B-BB90-0EE68C88F1C6}" type="presParOf" srcId="{188703D3-7940-4544-8EF9-A9212F1963D9}" destId="{142F1C19-230E-46A2-B740-43DFC2483C0D}" srcOrd="9" destOrd="0" presId="urn:microsoft.com/office/officeart/2005/8/layout/bProcess4"/>
    <dgm:cxn modelId="{71B0963A-00D0-467B-A805-4E21B017C3BC}" type="presParOf" srcId="{188703D3-7940-4544-8EF9-A9212F1963D9}" destId="{A2AAA71A-F5FE-4DD2-80D2-8F2710F1D5AC}" srcOrd="10" destOrd="0" presId="urn:microsoft.com/office/officeart/2005/8/layout/bProcess4"/>
    <dgm:cxn modelId="{1319C23C-F7EC-47AF-813D-D454CDE45707}" type="presParOf" srcId="{A2AAA71A-F5FE-4DD2-80D2-8F2710F1D5AC}" destId="{8299C37E-61D0-4032-882E-547AA1B2725F}" srcOrd="0" destOrd="0" presId="urn:microsoft.com/office/officeart/2005/8/layout/bProcess4"/>
    <dgm:cxn modelId="{31819FF9-413C-4C39-AD19-86A315A31A6D}" type="presParOf" srcId="{A2AAA71A-F5FE-4DD2-80D2-8F2710F1D5AC}" destId="{DD96127A-561C-4353-A29B-2F83428746E1}" srcOrd="1" destOrd="0" presId="urn:microsoft.com/office/officeart/2005/8/layout/bProcess4"/>
    <dgm:cxn modelId="{7FFAD24C-C2B0-4912-8C0D-D311DA29A626}" type="presParOf" srcId="{188703D3-7940-4544-8EF9-A9212F1963D9}" destId="{7AE7EF6D-6148-4D91-B575-2732F7BDE861}" srcOrd="11" destOrd="0" presId="urn:microsoft.com/office/officeart/2005/8/layout/bProcess4"/>
    <dgm:cxn modelId="{CB02D186-F470-46F8-A522-5F871C6F9F71}" type="presParOf" srcId="{188703D3-7940-4544-8EF9-A9212F1963D9}" destId="{80F5B168-4283-426D-83C0-91831FE506D1}" srcOrd="12" destOrd="0" presId="urn:microsoft.com/office/officeart/2005/8/layout/bProcess4"/>
    <dgm:cxn modelId="{0EBF7775-CA1B-4B78-B50B-A50D1822ABED}" type="presParOf" srcId="{80F5B168-4283-426D-83C0-91831FE506D1}" destId="{80456578-5FC8-4B00-B852-02B74D3D1DC2}" srcOrd="0" destOrd="0" presId="urn:microsoft.com/office/officeart/2005/8/layout/bProcess4"/>
    <dgm:cxn modelId="{9D9DDDE3-59B7-45C3-9B56-80274EDC670A}" type="presParOf" srcId="{80F5B168-4283-426D-83C0-91831FE506D1}" destId="{6D517068-551D-430F-A7AB-3AE0BF56CC68}" srcOrd="1" destOrd="0" presId="urn:microsoft.com/office/officeart/2005/8/layout/bProcess4"/>
    <dgm:cxn modelId="{BB9D369F-2DA0-4B80-B4C4-B92595DF05A3}" type="presParOf" srcId="{188703D3-7940-4544-8EF9-A9212F1963D9}" destId="{A3A4E9B1-EC2B-4963-B6C8-708C5D334AA2}" srcOrd="13" destOrd="0" presId="urn:microsoft.com/office/officeart/2005/8/layout/bProcess4"/>
    <dgm:cxn modelId="{BBF69E13-1869-4B97-8681-0ECBCDC37D72}" type="presParOf" srcId="{188703D3-7940-4544-8EF9-A9212F1963D9}" destId="{8A38B20C-6E53-4285-86D6-D934950A06A2}" srcOrd="14" destOrd="0" presId="urn:microsoft.com/office/officeart/2005/8/layout/bProcess4"/>
    <dgm:cxn modelId="{3623BDCC-32BF-4358-9090-06DB7A1A35A8}" type="presParOf" srcId="{8A38B20C-6E53-4285-86D6-D934950A06A2}" destId="{028F4A54-A1A8-4236-B877-59F09BE1690B}" srcOrd="0" destOrd="0" presId="urn:microsoft.com/office/officeart/2005/8/layout/bProcess4"/>
    <dgm:cxn modelId="{0638F6BC-A4C3-4965-872F-1B5EEDA244ED}" type="presParOf" srcId="{8A38B20C-6E53-4285-86D6-D934950A06A2}" destId="{1BCB2A0D-AC81-4DB4-BD8C-58E2FD11E277}" srcOrd="1" destOrd="0" presId="urn:microsoft.com/office/officeart/2005/8/layout/bProcess4"/>
    <dgm:cxn modelId="{D3BC93DD-15C9-4077-B190-E18390709509}" type="presParOf" srcId="{188703D3-7940-4544-8EF9-A9212F1963D9}" destId="{EFF01D74-BE05-40F5-973B-D3A644AFB89B}" srcOrd="15" destOrd="0" presId="urn:microsoft.com/office/officeart/2005/8/layout/bProcess4"/>
    <dgm:cxn modelId="{F1074D79-5140-4053-B874-7C57357CF622}" type="presParOf" srcId="{188703D3-7940-4544-8EF9-A9212F1963D9}" destId="{C3FC2315-7B91-4CB7-95B9-D8F8B62DB108}" srcOrd="16" destOrd="0" presId="urn:microsoft.com/office/officeart/2005/8/layout/bProcess4"/>
    <dgm:cxn modelId="{1E2181E4-6C20-4E36-864E-9CA03B14658C}" type="presParOf" srcId="{C3FC2315-7B91-4CB7-95B9-D8F8B62DB108}" destId="{EDEA6801-86F8-483C-A381-6CE3ADFBD26E}" srcOrd="0" destOrd="0" presId="urn:microsoft.com/office/officeart/2005/8/layout/bProcess4"/>
    <dgm:cxn modelId="{D1B2D7D2-BB60-4E30-AB81-8A0D861BA350}" type="presParOf" srcId="{C3FC2315-7B91-4CB7-95B9-D8F8B62DB108}" destId="{928A37CE-7F74-48B3-8908-CF150992E534}" srcOrd="1" destOrd="0" presId="urn:microsoft.com/office/officeart/2005/8/layout/bProcess4"/>
    <dgm:cxn modelId="{777A61AA-A0AC-48A1-B908-93B3026F39EF}" type="presParOf" srcId="{188703D3-7940-4544-8EF9-A9212F1963D9}" destId="{88C95535-B599-4CE9-9CE2-DCC551A469F1}" srcOrd="17" destOrd="0" presId="urn:microsoft.com/office/officeart/2005/8/layout/bProcess4"/>
    <dgm:cxn modelId="{98B7785F-AA41-4042-9ABE-6118ACADBEA6}" type="presParOf" srcId="{188703D3-7940-4544-8EF9-A9212F1963D9}" destId="{9D596E35-2AF3-4644-B8C6-1C393BECB6AB}" srcOrd="18" destOrd="0" presId="urn:microsoft.com/office/officeart/2005/8/layout/bProcess4"/>
    <dgm:cxn modelId="{9AC69E91-81B9-47A9-9311-A26965FCD854}" type="presParOf" srcId="{9D596E35-2AF3-4644-B8C6-1C393BECB6AB}" destId="{BC8ACBD8-31A7-43C6-A1B8-59E7476E5C02}" srcOrd="0" destOrd="0" presId="urn:microsoft.com/office/officeart/2005/8/layout/bProcess4"/>
    <dgm:cxn modelId="{05CB3140-49F0-4042-B8DA-304BD44D35DF}" type="presParOf" srcId="{9D596E35-2AF3-4644-B8C6-1C393BECB6AB}" destId="{E779100D-4159-4BC7-9F53-D9BFCA4FC496}" srcOrd="1" destOrd="0" presId="urn:microsoft.com/office/officeart/2005/8/layout/bProcess4"/>
    <dgm:cxn modelId="{F8BA49A5-48DA-499A-821C-A96EF42C6F35}" type="presParOf" srcId="{188703D3-7940-4544-8EF9-A9212F1963D9}" destId="{379FF025-521D-4EF0-98BA-6FB28A6A01F1}" srcOrd="19" destOrd="0" presId="urn:microsoft.com/office/officeart/2005/8/layout/bProcess4"/>
    <dgm:cxn modelId="{B1748A98-AA69-4E2E-A718-892B4B638026}" type="presParOf" srcId="{188703D3-7940-4544-8EF9-A9212F1963D9}" destId="{17E3AA88-6944-4BD5-8DFB-52567DF2D6E8}" srcOrd="20" destOrd="0" presId="urn:microsoft.com/office/officeart/2005/8/layout/bProcess4"/>
    <dgm:cxn modelId="{4B0CC694-9952-4CA4-900B-3244BF3935E0}" type="presParOf" srcId="{17E3AA88-6944-4BD5-8DFB-52567DF2D6E8}" destId="{D1B8230B-439A-4C37-9314-A2384EE23459}" srcOrd="0" destOrd="0" presId="urn:microsoft.com/office/officeart/2005/8/layout/bProcess4"/>
    <dgm:cxn modelId="{384DE06C-AE02-4574-8945-AD82E64A359B}" type="presParOf" srcId="{17E3AA88-6944-4BD5-8DFB-52567DF2D6E8}" destId="{D2C9819A-2833-470A-8411-76ED06619849}" srcOrd="1" destOrd="0" presId="urn:microsoft.com/office/officeart/2005/8/layout/bProcess4"/>
    <dgm:cxn modelId="{11868E3B-2FFE-4A2B-8EC1-799F99895BC0}" type="presParOf" srcId="{188703D3-7940-4544-8EF9-A9212F1963D9}" destId="{0BDD0329-16D0-4800-987B-F8C22E52FD84}" srcOrd="21" destOrd="0" presId="urn:microsoft.com/office/officeart/2005/8/layout/bProcess4"/>
    <dgm:cxn modelId="{ABEE24C2-B7A5-43AD-A2A5-A2FBC6F9BBC9}" type="presParOf" srcId="{188703D3-7940-4544-8EF9-A9212F1963D9}" destId="{A288B879-AC60-4541-BF4B-B957A7C61766}" srcOrd="22" destOrd="0" presId="urn:microsoft.com/office/officeart/2005/8/layout/bProcess4"/>
    <dgm:cxn modelId="{8CBCA182-4B9C-455F-98C3-4ED73E4AEA92}" type="presParOf" srcId="{A288B879-AC60-4541-BF4B-B957A7C61766}" destId="{A61B1DE7-3D27-4828-B6B2-CC38A4C17688}" srcOrd="0" destOrd="0" presId="urn:microsoft.com/office/officeart/2005/8/layout/bProcess4"/>
    <dgm:cxn modelId="{96E8E1CA-4A49-4F3D-AD88-1415FAB4386D}" type="presParOf" srcId="{A288B879-AC60-4541-BF4B-B957A7C61766}" destId="{6356182C-C43D-4077-855B-534C6EA02BC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A974F-1E3D-4D5A-AEBF-A912B80DAE8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84DC63-8A47-4579-90BD-24C57E319DB4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b="1" dirty="0">
              <a:solidFill>
                <a:schemeClr val="accent2">
                  <a:lumMod val="60000"/>
                  <a:lumOff val="40000"/>
                </a:schemeClr>
              </a:solidFill>
            </a:rPr>
            <a:t>1. Constantly monitor the market that matters – and go beyond your comfort zone for strategic insight</a:t>
          </a:r>
        </a:p>
        <a:p>
          <a:pPr>
            <a:buFont typeface="+mj-lt"/>
            <a:buAutoNum type="arabicPeriod"/>
          </a:pPr>
          <a:r>
            <a:rPr lang="en-US" sz="1400" dirty="0"/>
            <a:t>(Be in it…)</a:t>
          </a:r>
        </a:p>
      </dgm:t>
    </dgm:pt>
    <dgm:pt modelId="{739B2011-6EDB-44E8-84CE-2CCBF30821F2}" type="parTrans" cxnId="{118CCD76-0A26-4632-A396-9A912961992B}">
      <dgm:prSet/>
      <dgm:spPr/>
      <dgm:t>
        <a:bodyPr/>
        <a:lstStyle/>
        <a:p>
          <a:endParaRPr lang="en-US"/>
        </a:p>
      </dgm:t>
    </dgm:pt>
    <dgm:pt modelId="{8D5C8091-63FC-408D-9E77-750211B53A2A}" type="sibTrans" cxnId="{118CCD76-0A26-4632-A396-9A912961992B}">
      <dgm:prSet/>
      <dgm:spPr/>
      <dgm:t>
        <a:bodyPr/>
        <a:lstStyle/>
        <a:p>
          <a:endParaRPr lang="en-US"/>
        </a:p>
      </dgm:t>
    </dgm:pt>
    <dgm:pt modelId="{13128B4B-48F3-43F7-9443-EBCEE3C854D5}">
      <dgm:prSet custT="1"/>
      <dgm:spPr/>
      <dgm:t>
        <a:bodyPr/>
        <a:lstStyle/>
        <a:p>
          <a:r>
            <a:rPr lang="en-US" sz="1600" b="1" dirty="0">
              <a:solidFill>
                <a:schemeClr val="accent2">
                  <a:lumMod val="60000"/>
                  <a:lumOff val="40000"/>
                </a:schemeClr>
              </a:solidFill>
            </a:rPr>
            <a:t>3. Create a sustainability-focused strategy </a:t>
          </a:r>
        </a:p>
        <a:p>
          <a:r>
            <a:rPr lang="en-US" sz="1400" dirty="0"/>
            <a:t>(Think vision, mission, and bottom line…)</a:t>
          </a:r>
        </a:p>
      </dgm:t>
    </dgm:pt>
    <dgm:pt modelId="{5C9EBB87-C209-4487-884B-C543DF6D2F32}" type="parTrans" cxnId="{C508EA4A-1931-4CE3-8E3B-8A9730384BA4}">
      <dgm:prSet/>
      <dgm:spPr/>
      <dgm:t>
        <a:bodyPr/>
        <a:lstStyle/>
        <a:p>
          <a:endParaRPr lang="en-US"/>
        </a:p>
      </dgm:t>
    </dgm:pt>
    <dgm:pt modelId="{08D872D5-90A7-4E84-ACEE-AAB6A874DCF4}" type="sibTrans" cxnId="{C508EA4A-1931-4CE3-8E3B-8A9730384BA4}">
      <dgm:prSet/>
      <dgm:spPr/>
      <dgm:t>
        <a:bodyPr/>
        <a:lstStyle/>
        <a:p>
          <a:endParaRPr lang="en-US"/>
        </a:p>
      </dgm:t>
    </dgm:pt>
    <dgm:pt modelId="{B0E29490-13E1-4BC1-A602-6D5DF6BE28A0}">
      <dgm:prSet custT="1"/>
      <dgm:spPr/>
      <dgm:t>
        <a:bodyPr/>
        <a:lstStyle/>
        <a:p>
          <a:r>
            <a:rPr lang="en-US" sz="1600" b="1" dirty="0">
              <a:solidFill>
                <a:schemeClr val="accent2">
                  <a:lumMod val="60000"/>
                  <a:lumOff val="40000"/>
                </a:schemeClr>
              </a:solidFill>
            </a:rPr>
            <a:t>4. Be laser-focused on step-by-step plan for implementing that strategy</a:t>
          </a:r>
        </a:p>
        <a:p>
          <a:r>
            <a:rPr lang="en-US" sz="1400" dirty="0"/>
            <a:t>(Get out your pointy boots…)</a:t>
          </a:r>
        </a:p>
      </dgm:t>
    </dgm:pt>
    <dgm:pt modelId="{36945BA7-DFD8-4843-82B0-C5CA9884403D}" type="parTrans" cxnId="{50B21B98-3217-4E46-897A-0CF8880A2714}">
      <dgm:prSet/>
      <dgm:spPr/>
      <dgm:t>
        <a:bodyPr/>
        <a:lstStyle/>
        <a:p>
          <a:endParaRPr lang="en-US"/>
        </a:p>
      </dgm:t>
    </dgm:pt>
    <dgm:pt modelId="{3F145A07-A35A-4060-A03B-9641548FBB07}" type="sibTrans" cxnId="{50B21B98-3217-4E46-897A-0CF8880A2714}">
      <dgm:prSet/>
      <dgm:spPr/>
      <dgm:t>
        <a:bodyPr/>
        <a:lstStyle/>
        <a:p>
          <a:endParaRPr lang="en-US"/>
        </a:p>
      </dgm:t>
    </dgm:pt>
    <dgm:pt modelId="{38E794E3-9865-4AED-A811-74EBF6E26F06}">
      <dgm:prSet custT="1"/>
      <dgm:spPr/>
      <dgm:t>
        <a:bodyPr/>
        <a:lstStyle/>
        <a:p>
          <a:r>
            <a:rPr lang="en-US" sz="1600" b="1" dirty="0">
              <a:solidFill>
                <a:schemeClr val="accent2">
                  <a:lumMod val="60000"/>
                  <a:lumOff val="40000"/>
                </a:schemeClr>
              </a:solidFill>
            </a:rPr>
            <a:t>2. Build organizational resilience and efficiency as the foundation for success</a:t>
          </a:r>
        </a:p>
        <a:p>
          <a:r>
            <a:rPr lang="en-US" sz="1400" b="1" dirty="0"/>
            <a:t> </a:t>
          </a:r>
          <a:r>
            <a:rPr lang="en-US" sz="1400" dirty="0"/>
            <a:t>(Success demands lots of Qi…)</a:t>
          </a:r>
        </a:p>
      </dgm:t>
    </dgm:pt>
    <dgm:pt modelId="{A4316D9E-5EA0-4887-A61B-34E3061CDDE9}" type="parTrans" cxnId="{25EE4BE9-6741-4A48-897F-15123CA4D3F6}">
      <dgm:prSet/>
      <dgm:spPr/>
      <dgm:t>
        <a:bodyPr/>
        <a:lstStyle/>
        <a:p>
          <a:endParaRPr lang="en-US"/>
        </a:p>
      </dgm:t>
    </dgm:pt>
    <dgm:pt modelId="{F7E6AC8F-E82F-43AB-99EB-CE8E75B87909}" type="sibTrans" cxnId="{25EE4BE9-6741-4A48-897F-15123CA4D3F6}">
      <dgm:prSet/>
      <dgm:spPr/>
      <dgm:t>
        <a:bodyPr/>
        <a:lstStyle/>
        <a:p>
          <a:endParaRPr lang="en-US"/>
        </a:p>
      </dgm:t>
    </dgm:pt>
    <dgm:pt modelId="{14A8C7EF-3826-4058-8F52-382BA688D314}">
      <dgm:prSet custT="1"/>
      <dgm:spPr/>
      <dgm:t>
        <a:bodyPr/>
        <a:lstStyle/>
        <a:p>
          <a:r>
            <a:rPr lang="en-US" sz="1600" b="1" dirty="0">
              <a:solidFill>
                <a:schemeClr val="accent2">
                  <a:lumMod val="60000"/>
                  <a:lumOff val="40000"/>
                </a:schemeClr>
              </a:solidFill>
            </a:rPr>
            <a:t>5. Monitor (and communicate) your strategy implementation metrics – obsessively</a:t>
          </a:r>
        </a:p>
        <a:p>
          <a:r>
            <a:rPr lang="en-US" sz="1400" dirty="0"/>
            <a:t>(Know the score early…)</a:t>
          </a:r>
        </a:p>
      </dgm:t>
    </dgm:pt>
    <dgm:pt modelId="{3241FECF-C146-44A9-95D5-C6797B02F320}" type="parTrans" cxnId="{7B0568E0-1456-4B6B-A1A5-B16BEC3E24CB}">
      <dgm:prSet/>
      <dgm:spPr/>
      <dgm:t>
        <a:bodyPr/>
        <a:lstStyle/>
        <a:p>
          <a:endParaRPr lang="en-US"/>
        </a:p>
      </dgm:t>
    </dgm:pt>
    <dgm:pt modelId="{8D45A05A-6A8B-47A5-80D3-DC8B37C4C6FE}" type="sibTrans" cxnId="{7B0568E0-1456-4B6B-A1A5-B16BEC3E24CB}">
      <dgm:prSet/>
      <dgm:spPr/>
      <dgm:t>
        <a:bodyPr/>
        <a:lstStyle/>
        <a:p>
          <a:endParaRPr lang="en-US"/>
        </a:p>
      </dgm:t>
    </dgm:pt>
    <dgm:pt modelId="{50148B9A-36E7-4A29-8DBA-D0A6B4734BC2}">
      <dgm:prSet custT="1"/>
      <dgm:spPr/>
      <dgm:t>
        <a:bodyPr/>
        <a:lstStyle/>
        <a:p>
          <a:r>
            <a:rPr lang="en-US" sz="1600" b="1" dirty="0">
              <a:solidFill>
                <a:schemeClr val="accent2">
                  <a:lumMod val="60000"/>
                  <a:lumOff val="40000"/>
                </a:schemeClr>
              </a:solidFill>
            </a:rPr>
            <a:t>6. Be willing to be wrong – and make prompt course corrections to strategy</a:t>
          </a:r>
        </a:p>
        <a:p>
          <a:r>
            <a:rPr lang="en-US" sz="1400" dirty="0"/>
            <a:t>(Humility and flexibility are key…)</a:t>
          </a:r>
          <a:endParaRPr lang="en-US" sz="1000" dirty="0"/>
        </a:p>
      </dgm:t>
    </dgm:pt>
    <dgm:pt modelId="{C83CE0F5-229C-4F36-B7EF-7221EEA0E90F}" type="parTrans" cxnId="{F5AEA94A-1D0C-4D67-9873-827B11C1DA8E}">
      <dgm:prSet/>
      <dgm:spPr/>
      <dgm:t>
        <a:bodyPr/>
        <a:lstStyle/>
        <a:p>
          <a:endParaRPr lang="en-US"/>
        </a:p>
      </dgm:t>
    </dgm:pt>
    <dgm:pt modelId="{4EE0D1F0-B2C2-47B0-939A-CC6D6BBA911C}" type="sibTrans" cxnId="{F5AEA94A-1D0C-4D67-9873-827B11C1DA8E}">
      <dgm:prSet/>
      <dgm:spPr/>
      <dgm:t>
        <a:bodyPr/>
        <a:lstStyle/>
        <a:p>
          <a:endParaRPr lang="en-US"/>
        </a:p>
      </dgm:t>
    </dgm:pt>
    <dgm:pt modelId="{9446ACC7-83B5-4B42-8112-7805FB01AE0C}" type="pres">
      <dgm:prSet presAssocID="{F93A974F-1E3D-4D5A-AEBF-A912B80DAE8A}" presName="Name0" presStyleCnt="0">
        <dgm:presLayoutVars>
          <dgm:dir/>
          <dgm:resizeHandles val="exact"/>
        </dgm:presLayoutVars>
      </dgm:prSet>
      <dgm:spPr/>
    </dgm:pt>
    <dgm:pt modelId="{12F703BF-4E24-4BF0-BDAC-547D500111E4}" type="pres">
      <dgm:prSet presAssocID="{F93A974F-1E3D-4D5A-AEBF-A912B80DAE8A}" presName="cycle" presStyleCnt="0"/>
      <dgm:spPr/>
    </dgm:pt>
    <dgm:pt modelId="{40B4C3AB-7F3E-45EE-8A2B-4B15718D0B0B}" type="pres">
      <dgm:prSet presAssocID="{9B84DC63-8A47-4579-90BD-24C57E319DB4}" presName="nodeFirstNode" presStyleLbl="node1" presStyleIdx="0" presStyleCnt="6" custScaleX="181342" custScaleY="103842" custRadScaleRad="111200" custRadScaleInc="-432">
        <dgm:presLayoutVars>
          <dgm:bulletEnabled val="1"/>
        </dgm:presLayoutVars>
      </dgm:prSet>
      <dgm:spPr/>
    </dgm:pt>
    <dgm:pt modelId="{48B29632-3580-4EDB-A7F3-66B6F9FF32A3}" type="pres">
      <dgm:prSet presAssocID="{8D5C8091-63FC-408D-9E77-750211B53A2A}" presName="sibTransFirstNode" presStyleLbl="bgShp" presStyleIdx="0" presStyleCnt="1"/>
      <dgm:spPr/>
    </dgm:pt>
    <dgm:pt modelId="{CE6ED1C7-5BD1-49C1-AEF7-343E65A396F7}" type="pres">
      <dgm:prSet presAssocID="{13128B4B-48F3-43F7-9443-EBCEE3C854D5}" presName="nodeFollowingNodes" presStyleLbl="node1" presStyleIdx="1" presStyleCnt="6" custScaleX="146685" custRadScaleRad="75694" custRadScaleInc="103071">
        <dgm:presLayoutVars>
          <dgm:bulletEnabled val="1"/>
        </dgm:presLayoutVars>
      </dgm:prSet>
      <dgm:spPr/>
    </dgm:pt>
    <dgm:pt modelId="{C5C3F2B1-585B-4227-9B2C-A9F97BD19E65}" type="pres">
      <dgm:prSet presAssocID="{B0E29490-13E1-4BC1-A602-6D5DF6BE28A0}" presName="nodeFollowingNodes" presStyleLbl="node1" presStyleIdx="2" presStyleCnt="6" custScaleX="145696" custRadScaleRad="94814" custRadScaleInc="112517">
        <dgm:presLayoutVars>
          <dgm:bulletEnabled val="1"/>
        </dgm:presLayoutVars>
      </dgm:prSet>
      <dgm:spPr/>
    </dgm:pt>
    <dgm:pt modelId="{25C75535-83CA-4BEF-ADD3-50F5122B6904}" type="pres">
      <dgm:prSet presAssocID="{38E794E3-9865-4AED-A811-74EBF6E26F06}" presName="nodeFollowingNodes" presStyleLbl="node1" presStyleIdx="3" presStyleCnt="6" custScaleX="129781" custScaleY="107307" custRadScaleRad="79470" custRadScaleInc="-223404">
        <dgm:presLayoutVars>
          <dgm:bulletEnabled val="1"/>
        </dgm:presLayoutVars>
      </dgm:prSet>
      <dgm:spPr/>
    </dgm:pt>
    <dgm:pt modelId="{04833F22-6215-4FAF-A5F8-2D354991C4B4}" type="pres">
      <dgm:prSet presAssocID="{14A8C7EF-3826-4058-8F52-382BA688D314}" presName="nodeFollowingNodes" presStyleLbl="node1" presStyleIdx="4" presStyleCnt="6" custScaleX="163525" custRadScaleRad="95251" custRadScaleInc="17257">
        <dgm:presLayoutVars>
          <dgm:bulletEnabled val="1"/>
        </dgm:presLayoutVars>
      </dgm:prSet>
      <dgm:spPr/>
    </dgm:pt>
    <dgm:pt modelId="{63AB152A-4E01-4047-A333-EF94E6CE953E}" type="pres">
      <dgm:prSet presAssocID="{50148B9A-36E7-4A29-8DBA-D0A6B4734BC2}" presName="nodeFollowingNodes" presStyleLbl="node1" presStyleIdx="5" presStyleCnt="6" custScaleX="163525" custRadScaleRad="87663" custRadScaleInc="-18391">
        <dgm:presLayoutVars>
          <dgm:bulletEnabled val="1"/>
        </dgm:presLayoutVars>
      </dgm:prSet>
      <dgm:spPr/>
    </dgm:pt>
  </dgm:ptLst>
  <dgm:cxnLst>
    <dgm:cxn modelId="{8E0ED108-A539-4AEB-9D77-29F3B636FD18}" type="presOf" srcId="{14A8C7EF-3826-4058-8F52-382BA688D314}" destId="{04833F22-6215-4FAF-A5F8-2D354991C4B4}" srcOrd="0" destOrd="0" presId="urn:microsoft.com/office/officeart/2005/8/layout/cycle3"/>
    <dgm:cxn modelId="{30FB2012-8E04-47B8-925E-0F590C383DA0}" type="presOf" srcId="{8D5C8091-63FC-408D-9E77-750211B53A2A}" destId="{48B29632-3580-4EDB-A7F3-66B6F9FF32A3}" srcOrd="0" destOrd="0" presId="urn:microsoft.com/office/officeart/2005/8/layout/cycle3"/>
    <dgm:cxn modelId="{CD33FD33-8080-4CAC-8492-7D4CB5B57840}" type="presOf" srcId="{50148B9A-36E7-4A29-8DBA-D0A6B4734BC2}" destId="{63AB152A-4E01-4047-A333-EF94E6CE953E}" srcOrd="0" destOrd="0" presId="urn:microsoft.com/office/officeart/2005/8/layout/cycle3"/>
    <dgm:cxn modelId="{D739B240-6956-4F70-8D15-1F9E0C99F30A}" type="presOf" srcId="{38E794E3-9865-4AED-A811-74EBF6E26F06}" destId="{25C75535-83CA-4BEF-ADD3-50F5122B6904}" srcOrd="0" destOrd="0" presId="urn:microsoft.com/office/officeart/2005/8/layout/cycle3"/>
    <dgm:cxn modelId="{F5AEA94A-1D0C-4D67-9873-827B11C1DA8E}" srcId="{F93A974F-1E3D-4D5A-AEBF-A912B80DAE8A}" destId="{50148B9A-36E7-4A29-8DBA-D0A6B4734BC2}" srcOrd="5" destOrd="0" parTransId="{C83CE0F5-229C-4F36-B7EF-7221EEA0E90F}" sibTransId="{4EE0D1F0-B2C2-47B0-939A-CC6D6BBA911C}"/>
    <dgm:cxn modelId="{C508EA4A-1931-4CE3-8E3B-8A9730384BA4}" srcId="{F93A974F-1E3D-4D5A-AEBF-A912B80DAE8A}" destId="{13128B4B-48F3-43F7-9443-EBCEE3C854D5}" srcOrd="1" destOrd="0" parTransId="{5C9EBB87-C209-4487-884B-C543DF6D2F32}" sibTransId="{08D872D5-90A7-4E84-ACEE-AAB6A874DCF4}"/>
    <dgm:cxn modelId="{8DEC0D4D-D74B-41D8-B5B4-694C215F41CB}" type="presOf" srcId="{9B84DC63-8A47-4579-90BD-24C57E319DB4}" destId="{40B4C3AB-7F3E-45EE-8A2B-4B15718D0B0B}" srcOrd="0" destOrd="0" presId="urn:microsoft.com/office/officeart/2005/8/layout/cycle3"/>
    <dgm:cxn modelId="{118CCD76-0A26-4632-A396-9A912961992B}" srcId="{F93A974F-1E3D-4D5A-AEBF-A912B80DAE8A}" destId="{9B84DC63-8A47-4579-90BD-24C57E319DB4}" srcOrd="0" destOrd="0" parTransId="{739B2011-6EDB-44E8-84CE-2CCBF30821F2}" sibTransId="{8D5C8091-63FC-408D-9E77-750211B53A2A}"/>
    <dgm:cxn modelId="{106BA194-6A9A-44CF-97CF-FADA3ECCD7BE}" type="presOf" srcId="{13128B4B-48F3-43F7-9443-EBCEE3C854D5}" destId="{CE6ED1C7-5BD1-49C1-AEF7-343E65A396F7}" srcOrd="0" destOrd="0" presId="urn:microsoft.com/office/officeart/2005/8/layout/cycle3"/>
    <dgm:cxn modelId="{50B21B98-3217-4E46-897A-0CF8880A2714}" srcId="{F93A974F-1E3D-4D5A-AEBF-A912B80DAE8A}" destId="{B0E29490-13E1-4BC1-A602-6D5DF6BE28A0}" srcOrd="2" destOrd="0" parTransId="{36945BA7-DFD8-4843-82B0-C5CA9884403D}" sibTransId="{3F145A07-A35A-4060-A03B-9641548FBB07}"/>
    <dgm:cxn modelId="{97B75BCA-A2A1-4484-B995-53BD2A6E2700}" type="presOf" srcId="{F93A974F-1E3D-4D5A-AEBF-A912B80DAE8A}" destId="{9446ACC7-83B5-4B42-8112-7805FB01AE0C}" srcOrd="0" destOrd="0" presId="urn:microsoft.com/office/officeart/2005/8/layout/cycle3"/>
    <dgm:cxn modelId="{7B0568E0-1456-4B6B-A1A5-B16BEC3E24CB}" srcId="{F93A974F-1E3D-4D5A-AEBF-A912B80DAE8A}" destId="{14A8C7EF-3826-4058-8F52-382BA688D314}" srcOrd="4" destOrd="0" parTransId="{3241FECF-C146-44A9-95D5-C6797B02F320}" sibTransId="{8D45A05A-6A8B-47A5-80D3-DC8B37C4C6FE}"/>
    <dgm:cxn modelId="{25EE4BE9-6741-4A48-897F-15123CA4D3F6}" srcId="{F93A974F-1E3D-4D5A-AEBF-A912B80DAE8A}" destId="{38E794E3-9865-4AED-A811-74EBF6E26F06}" srcOrd="3" destOrd="0" parTransId="{A4316D9E-5EA0-4887-A61B-34E3061CDDE9}" sibTransId="{F7E6AC8F-E82F-43AB-99EB-CE8E75B87909}"/>
    <dgm:cxn modelId="{15B7F2E9-48FF-4384-8318-33186C8B5B29}" type="presOf" srcId="{B0E29490-13E1-4BC1-A602-6D5DF6BE28A0}" destId="{C5C3F2B1-585B-4227-9B2C-A9F97BD19E65}" srcOrd="0" destOrd="0" presId="urn:microsoft.com/office/officeart/2005/8/layout/cycle3"/>
    <dgm:cxn modelId="{AE9E1FE7-A92D-46A6-AB5B-AF5E0979ACBB}" type="presParOf" srcId="{9446ACC7-83B5-4B42-8112-7805FB01AE0C}" destId="{12F703BF-4E24-4BF0-BDAC-547D500111E4}" srcOrd="0" destOrd="0" presId="urn:microsoft.com/office/officeart/2005/8/layout/cycle3"/>
    <dgm:cxn modelId="{DFE4703D-9774-4B7C-A267-7C09748BB690}" type="presParOf" srcId="{12F703BF-4E24-4BF0-BDAC-547D500111E4}" destId="{40B4C3AB-7F3E-45EE-8A2B-4B15718D0B0B}" srcOrd="0" destOrd="0" presId="urn:microsoft.com/office/officeart/2005/8/layout/cycle3"/>
    <dgm:cxn modelId="{A4B3E85D-3F24-41F6-AB56-625C3AE32A5F}" type="presParOf" srcId="{12F703BF-4E24-4BF0-BDAC-547D500111E4}" destId="{48B29632-3580-4EDB-A7F3-66B6F9FF32A3}" srcOrd="1" destOrd="0" presId="urn:microsoft.com/office/officeart/2005/8/layout/cycle3"/>
    <dgm:cxn modelId="{9E787EAF-AEDE-42EF-9D6A-CA6EAE946AAF}" type="presParOf" srcId="{12F703BF-4E24-4BF0-BDAC-547D500111E4}" destId="{CE6ED1C7-5BD1-49C1-AEF7-343E65A396F7}" srcOrd="2" destOrd="0" presId="urn:microsoft.com/office/officeart/2005/8/layout/cycle3"/>
    <dgm:cxn modelId="{0FA1EB5C-148C-4BD9-9599-6F17DB404DD7}" type="presParOf" srcId="{12F703BF-4E24-4BF0-BDAC-547D500111E4}" destId="{C5C3F2B1-585B-4227-9B2C-A9F97BD19E65}" srcOrd="3" destOrd="0" presId="urn:microsoft.com/office/officeart/2005/8/layout/cycle3"/>
    <dgm:cxn modelId="{5FFE4060-B72F-48F5-8C93-3E9B0AE4DF96}" type="presParOf" srcId="{12F703BF-4E24-4BF0-BDAC-547D500111E4}" destId="{25C75535-83CA-4BEF-ADD3-50F5122B6904}" srcOrd="4" destOrd="0" presId="urn:microsoft.com/office/officeart/2005/8/layout/cycle3"/>
    <dgm:cxn modelId="{7D2081D2-DC76-4EB8-B7D1-B33F5E5CAE89}" type="presParOf" srcId="{12F703BF-4E24-4BF0-BDAC-547D500111E4}" destId="{04833F22-6215-4FAF-A5F8-2D354991C4B4}" srcOrd="5" destOrd="0" presId="urn:microsoft.com/office/officeart/2005/8/layout/cycle3"/>
    <dgm:cxn modelId="{2C7CF38B-4A4A-46AC-BD02-C65D8D6F3241}" type="presParOf" srcId="{12F703BF-4E24-4BF0-BDAC-547D500111E4}" destId="{63AB152A-4E01-4047-A333-EF94E6CE953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4871DD-552B-5C47-9129-1AD786049BA6}" type="doc">
      <dgm:prSet loTypeId="urn:microsoft.com/office/officeart/2005/8/layout/cycle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12BC549-FC93-D24D-A607-37944ADF93F2}">
      <dgm:prSet phldrT="[Text]" custT="1"/>
      <dgm:spPr/>
      <dgm:t>
        <a:bodyPr/>
        <a:lstStyle/>
        <a:p>
          <a:r>
            <a:rPr lang="en-US" sz="2000" dirty="0"/>
            <a:t>1. Translate objectives and strategies into tactics and measurable performance</a:t>
          </a:r>
        </a:p>
      </dgm:t>
    </dgm:pt>
    <dgm:pt modelId="{E04FADA0-1CDB-CA48-AF8C-68990FA3C668}" type="parTrans" cxnId="{95A2AA7E-1F7C-3C4D-BEEA-2125C39C7524}">
      <dgm:prSet/>
      <dgm:spPr/>
      <dgm:t>
        <a:bodyPr/>
        <a:lstStyle/>
        <a:p>
          <a:endParaRPr lang="en-US"/>
        </a:p>
      </dgm:t>
    </dgm:pt>
    <dgm:pt modelId="{F34AB3CB-36D0-A54D-9BBF-AA16D0EEA03E}" type="sibTrans" cxnId="{95A2AA7E-1F7C-3C4D-BEEA-2125C39C752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4BACA3A-F54C-A640-8399-FE8F7916FF9F}">
      <dgm:prSet phldrT="[Text]" custT="1"/>
      <dgm:spPr/>
      <dgm:t>
        <a:bodyPr/>
        <a:lstStyle/>
        <a:p>
          <a:r>
            <a:rPr lang="en-US" sz="2000" dirty="0"/>
            <a:t>2. Do “action detailing” - create the operational workplans with specific roles and responsibilities</a:t>
          </a:r>
        </a:p>
      </dgm:t>
    </dgm:pt>
    <dgm:pt modelId="{D9A06A1B-D417-1D41-8617-DC984333F680}" type="parTrans" cxnId="{A78ACC1C-E2E0-E84B-8FA3-C304F3923C82}">
      <dgm:prSet/>
      <dgm:spPr/>
      <dgm:t>
        <a:bodyPr/>
        <a:lstStyle/>
        <a:p>
          <a:endParaRPr lang="en-US"/>
        </a:p>
      </dgm:t>
    </dgm:pt>
    <dgm:pt modelId="{AB371DF5-30F5-E949-82E6-41388ED17B05}" type="sibTrans" cxnId="{A78ACC1C-E2E0-E84B-8FA3-C304F3923C8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57B42B4-E34A-724C-922F-B3004653717B}">
      <dgm:prSet phldrT="[Text]" custT="1"/>
      <dgm:spPr/>
      <dgm:t>
        <a:bodyPr/>
        <a:lstStyle/>
        <a:p>
          <a:r>
            <a:rPr lang="en-US" sz="2000" dirty="0"/>
            <a:t>3. Sync the plan and  plan investments and staffing with budgets &amp; operating plans</a:t>
          </a:r>
        </a:p>
      </dgm:t>
    </dgm:pt>
    <dgm:pt modelId="{F40660A8-D707-9F47-A319-A981570CF07A}" type="parTrans" cxnId="{4BD33A9E-AA3C-074A-B9CC-2E22E2D16B78}">
      <dgm:prSet/>
      <dgm:spPr/>
      <dgm:t>
        <a:bodyPr/>
        <a:lstStyle/>
        <a:p>
          <a:endParaRPr lang="en-US"/>
        </a:p>
      </dgm:t>
    </dgm:pt>
    <dgm:pt modelId="{67B465C5-644D-8947-A90E-833B47FADB81}" type="sibTrans" cxnId="{4BD33A9E-AA3C-074A-B9CC-2E22E2D16B7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C8F7E9C-FCBA-514D-90B0-9E2E2199858F}">
      <dgm:prSet phldrT="[Text]" custT="1"/>
      <dgm:spPr/>
      <dgm:t>
        <a:bodyPr/>
        <a:lstStyle/>
        <a:p>
          <a:r>
            <a:rPr lang="en-US" sz="2000" dirty="0"/>
            <a:t>4. Get leadership buy-in and engage team members at all levels</a:t>
          </a:r>
        </a:p>
      </dgm:t>
    </dgm:pt>
    <dgm:pt modelId="{01F98318-1370-694D-AE94-1036FCEFB7F0}" type="parTrans" cxnId="{83340428-112A-644A-9C27-06C39D4ED990}">
      <dgm:prSet/>
      <dgm:spPr/>
      <dgm:t>
        <a:bodyPr/>
        <a:lstStyle/>
        <a:p>
          <a:endParaRPr lang="en-US"/>
        </a:p>
      </dgm:t>
    </dgm:pt>
    <dgm:pt modelId="{65EA5D45-33AE-D24E-9882-BAE627717BFD}" type="sibTrans" cxnId="{83340428-112A-644A-9C27-06C39D4ED990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A6BAA00-6934-4447-9B60-54B7429FE5F5}">
      <dgm:prSet phldrT="[Text]" custT="1"/>
      <dgm:spPr/>
      <dgm:t>
        <a:bodyPr/>
        <a:lstStyle/>
        <a:p>
          <a:r>
            <a:rPr lang="en-US" sz="2000" dirty="0"/>
            <a:t>5. Measure progress, course correct, and plan for the unexpected</a:t>
          </a:r>
        </a:p>
      </dgm:t>
    </dgm:pt>
    <dgm:pt modelId="{8966AE27-5953-5C41-9A68-ADDB210A914C}" type="parTrans" cxnId="{AD8A31DF-928C-894A-9AD9-32E87E82C0BE}">
      <dgm:prSet/>
      <dgm:spPr/>
      <dgm:t>
        <a:bodyPr/>
        <a:lstStyle/>
        <a:p>
          <a:endParaRPr lang="en-US"/>
        </a:p>
      </dgm:t>
    </dgm:pt>
    <dgm:pt modelId="{AE5F9302-01F4-8F43-A1C4-5529D8C6E557}" type="sibTrans" cxnId="{AD8A31DF-928C-894A-9AD9-32E87E82C0BE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EA18B93-3004-BE48-9FC6-312C7C487A7D}" type="pres">
      <dgm:prSet presAssocID="{6A4871DD-552B-5C47-9129-1AD786049BA6}" presName="cycle" presStyleCnt="0">
        <dgm:presLayoutVars>
          <dgm:dir/>
          <dgm:resizeHandles val="exact"/>
        </dgm:presLayoutVars>
      </dgm:prSet>
      <dgm:spPr/>
    </dgm:pt>
    <dgm:pt modelId="{73E2779C-83A6-A04D-BFFC-D17D43E1FEDD}" type="pres">
      <dgm:prSet presAssocID="{B12BC549-FC93-D24D-A607-37944ADF93F2}" presName="node" presStyleLbl="node1" presStyleIdx="0" presStyleCnt="5" custScaleX="194416" custScaleY="127694">
        <dgm:presLayoutVars>
          <dgm:bulletEnabled val="1"/>
        </dgm:presLayoutVars>
      </dgm:prSet>
      <dgm:spPr/>
    </dgm:pt>
    <dgm:pt modelId="{8996C4C8-C909-B442-B7F9-9778ECFB86A2}" type="pres">
      <dgm:prSet presAssocID="{B12BC549-FC93-D24D-A607-37944ADF93F2}" presName="spNode" presStyleCnt="0"/>
      <dgm:spPr/>
    </dgm:pt>
    <dgm:pt modelId="{6D1234F2-34F4-544E-8230-CE8B0A5A3945}" type="pres">
      <dgm:prSet presAssocID="{F34AB3CB-36D0-A54D-9BBF-AA16D0EEA03E}" presName="sibTrans" presStyleLbl="sibTrans1D1" presStyleIdx="0" presStyleCnt="5"/>
      <dgm:spPr/>
    </dgm:pt>
    <dgm:pt modelId="{7AE04FC5-4012-5048-8540-23DA47B494C8}" type="pres">
      <dgm:prSet presAssocID="{54BACA3A-F54C-A640-8399-FE8F7916FF9F}" presName="node" presStyleLbl="node1" presStyleIdx="1" presStyleCnt="5" custScaleX="201548" custScaleY="127694">
        <dgm:presLayoutVars>
          <dgm:bulletEnabled val="1"/>
        </dgm:presLayoutVars>
      </dgm:prSet>
      <dgm:spPr/>
    </dgm:pt>
    <dgm:pt modelId="{E0D1D4B4-3649-0A47-9866-B2ED42CA9722}" type="pres">
      <dgm:prSet presAssocID="{54BACA3A-F54C-A640-8399-FE8F7916FF9F}" presName="spNode" presStyleCnt="0"/>
      <dgm:spPr/>
    </dgm:pt>
    <dgm:pt modelId="{34F43F8D-5289-FB45-A255-15BB996CC6E9}" type="pres">
      <dgm:prSet presAssocID="{AB371DF5-30F5-E949-82E6-41388ED17B05}" presName="sibTrans" presStyleLbl="sibTrans1D1" presStyleIdx="1" presStyleCnt="5"/>
      <dgm:spPr/>
    </dgm:pt>
    <dgm:pt modelId="{2496FA72-F2AB-B649-94A4-37323CA056FD}" type="pres">
      <dgm:prSet presAssocID="{557B42B4-E34A-724C-922F-B3004653717B}" presName="node" presStyleLbl="node1" presStyleIdx="2" presStyleCnt="5" custScaleX="170639" custScaleY="127694" custRadScaleRad="93376" custRadScaleInc="-45870">
        <dgm:presLayoutVars>
          <dgm:bulletEnabled val="1"/>
        </dgm:presLayoutVars>
      </dgm:prSet>
      <dgm:spPr/>
    </dgm:pt>
    <dgm:pt modelId="{4047ED8A-7410-6444-B749-0601B35214B9}" type="pres">
      <dgm:prSet presAssocID="{557B42B4-E34A-724C-922F-B3004653717B}" presName="spNode" presStyleCnt="0"/>
      <dgm:spPr/>
    </dgm:pt>
    <dgm:pt modelId="{B3D19E83-A290-E74E-BE74-4C22438B16D3}" type="pres">
      <dgm:prSet presAssocID="{67B465C5-644D-8947-A90E-833B47FADB81}" presName="sibTrans" presStyleLbl="sibTrans1D1" presStyleIdx="2" presStyleCnt="5"/>
      <dgm:spPr/>
    </dgm:pt>
    <dgm:pt modelId="{E88876CD-7B28-2949-8E11-9DC6EE64B487}" type="pres">
      <dgm:prSet presAssocID="{EC8F7E9C-FCBA-514D-90B0-9E2E2199858F}" presName="node" presStyleLbl="node1" presStyleIdx="3" presStyleCnt="5" custScaleX="170416" custScaleY="127694" custRadScaleRad="95379" custRadScaleInc="59940">
        <dgm:presLayoutVars>
          <dgm:bulletEnabled val="1"/>
        </dgm:presLayoutVars>
      </dgm:prSet>
      <dgm:spPr/>
    </dgm:pt>
    <dgm:pt modelId="{952DC618-EBA8-C247-886B-90E3E7159B8B}" type="pres">
      <dgm:prSet presAssocID="{EC8F7E9C-FCBA-514D-90B0-9E2E2199858F}" presName="spNode" presStyleCnt="0"/>
      <dgm:spPr/>
    </dgm:pt>
    <dgm:pt modelId="{5E4DF93E-A71A-E146-AEE8-AEE24D18C167}" type="pres">
      <dgm:prSet presAssocID="{65EA5D45-33AE-D24E-9882-BAE627717BFD}" presName="sibTrans" presStyleLbl="sibTrans1D1" presStyleIdx="3" presStyleCnt="5"/>
      <dgm:spPr/>
    </dgm:pt>
    <dgm:pt modelId="{2FF4B00A-7E3A-904C-9C06-DB508A502B08}" type="pres">
      <dgm:prSet presAssocID="{FA6BAA00-6934-4447-9B60-54B7429FE5F5}" presName="node" presStyleLbl="node1" presStyleIdx="4" presStyleCnt="5" custScaleX="168457" custScaleY="127694">
        <dgm:presLayoutVars>
          <dgm:bulletEnabled val="1"/>
        </dgm:presLayoutVars>
      </dgm:prSet>
      <dgm:spPr/>
    </dgm:pt>
    <dgm:pt modelId="{ADCD2550-1ACA-A743-9E9D-EF8481B51734}" type="pres">
      <dgm:prSet presAssocID="{FA6BAA00-6934-4447-9B60-54B7429FE5F5}" presName="spNode" presStyleCnt="0"/>
      <dgm:spPr/>
    </dgm:pt>
    <dgm:pt modelId="{580D4FC8-5B03-874E-BB0D-E5C85B740A63}" type="pres">
      <dgm:prSet presAssocID="{AE5F9302-01F4-8F43-A1C4-5529D8C6E557}" presName="sibTrans" presStyleLbl="sibTrans1D1" presStyleIdx="4" presStyleCnt="5"/>
      <dgm:spPr/>
    </dgm:pt>
  </dgm:ptLst>
  <dgm:cxnLst>
    <dgm:cxn modelId="{79270506-F17E-C440-953C-51D2DF881FE8}" type="presOf" srcId="{AB371DF5-30F5-E949-82E6-41388ED17B05}" destId="{34F43F8D-5289-FB45-A255-15BB996CC6E9}" srcOrd="0" destOrd="0" presId="urn:microsoft.com/office/officeart/2005/8/layout/cycle6"/>
    <dgm:cxn modelId="{A78ACC1C-E2E0-E84B-8FA3-C304F3923C82}" srcId="{6A4871DD-552B-5C47-9129-1AD786049BA6}" destId="{54BACA3A-F54C-A640-8399-FE8F7916FF9F}" srcOrd="1" destOrd="0" parTransId="{D9A06A1B-D417-1D41-8617-DC984333F680}" sibTransId="{AB371DF5-30F5-E949-82E6-41388ED17B05}"/>
    <dgm:cxn modelId="{9BE3E221-4B50-924D-A9CD-436308CF631A}" type="presOf" srcId="{B12BC549-FC93-D24D-A607-37944ADF93F2}" destId="{73E2779C-83A6-A04D-BFFC-D17D43E1FEDD}" srcOrd="0" destOrd="0" presId="urn:microsoft.com/office/officeart/2005/8/layout/cycle6"/>
    <dgm:cxn modelId="{83340428-112A-644A-9C27-06C39D4ED990}" srcId="{6A4871DD-552B-5C47-9129-1AD786049BA6}" destId="{EC8F7E9C-FCBA-514D-90B0-9E2E2199858F}" srcOrd="3" destOrd="0" parTransId="{01F98318-1370-694D-AE94-1036FCEFB7F0}" sibTransId="{65EA5D45-33AE-D24E-9882-BAE627717BFD}"/>
    <dgm:cxn modelId="{89378F2E-1253-B943-9616-2FE73B0E666B}" type="presOf" srcId="{6A4871DD-552B-5C47-9129-1AD786049BA6}" destId="{8EA18B93-3004-BE48-9FC6-312C7C487A7D}" srcOrd="0" destOrd="0" presId="urn:microsoft.com/office/officeart/2005/8/layout/cycle6"/>
    <dgm:cxn modelId="{4FEE7C37-9167-5A49-B513-C24DCA7A9F84}" type="presOf" srcId="{EC8F7E9C-FCBA-514D-90B0-9E2E2199858F}" destId="{E88876CD-7B28-2949-8E11-9DC6EE64B487}" srcOrd="0" destOrd="0" presId="urn:microsoft.com/office/officeart/2005/8/layout/cycle6"/>
    <dgm:cxn modelId="{2EFCF85F-75EB-D043-AFB5-36BC92343345}" type="presOf" srcId="{F34AB3CB-36D0-A54D-9BBF-AA16D0EEA03E}" destId="{6D1234F2-34F4-544E-8230-CE8B0A5A3945}" srcOrd="0" destOrd="0" presId="urn:microsoft.com/office/officeart/2005/8/layout/cycle6"/>
    <dgm:cxn modelId="{A6AB8561-E04F-5046-A57A-C972BB06721F}" type="presOf" srcId="{54BACA3A-F54C-A640-8399-FE8F7916FF9F}" destId="{7AE04FC5-4012-5048-8540-23DA47B494C8}" srcOrd="0" destOrd="0" presId="urn:microsoft.com/office/officeart/2005/8/layout/cycle6"/>
    <dgm:cxn modelId="{3FB0C07B-ECFC-D145-A8F0-40232D2061FC}" type="presOf" srcId="{65EA5D45-33AE-D24E-9882-BAE627717BFD}" destId="{5E4DF93E-A71A-E146-AEE8-AEE24D18C167}" srcOrd="0" destOrd="0" presId="urn:microsoft.com/office/officeart/2005/8/layout/cycle6"/>
    <dgm:cxn modelId="{97F2537D-4369-5F48-9103-33ABA63A7309}" type="presOf" srcId="{557B42B4-E34A-724C-922F-B3004653717B}" destId="{2496FA72-F2AB-B649-94A4-37323CA056FD}" srcOrd="0" destOrd="0" presId="urn:microsoft.com/office/officeart/2005/8/layout/cycle6"/>
    <dgm:cxn modelId="{E9F3B47D-7DB9-9046-8119-9732CC936E3F}" type="presOf" srcId="{AE5F9302-01F4-8F43-A1C4-5529D8C6E557}" destId="{580D4FC8-5B03-874E-BB0D-E5C85B740A63}" srcOrd="0" destOrd="0" presId="urn:microsoft.com/office/officeart/2005/8/layout/cycle6"/>
    <dgm:cxn modelId="{95A2AA7E-1F7C-3C4D-BEEA-2125C39C7524}" srcId="{6A4871DD-552B-5C47-9129-1AD786049BA6}" destId="{B12BC549-FC93-D24D-A607-37944ADF93F2}" srcOrd="0" destOrd="0" parTransId="{E04FADA0-1CDB-CA48-AF8C-68990FA3C668}" sibTransId="{F34AB3CB-36D0-A54D-9BBF-AA16D0EEA03E}"/>
    <dgm:cxn modelId="{C47AFA98-D262-0B41-9165-473F3E200AF1}" type="presOf" srcId="{67B465C5-644D-8947-A90E-833B47FADB81}" destId="{B3D19E83-A290-E74E-BE74-4C22438B16D3}" srcOrd="0" destOrd="0" presId="urn:microsoft.com/office/officeart/2005/8/layout/cycle6"/>
    <dgm:cxn modelId="{4BD33A9E-AA3C-074A-B9CC-2E22E2D16B78}" srcId="{6A4871DD-552B-5C47-9129-1AD786049BA6}" destId="{557B42B4-E34A-724C-922F-B3004653717B}" srcOrd="2" destOrd="0" parTransId="{F40660A8-D707-9F47-A319-A981570CF07A}" sibTransId="{67B465C5-644D-8947-A90E-833B47FADB81}"/>
    <dgm:cxn modelId="{AC780AD2-3620-5C4C-B8B6-E99ECEE105E0}" type="presOf" srcId="{FA6BAA00-6934-4447-9B60-54B7429FE5F5}" destId="{2FF4B00A-7E3A-904C-9C06-DB508A502B08}" srcOrd="0" destOrd="0" presId="urn:microsoft.com/office/officeart/2005/8/layout/cycle6"/>
    <dgm:cxn modelId="{AD8A31DF-928C-894A-9AD9-32E87E82C0BE}" srcId="{6A4871DD-552B-5C47-9129-1AD786049BA6}" destId="{FA6BAA00-6934-4447-9B60-54B7429FE5F5}" srcOrd="4" destOrd="0" parTransId="{8966AE27-5953-5C41-9A68-ADDB210A914C}" sibTransId="{AE5F9302-01F4-8F43-A1C4-5529D8C6E557}"/>
    <dgm:cxn modelId="{E844ABE1-041C-904A-949B-ED70B166AA68}" type="presParOf" srcId="{8EA18B93-3004-BE48-9FC6-312C7C487A7D}" destId="{73E2779C-83A6-A04D-BFFC-D17D43E1FEDD}" srcOrd="0" destOrd="0" presId="urn:microsoft.com/office/officeart/2005/8/layout/cycle6"/>
    <dgm:cxn modelId="{FAAAFBAF-41FE-E044-8CE0-5034361CD632}" type="presParOf" srcId="{8EA18B93-3004-BE48-9FC6-312C7C487A7D}" destId="{8996C4C8-C909-B442-B7F9-9778ECFB86A2}" srcOrd="1" destOrd="0" presId="urn:microsoft.com/office/officeart/2005/8/layout/cycle6"/>
    <dgm:cxn modelId="{073CC1A4-9C1F-8349-A4E9-9B99382A523B}" type="presParOf" srcId="{8EA18B93-3004-BE48-9FC6-312C7C487A7D}" destId="{6D1234F2-34F4-544E-8230-CE8B0A5A3945}" srcOrd="2" destOrd="0" presId="urn:microsoft.com/office/officeart/2005/8/layout/cycle6"/>
    <dgm:cxn modelId="{A1461F4C-17A7-634C-A3B8-21112060866E}" type="presParOf" srcId="{8EA18B93-3004-BE48-9FC6-312C7C487A7D}" destId="{7AE04FC5-4012-5048-8540-23DA47B494C8}" srcOrd="3" destOrd="0" presId="urn:microsoft.com/office/officeart/2005/8/layout/cycle6"/>
    <dgm:cxn modelId="{4CB32A89-746E-A34C-B068-8136DE823D57}" type="presParOf" srcId="{8EA18B93-3004-BE48-9FC6-312C7C487A7D}" destId="{E0D1D4B4-3649-0A47-9866-B2ED42CA9722}" srcOrd="4" destOrd="0" presId="urn:microsoft.com/office/officeart/2005/8/layout/cycle6"/>
    <dgm:cxn modelId="{343B7DF3-E042-5649-9423-6CB974EE861F}" type="presParOf" srcId="{8EA18B93-3004-BE48-9FC6-312C7C487A7D}" destId="{34F43F8D-5289-FB45-A255-15BB996CC6E9}" srcOrd="5" destOrd="0" presId="urn:microsoft.com/office/officeart/2005/8/layout/cycle6"/>
    <dgm:cxn modelId="{C7446036-400A-6B45-B3D2-3F3F3B9349E9}" type="presParOf" srcId="{8EA18B93-3004-BE48-9FC6-312C7C487A7D}" destId="{2496FA72-F2AB-B649-94A4-37323CA056FD}" srcOrd="6" destOrd="0" presId="urn:microsoft.com/office/officeart/2005/8/layout/cycle6"/>
    <dgm:cxn modelId="{6FE2F501-E525-8446-900E-D785C2D5BA3D}" type="presParOf" srcId="{8EA18B93-3004-BE48-9FC6-312C7C487A7D}" destId="{4047ED8A-7410-6444-B749-0601B35214B9}" srcOrd="7" destOrd="0" presId="urn:microsoft.com/office/officeart/2005/8/layout/cycle6"/>
    <dgm:cxn modelId="{C9CFCCEC-EDE9-8443-A50D-8429D7A9D9DE}" type="presParOf" srcId="{8EA18B93-3004-BE48-9FC6-312C7C487A7D}" destId="{B3D19E83-A290-E74E-BE74-4C22438B16D3}" srcOrd="8" destOrd="0" presId="urn:microsoft.com/office/officeart/2005/8/layout/cycle6"/>
    <dgm:cxn modelId="{1FD39A5E-8BA4-F549-AA07-8D5C40C1ACD7}" type="presParOf" srcId="{8EA18B93-3004-BE48-9FC6-312C7C487A7D}" destId="{E88876CD-7B28-2949-8E11-9DC6EE64B487}" srcOrd="9" destOrd="0" presId="urn:microsoft.com/office/officeart/2005/8/layout/cycle6"/>
    <dgm:cxn modelId="{B71D9EF1-258C-CC4A-9736-3CBB84D45BF4}" type="presParOf" srcId="{8EA18B93-3004-BE48-9FC6-312C7C487A7D}" destId="{952DC618-EBA8-C247-886B-90E3E7159B8B}" srcOrd="10" destOrd="0" presId="urn:microsoft.com/office/officeart/2005/8/layout/cycle6"/>
    <dgm:cxn modelId="{9FF4818C-F993-4C41-AB52-F76082696FE6}" type="presParOf" srcId="{8EA18B93-3004-BE48-9FC6-312C7C487A7D}" destId="{5E4DF93E-A71A-E146-AEE8-AEE24D18C167}" srcOrd="11" destOrd="0" presId="urn:microsoft.com/office/officeart/2005/8/layout/cycle6"/>
    <dgm:cxn modelId="{3817346F-35BD-FA4B-996B-97A9D033B564}" type="presParOf" srcId="{8EA18B93-3004-BE48-9FC6-312C7C487A7D}" destId="{2FF4B00A-7E3A-904C-9C06-DB508A502B08}" srcOrd="12" destOrd="0" presId="urn:microsoft.com/office/officeart/2005/8/layout/cycle6"/>
    <dgm:cxn modelId="{5554AF72-2E07-4F44-85C6-ADC7169D9819}" type="presParOf" srcId="{8EA18B93-3004-BE48-9FC6-312C7C487A7D}" destId="{ADCD2550-1ACA-A743-9E9D-EF8481B51734}" srcOrd="13" destOrd="0" presId="urn:microsoft.com/office/officeart/2005/8/layout/cycle6"/>
    <dgm:cxn modelId="{6118D8A2-3064-224D-B40F-3AEA3BA120DE}" type="presParOf" srcId="{8EA18B93-3004-BE48-9FC6-312C7C487A7D}" destId="{580D4FC8-5B03-874E-BB0D-E5C85B740A6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5E458-DB16-4D8D-83ED-0E0D917690A5}">
      <dsp:nvSpPr>
        <dsp:cNvPr id="0" name=""/>
        <dsp:cNvSpPr/>
      </dsp:nvSpPr>
      <dsp:spPr>
        <a:xfrm>
          <a:off x="0" y="3163"/>
          <a:ext cx="10991850" cy="52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Customer preference for integrated care – medical, behavioral, social</a:t>
          </a:r>
        </a:p>
      </dsp:txBody>
      <dsp:txXfrm>
        <a:off x="25587" y="28750"/>
        <a:ext cx="10940676" cy="472986"/>
      </dsp:txXfrm>
    </dsp:sp>
    <dsp:sp modelId="{A2786B82-D143-4E63-9535-BD1919A51A13}">
      <dsp:nvSpPr>
        <dsp:cNvPr id="0" name=""/>
        <dsp:cNvSpPr/>
      </dsp:nvSpPr>
      <dsp:spPr>
        <a:xfrm>
          <a:off x="0" y="607963"/>
          <a:ext cx="10991850" cy="524160"/>
        </a:xfrm>
        <a:prstGeom prst="roundRect">
          <a:avLst/>
        </a:prstGeom>
        <a:solidFill>
          <a:schemeClr val="accent3">
            <a:hueOff val="68634"/>
            <a:satOff val="-3874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Digital </a:t>
          </a:r>
          <a:r>
            <a:rPr lang="en-US" sz="2000" kern="1200" dirty="0"/>
            <a:t>health adoption in Medicaid and Medicare populations</a:t>
          </a:r>
        </a:p>
      </dsp:txBody>
      <dsp:txXfrm>
        <a:off x="25587" y="633550"/>
        <a:ext cx="10940676" cy="472986"/>
      </dsp:txXfrm>
    </dsp:sp>
    <dsp:sp modelId="{FA8FA860-DE1D-4228-9AB4-B5DBDAEA0B66}">
      <dsp:nvSpPr>
        <dsp:cNvPr id="0" name=""/>
        <dsp:cNvSpPr/>
      </dsp:nvSpPr>
      <dsp:spPr>
        <a:xfrm>
          <a:off x="0" y="1212763"/>
          <a:ext cx="10991850" cy="524160"/>
        </a:xfrm>
        <a:prstGeom prst="roundRect">
          <a:avLst/>
        </a:prstGeom>
        <a:solidFill>
          <a:schemeClr val="accent3">
            <a:hueOff val="137268"/>
            <a:satOff val="-7747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Increasing dominance of health plans in health care delivery system</a:t>
          </a:r>
        </a:p>
      </dsp:txBody>
      <dsp:txXfrm>
        <a:off x="25587" y="1238350"/>
        <a:ext cx="10940676" cy="472986"/>
      </dsp:txXfrm>
    </dsp:sp>
    <dsp:sp modelId="{0D73C99D-3489-4C50-A1FE-716DA820AA50}">
      <dsp:nvSpPr>
        <dsp:cNvPr id="0" name=""/>
        <dsp:cNvSpPr/>
      </dsp:nvSpPr>
      <dsp:spPr>
        <a:xfrm>
          <a:off x="0" y="1817564"/>
          <a:ext cx="10991850" cy="524160"/>
        </a:xfrm>
        <a:prstGeom prst="roundRect">
          <a:avLst/>
        </a:prstGeom>
        <a:solidFill>
          <a:schemeClr val="accent3">
            <a:hueOff val="205901"/>
            <a:satOff val="-11621"/>
            <a:lumOff val="-1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“Backward integration” of health plans, increasing their owned service delivery capacity</a:t>
          </a:r>
        </a:p>
      </dsp:txBody>
      <dsp:txXfrm>
        <a:off x="25587" y="1843151"/>
        <a:ext cx="10940676" cy="472986"/>
      </dsp:txXfrm>
    </dsp:sp>
    <dsp:sp modelId="{223AC604-90B5-47CA-852C-5AD4CAF230F4}">
      <dsp:nvSpPr>
        <dsp:cNvPr id="0" name=""/>
        <dsp:cNvSpPr/>
      </dsp:nvSpPr>
      <dsp:spPr>
        <a:xfrm>
          <a:off x="0" y="2422364"/>
          <a:ext cx="10991850" cy="524160"/>
        </a:xfrm>
        <a:prstGeom prst="roundRect">
          <a:avLst/>
        </a:prstGeom>
        <a:solidFill>
          <a:schemeClr val="accent3">
            <a:hueOff val="274535"/>
            <a:satOff val="-15494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Acceptance of and preference for virtual primary care</a:t>
          </a:r>
          <a:endParaRPr lang="en-US" sz="2000" kern="1200" dirty="0"/>
        </a:p>
      </dsp:txBody>
      <dsp:txXfrm>
        <a:off x="25587" y="2447951"/>
        <a:ext cx="10940676" cy="472986"/>
      </dsp:txXfrm>
    </dsp:sp>
    <dsp:sp modelId="{AABF2F00-0B99-48ED-B575-6E7A5E4BEF68}">
      <dsp:nvSpPr>
        <dsp:cNvPr id="0" name=""/>
        <dsp:cNvSpPr/>
      </dsp:nvSpPr>
      <dsp:spPr>
        <a:xfrm>
          <a:off x="0" y="3027164"/>
          <a:ext cx="10991850" cy="524160"/>
        </a:xfrm>
        <a:prstGeom prst="roundRect">
          <a:avLst/>
        </a:prstGeom>
        <a:solidFill>
          <a:schemeClr val="accent3">
            <a:hueOff val="343169"/>
            <a:satOff val="-19368"/>
            <a:lumOff val="-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Outsized investment in new companies serving the “complex consumer” market</a:t>
          </a:r>
        </a:p>
      </dsp:txBody>
      <dsp:txXfrm>
        <a:off x="25587" y="3052751"/>
        <a:ext cx="10940676" cy="472986"/>
      </dsp:txXfrm>
    </dsp:sp>
    <dsp:sp modelId="{1C4FDDFA-2D14-4733-B4BA-5DA66A1196F0}">
      <dsp:nvSpPr>
        <dsp:cNvPr id="0" name=""/>
        <dsp:cNvSpPr/>
      </dsp:nvSpPr>
      <dsp:spPr>
        <a:xfrm>
          <a:off x="0" y="3631964"/>
          <a:ext cx="10991850" cy="524160"/>
        </a:xfrm>
        <a:prstGeom prst="roundRect">
          <a:avLst/>
        </a:prstGeom>
        <a:solidFill>
          <a:schemeClr val="accent3">
            <a:hueOff val="411803"/>
            <a:satOff val="-23241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</a:t>
          </a:r>
          <a:r>
            <a:rPr lang="en-US" sz="2000" kern="1200" dirty="0"/>
            <a:t>creation of new digital behavioral health companies</a:t>
          </a:r>
        </a:p>
      </dsp:txBody>
      <dsp:txXfrm>
        <a:off x="25587" y="3657551"/>
        <a:ext cx="10940676" cy="472986"/>
      </dsp:txXfrm>
    </dsp:sp>
    <dsp:sp modelId="{78DF5D2A-E629-408C-B4E6-3FF5782E6A54}">
      <dsp:nvSpPr>
        <dsp:cNvPr id="0" name=""/>
        <dsp:cNvSpPr/>
      </dsp:nvSpPr>
      <dsp:spPr>
        <a:xfrm>
          <a:off x="0" y="4236763"/>
          <a:ext cx="10991850" cy="524160"/>
        </a:xfrm>
        <a:prstGeom prst="roundRect">
          <a:avLst/>
        </a:prstGeom>
        <a:solidFill>
          <a:schemeClr val="accent3">
            <a:hueOff val="480437"/>
            <a:satOff val="-27115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Entrance of out-of-industry mega-companies in the health and human service space</a:t>
          </a:r>
        </a:p>
      </dsp:txBody>
      <dsp:txXfrm>
        <a:off x="25587" y="4262350"/>
        <a:ext cx="10940676" cy="4729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B41EE-A023-4AD0-BC40-C28DDB51F7A6}">
      <dsp:nvSpPr>
        <dsp:cNvPr id="0" name=""/>
        <dsp:cNvSpPr/>
      </dsp:nvSpPr>
      <dsp:spPr>
        <a:xfrm>
          <a:off x="0" y="388999"/>
          <a:ext cx="547850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A69D8-C386-40ED-953E-643FC13C8B0E}">
      <dsp:nvSpPr>
        <dsp:cNvPr id="0" name=""/>
        <dsp:cNvSpPr/>
      </dsp:nvSpPr>
      <dsp:spPr>
        <a:xfrm>
          <a:off x="273925" y="93799"/>
          <a:ext cx="3834955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52" tIns="0" rIns="1449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Be willing to say so </a:t>
          </a:r>
        </a:p>
      </dsp:txBody>
      <dsp:txXfrm>
        <a:off x="302746" y="122620"/>
        <a:ext cx="3777313" cy="532758"/>
      </dsp:txXfrm>
    </dsp:sp>
    <dsp:sp modelId="{5B38C88D-6C83-49C8-97B2-99387B1DF802}">
      <dsp:nvSpPr>
        <dsp:cNvPr id="0" name=""/>
        <dsp:cNvSpPr/>
      </dsp:nvSpPr>
      <dsp:spPr>
        <a:xfrm>
          <a:off x="0" y="1296199"/>
          <a:ext cx="5478508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193" tIns="416560" rIns="42519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plan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implementation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changing market</a:t>
          </a:r>
        </a:p>
      </dsp:txBody>
      <dsp:txXfrm>
        <a:off x="0" y="1296199"/>
        <a:ext cx="5478508" cy="1449000"/>
      </dsp:txXfrm>
    </dsp:sp>
    <dsp:sp modelId="{E35AA7F1-498A-4416-B0A8-72402A5ECE90}">
      <dsp:nvSpPr>
        <dsp:cNvPr id="0" name=""/>
        <dsp:cNvSpPr/>
      </dsp:nvSpPr>
      <dsp:spPr>
        <a:xfrm>
          <a:off x="273925" y="1000999"/>
          <a:ext cx="3834955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52" tIns="0" rIns="1449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Is it?</a:t>
          </a:r>
        </a:p>
      </dsp:txBody>
      <dsp:txXfrm>
        <a:off x="302746" y="1029820"/>
        <a:ext cx="3777313" cy="532758"/>
      </dsp:txXfrm>
    </dsp:sp>
    <dsp:sp modelId="{7E62631B-F6F0-4B00-B85E-1F93337412E8}">
      <dsp:nvSpPr>
        <dsp:cNvPr id="0" name=""/>
        <dsp:cNvSpPr/>
      </dsp:nvSpPr>
      <dsp:spPr>
        <a:xfrm>
          <a:off x="0" y="3148399"/>
          <a:ext cx="5478508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193" tIns="416560" rIns="42519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Adjustment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Pivot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Merger or sale</a:t>
          </a:r>
        </a:p>
      </dsp:txBody>
      <dsp:txXfrm>
        <a:off x="0" y="3148399"/>
        <a:ext cx="5478508" cy="1449000"/>
      </dsp:txXfrm>
    </dsp:sp>
    <dsp:sp modelId="{1764ACBC-8351-431F-9891-5A70F1170D0C}">
      <dsp:nvSpPr>
        <dsp:cNvPr id="0" name=""/>
        <dsp:cNvSpPr/>
      </dsp:nvSpPr>
      <dsp:spPr>
        <a:xfrm>
          <a:off x="273925" y="2853199"/>
          <a:ext cx="383495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52" tIns="0" rIns="1449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Solutions?</a:t>
          </a:r>
        </a:p>
      </dsp:txBody>
      <dsp:txXfrm>
        <a:off x="302746" y="2882020"/>
        <a:ext cx="3777313" cy="532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0009-7F5E-4113-9267-14A2AC0F9983}">
      <dsp:nvSpPr>
        <dsp:cNvPr id="0" name=""/>
        <dsp:cNvSpPr/>
      </dsp:nvSpPr>
      <dsp:spPr>
        <a:xfrm>
          <a:off x="0" y="12919"/>
          <a:ext cx="6319641" cy="14501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The leader’s primary role is to provide vision and a plan – and then seek order, not control</a:t>
          </a:r>
        </a:p>
      </dsp:txBody>
      <dsp:txXfrm>
        <a:off x="70788" y="83707"/>
        <a:ext cx="6178065" cy="1308531"/>
      </dsp:txXfrm>
    </dsp:sp>
    <dsp:sp modelId="{2B83DEEF-AA9F-46C2-BFB4-4E61FC03012D}">
      <dsp:nvSpPr>
        <dsp:cNvPr id="0" name=""/>
        <dsp:cNvSpPr/>
      </dsp:nvSpPr>
      <dsp:spPr>
        <a:xfrm>
          <a:off x="0" y="1500466"/>
          <a:ext cx="6319641" cy="984770"/>
        </a:xfrm>
        <a:prstGeom prst="roundRect">
          <a:avLst/>
        </a:prstGeom>
        <a:solidFill>
          <a:schemeClr val="accent3">
            <a:hueOff val="160146"/>
            <a:satOff val="-9038"/>
            <a:lumOff val="-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Don’t be too busy with the urgent to think - and take a wide view</a:t>
          </a:r>
        </a:p>
      </dsp:txBody>
      <dsp:txXfrm>
        <a:off x="48073" y="1548539"/>
        <a:ext cx="6223495" cy="888624"/>
      </dsp:txXfrm>
    </dsp:sp>
    <dsp:sp modelId="{3F7684C6-2925-475F-8538-620646DEEFCC}">
      <dsp:nvSpPr>
        <dsp:cNvPr id="0" name=""/>
        <dsp:cNvSpPr/>
      </dsp:nvSpPr>
      <dsp:spPr>
        <a:xfrm>
          <a:off x="0" y="2522677"/>
          <a:ext cx="6319641" cy="1610473"/>
        </a:xfrm>
        <a:prstGeom prst="roundRect">
          <a:avLst/>
        </a:prstGeom>
        <a:solidFill>
          <a:schemeClr val="accent3">
            <a:hueOff val="320291"/>
            <a:satOff val="-18077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Don’t get too attached to any vision or plan – you are not in control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/>
            <a:t>“Your organization is but a leaf on the river of life…”</a:t>
          </a:r>
        </a:p>
      </dsp:txBody>
      <dsp:txXfrm>
        <a:off x="78617" y="2601294"/>
        <a:ext cx="6162407" cy="1453239"/>
      </dsp:txXfrm>
    </dsp:sp>
    <dsp:sp modelId="{A2476EC3-59CB-481E-82E6-3E79A8AA7E8C}">
      <dsp:nvSpPr>
        <dsp:cNvPr id="0" name=""/>
        <dsp:cNvSpPr/>
      </dsp:nvSpPr>
      <dsp:spPr>
        <a:xfrm>
          <a:off x="0" y="4170591"/>
          <a:ext cx="6319641" cy="1302163"/>
        </a:xfrm>
        <a:prstGeom prst="roundRect">
          <a:avLst/>
        </a:prstGeom>
        <a:solidFill>
          <a:schemeClr val="accent3">
            <a:hueOff val="480437"/>
            <a:satOff val="-27115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Bad leadership decisions have a larger negative impact in this turbulent environment</a:t>
          </a:r>
        </a:p>
      </dsp:txBody>
      <dsp:txXfrm>
        <a:off x="63566" y="4234157"/>
        <a:ext cx="6192509" cy="1175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A872D-9117-4A87-99E0-FB64ACB8E202}">
      <dsp:nvSpPr>
        <dsp:cNvPr id="0" name=""/>
        <dsp:cNvSpPr/>
      </dsp:nvSpPr>
      <dsp:spPr>
        <a:xfrm>
          <a:off x="435288" y="45564"/>
          <a:ext cx="2791708" cy="2791708"/>
        </a:xfrm>
        <a:prstGeom prst="circularArrow">
          <a:avLst>
            <a:gd name="adj1" fmla="val 4668"/>
            <a:gd name="adj2" fmla="val 272909"/>
            <a:gd name="adj3" fmla="val 13244180"/>
            <a:gd name="adj4" fmla="val 17756150"/>
            <a:gd name="adj5" fmla="val 484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F8AAC-6491-4559-8B4A-33744A026DB5}">
      <dsp:nvSpPr>
        <dsp:cNvPr id="0" name=""/>
        <dsp:cNvSpPr/>
      </dsp:nvSpPr>
      <dsp:spPr>
        <a:xfrm>
          <a:off x="1003194" y="73632"/>
          <a:ext cx="1655896" cy="8279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Integrated care coordination</a:t>
          </a:r>
        </a:p>
      </dsp:txBody>
      <dsp:txXfrm>
        <a:off x="1043611" y="114049"/>
        <a:ext cx="1575062" cy="747114"/>
      </dsp:txXfrm>
    </dsp:sp>
    <dsp:sp modelId="{586A65FE-E3DC-4E4F-8ED2-5D4FD0C82692}">
      <dsp:nvSpPr>
        <dsp:cNvPr id="0" name=""/>
        <dsp:cNvSpPr/>
      </dsp:nvSpPr>
      <dsp:spPr>
        <a:xfrm>
          <a:off x="2005603" y="1076040"/>
          <a:ext cx="1655896" cy="827948"/>
        </a:xfrm>
        <a:prstGeom prst="roundRect">
          <a:avLst/>
        </a:prstGeom>
        <a:solidFill>
          <a:schemeClr val="accent3">
            <a:hueOff val="160146"/>
            <a:satOff val="-9038"/>
            <a:lumOff val="-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Interoperability at consumer record level</a:t>
          </a:r>
          <a:endParaRPr lang="en-US" sz="1400" kern="1200" dirty="0"/>
        </a:p>
      </dsp:txBody>
      <dsp:txXfrm>
        <a:off x="2046020" y="1116457"/>
        <a:ext cx="1575062" cy="747114"/>
      </dsp:txXfrm>
    </dsp:sp>
    <dsp:sp modelId="{6642286F-FA56-4589-A530-8BCC7614E89A}">
      <dsp:nvSpPr>
        <dsp:cNvPr id="0" name=""/>
        <dsp:cNvSpPr/>
      </dsp:nvSpPr>
      <dsp:spPr>
        <a:xfrm>
          <a:off x="1003194" y="2078449"/>
          <a:ext cx="1655896" cy="827948"/>
        </a:xfrm>
        <a:prstGeom prst="roundRect">
          <a:avLst/>
        </a:prstGeom>
        <a:solidFill>
          <a:schemeClr val="accent3">
            <a:hueOff val="320291"/>
            <a:satOff val="-18077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VBR/APM to facilitate flexibility for personalization </a:t>
          </a:r>
        </a:p>
      </dsp:txBody>
      <dsp:txXfrm>
        <a:off x="1043611" y="2118866"/>
        <a:ext cx="1575062" cy="747114"/>
      </dsp:txXfrm>
    </dsp:sp>
    <dsp:sp modelId="{707429DE-85DC-462A-A3DF-A6D147F0ACFF}">
      <dsp:nvSpPr>
        <dsp:cNvPr id="0" name=""/>
        <dsp:cNvSpPr/>
      </dsp:nvSpPr>
      <dsp:spPr>
        <a:xfrm>
          <a:off x="785" y="1076040"/>
          <a:ext cx="1655896" cy="827948"/>
        </a:xfrm>
        <a:prstGeom prst="roundRect">
          <a:avLst/>
        </a:prstGeom>
        <a:solidFill>
          <a:schemeClr val="accent3">
            <a:hueOff val="480437"/>
            <a:satOff val="-27115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VBR/APM to align financial incentives </a:t>
          </a:r>
        </a:p>
      </dsp:txBody>
      <dsp:txXfrm>
        <a:off x="41202" y="1116457"/>
        <a:ext cx="1575062" cy="747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A872D-9117-4A87-99E0-FB64ACB8E202}">
      <dsp:nvSpPr>
        <dsp:cNvPr id="0" name=""/>
        <dsp:cNvSpPr/>
      </dsp:nvSpPr>
      <dsp:spPr>
        <a:xfrm>
          <a:off x="435288" y="45564"/>
          <a:ext cx="2791708" cy="2791708"/>
        </a:xfrm>
        <a:prstGeom prst="circularArrow">
          <a:avLst>
            <a:gd name="adj1" fmla="val 4668"/>
            <a:gd name="adj2" fmla="val 272909"/>
            <a:gd name="adj3" fmla="val 13244180"/>
            <a:gd name="adj4" fmla="val 17756150"/>
            <a:gd name="adj5" fmla="val 484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F8AAC-6491-4559-8B4A-33744A026DB5}">
      <dsp:nvSpPr>
        <dsp:cNvPr id="0" name=""/>
        <dsp:cNvSpPr/>
      </dsp:nvSpPr>
      <dsp:spPr>
        <a:xfrm>
          <a:off x="1003194" y="73632"/>
          <a:ext cx="1655896" cy="8279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Integrated care coordination</a:t>
          </a:r>
        </a:p>
      </dsp:txBody>
      <dsp:txXfrm>
        <a:off x="1043611" y="114049"/>
        <a:ext cx="1575062" cy="747114"/>
      </dsp:txXfrm>
    </dsp:sp>
    <dsp:sp modelId="{586A65FE-E3DC-4E4F-8ED2-5D4FD0C82692}">
      <dsp:nvSpPr>
        <dsp:cNvPr id="0" name=""/>
        <dsp:cNvSpPr/>
      </dsp:nvSpPr>
      <dsp:spPr>
        <a:xfrm>
          <a:off x="2005603" y="1076040"/>
          <a:ext cx="1655896" cy="827948"/>
        </a:xfrm>
        <a:prstGeom prst="roundRect">
          <a:avLst/>
        </a:prstGeom>
        <a:solidFill>
          <a:schemeClr val="accent3">
            <a:hueOff val="160146"/>
            <a:satOff val="-9038"/>
            <a:lumOff val="-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Interoperability at consumer record level</a:t>
          </a:r>
          <a:endParaRPr lang="en-US" sz="1400" kern="1200" dirty="0"/>
        </a:p>
      </dsp:txBody>
      <dsp:txXfrm>
        <a:off x="2046020" y="1116457"/>
        <a:ext cx="1575062" cy="747114"/>
      </dsp:txXfrm>
    </dsp:sp>
    <dsp:sp modelId="{6642286F-FA56-4589-A530-8BCC7614E89A}">
      <dsp:nvSpPr>
        <dsp:cNvPr id="0" name=""/>
        <dsp:cNvSpPr/>
      </dsp:nvSpPr>
      <dsp:spPr>
        <a:xfrm>
          <a:off x="1003194" y="2078449"/>
          <a:ext cx="1655896" cy="827948"/>
        </a:xfrm>
        <a:prstGeom prst="roundRect">
          <a:avLst/>
        </a:prstGeom>
        <a:solidFill>
          <a:schemeClr val="accent3">
            <a:hueOff val="320291"/>
            <a:satOff val="-18077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VBR/APM to facilitate flexibility for personalization </a:t>
          </a:r>
        </a:p>
      </dsp:txBody>
      <dsp:txXfrm>
        <a:off x="1043611" y="2118866"/>
        <a:ext cx="1575062" cy="747114"/>
      </dsp:txXfrm>
    </dsp:sp>
    <dsp:sp modelId="{707429DE-85DC-462A-A3DF-A6D147F0ACFF}">
      <dsp:nvSpPr>
        <dsp:cNvPr id="0" name=""/>
        <dsp:cNvSpPr/>
      </dsp:nvSpPr>
      <dsp:spPr>
        <a:xfrm>
          <a:off x="785" y="1076040"/>
          <a:ext cx="1655896" cy="827948"/>
        </a:xfrm>
        <a:prstGeom prst="roundRect">
          <a:avLst/>
        </a:prstGeom>
        <a:solidFill>
          <a:schemeClr val="accent3">
            <a:hueOff val="480437"/>
            <a:satOff val="-27115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VBR/APM to align financial incentives </a:t>
          </a:r>
        </a:p>
      </dsp:txBody>
      <dsp:txXfrm>
        <a:off x="41202" y="1116457"/>
        <a:ext cx="1575062" cy="747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1053B-830C-4672-A67D-2835EEE36883}">
      <dsp:nvSpPr>
        <dsp:cNvPr id="0" name=""/>
        <dsp:cNvSpPr/>
      </dsp:nvSpPr>
      <dsp:spPr>
        <a:xfrm>
          <a:off x="824388" y="0"/>
          <a:ext cx="9343072" cy="476408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1D724-F192-4A9A-912E-F4F7E65D78C0}">
      <dsp:nvSpPr>
        <dsp:cNvPr id="0" name=""/>
        <dsp:cNvSpPr/>
      </dsp:nvSpPr>
      <dsp:spPr>
        <a:xfrm>
          <a:off x="5501" y="1429226"/>
          <a:ext cx="2645987" cy="19056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Phase I: </a:t>
          </a:r>
          <a:r>
            <a:rPr lang="en-US" sz="2100" kern="1200" dirty="0"/>
            <a:t>Situation Analysis – Where We Are &amp; Where We Want To Be</a:t>
          </a:r>
        </a:p>
      </dsp:txBody>
      <dsp:txXfrm>
        <a:off x="98526" y="1522251"/>
        <a:ext cx="2459937" cy="1719585"/>
      </dsp:txXfrm>
    </dsp:sp>
    <dsp:sp modelId="{07FD8AC7-AEE9-4E0A-A7FF-5744ECBD6070}">
      <dsp:nvSpPr>
        <dsp:cNvPr id="0" name=""/>
        <dsp:cNvSpPr/>
      </dsp:nvSpPr>
      <dsp:spPr>
        <a:xfrm>
          <a:off x="2783787" y="1429226"/>
          <a:ext cx="2645987" cy="19056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Phase II: </a:t>
          </a:r>
          <a:r>
            <a:rPr lang="en-US" sz="2100" kern="1200" dirty="0"/>
            <a:t>Strategy Development With Tactics, High-Level Implementation Plan, &amp; Timeline</a:t>
          </a:r>
        </a:p>
      </dsp:txBody>
      <dsp:txXfrm>
        <a:off x="2876812" y="1522251"/>
        <a:ext cx="2459937" cy="1719585"/>
      </dsp:txXfrm>
    </dsp:sp>
    <dsp:sp modelId="{02A5EA9B-A1AE-4743-81FB-8111C41258EC}">
      <dsp:nvSpPr>
        <dsp:cNvPr id="0" name=""/>
        <dsp:cNvSpPr/>
      </dsp:nvSpPr>
      <dsp:spPr>
        <a:xfrm>
          <a:off x="5562074" y="1429226"/>
          <a:ext cx="2645987" cy="19056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Phase III: </a:t>
          </a:r>
          <a:r>
            <a:rPr lang="en-US" sz="2100" kern="1200" dirty="0"/>
            <a:t>Detailed Implementation Planning,  Budgeting &amp; Feasibility Analysis </a:t>
          </a:r>
        </a:p>
      </dsp:txBody>
      <dsp:txXfrm>
        <a:off x="5655099" y="1522251"/>
        <a:ext cx="2459937" cy="1719585"/>
      </dsp:txXfrm>
    </dsp:sp>
    <dsp:sp modelId="{6DDC1490-0F24-45C3-90FB-2092B58F042F}">
      <dsp:nvSpPr>
        <dsp:cNvPr id="0" name=""/>
        <dsp:cNvSpPr/>
      </dsp:nvSpPr>
      <dsp:spPr>
        <a:xfrm>
          <a:off x="8340361" y="1429226"/>
          <a:ext cx="2645987" cy="19056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Phase IV: </a:t>
          </a:r>
          <a:r>
            <a:rPr lang="en-US" sz="2100" kern="1200" dirty="0"/>
            <a:t>Strategy Implementation</a:t>
          </a:r>
        </a:p>
      </dsp:txBody>
      <dsp:txXfrm>
        <a:off x="8433386" y="1522251"/>
        <a:ext cx="2459937" cy="1719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A947E-A630-4410-B26B-9F8E1F5DC346}">
      <dsp:nvSpPr>
        <dsp:cNvPr id="0" name=""/>
        <dsp:cNvSpPr/>
      </dsp:nvSpPr>
      <dsp:spPr>
        <a:xfrm>
          <a:off x="5317" y="5458"/>
          <a:ext cx="2038440" cy="771054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“High Performing” On Payer Contracts</a:t>
          </a:r>
        </a:p>
      </dsp:txBody>
      <dsp:txXfrm>
        <a:off x="5317" y="5458"/>
        <a:ext cx="2038440" cy="771054"/>
      </dsp:txXfrm>
    </dsp:sp>
    <dsp:sp modelId="{652AC234-32EF-46AC-8869-2185C1BD5B74}">
      <dsp:nvSpPr>
        <dsp:cNvPr id="0" name=""/>
        <dsp:cNvSpPr/>
      </dsp:nvSpPr>
      <dsp:spPr>
        <a:xfrm>
          <a:off x="5317" y="776513"/>
          <a:ext cx="2038440" cy="377712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National health home measures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NCQA HEDIS measures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CMS STARS measures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Most common health plan contract measures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Specific health plan contract measures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Specific funder performance measures</a:t>
          </a:r>
        </a:p>
      </dsp:txBody>
      <dsp:txXfrm>
        <a:off x="5317" y="776513"/>
        <a:ext cx="2038440" cy="3777120"/>
      </dsp:txXfrm>
    </dsp:sp>
    <dsp:sp modelId="{021212A4-1B32-40E5-937E-BF895E9FFE70}">
      <dsp:nvSpPr>
        <dsp:cNvPr id="0" name=""/>
        <dsp:cNvSpPr/>
      </dsp:nvSpPr>
      <dsp:spPr>
        <a:xfrm>
          <a:off x="2329139" y="5458"/>
          <a:ext cx="2038440" cy="771054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The Speed &amp; Cost Factors</a:t>
          </a:r>
        </a:p>
      </dsp:txBody>
      <dsp:txXfrm>
        <a:off x="2329139" y="5458"/>
        <a:ext cx="2038440" cy="771054"/>
      </dsp:txXfrm>
    </dsp:sp>
    <dsp:sp modelId="{9B47388D-85A6-4513-9C54-D7702CEFEA4D}">
      <dsp:nvSpPr>
        <dsp:cNvPr id="0" name=""/>
        <dsp:cNvSpPr/>
      </dsp:nvSpPr>
      <dsp:spPr>
        <a:xfrm>
          <a:off x="2329139" y="776513"/>
          <a:ext cx="2038440" cy="377712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Search engine ranking and optimization scores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Online reputation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Inquiries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Inquiry response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Inquiry conversion rates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Time to appointment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Service rates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Rate-value linkage</a:t>
          </a:r>
        </a:p>
      </dsp:txBody>
      <dsp:txXfrm>
        <a:off x="2329139" y="776513"/>
        <a:ext cx="2038440" cy="3777120"/>
      </dsp:txXfrm>
    </dsp:sp>
    <dsp:sp modelId="{81D53E56-7D94-4E9E-897F-A0B40CF68BBD}">
      <dsp:nvSpPr>
        <dsp:cNvPr id="0" name=""/>
        <dsp:cNvSpPr/>
      </dsp:nvSpPr>
      <dsp:spPr>
        <a:xfrm>
          <a:off x="4652961" y="5458"/>
          <a:ext cx="2038440" cy="771054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The Consumer Experience</a:t>
          </a:r>
        </a:p>
      </dsp:txBody>
      <dsp:txXfrm>
        <a:off x="4652961" y="5458"/>
        <a:ext cx="2038440" cy="771054"/>
      </dsp:txXfrm>
    </dsp:sp>
    <dsp:sp modelId="{FB8C7F6F-1E0B-40C7-BC9D-A2DDC9B45F79}">
      <dsp:nvSpPr>
        <dsp:cNvPr id="0" name=""/>
        <dsp:cNvSpPr/>
      </dsp:nvSpPr>
      <dsp:spPr>
        <a:xfrm>
          <a:off x="4652961" y="776513"/>
          <a:ext cx="2038440" cy="377712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Net promoter score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Customer satisfaction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Customer experience monitoring (“mystery shopper”) results</a:t>
          </a:r>
        </a:p>
      </dsp:txBody>
      <dsp:txXfrm>
        <a:off x="4652961" y="776513"/>
        <a:ext cx="2038440" cy="3777120"/>
      </dsp:txXfrm>
    </dsp:sp>
    <dsp:sp modelId="{97B051E7-8A88-44FD-99F1-391A5FE338C1}">
      <dsp:nvSpPr>
        <dsp:cNvPr id="0" name=""/>
        <dsp:cNvSpPr/>
      </dsp:nvSpPr>
      <dsp:spPr>
        <a:xfrm>
          <a:off x="6976783" y="5458"/>
          <a:ext cx="2038440" cy="771054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Clinically Cutting Edge</a:t>
          </a:r>
        </a:p>
      </dsp:txBody>
      <dsp:txXfrm>
        <a:off x="6976783" y="5458"/>
        <a:ext cx="2038440" cy="771054"/>
      </dsp:txXfrm>
    </dsp:sp>
    <dsp:sp modelId="{E38D6EFF-E820-4C1A-A054-C0F7EEA34171}">
      <dsp:nvSpPr>
        <dsp:cNvPr id="0" name=""/>
        <dsp:cNvSpPr/>
      </dsp:nvSpPr>
      <dsp:spPr>
        <a:xfrm>
          <a:off x="6976783" y="776513"/>
          <a:ext cx="2038440" cy="377712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Consistency in “treatment model” – lack of unexplained variability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Current in clinical and service practices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Short time to evaluation and adoption of new treatment technology</a:t>
          </a:r>
        </a:p>
      </dsp:txBody>
      <dsp:txXfrm>
        <a:off x="6976783" y="776513"/>
        <a:ext cx="2038440" cy="3777120"/>
      </dsp:txXfrm>
    </dsp:sp>
    <dsp:sp modelId="{7C58536E-07F0-4310-9D7C-3D448DDED244}">
      <dsp:nvSpPr>
        <dsp:cNvPr id="0" name=""/>
        <dsp:cNvSpPr/>
      </dsp:nvSpPr>
      <dsp:spPr>
        <a:xfrm>
          <a:off x="9300605" y="5458"/>
          <a:ext cx="2038440" cy="771054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Financial Sustainability</a:t>
          </a:r>
        </a:p>
      </dsp:txBody>
      <dsp:txXfrm>
        <a:off x="9300605" y="5458"/>
        <a:ext cx="2038440" cy="771054"/>
      </dsp:txXfrm>
    </dsp:sp>
    <dsp:sp modelId="{B70A543C-51F2-47B0-B9ED-88C5D75765BF}">
      <dsp:nvSpPr>
        <dsp:cNvPr id="0" name=""/>
        <dsp:cNvSpPr/>
      </dsp:nvSpPr>
      <dsp:spPr>
        <a:xfrm>
          <a:off x="9300605" y="776513"/>
          <a:ext cx="2038440" cy="377712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Revenue – by service line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Liquidity – current ratio, days cash outstanding, cash flow from operations, days of accounts receivable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Profitability – revenue growth and net operating profit margin, by service line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Leverage – debt to equity ratio</a:t>
          </a:r>
        </a:p>
      </dsp:txBody>
      <dsp:txXfrm>
        <a:off x="9300605" y="776513"/>
        <a:ext cx="2038440" cy="3777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01DD9-00E3-46A9-9469-5EC8F3475CB9}">
      <dsp:nvSpPr>
        <dsp:cNvPr id="0" name=""/>
        <dsp:cNvSpPr/>
      </dsp:nvSpPr>
      <dsp:spPr>
        <a:xfrm rot="5400000">
          <a:off x="352052" y="795475"/>
          <a:ext cx="1239956" cy="1497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D5E19-C98D-4748-A3DF-9AB41B50618C}">
      <dsp:nvSpPr>
        <dsp:cNvPr id="0" name=""/>
        <dsp:cNvSpPr/>
      </dsp:nvSpPr>
      <dsp:spPr>
        <a:xfrm>
          <a:off x="635135" y="946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1. Market-Driven Strategy &amp; The Metrics Of Success</a:t>
          </a:r>
        </a:p>
      </dsp:txBody>
      <dsp:txXfrm>
        <a:off x="664379" y="30190"/>
        <a:ext cx="1605638" cy="939988"/>
      </dsp:txXfrm>
    </dsp:sp>
    <dsp:sp modelId="{1784C04C-9588-42E0-ABB3-9B14D29A9E7C}">
      <dsp:nvSpPr>
        <dsp:cNvPr id="0" name=""/>
        <dsp:cNvSpPr/>
      </dsp:nvSpPr>
      <dsp:spPr>
        <a:xfrm rot="5400000">
          <a:off x="352052" y="2043571"/>
          <a:ext cx="1239956" cy="149771"/>
        </a:xfrm>
        <a:prstGeom prst="rect">
          <a:avLst/>
        </a:prstGeom>
        <a:solidFill>
          <a:schemeClr val="accent3">
            <a:hueOff val="48044"/>
            <a:satOff val="-2712"/>
            <a:lumOff val="-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79FE5-C88A-40AE-95B5-FD063E552BE9}">
      <dsp:nvSpPr>
        <dsp:cNvPr id="0" name=""/>
        <dsp:cNvSpPr/>
      </dsp:nvSpPr>
      <dsp:spPr>
        <a:xfrm>
          <a:off x="635135" y="1249041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43676"/>
            <a:satOff val="-2465"/>
            <a:lumOff val="-3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2. C-Suite Technical Assistance – Linking Strategy To Metrics</a:t>
          </a:r>
        </a:p>
      </dsp:txBody>
      <dsp:txXfrm>
        <a:off x="664379" y="1278285"/>
        <a:ext cx="1605638" cy="939988"/>
      </dsp:txXfrm>
    </dsp:sp>
    <dsp:sp modelId="{6E69883E-A1E0-4B5F-AFD1-C94A4F652B51}">
      <dsp:nvSpPr>
        <dsp:cNvPr id="0" name=""/>
        <dsp:cNvSpPr/>
      </dsp:nvSpPr>
      <dsp:spPr>
        <a:xfrm rot="5400000">
          <a:off x="352052" y="3291666"/>
          <a:ext cx="1239956" cy="149771"/>
        </a:xfrm>
        <a:prstGeom prst="rect">
          <a:avLst/>
        </a:prstGeom>
        <a:solidFill>
          <a:schemeClr val="accent3">
            <a:hueOff val="96087"/>
            <a:satOff val="-5423"/>
            <a:lumOff val="-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923F9-B450-475E-8D85-C49DEDDDDD51}">
      <dsp:nvSpPr>
        <dsp:cNvPr id="0" name=""/>
        <dsp:cNvSpPr/>
      </dsp:nvSpPr>
      <dsp:spPr>
        <a:xfrm>
          <a:off x="635135" y="2497136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87352"/>
            <a:satOff val="-4930"/>
            <a:lumOff val="-7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3. The “Wish List” Of Metrics – Prioritized With Feasibility Assessment</a:t>
          </a:r>
        </a:p>
      </dsp:txBody>
      <dsp:txXfrm>
        <a:off x="664379" y="2526380"/>
        <a:ext cx="1605638" cy="939988"/>
      </dsp:txXfrm>
    </dsp:sp>
    <dsp:sp modelId="{7918B686-FFBB-4B31-B825-394E70CE20DF}">
      <dsp:nvSpPr>
        <dsp:cNvPr id="0" name=""/>
        <dsp:cNvSpPr/>
      </dsp:nvSpPr>
      <dsp:spPr>
        <a:xfrm>
          <a:off x="976099" y="3915713"/>
          <a:ext cx="2205149" cy="149771"/>
        </a:xfrm>
        <a:prstGeom prst="rect">
          <a:avLst/>
        </a:prstGeom>
        <a:solidFill>
          <a:schemeClr val="accent3">
            <a:hueOff val="144131"/>
            <a:satOff val="-8134"/>
            <a:lumOff val="-1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BF230-F952-41EC-85A8-876DB5A7853F}">
      <dsp:nvSpPr>
        <dsp:cNvPr id="0" name=""/>
        <dsp:cNvSpPr/>
      </dsp:nvSpPr>
      <dsp:spPr>
        <a:xfrm>
          <a:off x="635135" y="3745231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131028"/>
            <a:satOff val="-7395"/>
            <a:lumOff val="-11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4. Select The C-Suite Base Metrics Set </a:t>
          </a:r>
        </a:p>
      </dsp:txBody>
      <dsp:txXfrm>
        <a:off x="664379" y="3774475"/>
        <a:ext cx="1605638" cy="939988"/>
      </dsp:txXfrm>
    </dsp:sp>
    <dsp:sp modelId="{142F1C19-230E-46A2-B740-43DFC2483C0D}">
      <dsp:nvSpPr>
        <dsp:cNvPr id="0" name=""/>
        <dsp:cNvSpPr/>
      </dsp:nvSpPr>
      <dsp:spPr>
        <a:xfrm rot="16200000">
          <a:off x="2565340" y="3291666"/>
          <a:ext cx="1239956" cy="149771"/>
        </a:xfrm>
        <a:prstGeom prst="rect">
          <a:avLst/>
        </a:prstGeom>
        <a:solidFill>
          <a:schemeClr val="accent3">
            <a:hueOff val="192175"/>
            <a:satOff val="-10846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AE0FC-6DCF-4D52-AC8F-B9B7379D1BDB}">
      <dsp:nvSpPr>
        <dsp:cNvPr id="0" name=""/>
        <dsp:cNvSpPr/>
      </dsp:nvSpPr>
      <dsp:spPr>
        <a:xfrm>
          <a:off x="2848424" y="3745231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174704"/>
            <a:satOff val="-9860"/>
            <a:lumOff val="-14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5. Operationalize The C-Suite Base Metrics Set In An Automated Ongoing Reporting Format</a:t>
          </a:r>
        </a:p>
      </dsp:txBody>
      <dsp:txXfrm>
        <a:off x="2877668" y="3774475"/>
        <a:ext cx="1605638" cy="939988"/>
      </dsp:txXfrm>
    </dsp:sp>
    <dsp:sp modelId="{7AE7EF6D-6148-4D91-B575-2732F7BDE861}">
      <dsp:nvSpPr>
        <dsp:cNvPr id="0" name=""/>
        <dsp:cNvSpPr/>
      </dsp:nvSpPr>
      <dsp:spPr>
        <a:xfrm rot="16200000">
          <a:off x="2565340" y="2043571"/>
          <a:ext cx="1239956" cy="149771"/>
        </a:xfrm>
        <a:prstGeom prst="rect">
          <a:avLst/>
        </a:prstGeom>
        <a:solidFill>
          <a:schemeClr val="accent3">
            <a:hueOff val="240218"/>
            <a:satOff val="-13557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6127A-561C-4353-A29B-2F83428746E1}">
      <dsp:nvSpPr>
        <dsp:cNvPr id="0" name=""/>
        <dsp:cNvSpPr/>
      </dsp:nvSpPr>
      <dsp:spPr>
        <a:xfrm>
          <a:off x="2848424" y="2497136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218380"/>
            <a:satOff val="-12325"/>
            <a:lumOff val="-18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6. Practice Data-Driven Decision Making @ The C-Suite Level</a:t>
          </a:r>
        </a:p>
      </dsp:txBody>
      <dsp:txXfrm>
        <a:off x="2877668" y="2526380"/>
        <a:ext cx="1605638" cy="939988"/>
      </dsp:txXfrm>
    </dsp:sp>
    <dsp:sp modelId="{A3A4E9B1-EC2B-4963-B6C8-708C5D334AA2}">
      <dsp:nvSpPr>
        <dsp:cNvPr id="0" name=""/>
        <dsp:cNvSpPr/>
      </dsp:nvSpPr>
      <dsp:spPr>
        <a:xfrm rot="16200000">
          <a:off x="2565340" y="795475"/>
          <a:ext cx="1239956" cy="149771"/>
        </a:xfrm>
        <a:prstGeom prst="rect">
          <a:avLst/>
        </a:prstGeom>
        <a:solidFill>
          <a:schemeClr val="accent3">
            <a:hueOff val="288262"/>
            <a:satOff val="-16269"/>
            <a:lumOff val="-2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17068-551D-430F-A7AB-3AE0BF56CC68}">
      <dsp:nvSpPr>
        <dsp:cNvPr id="0" name=""/>
        <dsp:cNvSpPr/>
      </dsp:nvSpPr>
      <dsp:spPr>
        <a:xfrm>
          <a:off x="2848424" y="1249041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262056"/>
            <a:satOff val="-14790"/>
            <a:lumOff val="-22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7. Add High-Value Metrics That Require Investment (The ROI Question)</a:t>
          </a:r>
        </a:p>
      </dsp:txBody>
      <dsp:txXfrm>
        <a:off x="2877668" y="1278285"/>
        <a:ext cx="1605638" cy="939988"/>
      </dsp:txXfrm>
    </dsp:sp>
    <dsp:sp modelId="{EFF01D74-BE05-40F5-973B-D3A644AFB89B}">
      <dsp:nvSpPr>
        <dsp:cNvPr id="0" name=""/>
        <dsp:cNvSpPr/>
      </dsp:nvSpPr>
      <dsp:spPr>
        <a:xfrm>
          <a:off x="3189388" y="171428"/>
          <a:ext cx="2205149" cy="149771"/>
        </a:xfrm>
        <a:prstGeom prst="rect">
          <a:avLst/>
        </a:prstGeom>
        <a:solidFill>
          <a:schemeClr val="accent3">
            <a:hueOff val="336306"/>
            <a:satOff val="-18980"/>
            <a:lumOff val="-2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B2A0D-AC81-4DB4-BD8C-58E2FD11E277}">
      <dsp:nvSpPr>
        <dsp:cNvPr id="0" name=""/>
        <dsp:cNvSpPr/>
      </dsp:nvSpPr>
      <dsp:spPr>
        <a:xfrm>
          <a:off x="2848424" y="946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305732"/>
            <a:satOff val="-17255"/>
            <a:lumOff val="-26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8. Extend Data-Driven Decision Making Within The Organization-  With Transparency</a:t>
          </a:r>
        </a:p>
      </dsp:txBody>
      <dsp:txXfrm>
        <a:off x="2877668" y="30190"/>
        <a:ext cx="1605638" cy="939988"/>
      </dsp:txXfrm>
    </dsp:sp>
    <dsp:sp modelId="{88C95535-B599-4CE9-9CE2-DCC551A469F1}">
      <dsp:nvSpPr>
        <dsp:cNvPr id="0" name=""/>
        <dsp:cNvSpPr/>
      </dsp:nvSpPr>
      <dsp:spPr>
        <a:xfrm rot="5400000">
          <a:off x="4778629" y="795475"/>
          <a:ext cx="1239956" cy="149771"/>
        </a:xfrm>
        <a:prstGeom prst="rect">
          <a:avLst/>
        </a:prstGeom>
        <a:solidFill>
          <a:schemeClr val="accent3">
            <a:hueOff val="384349"/>
            <a:satOff val="-21692"/>
            <a:lumOff val="-3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A37CE-7F74-48B3-8908-CF150992E534}">
      <dsp:nvSpPr>
        <dsp:cNvPr id="0" name=""/>
        <dsp:cNvSpPr/>
      </dsp:nvSpPr>
      <dsp:spPr>
        <a:xfrm>
          <a:off x="5061712" y="946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349409"/>
            <a:satOff val="-19720"/>
            <a:lumOff val="-29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9. Organization-wide Education On Using Metrics In Service Delivery</a:t>
          </a:r>
        </a:p>
      </dsp:txBody>
      <dsp:txXfrm>
        <a:off x="5090956" y="30190"/>
        <a:ext cx="1605638" cy="939988"/>
      </dsp:txXfrm>
    </dsp:sp>
    <dsp:sp modelId="{379FF025-521D-4EF0-98BA-6FB28A6A01F1}">
      <dsp:nvSpPr>
        <dsp:cNvPr id="0" name=""/>
        <dsp:cNvSpPr/>
      </dsp:nvSpPr>
      <dsp:spPr>
        <a:xfrm rot="5400000">
          <a:off x="4778629" y="2043571"/>
          <a:ext cx="1239956" cy="149771"/>
        </a:xfrm>
        <a:prstGeom prst="rect">
          <a:avLst/>
        </a:prstGeom>
        <a:solidFill>
          <a:schemeClr val="accent3">
            <a:hueOff val="432393"/>
            <a:satOff val="-24403"/>
            <a:lumOff val="-3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9100D-4159-4BC7-9F53-D9BFCA4FC496}">
      <dsp:nvSpPr>
        <dsp:cNvPr id="0" name=""/>
        <dsp:cNvSpPr/>
      </dsp:nvSpPr>
      <dsp:spPr>
        <a:xfrm>
          <a:off x="5061712" y="1249041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393085"/>
            <a:satOff val="-22185"/>
            <a:lumOff val="-33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10. Add Performance-Based Elements To Team Compensation</a:t>
          </a:r>
        </a:p>
      </dsp:txBody>
      <dsp:txXfrm>
        <a:off x="5090956" y="1278285"/>
        <a:ext cx="1605638" cy="939988"/>
      </dsp:txXfrm>
    </dsp:sp>
    <dsp:sp modelId="{0BDD0329-16D0-4800-987B-F8C22E52FD84}">
      <dsp:nvSpPr>
        <dsp:cNvPr id="0" name=""/>
        <dsp:cNvSpPr/>
      </dsp:nvSpPr>
      <dsp:spPr>
        <a:xfrm rot="5400000">
          <a:off x="4778629" y="3291666"/>
          <a:ext cx="1239956" cy="149771"/>
        </a:xfrm>
        <a:prstGeom prst="rect">
          <a:avLst/>
        </a:prstGeom>
        <a:solidFill>
          <a:schemeClr val="accent3">
            <a:hueOff val="480437"/>
            <a:satOff val="-27115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9819A-2833-470A-8411-76ED06619849}">
      <dsp:nvSpPr>
        <dsp:cNvPr id="0" name=""/>
        <dsp:cNvSpPr/>
      </dsp:nvSpPr>
      <dsp:spPr>
        <a:xfrm>
          <a:off x="5061712" y="2497136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436761"/>
            <a:satOff val="-24650"/>
            <a:lumOff val="-37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11. Share Selected Performance Data With External Stakeholders</a:t>
          </a:r>
        </a:p>
      </dsp:txBody>
      <dsp:txXfrm>
        <a:off x="5090956" y="2526380"/>
        <a:ext cx="1605638" cy="939988"/>
      </dsp:txXfrm>
    </dsp:sp>
    <dsp:sp modelId="{6356182C-C43D-4077-855B-534C6EA02BC2}">
      <dsp:nvSpPr>
        <dsp:cNvPr id="0" name=""/>
        <dsp:cNvSpPr/>
      </dsp:nvSpPr>
      <dsp:spPr>
        <a:xfrm>
          <a:off x="5061712" y="3745231"/>
          <a:ext cx="1664126" cy="998476"/>
        </a:xfrm>
        <a:prstGeom prst="roundRect">
          <a:avLst>
            <a:gd name="adj" fmla="val 10000"/>
          </a:avLst>
        </a:prstGeom>
        <a:solidFill>
          <a:schemeClr val="accent3">
            <a:hueOff val="480437"/>
            <a:satOff val="-27115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12. Share Real-Time Performance Data With Partners</a:t>
          </a:r>
        </a:p>
      </dsp:txBody>
      <dsp:txXfrm>
        <a:off x="5090956" y="3774475"/>
        <a:ext cx="1605638" cy="9399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01DD9-00E3-46A9-9469-5EC8F3475CB9}">
      <dsp:nvSpPr>
        <dsp:cNvPr id="0" name=""/>
        <dsp:cNvSpPr/>
      </dsp:nvSpPr>
      <dsp:spPr>
        <a:xfrm rot="5400000">
          <a:off x="-87358" y="847438"/>
          <a:ext cx="1319367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D5E19-C98D-4748-A3DF-9AB41B50618C}">
      <dsp:nvSpPr>
        <dsp:cNvPr id="0" name=""/>
        <dsp:cNvSpPr/>
      </dsp:nvSpPr>
      <dsp:spPr>
        <a:xfrm>
          <a:off x="213418" y="1379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1. Market-Driven Strategy &amp; The Metrics Of Success</a:t>
          </a:r>
        </a:p>
      </dsp:txBody>
      <dsp:txXfrm>
        <a:off x="244549" y="32510"/>
        <a:ext cx="1709199" cy="1000615"/>
      </dsp:txXfrm>
    </dsp:sp>
    <dsp:sp modelId="{1784C04C-9588-42E0-ABB3-9B14D29A9E7C}">
      <dsp:nvSpPr>
        <dsp:cNvPr id="0" name=""/>
        <dsp:cNvSpPr/>
      </dsp:nvSpPr>
      <dsp:spPr>
        <a:xfrm rot="5400000">
          <a:off x="-87358" y="2176034"/>
          <a:ext cx="1319367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79FE5-C88A-40AE-95B5-FD063E552BE9}">
      <dsp:nvSpPr>
        <dsp:cNvPr id="0" name=""/>
        <dsp:cNvSpPr/>
      </dsp:nvSpPr>
      <dsp:spPr>
        <a:xfrm>
          <a:off x="213418" y="1329975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2. C-Suite Technical Assistance – Linking Strategy To Metrics</a:t>
          </a:r>
        </a:p>
      </dsp:txBody>
      <dsp:txXfrm>
        <a:off x="244549" y="1361106"/>
        <a:ext cx="1709199" cy="1000615"/>
      </dsp:txXfrm>
    </dsp:sp>
    <dsp:sp modelId="{6E69883E-A1E0-4B5F-AFD1-C94A4F652B51}">
      <dsp:nvSpPr>
        <dsp:cNvPr id="0" name=""/>
        <dsp:cNvSpPr/>
      </dsp:nvSpPr>
      <dsp:spPr>
        <a:xfrm rot="5400000">
          <a:off x="-87358" y="3504630"/>
          <a:ext cx="1319367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923F9-B450-475E-8D85-C49DEDDDDD51}">
      <dsp:nvSpPr>
        <dsp:cNvPr id="0" name=""/>
        <dsp:cNvSpPr/>
      </dsp:nvSpPr>
      <dsp:spPr>
        <a:xfrm>
          <a:off x="213418" y="2658572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3. The “Wish List” Of Metrics – Prioritized With Feasibility Assessment</a:t>
          </a:r>
        </a:p>
      </dsp:txBody>
      <dsp:txXfrm>
        <a:off x="244549" y="2689703"/>
        <a:ext cx="1709199" cy="1000615"/>
      </dsp:txXfrm>
    </dsp:sp>
    <dsp:sp modelId="{7918B686-FFBB-4B31-B825-394E70CE20DF}">
      <dsp:nvSpPr>
        <dsp:cNvPr id="0" name=""/>
        <dsp:cNvSpPr/>
      </dsp:nvSpPr>
      <dsp:spPr>
        <a:xfrm>
          <a:off x="576939" y="4168928"/>
          <a:ext cx="2346815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BF230-F952-41EC-85A8-876DB5A7853F}">
      <dsp:nvSpPr>
        <dsp:cNvPr id="0" name=""/>
        <dsp:cNvSpPr/>
      </dsp:nvSpPr>
      <dsp:spPr>
        <a:xfrm>
          <a:off x="213418" y="3987168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4. Select The C-Suite Base Metrics Set </a:t>
          </a:r>
        </a:p>
      </dsp:txBody>
      <dsp:txXfrm>
        <a:off x="244549" y="4018299"/>
        <a:ext cx="1709199" cy="1000615"/>
      </dsp:txXfrm>
    </dsp:sp>
    <dsp:sp modelId="{142F1C19-230E-46A2-B740-43DFC2483C0D}">
      <dsp:nvSpPr>
        <dsp:cNvPr id="0" name=""/>
        <dsp:cNvSpPr/>
      </dsp:nvSpPr>
      <dsp:spPr>
        <a:xfrm rot="16200000">
          <a:off x="2268685" y="3504630"/>
          <a:ext cx="1319367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AE0FC-6DCF-4D52-AC8F-B9B7379D1BDB}">
      <dsp:nvSpPr>
        <dsp:cNvPr id="0" name=""/>
        <dsp:cNvSpPr/>
      </dsp:nvSpPr>
      <dsp:spPr>
        <a:xfrm>
          <a:off x="2569463" y="3987168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5. Operationalize The C-Suite Base Metrics Set In An Automated Ongoing Reporting Format</a:t>
          </a:r>
        </a:p>
      </dsp:txBody>
      <dsp:txXfrm>
        <a:off x="2600594" y="4018299"/>
        <a:ext cx="1709199" cy="1000615"/>
      </dsp:txXfrm>
    </dsp:sp>
    <dsp:sp modelId="{7AE7EF6D-6148-4D91-B575-2732F7BDE861}">
      <dsp:nvSpPr>
        <dsp:cNvPr id="0" name=""/>
        <dsp:cNvSpPr/>
      </dsp:nvSpPr>
      <dsp:spPr>
        <a:xfrm rot="16200000">
          <a:off x="2268685" y="2176034"/>
          <a:ext cx="1319367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6127A-561C-4353-A29B-2F83428746E1}">
      <dsp:nvSpPr>
        <dsp:cNvPr id="0" name=""/>
        <dsp:cNvSpPr/>
      </dsp:nvSpPr>
      <dsp:spPr>
        <a:xfrm>
          <a:off x="2569463" y="2658572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6. Practice Data-Driven Decision Making @ The C-Suite Level</a:t>
          </a:r>
        </a:p>
      </dsp:txBody>
      <dsp:txXfrm>
        <a:off x="2600594" y="2689703"/>
        <a:ext cx="1709199" cy="1000615"/>
      </dsp:txXfrm>
    </dsp:sp>
    <dsp:sp modelId="{A3A4E9B1-EC2B-4963-B6C8-708C5D334AA2}">
      <dsp:nvSpPr>
        <dsp:cNvPr id="0" name=""/>
        <dsp:cNvSpPr/>
      </dsp:nvSpPr>
      <dsp:spPr>
        <a:xfrm rot="16200000">
          <a:off x="2268685" y="847438"/>
          <a:ext cx="1319367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17068-551D-430F-A7AB-3AE0BF56CC68}">
      <dsp:nvSpPr>
        <dsp:cNvPr id="0" name=""/>
        <dsp:cNvSpPr/>
      </dsp:nvSpPr>
      <dsp:spPr>
        <a:xfrm>
          <a:off x="2569463" y="1329975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7. Add High-Value Metrics That Require Investment (The ROI Question)</a:t>
          </a:r>
        </a:p>
      </dsp:txBody>
      <dsp:txXfrm>
        <a:off x="2600594" y="1361106"/>
        <a:ext cx="1709199" cy="1000615"/>
      </dsp:txXfrm>
    </dsp:sp>
    <dsp:sp modelId="{EFF01D74-BE05-40F5-973B-D3A644AFB89B}">
      <dsp:nvSpPr>
        <dsp:cNvPr id="0" name=""/>
        <dsp:cNvSpPr/>
      </dsp:nvSpPr>
      <dsp:spPr>
        <a:xfrm>
          <a:off x="2932983" y="183139"/>
          <a:ext cx="2346815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B2A0D-AC81-4DB4-BD8C-58E2FD11E277}">
      <dsp:nvSpPr>
        <dsp:cNvPr id="0" name=""/>
        <dsp:cNvSpPr/>
      </dsp:nvSpPr>
      <dsp:spPr>
        <a:xfrm>
          <a:off x="2569463" y="1379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8. Extend Data-Driven Decision Making Within The Organization-  With Transparency</a:t>
          </a:r>
        </a:p>
      </dsp:txBody>
      <dsp:txXfrm>
        <a:off x="2600594" y="32510"/>
        <a:ext cx="1709199" cy="1000615"/>
      </dsp:txXfrm>
    </dsp:sp>
    <dsp:sp modelId="{88C95535-B599-4CE9-9CE2-DCC551A469F1}">
      <dsp:nvSpPr>
        <dsp:cNvPr id="0" name=""/>
        <dsp:cNvSpPr/>
      </dsp:nvSpPr>
      <dsp:spPr>
        <a:xfrm rot="5400000">
          <a:off x="4624729" y="847438"/>
          <a:ext cx="1319367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A37CE-7F74-48B3-8908-CF150992E534}">
      <dsp:nvSpPr>
        <dsp:cNvPr id="0" name=""/>
        <dsp:cNvSpPr/>
      </dsp:nvSpPr>
      <dsp:spPr>
        <a:xfrm>
          <a:off x="4925507" y="1379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9. Organization-wide Education On Using Metrics In Service Delivery</a:t>
          </a:r>
        </a:p>
      </dsp:txBody>
      <dsp:txXfrm>
        <a:off x="4956638" y="32510"/>
        <a:ext cx="1709199" cy="1000615"/>
      </dsp:txXfrm>
    </dsp:sp>
    <dsp:sp modelId="{379FF025-521D-4EF0-98BA-6FB28A6A01F1}">
      <dsp:nvSpPr>
        <dsp:cNvPr id="0" name=""/>
        <dsp:cNvSpPr/>
      </dsp:nvSpPr>
      <dsp:spPr>
        <a:xfrm rot="5400000">
          <a:off x="4624729" y="2176034"/>
          <a:ext cx="1319367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9100D-4159-4BC7-9F53-D9BFCA4FC496}">
      <dsp:nvSpPr>
        <dsp:cNvPr id="0" name=""/>
        <dsp:cNvSpPr/>
      </dsp:nvSpPr>
      <dsp:spPr>
        <a:xfrm>
          <a:off x="4925507" y="1329975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10. Add Performance-Based Elements To Team Compensation</a:t>
          </a:r>
        </a:p>
      </dsp:txBody>
      <dsp:txXfrm>
        <a:off x="4956638" y="1361106"/>
        <a:ext cx="1709199" cy="1000615"/>
      </dsp:txXfrm>
    </dsp:sp>
    <dsp:sp modelId="{0BDD0329-16D0-4800-987B-F8C22E52FD84}">
      <dsp:nvSpPr>
        <dsp:cNvPr id="0" name=""/>
        <dsp:cNvSpPr/>
      </dsp:nvSpPr>
      <dsp:spPr>
        <a:xfrm rot="5400000">
          <a:off x="4624729" y="3504630"/>
          <a:ext cx="1319367" cy="1594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9819A-2833-470A-8411-76ED06619849}">
      <dsp:nvSpPr>
        <dsp:cNvPr id="0" name=""/>
        <dsp:cNvSpPr/>
      </dsp:nvSpPr>
      <dsp:spPr>
        <a:xfrm>
          <a:off x="4925507" y="2658572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11. Share Selected Performance Data With External Stakeholders</a:t>
          </a:r>
        </a:p>
      </dsp:txBody>
      <dsp:txXfrm>
        <a:off x="4956638" y="2689703"/>
        <a:ext cx="1709199" cy="1000615"/>
      </dsp:txXfrm>
    </dsp:sp>
    <dsp:sp modelId="{6356182C-C43D-4077-855B-534C6EA02BC2}">
      <dsp:nvSpPr>
        <dsp:cNvPr id="0" name=""/>
        <dsp:cNvSpPr/>
      </dsp:nvSpPr>
      <dsp:spPr>
        <a:xfrm>
          <a:off x="4925507" y="3987168"/>
          <a:ext cx="1771461" cy="106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12. Share Real-Time Performance Data With Partners</a:t>
          </a:r>
        </a:p>
      </dsp:txBody>
      <dsp:txXfrm>
        <a:off x="4956638" y="4018299"/>
        <a:ext cx="1709199" cy="1000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29632-3580-4EDB-A7F3-66B6F9FF32A3}">
      <dsp:nvSpPr>
        <dsp:cNvPr id="0" name=""/>
        <dsp:cNvSpPr/>
      </dsp:nvSpPr>
      <dsp:spPr>
        <a:xfrm>
          <a:off x="433966" y="-763198"/>
          <a:ext cx="6344547" cy="6344547"/>
        </a:xfrm>
        <a:prstGeom prst="circularArrow">
          <a:avLst>
            <a:gd name="adj1" fmla="val 5274"/>
            <a:gd name="adj2" fmla="val 312630"/>
            <a:gd name="adj3" fmla="val 12627197"/>
            <a:gd name="adj4" fmla="val 1814439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4C3AB-7F3E-45EE-8A2B-4B15718D0B0B}">
      <dsp:nvSpPr>
        <dsp:cNvPr id="0" name=""/>
        <dsp:cNvSpPr/>
      </dsp:nvSpPr>
      <dsp:spPr>
        <a:xfrm>
          <a:off x="1438965" y="-33214"/>
          <a:ext cx="4334550" cy="1241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1. Constantly monitor the market that matters – and go beyond your comfort zone for strategic insight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(Be in it…)</a:t>
          </a:r>
        </a:p>
      </dsp:txBody>
      <dsp:txXfrm>
        <a:off x="1499548" y="27369"/>
        <a:ext cx="4213384" cy="1119882"/>
      </dsp:txXfrm>
    </dsp:sp>
    <dsp:sp modelId="{CE6ED1C7-5BD1-49C1-AEF7-343E65A396F7}">
      <dsp:nvSpPr>
        <dsp:cNvPr id="0" name=""/>
        <dsp:cNvSpPr/>
      </dsp:nvSpPr>
      <dsp:spPr>
        <a:xfrm>
          <a:off x="3657530" y="3325088"/>
          <a:ext cx="3506157" cy="119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3. Create a sustainability-focused strategy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(Think vision, mission, and bottom line…)</a:t>
          </a:r>
        </a:p>
      </dsp:txBody>
      <dsp:txXfrm>
        <a:off x="3715871" y="3383429"/>
        <a:ext cx="3389475" cy="1078449"/>
      </dsp:txXfrm>
    </dsp:sp>
    <dsp:sp modelId="{C5C3F2B1-585B-4227-9B2C-A9F97BD19E65}">
      <dsp:nvSpPr>
        <dsp:cNvPr id="0" name=""/>
        <dsp:cNvSpPr/>
      </dsp:nvSpPr>
      <dsp:spPr>
        <a:xfrm>
          <a:off x="1966956" y="5002277"/>
          <a:ext cx="3482517" cy="119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4. Be laser-focused on step-by-step plan for implementing that strategy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(Get out your pointy boots…)</a:t>
          </a:r>
        </a:p>
      </dsp:txBody>
      <dsp:txXfrm>
        <a:off x="2025297" y="5060618"/>
        <a:ext cx="3365835" cy="1078449"/>
      </dsp:txXfrm>
    </dsp:sp>
    <dsp:sp modelId="{25C75535-83CA-4BEF-ADD3-50F5122B6904}">
      <dsp:nvSpPr>
        <dsp:cNvPr id="0" name=""/>
        <dsp:cNvSpPr/>
      </dsp:nvSpPr>
      <dsp:spPr>
        <a:xfrm>
          <a:off x="3921688" y="1658939"/>
          <a:ext cx="3102106" cy="1282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2. Build organizational resilience and efficiency as the foundation for success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</a:t>
          </a:r>
          <a:r>
            <a:rPr lang="en-US" sz="1400" kern="1200" dirty="0"/>
            <a:t>(Success demands lots of Qi…)</a:t>
          </a:r>
        </a:p>
      </dsp:txBody>
      <dsp:txXfrm>
        <a:off x="3984292" y="1721543"/>
        <a:ext cx="2976898" cy="1157251"/>
      </dsp:txXfrm>
    </dsp:sp>
    <dsp:sp modelId="{04833F22-6215-4FAF-A5F8-2D354991C4B4}">
      <dsp:nvSpPr>
        <dsp:cNvPr id="0" name=""/>
        <dsp:cNvSpPr/>
      </dsp:nvSpPr>
      <dsp:spPr>
        <a:xfrm>
          <a:off x="-566022" y="3447169"/>
          <a:ext cx="3908677" cy="119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5. Monitor (and communicate) your strategy implementation metrics – obsessively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(Know the score early…)</a:t>
          </a:r>
        </a:p>
      </dsp:txBody>
      <dsp:txXfrm>
        <a:off x="-507681" y="3505510"/>
        <a:ext cx="3791995" cy="1078449"/>
      </dsp:txXfrm>
    </dsp:sp>
    <dsp:sp modelId="{63AB152A-4E01-4047-A333-EF94E6CE953E}">
      <dsp:nvSpPr>
        <dsp:cNvPr id="0" name=""/>
        <dsp:cNvSpPr/>
      </dsp:nvSpPr>
      <dsp:spPr>
        <a:xfrm>
          <a:off x="-449852" y="1771877"/>
          <a:ext cx="3908677" cy="119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6. Be willing to be wrong – and make prompt course corrections to strategy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(Humility and flexibility are key…)</a:t>
          </a:r>
          <a:endParaRPr lang="en-US" sz="1000" kern="1200" dirty="0"/>
        </a:p>
      </dsp:txBody>
      <dsp:txXfrm>
        <a:off x="-391511" y="1830218"/>
        <a:ext cx="3791995" cy="1078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2779C-83A6-A04D-BFFC-D17D43E1FEDD}">
      <dsp:nvSpPr>
        <dsp:cNvPr id="0" name=""/>
        <dsp:cNvSpPr/>
      </dsp:nvSpPr>
      <dsp:spPr>
        <a:xfrm>
          <a:off x="4142717" y="-109093"/>
          <a:ext cx="3212734" cy="13715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Translate objectives and strategies into tactics and measurable performance</a:t>
          </a:r>
        </a:p>
      </dsp:txBody>
      <dsp:txXfrm>
        <a:off x="4209673" y="-42137"/>
        <a:ext cx="3078822" cy="1237685"/>
      </dsp:txXfrm>
    </dsp:sp>
    <dsp:sp modelId="{6D1234F2-34F4-544E-8230-CE8B0A5A3945}">
      <dsp:nvSpPr>
        <dsp:cNvPr id="0" name=""/>
        <dsp:cNvSpPr/>
      </dsp:nvSpPr>
      <dsp:spPr>
        <a:xfrm>
          <a:off x="3364079" y="906509"/>
          <a:ext cx="4290778" cy="4290778"/>
        </a:xfrm>
        <a:custGeom>
          <a:avLst/>
          <a:gdLst/>
          <a:ahLst/>
          <a:cxnLst/>
          <a:rect l="0" t="0" r="0" b="0"/>
          <a:pathLst>
            <a:path>
              <a:moveTo>
                <a:pt x="3330499" y="357035"/>
              </a:moveTo>
              <a:arcTo wR="2145389" hR="2145389" stAng="18211904" swAng="296193"/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04FC5-4012-5048-8540-23DA47B494C8}">
      <dsp:nvSpPr>
        <dsp:cNvPr id="0" name=""/>
        <dsp:cNvSpPr/>
      </dsp:nvSpPr>
      <dsp:spPr>
        <a:xfrm>
          <a:off x="6124175" y="1373333"/>
          <a:ext cx="3330591" cy="13715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Do “action detailing” - create the operational workplans with specific roles and responsibilities</a:t>
          </a:r>
        </a:p>
      </dsp:txBody>
      <dsp:txXfrm>
        <a:off x="6191131" y="1440289"/>
        <a:ext cx="3196679" cy="1237685"/>
      </dsp:txXfrm>
    </dsp:sp>
    <dsp:sp modelId="{34F43F8D-5289-FB45-A255-15BB996CC6E9}">
      <dsp:nvSpPr>
        <dsp:cNvPr id="0" name=""/>
        <dsp:cNvSpPr/>
      </dsp:nvSpPr>
      <dsp:spPr>
        <a:xfrm>
          <a:off x="3651768" y="147362"/>
          <a:ext cx="4290778" cy="4290778"/>
        </a:xfrm>
        <a:custGeom>
          <a:avLst/>
          <a:gdLst/>
          <a:ahLst/>
          <a:cxnLst/>
          <a:rect l="0" t="0" r="0" b="0"/>
          <a:pathLst>
            <a:path>
              <a:moveTo>
                <a:pt x="4241082" y="2604480"/>
              </a:moveTo>
              <a:arcTo wR="2145389" hR="2145389" stAng="741376" swAng="1115886"/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6FA72-F2AB-B649-94A4-37323CA056FD}">
      <dsp:nvSpPr>
        <dsp:cNvPr id="0" name=""/>
        <dsp:cNvSpPr/>
      </dsp:nvSpPr>
      <dsp:spPr>
        <a:xfrm>
          <a:off x="5804491" y="3402302"/>
          <a:ext cx="2819818" cy="13715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Sync the plan and  plan investments and staffing with budgets &amp; operating plans</a:t>
          </a:r>
        </a:p>
      </dsp:txBody>
      <dsp:txXfrm>
        <a:off x="5871447" y="3469258"/>
        <a:ext cx="2685906" cy="1237685"/>
      </dsp:txXfrm>
    </dsp:sp>
    <dsp:sp modelId="{B3D19E83-A290-E74E-BE74-4C22438B16D3}">
      <dsp:nvSpPr>
        <dsp:cNvPr id="0" name=""/>
        <dsp:cNvSpPr/>
      </dsp:nvSpPr>
      <dsp:spPr>
        <a:xfrm>
          <a:off x="3442421" y="444798"/>
          <a:ext cx="4290778" cy="4290778"/>
        </a:xfrm>
        <a:custGeom>
          <a:avLst/>
          <a:gdLst/>
          <a:ahLst/>
          <a:cxnLst/>
          <a:rect l="0" t="0" r="0" b="0"/>
          <a:pathLst>
            <a:path>
              <a:moveTo>
                <a:pt x="2356797" y="4280336"/>
              </a:moveTo>
              <a:arcTo wR="2145389" hR="2145389" stAng="5060691" swAng="834194"/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876CD-7B28-2949-8E11-9DC6EE64B487}">
      <dsp:nvSpPr>
        <dsp:cNvPr id="0" name=""/>
        <dsp:cNvSpPr/>
      </dsp:nvSpPr>
      <dsp:spPr>
        <a:xfrm>
          <a:off x="2764683" y="3341020"/>
          <a:ext cx="2816133" cy="13715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Get leadership buy-in and engage team members at all levels</a:t>
          </a:r>
        </a:p>
      </dsp:txBody>
      <dsp:txXfrm>
        <a:off x="2831639" y="3407976"/>
        <a:ext cx="2682221" cy="1237685"/>
      </dsp:txXfrm>
    </dsp:sp>
    <dsp:sp modelId="{5E4DF93E-A71A-E146-AEE8-AEE24D18C167}">
      <dsp:nvSpPr>
        <dsp:cNvPr id="0" name=""/>
        <dsp:cNvSpPr/>
      </dsp:nvSpPr>
      <dsp:spPr>
        <a:xfrm>
          <a:off x="3573155" y="238123"/>
          <a:ext cx="4290778" cy="4290778"/>
        </a:xfrm>
        <a:custGeom>
          <a:avLst/>
          <a:gdLst/>
          <a:ahLst/>
          <a:cxnLst/>
          <a:rect l="0" t="0" r="0" b="0"/>
          <a:pathLst>
            <a:path>
              <a:moveTo>
                <a:pt x="222735" y="3097281"/>
              </a:moveTo>
              <a:arcTo wR="2145389" hR="2145389" stAng="9219618" swAng="988424"/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4B00A-7E3A-904C-9C06-DB508A502B08}">
      <dsp:nvSpPr>
        <dsp:cNvPr id="0" name=""/>
        <dsp:cNvSpPr/>
      </dsp:nvSpPr>
      <dsp:spPr>
        <a:xfrm>
          <a:off x="2316818" y="1373333"/>
          <a:ext cx="2783760" cy="13715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Measure progress, course correct, and plan for the unexpected</a:t>
          </a:r>
        </a:p>
      </dsp:txBody>
      <dsp:txXfrm>
        <a:off x="2383774" y="1440289"/>
        <a:ext cx="2649848" cy="1237685"/>
      </dsp:txXfrm>
    </dsp:sp>
    <dsp:sp modelId="{580D4FC8-5B03-874E-BB0D-E5C85B740A63}">
      <dsp:nvSpPr>
        <dsp:cNvPr id="0" name=""/>
        <dsp:cNvSpPr/>
      </dsp:nvSpPr>
      <dsp:spPr>
        <a:xfrm>
          <a:off x="3843313" y="906509"/>
          <a:ext cx="4290778" cy="4290778"/>
        </a:xfrm>
        <a:custGeom>
          <a:avLst/>
          <a:gdLst/>
          <a:ahLst/>
          <a:cxnLst/>
          <a:rect l="0" t="0" r="0" b="0"/>
          <a:pathLst>
            <a:path>
              <a:moveTo>
                <a:pt x="810782" y="465650"/>
              </a:moveTo>
              <a:arcTo wR="2145389" hR="2145389" stAng="13891904" swAng="296193"/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9151CFF-B8D1-4E3F-AE69-BB1C6F153B2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806A8F5-321F-4FEB-81A7-DE2418F5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6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E5AFE27-D8F4-40E9-A7BD-A91FF030D230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CD306CE-24D1-4D7A-A9D3-E4D2FDCD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SegoeUI"/>
              </a:rPr>
              <a:t>Saturday, October 2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3-hour session, open only to CEOs and board chairs of CBHC-member organizations</a:t>
            </a:r>
          </a:p>
          <a:p>
            <a:pPr algn="l"/>
            <a:endParaRPr lang="en-US" sz="1800" b="0" i="0" u="none" strike="noStrike" baseline="0" dirty="0">
              <a:latin typeface="SegoeUI"/>
            </a:endParaRPr>
          </a:p>
          <a:p>
            <a:pPr algn="l"/>
            <a:r>
              <a:rPr lang="en-US" sz="1800" b="0" i="0" u="none" strike="noStrike" baseline="0" dirty="0">
                <a:latin typeface="SegoeUI"/>
              </a:rPr>
              <a:t>Time: 8:00 - 11:00 AM MT (with a mid-morning break)</a:t>
            </a:r>
          </a:p>
          <a:p>
            <a:pPr algn="l"/>
            <a:endParaRPr lang="en-US" sz="1800" b="0" i="0" u="none" strike="noStrike" baseline="0" dirty="0">
              <a:latin typeface="SegoeUI"/>
            </a:endParaRPr>
          </a:p>
          <a:p>
            <a:pPr algn="l"/>
            <a:r>
              <a:rPr lang="en-US" sz="1800" b="0" i="0" u="none" strike="noStrike" baseline="0" dirty="0">
                <a:latin typeface="SegoeUI"/>
              </a:rPr>
              <a:t>Title: The "Next Normal" Strategic &amp; Sustainability Challenges To Community-based Behavioral Health Organizations</a:t>
            </a:r>
          </a:p>
          <a:p>
            <a:pPr algn="l"/>
            <a:endParaRPr lang="en-US" sz="1800" b="0" i="0" u="none" strike="noStrike" baseline="0" dirty="0">
              <a:latin typeface="SegoeUI"/>
            </a:endParaRPr>
          </a:p>
          <a:p>
            <a:pPr algn="l"/>
            <a:r>
              <a:rPr lang="en-US" sz="1800" b="0" i="0" u="none" strike="noStrike" baseline="0" dirty="0">
                <a:latin typeface="SegoeUI"/>
              </a:rPr>
              <a:t>Description: This by-invitation-only session will focus on two key governance issues. First, what are the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pandemic-driven market forces that are changing the sustainable business models of community-based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behavioral health organizations? Then, what is the framework for strategy development and maintaining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competitive advantage in the 'next normal". The session will be a combination of executive briefing and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interactive strategy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7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4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mantra of every executive these days</a:t>
            </a:r>
          </a:p>
          <a:p>
            <a:endParaRPr lang="en-US" dirty="0"/>
          </a:p>
          <a:p>
            <a:r>
              <a:rPr lang="en-US" dirty="0"/>
              <a:t>There are days I wake up and think ‘just keep it coming’</a:t>
            </a:r>
          </a:p>
          <a:p>
            <a:endParaRPr lang="en-US" dirty="0"/>
          </a:p>
          <a:p>
            <a:r>
              <a:rPr lang="en-US" dirty="0"/>
              <a:t>The big unknowns – pandemic 2.0, federal/state budgets, political changes, regulatory shifts, new competition, new technology</a:t>
            </a:r>
          </a:p>
          <a:p>
            <a:endParaRPr lang="en-US" dirty="0"/>
          </a:p>
          <a:p>
            <a:r>
              <a:rPr lang="en-US" dirty="0"/>
              <a:t>The requirement?  Framework for resilient operations and orderly process for making changes – big and small – with shifts in the landscape to maintain competitive advantage and sustainability  -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5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6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9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306CE-24D1-4D7A-A9D3-E4D2FDCDF1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F9731-4FEC-44BB-AA8A-9894F0D040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3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lain Whi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512532"/>
            <a:ext cx="10058400" cy="331425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400" b="1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5453742"/>
            <a:ext cx="10058400" cy="71029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>
              <a:buNone/>
              <a:defRPr sz="240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3" y="4630370"/>
            <a:ext cx="4354607" cy="6611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849B22-FC3A-458F-B4FB-FCAAD8C6E5B2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Partner Logo + Editable Teal Bar + Title + Sub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3E6BEB-444A-4F95-BAFA-191DDD614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" y="2815758"/>
            <a:ext cx="12192017" cy="3583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1868627"/>
            <a:ext cx="12191999" cy="947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32D47-6F7F-439C-BCEB-BEF59F61DD3D}"/>
              </a:ext>
            </a:extLst>
          </p:cNvPr>
          <p:cNvSpPr/>
          <p:nvPr userDrawn="1"/>
        </p:nvSpPr>
        <p:spPr>
          <a:xfrm>
            <a:off x="0" y="2815342"/>
            <a:ext cx="12191999" cy="3583804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8267" y="3084022"/>
            <a:ext cx="10058400" cy="2165199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32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7" y="623253"/>
            <a:ext cx="3270624" cy="4965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08168-9B3C-431F-8E6D-78B45CD79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267" y="5378450"/>
            <a:ext cx="10065346" cy="94773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936A0B-0386-484E-8CD2-51B506667E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86258" y="449321"/>
            <a:ext cx="2727325" cy="984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00DC93A2-EEAB-4E11-9D30-1FA458A31E72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9742321-0CFE-489D-8FAC-C2AA2BCF15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5221" y="1870165"/>
            <a:ext cx="10058400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24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03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Editable Teal Bar + Title + Subtitle 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F20F0E-7E06-483F-9627-DAD321BA0D07}"/>
              </a:ext>
            </a:extLst>
          </p:cNvPr>
          <p:cNvSpPr/>
          <p:nvPr userDrawn="1"/>
        </p:nvSpPr>
        <p:spPr>
          <a:xfrm>
            <a:off x="0" y="2815342"/>
            <a:ext cx="12192000" cy="3583804"/>
          </a:xfrm>
          <a:prstGeom prst="rect">
            <a:avLst/>
          </a:prstGeom>
          <a:gradFill>
            <a:gsLst>
              <a:gs pos="1000">
                <a:schemeClr val="tx1"/>
              </a:gs>
              <a:gs pos="99115">
                <a:schemeClr val="tx1"/>
              </a:gs>
              <a:gs pos="61000">
                <a:srgbClr val="139896"/>
              </a:gs>
              <a:gs pos="44000">
                <a:srgbClr val="13989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1868627"/>
            <a:ext cx="12191999" cy="947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8267" y="3084022"/>
            <a:ext cx="10058400" cy="2165199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32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27" y="540560"/>
            <a:ext cx="4947587" cy="751133"/>
          </a:xfrm>
          <a:prstGeom prst="rect">
            <a:avLst/>
          </a:prstGeom>
        </p:spPr>
      </p:pic>
      <p:sp>
        <p:nvSpPr>
          <p:cNvPr id="19" name="ZoneTexte 3">
            <a:extLst>
              <a:ext uri="{FF2B5EF4-FFF2-40B4-BE49-F238E27FC236}">
                <a16:creationId xmlns:a16="http://schemas.microsoft.com/office/drawing/2014/main" id="{C2DCA01F-2A75-403B-907B-82D62E9056AB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08168-9B3C-431F-8E6D-78B45CD79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267" y="5378450"/>
            <a:ext cx="10065346" cy="94773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CA313E-413E-4627-ADAE-F737CE3F79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5221" y="1870165"/>
            <a:ext cx="10058400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4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68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Partner Logo + Editable Teal Bar + Title + Subtitle 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932D47-6F7F-439C-BCEB-BEF59F61DD3D}"/>
              </a:ext>
            </a:extLst>
          </p:cNvPr>
          <p:cNvSpPr/>
          <p:nvPr userDrawn="1"/>
        </p:nvSpPr>
        <p:spPr>
          <a:xfrm>
            <a:off x="0" y="2815342"/>
            <a:ext cx="12192000" cy="3583804"/>
          </a:xfrm>
          <a:prstGeom prst="rect">
            <a:avLst/>
          </a:prstGeom>
          <a:gradFill>
            <a:gsLst>
              <a:gs pos="1000">
                <a:schemeClr val="tx1"/>
              </a:gs>
              <a:gs pos="99115">
                <a:schemeClr val="tx1"/>
              </a:gs>
              <a:gs pos="61000">
                <a:srgbClr val="139896"/>
              </a:gs>
              <a:gs pos="44000">
                <a:srgbClr val="13989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1868627"/>
            <a:ext cx="12191999" cy="947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8267" y="3084022"/>
            <a:ext cx="10058400" cy="2165199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32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7" y="623253"/>
            <a:ext cx="3270624" cy="4965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08168-9B3C-431F-8E6D-78B45CD79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267" y="5378450"/>
            <a:ext cx="10065346" cy="94773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936A0B-0386-484E-8CD2-51B506667E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86258" y="449321"/>
            <a:ext cx="2727325" cy="984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10B6D8-2313-4BE9-B7C5-7D0221CDA5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5221" y="1870165"/>
            <a:ext cx="10058400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4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00DC93A2-EEAB-4E11-9D30-1FA458A31E72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0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71FE7-4AC2-42C3-A7B9-2E44C73CC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E3224EB-33EE-4DD7-907E-5AF1F4220C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5" y="490525"/>
            <a:ext cx="6867525" cy="2938475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40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F554CF-2064-49CE-96D8-8E7E8AD43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5" y="3559549"/>
            <a:ext cx="6867525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09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71FE7-4AC2-42C3-A7B9-2E44C73CC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E3224EB-33EE-4DD7-907E-5AF1F4220C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5" y="490525"/>
            <a:ext cx="6867525" cy="2938475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40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F554CF-2064-49CE-96D8-8E7E8AD43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5" y="3559549"/>
            <a:ext cx="6867525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38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71FE7-4AC2-42C3-A7B9-2E44C73CC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5C864B-4F13-43B0-9577-3BA3F15B6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5" y="490525"/>
            <a:ext cx="6867525" cy="2938475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40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99C95B-06B8-4D4C-914F-DCA8EAA85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5" y="3559549"/>
            <a:ext cx="6867525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09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71FE7-4AC2-42C3-A7B9-2E44C73CC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7104EF-921D-4016-BC22-F73F9C1841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5" y="490525"/>
            <a:ext cx="6867525" cy="2938475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40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E63A7C-68FE-4F88-AED8-3E63E3754C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5" y="3559549"/>
            <a:ext cx="6867525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81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71FE7-4AC2-42C3-A7B9-2E44C73CC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E28DC0-0348-4E0B-A4E1-E382A35C60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5" y="490525"/>
            <a:ext cx="6867525" cy="2938475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40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1553E4-CAB2-4A77-BC98-32C856CC66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5" y="3559549"/>
            <a:ext cx="6867525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59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224E06-0421-48C4-87AE-AF2ED9BF8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4772" cy="6409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89990A-CE14-4AEF-8A8B-CC3A8DDC3919}"/>
              </a:ext>
            </a:extLst>
          </p:cNvPr>
          <p:cNvSpPr/>
          <p:nvPr userDrawn="1"/>
        </p:nvSpPr>
        <p:spPr>
          <a:xfrm>
            <a:off x="3868" y="0"/>
            <a:ext cx="12188132" cy="6409216"/>
          </a:xfrm>
          <a:prstGeom prst="rect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68" y="4314825"/>
            <a:ext cx="12192000" cy="2094391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8" y="4825350"/>
            <a:ext cx="12188132" cy="1076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8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8931DC-BAC8-42B7-964C-1A884CB75981}"/>
              </a:ext>
            </a:extLst>
          </p:cNvPr>
          <p:cNvSpPr/>
          <p:nvPr userDrawn="1"/>
        </p:nvSpPr>
        <p:spPr>
          <a:xfrm>
            <a:off x="-3868" y="0"/>
            <a:ext cx="12192000" cy="6409216"/>
          </a:xfrm>
          <a:prstGeom prst="rect">
            <a:avLst/>
          </a:prstGeom>
          <a:gradFill>
            <a:gsLst>
              <a:gs pos="1000">
                <a:schemeClr val="tx1"/>
              </a:gs>
              <a:gs pos="100000">
                <a:srgbClr val="139896"/>
              </a:gs>
              <a:gs pos="73000">
                <a:srgbClr val="13989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3868" y="4314825"/>
            <a:ext cx="12192000" cy="2094391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8" y="4825350"/>
            <a:ext cx="12188132" cy="1076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0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Proposal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9145CF-B549-4739-95CF-5A949E34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849B22-FC3A-458F-B4FB-FCAAD8C6E5B2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A39D7-E974-4FE7-A998-B3E976239E53}"/>
              </a:ext>
            </a:extLst>
          </p:cNvPr>
          <p:cNvSpPr/>
          <p:nvPr userDrawn="1"/>
        </p:nvSpPr>
        <p:spPr>
          <a:xfrm>
            <a:off x="0" y="1165824"/>
            <a:ext cx="12192000" cy="4287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042B89B-C707-4B12-989B-87EA09E17B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97280" y="1218336"/>
            <a:ext cx="10119043" cy="31115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804E9F-FF59-4395-A13F-FF9321622D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38131"/>
            <a:ext cx="10058400" cy="19886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 b="1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0E14FB3-0B53-48EB-B691-8AA892D04C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3926125"/>
            <a:ext cx="10058400" cy="710293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800" cap="none" spc="0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66F701-D87A-46B9-93BB-0C94BC8BBB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3" y="352818"/>
            <a:ext cx="2731327" cy="414665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B4963B4-5454-424F-9332-A684ACB285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6963" y="4829175"/>
            <a:ext cx="10058400" cy="81121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1249526-02AC-46D2-914F-D2F975EC6B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58300" y="339726"/>
            <a:ext cx="2516188" cy="5825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07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F9FECC67-6929-422E-98E7-CF9B3D499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6" y="0"/>
            <a:ext cx="12188131" cy="433924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4339243"/>
            <a:ext cx="12192000" cy="2069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8" y="4825350"/>
            <a:ext cx="12188132" cy="1076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2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7A09C4-A3E6-46D0-88AB-F8F521CD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/>
        </p:blipFill>
        <p:spPr>
          <a:xfrm>
            <a:off x="0" y="-1"/>
            <a:ext cx="12192000" cy="433924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4339244"/>
            <a:ext cx="12192000" cy="2120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8" y="4825350"/>
            <a:ext cx="12188132" cy="1076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2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9CCFC-7C70-4414-B757-B2AB769B86AF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28E55-4A87-48E1-9924-83A90CF53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" y="6493959"/>
            <a:ext cx="1765795" cy="270881"/>
          </a:xfrm>
          <a:prstGeom prst="rect">
            <a:avLst/>
          </a:prstGeom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9CF83387-F67A-4483-B4B2-5E59E786CD4F}"/>
              </a:ext>
            </a:extLst>
          </p:cNvPr>
          <p:cNvSpPr txBox="1"/>
          <p:nvPr userDrawn="1"/>
        </p:nvSpPr>
        <p:spPr>
          <a:xfrm>
            <a:off x="1602105" y="6510526"/>
            <a:ext cx="9769642" cy="296905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r">
              <a:defRPr/>
            </a:pPr>
            <a:r>
              <a:rPr lang="fr-FR" sz="14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© 2020 </a:t>
            </a:r>
            <a:r>
              <a:rPr lang="fr-FR" sz="1400" i="1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OPEN MINDS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71739"/>
            <a:ext cx="10058400" cy="14342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97280" y="2309650"/>
            <a:ext cx="10058400" cy="35594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1FFB7DCD-853A-459A-9CF2-DB11D9460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94332" y="6459785"/>
            <a:ext cx="1312025" cy="365125"/>
          </a:xfrm>
        </p:spPr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D069A5-AC05-44FC-A826-A2C46572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609725"/>
            <a:ext cx="10991850" cy="4345094"/>
          </a:xfrm>
          <a:prstGeom prst="rect">
            <a:avLst/>
          </a:prstGeom>
        </p:spPr>
        <p:txBody>
          <a:bodyPr>
            <a:normAutofit/>
          </a:bodyPr>
          <a:lstStyle>
            <a:lvl1pPr indent="-274320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marL="502920" indent="-228600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49808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1005840" indent="-228600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1234440" indent="-22860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1AE241-F9B6-4232-A0D9-9F6BA4FA8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1099185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919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53B2D3-AE94-4B69-886B-8416E17F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609724"/>
            <a:ext cx="10991850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44488">
              <a:lnSpc>
                <a:spcPct val="100000"/>
              </a:lnSpc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722376" indent="-344488">
              <a:lnSpc>
                <a:spcPct val="100000"/>
              </a:lnSpc>
              <a:buSzPct val="100000"/>
              <a:buFont typeface="+mj-lt"/>
              <a:buAutoNum type="alphaUcPeriod"/>
              <a:defRPr sz="2000">
                <a:solidFill>
                  <a:schemeClr val="tx1"/>
                </a:solidFill>
              </a:defRPr>
            </a:lvl2pPr>
            <a:lvl3pPr marL="1005840" indent="-228600">
              <a:lnSpc>
                <a:spcPct val="100000"/>
              </a:lnSpc>
              <a:buFont typeface="+mj-lt"/>
              <a:buAutoNum type="romanUcPeriod"/>
              <a:defRPr sz="1600">
                <a:solidFill>
                  <a:schemeClr val="tx1"/>
                </a:solidFill>
              </a:defRPr>
            </a:lvl3pPr>
            <a:lvl4pPr marL="1280160" indent="-228600">
              <a:lnSpc>
                <a:spcPct val="100000"/>
              </a:lnSpc>
              <a:buFont typeface="+mj-lt"/>
              <a:buAutoNum type="alphaLcPeriod"/>
              <a:defRPr sz="1400">
                <a:solidFill>
                  <a:schemeClr val="tx1"/>
                </a:solidFill>
              </a:defRPr>
            </a:lvl4pPr>
            <a:lvl5pPr marL="1481328" indent="-173038">
              <a:lnSpc>
                <a:spcPct val="100000"/>
              </a:lnSpc>
              <a:buFont typeface="+mj-lt"/>
              <a:buAutoNum type="romanLcPeriod"/>
              <a:defRPr sz="12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0B129A-2656-40D5-B2AB-EBACF4352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1099185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298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7EEB39-7D67-4964-8088-0C5110B5F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1099185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372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Graphic Bar Header + 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68B1B5-C753-4D8B-AFFA-7CEB4192109F}"/>
              </a:ext>
            </a:extLst>
          </p:cNvPr>
          <p:cNvGrpSpPr/>
          <p:nvPr userDrawn="1"/>
        </p:nvGrpSpPr>
        <p:grpSpPr>
          <a:xfrm>
            <a:off x="-2" y="-6211"/>
            <a:ext cx="12192002" cy="1196836"/>
            <a:chOff x="2513080" y="-6211"/>
            <a:chExt cx="8376931" cy="822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BD5D25-8D4C-4CE0-81BF-E7E446109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3080" y="-6211"/>
              <a:ext cx="8376931" cy="82232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DDA3BE-262C-4475-A403-30F0FE422150}"/>
                </a:ext>
              </a:extLst>
            </p:cNvPr>
            <p:cNvSpPr/>
            <p:nvPr/>
          </p:nvSpPr>
          <p:spPr>
            <a:xfrm>
              <a:off x="2513080" y="-6210"/>
              <a:ext cx="8376930" cy="822326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75" y="95128"/>
            <a:ext cx="10991850" cy="10021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19BC8C-81FD-4AD8-A307-8E2927FB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190625"/>
            <a:ext cx="10991850" cy="4764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594360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53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vy Graphic Bar Header + 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68B1B5-C753-4D8B-AFFA-7CEB4192109F}"/>
              </a:ext>
            </a:extLst>
          </p:cNvPr>
          <p:cNvGrpSpPr/>
          <p:nvPr userDrawn="1"/>
        </p:nvGrpSpPr>
        <p:grpSpPr>
          <a:xfrm>
            <a:off x="0" y="-6211"/>
            <a:ext cx="12192000" cy="822327"/>
            <a:chOff x="0" y="-6211"/>
            <a:chExt cx="12192000" cy="822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BD5D25-8D4C-4CE0-81BF-E7E446109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6211"/>
              <a:ext cx="12192000" cy="82232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DDA3BE-262C-4475-A403-30F0FE422150}"/>
                </a:ext>
              </a:extLst>
            </p:cNvPr>
            <p:cNvSpPr/>
            <p:nvPr/>
          </p:nvSpPr>
          <p:spPr>
            <a:xfrm>
              <a:off x="0" y="-6210"/>
              <a:ext cx="12192000" cy="822326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75" y="95128"/>
            <a:ext cx="10991850" cy="7019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19BC8C-81FD-4AD8-A307-8E2927FB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190625"/>
            <a:ext cx="10991850" cy="4764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594360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881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ar Header +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DA3BE-262C-4475-A403-30F0FE422150}"/>
              </a:ext>
            </a:extLst>
          </p:cNvPr>
          <p:cNvSpPr/>
          <p:nvPr/>
        </p:nvSpPr>
        <p:spPr>
          <a:xfrm>
            <a:off x="0" y="-6210"/>
            <a:ext cx="12192000" cy="82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75" y="95128"/>
            <a:ext cx="10991850" cy="7019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1845EA-A549-4392-94EF-A70BAF4D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190625"/>
            <a:ext cx="10991850" cy="4764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594360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572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vy Bar Header +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79630-96D7-4404-84BA-55AA6D180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36"/>
            <a:ext cx="12192000" cy="6388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DA3BE-262C-4475-A403-30F0FE422150}"/>
              </a:ext>
            </a:extLst>
          </p:cNvPr>
          <p:cNvSpPr/>
          <p:nvPr/>
        </p:nvSpPr>
        <p:spPr>
          <a:xfrm>
            <a:off x="0" y="-6210"/>
            <a:ext cx="12192000" cy="82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75" y="95128"/>
            <a:ext cx="10991850" cy="7019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1845EA-A549-4392-94EF-A70BAF4D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190625"/>
            <a:ext cx="10991850" cy="4764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594360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02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+ Speakers 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2B1A48-0553-4954-9BED-5EF0531E6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7186"/>
            <a:ext cx="12192000" cy="5239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1427186"/>
            <a:ext cx="12188840" cy="2316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5212" y="1691410"/>
            <a:ext cx="10058400" cy="9669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8BE1EC2-DEFF-482C-BA8B-0671F2A9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212" y="2851132"/>
            <a:ext cx="10058400" cy="5810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CB2FF4-D4FA-47D1-8A8A-BC4D27B0B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8300" y="339725"/>
            <a:ext cx="2516188" cy="968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B444F-9711-4AAE-BDA2-0E013388E5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6" y="511877"/>
            <a:ext cx="2888439" cy="43851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BAB5EF1-6815-478F-9874-06C04ADFDD7D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48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vy Bar Header +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DA3BE-262C-4475-A403-30F0FE422150}"/>
              </a:ext>
            </a:extLst>
          </p:cNvPr>
          <p:cNvSpPr/>
          <p:nvPr/>
        </p:nvSpPr>
        <p:spPr>
          <a:xfrm>
            <a:off x="0" y="-6210"/>
            <a:ext cx="12192000" cy="1053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75" y="95128"/>
            <a:ext cx="10991850" cy="8691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1845EA-A549-4392-94EF-A70BAF4D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296785"/>
            <a:ext cx="10991850" cy="4658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594360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591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9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er + Two Content Se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0074" y="507350"/>
            <a:ext cx="10991849" cy="7101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4" y="1419225"/>
            <a:ext cx="5303520" cy="44498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 marL="566928" indent="-182880">
              <a:lnSpc>
                <a:spcPct val="100000"/>
              </a:lnSpc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3pPr>
            <a:lvl4pPr marL="749808" indent="-182880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 marL="932688" indent="-182880">
              <a:lnSpc>
                <a:spcPct val="100000"/>
              </a:lnSpc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419225"/>
            <a:ext cx="5305423" cy="44498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 marL="566928" indent="-182880">
              <a:lnSpc>
                <a:spcPct val="100000"/>
              </a:lnSpc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3pPr>
            <a:lvl4pPr marL="749808" indent="-182880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 marL="932688" indent="-182880">
              <a:lnSpc>
                <a:spcPct val="100000"/>
              </a:lnSpc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0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wo Content Sections + Navy Subhea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DD6D6A-23E7-4818-9ED9-50E40A80A6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0074" y="1418786"/>
            <a:ext cx="5303520" cy="736282"/>
          </a:xfrm>
          <a:prstGeom prst="rect">
            <a:avLst/>
          </a:prstGeom>
          <a:solidFill>
            <a:schemeClr val="tx1"/>
          </a:solidFill>
        </p:spPr>
        <p:txBody>
          <a:bodyPr lIns="91440" rIns="91440" anchor="ctr">
            <a:noAutofit/>
          </a:bodyPr>
          <a:lstStyle>
            <a:lvl1pPr marL="91440" indent="0"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89A1A30-4E74-4A24-9F75-08AB8A4F13F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500" y="1418786"/>
            <a:ext cx="5303520" cy="736282"/>
          </a:xfrm>
          <a:prstGeom prst="rect">
            <a:avLst/>
          </a:prstGeom>
          <a:solidFill>
            <a:schemeClr val="tx1"/>
          </a:solidFill>
        </p:spPr>
        <p:txBody>
          <a:bodyPr lIns="91440" rIns="91440" anchor="ctr">
            <a:noAutofit/>
          </a:bodyPr>
          <a:lstStyle>
            <a:lvl1pPr marL="91440" indent="0"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ECFA74A2-EC61-4985-AAF9-A6C3CF73B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4" y="507350"/>
            <a:ext cx="10991849" cy="7101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0E16D0-3C01-4E21-97CF-B5214EB23DD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0074" y="2228850"/>
            <a:ext cx="5303520" cy="3754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 marL="566928" indent="-182880">
              <a:lnSpc>
                <a:spcPct val="100000"/>
              </a:lnSpc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3pPr>
            <a:lvl4pPr marL="749808" indent="-182880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 marL="932688" indent="-182880">
              <a:lnSpc>
                <a:spcPct val="100000"/>
              </a:lnSpc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476F7C9-9460-4E9C-A242-71B5924A82D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86500" y="2228850"/>
            <a:ext cx="5305423" cy="3754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 marL="566928" indent="-182880">
              <a:lnSpc>
                <a:spcPct val="100000"/>
              </a:lnSpc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3pPr>
            <a:lvl4pPr marL="749808" indent="-182880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 marL="932688" indent="-182880">
              <a:lnSpc>
                <a:spcPct val="100000"/>
              </a:lnSpc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830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wo Content Sections + Teal Subhea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449FA9A-C3EC-4DCF-95CE-543223834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4" y="507350"/>
            <a:ext cx="10991849" cy="7101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4BA318E-B25D-4026-9E37-6557A44832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0074" y="1418786"/>
            <a:ext cx="5303520" cy="736282"/>
          </a:xfrm>
          <a:prstGeom prst="rect">
            <a:avLst/>
          </a:prstGeo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91440" indent="0"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D5F90D2-4457-4E80-9777-5A0BBF4C67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500" y="1418786"/>
            <a:ext cx="5303520" cy="736282"/>
          </a:xfrm>
          <a:prstGeom prst="rect">
            <a:avLst/>
          </a:prstGeo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91440" indent="0"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5A44B-FE2C-439C-BC2C-AB3D649D26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0074" y="2228850"/>
            <a:ext cx="5303520" cy="3754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 marL="566928" indent="-182880">
              <a:lnSpc>
                <a:spcPct val="100000"/>
              </a:lnSpc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3pPr>
            <a:lvl4pPr marL="749808" indent="-182880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 marL="932688" indent="-182880">
              <a:lnSpc>
                <a:spcPct val="100000"/>
              </a:lnSpc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C1E4489-DA23-441E-A0A9-F5485DF5539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86500" y="2228850"/>
            <a:ext cx="5305423" cy="3754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 marL="566928" indent="-182880">
              <a:lnSpc>
                <a:spcPct val="100000"/>
              </a:lnSpc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3pPr>
            <a:lvl4pPr marL="749808" indent="-182880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 marL="932688" indent="-182880">
              <a:lnSpc>
                <a:spcPct val="100000"/>
              </a:lnSpc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084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Imager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DC0B75-FCF3-47EB-B74C-13E39449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D07E08-A971-4D52-BB57-1EC4D2C0A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232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Numbered List + Imager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D07E08-A971-4D52-BB57-1EC4D2C0A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68820C-79DF-46F6-A9FE-0B84779A15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81603" y="1461947"/>
            <a:ext cx="5733472" cy="4310780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44488">
              <a:lnSpc>
                <a:spcPct val="100000"/>
              </a:lnSpc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722376" indent="-344488">
              <a:lnSpc>
                <a:spcPct val="100000"/>
              </a:lnSpc>
              <a:buSzPct val="100000"/>
              <a:buFont typeface="+mj-lt"/>
              <a:buAutoNum type="alphaUcPeriod"/>
              <a:defRPr sz="1800">
                <a:solidFill>
                  <a:schemeClr val="tx1"/>
                </a:solidFill>
              </a:defRPr>
            </a:lvl2pPr>
            <a:lvl3pPr marL="1014984" indent="-274320">
              <a:lnSpc>
                <a:spcPct val="100000"/>
              </a:lnSpc>
              <a:buFont typeface="+mj-lt"/>
              <a:buAutoNum type="romanUcPeriod"/>
              <a:defRPr sz="1400">
                <a:solidFill>
                  <a:schemeClr val="tx1"/>
                </a:solidFill>
              </a:defRPr>
            </a:lvl3pPr>
            <a:lvl4pPr marL="1280160" indent="-228600">
              <a:lnSpc>
                <a:spcPct val="100000"/>
              </a:lnSpc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4pPr>
            <a:lvl5pPr marL="1481328" indent="-173038">
              <a:lnSpc>
                <a:spcPct val="100000"/>
              </a:lnSpc>
              <a:buFont typeface="+mj-lt"/>
              <a:buAutoNum type="romanLcPeriod"/>
              <a:defRPr sz="11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234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Imager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5D3F64-7D5C-4E26-907F-95B6FA952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F9231D-F10A-45BC-894D-14B9F4F06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514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Imager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53EE6B-7A89-42E4-A0C5-D8049CAA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1ADB4C-008D-4B57-8823-CC5958D12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084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Imagery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073101-5B63-42F0-A714-E821F517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DA69C2-21DC-42B6-835D-B9F1F64B2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46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+ Speakers 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2B1A48-0553-4954-9BED-5EF0531E6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7186"/>
            <a:ext cx="12192000" cy="5239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1427186"/>
            <a:ext cx="12188840" cy="2316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5212" y="1691410"/>
            <a:ext cx="10058400" cy="9669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8BE1EC2-DEFF-482C-BA8B-0671F2A9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212" y="2851132"/>
            <a:ext cx="10058400" cy="5810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AB5EF1-6815-478F-9874-06C04ADFDD7D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2AEC98-4DCD-4010-A4DD-6A03C19A5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81" y="344977"/>
            <a:ext cx="4354607" cy="6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7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Imagery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00E57C-2AA3-4ACF-840A-28AD54BD9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536792-32EF-41AD-92BA-FDF5B1C87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91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Imagery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EBB45A-D442-45D6-A17B-B5D9C3B1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B644B7-6633-4010-98BF-58637E432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5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Imagery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2EE995-AC6D-4E71-8DBD-E55089AD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9CB7B1-38FE-40DD-914D-49E89D0DB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850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Bulleted List + Imagery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2EE995-AC6D-4E71-8DBD-E55089AD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9CB7B1-38FE-40DD-914D-49E89D0DB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40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Teal 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C1EC61-63A5-437F-960F-7754DC8C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4600575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39E55E-BCB2-405B-AF74-BA249F408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4581525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656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Bulleted List + Teal 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C1EC61-63A5-437F-960F-7754DC8C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4600575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39E55E-BCB2-405B-AF74-BA249F408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4581525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7046C-CDB1-40C4-8AEE-337892A0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3"/>
          <a:stretch/>
        </p:blipFill>
        <p:spPr>
          <a:xfrm>
            <a:off x="5630779" y="2384628"/>
            <a:ext cx="5583841" cy="40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43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Teal 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84B626-E9AF-4AAB-9E54-233B5F89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377206-93ED-4D47-A088-36B6ECC0D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4854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Teal Sec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38EBC6-F9F8-41BD-95C7-165348FD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62674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8BA624-1183-4B33-BFE4-DB9AB81CC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62484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510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Navy 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482422-3CF4-4136-A85E-FEB77748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457325"/>
            <a:ext cx="6638925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939A165-53D2-470B-B247-D9767E3F8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6619874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625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Navy 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576E57-3DCD-4D66-B6F4-20AE460D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8074C0-108A-43B7-911F-A8E598AF2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61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+ Speakers 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2B1A48-0553-4954-9BED-5EF0531E6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9"/>
          <a:stretch/>
        </p:blipFill>
        <p:spPr>
          <a:xfrm>
            <a:off x="0" y="1427185"/>
            <a:ext cx="12192000" cy="51154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1427186"/>
            <a:ext cx="12188840" cy="2316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5212" y="1691410"/>
            <a:ext cx="10058400" cy="9669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8BE1EC2-DEFF-482C-BA8B-0671F2A9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212" y="2851132"/>
            <a:ext cx="10058400" cy="5810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CB2FF4-D4FA-47D1-8A8A-BC4D27B0B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8300" y="339725"/>
            <a:ext cx="2516188" cy="968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B444F-9711-4AAE-BDA2-0E013388E5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6" y="511877"/>
            <a:ext cx="2888439" cy="43851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BAB5EF1-6815-478F-9874-06C04ADFDD7D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29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Data Imagery 1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B297A-4E88-4ABA-8AEE-FBCE8CC4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F8E6A-221F-4178-89F7-A5EC6F8C3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342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ulleted List + Data Imagery 2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B297A-4E88-4ABA-8AEE-FBCE8CC4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7325"/>
            <a:ext cx="573405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F88E01-BAAB-40E2-BD78-989DA1288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571500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922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+ Bulleted List + Teal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81164A1C-98DA-4960-AE40-E0A84EA37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1624" y="553304"/>
            <a:ext cx="6248401" cy="71841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F44DAC-09DD-48A8-BB1C-75FA29CBE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1457325"/>
            <a:ext cx="6248400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230EA55-5769-4855-A883-5A1E99A4F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6" y="3255417"/>
            <a:ext cx="3533774" cy="800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600">
                <a:solidFill>
                  <a:schemeClr val="bg1"/>
                </a:solidFill>
              </a:defRPr>
            </a:lvl1pPr>
            <a:lvl2pPr marL="201168" indent="0">
              <a:buNone/>
              <a:defRPr sz="1400"/>
            </a:lvl2pPr>
            <a:lvl3pPr marL="384048" indent="0">
              <a:buNone/>
              <a:defRPr sz="1400"/>
            </a:lvl3pPr>
            <a:lvl4pPr marL="566928" indent="0">
              <a:buNone/>
              <a:defRPr sz="1400"/>
            </a:lvl4pPr>
            <a:lvl5pPr marL="749808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7DC9702-D501-4ECC-A819-67797CE7CD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6" y="2321967"/>
            <a:ext cx="3533774" cy="800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01168" indent="0">
              <a:buNone/>
              <a:defRPr sz="1400"/>
            </a:lvl2pPr>
            <a:lvl3pPr marL="384048" indent="0">
              <a:buNone/>
              <a:defRPr sz="1400"/>
            </a:lvl3pPr>
            <a:lvl4pPr marL="566928" indent="0">
              <a:buNone/>
              <a:defRPr sz="1400"/>
            </a:lvl4pPr>
            <a:lvl5pPr marL="749808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844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+ Bulleted List + Navy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BD63-3688-424D-AA71-6B16ADCB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BE2CE8-B8A7-4E0E-94F1-261932E7F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6" y="3693567"/>
            <a:ext cx="3057914" cy="800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600">
                <a:solidFill>
                  <a:schemeClr val="bg1"/>
                </a:solidFill>
              </a:defRPr>
            </a:lvl1pPr>
            <a:lvl2pPr marL="201168" indent="0">
              <a:buNone/>
              <a:defRPr sz="1400"/>
            </a:lvl2pPr>
            <a:lvl3pPr marL="384048" indent="0">
              <a:buNone/>
              <a:defRPr sz="1400"/>
            </a:lvl3pPr>
            <a:lvl4pPr marL="566928" indent="0">
              <a:buNone/>
              <a:defRPr sz="1400"/>
            </a:lvl4pPr>
            <a:lvl5pPr marL="749808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72EE1B22-9DF0-4B1C-998D-1A6DBB35C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9" y="553304"/>
            <a:ext cx="6467473" cy="71841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998B7F-2545-44D7-A479-8A6FC6B4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457325"/>
            <a:ext cx="6467474" cy="4345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 marL="396875" indent="-163513">
              <a:lnSpc>
                <a:spcPct val="100000"/>
              </a:lnSpc>
              <a:buSzPct val="11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69913" indent="-173038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</a:defRPr>
            </a:lvl3pPr>
            <a:lvl4pPr marL="801688" indent="-171450">
              <a:lnSpc>
                <a:spcPct val="100000"/>
              </a:lnSpc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974725" indent="-173038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FF47A4-C88D-4FF6-9B37-E5665AAC9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6" y="2321967"/>
            <a:ext cx="3057914" cy="800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01168" indent="0">
              <a:buNone/>
              <a:defRPr sz="1400"/>
            </a:lvl2pPr>
            <a:lvl3pPr marL="384048" indent="0">
              <a:buNone/>
              <a:defRPr sz="1400"/>
            </a:lvl3pPr>
            <a:lvl4pPr marL="566928" indent="0">
              <a:buNone/>
              <a:defRPr sz="1400"/>
            </a:lvl4pPr>
            <a:lvl5pPr marL="749808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437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ackground Data Imag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220B1-07AD-463B-BCC7-C37AAF1C6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3912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F45C1-940E-4ADD-8BC1-D1892B9BC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26B6FB-0E48-4D6A-863E-AEFF673C5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1099185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831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ackground Data Imag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7B3D07-97F0-4828-AF15-3443AA2FC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A83E6-C115-4C0A-B316-A338E7D2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6" b="-2"/>
          <a:stretch/>
        </p:blipFill>
        <p:spPr>
          <a:xfrm>
            <a:off x="-1" y="0"/>
            <a:ext cx="12192001" cy="63912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3728DF-6C18-4123-B3CB-BDD79F1DA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72328"/>
            <a:ext cx="10991850" cy="980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783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F7A7AB-DC3C-4845-8C11-306AE53DEF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D9C3E-F59C-4F67-81D3-05668DB51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DFF32F-6572-4F8F-94A0-1C61FEBE5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508" y="1450731"/>
            <a:ext cx="5859340" cy="39565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marL="396875" indent="-163513">
              <a:lnSpc>
                <a:spcPct val="100000"/>
              </a:lnSpc>
              <a:buClr>
                <a:schemeClr val="bg1"/>
              </a:buClr>
              <a:buSzPct val="111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594360" indent="-173038"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3pPr>
            <a:lvl4pPr marL="801688" indent="-1714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74725" indent="-1730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8CF68-9EDC-4DB5-A434-594969B316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" y="6493959"/>
            <a:ext cx="1765795" cy="270881"/>
          </a:xfrm>
          <a:prstGeom prst="rect">
            <a:avLst/>
          </a:prstGeom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51B6BEA5-EC2E-4D6C-8E8C-3FE56E5E4320}"/>
              </a:ext>
            </a:extLst>
          </p:cNvPr>
          <p:cNvSpPr txBox="1"/>
          <p:nvPr userDrawn="1"/>
        </p:nvSpPr>
        <p:spPr>
          <a:xfrm>
            <a:off x="1602105" y="6510526"/>
            <a:ext cx="9769642" cy="296905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r">
              <a:defRPr/>
            </a:pPr>
            <a:r>
              <a:rPr lang="fr-FR" sz="14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© 2021 </a:t>
            </a:r>
            <a:r>
              <a:rPr lang="fr-FR" sz="1400" i="1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OPEN MINDS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F98A18-2A6F-4E61-A1E5-C7C00DA31B31}"/>
              </a:ext>
            </a:extLst>
          </p:cNvPr>
          <p:cNvCxnSpPr>
            <a:cxnSpLocks/>
          </p:cNvCxnSpPr>
          <p:nvPr userDrawn="1"/>
        </p:nvCxnSpPr>
        <p:spPr>
          <a:xfrm>
            <a:off x="4176346" y="1450731"/>
            <a:ext cx="0" cy="3956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24DDC3-16B8-49C0-96CE-9176EDA524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5078" y="2383415"/>
            <a:ext cx="2960688" cy="1743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01168" indent="0">
              <a:buNone/>
              <a:defRPr b="1">
                <a:solidFill>
                  <a:schemeClr val="bg1"/>
                </a:solidFill>
              </a:defRPr>
            </a:lvl2pPr>
            <a:lvl3pPr marL="384048" indent="0">
              <a:buNone/>
              <a:defRPr b="1">
                <a:solidFill>
                  <a:schemeClr val="bg1"/>
                </a:solidFill>
              </a:defRPr>
            </a:lvl3pPr>
            <a:lvl4pPr marL="566928" indent="0">
              <a:buNone/>
              <a:defRPr b="1">
                <a:solidFill>
                  <a:schemeClr val="bg1"/>
                </a:solidFill>
              </a:defRPr>
            </a:lvl4pPr>
            <a:lvl5pPr marL="74980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047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F7A7AB-DC3C-4845-8C11-306AE53DEF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D9C3E-F59C-4F67-81D3-05668DB51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64571-F54A-4441-9644-2D7440195CDD}"/>
              </a:ext>
            </a:extLst>
          </p:cNvPr>
          <p:cNvSpPr txBox="1">
            <a:spLocks/>
          </p:cNvSpPr>
          <p:nvPr userDrawn="1"/>
        </p:nvSpPr>
        <p:spPr>
          <a:xfrm>
            <a:off x="714375" y="1450731"/>
            <a:ext cx="2960810" cy="3956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600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DFF32F-6572-4F8F-94A0-1C61FEBE5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508" y="1450731"/>
            <a:ext cx="5859340" cy="39565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marL="396875" indent="-163513">
              <a:lnSpc>
                <a:spcPct val="100000"/>
              </a:lnSpc>
              <a:buClr>
                <a:schemeClr val="bg1"/>
              </a:buClr>
              <a:buSzPct val="111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594360" indent="-173038"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3pPr>
            <a:lvl4pPr marL="801688" indent="-1714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74725" indent="-1730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8CF68-9EDC-4DB5-A434-594969B316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" y="6493959"/>
            <a:ext cx="1765795" cy="270881"/>
          </a:xfrm>
          <a:prstGeom prst="rect">
            <a:avLst/>
          </a:prstGeom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51B6BEA5-EC2E-4D6C-8E8C-3FE56E5E4320}"/>
              </a:ext>
            </a:extLst>
          </p:cNvPr>
          <p:cNvSpPr txBox="1"/>
          <p:nvPr userDrawn="1"/>
        </p:nvSpPr>
        <p:spPr>
          <a:xfrm>
            <a:off x="1602105" y="6510526"/>
            <a:ext cx="9769642" cy="296905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r">
              <a:defRPr/>
            </a:pPr>
            <a:r>
              <a:rPr lang="fr-FR" sz="14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© 2021 </a:t>
            </a:r>
            <a:r>
              <a:rPr lang="fr-FR" sz="1400" i="1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OPEN MINDS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F98A18-2A6F-4E61-A1E5-C7C00DA31B31}"/>
              </a:ext>
            </a:extLst>
          </p:cNvPr>
          <p:cNvCxnSpPr>
            <a:cxnSpLocks/>
          </p:cNvCxnSpPr>
          <p:nvPr userDrawn="1"/>
        </p:nvCxnSpPr>
        <p:spPr>
          <a:xfrm>
            <a:off x="4176346" y="1450731"/>
            <a:ext cx="0" cy="3956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31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1999" cy="5782904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52000">
                <a:srgbClr val="198E8F"/>
              </a:gs>
              <a:gs pos="0">
                <a:schemeClr val="accent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0" y="4239491"/>
            <a:ext cx="12192000" cy="2618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47776" y="4653621"/>
            <a:ext cx="639774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For Internal &amp; Client Use Only.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47776" y="5485724"/>
            <a:ext cx="639774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 i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©́ 2020 OPEN MINDS. All rights reserved.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47776" y="811357"/>
            <a:ext cx="8635346" cy="287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>
              <a:defRPr/>
            </a:pPr>
            <a:r>
              <a:rPr lang="en-US" sz="4800" b="1" kern="0" dirty="0">
                <a:solidFill>
                  <a:prstClr val="white"/>
                </a:solidFill>
                <a:cs typeface="Segoe UI Light" panose="020B0502040204020203" pitchFamily="34" charset="0"/>
              </a:rPr>
              <a:t>Turning Market Intelligence</a:t>
            </a:r>
          </a:p>
          <a:p>
            <a:pPr>
              <a:defRPr/>
            </a:pPr>
            <a:r>
              <a:rPr lang="en-US" sz="4800" b="1" kern="0" dirty="0">
                <a:solidFill>
                  <a:prstClr val="white"/>
                </a:solidFill>
                <a:cs typeface="Segoe UI Light" panose="020B0502040204020203" pitchFamily="34" charset="0"/>
              </a:rPr>
              <a:t>Into</a:t>
            </a:r>
            <a:r>
              <a:rPr lang="en-US" sz="4800" b="1" kern="0" baseline="0" dirty="0">
                <a:solidFill>
                  <a:prstClr val="white"/>
                </a:solidFill>
                <a:cs typeface="Segoe UI Light" panose="020B0502040204020203" pitchFamily="34" charset="0"/>
              </a:rPr>
              <a:t> Business Advantage</a:t>
            </a:r>
            <a:br>
              <a:rPr lang="en-US" sz="4800" kern="0" dirty="0">
                <a:solidFill>
                  <a:prstClr val="white"/>
                </a:solidFill>
                <a:cs typeface="Segoe UI Light" panose="020B0502040204020203" pitchFamily="34" charset="0"/>
              </a:rPr>
            </a:br>
            <a:r>
              <a:rPr lang="en-US" sz="1800" i="1" dirty="0">
                <a:solidFill>
                  <a:prstClr val="white"/>
                </a:solidFill>
              </a:rPr>
              <a:t>OPEN MINDS</a:t>
            </a:r>
            <a:r>
              <a:rPr lang="en-US" sz="1800" dirty="0">
                <a:solidFill>
                  <a:prstClr val="white"/>
                </a:solidFill>
              </a:rPr>
              <a:t> market </a:t>
            </a:r>
            <a:r>
              <a:rPr lang="en-US" sz="1800" dirty="0">
                <a:solidFill>
                  <a:prstClr val="white"/>
                </a:solidFill>
                <a:latin typeface="+mn-lt"/>
              </a:rPr>
              <a:t>intelligence</a:t>
            </a:r>
            <a:r>
              <a:rPr lang="en-US" sz="1800" dirty="0">
                <a:solidFill>
                  <a:prstClr val="white"/>
                </a:solidFill>
              </a:rPr>
              <a:t> and technical assistance helps over 550,000+ </a:t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en-US" sz="1800" dirty="0">
                <a:solidFill>
                  <a:prstClr val="white"/>
                </a:solidFill>
              </a:rPr>
              <a:t>industry executives tackle business challenges, improve decision-making, and </a:t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en-US" sz="1800" dirty="0">
                <a:solidFill>
                  <a:prstClr val="white"/>
                </a:solidFill>
              </a:rPr>
              <a:t>maximize organizational performance every day</a:t>
            </a:r>
            <a:r>
              <a:rPr lang="en-US" sz="1600" dirty="0">
                <a:solidFill>
                  <a:prstClr val="white"/>
                </a:solidFill>
              </a:rPr>
              <a:t>.</a:t>
            </a:r>
            <a:endParaRPr lang="en-US" sz="2800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15" y="4525818"/>
            <a:ext cx="1788115" cy="1690754"/>
          </a:xfrm>
          <a:prstGeom prst="rect">
            <a:avLst/>
          </a:prstGeom>
        </p:spPr>
      </p:pic>
      <p:sp>
        <p:nvSpPr>
          <p:cNvPr id="2" name="ZoneTexte 3">
            <a:extLst>
              <a:ext uri="{FF2B5EF4-FFF2-40B4-BE49-F238E27FC236}">
                <a16:creationId xmlns:a16="http://schemas.microsoft.com/office/drawing/2014/main" id="{35F6345C-801D-4671-86B4-E431D01BFB00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tx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tx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09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,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marL="0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 marL="1471400" indent="0"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4DFE4B9-2BF6-4E32-9280-3DEC68C36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3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Tagline + Title Cov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3E6BEB-444A-4F95-BAFA-191DDD614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" y="2815758"/>
            <a:ext cx="12192017" cy="3583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1868627"/>
            <a:ext cx="12191999" cy="947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32D47-6F7F-439C-BCEB-BEF59F61DD3D}"/>
              </a:ext>
            </a:extLst>
          </p:cNvPr>
          <p:cNvSpPr/>
          <p:nvPr userDrawn="1"/>
        </p:nvSpPr>
        <p:spPr>
          <a:xfrm>
            <a:off x="0" y="2815342"/>
            <a:ext cx="12191999" cy="3583804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8267" y="3084022"/>
            <a:ext cx="10058400" cy="2165199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32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27" y="540560"/>
            <a:ext cx="4947587" cy="75113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08168-9B3C-431F-8E6D-78B45CD79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267" y="5378450"/>
            <a:ext cx="10065346" cy="94773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AF9160-9FE2-4D9F-8DE5-E7E2B85E0871}"/>
              </a:ext>
            </a:extLst>
          </p:cNvPr>
          <p:cNvSpPr txBox="1"/>
          <p:nvPr userDrawn="1"/>
        </p:nvSpPr>
        <p:spPr>
          <a:xfrm>
            <a:off x="1058267" y="1985217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b="1" kern="1200" spc="-5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most-trusted source of information in the health and human service market focused on consumer with chronic conditions and complex needs</a:t>
            </a: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9D56C781-0088-4B36-828B-D273A9E71625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07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Partner Logo + Tagline + Title Cov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3E6BEB-444A-4F95-BAFA-191DDD614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" y="2815758"/>
            <a:ext cx="12192017" cy="3583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1868627"/>
            <a:ext cx="12191999" cy="947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32D47-6F7F-439C-BCEB-BEF59F61DD3D}"/>
              </a:ext>
            </a:extLst>
          </p:cNvPr>
          <p:cNvSpPr/>
          <p:nvPr userDrawn="1"/>
        </p:nvSpPr>
        <p:spPr>
          <a:xfrm>
            <a:off x="-18" y="2815342"/>
            <a:ext cx="12192017" cy="3583804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8267" y="3084022"/>
            <a:ext cx="10058400" cy="2165199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32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7" y="623253"/>
            <a:ext cx="3270624" cy="4965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08168-9B3C-431F-8E6D-78B45CD79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267" y="5378450"/>
            <a:ext cx="10065346" cy="94773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936A0B-0386-484E-8CD2-51B506667E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86258" y="449321"/>
            <a:ext cx="2727325" cy="984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16912-4331-4332-95EC-28FDDE09417F}"/>
              </a:ext>
            </a:extLst>
          </p:cNvPr>
          <p:cNvSpPr txBox="1"/>
          <p:nvPr userDrawn="1"/>
        </p:nvSpPr>
        <p:spPr>
          <a:xfrm>
            <a:off x="1058267" y="1985217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b="1" kern="1200" spc="-5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most-trusted source of information in the health and human service market focused on consumer with chronic conditions and complex needs</a:t>
            </a: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FF7F853E-B031-4D50-B80E-BC46803871A9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4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go + Editable Teal Bar + 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3E6BEB-444A-4F95-BAFA-191DDD614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" y="3429000"/>
            <a:ext cx="12192017" cy="2970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2674962"/>
            <a:ext cx="12191999" cy="947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5221" y="2673724"/>
            <a:ext cx="10058400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4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32D47-6F7F-439C-BCEB-BEF59F61DD3D}"/>
              </a:ext>
            </a:extLst>
          </p:cNvPr>
          <p:cNvSpPr/>
          <p:nvPr userDrawn="1"/>
        </p:nvSpPr>
        <p:spPr>
          <a:xfrm>
            <a:off x="-18" y="3622093"/>
            <a:ext cx="12192017" cy="277746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8267" y="3967150"/>
            <a:ext cx="10058400" cy="2100275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32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88" y="1091820"/>
            <a:ext cx="5661224" cy="8594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8C899F8-32B8-4103-B926-858DF6FDC015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1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Editable Teal Bar + Title + Sub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3E6BEB-444A-4F95-BAFA-191DDD614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" y="2815758"/>
            <a:ext cx="12192017" cy="3583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1868627"/>
            <a:ext cx="12191999" cy="947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32D47-6F7F-439C-BCEB-BEF59F61DD3D}"/>
              </a:ext>
            </a:extLst>
          </p:cNvPr>
          <p:cNvSpPr/>
          <p:nvPr userDrawn="1"/>
        </p:nvSpPr>
        <p:spPr>
          <a:xfrm>
            <a:off x="0" y="2815342"/>
            <a:ext cx="12191999" cy="3583804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8267" y="3084022"/>
            <a:ext cx="10058400" cy="2165199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3200" b="1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27" y="540560"/>
            <a:ext cx="4947587" cy="751133"/>
          </a:xfrm>
          <a:prstGeom prst="rect">
            <a:avLst/>
          </a:prstGeom>
        </p:spPr>
      </p:pic>
      <p:sp>
        <p:nvSpPr>
          <p:cNvPr id="19" name="ZoneTexte 3">
            <a:extLst>
              <a:ext uri="{FF2B5EF4-FFF2-40B4-BE49-F238E27FC236}">
                <a16:creationId xmlns:a16="http://schemas.microsoft.com/office/drawing/2014/main" id="{C2DCA01F-2A75-403B-907B-82D62E9056AB}"/>
              </a:ext>
            </a:extLst>
          </p:cNvPr>
          <p:cNvSpPr txBox="1"/>
          <p:nvPr userDrawn="1"/>
        </p:nvSpPr>
        <p:spPr>
          <a:xfrm>
            <a:off x="0" y="6500134"/>
            <a:ext cx="12174970" cy="266128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www.openminds.com  |  15 Lincoln Square, Gettysburg, Pennsylvania 17325  |  717-334-1329  |  info@openminds.com  |  @openmindscircle</a:t>
            </a:r>
            <a:endParaRPr lang="fr-FR" sz="1200" kern="0" dirty="0">
              <a:solidFill>
                <a:schemeClr val="bg1"/>
              </a:solidFill>
              <a:latin typeface="+mj-lt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08168-9B3C-431F-8E6D-78B45CD79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267" y="5378450"/>
            <a:ext cx="10065346" cy="94773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CA313E-413E-4627-ADAE-F737CE3F79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5221" y="1870165"/>
            <a:ext cx="10058400" cy="948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24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121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332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fld id="{D4DFE4B9-2BF6-4E32-9280-3DEC68C36104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" y="6493959"/>
            <a:ext cx="1765795" cy="270881"/>
          </a:xfrm>
          <a:prstGeom prst="rect">
            <a:avLst/>
          </a:prstGeom>
        </p:spPr>
      </p:pic>
      <p:sp>
        <p:nvSpPr>
          <p:cNvPr id="11" name="ZoneTexte 3"/>
          <p:cNvSpPr txBox="1"/>
          <p:nvPr userDrawn="1"/>
        </p:nvSpPr>
        <p:spPr>
          <a:xfrm>
            <a:off x="1602105" y="6510526"/>
            <a:ext cx="9769642" cy="296905"/>
          </a:xfrm>
          <a:prstGeom prst="rect">
            <a:avLst/>
          </a:prstGeom>
          <a:noFill/>
        </p:spPr>
        <p:txBody>
          <a:bodyPr wrap="square" lIns="80673" tIns="40337" rIns="80673" bIns="40337" rtlCol="0">
            <a:spAutoFit/>
          </a:bodyPr>
          <a:lstStyle/>
          <a:p>
            <a:pPr algn="r">
              <a:defRPr/>
            </a:pPr>
            <a:r>
              <a:rPr lang="fr-FR" sz="1400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© 2021 </a:t>
            </a:r>
            <a:r>
              <a:rPr lang="fr-FR" sz="1400" i="1" kern="0" dirty="0">
                <a:solidFill>
                  <a:schemeClr val="bg1"/>
                </a:solidFill>
                <a:latin typeface="+mj-lt"/>
                <a:ea typeface="Segoe UI Symbol" panose="020B0502040204020203" pitchFamily="34" charset="0"/>
                <a:cs typeface="Segoe UI Light" panose="020B0502040204020203" pitchFamily="34" charset="0"/>
              </a:rPr>
              <a:t>OPEN MINDS</a:t>
            </a:r>
          </a:p>
        </p:txBody>
      </p:sp>
    </p:spTree>
    <p:extLst>
      <p:ext uri="{BB962C8B-B14F-4D97-AF65-F5344CB8AC3E}">
        <p14:creationId xmlns:p14="http://schemas.microsoft.com/office/powerpoint/2010/main" val="256176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63" r:id="rId2"/>
    <p:sldLayoutId id="2147483747" r:id="rId3"/>
    <p:sldLayoutId id="2147483772" r:id="rId4"/>
    <p:sldLayoutId id="2147483767" r:id="rId5"/>
    <p:sldLayoutId id="2147483757" r:id="rId6"/>
    <p:sldLayoutId id="2147483758" r:id="rId7"/>
    <p:sldLayoutId id="2147483733" r:id="rId8"/>
    <p:sldLayoutId id="2147483759" r:id="rId9"/>
    <p:sldLayoutId id="2147483760" r:id="rId10"/>
    <p:sldLayoutId id="2147483764" r:id="rId11"/>
    <p:sldLayoutId id="2147483765" r:id="rId12"/>
    <p:sldLayoutId id="2147483748" r:id="rId13"/>
    <p:sldLayoutId id="2147483762" r:id="rId14"/>
    <p:sldLayoutId id="2147483751" r:id="rId15"/>
    <p:sldLayoutId id="2147483750" r:id="rId16"/>
    <p:sldLayoutId id="2147483752" r:id="rId17"/>
    <p:sldLayoutId id="2147483711" r:id="rId18"/>
    <p:sldLayoutId id="2147483766" r:id="rId19"/>
    <p:sldLayoutId id="2147483742" r:id="rId20"/>
    <p:sldLayoutId id="2147483744" r:id="rId21"/>
    <p:sldLayoutId id="2147483675" r:id="rId22"/>
    <p:sldLayoutId id="2147483663" r:id="rId23"/>
    <p:sldLayoutId id="2147483739" r:id="rId24"/>
    <p:sldLayoutId id="2147483673" r:id="rId25"/>
    <p:sldLayoutId id="2147483736" r:id="rId26"/>
    <p:sldLayoutId id="2147483770" r:id="rId27"/>
    <p:sldLayoutId id="2147483738" r:id="rId28"/>
    <p:sldLayoutId id="2147483778" r:id="rId29"/>
    <p:sldLayoutId id="2147483771" r:id="rId30"/>
    <p:sldLayoutId id="2147483737" r:id="rId31"/>
    <p:sldLayoutId id="2147483664" r:id="rId32"/>
    <p:sldLayoutId id="2147483665" r:id="rId33"/>
    <p:sldLayoutId id="2147483740" r:id="rId34"/>
    <p:sldLayoutId id="2147483713" r:id="rId35"/>
    <p:sldLayoutId id="2147483761" r:id="rId36"/>
    <p:sldLayoutId id="2147483714" r:id="rId37"/>
    <p:sldLayoutId id="2147483716" r:id="rId38"/>
    <p:sldLayoutId id="2147483718" r:id="rId39"/>
    <p:sldLayoutId id="2147483719" r:id="rId40"/>
    <p:sldLayoutId id="2147483720" r:id="rId41"/>
    <p:sldLayoutId id="2147483721" r:id="rId42"/>
    <p:sldLayoutId id="2147483768" r:id="rId43"/>
    <p:sldLayoutId id="2147483722" r:id="rId44"/>
    <p:sldLayoutId id="2147483769" r:id="rId45"/>
    <p:sldLayoutId id="2147483723" r:id="rId46"/>
    <p:sldLayoutId id="2147483724" r:id="rId47"/>
    <p:sldLayoutId id="2147483725" r:id="rId48"/>
    <p:sldLayoutId id="2147483726" r:id="rId49"/>
    <p:sldLayoutId id="2147483743" r:id="rId50"/>
    <p:sldLayoutId id="2147483746" r:id="rId51"/>
    <p:sldLayoutId id="2147483729" r:id="rId52"/>
    <p:sldLayoutId id="2147483728" r:id="rId53"/>
    <p:sldLayoutId id="2147483753" r:id="rId54"/>
    <p:sldLayoutId id="2147483754" r:id="rId55"/>
    <p:sldLayoutId id="2147483774" r:id="rId56"/>
    <p:sldLayoutId id="2147483775" r:id="rId57"/>
    <p:sldLayoutId id="2147483692" r:id="rId58"/>
    <p:sldLayoutId id="2147483773" r:id="rId59"/>
    <p:sldLayoutId id="2147483779" r:id="rId6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B7AA"/>
        </a:buClr>
        <a:buSzPct val="100000"/>
        <a:buFont typeface="Wingdings" panose="05000000000000000000" pitchFamily="2" charset="2"/>
        <a:buChar char="§"/>
        <a:tabLst/>
        <a:defRPr lang="en-US" sz="2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84048" marR="0" indent="-18288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B7AA"/>
        </a:buClr>
        <a:buSzTx/>
        <a:buFont typeface="Arial" panose="020B0604020202020204" pitchFamily="34" charset="0"/>
        <a:buChar char="•"/>
        <a:tabLst/>
        <a:defRPr lang="en-US" sz="2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66928" marR="0" indent="-18288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B7AA"/>
        </a:buClr>
        <a:buSzTx/>
        <a:buFont typeface="Wingdings" panose="05000000000000000000" pitchFamily="2" charset="2"/>
        <a:buChar char="§"/>
        <a:tabLst/>
        <a:defRPr lang="en-US" sz="16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49808" marR="0" indent="-18288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B7AA"/>
        </a:buClr>
        <a:buSzTx/>
        <a:buFont typeface="Wingdings" panose="05000000000000000000" pitchFamily="2" charset="2"/>
        <a:buChar char="§"/>
        <a:tabLst/>
        <a:defRPr lang="en-US" sz="1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32688" marR="0" indent="-18288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B7AA"/>
        </a:buClr>
        <a:buSzTx/>
        <a:buFont typeface="Wingdings" panose="05000000000000000000" pitchFamily="2" charset="2"/>
        <a:buChar char="§"/>
        <a:tabLst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svg"/><Relationship Id="rId15" Type="http://schemas.openxmlformats.org/officeDocument/2006/relationships/image" Target="../media/image84.png"/><Relationship Id="rId10" Type="http://schemas.openxmlformats.org/officeDocument/2006/relationships/image" Target="../media/image79.jpe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svg"/><Relationship Id="rId15" Type="http://schemas.openxmlformats.org/officeDocument/2006/relationships/image" Target="../media/image84.png"/><Relationship Id="rId10" Type="http://schemas.openxmlformats.org/officeDocument/2006/relationships/image" Target="../media/image79.jpe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jpe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jpe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jpe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6.sv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8.svg"/><Relationship Id="rId4" Type="http://schemas.openxmlformats.org/officeDocument/2006/relationships/diagramData" Target="../diagrams/data2.xml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6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49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48.svg"/><Relationship Id="rId4" Type="http://schemas.openxmlformats.org/officeDocument/2006/relationships/diagramData" Target="../diagrams/data3.xml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2.svg"/><Relationship Id="rId7" Type="http://schemas.openxmlformats.org/officeDocument/2006/relationships/image" Target="../media/image46.sv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2.svg"/><Relationship Id="rId7" Type="http://schemas.openxmlformats.org/officeDocument/2006/relationships/image" Target="../media/image46.sv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614170-034D-47A1-9174-7022772C2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81" y="1691410"/>
            <a:ext cx="11831215" cy="1737590"/>
          </a:xfrm>
        </p:spPr>
        <p:txBody>
          <a:bodyPr/>
          <a:lstStyle/>
          <a:p>
            <a:r>
              <a:rPr lang="en-US" sz="3600" i="0" u="none" strike="noStrike" baseline="0" dirty="0">
                <a:latin typeface="SegoeUI"/>
              </a:rPr>
              <a:t>The "Next Normal" Strategic &amp; Sustainability Challenges To Community-Based Behavioral Health Organizations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B543D-14E2-4653-8414-5C56BD2B55BA}"/>
              </a:ext>
            </a:extLst>
          </p:cNvPr>
          <p:cNvSpPr txBox="1"/>
          <p:nvPr/>
        </p:nvSpPr>
        <p:spPr>
          <a:xfrm>
            <a:off x="2318950" y="4658759"/>
            <a:ext cx="2927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Monica E. Oss</a:t>
            </a:r>
          </a:p>
          <a:p>
            <a:pPr algn="r"/>
            <a:r>
              <a:rPr lang="en-US" sz="2000" dirty="0"/>
              <a:t>Chief Executive Officer </a:t>
            </a:r>
            <a:r>
              <a:rPr lang="en-US" sz="2000" i="1" dirty="0"/>
              <a:t>OPEN MINDS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62680-4294-4E26-876A-874EB6824195}"/>
              </a:ext>
            </a:extLst>
          </p:cNvPr>
          <p:cNvSpPr txBox="1"/>
          <p:nvPr/>
        </p:nvSpPr>
        <p:spPr>
          <a:xfrm>
            <a:off x="5759308" y="4891379"/>
            <a:ext cx="426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2, 2021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EA61E3-7B99-46B5-B39D-FEACE2ACE4AE}"/>
              </a:ext>
            </a:extLst>
          </p:cNvPr>
          <p:cNvCxnSpPr>
            <a:cxnSpLocks/>
          </p:cNvCxnSpPr>
          <p:nvPr/>
        </p:nvCxnSpPr>
        <p:spPr>
          <a:xfrm>
            <a:off x="5487641" y="4212741"/>
            <a:ext cx="0" cy="18758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1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C8CC86-777B-4D37-8ED5-A146D511E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3BCEB-C96C-46C2-8134-F38747A2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311" y="382389"/>
            <a:ext cx="6098714" cy="1046125"/>
          </a:xfrm>
        </p:spPr>
        <p:txBody>
          <a:bodyPr/>
          <a:lstStyle/>
          <a:p>
            <a:r>
              <a:rPr lang="en-US" dirty="0"/>
              <a:t>Market Share Of Largest Health Insurance Companies</a:t>
            </a:r>
            <a:endParaRPr lang="en-US" b="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493B-DE11-4E60-901C-104E4E344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22" y="3476919"/>
            <a:ext cx="4082331" cy="2511704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Medicaid:</a:t>
            </a:r>
            <a:r>
              <a:rPr lang="it-IT" dirty="0"/>
              <a:t> 72% enrolled in health plans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Medicare:</a:t>
            </a:r>
            <a:r>
              <a:rPr lang="it-IT" dirty="0"/>
              <a:t> 38%  enrolled in heatlh plans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Commercial:</a:t>
            </a:r>
            <a:r>
              <a:rPr lang="it-IT" dirty="0"/>
              <a:t> 99% enrolled in heatlh plans</a:t>
            </a:r>
          </a:p>
          <a:p>
            <a:endParaRPr lang="it-IT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03FC58-4AA6-4C1A-83DC-5687A1EA7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23" y="1446745"/>
            <a:ext cx="4630171" cy="2058377"/>
          </a:xfrm>
        </p:spPr>
        <p:txBody>
          <a:bodyPr/>
          <a:lstStyle/>
          <a:p>
            <a:r>
              <a:rPr lang="en-US" dirty="0"/>
              <a:t>Driver #3: Increasing Dominance Of Health Plans In Health Care Delivery System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7B70936-30A5-4AB1-99C6-3AC3FE2416FC}"/>
              </a:ext>
            </a:extLst>
          </p:cNvPr>
          <p:cNvGraphicFramePr/>
          <p:nvPr/>
        </p:nvGraphicFramePr>
        <p:xfrm>
          <a:off x="5531311" y="1179290"/>
          <a:ext cx="634728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41639D-CA98-4CB5-A24E-4D6DBF8EF621}"/>
              </a:ext>
            </a:extLst>
          </p:cNvPr>
          <p:cNvSpPr/>
          <p:nvPr/>
        </p:nvSpPr>
        <p:spPr>
          <a:xfrm>
            <a:off x="5531311" y="1677739"/>
            <a:ext cx="6347289" cy="2511705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C8CC86-777B-4D37-8ED5-A146D511E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3BCEB-C96C-46C2-8134-F38747A2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311" y="382389"/>
            <a:ext cx="6098714" cy="1046125"/>
          </a:xfrm>
        </p:spPr>
        <p:txBody>
          <a:bodyPr/>
          <a:lstStyle/>
          <a:p>
            <a:r>
              <a:rPr lang="en-US" dirty="0"/>
              <a:t>Market Share Of Largest Health Insurance Companies</a:t>
            </a:r>
            <a:endParaRPr lang="en-US" b="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493B-DE11-4E60-901C-104E4E344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22" y="3476919"/>
            <a:ext cx="4082331" cy="2511704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Medicaid:</a:t>
            </a:r>
            <a:r>
              <a:rPr lang="it-IT" dirty="0"/>
              <a:t> 72% enrolled in health plans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Medicare:</a:t>
            </a:r>
            <a:r>
              <a:rPr lang="it-IT" dirty="0"/>
              <a:t> 38%  enrolled in heatlh plans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Commercial:</a:t>
            </a:r>
            <a:r>
              <a:rPr lang="it-IT" dirty="0"/>
              <a:t> 99% enrolled in heatlh plans</a:t>
            </a:r>
          </a:p>
          <a:p>
            <a:endParaRPr lang="it-IT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03FC58-4AA6-4C1A-83DC-5687A1EA7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23" y="1446745"/>
            <a:ext cx="4630171" cy="2058377"/>
          </a:xfrm>
        </p:spPr>
        <p:txBody>
          <a:bodyPr/>
          <a:lstStyle/>
          <a:p>
            <a:r>
              <a:rPr lang="en-US" dirty="0"/>
              <a:t>Driver #3: Increasing Dominance Of Health Plans In Health Care Delivery System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7B70936-30A5-4AB1-99C6-3AC3FE2416FC}"/>
              </a:ext>
            </a:extLst>
          </p:cNvPr>
          <p:cNvGraphicFramePr/>
          <p:nvPr/>
        </p:nvGraphicFramePr>
        <p:xfrm>
          <a:off x="5531311" y="1179290"/>
          <a:ext cx="634728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41639D-CA98-4CB5-A24E-4D6DBF8EF621}"/>
              </a:ext>
            </a:extLst>
          </p:cNvPr>
          <p:cNvSpPr/>
          <p:nvPr/>
        </p:nvSpPr>
        <p:spPr>
          <a:xfrm>
            <a:off x="5531311" y="1677739"/>
            <a:ext cx="6347289" cy="2511705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F9FC6-4824-490D-BC64-4F5D5A32152D}"/>
              </a:ext>
            </a:extLst>
          </p:cNvPr>
          <p:cNvSpPr/>
          <p:nvPr/>
        </p:nvSpPr>
        <p:spPr>
          <a:xfrm>
            <a:off x="3326219" y="1834948"/>
            <a:ext cx="5539562" cy="298775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Implications?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Health plans increasingly control budget decisions – criteria for network membership, “preferred status,” clinical criteria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Narrow networks increasingly acceptable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End of “any willing provider”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2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47237-2C3E-430C-AB8A-46A8D52E19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210" y="3051410"/>
            <a:ext cx="3463436" cy="1249305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The Medicare transformation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Medicaid VBR requirements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Employers embrace high-performance networks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The “hybrid” advantage in risk contracts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The shifting definitions of “value”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CB4355-63DD-4B8A-AD64-BDDCEFFE7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210" y="1078765"/>
            <a:ext cx="3057914" cy="1850350"/>
          </a:xfrm>
        </p:spPr>
        <p:txBody>
          <a:bodyPr/>
          <a:lstStyle/>
          <a:p>
            <a:r>
              <a:rPr lang="en-US" dirty="0"/>
              <a:t>The Accelerated Move Away From Fee-For-Service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291CB-7CDA-4CC7-9A0E-870FA4D4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290" y="1784524"/>
            <a:ext cx="5017770" cy="62748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78E56A-A69D-4525-B573-D6CA2B0DF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04" y="2639972"/>
            <a:ext cx="6884614" cy="627487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2B7EBF9-BAF5-450B-A474-4F9B725B3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11" name="Picture 4" descr="Image result for humana">
            <a:extLst>
              <a:ext uri="{FF2B5EF4-FFF2-40B4-BE49-F238E27FC236}">
                <a16:creationId xmlns:a16="http://schemas.microsoft.com/office/drawing/2014/main" id="{B4763D85-65E5-4D93-856F-C0E3D71B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88" y="137481"/>
            <a:ext cx="2491740" cy="8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00B6E0-E663-4F08-B6F9-E373FA335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846" y="836310"/>
            <a:ext cx="6225781" cy="39374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Image result for optum">
            <a:extLst>
              <a:ext uri="{FF2B5EF4-FFF2-40B4-BE49-F238E27FC236}">
                <a16:creationId xmlns:a16="http://schemas.microsoft.com/office/drawing/2014/main" id="{49EE3F21-FB81-435D-A6C7-12E7B39C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88" y="1842054"/>
            <a:ext cx="2202092" cy="49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etna">
            <a:extLst>
              <a:ext uri="{FF2B5EF4-FFF2-40B4-BE49-F238E27FC236}">
                <a16:creationId xmlns:a16="http://schemas.microsoft.com/office/drawing/2014/main" id="{475A1870-BD77-4780-9F2D-DDA693C4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838" y="3297712"/>
            <a:ext cx="1337222" cy="15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0E1698-663E-4ACC-9120-39A3247AF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535" y="3591485"/>
            <a:ext cx="5486401" cy="844413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6" descr="Image result for amerihealth">
            <a:extLst>
              <a:ext uri="{FF2B5EF4-FFF2-40B4-BE49-F238E27FC236}">
                <a16:creationId xmlns:a16="http://schemas.microsoft.com/office/drawing/2014/main" id="{16165B27-CFC8-4A40-A332-09469439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78" y="4435898"/>
            <a:ext cx="1337222" cy="15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69935-82A8-4628-8FC5-5905C379ED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3660" y="4848836"/>
            <a:ext cx="5486400" cy="812867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67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47237-2C3E-430C-AB8A-46A8D52E19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210" y="3051410"/>
            <a:ext cx="3463436" cy="1249305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The Medicare transformation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Medicaid VBR requirements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Employers embrace high-performance networks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The “hybrid” advantage in risk contracts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The shifting definitions of ‘value’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CB4355-63DD-4B8A-AD64-BDDCEFFE7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210" y="1078765"/>
            <a:ext cx="3057914" cy="1850350"/>
          </a:xfrm>
        </p:spPr>
        <p:txBody>
          <a:bodyPr/>
          <a:lstStyle/>
          <a:p>
            <a:r>
              <a:rPr lang="en-US" dirty="0"/>
              <a:t>The Accelerated Move Away From Fee-For-Service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291CB-7CDA-4CC7-9A0E-870FA4D4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290" y="1784524"/>
            <a:ext cx="5017770" cy="62748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78E56A-A69D-4525-B573-D6CA2B0DF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04" y="2639972"/>
            <a:ext cx="6884614" cy="627487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2B7EBF9-BAF5-450B-A474-4F9B725B3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13</a:t>
            </a:fld>
            <a:endParaRPr lang="en-US" dirty="0"/>
          </a:p>
        </p:txBody>
      </p:sp>
      <p:pic>
        <p:nvPicPr>
          <p:cNvPr id="11" name="Picture 4" descr="Image result for humana">
            <a:extLst>
              <a:ext uri="{FF2B5EF4-FFF2-40B4-BE49-F238E27FC236}">
                <a16:creationId xmlns:a16="http://schemas.microsoft.com/office/drawing/2014/main" id="{B4763D85-65E5-4D93-856F-C0E3D71B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88" y="137481"/>
            <a:ext cx="2491740" cy="8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00B6E0-E663-4F08-B6F9-E373FA335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846" y="836310"/>
            <a:ext cx="6225781" cy="39374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Image result for optum">
            <a:extLst>
              <a:ext uri="{FF2B5EF4-FFF2-40B4-BE49-F238E27FC236}">
                <a16:creationId xmlns:a16="http://schemas.microsoft.com/office/drawing/2014/main" id="{49EE3F21-FB81-435D-A6C7-12E7B39C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88" y="1842054"/>
            <a:ext cx="2202092" cy="49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etna">
            <a:extLst>
              <a:ext uri="{FF2B5EF4-FFF2-40B4-BE49-F238E27FC236}">
                <a16:creationId xmlns:a16="http://schemas.microsoft.com/office/drawing/2014/main" id="{475A1870-BD77-4780-9F2D-DDA693C4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838" y="3297712"/>
            <a:ext cx="1337222" cy="15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0E1698-663E-4ACC-9120-39A3247AF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535" y="3591485"/>
            <a:ext cx="5486401" cy="844413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6" descr="Image result for amerihealth">
            <a:extLst>
              <a:ext uri="{FF2B5EF4-FFF2-40B4-BE49-F238E27FC236}">
                <a16:creationId xmlns:a16="http://schemas.microsoft.com/office/drawing/2014/main" id="{16165B27-CFC8-4A40-A332-09469439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78" y="4435898"/>
            <a:ext cx="1337222" cy="15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69935-82A8-4628-8FC5-5905C379ED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3660" y="4848836"/>
            <a:ext cx="5486400" cy="812867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38EE8A-3CA2-433A-8DCA-AFB062A135E7}"/>
              </a:ext>
            </a:extLst>
          </p:cNvPr>
          <p:cNvSpPr/>
          <p:nvPr/>
        </p:nvSpPr>
        <p:spPr>
          <a:xfrm>
            <a:off x="3042024" y="932427"/>
            <a:ext cx="6107951" cy="472927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Implications?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Specialty provider organizations risk displacement in ‘preferred’ network agreements by primary care organizations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ability to address social support needs (and/or provide social supports) is a differentiating factor for some behavioral health organizations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Provider organization competition for market share will be around ability to accept financial risk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More risk-based contracts will shrink the provider network and increase the importance </a:t>
            </a:r>
            <a:br>
              <a:rPr lang="en-US" sz="2000" dirty="0"/>
            </a:br>
            <a:r>
              <a:rPr lang="en-US" sz="2000" dirty="0"/>
              <a:t>of financial strength</a:t>
            </a:r>
          </a:p>
        </p:txBody>
      </p:sp>
    </p:spTree>
    <p:extLst>
      <p:ext uri="{BB962C8B-B14F-4D97-AF65-F5344CB8AC3E}">
        <p14:creationId xmlns:p14="http://schemas.microsoft.com/office/powerpoint/2010/main" val="420354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5E3952-97F9-4AAE-958D-3FCBDEAAF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30" y="1130791"/>
            <a:ext cx="6545571" cy="75959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88AE2-4E37-402D-9733-BA67E70E2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CF4C7-6447-4A8E-94C6-56C15CF8D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442" y="4374006"/>
            <a:ext cx="3802857" cy="800100"/>
          </a:xfrm>
        </p:spPr>
        <p:txBody>
          <a:bodyPr/>
          <a:lstStyle/>
          <a:p>
            <a:r>
              <a:rPr lang="en-US" dirty="0"/>
              <a:t>Backward integration with health plans owning service delivery system – and hiring clinical professionals to provide direct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1CEA7-F020-4AEE-903D-BE71F3A50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442" y="2632688"/>
            <a:ext cx="3809358" cy="800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Health Plans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Payvider Positioning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D6F76F6A-191D-4378-9776-6B997D61D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497" y="159541"/>
            <a:ext cx="5734050" cy="80146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raphic 19" descr="Arrow Right with solid fill">
            <a:extLst>
              <a:ext uri="{FF2B5EF4-FFF2-40B4-BE49-F238E27FC236}">
                <a16:creationId xmlns:a16="http://schemas.microsoft.com/office/drawing/2014/main" id="{3E38515D-3B8D-4009-8C40-8242DDFC40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91280" y="3132466"/>
            <a:ext cx="657735" cy="657735"/>
          </a:xfrm>
          <a:prstGeom prst="rect">
            <a:avLst/>
          </a:prstGeom>
        </p:spPr>
      </p:pic>
      <p:pic>
        <p:nvPicPr>
          <p:cNvPr id="21" name="Graphic 20" descr="Arrow Right with solid fill">
            <a:extLst>
              <a:ext uri="{FF2B5EF4-FFF2-40B4-BE49-F238E27FC236}">
                <a16:creationId xmlns:a16="http://schemas.microsoft.com/office/drawing/2014/main" id="{4A05F61A-A2E7-4E5B-AC28-BAB828454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17554" y="3132466"/>
            <a:ext cx="657735" cy="657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0E01-2F84-4B3C-AA8E-1DF09D6BE6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084"/>
          <a:stretch/>
        </p:blipFill>
        <p:spPr>
          <a:xfrm>
            <a:off x="5883609" y="1708375"/>
            <a:ext cx="6756370" cy="728992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 descr="Arrow Right with solid fill">
            <a:extLst>
              <a:ext uri="{FF2B5EF4-FFF2-40B4-BE49-F238E27FC236}">
                <a16:creationId xmlns:a16="http://schemas.microsoft.com/office/drawing/2014/main" id="{C4EA936A-EA92-4144-B6C0-A57D571883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04417" y="3132466"/>
            <a:ext cx="657735" cy="657735"/>
          </a:xfrm>
          <a:prstGeom prst="rect">
            <a:avLst/>
          </a:prstGeom>
        </p:spPr>
      </p:pic>
      <p:pic>
        <p:nvPicPr>
          <p:cNvPr id="5122" name="Picture 2" descr="Image result for CVS healthhubs">
            <a:extLst>
              <a:ext uri="{FF2B5EF4-FFF2-40B4-BE49-F238E27FC236}">
                <a16:creationId xmlns:a16="http://schemas.microsoft.com/office/drawing/2014/main" id="{FABFAA38-C5BA-4FF3-B0E1-04A26EDC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28" y="193126"/>
            <a:ext cx="1211581" cy="7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humana">
            <a:extLst>
              <a:ext uri="{FF2B5EF4-FFF2-40B4-BE49-F238E27FC236}">
                <a16:creationId xmlns:a16="http://schemas.microsoft.com/office/drawing/2014/main" id="{6AA372A8-254F-4AE1-904C-4C4657A7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17" y="4277303"/>
            <a:ext cx="2491740" cy="8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E5B238-2F38-4F46-AF85-6B662920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82" y="2517724"/>
            <a:ext cx="2242338" cy="9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lue cross blue shield michigan">
            <a:extLst>
              <a:ext uri="{FF2B5EF4-FFF2-40B4-BE49-F238E27FC236}">
                <a16:creationId xmlns:a16="http://schemas.microsoft.com/office/drawing/2014/main" id="{A858C385-D030-4D76-8502-BAE951D3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628" y="5077506"/>
            <a:ext cx="2469696" cy="1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AE035E-FD96-4941-B222-B69FBB9E74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7818" y="5515032"/>
            <a:ext cx="4166656" cy="642840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F9F9BF-DEA4-40DD-A9C6-3F551742DB08}"/>
              </a:ext>
            </a:extLst>
          </p:cNvPr>
          <p:cNvSpPr txBox="1"/>
          <p:nvPr/>
        </p:nvSpPr>
        <p:spPr>
          <a:xfrm>
            <a:off x="305442" y="302340"/>
            <a:ext cx="34671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Driver #4: ‘Backward Integration’ Of Health Plans, Increasing Their Owned Service Delivery Capacity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8DAD41-6285-41DB-91C2-37CF921FF8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6118" y="3900168"/>
            <a:ext cx="6969206" cy="560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D72FBF-52B2-49D1-A02F-F3722BAC53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0730" y="2559691"/>
            <a:ext cx="3691370" cy="910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B2536-D1F0-4A44-B1FD-F76AF0FD54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5397" y="3533621"/>
            <a:ext cx="6929927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D4D615-6210-417E-8A70-4294FB6DE0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2157" y="4436291"/>
            <a:ext cx="4259033" cy="751531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61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5E3952-97F9-4AAE-958D-3FCBDEAAF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30" y="1130791"/>
            <a:ext cx="6545571" cy="75959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88AE2-4E37-402D-9733-BA67E70E2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CF4C7-6447-4A8E-94C6-56C15CF8D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442" y="4374006"/>
            <a:ext cx="3802857" cy="800100"/>
          </a:xfrm>
        </p:spPr>
        <p:txBody>
          <a:bodyPr/>
          <a:lstStyle/>
          <a:p>
            <a:r>
              <a:rPr lang="en-US" dirty="0"/>
              <a:t>Backward integration with health plans owning service delivery system – and hiring clinical professionals to provide direct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1CEA7-F020-4AEE-903D-BE71F3A50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442" y="2632688"/>
            <a:ext cx="3809358" cy="800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Health Plans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Payvider Positioning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D6F76F6A-191D-4378-9776-6B997D61D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497" y="159541"/>
            <a:ext cx="5734050" cy="80146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raphic 19" descr="Arrow Right with solid fill">
            <a:extLst>
              <a:ext uri="{FF2B5EF4-FFF2-40B4-BE49-F238E27FC236}">
                <a16:creationId xmlns:a16="http://schemas.microsoft.com/office/drawing/2014/main" id="{3E38515D-3B8D-4009-8C40-8242DDFC40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91280" y="3132466"/>
            <a:ext cx="657735" cy="657735"/>
          </a:xfrm>
          <a:prstGeom prst="rect">
            <a:avLst/>
          </a:prstGeom>
        </p:spPr>
      </p:pic>
      <p:pic>
        <p:nvPicPr>
          <p:cNvPr id="21" name="Graphic 20" descr="Arrow Right with solid fill">
            <a:extLst>
              <a:ext uri="{FF2B5EF4-FFF2-40B4-BE49-F238E27FC236}">
                <a16:creationId xmlns:a16="http://schemas.microsoft.com/office/drawing/2014/main" id="{4A05F61A-A2E7-4E5B-AC28-BAB828454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17554" y="3132466"/>
            <a:ext cx="657735" cy="657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0E01-2F84-4B3C-AA8E-1DF09D6BE6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084"/>
          <a:stretch/>
        </p:blipFill>
        <p:spPr>
          <a:xfrm>
            <a:off x="5883609" y="1708375"/>
            <a:ext cx="6756370" cy="728992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 descr="Arrow Right with solid fill">
            <a:extLst>
              <a:ext uri="{FF2B5EF4-FFF2-40B4-BE49-F238E27FC236}">
                <a16:creationId xmlns:a16="http://schemas.microsoft.com/office/drawing/2014/main" id="{C4EA936A-EA92-4144-B6C0-A57D571883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04417" y="3132466"/>
            <a:ext cx="657735" cy="657735"/>
          </a:xfrm>
          <a:prstGeom prst="rect">
            <a:avLst/>
          </a:prstGeom>
        </p:spPr>
      </p:pic>
      <p:pic>
        <p:nvPicPr>
          <p:cNvPr id="5122" name="Picture 2" descr="Image result for CVS healthhubs">
            <a:extLst>
              <a:ext uri="{FF2B5EF4-FFF2-40B4-BE49-F238E27FC236}">
                <a16:creationId xmlns:a16="http://schemas.microsoft.com/office/drawing/2014/main" id="{FABFAA38-C5BA-4FF3-B0E1-04A26EDC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28" y="193126"/>
            <a:ext cx="1211581" cy="7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humana">
            <a:extLst>
              <a:ext uri="{FF2B5EF4-FFF2-40B4-BE49-F238E27FC236}">
                <a16:creationId xmlns:a16="http://schemas.microsoft.com/office/drawing/2014/main" id="{6AA372A8-254F-4AE1-904C-4C4657A7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17" y="4277303"/>
            <a:ext cx="2491740" cy="8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E5B238-2F38-4F46-AF85-6B662920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82" y="2517724"/>
            <a:ext cx="2242338" cy="9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lue cross blue shield michigan">
            <a:extLst>
              <a:ext uri="{FF2B5EF4-FFF2-40B4-BE49-F238E27FC236}">
                <a16:creationId xmlns:a16="http://schemas.microsoft.com/office/drawing/2014/main" id="{A858C385-D030-4D76-8502-BAE951D3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628" y="5077506"/>
            <a:ext cx="2469696" cy="1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AE035E-FD96-4941-B222-B69FBB9E74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7818" y="5515032"/>
            <a:ext cx="4166656" cy="642840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F9F9BF-DEA4-40DD-A9C6-3F551742DB08}"/>
              </a:ext>
            </a:extLst>
          </p:cNvPr>
          <p:cNvSpPr txBox="1"/>
          <p:nvPr/>
        </p:nvSpPr>
        <p:spPr>
          <a:xfrm>
            <a:off x="305442" y="302340"/>
            <a:ext cx="34671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Driver #4: ‘Backward Integration’ Of Health Plans, Increasing Their Owned Service Delivery Capacity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8DAD41-6285-41DB-91C2-37CF921FF8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6118" y="3900168"/>
            <a:ext cx="6969206" cy="560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D72FBF-52B2-49D1-A02F-F3722BAC53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0730" y="2559691"/>
            <a:ext cx="3691370" cy="910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B2536-D1F0-4A44-B1FD-F76AF0FD54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5397" y="3533621"/>
            <a:ext cx="6929927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D4D615-6210-417E-8A70-4294FB6DE0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2157" y="4436291"/>
            <a:ext cx="4259033" cy="751531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C278E8B-7343-463C-9243-820C952DF4B2}"/>
              </a:ext>
            </a:extLst>
          </p:cNvPr>
          <p:cNvSpPr/>
          <p:nvPr/>
        </p:nvSpPr>
        <p:spPr>
          <a:xfrm>
            <a:off x="3144959" y="1329118"/>
            <a:ext cx="5902081" cy="381181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Implications?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Many behavioral health services likely to be provided by health plan-owned subsidiaries (</a:t>
            </a:r>
            <a:r>
              <a:rPr lang="en-US" sz="2000" dirty="0" err="1"/>
              <a:t>AbleTo</a:t>
            </a:r>
            <a:r>
              <a:rPr lang="en-US" sz="2000" dirty="0"/>
              <a:t> owned by Optum, </a:t>
            </a:r>
            <a:r>
              <a:rPr lang="en-US" sz="2000" dirty="0" err="1"/>
              <a:t>MDLive</a:t>
            </a:r>
            <a:r>
              <a:rPr lang="en-US" sz="2000" dirty="0"/>
              <a:t> and Breakthrough Mental Health owned by Cigna, etc.)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Health plan increasingly “own” primary care capacity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Care coordination models will change role of  “targeted case management” </a:t>
            </a:r>
          </a:p>
        </p:txBody>
      </p:sp>
    </p:spTree>
    <p:extLst>
      <p:ext uri="{BB962C8B-B14F-4D97-AF65-F5344CB8AC3E}">
        <p14:creationId xmlns:p14="http://schemas.microsoft.com/office/powerpoint/2010/main" val="154818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35914-9DD0-4F90-8976-B4A78204E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93CB2-45F3-42D8-BC85-4B70BC80C6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9813" y="2028857"/>
            <a:ext cx="4132724" cy="2429609"/>
          </a:xfrm>
        </p:spPr>
        <p:txBody>
          <a:bodyPr/>
          <a:lstStyle/>
          <a:p>
            <a:r>
              <a:rPr lang="en-US" sz="3200" dirty="0"/>
              <a:t>Driver #5: Acceptance Of &amp; Growing Preference For Virtual Primary Care</a:t>
            </a:r>
          </a:p>
          <a:p>
            <a:endParaRPr lang="en-US" dirty="0"/>
          </a:p>
        </p:txBody>
      </p:sp>
      <p:pic>
        <p:nvPicPr>
          <p:cNvPr id="3074" name="Picture 2" descr="Image result for upmc">
            <a:extLst>
              <a:ext uri="{FF2B5EF4-FFF2-40B4-BE49-F238E27FC236}">
                <a16:creationId xmlns:a16="http://schemas.microsoft.com/office/drawing/2014/main" id="{2377ECC3-FB59-447D-8E74-533430C3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381" y="2863729"/>
            <a:ext cx="1306559" cy="6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632E5-FD83-48AC-878F-A21232B7A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883" y="3050743"/>
            <a:ext cx="5138818" cy="285833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F2FEF9-39EC-488D-8E14-CA49E524C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126" y="2008981"/>
            <a:ext cx="4260030" cy="85474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D36E43-DACF-4070-9BEB-1227CDB84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529" y="228444"/>
            <a:ext cx="4918261" cy="743390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Image result for premera blue cross">
            <a:extLst>
              <a:ext uri="{FF2B5EF4-FFF2-40B4-BE49-F238E27FC236}">
                <a16:creationId xmlns:a16="http://schemas.microsoft.com/office/drawing/2014/main" id="{CC9639DD-32B7-42D1-A03C-FDFC611F5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7129" y="1260551"/>
            <a:ext cx="1415354" cy="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F669C7-9DAF-4C2F-9D47-91FD37B48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2126" y="1403556"/>
            <a:ext cx="5639874" cy="354651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2EAA95-BD13-43E0-A9FD-C2FEDBF36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1707" y="730129"/>
            <a:ext cx="3290047" cy="642883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323DF-F84A-47FA-8F47-7DE181D223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7541" y="5125632"/>
            <a:ext cx="4594923" cy="428378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098740-127D-4299-B07D-5456953D2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512585"/>
            <a:ext cx="5235388" cy="719033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026D14-D0AC-47FA-A242-7C39497B94C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1266"/>
          <a:stretch/>
        </p:blipFill>
        <p:spPr>
          <a:xfrm>
            <a:off x="5415662" y="4253958"/>
            <a:ext cx="5396494" cy="826995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EBA302-F07D-48E0-9BFB-52025077398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167" t="11487" r="9102"/>
          <a:stretch/>
        </p:blipFill>
        <p:spPr>
          <a:xfrm>
            <a:off x="10812156" y="4358097"/>
            <a:ext cx="1785051" cy="745195"/>
          </a:xfrm>
          <a:prstGeom prst="rect">
            <a:avLst/>
          </a:prstGeom>
        </p:spPr>
      </p:pic>
      <p:pic>
        <p:nvPicPr>
          <p:cNvPr id="2050" name="Picture 2" descr="United Healthcare logo and symbol, meaning, history, PNG">
            <a:extLst>
              <a:ext uri="{FF2B5EF4-FFF2-40B4-BE49-F238E27FC236}">
                <a16:creationId xmlns:a16="http://schemas.microsoft.com/office/drawing/2014/main" id="{94BCBF12-FEFB-45B9-980E-B3854E5E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394" y="-91456"/>
            <a:ext cx="2020606" cy="10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D823C4-BFA6-48FD-A138-CDF77FC03A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5346" y="5651837"/>
            <a:ext cx="647272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8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35914-9DD0-4F90-8976-B4A78204E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93CB2-45F3-42D8-BC85-4B70BC80C6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9813" y="2028857"/>
            <a:ext cx="4132724" cy="2429609"/>
          </a:xfrm>
        </p:spPr>
        <p:txBody>
          <a:bodyPr/>
          <a:lstStyle/>
          <a:p>
            <a:r>
              <a:rPr lang="en-US" sz="3200" dirty="0"/>
              <a:t>Driver #5: Acceptance Of &amp; Growing Preference For Virtual Primary Care</a:t>
            </a:r>
          </a:p>
          <a:p>
            <a:endParaRPr lang="en-US" dirty="0"/>
          </a:p>
        </p:txBody>
      </p:sp>
      <p:pic>
        <p:nvPicPr>
          <p:cNvPr id="3074" name="Picture 2" descr="Image result for upmc">
            <a:extLst>
              <a:ext uri="{FF2B5EF4-FFF2-40B4-BE49-F238E27FC236}">
                <a16:creationId xmlns:a16="http://schemas.microsoft.com/office/drawing/2014/main" id="{2377ECC3-FB59-447D-8E74-533430C3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381" y="2863729"/>
            <a:ext cx="1306559" cy="6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632E5-FD83-48AC-878F-A21232B7A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883" y="3050743"/>
            <a:ext cx="5138818" cy="285833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F2FEF9-39EC-488D-8E14-CA49E524C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126" y="2008981"/>
            <a:ext cx="4260030" cy="85474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D36E43-DACF-4070-9BEB-1227CDB84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529" y="228444"/>
            <a:ext cx="4918261" cy="743390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Image result for premera blue cross">
            <a:extLst>
              <a:ext uri="{FF2B5EF4-FFF2-40B4-BE49-F238E27FC236}">
                <a16:creationId xmlns:a16="http://schemas.microsoft.com/office/drawing/2014/main" id="{CC9639DD-32B7-42D1-A03C-FDFC611F5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7129" y="1260551"/>
            <a:ext cx="1415354" cy="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F669C7-9DAF-4C2F-9D47-91FD37B48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2126" y="1403556"/>
            <a:ext cx="5639874" cy="354651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2EAA95-BD13-43E0-A9FD-C2FEDBF36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1707" y="730129"/>
            <a:ext cx="3290047" cy="642883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323DF-F84A-47FA-8F47-7DE181D223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7541" y="5125632"/>
            <a:ext cx="4594923" cy="428378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098740-127D-4299-B07D-5456953D2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512585"/>
            <a:ext cx="5235388" cy="719033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026D14-D0AC-47FA-A242-7C39497B94C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1266"/>
          <a:stretch/>
        </p:blipFill>
        <p:spPr>
          <a:xfrm>
            <a:off x="5415662" y="4253958"/>
            <a:ext cx="5396494" cy="826995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EBA302-F07D-48E0-9BFB-52025077398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167" t="11487" r="9102"/>
          <a:stretch/>
        </p:blipFill>
        <p:spPr>
          <a:xfrm>
            <a:off x="10812156" y="4358097"/>
            <a:ext cx="1785051" cy="745195"/>
          </a:xfrm>
          <a:prstGeom prst="rect">
            <a:avLst/>
          </a:prstGeom>
        </p:spPr>
      </p:pic>
      <p:pic>
        <p:nvPicPr>
          <p:cNvPr id="2050" name="Picture 2" descr="United Healthcare logo and symbol, meaning, history, PNG">
            <a:extLst>
              <a:ext uri="{FF2B5EF4-FFF2-40B4-BE49-F238E27FC236}">
                <a16:creationId xmlns:a16="http://schemas.microsoft.com/office/drawing/2014/main" id="{94BCBF12-FEFB-45B9-980E-B3854E5E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394" y="-91456"/>
            <a:ext cx="2020606" cy="10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D823C4-BFA6-48FD-A138-CDF77FC03A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5346" y="5651837"/>
            <a:ext cx="6472722" cy="685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BFF0F8-BDF4-4811-9407-C863A46DE1E7}"/>
              </a:ext>
            </a:extLst>
          </p:cNvPr>
          <p:cNvSpPr/>
          <p:nvPr/>
        </p:nvSpPr>
        <p:spPr>
          <a:xfrm>
            <a:off x="3144959" y="1791853"/>
            <a:ext cx="5902081" cy="292038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Implications?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Eliminates “place” as a criteria for service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Moves service delivery to tech-enabled consumer assessment tools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Referrals to behavioral health will be dependent on relationships and/or marketing to virtual primary care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6861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AB74C-949E-40E6-AC17-84D86DC3D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8C034-6F15-4AC3-AB98-CB8BE1C5F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912" y="2717883"/>
            <a:ext cx="3916487" cy="2568762"/>
          </a:xfrm>
        </p:spPr>
        <p:txBody>
          <a:bodyPr/>
          <a:lstStyle/>
          <a:p>
            <a:r>
              <a:rPr lang="en-US" sz="2000" dirty="0"/>
              <a:t>Majority of behavioral health funding went to three types of solutions:</a:t>
            </a:r>
          </a:p>
          <a:p>
            <a:pPr marL="285750" indent="-28575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/>
              <a:t>Digital treatment</a:t>
            </a:r>
          </a:p>
          <a:p>
            <a:pPr marL="285750" indent="-28575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/>
              <a:t>Digital therapeutics</a:t>
            </a:r>
          </a:p>
          <a:p>
            <a:pPr marL="285750" indent="-28575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/>
              <a:t>Non-clinical behavioral health “adjacent” apps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39A428-5522-4884-8544-16BA4F3A61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451" y="286974"/>
            <a:ext cx="3533774" cy="2568763"/>
          </a:xfrm>
        </p:spPr>
        <p:txBody>
          <a:bodyPr/>
          <a:lstStyle/>
          <a:p>
            <a:r>
              <a:rPr lang="en-US" dirty="0"/>
              <a:t>Driver #6: Outsized Investment In New Companies Serving The ‘Complex Consumer’ Market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035D9-93F6-4480-8BB7-B29DAF9AAB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01449" y="585952"/>
            <a:ext cx="6592902" cy="453957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968458-567D-4622-BC04-3F59DF0A13CD}"/>
              </a:ext>
            </a:extLst>
          </p:cNvPr>
          <p:cNvSpPr/>
          <p:nvPr/>
        </p:nvSpPr>
        <p:spPr>
          <a:xfrm>
            <a:off x="5543459" y="5303200"/>
            <a:ext cx="6108882" cy="435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$852 billion invested in  behavioral health programs in 1Q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C7F556-6F0B-4B23-9493-B715F5A3E797}"/>
              </a:ext>
            </a:extLst>
          </p:cNvPr>
          <p:cNvSpPr/>
          <p:nvPr/>
        </p:nvSpPr>
        <p:spPr>
          <a:xfrm>
            <a:off x="5255863" y="585952"/>
            <a:ext cx="6684074" cy="365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Quarterly Global Mental Health Investment &amp; Deal Count, Q218 – Q121</a:t>
            </a:r>
          </a:p>
        </p:txBody>
      </p:sp>
    </p:spTree>
    <p:extLst>
      <p:ext uri="{BB962C8B-B14F-4D97-AF65-F5344CB8AC3E}">
        <p14:creationId xmlns:p14="http://schemas.microsoft.com/office/powerpoint/2010/main" val="198520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AB74C-949E-40E6-AC17-84D86DC3D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8C034-6F15-4AC3-AB98-CB8BE1C5F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912" y="2717883"/>
            <a:ext cx="3916487" cy="2568762"/>
          </a:xfrm>
        </p:spPr>
        <p:txBody>
          <a:bodyPr/>
          <a:lstStyle/>
          <a:p>
            <a:r>
              <a:rPr lang="en-US" sz="2000" dirty="0"/>
              <a:t>Majority of behavioral health funding went to three types of solutions—</a:t>
            </a:r>
          </a:p>
          <a:p>
            <a:pPr marL="285750" indent="-28575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/>
              <a:t>Digital treatment</a:t>
            </a:r>
          </a:p>
          <a:p>
            <a:pPr marL="285750" indent="-28575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/>
              <a:t>Digital therapeutics</a:t>
            </a:r>
          </a:p>
          <a:p>
            <a:pPr marL="285750" indent="-28575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/>
              <a:t>Non-clinical behavioral health “adjacent” apps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39A428-5522-4884-8544-16BA4F3A61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451" y="286974"/>
            <a:ext cx="3533774" cy="2568763"/>
          </a:xfrm>
        </p:spPr>
        <p:txBody>
          <a:bodyPr/>
          <a:lstStyle/>
          <a:p>
            <a:r>
              <a:rPr lang="en-US" dirty="0"/>
              <a:t>Driver #6: Outsized Investment In New Companies Serving The ‘Complex Consumer’ Market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035D9-93F6-4480-8BB7-B29DAF9AAB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01449" y="585952"/>
            <a:ext cx="6592902" cy="453957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968458-567D-4622-BC04-3F59DF0A13CD}"/>
              </a:ext>
            </a:extLst>
          </p:cNvPr>
          <p:cNvSpPr/>
          <p:nvPr/>
        </p:nvSpPr>
        <p:spPr>
          <a:xfrm>
            <a:off x="5543459" y="5303200"/>
            <a:ext cx="6108882" cy="435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$852 billion invested in  behavioral health programs in 1Q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C7F556-6F0B-4B23-9493-B715F5A3E797}"/>
              </a:ext>
            </a:extLst>
          </p:cNvPr>
          <p:cNvSpPr/>
          <p:nvPr/>
        </p:nvSpPr>
        <p:spPr>
          <a:xfrm>
            <a:off x="5255863" y="585952"/>
            <a:ext cx="6684074" cy="365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Quarterly Global Mental Health Investment &amp; Deal Count, Q218 – Q121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E6A0B4-AA1B-4A98-A13D-585ABE0DFC5B}"/>
              </a:ext>
            </a:extLst>
          </p:cNvPr>
          <p:cNvSpPr/>
          <p:nvPr/>
        </p:nvSpPr>
        <p:spPr>
          <a:xfrm>
            <a:off x="3144959" y="1329118"/>
            <a:ext cx="5902081" cy="355639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Implications?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rise of competitive organizations with fewer constraints on investments for growth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Focus on revenue and market share – not margins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Market positioning of emerging organizations focused on performance metrics and cost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Payer and health plan confusion about capabilities</a:t>
            </a:r>
          </a:p>
        </p:txBody>
      </p:sp>
    </p:spTree>
    <p:extLst>
      <p:ext uri="{BB962C8B-B14F-4D97-AF65-F5344CB8AC3E}">
        <p14:creationId xmlns:p14="http://schemas.microsoft.com/office/powerpoint/2010/main" val="169903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A6C496-E7A3-469D-9F4A-BB29D28F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5C41DD-E9B0-4CD4-BBF2-AB2B94217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203650"/>
            <a:ext cx="11287125" cy="48967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Market forces changing the business models of community-based behavioral health organizations</a:t>
            </a:r>
          </a:p>
          <a:p>
            <a:pPr lvl="1"/>
            <a:r>
              <a:rPr lang="en-US" sz="2400" dirty="0"/>
              <a:t>Key drivers of health and human service landscape</a:t>
            </a:r>
          </a:p>
          <a:p>
            <a:pPr lvl="1"/>
            <a:r>
              <a:rPr lang="en-US" sz="2400" dirty="0"/>
              <a:t>Implications for traditional community mental health centers</a:t>
            </a:r>
          </a:p>
          <a:p>
            <a:pPr lvl="1"/>
            <a:r>
              <a:rPr lang="en-US" sz="2400" dirty="0"/>
              <a:t>Emerging opportunities </a:t>
            </a:r>
          </a:p>
          <a:p>
            <a:pPr marL="233362" lvl="1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Framework for strategy development for maintaining post-pandemic competitive advantage </a:t>
            </a:r>
          </a:p>
          <a:p>
            <a:pPr lvl="1"/>
            <a:r>
              <a:rPr lang="en-US" sz="2400" dirty="0"/>
              <a:t>Key strategy questions</a:t>
            </a:r>
          </a:p>
          <a:p>
            <a:pPr lvl="1"/>
            <a:r>
              <a:rPr lang="en-US" sz="2400" dirty="0"/>
              <a:t>Strategy development best practices</a:t>
            </a:r>
          </a:p>
          <a:p>
            <a:pPr lvl="1"/>
            <a:r>
              <a:rPr lang="en-US" sz="2400" dirty="0"/>
              <a:t>Strategy leadership roadmap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EE2BD6C-77F9-4593-BC63-DB90F05D315D}"/>
              </a:ext>
            </a:extLst>
          </p:cNvPr>
          <p:cNvSpPr txBox="1">
            <a:spLocks/>
          </p:cNvSpPr>
          <p:nvPr/>
        </p:nvSpPr>
        <p:spPr>
          <a:xfrm>
            <a:off x="11594332" y="6459785"/>
            <a:ext cx="1312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FE4B9-2BF6-4E32-9280-3DEC68C36104}" type="slidenum">
              <a:rPr lang="en-US" sz="1200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35914-9DD0-4F90-8976-B4A78204E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A5A534-B503-46BD-8BCA-9193573CB0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426" y="2015613"/>
            <a:ext cx="3856306" cy="2304700"/>
          </a:xfrm>
        </p:spPr>
        <p:txBody>
          <a:bodyPr/>
          <a:lstStyle/>
          <a:p>
            <a:r>
              <a:rPr lang="en-US" sz="3200" dirty="0"/>
              <a:t>Driver #7: The Creation Of New ‘Digital First’ Behavioral Health Companies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B081EE-7477-4050-B773-0F396A532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3" r="4909"/>
          <a:stretch/>
        </p:blipFill>
        <p:spPr>
          <a:xfrm>
            <a:off x="7698838" y="1596853"/>
            <a:ext cx="2353133" cy="1229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1FB1E2-4477-4B78-A224-16BC623D8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010" y="1509900"/>
            <a:ext cx="1823508" cy="1097332"/>
          </a:xfrm>
          <a:prstGeom prst="rect">
            <a:avLst/>
          </a:prstGeom>
        </p:spPr>
      </p:pic>
      <p:pic>
        <p:nvPicPr>
          <p:cNvPr id="18" name="Picture 6" descr="See the source image">
            <a:extLst>
              <a:ext uri="{FF2B5EF4-FFF2-40B4-BE49-F238E27FC236}">
                <a16:creationId xmlns:a16="http://schemas.microsoft.com/office/drawing/2014/main" id="{D5F1FAA1-33CF-4103-A50E-BEA048EF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59" y="336458"/>
            <a:ext cx="2821970" cy="10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See the source image">
            <a:extLst>
              <a:ext uri="{FF2B5EF4-FFF2-40B4-BE49-F238E27FC236}">
                <a16:creationId xmlns:a16="http://schemas.microsoft.com/office/drawing/2014/main" id="{DF375ED1-77AD-45BC-BDBB-849440769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933" y="19374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>
            <a:extLst>
              <a:ext uri="{FF2B5EF4-FFF2-40B4-BE49-F238E27FC236}">
                <a16:creationId xmlns:a16="http://schemas.microsoft.com/office/drawing/2014/main" id="{E04DD0B4-EB45-4C10-8AE5-3E4F5912B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08" y="4273191"/>
            <a:ext cx="1560117" cy="15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See the source image">
            <a:extLst>
              <a:ext uri="{FF2B5EF4-FFF2-40B4-BE49-F238E27FC236}">
                <a16:creationId xmlns:a16="http://schemas.microsoft.com/office/drawing/2014/main" id="{BE072F93-0A2D-4BBD-A1D7-658C2EDF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75" y="4067006"/>
            <a:ext cx="2478699" cy="10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See the source image">
            <a:extLst>
              <a:ext uri="{FF2B5EF4-FFF2-40B4-BE49-F238E27FC236}">
                <a16:creationId xmlns:a16="http://schemas.microsoft.com/office/drawing/2014/main" id="{E286D611-BD38-4907-A221-1E588F91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38" y="3229442"/>
            <a:ext cx="2449513" cy="6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ee the source image">
            <a:extLst>
              <a:ext uri="{FF2B5EF4-FFF2-40B4-BE49-F238E27FC236}">
                <a16:creationId xmlns:a16="http://schemas.microsoft.com/office/drawing/2014/main" id="{1F7F21C9-E636-40C7-846E-F8A45E4D2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5374" y="5081353"/>
            <a:ext cx="2270955" cy="11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See the source image">
            <a:extLst>
              <a:ext uri="{FF2B5EF4-FFF2-40B4-BE49-F238E27FC236}">
                <a16:creationId xmlns:a16="http://schemas.microsoft.com/office/drawing/2014/main" id="{781AEB2E-8D97-4B73-9522-8F1964B7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87" y="3137630"/>
            <a:ext cx="2152650" cy="7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B563CA-EB9A-411E-8F36-566C45E29B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9682" y="5646974"/>
            <a:ext cx="2180967" cy="628271"/>
          </a:xfrm>
          <a:prstGeom prst="rect">
            <a:avLst/>
          </a:prstGeom>
        </p:spPr>
      </p:pic>
      <p:pic>
        <p:nvPicPr>
          <p:cNvPr id="26" name="Picture 25" descr="Talkspace - #1 Rated Online Therapy, 1 Million+ Users">
            <a:extLst>
              <a:ext uri="{FF2B5EF4-FFF2-40B4-BE49-F238E27FC236}">
                <a16:creationId xmlns:a16="http://schemas.microsoft.com/office/drawing/2014/main" id="{2FF86B72-B76E-4B94-B14E-E791B73B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10" y="313815"/>
            <a:ext cx="2841922" cy="7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BetterHelp - Wikipedia">
            <a:extLst>
              <a:ext uri="{FF2B5EF4-FFF2-40B4-BE49-F238E27FC236}">
                <a16:creationId xmlns:a16="http://schemas.microsoft.com/office/drawing/2014/main" id="{7C148DF6-5345-405C-8FBD-9612C34BD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1010" y="4348847"/>
            <a:ext cx="2251517" cy="8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2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35914-9DD0-4F90-8976-B4A78204E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A5A534-B503-46BD-8BCA-9193573CB0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426" y="2015613"/>
            <a:ext cx="3856306" cy="2304700"/>
          </a:xfrm>
        </p:spPr>
        <p:txBody>
          <a:bodyPr/>
          <a:lstStyle/>
          <a:p>
            <a:r>
              <a:rPr lang="en-US" sz="3200" dirty="0"/>
              <a:t>Driver #7: The Creation Of New ‘Digital First’ Behavioral Health Companies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B081EE-7477-4050-B773-0F396A532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3" r="4909"/>
          <a:stretch/>
        </p:blipFill>
        <p:spPr>
          <a:xfrm>
            <a:off x="7698838" y="1596853"/>
            <a:ext cx="2353133" cy="1229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1FB1E2-4477-4B78-A224-16BC623D8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010" y="1509900"/>
            <a:ext cx="1823508" cy="1097332"/>
          </a:xfrm>
          <a:prstGeom prst="rect">
            <a:avLst/>
          </a:prstGeom>
        </p:spPr>
      </p:pic>
      <p:pic>
        <p:nvPicPr>
          <p:cNvPr id="18" name="Picture 6" descr="See the source image">
            <a:extLst>
              <a:ext uri="{FF2B5EF4-FFF2-40B4-BE49-F238E27FC236}">
                <a16:creationId xmlns:a16="http://schemas.microsoft.com/office/drawing/2014/main" id="{D5F1FAA1-33CF-4103-A50E-BEA048EF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59" y="336458"/>
            <a:ext cx="2821970" cy="10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See the source image">
            <a:extLst>
              <a:ext uri="{FF2B5EF4-FFF2-40B4-BE49-F238E27FC236}">
                <a16:creationId xmlns:a16="http://schemas.microsoft.com/office/drawing/2014/main" id="{DF375ED1-77AD-45BC-BDBB-849440769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933" y="19374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>
            <a:extLst>
              <a:ext uri="{FF2B5EF4-FFF2-40B4-BE49-F238E27FC236}">
                <a16:creationId xmlns:a16="http://schemas.microsoft.com/office/drawing/2014/main" id="{E04DD0B4-EB45-4C10-8AE5-3E4F5912B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08" y="4273191"/>
            <a:ext cx="1560117" cy="15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See the source image">
            <a:extLst>
              <a:ext uri="{FF2B5EF4-FFF2-40B4-BE49-F238E27FC236}">
                <a16:creationId xmlns:a16="http://schemas.microsoft.com/office/drawing/2014/main" id="{BE072F93-0A2D-4BBD-A1D7-658C2EDF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75" y="4067006"/>
            <a:ext cx="2478699" cy="10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See the source image">
            <a:extLst>
              <a:ext uri="{FF2B5EF4-FFF2-40B4-BE49-F238E27FC236}">
                <a16:creationId xmlns:a16="http://schemas.microsoft.com/office/drawing/2014/main" id="{E286D611-BD38-4907-A221-1E588F91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38" y="3229442"/>
            <a:ext cx="2449513" cy="6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ee the source image">
            <a:extLst>
              <a:ext uri="{FF2B5EF4-FFF2-40B4-BE49-F238E27FC236}">
                <a16:creationId xmlns:a16="http://schemas.microsoft.com/office/drawing/2014/main" id="{1F7F21C9-E636-40C7-846E-F8A45E4D2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5374" y="5081353"/>
            <a:ext cx="2270955" cy="11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See the source image">
            <a:extLst>
              <a:ext uri="{FF2B5EF4-FFF2-40B4-BE49-F238E27FC236}">
                <a16:creationId xmlns:a16="http://schemas.microsoft.com/office/drawing/2014/main" id="{781AEB2E-8D97-4B73-9522-8F1964B7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87" y="3137630"/>
            <a:ext cx="2152650" cy="7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B563CA-EB9A-411E-8F36-566C45E29B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9682" y="5646974"/>
            <a:ext cx="2180967" cy="628271"/>
          </a:xfrm>
          <a:prstGeom prst="rect">
            <a:avLst/>
          </a:prstGeom>
        </p:spPr>
      </p:pic>
      <p:pic>
        <p:nvPicPr>
          <p:cNvPr id="26" name="Picture 25" descr="Talkspace - #1 Rated Online Therapy, 1 Million+ Users">
            <a:extLst>
              <a:ext uri="{FF2B5EF4-FFF2-40B4-BE49-F238E27FC236}">
                <a16:creationId xmlns:a16="http://schemas.microsoft.com/office/drawing/2014/main" id="{2FF86B72-B76E-4B94-B14E-E791B73B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10" y="313815"/>
            <a:ext cx="2841922" cy="7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BetterHelp - Wikipedia">
            <a:extLst>
              <a:ext uri="{FF2B5EF4-FFF2-40B4-BE49-F238E27FC236}">
                <a16:creationId xmlns:a16="http://schemas.microsoft.com/office/drawing/2014/main" id="{7C148DF6-5345-405C-8FBD-9612C34BD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1010" y="4348847"/>
            <a:ext cx="2251517" cy="8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8B385B0-09A1-4043-AF31-6AB43101F3E2}"/>
              </a:ext>
            </a:extLst>
          </p:cNvPr>
          <p:cNvSpPr/>
          <p:nvPr/>
        </p:nvSpPr>
        <p:spPr>
          <a:xfrm>
            <a:off x="3144959" y="1329118"/>
            <a:ext cx="5902081" cy="37522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Implications?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Appeal to both health plans and consumers is “on demand” services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Erosion of non-SMI market share likely among provider organizations with on-site services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Competition for workforce – and distortion of the clinical professional labor market – among these organizations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Extension of digital models into SMI and complex consumer market happening</a:t>
            </a:r>
          </a:p>
        </p:txBody>
      </p:sp>
    </p:spTree>
    <p:extLst>
      <p:ext uri="{BB962C8B-B14F-4D97-AF65-F5344CB8AC3E}">
        <p14:creationId xmlns:p14="http://schemas.microsoft.com/office/powerpoint/2010/main" val="221488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mazon">
            <a:extLst>
              <a:ext uri="{FF2B5EF4-FFF2-40B4-BE49-F238E27FC236}">
                <a16:creationId xmlns:a16="http://schemas.microsoft.com/office/drawing/2014/main" id="{35563B09-5B02-418D-96E4-1959ADA5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93" y="1379762"/>
            <a:ext cx="2106985" cy="18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1AF22-FE51-4152-8E9D-1EE3700D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D9B23-C5EC-41B6-A2FD-BA6B3CB3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Driver #8: </a:t>
            </a:r>
            <a:r>
              <a:rPr lang="en-US" sz="2800" dirty="0"/>
              <a:t>Entrance Of Out-Of-Industry Mega-Companies </a:t>
            </a:r>
            <a:br>
              <a:rPr lang="en-US" sz="2800" dirty="0"/>
            </a:br>
            <a:r>
              <a:rPr lang="en-US" sz="2800" dirty="0"/>
              <a:t>In The Health &amp; Human Service Space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9815F59-CF44-47C7-BB0D-9780C24F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393808" y="4528160"/>
            <a:ext cx="5625945" cy="69532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0402B0-AE62-4C2E-A92F-C349F34D8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3" y="5418949"/>
            <a:ext cx="7682472" cy="787352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8FA92-2F27-4D69-8362-291D3DE80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3" y="1064853"/>
            <a:ext cx="3308577" cy="919846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CF5C70-E758-4770-92AA-B160FC4AD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407" y="1195929"/>
            <a:ext cx="5118083" cy="675456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A0EF0-56AD-4E68-84FB-50BF1F7D3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708" y="5098526"/>
            <a:ext cx="2819400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69957-ABA0-4758-A9AE-AF009B0F5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274" y="1139028"/>
            <a:ext cx="4830268" cy="7501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AC261E-2CB7-4D9C-97EB-817BC09F9A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593"/>
          <a:stretch/>
        </p:blipFill>
        <p:spPr>
          <a:xfrm>
            <a:off x="202907" y="1970677"/>
            <a:ext cx="8629650" cy="419743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6A570F-D177-4D81-B6A1-D0CB49705B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6496" y="2669686"/>
            <a:ext cx="3858990" cy="70889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64D90-35DC-4C7E-8277-F8743C6B73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3869" y="3705559"/>
            <a:ext cx="8055884" cy="690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9D603-CB9C-4A01-8CDB-E9587EA1DF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748" y="2412730"/>
            <a:ext cx="3421684" cy="555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9DE11C-3D38-480C-9FF1-21BE3FF89F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1182" y="5898803"/>
            <a:ext cx="6762750" cy="4476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42F8EA-B474-4F22-A3B3-30909FB51859}"/>
              </a:ext>
            </a:extLst>
          </p:cNvPr>
          <p:cNvSpPr txBox="1"/>
          <p:nvPr/>
        </p:nvSpPr>
        <p:spPr>
          <a:xfrm>
            <a:off x="172247" y="4497469"/>
            <a:ext cx="608745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4152"/>
                </a:solidFill>
                <a:effectLst/>
                <a:latin typeface="Arial" panose="020B0604020202020204" pitchFamily="34" charset="0"/>
              </a:rPr>
              <a:t>Walmart Health executives announced that by the end of 2021, the company planned to have at least 22 in-person clinics across Arkansas, Florida, Georgia, and Illinois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747815E-FF1A-4010-8D15-D79CF98C6D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0844" y="3109536"/>
            <a:ext cx="4682637" cy="691542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ED39727-19C2-457E-BD46-4FE5CA74F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" y="2681090"/>
            <a:ext cx="2774330" cy="16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8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mazon">
            <a:extLst>
              <a:ext uri="{FF2B5EF4-FFF2-40B4-BE49-F238E27FC236}">
                <a16:creationId xmlns:a16="http://schemas.microsoft.com/office/drawing/2014/main" id="{35563B09-5B02-418D-96E4-1959ADA5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93" y="1379762"/>
            <a:ext cx="2106985" cy="18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1AF22-FE51-4152-8E9D-1EE3700D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D9B23-C5EC-41B6-A2FD-BA6B3CB3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Driver #8: </a:t>
            </a:r>
            <a:r>
              <a:rPr lang="en-US" sz="2800" dirty="0"/>
              <a:t>Entrance Of Out-Of-Industry Mega-Companies </a:t>
            </a:r>
            <a:br>
              <a:rPr lang="en-US" sz="2800" dirty="0"/>
            </a:br>
            <a:r>
              <a:rPr lang="en-US" sz="2800" dirty="0"/>
              <a:t>In The Health &amp; Human Service Space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9815F59-CF44-47C7-BB0D-9780C24F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393808" y="4528160"/>
            <a:ext cx="5625945" cy="69532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0402B0-AE62-4C2E-A92F-C349F34D8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3" y="5418949"/>
            <a:ext cx="7682472" cy="787352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8FA92-2F27-4D69-8362-291D3DE80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3" y="1064853"/>
            <a:ext cx="3308577" cy="919846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CF5C70-E758-4770-92AA-B160FC4AD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407" y="1195929"/>
            <a:ext cx="5118083" cy="675456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A0EF0-56AD-4E68-84FB-50BF1F7D3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708" y="5098526"/>
            <a:ext cx="2819400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69957-ABA0-4758-A9AE-AF009B0F5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274" y="1139028"/>
            <a:ext cx="4830268" cy="7501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AC261E-2CB7-4D9C-97EB-817BC09F9A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593"/>
          <a:stretch/>
        </p:blipFill>
        <p:spPr>
          <a:xfrm>
            <a:off x="202907" y="1970677"/>
            <a:ext cx="8629650" cy="419743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6A570F-D177-4D81-B6A1-D0CB49705B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6496" y="2669686"/>
            <a:ext cx="3858990" cy="70889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64D90-35DC-4C7E-8277-F8743C6B73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3869" y="3705559"/>
            <a:ext cx="8055884" cy="690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9D603-CB9C-4A01-8CDB-E9587EA1DF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748" y="2412730"/>
            <a:ext cx="3421684" cy="555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9DE11C-3D38-480C-9FF1-21BE3FF89F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1182" y="5898803"/>
            <a:ext cx="6762750" cy="4476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42F8EA-B474-4F22-A3B3-30909FB51859}"/>
              </a:ext>
            </a:extLst>
          </p:cNvPr>
          <p:cNvSpPr txBox="1"/>
          <p:nvPr/>
        </p:nvSpPr>
        <p:spPr>
          <a:xfrm>
            <a:off x="172247" y="4497469"/>
            <a:ext cx="608745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4152"/>
                </a:solidFill>
                <a:effectLst/>
                <a:latin typeface="Arial" panose="020B0604020202020204" pitchFamily="34" charset="0"/>
              </a:rPr>
              <a:t>Walmart Health executives announced that by the end of 2021, the company planned to have at least 22 in-person clinics across Arkansas, Florida, Georgia, and Illinois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747815E-FF1A-4010-8D15-D79CF98C6D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0844" y="3109536"/>
            <a:ext cx="4682637" cy="691542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ED39727-19C2-457E-BD46-4FE5CA74F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" y="2681090"/>
            <a:ext cx="2774330" cy="16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5DD76F-F50B-4840-B294-AC560A897E90}"/>
              </a:ext>
            </a:extLst>
          </p:cNvPr>
          <p:cNvSpPr/>
          <p:nvPr/>
        </p:nvSpPr>
        <p:spPr>
          <a:xfrm>
            <a:off x="3144959" y="1329118"/>
            <a:ext cx="5902081" cy="466520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Implications?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CVS – Bought Minute Clinics and converting them to </a:t>
            </a:r>
            <a:r>
              <a:rPr lang="en-US" sz="2000" dirty="0" err="1"/>
              <a:t>HealthHubs</a:t>
            </a:r>
            <a:r>
              <a:rPr lang="en-US" sz="2000" dirty="0"/>
              <a:t> – some locations adding behavioral health, chronic disease management, and infusion/dialysis services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Walmart – Adding health care suite to their retail centers – virtual care, pharmacy, eyeglasses, health clinics, behavioral health services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Amazon – purchased care coordination, mail order pharmacy, and virtual care companies; Alexa HIPAA compliant, opening first on-site health clinics; adding home care services</a:t>
            </a:r>
          </a:p>
        </p:txBody>
      </p:sp>
    </p:spTree>
    <p:extLst>
      <p:ext uri="{BB962C8B-B14F-4D97-AF65-F5344CB8AC3E}">
        <p14:creationId xmlns:p14="http://schemas.microsoft.com/office/powerpoint/2010/main" val="1499138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mazon">
            <a:extLst>
              <a:ext uri="{FF2B5EF4-FFF2-40B4-BE49-F238E27FC236}">
                <a16:creationId xmlns:a16="http://schemas.microsoft.com/office/drawing/2014/main" id="{35563B09-5B02-418D-96E4-1959ADA5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93" y="1379762"/>
            <a:ext cx="2106985" cy="18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1AF22-FE51-4152-8E9D-1EE3700D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D9B23-C5EC-41B6-A2FD-BA6B3CB3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Driver #8: </a:t>
            </a:r>
            <a:r>
              <a:rPr lang="en-US" sz="2800" dirty="0"/>
              <a:t>Entrance Of Out-Of-Industry Mega-Companies </a:t>
            </a:r>
            <a:br>
              <a:rPr lang="en-US" sz="2800" dirty="0"/>
            </a:br>
            <a:r>
              <a:rPr lang="en-US" sz="2800" dirty="0"/>
              <a:t>In The Health &amp; Human Service Space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9815F59-CF44-47C7-BB0D-9780C24F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393808" y="4528160"/>
            <a:ext cx="5625945" cy="69532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0402B0-AE62-4C2E-A92F-C349F34D8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3" y="5418949"/>
            <a:ext cx="7682472" cy="787352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8FA92-2F27-4D69-8362-291D3DE80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3" y="1064853"/>
            <a:ext cx="3308577" cy="919846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CF5C70-E758-4770-92AA-B160FC4AD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407" y="1195929"/>
            <a:ext cx="5118083" cy="675456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A0EF0-56AD-4E68-84FB-50BF1F7D3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708" y="5098526"/>
            <a:ext cx="2819400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69957-ABA0-4758-A9AE-AF009B0F5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274" y="1139028"/>
            <a:ext cx="4830268" cy="7501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AC261E-2CB7-4D9C-97EB-817BC09F9A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593"/>
          <a:stretch/>
        </p:blipFill>
        <p:spPr>
          <a:xfrm>
            <a:off x="202907" y="1970677"/>
            <a:ext cx="8629650" cy="419743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6A570F-D177-4D81-B6A1-D0CB49705B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6496" y="2669686"/>
            <a:ext cx="3858990" cy="70889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64D90-35DC-4C7E-8277-F8743C6B73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3869" y="3705559"/>
            <a:ext cx="8055884" cy="690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9D603-CB9C-4A01-8CDB-E9587EA1DF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748" y="2412730"/>
            <a:ext cx="3421684" cy="555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9DE11C-3D38-480C-9FF1-21BE3FF89F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1182" y="5898803"/>
            <a:ext cx="6762750" cy="4476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42F8EA-B474-4F22-A3B3-30909FB51859}"/>
              </a:ext>
            </a:extLst>
          </p:cNvPr>
          <p:cNvSpPr txBox="1"/>
          <p:nvPr/>
        </p:nvSpPr>
        <p:spPr>
          <a:xfrm>
            <a:off x="172247" y="4497469"/>
            <a:ext cx="608745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4152"/>
                </a:solidFill>
                <a:effectLst/>
                <a:latin typeface="Arial" panose="020B0604020202020204" pitchFamily="34" charset="0"/>
              </a:rPr>
              <a:t>Walmart Health executives announced that by the end of 2021, the company planned to have at least 22 in-person clinics across Arkansas, Florida, Georgia, and Illinois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747815E-FF1A-4010-8D15-D79CF98C6D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0844" y="3109536"/>
            <a:ext cx="4682637" cy="691542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ED39727-19C2-457E-BD46-4FE5CA74F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" y="2681090"/>
            <a:ext cx="2774330" cy="16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5DD76F-F50B-4840-B294-AC560A897E90}"/>
              </a:ext>
            </a:extLst>
          </p:cNvPr>
          <p:cNvSpPr/>
          <p:nvPr/>
        </p:nvSpPr>
        <p:spPr>
          <a:xfrm>
            <a:off x="3144959" y="2226106"/>
            <a:ext cx="5902081" cy="286841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Footprint?</a:t>
            </a:r>
          </a:p>
          <a:p>
            <a:pPr marL="114300">
              <a:spcAft>
                <a:spcPts val="1200"/>
              </a:spcAft>
            </a:pPr>
            <a:r>
              <a:rPr lang="en-US" sz="2000" dirty="0"/>
              <a:t>15,320 new health service locations</a:t>
            </a:r>
          </a:p>
          <a:p>
            <a:pPr marL="640080" indent="-342900">
              <a:buFont typeface="Wingdings" panose="05000000000000000000" pitchFamily="2" charset="2"/>
              <a:buChar char="§"/>
            </a:pPr>
            <a:r>
              <a:rPr lang="en-US" sz="2000" dirty="0"/>
              <a:t>CVS – 9,967 locations</a:t>
            </a:r>
          </a:p>
          <a:p>
            <a:pPr marL="640080" indent="-342900">
              <a:buFont typeface="Wingdings" panose="05000000000000000000" pitchFamily="2" charset="2"/>
              <a:buChar char="§"/>
            </a:pPr>
            <a:r>
              <a:rPr lang="en-US" sz="2000" dirty="0"/>
              <a:t>Walmart – 4,743 locations</a:t>
            </a:r>
          </a:p>
          <a:p>
            <a:pPr marL="640080" indent="-342900">
              <a:buFont typeface="Wingdings" panose="05000000000000000000" pitchFamily="2" charset="2"/>
              <a:buChar char="§"/>
            </a:pPr>
            <a:r>
              <a:rPr lang="en-US" sz="2000" dirty="0"/>
              <a:t>Amazon – 610 locations (110 warehouse locations and 500 Whole Foods locations)</a:t>
            </a:r>
          </a:p>
        </p:txBody>
      </p:sp>
    </p:spTree>
    <p:extLst>
      <p:ext uri="{BB962C8B-B14F-4D97-AF65-F5344CB8AC3E}">
        <p14:creationId xmlns:p14="http://schemas.microsoft.com/office/powerpoint/2010/main" val="2760166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D6D10-6565-4AAC-AE53-C86A76B23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25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605D-216A-45F6-9DAF-2588415A2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Emerging Developments With Market Impact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517D83-427F-4CED-8A65-8AC669BA6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2769324"/>
            <a:ext cx="6867525" cy="1236616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Most specialty provider organizations are not able to deliver sustainable “hybrid” services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AC09D70-57B0-4080-9DBB-3FF20CB65FE4}"/>
              </a:ext>
            </a:extLst>
          </p:cNvPr>
          <p:cNvSpPr txBox="1">
            <a:spLocks/>
          </p:cNvSpPr>
          <p:nvPr/>
        </p:nvSpPr>
        <p:spPr>
          <a:xfrm>
            <a:off x="714375" y="3766454"/>
            <a:ext cx="6867525" cy="1127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coming financial cliff – pandemic-related rules and support funding will dwindle by 2022  </a:t>
            </a:r>
          </a:p>
        </p:txBody>
      </p:sp>
    </p:spTree>
    <p:extLst>
      <p:ext uri="{BB962C8B-B14F-4D97-AF65-F5344CB8AC3E}">
        <p14:creationId xmlns:p14="http://schemas.microsoft.com/office/powerpoint/2010/main" val="2816729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F5D5-9230-45FD-8BBA-CBADFDC8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8768"/>
            <a:ext cx="12188132" cy="198357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3000" dirty="0"/>
              <a:t>1. </a:t>
            </a:r>
            <a:r>
              <a:rPr lang="en-US" sz="2400" dirty="0"/>
              <a:t>Market Forces Changing The Business Models Of Community-Based Behavioral Health Organizations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Key drivers of health and human service landscape</a:t>
            </a:r>
            <a:br>
              <a:rPr lang="en-US" sz="2000" dirty="0"/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Implications for traditional community mental health centers</a:t>
            </a:r>
            <a:br>
              <a:rPr lang="en-US" sz="2000" dirty="0"/>
            </a:br>
            <a:r>
              <a:rPr lang="en-US" sz="2000" dirty="0"/>
              <a:t>Emerging opportunities </a:t>
            </a:r>
            <a:br>
              <a:rPr lang="en-US" sz="2400" dirty="0"/>
            </a:b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7C083-39EC-4CCD-9376-66C3DF8D4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61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598EDE-12BD-4234-AD89-051EFFCEB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FBBB41-634D-4CF5-A3AE-B72FFBBFB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020" y="371249"/>
            <a:ext cx="6639918" cy="580469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“Integrated” care coordination models preferred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Virtual therapies become the norm and ‘hybrid’ models become dominant</a:t>
            </a:r>
          </a:p>
          <a:p>
            <a:pPr marL="502920" lvl="1"/>
            <a:r>
              <a:rPr lang="en-US" dirty="0"/>
              <a:t>What can be done by telehealth or by new technologies? What needs to be done “face to face”?  In clinic?  In home?</a:t>
            </a:r>
          </a:p>
          <a:p>
            <a:pPr marL="502920" lvl="1"/>
            <a:r>
              <a:rPr lang="en-US" dirty="0"/>
              <a:t>The rise of hybrid service bundles</a:t>
            </a:r>
          </a:p>
          <a:p>
            <a:pPr marL="502920" lvl="1"/>
            <a:r>
              <a:rPr lang="en-US" dirty="0"/>
              <a:t>Home-based/virtual primary care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Facility-based services transition to ‘hybrid’ and bundled</a:t>
            </a:r>
          </a:p>
          <a:p>
            <a:pPr marL="502920" lvl="1"/>
            <a:r>
              <a:rPr lang="en-US" dirty="0"/>
              <a:t>Home-based/virtual addiction treatment</a:t>
            </a:r>
          </a:p>
          <a:p>
            <a:pPr marL="502920" lvl="1"/>
            <a:r>
              <a:rPr lang="en-US" dirty="0"/>
              <a:t>Home-based/virtual long-term care</a:t>
            </a:r>
          </a:p>
          <a:p>
            <a:pPr marL="502920" lvl="1"/>
            <a:r>
              <a:rPr lang="en-US" dirty="0"/>
              <a:t>Hospital at home and SNF at home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New competition from existing (and new) health and human service organizations – both traditional and virtual 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New competition with health plans as “</a:t>
            </a:r>
            <a:r>
              <a:rPr lang="en-US" b="1" dirty="0" err="1"/>
              <a:t>payviders</a:t>
            </a:r>
            <a:r>
              <a:rPr lang="en-US" b="1" dirty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Price sensitivity + risk-based reimbursement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0013A-01E0-496E-8249-F1EF4BB411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131" y="2157948"/>
            <a:ext cx="3498766" cy="800100"/>
          </a:xfrm>
        </p:spPr>
        <p:txBody>
          <a:bodyPr/>
          <a:lstStyle/>
          <a:p>
            <a:r>
              <a:rPr lang="en-US" dirty="0"/>
              <a:t>What We Know About The ‘Next Normal’ Landscape</a:t>
            </a:r>
          </a:p>
        </p:txBody>
      </p:sp>
    </p:spTree>
    <p:extLst>
      <p:ext uri="{BB962C8B-B14F-4D97-AF65-F5344CB8AC3E}">
        <p14:creationId xmlns:p14="http://schemas.microsoft.com/office/powerpoint/2010/main" val="1747826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31D2E4-AC14-46DD-BC6C-62775A82F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8BE30-A778-452B-89F3-74F99191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899" y="1161742"/>
            <a:ext cx="5083175" cy="4985058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000" dirty="0"/>
              <a:t>Many traditional services have declining demand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/>
              <a:t>Many traditional services have declining price points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/>
              <a:t>New consumer and health plan service expectations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/>
              <a:t>Changing reimbursement with declining price points and service bundling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/>
              <a:t>New technology investments may be required to remain competitive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78355F-A141-4B34-AA5E-5125E9D7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4271"/>
            <a:ext cx="6667500" cy="980221"/>
          </a:xfrm>
        </p:spPr>
        <p:txBody>
          <a:bodyPr/>
          <a:lstStyle/>
          <a:p>
            <a:r>
              <a:rPr lang="en-US" dirty="0"/>
              <a:t>The Result Of These Market Changes?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2D526F-7795-41A5-B4B4-0CEF3DC5FFE9}"/>
              </a:ext>
            </a:extLst>
          </p:cNvPr>
          <p:cNvGrpSpPr/>
          <p:nvPr/>
        </p:nvGrpSpPr>
        <p:grpSpPr>
          <a:xfrm>
            <a:off x="525495" y="1233462"/>
            <a:ext cx="524764" cy="524764"/>
            <a:chOff x="1553815" y="1818167"/>
            <a:chExt cx="744279" cy="74427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14E71D9-8CC3-4828-AAFB-73018FD1041A}"/>
                </a:ext>
              </a:extLst>
            </p:cNvPr>
            <p:cNvSpPr/>
            <p:nvPr/>
          </p:nvSpPr>
          <p:spPr>
            <a:xfrm>
              <a:off x="1553815" y="1818167"/>
              <a:ext cx="744279" cy="7442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BFFA48-93ED-4973-A8EA-053D07C24B0F}"/>
                </a:ext>
              </a:extLst>
            </p:cNvPr>
            <p:cNvSpPr/>
            <p:nvPr/>
          </p:nvSpPr>
          <p:spPr>
            <a:xfrm>
              <a:off x="1641688" y="1906040"/>
              <a:ext cx="568531" cy="568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2415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569EB5-CB92-499F-8073-AE157CF4E32F}"/>
              </a:ext>
            </a:extLst>
          </p:cNvPr>
          <p:cNvGrpSpPr/>
          <p:nvPr/>
        </p:nvGrpSpPr>
        <p:grpSpPr>
          <a:xfrm>
            <a:off x="525495" y="2239375"/>
            <a:ext cx="524764" cy="524764"/>
            <a:chOff x="1553815" y="1818168"/>
            <a:chExt cx="744279" cy="64833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182BC97-0B1D-4175-A78C-C5D560581A43}"/>
                </a:ext>
              </a:extLst>
            </p:cNvPr>
            <p:cNvSpPr/>
            <p:nvPr/>
          </p:nvSpPr>
          <p:spPr>
            <a:xfrm>
              <a:off x="1553815" y="1818168"/>
              <a:ext cx="744279" cy="6483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8C6DBBC-9310-46FE-8422-6125ED5B897A}"/>
                </a:ext>
              </a:extLst>
            </p:cNvPr>
            <p:cNvSpPr/>
            <p:nvPr/>
          </p:nvSpPr>
          <p:spPr>
            <a:xfrm>
              <a:off x="1641688" y="1894964"/>
              <a:ext cx="568530" cy="497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2415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8E3BF8-6140-42CD-9784-B0F99112A315}"/>
              </a:ext>
            </a:extLst>
          </p:cNvPr>
          <p:cNvGrpSpPr/>
          <p:nvPr/>
        </p:nvGrpSpPr>
        <p:grpSpPr>
          <a:xfrm>
            <a:off x="525495" y="3254249"/>
            <a:ext cx="524764" cy="524764"/>
            <a:chOff x="1553815" y="1818167"/>
            <a:chExt cx="744279" cy="74427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FA1A6A-DE12-4F5E-B275-7357EFDD19A5}"/>
                </a:ext>
              </a:extLst>
            </p:cNvPr>
            <p:cNvSpPr/>
            <p:nvPr/>
          </p:nvSpPr>
          <p:spPr>
            <a:xfrm>
              <a:off x="1553815" y="1818167"/>
              <a:ext cx="744279" cy="7442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FB2187-86BF-40C8-AB5C-138452B407A0}"/>
                </a:ext>
              </a:extLst>
            </p:cNvPr>
            <p:cNvSpPr/>
            <p:nvPr/>
          </p:nvSpPr>
          <p:spPr>
            <a:xfrm>
              <a:off x="1641688" y="1906040"/>
              <a:ext cx="568531" cy="568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2415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AB8A76-CA3D-40D0-885D-E4F944BFED66}"/>
              </a:ext>
            </a:extLst>
          </p:cNvPr>
          <p:cNvGrpSpPr/>
          <p:nvPr/>
        </p:nvGrpSpPr>
        <p:grpSpPr>
          <a:xfrm>
            <a:off x="525495" y="4231801"/>
            <a:ext cx="524764" cy="524764"/>
            <a:chOff x="1553815" y="1818167"/>
            <a:chExt cx="744279" cy="74427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D39C6EB-02C2-499A-A457-166245193742}"/>
                </a:ext>
              </a:extLst>
            </p:cNvPr>
            <p:cNvSpPr/>
            <p:nvPr/>
          </p:nvSpPr>
          <p:spPr>
            <a:xfrm>
              <a:off x="1553815" y="1818167"/>
              <a:ext cx="744279" cy="7442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21D1BD-7667-4200-A5DB-374FE5D99926}"/>
                </a:ext>
              </a:extLst>
            </p:cNvPr>
            <p:cNvSpPr/>
            <p:nvPr/>
          </p:nvSpPr>
          <p:spPr>
            <a:xfrm>
              <a:off x="1641688" y="1906040"/>
              <a:ext cx="568531" cy="568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324152"/>
                  </a:solidFill>
                  <a:latin typeface="Arial" panose="020B0604020202020204"/>
                </a:rPr>
                <a:t>4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41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E2DE48-469B-4562-AC4D-A5091FE95DBD}"/>
              </a:ext>
            </a:extLst>
          </p:cNvPr>
          <p:cNvGrpSpPr/>
          <p:nvPr/>
        </p:nvGrpSpPr>
        <p:grpSpPr>
          <a:xfrm>
            <a:off x="525495" y="5235786"/>
            <a:ext cx="524764" cy="524764"/>
            <a:chOff x="1553815" y="1818167"/>
            <a:chExt cx="744279" cy="74427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3D85F4-D45E-4AFB-BDE3-74E6392B3FD5}"/>
                </a:ext>
              </a:extLst>
            </p:cNvPr>
            <p:cNvSpPr/>
            <p:nvPr/>
          </p:nvSpPr>
          <p:spPr>
            <a:xfrm>
              <a:off x="1553815" y="1818167"/>
              <a:ext cx="744279" cy="7442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81E4DF-FA16-4D29-BB8F-F9E55D867F7B}"/>
                </a:ext>
              </a:extLst>
            </p:cNvPr>
            <p:cNvSpPr/>
            <p:nvPr/>
          </p:nvSpPr>
          <p:spPr>
            <a:xfrm>
              <a:off x="1641688" y="1906040"/>
              <a:ext cx="568531" cy="568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324152"/>
                  </a:solidFill>
                  <a:latin typeface="Arial" panose="020B0604020202020204"/>
                </a:rPr>
                <a:t>5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41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388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F785F-5475-4DC8-81F6-CBDFA64EE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29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640C2-E569-4EBA-BCAF-19BBA4BE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Less revenue in ‘earmarked’ dollars - the allocation process changing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Relationships shifted from government to health plans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Original concept of ‘community mental health’ changed in market place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“Value proposition” definition has changed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Moving from role as extension of government to competitive service organization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F639B2-8584-4AA6-80AA-75E9D018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72328"/>
            <a:ext cx="6127296" cy="980221"/>
          </a:xfrm>
        </p:spPr>
        <p:txBody>
          <a:bodyPr/>
          <a:lstStyle/>
          <a:p>
            <a:r>
              <a:rPr lang="en-US" dirty="0"/>
              <a:t>Implications For Role Of Traditional CMHCs In The Landscape</a:t>
            </a:r>
          </a:p>
        </p:txBody>
      </p:sp>
    </p:spTree>
    <p:extLst>
      <p:ext uri="{BB962C8B-B14F-4D97-AF65-F5344CB8AC3E}">
        <p14:creationId xmlns:p14="http://schemas.microsoft.com/office/powerpoint/2010/main" val="272436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A7032E-FBF1-4119-A060-FCA47B89472D}"/>
              </a:ext>
            </a:extLst>
          </p:cNvPr>
          <p:cNvSpPr txBox="1"/>
          <p:nvPr/>
        </p:nvSpPr>
        <p:spPr>
          <a:xfrm>
            <a:off x="21717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92929"/>
                </a:solidFill>
                <a:effectLst/>
              </a:rPr>
              <a:t>H</a:t>
            </a:r>
            <a:r>
              <a:rPr lang="en-US" dirty="0"/>
              <a:t>eraclitus, Greek philosopher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D08E1-DBD9-4D40-B6FA-A9FE93C1B159}"/>
              </a:ext>
            </a:extLst>
          </p:cNvPr>
          <p:cNvSpPr txBox="1"/>
          <p:nvPr/>
        </p:nvSpPr>
        <p:spPr>
          <a:xfrm>
            <a:off x="558800" y="19041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“Change is the only     	constant in life...”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FCD84A8-83FD-49D4-8AD1-61755A07310D}"/>
              </a:ext>
            </a:extLst>
          </p:cNvPr>
          <p:cNvSpPr txBox="1">
            <a:spLocks/>
          </p:cNvSpPr>
          <p:nvPr/>
        </p:nvSpPr>
        <p:spPr>
          <a:xfrm>
            <a:off x="11594332" y="6459785"/>
            <a:ext cx="1312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FE4B9-2BF6-4E32-9280-3DEC68C36104}" type="slidenum">
              <a:rPr lang="en-US" sz="1200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28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F5D5-9230-45FD-8BBA-CBADFDC8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8768"/>
            <a:ext cx="12188132" cy="198357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3000" dirty="0"/>
              <a:t>1. </a:t>
            </a:r>
            <a:r>
              <a:rPr lang="en-US" sz="2400" dirty="0"/>
              <a:t>Market Forces Changing The Business Models Of Community-Based Behavioral Health Organizations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Key drivers of health and human service landscape</a:t>
            </a:r>
            <a:br>
              <a:rPr lang="en-US" sz="2000" dirty="0"/>
            </a:br>
            <a:r>
              <a:rPr lang="en-US" sz="2000" dirty="0"/>
              <a:t>Implications for traditional community mental health centers</a:t>
            </a:r>
            <a:br>
              <a:rPr lang="en-US" sz="2000" dirty="0"/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Emerging opportunities </a:t>
            </a:r>
            <a:br>
              <a:rPr lang="en-US" sz="2400" dirty="0"/>
            </a:b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7C083-39EC-4CCD-9376-66C3DF8D4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6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349A9-7DF4-4384-A661-FC7C99730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F0822-C36E-4AF6-9CD1-105864EEB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240971"/>
            <a:ext cx="5734050" cy="4561448"/>
          </a:xfrm>
        </p:spPr>
        <p:txBody>
          <a:bodyPr>
            <a:normAutofit/>
          </a:bodyPr>
          <a:lstStyle/>
          <a:p>
            <a:r>
              <a:rPr lang="en-US" sz="2400" dirty="0"/>
              <a:t>Services for less complex consumers being captured by new service delivery systems</a:t>
            </a:r>
          </a:p>
          <a:p>
            <a:r>
              <a:rPr lang="en-US" sz="2400" dirty="0"/>
              <a:t>Health plans are ‘backward integrating’ and capturing care coordination/case management dollars for complex consumer populations</a:t>
            </a:r>
          </a:p>
          <a:p>
            <a:r>
              <a:rPr lang="en-US" sz="2400" dirty="0"/>
              <a:t>New science and technology changing the ‘value proposition’ – both price and performance/quality of services for complex consumers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E26E76-A544-42B2-8D6E-048F00D1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Competition For Consumers</a:t>
            </a:r>
          </a:p>
        </p:txBody>
      </p:sp>
    </p:spTree>
    <p:extLst>
      <p:ext uri="{BB962C8B-B14F-4D97-AF65-F5344CB8AC3E}">
        <p14:creationId xmlns:p14="http://schemas.microsoft.com/office/powerpoint/2010/main" val="2212532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52F3A-448F-4E52-B28A-A888982B2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32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C8F35-EF34-4384-B6E8-B7B7169C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625" y="742994"/>
            <a:ext cx="6575453" cy="4345094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Programs to manage the care of consumers with complex needs – integrated “whole person” care coordination  (medical, behavioral, social), risk-based, leverage new technologies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Primary care services for consumers with complex needs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Home-based services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Targeted social supports programs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“In lieu of” services offering alternatives to traditional residential and inpatient care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FA4094-9F44-4DB3-87CE-CEFED93AA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026" y="1457325"/>
            <a:ext cx="3273798" cy="800100"/>
          </a:xfrm>
        </p:spPr>
        <p:txBody>
          <a:bodyPr/>
          <a:lstStyle/>
          <a:p>
            <a:r>
              <a:rPr lang="en-US" dirty="0"/>
              <a:t>For Provider Organizations, The Opportunities Are Many…</a:t>
            </a:r>
          </a:p>
          <a:p>
            <a:r>
              <a:rPr lang="en-US" dirty="0"/>
              <a:t>But Require New Business Models</a:t>
            </a:r>
          </a:p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11ACB5-DBD7-408A-AE7B-BB481BA65993}"/>
              </a:ext>
            </a:extLst>
          </p:cNvPr>
          <p:cNvSpPr/>
          <p:nvPr/>
        </p:nvSpPr>
        <p:spPr>
          <a:xfrm>
            <a:off x="5252484" y="5150841"/>
            <a:ext cx="4488675" cy="760152"/>
          </a:xfrm>
          <a:prstGeom prst="roundRect">
            <a:avLst>
              <a:gd name="adj" fmla="val 5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dirty="0">
                <a:solidFill>
                  <a:schemeClr val="bg1"/>
                </a:solidFill>
              </a:rPr>
              <a:t>Advantage goes to any organization with “better” performance and cost data…. </a:t>
            </a:r>
          </a:p>
        </p:txBody>
      </p:sp>
    </p:spTree>
    <p:extLst>
      <p:ext uri="{BB962C8B-B14F-4D97-AF65-F5344CB8AC3E}">
        <p14:creationId xmlns:p14="http://schemas.microsoft.com/office/powerpoint/2010/main" val="743725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F5D5-9230-45FD-8BBA-CBADFDC8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98402"/>
            <a:ext cx="12188132" cy="1983579"/>
          </a:xfrm>
        </p:spPr>
        <p:txBody>
          <a:bodyPr/>
          <a:lstStyle/>
          <a:p>
            <a:r>
              <a:rPr lang="en-US" sz="2400" dirty="0"/>
              <a:t>2. Framework For Strategy Development For Maintaining Post-pandemic Competitive Advantage </a:t>
            </a:r>
            <a:br>
              <a:rPr lang="en-US" sz="2400" dirty="0"/>
            </a:br>
            <a:br>
              <a:rPr lang="en-US" sz="2400" dirty="0"/>
            </a:b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Key strategy questions</a:t>
            </a:r>
            <a:br>
              <a:rPr lang="en-US" sz="2400" dirty="0"/>
            </a:br>
            <a:r>
              <a:rPr lang="en-US" sz="2400" dirty="0"/>
              <a:t>Strategy development best practices</a:t>
            </a:r>
            <a:br>
              <a:rPr lang="en-US" sz="2400" dirty="0"/>
            </a:br>
            <a:r>
              <a:rPr lang="en-US" sz="2400" dirty="0"/>
              <a:t>Strategy leadership roadmap</a:t>
            </a:r>
            <a:br>
              <a:rPr lang="en-US" sz="2400" dirty="0"/>
            </a:br>
            <a:br>
              <a:rPr lang="en-US" sz="2400" dirty="0"/>
            </a:b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7C083-39EC-4CCD-9376-66C3DF8D4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60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B80451-2AC6-4A7C-90BC-67B9E51AE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34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7E4A9-BCA0-4F56-B723-25825C283B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Framework For Post-Pandemic Sustainability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BE1BC52-744A-49F0-AABE-A16607EAB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127" y="121299"/>
            <a:ext cx="6774024" cy="62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16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80B29-2E71-437A-8425-0CA6AFB98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35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8FAB84-33BC-4263-9507-3F77FBDDB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851" y="3216754"/>
            <a:ext cx="3538128" cy="8001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Vision and mission as the foundation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Sustainable business model as the focus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Understanding of impact of future scenarios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73BA-CB31-4923-ADC1-DBA098DDF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286" y="490116"/>
            <a:ext cx="6467474" cy="575698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The Big Questions…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What is your “vision” for the market position of your organization’s service lines in the post-crisis period?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What services will be the anchor of margins and sustainability in the new market landscape?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What services do you need to add?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What services do you need to terminate?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What is required to assure competitive positioning – merger, technology, contracts, new service model, etc.?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Can your organization maintain financial stability in the ‘next normal’ at its current scale?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Does your organization’s mission need to change?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8D95AA-D7B1-4FD8-878E-6609A8C1A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51" y="1518526"/>
            <a:ext cx="3381374" cy="1850350"/>
          </a:xfrm>
        </p:spPr>
        <p:txBody>
          <a:bodyPr/>
          <a:lstStyle/>
          <a:p>
            <a:r>
              <a:rPr lang="en-US" dirty="0"/>
              <a:t>Keys To Executive Strategy Leadership</a:t>
            </a:r>
          </a:p>
        </p:txBody>
      </p:sp>
    </p:spTree>
    <p:extLst>
      <p:ext uri="{BB962C8B-B14F-4D97-AF65-F5344CB8AC3E}">
        <p14:creationId xmlns:p14="http://schemas.microsoft.com/office/powerpoint/2010/main" val="1514127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36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2F604-6955-439B-AD84-807ABC63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Market Positioning Options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9FBF0D-16D0-4D37-9E87-F6B2BE1B253F}"/>
              </a:ext>
            </a:extLst>
          </p:cNvPr>
          <p:cNvSpPr/>
          <p:nvPr/>
        </p:nvSpPr>
        <p:spPr>
          <a:xfrm>
            <a:off x="783768" y="1970865"/>
            <a:ext cx="2239974" cy="2076451"/>
          </a:xfrm>
          <a:prstGeom prst="roundRect">
            <a:avLst>
              <a:gd name="adj" fmla="val 5269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Cash-paying market niche – great specialty in right geography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2FA70-DD0B-4B1D-8634-A7C6F7DB3263}"/>
              </a:ext>
            </a:extLst>
          </p:cNvPr>
          <p:cNvSpPr/>
          <p:nvPr/>
        </p:nvSpPr>
        <p:spPr>
          <a:xfrm>
            <a:off x="3434349" y="1970864"/>
            <a:ext cx="2239974" cy="2076451"/>
          </a:xfrm>
          <a:prstGeom prst="roundRect">
            <a:avLst>
              <a:gd name="adj" fmla="val 5269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Low-cost provider of specific services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6E5E0B-756A-460F-BE31-7781F39789C7}"/>
              </a:ext>
            </a:extLst>
          </p:cNvPr>
          <p:cNvSpPr/>
          <p:nvPr/>
        </p:nvSpPr>
        <p:spPr>
          <a:xfrm>
            <a:off x="6084930" y="1970865"/>
            <a:ext cx="2786743" cy="2076450"/>
          </a:xfrm>
          <a:prstGeom prst="roundRect">
            <a:avLst>
              <a:gd name="adj" fmla="val 5269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Center of excellence – state-of-the-art service with demonstrated outcomes for hard-to-treat conditions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B93EE8-64CA-466D-9292-88AB6EDFEBAD}"/>
              </a:ext>
            </a:extLst>
          </p:cNvPr>
          <p:cNvSpPr/>
          <p:nvPr/>
        </p:nvSpPr>
        <p:spPr>
          <a:xfrm>
            <a:off x="9282280" y="1970863"/>
            <a:ext cx="2239973" cy="2076451"/>
          </a:xfrm>
          <a:prstGeom prst="roundRect">
            <a:avLst>
              <a:gd name="adj" fmla="val 5269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“Preferred” health plan (and other payer) contracting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3427969-8EB4-4E7C-91E3-C737E281DE8B}"/>
              </a:ext>
            </a:extLst>
          </p:cNvPr>
          <p:cNvSpPr/>
          <p:nvPr/>
        </p:nvSpPr>
        <p:spPr>
          <a:xfrm>
            <a:off x="1329675" y="4644140"/>
            <a:ext cx="1148158" cy="660765"/>
          </a:xfrm>
          <a:prstGeom prst="roundRect">
            <a:avLst>
              <a:gd name="adj" fmla="val 52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Direct-to-consumer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AF30AC7-EB83-4350-A022-F7B480AD69F0}"/>
              </a:ext>
            </a:extLst>
          </p:cNvPr>
          <p:cNvSpPr/>
          <p:nvPr/>
        </p:nvSpPr>
        <p:spPr>
          <a:xfrm>
            <a:off x="4617268" y="4644139"/>
            <a:ext cx="1210188" cy="660765"/>
          </a:xfrm>
          <a:prstGeom prst="roundRect">
            <a:avLst>
              <a:gd name="adj" fmla="val 52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Payer- health plan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673B776-9959-44EE-8771-761450BB33E7}"/>
              </a:ext>
            </a:extLst>
          </p:cNvPr>
          <p:cNvSpPr/>
          <p:nvPr/>
        </p:nvSpPr>
        <p:spPr>
          <a:xfrm>
            <a:off x="1703457" y="4047314"/>
            <a:ext cx="400595" cy="44631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F6B5279-5D14-410D-BF3D-52ED87D71335}"/>
              </a:ext>
            </a:extLst>
          </p:cNvPr>
          <p:cNvSpPr/>
          <p:nvPr/>
        </p:nvSpPr>
        <p:spPr>
          <a:xfrm>
            <a:off x="4387593" y="4047314"/>
            <a:ext cx="400595" cy="44631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5CB6F4C-C3F2-4AA8-BF44-5BDC17962FFC}"/>
              </a:ext>
            </a:extLst>
          </p:cNvPr>
          <p:cNvSpPr/>
          <p:nvPr/>
        </p:nvSpPr>
        <p:spPr>
          <a:xfrm>
            <a:off x="7278003" y="4047314"/>
            <a:ext cx="400595" cy="44631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F5C7D37-EC17-41B3-968E-684843DE74D3}"/>
              </a:ext>
            </a:extLst>
          </p:cNvPr>
          <p:cNvSpPr/>
          <p:nvPr/>
        </p:nvSpPr>
        <p:spPr>
          <a:xfrm>
            <a:off x="10201968" y="4047314"/>
            <a:ext cx="400595" cy="44631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7D1C29-404E-4B8B-8E52-5C4358ED977F}"/>
              </a:ext>
            </a:extLst>
          </p:cNvPr>
          <p:cNvSpPr/>
          <p:nvPr/>
        </p:nvSpPr>
        <p:spPr>
          <a:xfrm>
            <a:off x="3408222" y="4644139"/>
            <a:ext cx="1148158" cy="660765"/>
          </a:xfrm>
          <a:prstGeom prst="roundRect">
            <a:avLst>
              <a:gd name="adj" fmla="val 52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Direct-to-consumer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A964351-5630-4360-8A81-87A00C0DE04A}"/>
              </a:ext>
            </a:extLst>
          </p:cNvPr>
          <p:cNvSpPr/>
          <p:nvPr/>
        </p:nvSpPr>
        <p:spPr>
          <a:xfrm>
            <a:off x="7517674" y="4644139"/>
            <a:ext cx="1210188" cy="660765"/>
          </a:xfrm>
          <a:prstGeom prst="roundRect">
            <a:avLst>
              <a:gd name="adj" fmla="val 52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Payer- health plan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C994C-9772-47BA-AEB8-612305CD1034}"/>
              </a:ext>
            </a:extLst>
          </p:cNvPr>
          <p:cNvSpPr/>
          <p:nvPr/>
        </p:nvSpPr>
        <p:spPr>
          <a:xfrm>
            <a:off x="6308628" y="4644139"/>
            <a:ext cx="1148158" cy="660765"/>
          </a:xfrm>
          <a:prstGeom prst="roundRect">
            <a:avLst>
              <a:gd name="adj" fmla="val 52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Direct-to-consumer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0093156-B220-4BEF-A5FD-50549348E5F0}"/>
              </a:ext>
            </a:extLst>
          </p:cNvPr>
          <p:cNvSpPr/>
          <p:nvPr/>
        </p:nvSpPr>
        <p:spPr>
          <a:xfrm>
            <a:off x="9797171" y="4644138"/>
            <a:ext cx="1210188" cy="660765"/>
          </a:xfrm>
          <a:prstGeom prst="roundRect">
            <a:avLst>
              <a:gd name="adj" fmla="val 52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Payer- health plan</a:t>
            </a:r>
          </a:p>
        </p:txBody>
      </p:sp>
    </p:spTree>
    <p:extLst>
      <p:ext uri="{BB962C8B-B14F-4D97-AF65-F5344CB8AC3E}">
        <p14:creationId xmlns:p14="http://schemas.microsoft.com/office/powerpoint/2010/main" val="1857100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The ‘Next Big Thing’…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41391-5A08-44FA-A3A6-8F0DD64997A6}"/>
              </a:ext>
            </a:extLst>
          </p:cNvPr>
          <p:cNvSpPr/>
          <p:nvPr/>
        </p:nvSpPr>
        <p:spPr>
          <a:xfrm>
            <a:off x="5612935" y="1230991"/>
            <a:ext cx="2306973" cy="731520"/>
          </a:xfrm>
          <a:prstGeom prst="rect">
            <a:avLst/>
          </a:prstGeom>
          <a:solidFill>
            <a:srgbClr val="00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Community-based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FE03C-690F-4A49-BD2D-8B0B6613D63C}"/>
              </a:ext>
            </a:extLst>
          </p:cNvPr>
          <p:cNvSpPr/>
          <p:nvPr/>
        </p:nvSpPr>
        <p:spPr>
          <a:xfrm>
            <a:off x="5612930" y="2213622"/>
            <a:ext cx="2306973" cy="731520"/>
          </a:xfrm>
          <a:prstGeom prst="rect">
            <a:avLst/>
          </a:prstGeom>
          <a:solidFill>
            <a:srgbClr val="00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Tech-enabled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304F2-2E7C-4580-B37C-4787693398CC}"/>
              </a:ext>
            </a:extLst>
          </p:cNvPr>
          <p:cNvSpPr/>
          <p:nvPr/>
        </p:nvSpPr>
        <p:spPr>
          <a:xfrm>
            <a:off x="5612930" y="3196253"/>
            <a:ext cx="2306973" cy="731520"/>
          </a:xfrm>
          <a:prstGeom prst="rect">
            <a:avLst/>
          </a:prstGeom>
          <a:solidFill>
            <a:srgbClr val="00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Customer-centric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7DE2D-F832-476E-B646-AF0EC9FCFC70}"/>
              </a:ext>
            </a:extLst>
          </p:cNvPr>
          <p:cNvSpPr/>
          <p:nvPr/>
        </p:nvSpPr>
        <p:spPr>
          <a:xfrm>
            <a:off x="5612930" y="4178884"/>
            <a:ext cx="2306973" cy="731520"/>
          </a:xfrm>
          <a:prstGeom prst="rect">
            <a:avLst/>
          </a:prstGeom>
          <a:solidFill>
            <a:srgbClr val="00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Data-driven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4F8B4-216E-448A-AAD5-04308B5DBE83}"/>
              </a:ext>
            </a:extLst>
          </p:cNvPr>
          <p:cNvSpPr/>
          <p:nvPr/>
        </p:nvSpPr>
        <p:spPr>
          <a:xfrm>
            <a:off x="5612929" y="5161515"/>
            <a:ext cx="2306973" cy="731520"/>
          </a:xfrm>
          <a:prstGeom prst="rect">
            <a:avLst/>
          </a:prstGeom>
          <a:solidFill>
            <a:srgbClr val="00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Risk-based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786C1F81-AFA5-4292-B86E-53C324B0B25A}"/>
              </a:ext>
            </a:extLst>
          </p:cNvPr>
          <p:cNvSpPr/>
          <p:nvPr/>
        </p:nvSpPr>
        <p:spPr>
          <a:xfrm>
            <a:off x="6648969" y="1970620"/>
            <a:ext cx="234892" cy="234892"/>
          </a:xfrm>
          <a:prstGeom prst="plus">
            <a:avLst>
              <a:gd name="adj" fmla="val 415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1362BFC4-B5FD-4AFA-9986-6E87FDC847BF}"/>
              </a:ext>
            </a:extLst>
          </p:cNvPr>
          <p:cNvSpPr/>
          <p:nvPr/>
        </p:nvSpPr>
        <p:spPr>
          <a:xfrm>
            <a:off x="6648969" y="2953251"/>
            <a:ext cx="234892" cy="234892"/>
          </a:xfrm>
          <a:prstGeom prst="plus">
            <a:avLst>
              <a:gd name="adj" fmla="val 415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F061A7AC-2FEF-4710-A9B7-FCA77B76727C}"/>
              </a:ext>
            </a:extLst>
          </p:cNvPr>
          <p:cNvSpPr/>
          <p:nvPr/>
        </p:nvSpPr>
        <p:spPr>
          <a:xfrm>
            <a:off x="6648969" y="3935882"/>
            <a:ext cx="234892" cy="234892"/>
          </a:xfrm>
          <a:prstGeom prst="plus">
            <a:avLst>
              <a:gd name="adj" fmla="val 415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6D384B6C-17D0-48C5-A4DE-1AB217D10843}"/>
              </a:ext>
            </a:extLst>
          </p:cNvPr>
          <p:cNvSpPr/>
          <p:nvPr/>
        </p:nvSpPr>
        <p:spPr>
          <a:xfrm>
            <a:off x="6648969" y="4926623"/>
            <a:ext cx="234892" cy="234892"/>
          </a:xfrm>
          <a:prstGeom prst="plus">
            <a:avLst>
              <a:gd name="adj" fmla="val 415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5">
            <a:extLst>
              <a:ext uri="{FF2B5EF4-FFF2-40B4-BE49-F238E27FC236}">
                <a16:creationId xmlns:a16="http://schemas.microsoft.com/office/drawing/2014/main" id="{3CC8B9CC-4E6C-4830-A46E-79850869122B}"/>
              </a:ext>
            </a:extLst>
          </p:cNvPr>
          <p:cNvSpPr/>
          <p:nvPr/>
        </p:nvSpPr>
        <p:spPr>
          <a:xfrm>
            <a:off x="8237723" y="3152864"/>
            <a:ext cx="1120245" cy="8137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A4CAF4-1ED0-49FA-9A04-DEF4A4BB0FAE}"/>
              </a:ext>
            </a:extLst>
          </p:cNvPr>
          <p:cNvSpPr/>
          <p:nvPr/>
        </p:nvSpPr>
        <p:spPr>
          <a:xfrm>
            <a:off x="9635507" y="3193970"/>
            <a:ext cx="1802235" cy="731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 Value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58C879-BFF9-43B6-AF7E-C111C44BA578}"/>
              </a:ext>
            </a:extLst>
          </p:cNvPr>
          <p:cNvSpPr txBox="1"/>
          <p:nvPr/>
        </p:nvSpPr>
        <p:spPr>
          <a:xfrm>
            <a:off x="600075" y="1677419"/>
            <a:ext cx="44104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Those four market positioning options provide a framework to identify a profitability replacement for traditional services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b="1" dirty="0"/>
              <a:t>The “Next Big Thing” for the service line portfolio</a:t>
            </a:r>
          </a:p>
        </p:txBody>
      </p:sp>
    </p:spTree>
    <p:extLst>
      <p:ext uri="{BB962C8B-B14F-4D97-AF65-F5344CB8AC3E}">
        <p14:creationId xmlns:p14="http://schemas.microsoft.com/office/powerpoint/2010/main" val="2655970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F90AB7-EC33-45C9-B4E9-7156DFC2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The Big Strategy Questions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CC9F1C-B22C-4550-9CDD-2F8B04D46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130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diversification question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13000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130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scale question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9D9D1-34BC-47CC-8750-3AB2C2FF3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4DFE4B9-2BF6-4E32-9280-3DEC68C36104}" type="slidenum">
              <a:rPr lang="en-US" sz="105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38</a:t>
            </a:fld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91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F5D5-9230-45FD-8BBA-CBADFDC8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98402"/>
            <a:ext cx="12188132" cy="1983579"/>
          </a:xfrm>
        </p:spPr>
        <p:txBody>
          <a:bodyPr/>
          <a:lstStyle/>
          <a:p>
            <a:r>
              <a:rPr lang="en-US" sz="2400" dirty="0"/>
              <a:t>2. Framework For Strategy Development For Maintaining Post-pandemic Competitive Advantage 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Key strategy questions</a:t>
            </a:r>
            <a:br>
              <a:rPr lang="en-US" sz="1800" dirty="0"/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Strategy development best practices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000" dirty="0"/>
              <a:t>Strategy leadership roadmap</a:t>
            </a:r>
            <a:br>
              <a:rPr lang="en-US" sz="2400" dirty="0"/>
            </a:br>
            <a:br>
              <a:rPr lang="en-US" sz="2400" dirty="0"/>
            </a:b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7C083-39EC-4CCD-9376-66C3DF8D4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3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F5D5-9230-45FD-8BBA-CBADFDC8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8768"/>
            <a:ext cx="12188132" cy="198357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3000" dirty="0"/>
              <a:t>1. </a:t>
            </a:r>
            <a:r>
              <a:rPr lang="en-US" sz="2400" dirty="0"/>
              <a:t>Market Forces Changing The Business Models Of Community-Based Behavioral Health Organizations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Key drivers of health and human service landscape</a:t>
            </a:r>
            <a:br>
              <a:rPr lang="en-US" sz="2000" dirty="0"/>
            </a:br>
            <a:r>
              <a:rPr lang="en-US" sz="2000" dirty="0"/>
              <a:t>Implications for traditional community mental health centers</a:t>
            </a:r>
            <a:br>
              <a:rPr lang="en-US" sz="2000" dirty="0"/>
            </a:br>
            <a:r>
              <a:rPr lang="en-US" sz="2000" dirty="0"/>
              <a:t>Emerging opportunities </a:t>
            </a:r>
            <a:br>
              <a:rPr lang="en-US" sz="2400" dirty="0"/>
            </a:b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7C083-39EC-4CCD-9376-66C3DF8D4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5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B8E1A-1209-4FE8-9119-C0FE8947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40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C0108A-05C6-4D6D-A2B8-7096BB85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i="1" dirty="0"/>
              <a:t>OPEN MINDS </a:t>
            </a:r>
            <a:r>
              <a:rPr lang="en-US" b="1" dirty="0"/>
              <a:t>Strategic Planning Process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39EDE62-67E2-455C-AEC5-CF8FD696F9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0075" y="1190625"/>
          <a:ext cx="10991850" cy="47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463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C55C4-52DF-4A3E-8E56-8E7937BC0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4DFE4B9-2BF6-4E32-9280-3DEC68C36104}" type="slidenum">
              <a:rPr lang="en-US" smtClean="0"/>
              <a:pPr algn="l"/>
              <a:t>41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3B70D-8181-4669-8B44-0A85DD7C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72328"/>
            <a:ext cx="10991850" cy="513293"/>
          </a:xfrm>
        </p:spPr>
        <p:txBody>
          <a:bodyPr>
            <a:noAutofit/>
          </a:bodyPr>
          <a:lstStyle/>
          <a:p>
            <a:r>
              <a:rPr lang="en-US" sz="3200" b="1" dirty="0"/>
              <a:t>The Performance Measurement-Strategy Link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FA31BD-8039-4C19-B554-D00AA3F2CA3A}"/>
              </a:ext>
            </a:extLst>
          </p:cNvPr>
          <p:cNvCxnSpPr>
            <a:cxnSpLocks/>
          </p:cNvCxnSpPr>
          <p:nvPr/>
        </p:nvCxnSpPr>
        <p:spPr>
          <a:xfrm>
            <a:off x="10700431" y="1723297"/>
            <a:ext cx="0" cy="25348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0BD32A-FF0C-4A44-8EEB-A64D0A2CD0C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053015" y="1570397"/>
            <a:ext cx="4953826" cy="445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FD2AD1-5599-4343-94D1-912D7F0F4B29}"/>
              </a:ext>
            </a:extLst>
          </p:cNvPr>
          <p:cNvSpPr txBox="1"/>
          <p:nvPr/>
        </p:nvSpPr>
        <p:spPr>
          <a:xfrm>
            <a:off x="3597531" y="4405729"/>
            <a:ext cx="8119558" cy="1846659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Strategic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Development of integrated care approaches and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Improved managed care functionality with optimized revenue cycle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Improved consumer access and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Service line development, diversification, and new revenue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New technology investments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Contracts and systems for value-based reimbursement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Margin improvement with operational process reengineering and unit cost management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8BDEB4-F48C-4F33-901E-77E5EAD477BF}"/>
              </a:ext>
            </a:extLst>
          </p:cNvPr>
          <p:cNvSpPr/>
          <p:nvPr/>
        </p:nvSpPr>
        <p:spPr>
          <a:xfrm>
            <a:off x="5394599" y="1039824"/>
            <a:ext cx="1737360" cy="1645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512F6D-2B18-4837-864A-CDD27DA426A4}"/>
              </a:ext>
            </a:extLst>
          </p:cNvPr>
          <p:cNvSpPr txBox="1"/>
          <p:nvPr/>
        </p:nvSpPr>
        <p:spPr>
          <a:xfrm>
            <a:off x="9006841" y="1723297"/>
            <a:ext cx="2859764" cy="584775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Organizational Performance Management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78C2E8-3FAB-4F04-98DA-32B7EF53BA61}"/>
              </a:ext>
            </a:extLst>
          </p:cNvPr>
          <p:cNvSpPr/>
          <p:nvPr/>
        </p:nvSpPr>
        <p:spPr>
          <a:xfrm>
            <a:off x="9835517" y="2404158"/>
            <a:ext cx="1737360" cy="1645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Culture Change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44ED59-BFCA-4232-84BD-79C156013C24}"/>
              </a:ext>
            </a:extLst>
          </p:cNvPr>
          <p:cNvCxnSpPr>
            <a:cxnSpLocks/>
          </p:cNvCxnSpPr>
          <p:nvPr/>
        </p:nvCxnSpPr>
        <p:spPr>
          <a:xfrm>
            <a:off x="3912020" y="1526806"/>
            <a:ext cx="0" cy="2731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3B3369-1860-4E1E-A274-C4F2A294E625}"/>
              </a:ext>
            </a:extLst>
          </p:cNvPr>
          <p:cNvCxnSpPr>
            <a:cxnSpLocks/>
          </p:cNvCxnSpPr>
          <p:nvPr/>
        </p:nvCxnSpPr>
        <p:spPr>
          <a:xfrm>
            <a:off x="2446020" y="1768931"/>
            <a:ext cx="0" cy="24892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B2DF5A-C204-424B-9E71-9F95018E9CC9}"/>
              </a:ext>
            </a:extLst>
          </p:cNvPr>
          <p:cNvSpPr txBox="1"/>
          <p:nvPr/>
        </p:nvSpPr>
        <p:spPr>
          <a:xfrm>
            <a:off x="251438" y="1953364"/>
            <a:ext cx="3147211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Payer/Health Plan Contract Performance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8146B9-689A-48CE-824F-091ADDF32F25}"/>
              </a:ext>
            </a:extLst>
          </p:cNvPr>
          <p:cNvSpPr txBox="1"/>
          <p:nvPr/>
        </p:nvSpPr>
        <p:spPr>
          <a:xfrm>
            <a:off x="251438" y="2590459"/>
            <a:ext cx="3147216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Access Measures — Price, Time to Appointment, Convenience, Etc.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E4DD46-097B-4C9F-A590-44FB60A307AB}"/>
              </a:ext>
            </a:extLst>
          </p:cNvPr>
          <p:cNvSpPr txBox="1"/>
          <p:nvPr/>
        </p:nvSpPr>
        <p:spPr>
          <a:xfrm>
            <a:off x="251438" y="3267882"/>
            <a:ext cx="3147216" cy="30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Consumer Experience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B05C71-B812-46FE-8A74-7EE7E4B23611}"/>
              </a:ext>
            </a:extLst>
          </p:cNvPr>
          <p:cNvSpPr txBox="1"/>
          <p:nvPr/>
        </p:nvSpPr>
        <p:spPr>
          <a:xfrm>
            <a:off x="251438" y="3687465"/>
            <a:ext cx="3147216" cy="30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Clinical &amp; Service Performance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0A8B1-C320-42B9-965C-7800903377FC}"/>
              </a:ext>
            </a:extLst>
          </p:cNvPr>
          <p:cNvSpPr txBox="1"/>
          <p:nvPr/>
        </p:nvSpPr>
        <p:spPr>
          <a:xfrm>
            <a:off x="251438" y="4073630"/>
            <a:ext cx="3147216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Revenue, Margins, &amp; Financial Sustainability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92B4C-8307-4CEC-8887-3CCDA5E2A6B7}"/>
              </a:ext>
            </a:extLst>
          </p:cNvPr>
          <p:cNvSpPr txBox="1"/>
          <p:nvPr/>
        </p:nvSpPr>
        <p:spPr>
          <a:xfrm>
            <a:off x="740270" y="1278009"/>
            <a:ext cx="3312745" cy="584775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Organizational Performance Measurement</a:t>
            </a:r>
          </a:p>
        </p:txBody>
      </p:sp>
    </p:spTree>
    <p:extLst>
      <p:ext uri="{BB962C8B-B14F-4D97-AF65-F5344CB8AC3E}">
        <p14:creationId xmlns:p14="http://schemas.microsoft.com/office/powerpoint/2010/main" val="3764516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FBC760-ACC3-4C92-B606-F34DDE02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42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2E8E39-3614-4CAB-A27C-9BBDFA4DD301}"/>
              </a:ext>
            </a:extLst>
          </p:cNvPr>
          <p:cNvGraphicFramePr/>
          <p:nvPr/>
        </p:nvGraphicFramePr>
        <p:xfrm>
          <a:off x="414023" y="1473408"/>
          <a:ext cx="11344363" cy="455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236AEBC-661B-47DE-B0F5-E2A3C56C1187}"/>
              </a:ext>
            </a:extLst>
          </p:cNvPr>
          <p:cNvSpPr/>
          <p:nvPr/>
        </p:nvSpPr>
        <p:spPr>
          <a:xfrm>
            <a:off x="433614" y="504145"/>
            <a:ext cx="11324772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spc="-50" dirty="0">
                <a:solidFill>
                  <a:schemeClr val="bg1"/>
                </a:solidFill>
              </a:rPr>
              <a:t>The </a:t>
            </a:r>
            <a:r>
              <a:rPr lang="en-US" sz="2400" b="1" i="1" spc="-50" dirty="0">
                <a:solidFill>
                  <a:schemeClr val="bg1"/>
                </a:solidFill>
              </a:rPr>
              <a:t>OPEN MINDS </a:t>
            </a:r>
            <a:r>
              <a:rPr lang="en-US" sz="2400" b="1" spc="-50" dirty="0">
                <a:solidFill>
                  <a:schemeClr val="bg1"/>
                </a:solidFill>
              </a:rPr>
              <a:t>Key Performance Domains</a:t>
            </a:r>
          </a:p>
          <a:p>
            <a:pPr lvl="0" algn="ctr">
              <a:defRPr/>
            </a:pPr>
            <a:r>
              <a:rPr lang="en-US" sz="2400" b="1" spc="-50" dirty="0">
                <a:solidFill>
                  <a:schemeClr val="bg1"/>
                </a:solidFill>
              </a:rPr>
              <a:t>For </a:t>
            </a:r>
            <a:r>
              <a:rPr lang="en-US" sz="2400" b="1" dirty="0">
                <a:solidFill>
                  <a:schemeClr val="bg1"/>
                </a:solidFill>
              </a:rPr>
              <a:t>Health &amp; Human Service Provider Organizations</a:t>
            </a:r>
            <a:r>
              <a:rPr lang="en-US" sz="2400" b="1" spc="-50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61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4037D-7123-41FC-880B-C3F6CC54A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43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FDEE78-5384-4BA3-A851-805CCABA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1" y="102533"/>
            <a:ext cx="11315331" cy="679184"/>
          </a:xfrm>
        </p:spPr>
        <p:txBody>
          <a:bodyPr/>
          <a:lstStyle/>
          <a:p>
            <a:r>
              <a:rPr lang="en-US" dirty="0"/>
              <a:t>Data-Driven </a:t>
            </a:r>
            <a:r>
              <a:rPr lang="en-US" dirty="0" err="1"/>
              <a:t>Decisionmaking</a:t>
            </a:r>
            <a:r>
              <a:rPr lang="en-US" dirty="0"/>
              <a:t> – Experience Is Not Enough Right Now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FEE0087E-46A4-43DA-ACD5-89727F7EB0C2}"/>
              </a:ext>
            </a:extLst>
          </p:cNvPr>
          <p:cNvGraphicFramePr>
            <a:graphicFrameLocks/>
          </p:cNvGraphicFramePr>
          <p:nvPr/>
        </p:nvGraphicFramePr>
        <p:xfrm>
          <a:off x="469231" y="1331628"/>
          <a:ext cx="7360975" cy="474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6DF79F6-7B32-4AF7-9388-0547D9397149}"/>
              </a:ext>
            </a:extLst>
          </p:cNvPr>
          <p:cNvSpPr/>
          <p:nvPr/>
        </p:nvSpPr>
        <p:spPr>
          <a:xfrm>
            <a:off x="651640" y="781717"/>
            <a:ext cx="7178565" cy="54614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78858DA-4EAD-4987-BBA2-B7D67AACD67A}"/>
              </a:ext>
            </a:extLst>
          </p:cNvPr>
          <p:cNvSpPr txBox="1">
            <a:spLocks/>
          </p:cNvSpPr>
          <p:nvPr/>
        </p:nvSpPr>
        <p:spPr>
          <a:xfrm>
            <a:off x="8089233" y="1149065"/>
            <a:ext cx="3451127" cy="423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00B6A9"/>
              </a:buClr>
              <a:buSzPct val="104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Advantage goes to the organization with the right data – fast….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00B6A9"/>
              </a:buClr>
              <a:buSzPct val="104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Even in a crisis, it’s important to focus on building a data-driven team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00B6A9"/>
              </a:buClr>
              <a:buSzPct val="104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Data reinforces objectives – and promotes order over control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00B6A9"/>
              </a:buClr>
              <a:buSzPct val="104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Data supports communication as creates a common vocabulary and understanding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70ED5-DEFE-4958-830D-40D7742D17E0}"/>
              </a:ext>
            </a:extLst>
          </p:cNvPr>
          <p:cNvSpPr txBox="1"/>
          <p:nvPr/>
        </p:nvSpPr>
        <p:spPr>
          <a:xfrm>
            <a:off x="747892" y="632725"/>
            <a:ext cx="74763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dirty="0"/>
            </a:br>
            <a:r>
              <a:rPr lang="en-US" sz="1600" b="1" dirty="0"/>
              <a:t>The </a:t>
            </a:r>
            <a:r>
              <a:rPr lang="en-US" sz="1600" b="1" i="1" dirty="0"/>
              <a:t>OPEN MINDS </a:t>
            </a:r>
            <a:r>
              <a:rPr lang="en-US" sz="1600" b="1" dirty="0"/>
              <a:t>Framework For Building A Data-Driven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000774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4037D-7123-41FC-880B-C3F6CC54A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44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FDEE78-5384-4BA3-A851-805CCABA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24200"/>
            <a:ext cx="10991850" cy="365125"/>
          </a:xfrm>
        </p:spPr>
        <p:txBody>
          <a:bodyPr/>
          <a:lstStyle/>
          <a:p>
            <a:r>
              <a:rPr lang="en-US" sz="2600" dirty="0"/>
              <a:t>The </a:t>
            </a:r>
            <a:r>
              <a:rPr lang="en-US" sz="2600" i="1" dirty="0"/>
              <a:t>OPEN MINDS </a:t>
            </a:r>
            <a:r>
              <a:rPr lang="en-US" sz="2600" dirty="0"/>
              <a:t>Framework For Building A Data-Driven Organization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FEE0087E-46A4-43DA-ACD5-89727F7EB0C2}"/>
              </a:ext>
            </a:extLst>
          </p:cNvPr>
          <p:cNvGraphicFramePr>
            <a:graphicFrameLocks/>
          </p:cNvGraphicFramePr>
          <p:nvPr/>
        </p:nvGraphicFramePr>
        <p:xfrm>
          <a:off x="469232" y="1024857"/>
          <a:ext cx="6910388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778858DA-4EAD-4987-BBA2-B7D67AACD67A}"/>
              </a:ext>
            </a:extLst>
          </p:cNvPr>
          <p:cNvSpPr txBox="1">
            <a:spLocks/>
          </p:cNvSpPr>
          <p:nvPr/>
        </p:nvSpPr>
        <p:spPr>
          <a:xfrm>
            <a:off x="7510463" y="1432844"/>
            <a:ext cx="4212305" cy="423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00B6A9"/>
              </a:buClr>
              <a:buSzPct val="104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Advantage goes to the organization with the right data – fast….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00B6A9"/>
              </a:buClr>
              <a:buSzPct val="104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Even in a crisis, it’s important to focus on building a data-driven team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00B6A9"/>
              </a:buClr>
              <a:buSzPct val="104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Data reinforces objectives – and promotes order over control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00B6A9"/>
              </a:buClr>
              <a:buSzPct val="104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Data supports communication as creates a common vocabulary and understanding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C125-A0E0-40BF-AFBF-C175968E3875}"/>
              </a:ext>
            </a:extLst>
          </p:cNvPr>
          <p:cNvSpPr/>
          <p:nvPr/>
        </p:nvSpPr>
        <p:spPr>
          <a:xfrm>
            <a:off x="5154290" y="808865"/>
            <a:ext cx="2282490" cy="539694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accent2"/>
                </a:solidFill>
              </a:ln>
              <a:noFill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5C6D0A-C512-41FB-B439-F136AA55091B}"/>
              </a:ext>
            </a:extLst>
          </p:cNvPr>
          <p:cNvSpPr/>
          <p:nvPr/>
        </p:nvSpPr>
        <p:spPr>
          <a:xfrm>
            <a:off x="3613725" y="2610544"/>
            <a:ext cx="1540565" cy="421221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AE593-6943-4178-8495-D52F57EEE953}"/>
              </a:ext>
            </a:extLst>
          </p:cNvPr>
          <p:cNvSpPr/>
          <p:nvPr/>
        </p:nvSpPr>
        <p:spPr>
          <a:xfrm>
            <a:off x="397047" y="1967947"/>
            <a:ext cx="4343401" cy="19293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metrics a key element in compensation and promotions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performance data for marketing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Build partnerships with data transparency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48D00-5DAB-48CD-81F2-2A1343145DF5}"/>
              </a:ext>
            </a:extLst>
          </p:cNvPr>
          <p:cNvSpPr/>
          <p:nvPr/>
        </p:nvSpPr>
        <p:spPr>
          <a:xfrm>
            <a:off x="1365633" y="1024857"/>
            <a:ext cx="9460732" cy="4424079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"/>
              </a:rPr>
              <a:t>	</a:t>
            </a:r>
            <a:endParaRPr lang="en-US" sz="2000" b="0" i="0" dirty="0">
              <a:solidFill>
                <a:schemeClr val="bg1"/>
              </a:solidFill>
              <a:effectLst/>
              <a:latin typeface="Robo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59122-D64D-47C2-BC1B-8E70DCBD2DE6}"/>
              </a:ext>
            </a:extLst>
          </p:cNvPr>
          <p:cNvSpPr/>
          <p:nvPr/>
        </p:nvSpPr>
        <p:spPr>
          <a:xfrm>
            <a:off x="1849223" y="1686441"/>
            <a:ext cx="8493551" cy="332766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Roboto"/>
              </a:rPr>
              <a:t>Me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/>
              </a:rPr>
              <a:t>trics </a:t>
            </a:r>
            <a:r>
              <a:rPr lang="en-US" sz="2400" dirty="0">
                <a:solidFill>
                  <a:schemeClr val="bg1"/>
                </a:solidFill>
                <a:latin typeface="Roboto"/>
              </a:rPr>
              <a:t>are the key to prioritizing investments in improving customer value.  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Roboto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Roboto"/>
              </a:rPr>
              <a:t>Adopt a ‘strategic quality’ approach - focused on improving service attributes that are most important to customers.</a:t>
            </a:r>
          </a:p>
          <a:p>
            <a:pPr algn="l"/>
            <a:endParaRPr lang="en-US" dirty="0">
              <a:solidFill>
                <a:schemeClr val="bg1"/>
              </a:solidFill>
              <a:latin typeface="Roboto"/>
            </a:endParaRPr>
          </a:p>
          <a:p>
            <a:pPr algn="l"/>
            <a:endParaRPr lang="en-US" dirty="0">
              <a:solidFill>
                <a:schemeClr val="bg1"/>
              </a:solidFill>
              <a:latin typeface="Roboto"/>
            </a:endParaRPr>
          </a:p>
          <a:p>
            <a:pPr algn="l"/>
            <a:endParaRPr lang="en-US" sz="2000" i="1" dirty="0">
              <a:solidFill>
                <a:schemeClr val="bg1"/>
              </a:solidFill>
              <a:effectLst/>
              <a:latin typeface="Roboto"/>
            </a:endParaRPr>
          </a:p>
          <a:p>
            <a:pPr algn="l"/>
            <a:r>
              <a:rPr lang="en-US" sz="2000" i="1" dirty="0">
                <a:solidFill>
                  <a:schemeClr val="bg1"/>
                </a:solidFill>
                <a:latin typeface="Roboto"/>
              </a:rPr>
              <a:t>	</a:t>
            </a:r>
            <a:r>
              <a:rPr lang="en-US" sz="2000" i="1" dirty="0">
                <a:solidFill>
                  <a:schemeClr val="bg1"/>
                </a:solidFill>
                <a:effectLst/>
                <a:latin typeface="Roboto"/>
              </a:rPr>
              <a:t>There is nothing so useless as doing efficiently that which should 		not be done at all.        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  <a:latin typeface="Roboto"/>
              </a:rPr>
              <a:t>					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Roboto"/>
              </a:rPr>
              <a:t>Peter Drucker</a:t>
            </a:r>
            <a:endParaRPr lang="en-US" sz="2000" b="0" i="0" dirty="0">
              <a:solidFill>
                <a:schemeClr val="bg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24777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F5D5-9230-45FD-8BBA-CBADFDC8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98402"/>
            <a:ext cx="12188132" cy="1983579"/>
          </a:xfrm>
        </p:spPr>
        <p:txBody>
          <a:bodyPr/>
          <a:lstStyle/>
          <a:p>
            <a:r>
              <a:rPr lang="en-US" sz="2400" dirty="0"/>
              <a:t>2. Framework For Strategy Development For Maintaining Post-pandemic Competitive Advantage 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Key strategy questions</a:t>
            </a:r>
            <a:br>
              <a:rPr lang="en-US" sz="1800" dirty="0"/>
            </a:br>
            <a:r>
              <a:rPr lang="en-US" sz="2000" dirty="0"/>
              <a:t>Strategy development best practices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Strategy leadership roadmap</a:t>
            </a:r>
            <a:br>
              <a:rPr lang="en-US" sz="2400" dirty="0"/>
            </a:br>
            <a:br>
              <a:rPr lang="en-US" sz="2400" dirty="0"/>
            </a:b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7C083-39EC-4CCD-9376-66C3DF8D4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03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787DD-EB90-4AC3-AE7E-E9F848822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46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518167-B73A-407E-ACE6-4A4C2CB5D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9714" y="603116"/>
            <a:ext cx="3188998" cy="1772064"/>
          </a:xfrm>
          <a:prstGeom prst="rect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127000"/>
          </a:effectLst>
        </p:spPr>
        <p:txBody>
          <a:bodyPr/>
          <a:lstStyle/>
          <a:p>
            <a:r>
              <a:rPr lang="en-US" sz="2800" b="1" dirty="0"/>
              <a:t>What Do Leaders Need To Do To ‘Transform’ Their Organizations?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6F834-CD54-48C7-9DAB-64E814CC3C51}"/>
              </a:ext>
            </a:extLst>
          </p:cNvPr>
          <p:cNvSpPr txBox="1"/>
          <p:nvPr/>
        </p:nvSpPr>
        <p:spPr>
          <a:xfrm>
            <a:off x="8699714" y="3429000"/>
            <a:ext cx="3188998" cy="1815882"/>
          </a:xfrm>
          <a:prstGeom prst="rect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leadership roadmap is simple to describe and very hard to do…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3EFA8E7A-B589-4905-B97E-B0932BAFF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723938"/>
              </p:ext>
            </p:extLst>
          </p:nvPr>
        </p:nvGraphicFramePr>
        <p:xfrm>
          <a:off x="830422" y="242595"/>
          <a:ext cx="7033417" cy="634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757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C92E5-E8B2-4BB2-AF52-988044C0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1BC13-9F70-4129-AA1E-44CF6D9C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OPEN MINDS</a:t>
            </a:r>
            <a:r>
              <a:rPr lang="en-US" dirty="0"/>
              <a:t> Five-Step Cycle For Strategy Implementation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187CA0-5D09-4895-A75B-9C1A93A46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305984"/>
              </p:ext>
            </p:extLst>
          </p:nvPr>
        </p:nvGraphicFramePr>
        <p:xfrm>
          <a:off x="252248" y="1219201"/>
          <a:ext cx="11771586" cy="503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116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 Excuses” Is The Rule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AF5EF5-DA71-45EC-A331-D6BAE078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78153"/>
            <a:ext cx="5155266" cy="47641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/>
              <a:t>Plans fail for two reasons – the wrong plan or poor execution</a:t>
            </a:r>
          </a:p>
          <a:p>
            <a:r>
              <a:rPr lang="en-US" sz="2600" dirty="0"/>
              <a:t>Monitor performance – if the results are not there, either change the plan or change execution of the plan and people – promptly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63" y="1237026"/>
            <a:ext cx="5258462" cy="467139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413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03ADB7-9D30-7948-A901-C175CA6DF611}"/>
              </a:ext>
            </a:extLst>
          </p:cNvPr>
          <p:cNvGrpSpPr/>
          <p:nvPr/>
        </p:nvGrpSpPr>
        <p:grpSpPr>
          <a:xfrm>
            <a:off x="205937" y="1212032"/>
            <a:ext cx="11854204" cy="5105004"/>
            <a:chOff x="2118901" y="1202605"/>
            <a:chExt cx="7829953" cy="510500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118B5EB-9998-3D4E-8857-31AD3CD6E12C}"/>
                </a:ext>
              </a:extLst>
            </p:cNvPr>
            <p:cNvSpPr/>
            <p:nvPr/>
          </p:nvSpPr>
          <p:spPr>
            <a:xfrm>
              <a:off x="2118901" y="2927346"/>
              <a:ext cx="1772019" cy="984455"/>
            </a:xfrm>
            <a:custGeom>
              <a:avLst/>
              <a:gdLst>
                <a:gd name="connsiteX0" fmla="*/ 0 w 1772019"/>
                <a:gd name="connsiteY0" fmla="*/ 98446 h 984455"/>
                <a:gd name="connsiteX1" fmla="*/ 98446 w 1772019"/>
                <a:gd name="connsiteY1" fmla="*/ 0 h 984455"/>
                <a:gd name="connsiteX2" fmla="*/ 1673574 w 1772019"/>
                <a:gd name="connsiteY2" fmla="*/ 0 h 984455"/>
                <a:gd name="connsiteX3" fmla="*/ 1772020 w 1772019"/>
                <a:gd name="connsiteY3" fmla="*/ 98446 h 984455"/>
                <a:gd name="connsiteX4" fmla="*/ 1772019 w 1772019"/>
                <a:gd name="connsiteY4" fmla="*/ 886010 h 984455"/>
                <a:gd name="connsiteX5" fmla="*/ 1673573 w 1772019"/>
                <a:gd name="connsiteY5" fmla="*/ 984456 h 984455"/>
                <a:gd name="connsiteX6" fmla="*/ 98446 w 1772019"/>
                <a:gd name="connsiteY6" fmla="*/ 984455 h 984455"/>
                <a:gd name="connsiteX7" fmla="*/ 0 w 1772019"/>
                <a:gd name="connsiteY7" fmla="*/ 886009 h 984455"/>
                <a:gd name="connsiteX8" fmla="*/ 0 w 1772019"/>
                <a:gd name="connsiteY8" fmla="*/ 98446 h 98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984455">
                  <a:moveTo>
                    <a:pt x="0" y="98446"/>
                  </a:moveTo>
                  <a:cubicBezTo>
                    <a:pt x="0" y="44076"/>
                    <a:pt x="44076" y="0"/>
                    <a:pt x="98446" y="0"/>
                  </a:cubicBezTo>
                  <a:lnTo>
                    <a:pt x="1673574" y="0"/>
                  </a:lnTo>
                  <a:cubicBezTo>
                    <a:pt x="1727944" y="0"/>
                    <a:pt x="1772020" y="44076"/>
                    <a:pt x="1772020" y="98446"/>
                  </a:cubicBezTo>
                  <a:cubicBezTo>
                    <a:pt x="1772020" y="360967"/>
                    <a:pt x="1772019" y="623489"/>
                    <a:pt x="1772019" y="886010"/>
                  </a:cubicBezTo>
                  <a:cubicBezTo>
                    <a:pt x="1772019" y="940380"/>
                    <a:pt x="1727943" y="984456"/>
                    <a:pt x="1673573" y="984456"/>
                  </a:cubicBezTo>
                  <a:lnTo>
                    <a:pt x="98446" y="984455"/>
                  </a:lnTo>
                  <a:cubicBezTo>
                    <a:pt x="44076" y="984455"/>
                    <a:pt x="0" y="940379"/>
                    <a:pt x="0" y="886009"/>
                  </a:cubicBezTo>
                  <a:lnTo>
                    <a:pt x="0" y="984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4084" tIns="124084" rIns="124084" bIns="124084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>
                  <a:solidFill>
                    <a:schemeClr val="bg1"/>
                  </a:solidFill>
                </a:rPr>
                <a:t>Efficiency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8ECA14D-1BF8-D24E-AFA6-79CCDEE8744C}"/>
                </a:ext>
              </a:extLst>
            </p:cNvPr>
            <p:cNvSpPr/>
            <p:nvPr/>
          </p:nvSpPr>
          <p:spPr>
            <a:xfrm>
              <a:off x="8176835" y="2927346"/>
              <a:ext cx="1772019" cy="984455"/>
            </a:xfrm>
            <a:custGeom>
              <a:avLst/>
              <a:gdLst>
                <a:gd name="connsiteX0" fmla="*/ 0 w 1772019"/>
                <a:gd name="connsiteY0" fmla="*/ 98446 h 984455"/>
                <a:gd name="connsiteX1" fmla="*/ 98446 w 1772019"/>
                <a:gd name="connsiteY1" fmla="*/ 0 h 984455"/>
                <a:gd name="connsiteX2" fmla="*/ 1673574 w 1772019"/>
                <a:gd name="connsiteY2" fmla="*/ 0 h 984455"/>
                <a:gd name="connsiteX3" fmla="*/ 1772020 w 1772019"/>
                <a:gd name="connsiteY3" fmla="*/ 98446 h 984455"/>
                <a:gd name="connsiteX4" fmla="*/ 1772019 w 1772019"/>
                <a:gd name="connsiteY4" fmla="*/ 886010 h 984455"/>
                <a:gd name="connsiteX5" fmla="*/ 1673573 w 1772019"/>
                <a:gd name="connsiteY5" fmla="*/ 984456 h 984455"/>
                <a:gd name="connsiteX6" fmla="*/ 98446 w 1772019"/>
                <a:gd name="connsiteY6" fmla="*/ 984455 h 984455"/>
                <a:gd name="connsiteX7" fmla="*/ 0 w 1772019"/>
                <a:gd name="connsiteY7" fmla="*/ 886009 h 984455"/>
                <a:gd name="connsiteX8" fmla="*/ 0 w 1772019"/>
                <a:gd name="connsiteY8" fmla="*/ 98446 h 98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984455">
                  <a:moveTo>
                    <a:pt x="0" y="98446"/>
                  </a:moveTo>
                  <a:cubicBezTo>
                    <a:pt x="0" y="44076"/>
                    <a:pt x="44076" y="0"/>
                    <a:pt x="98446" y="0"/>
                  </a:cubicBezTo>
                  <a:lnTo>
                    <a:pt x="1673574" y="0"/>
                  </a:lnTo>
                  <a:cubicBezTo>
                    <a:pt x="1727944" y="0"/>
                    <a:pt x="1772020" y="44076"/>
                    <a:pt x="1772020" y="98446"/>
                  </a:cubicBezTo>
                  <a:cubicBezTo>
                    <a:pt x="1772020" y="360967"/>
                    <a:pt x="1772019" y="623489"/>
                    <a:pt x="1772019" y="886010"/>
                  </a:cubicBezTo>
                  <a:cubicBezTo>
                    <a:pt x="1772019" y="940380"/>
                    <a:pt x="1727943" y="984456"/>
                    <a:pt x="1673573" y="984456"/>
                  </a:cubicBezTo>
                  <a:lnTo>
                    <a:pt x="98446" y="984455"/>
                  </a:lnTo>
                  <a:cubicBezTo>
                    <a:pt x="44076" y="984455"/>
                    <a:pt x="0" y="940379"/>
                    <a:pt x="0" y="886009"/>
                  </a:cubicBezTo>
                  <a:lnTo>
                    <a:pt x="0" y="984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247144"/>
                <a:satOff val="-3799"/>
                <a:lumOff val="-492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247144"/>
                <a:satOff val="-3799"/>
                <a:lumOff val="-4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4084" tIns="124084" rIns="124084" bIns="124084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>
                  <a:solidFill>
                    <a:schemeClr val="bg1"/>
                  </a:solidFill>
                </a:rPr>
                <a:t>Resilience</a:t>
              </a: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1E3F6C13-9585-F64D-B749-374696654340}"/>
                </a:ext>
              </a:extLst>
            </p:cNvPr>
            <p:cNvSpPr/>
            <p:nvPr/>
          </p:nvSpPr>
          <p:spPr>
            <a:xfrm>
              <a:off x="5687551" y="5569268"/>
              <a:ext cx="738341" cy="7383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494288"/>
                <a:satOff val="-7597"/>
                <a:lumOff val="-985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494288"/>
                <a:satOff val="-7597"/>
                <a:lumOff val="-98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040ADD-16F3-D64D-BB50-E64616C7B84E}"/>
                </a:ext>
              </a:extLst>
            </p:cNvPr>
            <p:cNvSpPr/>
            <p:nvPr/>
          </p:nvSpPr>
          <p:spPr>
            <a:xfrm>
              <a:off x="3828710" y="5269981"/>
              <a:ext cx="4430047" cy="299274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741432"/>
                <a:satOff val="-11396"/>
                <a:lumOff val="-1477"/>
                <a:alphaOff val="0"/>
              </a:schemeClr>
            </a:lnRef>
            <a:fillRef idx="1">
              <a:schemeClr val="accent3">
                <a:tint val="40000"/>
                <a:alpha val="90000"/>
                <a:hueOff val="741432"/>
                <a:satOff val="-11396"/>
                <a:lumOff val="-147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741432"/>
                <a:satOff val="-11396"/>
                <a:lumOff val="-147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2403BA0-4F36-0043-9A59-1104A8056DB2}"/>
                </a:ext>
              </a:extLst>
            </p:cNvPr>
            <p:cNvSpPr/>
            <p:nvPr/>
          </p:nvSpPr>
          <p:spPr>
            <a:xfrm>
              <a:off x="6329667" y="3229408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Diversified revenue stream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895C74D-29B7-F741-9764-1B821A907B3B}"/>
                </a:ext>
              </a:extLst>
            </p:cNvPr>
            <p:cNvSpPr/>
            <p:nvPr/>
          </p:nvSpPr>
          <p:spPr>
            <a:xfrm>
              <a:off x="6329667" y="2553807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8634"/>
                <a:satOff val="-3874"/>
                <a:lumOff val="-588"/>
                <a:alphaOff val="0"/>
              </a:schemeClr>
            </a:fillRef>
            <a:effectRef idx="0">
              <a:schemeClr val="accent3">
                <a:hueOff val="68634"/>
                <a:satOff val="-3874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/>
                <a:t>Market r</a:t>
              </a:r>
              <a:r>
                <a:rPr lang="en-US" sz="1400" kern="1200" dirty="0"/>
                <a:t>esponsive, nimble strategy/portfolio and processes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2ECBB5-6938-3047-B1B8-185B5BDB4D79}"/>
                </a:ext>
              </a:extLst>
            </p:cNvPr>
            <p:cNvSpPr/>
            <p:nvPr/>
          </p:nvSpPr>
          <p:spPr>
            <a:xfrm>
              <a:off x="6329667" y="1878206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7268"/>
                <a:satOff val="-7747"/>
                <a:lumOff val="-1176"/>
                <a:alphaOff val="0"/>
              </a:schemeClr>
            </a:fillRef>
            <a:effectRef idx="0">
              <a:schemeClr val="accent3">
                <a:hueOff val="137268"/>
                <a:satOff val="-7747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/>
                <a:t>Real-time i</a:t>
              </a:r>
              <a:r>
                <a:rPr lang="en-US" sz="1400" kern="1200" dirty="0"/>
                <a:t>nternal performance data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41B1B26-2FD9-3948-BF73-97A6B5D9A358}"/>
                </a:ext>
              </a:extLst>
            </p:cNvPr>
            <p:cNvSpPr/>
            <p:nvPr/>
          </p:nvSpPr>
          <p:spPr>
            <a:xfrm>
              <a:off x="6329667" y="1202605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05901"/>
                <a:satOff val="-11621"/>
                <a:lumOff val="-1764"/>
                <a:alphaOff val="0"/>
              </a:schemeClr>
            </a:fillRef>
            <a:effectRef idx="0">
              <a:schemeClr val="accent3">
                <a:hueOff val="205901"/>
                <a:satOff val="-11621"/>
                <a:lumOff val="-17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/>
                <a:t>Ongoing m</a:t>
              </a:r>
              <a:r>
                <a:rPr lang="en-US" sz="1400" kern="1200" dirty="0"/>
                <a:t>arket intelligence on customers and competitors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FB00A28-EFDB-2F45-8CD9-95E36E1C8B7F}"/>
                </a:ext>
              </a:extLst>
            </p:cNvPr>
            <p:cNvSpPr/>
            <p:nvPr/>
          </p:nvSpPr>
          <p:spPr>
            <a:xfrm>
              <a:off x="3973231" y="3229408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4535"/>
                <a:satOff val="-15494"/>
                <a:lumOff val="-2353"/>
                <a:alphaOff val="0"/>
              </a:schemeClr>
            </a:fillRef>
            <a:effectRef idx="0">
              <a:schemeClr val="accent3">
                <a:hueOff val="274535"/>
                <a:satOff val="-15494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Strong process controls for quality and replicability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CC7B50E-6CB7-C043-B901-AF66EA0B77B7}"/>
                </a:ext>
              </a:extLst>
            </p:cNvPr>
            <p:cNvSpPr/>
            <p:nvPr/>
          </p:nvSpPr>
          <p:spPr>
            <a:xfrm>
              <a:off x="3973231" y="2553807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43169"/>
                <a:satOff val="-19368"/>
                <a:lumOff val="-2941"/>
                <a:alphaOff val="0"/>
              </a:schemeClr>
            </a:fillRef>
            <a:effectRef idx="0">
              <a:schemeClr val="accent3">
                <a:hueOff val="343169"/>
                <a:satOff val="-19368"/>
                <a:lumOff val="-29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Leverage and optimization of technology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BF2A699-D13C-1846-9A32-DFCDAEB6AD86}"/>
                </a:ext>
              </a:extLst>
            </p:cNvPr>
            <p:cNvSpPr/>
            <p:nvPr/>
          </p:nvSpPr>
          <p:spPr>
            <a:xfrm>
              <a:off x="3973231" y="1878206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11803"/>
                <a:satOff val="-23241"/>
                <a:lumOff val="-3529"/>
                <a:alphaOff val="0"/>
              </a:schemeClr>
            </a:fillRef>
            <a:effectRef idx="0">
              <a:schemeClr val="accent3">
                <a:hueOff val="411803"/>
                <a:satOff val="-23241"/>
                <a:lumOff val="-3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Productivity focused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BE59AF2-7B66-D549-8904-C515413E23E3}"/>
                </a:ext>
              </a:extLst>
            </p:cNvPr>
            <p:cNvSpPr/>
            <p:nvPr/>
          </p:nvSpPr>
          <p:spPr>
            <a:xfrm>
              <a:off x="3973231" y="1202605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0437"/>
                <a:satOff val="-27115"/>
                <a:lumOff val="-4117"/>
                <a:alphaOff val="0"/>
              </a:schemeClr>
            </a:fillRef>
            <a:effectRef idx="0">
              <a:schemeClr val="accent3">
                <a:hueOff val="480437"/>
                <a:satOff val="-27115"/>
                <a:lumOff val="-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Metrics driven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F772583-C3CA-434C-9280-9D2D9D5ABF0A}"/>
                </a:ext>
              </a:extLst>
            </p:cNvPr>
            <p:cNvSpPr/>
            <p:nvPr/>
          </p:nvSpPr>
          <p:spPr>
            <a:xfrm>
              <a:off x="3973231" y="3905009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0437"/>
                <a:satOff val="-27115"/>
                <a:lumOff val="-4117"/>
                <a:alphaOff val="0"/>
              </a:schemeClr>
            </a:fillRef>
            <a:effectRef idx="0">
              <a:schemeClr val="accent3">
                <a:hueOff val="480437"/>
                <a:satOff val="-27115"/>
                <a:lumOff val="-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Specialization and “top of skillset” work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306CBA4-BF9A-B549-96F6-74325FB5096A}"/>
                </a:ext>
              </a:extLst>
            </p:cNvPr>
            <p:cNvSpPr/>
            <p:nvPr/>
          </p:nvSpPr>
          <p:spPr>
            <a:xfrm>
              <a:off x="3973231" y="4580609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0437"/>
                <a:satOff val="-27115"/>
                <a:lumOff val="-4117"/>
                <a:alphaOff val="0"/>
              </a:schemeClr>
            </a:fillRef>
            <a:effectRef idx="0">
              <a:schemeClr val="accent3">
                <a:hueOff val="480437"/>
                <a:satOff val="-27115"/>
                <a:lumOff val="-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Growth for economies of scale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7B81821-E681-C742-A192-19449AE8EE68}"/>
                </a:ext>
              </a:extLst>
            </p:cNvPr>
            <p:cNvSpPr/>
            <p:nvPr/>
          </p:nvSpPr>
          <p:spPr>
            <a:xfrm>
              <a:off x="6329667" y="3905009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Financial stability and </a:t>
              </a:r>
              <a:br>
                <a:rPr lang="en-US" sz="1400" kern="1200" dirty="0"/>
              </a:br>
              <a:r>
                <a:rPr lang="en-US" sz="1400" kern="1200" dirty="0"/>
                <a:t>cash reserves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C74DA38-ED64-044D-AD14-4E9D12DEFB42}"/>
                </a:ext>
              </a:extLst>
            </p:cNvPr>
            <p:cNvSpPr/>
            <p:nvPr/>
          </p:nvSpPr>
          <p:spPr>
            <a:xfrm>
              <a:off x="6329667" y="4580609"/>
              <a:ext cx="1772019" cy="606424"/>
            </a:xfrm>
            <a:custGeom>
              <a:avLst/>
              <a:gdLst>
                <a:gd name="connsiteX0" fmla="*/ 0 w 1772019"/>
                <a:gd name="connsiteY0" fmla="*/ 101073 h 606424"/>
                <a:gd name="connsiteX1" fmla="*/ 101073 w 1772019"/>
                <a:gd name="connsiteY1" fmla="*/ 0 h 606424"/>
                <a:gd name="connsiteX2" fmla="*/ 1670946 w 1772019"/>
                <a:gd name="connsiteY2" fmla="*/ 0 h 606424"/>
                <a:gd name="connsiteX3" fmla="*/ 1772019 w 1772019"/>
                <a:gd name="connsiteY3" fmla="*/ 101073 h 606424"/>
                <a:gd name="connsiteX4" fmla="*/ 1772019 w 1772019"/>
                <a:gd name="connsiteY4" fmla="*/ 505351 h 606424"/>
                <a:gd name="connsiteX5" fmla="*/ 1670946 w 1772019"/>
                <a:gd name="connsiteY5" fmla="*/ 606424 h 606424"/>
                <a:gd name="connsiteX6" fmla="*/ 101073 w 1772019"/>
                <a:gd name="connsiteY6" fmla="*/ 606424 h 606424"/>
                <a:gd name="connsiteX7" fmla="*/ 0 w 1772019"/>
                <a:gd name="connsiteY7" fmla="*/ 505351 h 606424"/>
                <a:gd name="connsiteX8" fmla="*/ 0 w 1772019"/>
                <a:gd name="connsiteY8" fmla="*/ 101073 h 6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2019" h="606424">
                  <a:moveTo>
                    <a:pt x="0" y="101073"/>
                  </a:moveTo>
                  <a:cubicBezTo>
                    <a:pt x="0" y="45252"/>
                    <a:pt x="45252" y="0"/>
                    <a:pt x="101073" y="0"/>
                  </a:cubicBezTo>
                  <a:lnTo>
                    <a:pt x="1670946" y="0"/>
                  </a:lnTo>
                  <a:cubicBezTo>
                    <a:pt x="1726767" y="0"/>
                    <a:pt x="1772019" y="45252"/>
                    <a:pt x="1772019" y="101073"/>
                  </a:cubicBezTo>
                  <a:lnTo>
                    <a:pt x="1772019" y="505351"/>
                  </a:lnTo>
                  <a:cubicBezTo>
                    <a:pt x="1772019" y="561172"/>
                    <a:pt x="1726767" y="606424"/>
                    <a:pt x="1670946" y="606424"/>
                  </a:cubicBezTo>
                  <a:lnTo>
                    <a:pt x="101073" y="606424"/>
                  </a:lnTo>
                  <a:cubicBezTo>
                    <a:pt x="45252" y="606424"/>
                    <a:pt x="0" y="561172"/>
                    <a:pt x="0" y="505351"/>
                  </a:cubicBezTo>
                  <a:lnTo>
                    <a:pt x="0" y="10107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43" tIns="82943" rIns="82943" bIns="829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/>
                <a:t>C</a:t>
              </a:r>
              <a:r>
                <a:rPr lang="en-US" sz="1400" kern="1200" dirty="0"/>
                <a:t>ollaborative culture across management silos</a:t>
              </a:r>
            </a:p>
          </p:txBody>
        </p:sp>
      </p:grp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FAF1ECF5-9E52-4A3A-87C4-3CB6CF9805F8}"/>
              </a:ext>
            </a:extLst>
          </p:cNvPr>
          <p:cNvSpPr txBox="1">
            <a:spLocks/>
          </p:cNvSpPr>
          <p:nvPr/>
        </p:nvSpPr>
        <p:spPr>
          <a:xfrm>
            <a:off x="11594332" y="6459785"/>
            <a:ext cx="1312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FE4B9-2BF6-4E32-9280-3DEC68C36104}" type="slidenum">
              <a:rPr lang="en-US" sz="1200" smtClean="0">
                <a:solidFill>
                  <a:schemeClr val="bg1"/>
                </a:solidFill>
              </a:rPr>
              <a:pPr/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F0673083-EA30-4FC8-B2BF-461AB99B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Sustainable Organization For The “Next Normal”</a:t>
            </a:r>
          </a:p>
        </p:txBody>
      </p:sp>
    </p:spTree>
    <p:extLst>
      <p:ext uri="{BB962C8B-B14F-4D97-AF65-F5344CB8AC3E}">
        <p14:creationId xmlns:p14="http://schemas.microsoft.com/office/powerpoint/2010/main" val="138417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12C77-EFA7-4FBF-A7EE-B542F353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853DCE-F40E-412C-A75C-A24BF955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Driving The ‘Lasting Impact’ Of The Pandemic </a:t>
            </a:r>
            <a:br>
              <a:rPr lang="en-US" dirty="0"/>
            </a:br>
            <a:r>
              <a:rPr lang="en-US" dirty="0"/>
              <a:t>On The Health &amp; Human Service Landscape?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14E363A-35E8-4DE7-BDE0-022C19997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785125"/>
              </p:ext>
            </p:extLst>
          </p:nvPr>
        </p:nvGraphicFramePr>
        <p:xfrm>
          <a:off x="600075" y="1394810"/>
          <a:ext cx="10991850" cy="47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679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D0C5E0-58C2-4033-9514-01EF4B71D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fld id="{D4DFE4B9-2BF6-4E32-9280-3DEC68C36104}" type="slidenum">
              <a:rPr lang="en-US">
                <a:solidFill>
                  <a:schemeClr val="bg1"/>
                </a:solidFill>
              </a:rPr>
              <a:pPr algn="l" defTabSz="457200">
                <a:spcAft>
                  <a:spcPts val="600"/>
                </a:spcAft>
              </a:pPr>
              <a:t>50</a:t>
            </a:fld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92985B-6DA6-4A17-8231-66988D42F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892" y="383458"/>
            <a:ext cx="7021703" cy="60763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Data-driven decision making </a:t>
            </a:r>
            <a:r>
              <a:rPr lang="en-US" sz="2300" dirty="0"/>
              <a:t>–  Metrics-based management to facilitate prompt data-driven decision making across the organization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Sustainability-focused strategic planning </a:t>
            </a:r>
            <a:r>
              <a:rPr lang="en-US" sz="2300" dirty="0"/>
              <a:t>with market analysis, portfolio analysis, and scenario analysis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Marketing framework </a:t>
            </a:r>
            <a:r>
              <a:rPr lang="en-US" sz="2300" dirty="0"/>
              <a:t>– market positioning, revenue/business development, stakeholder communication, pricing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Standardized innovation and 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service line development process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Customer-focused service delivery design </a:t>
            </a:r>
            <a:r>
              <a:rPr lang="en-US" sz="2300" dirty="0"/>
              <a:t>and management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Infrastructure for hybrid service delivery </a:t>
            </a:r>
            <a:r>
              <a:rPr lang="en-US" sz="2300" dirty="0"/>
              <a:t>in integrated systems – and other new business models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Infrastructure to support working with health plans </a:t>
            </a:r>
            <a:r>
              <a:rPr lang="en-US" sz="2300" dirty="0"/>
              <a:t>– managed care, value-based reimbursement, risk sharing 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Workforce optimization strategy </a:t>
            </a:r>
            <a:r>
              <a:rPr lang="en-US" sz="2300" dirty="0"/>
              <a:t>and practices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Standardized processes for 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technology strategy</a:t>
            </a:r>
            <a:r>
              <a:rPr lang="en-US" sz="2600" b="1" dirty="0"/>
              <a:t>, </a:t>
            </a:r>
            <a:r>
              <a:rPr lang="en-US" sz="2300" dirty="0"/>
              <a:t>prioritization, selection, implementation, and optimization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Monitoring and 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improvement of organizational financial strength</a:t>
            </a:r>
            <a:endParaRPr lang="en-US" sz="23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51881A-9FDE-45EB-B934-7DE1A12FCB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5453" y="2645902"/>
            <a:ext cx="3303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Ten Best Practices For Organizational Sustainability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7DD275-BDD4-4FA9-9BA3-A72F3FBB48A3}"/>
              </a:ext>
            </a:extLst>
          </p:cNvPr>
          <p:cNvCxnSpPr>
            <a:cxnSpLocks/>
          </p:cNvCxnSpPr>
          <p:nvPr/>
        </p:nvCxnSpPr>
        <p:spPr>
          <a:xfrm>
            <a:off x="4650892" y="782053"/>
            <a:ext cx="0" cy="50532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1F63D3F-B79F-402E-B043-84E66DAD10FE}"/>
              </a:ext>
            </a:extLst>
          </p:cNvPr>
          <p:cNvSpPr/>
          <p:nvPr/>
        </p:nvSpPr>
        <p:spPr>
          <a:xfrm>
            <a:off x="408039" y="383458"/>
            <a:ext cx="11375922" cy="6231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06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31A8B-B294-497C-9BDC-6D1876D37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51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4F10BC-E8BE-482A-82D0-5C5D3020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If It Isn’t Working?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6A1A641-A7E3-485D-9F9F-3F4923B04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451721"/>
              </p:ext>
            </p:extLst>
          </p:nvPr>
        </p:nvGraphicFramePr>
        <p:xfrm>
          <a:off x="704578" y="1352549"/>
          <a:ext cx="5478508" cy="46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562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99961-4398-4AA5-B971-3B2ECAFA4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52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2987EB-9775-42CC-BF86-1260F2D11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026" y="2454317"/>
            <a:ext cx="3057914" cy="1540170"/>
          </a:xfrm>
        </p:spPr>
        <p:txBody>
          <a:bodyPr/>
          <a:lstStyle/>
          <a:p>
            <a:r>
              <a:rPr lang="en-US" sz="3600" dirty="0"/>
              <a:t>Leadership Matters More Than Ever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725234A-3672-4CA6-A12A-F7291D453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36749"/>
              </p:ext>
            </p:extLst>
          </p:nvPr>
        </p:nvGraphicFramePr>
        <p:xfrm>
          <a:off x="5291332" y="366486"/>
          <a:ext cx="6319642" cy="548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7759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BE17C7-47F5-46F2-88DF-FF9F0CBD80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753" r="751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176A41-16A7-473A-84FD-5ECC76E472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76D6B6-7308-478A-9686-BE9C1346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4B9-2BF6-4E32-9280-3DEC68C3610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CC7ED-DAD4-4F01-ABD1-8C61636CE5ED}"/>
              </a:ext>
            </a:extLst>
          </p:cNvPr>
          <p:cNvSpPr txBox="1"/>
          <p:nvPr/>
        </p:nvSpPr>
        <p:spPr>
          <a:xfrm>
            <a:off x="4805266" y="1881481"/>
            <a:ext cx="7003670" cy="438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“The greatest danger in times of turbulence is not the turbulence –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it is to act with yesterday’s logic.”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				 </a:t>
            </a:r>
            <a:r>
              <a:rPr lang="en-US" sz="2800" b="1" dirty="0">
                <a:solidFill>
                  <a:schemeClr val="bg1"/>
                </a:solidFill>
              </a:rPr>
              <a:t>Peter Drucker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65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08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85922F0-D8A4-4B0E-9713-0DB009A9E6C7}"/>
              </a:ext>
            </a:extLst>
          </p:cNvPr>
          <p:cNvSpPr/>
          <p:nvPr/>
        </p:nvSpPr>
        <p:spPr>
          <a:xfrm>
            <a:off x="5486395" y="349015"/>
            <a:ext cx="6336146" cy="562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8D2D6-066C-42AE-AF2F-5058AAC5E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AD5ACC-74AC-41E2-BC91-CA01799B23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9459" y="642026"/>
            <a:ext cx="3872694" cy="1969248"/>
          </a:xfrm>
        </p:spPr>
        <p:txBody>
          <a:bodyPr/>
          <a:lstStyle/>
          <a:p>
            <a:r>
              <a:rPr lang="en-US" sz="2400" dirty="0"/>
              <a:t>Driver #1: Preference For Integrated Care –Medical, Behavioral, Social – Driving Value-Based Reimbursement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E3CA4-1BD4-4814-BBAC-47FCBF6AFA1D}"/>
              </a:ext>
            </a:extLst>
          </p:cNvPr>
          <p:cNvSpPr/>
          <p:nvPr/>
        </p:nvSpPr>
        <p:spPr>
          <a:xfrm>
            <a:off x="5666055" y="520201"/>
            <a:ext cx="5962330" cy="1527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40EE25-FC30-4B8F-B1B7-EA95D749F998}"/>
              </a:ext>
            </a:extLst>
          </p:cNvPr>
          <p:cNvSpPr/>
          <p:nvPr/>
        </p:nvSpPr>
        <p:spPr>
          <a:xfrm>
            <a:off x="5666055" y="2276969"/>
            <a:ext cx="5987844" cy="1624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81757-BE6F-4688-A122-4A4B2A9DA433}"/>
              </a:ext>
            </a:extLst>
          </p:cNvPr>
          <p:cNvSpPr/>
          <p:nvPr/>
        </p:nvSpPr>
        <p:spPr>
          <a:xfrm>
            <a:off x="5606489" y="4206525"/>
            <a:ext cx="6047410" cy="16548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C90F1C-94B7-4DFD-BC73-46E839A03C21}"/>
              </a:ext>
            </a:extLst>
          </p:cNvPr>
          <p:cNvSpPr txBox="1"/>
          <p:nvPr/>
        </p:nvSpPr>
        <p:spPr>
          <a:xfrm>
            <a:off x="5746214" y="741310"/>
            <a:ext cx="4218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Integrated models have demonstrated better consumer outcomes and lower total costs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0BBD2C-1AA5-4E27-AB4C-80A1E1D3DB94}"/>
              </a:ext>
            </a:extLst>
          </p:cNvPr>
          <p:cNvSpPr txBox="1"/>
          <p:nvPr/>
        </p:nvSpPr>
        <p:spPr>
          <a:xfrm>
            <a:off x="5732191" y="2721114"/>
            <a:ext cx="472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FFS reimbursement does not permit maximum benefits of integrated care</a:t>
            </a:r>
          </a:p>
        </p:txBody>
      </p:sp>
      <p:pic>
        <p:nvPicPr>
          <p:cNvPr id="18" name="Graphic 17" descr="Vlog with solid fill">
            <a:extLst>
              <a:ext uri="{FF2B5EF4-FFF2-40B4-BE49-F238E27FC236}">
                <a16:creationId xmlns:a16="http://schemas.microsoft.com/office/drawing/2014/main" id="{42D125BB-358F-4F6C-B5E5-043DC5E138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1895" y="2349023"/>
            <a:ext cx="1136945" cy="12852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E37872-AFA9-4A08-8B76-9BA47B7C489B}"/>
              </a:ext>
            </a:extLst>
          </p:cNvPr>
          <p:cNvSpPr txBox="1"/>
          <p:nvPr/>
        </p:nvSpPr>
        <p:spPr>
          <a:xfrm>
            <a:off x="5732190" y="4345327"/>
            <a:ext cx="4232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VBR arrangements without downside financial risk have been found to not deliver “macro” cost savings</a:t>
            </a:r>
          </a:p>
        </p:txBody>
      </p:sp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5EFF8F00-34E6-4ABC-B695-131F2D3CC2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4693" y="3026773"/>
          <a:ext cx="3662286" cy="2980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c 3" descr="Blueprint with solid fill">
            <a:extLst>
              <a:ext uri="{FF2B5EF4-FFF2-40B4-BE49-F238E27FC236}">
                <a16:creationId xmlns:a16="http://schemas.microsoft.com/office/drawing/2014/main" id="{9F3A1F6B-0285-450E-BFE5-079306BACE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5746" y="4516788"/>
            <a:ext cx="914400" cy="914400"/>
          </a:xfrm>
          <a:prstGeom prst="rect">
            <a:avLst/>
          </a:prstGeom>
        </p:spPr>
      </p:pic>
      <p:pic>
        <p:nvPicPr>
          <p:cNvPr id="32" name="Graphic 31" descr="Group outline">
            <a:extLst>
              <a:ext uri="{FF2B5EF4-FFF2-40B4-BE49-F238E27FC236}">
                <a16:creationId xmlns:a16="http://schemas.microsoft.com/office/drawing/2014/main" id="{2D696076-8E4C-46D6-B03A-A2CFB72718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13491" y="791942"/>
            <a:ext cx="108574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7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85922F0-D8A4-4B0E-9713-0DB009A9E6C7}"/>
              </a:ext>
            </a:extLst>
          </p:cNvPr>
          <p:cNvSpPr/>
          <p:nvPr/>
        </p:nvSpPr>
        <p:spPr>
          <a:xfrm>
            <a:off x="5486395" y="349015"/>
            <a:ext cx="6336146" cy="562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8D2D6-066C-42AE-AF2F-5058AAC5E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AD5ACC-74AC-41E2-BC91-CA01799B23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9459" y="642026"/>
            <a:ext cx="3872694" cy="1969248"/>
          </a:xfrm>
        </p:spPr>
        <p:txBody>
          <a:bodyPr/>
          <a:lstStyle/>
          <a:p>
            <a:r>
              <a:rPr lang="en-US" sz="2400" dirty="0"/>
              <a:t>Driver #1: Preference For Integrated Care –Medical, Behavioral, Social – Driving Value-Based Reimbursement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E3CA4-1BD4-4814-BBAC-47FCBF6AFA1D}"/>
              </a:ext>
            </a:extLst>
          </p:cNvPr>
          <p:cNvSpPr/>
          <p:nvPr/>
        </p:nvSpPr>
        <p:spPr>
          <a:xfrm>
            <a:off x="5666055" y="520201"/>
            <a:ext cx="5962330" cy="1527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40EE25-FC30-4B8F-B1B7-EA95D749F998}"/>
              </a:ext>
            </a:extLst>
          </p:cNvPr>
          <p:cNvSpPr/>
          <p:nvPr/>
        </p:nvSpPr>
        <p:spPr>
          <a:xfrm>
            <a:off x="5666055" y="2276969"/>
            <a:ext cx="5987844" cy="1624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81757-BE6F-4688-A122-4A4B2A9DA433}"/>
              </a:ext>
            </a:extLst>
          </p:cNvPr>
          <p:cNvSpPr/>
          <p:nvPr/>
        </p:nvSpPr>
        <p:spPr>
          <a:xfrm>
            <a:off x="5606489" y="4206525"/>
            <a:ext cx="6047410" cy="16548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C90F1C-94B7-4DFD-BC73-46E839A03C21}"/>
              </a:ext>
            </a:extLst>
          </p:cNvPr>
          <p:cNvSpPr txBox="1"/>
          <p:nvPr/>
        </p:nvSpPr>
        <p:spPr>
          <a:xfrm>
            <a:off x="5746214" y="741310"/>
            <a:ext cx="4218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Integrated models have demonstrated better consumer outcomes and lower total costs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0BBD2C-1AA5-4E27-AB4C-80A1E1D3DB94}"/>
              </a:ext>
            </a:extLst>
          </p:cNvPr>
          <p:cNvSpPr txBox="1"/>
          <p:nvPr/>
        </p:nvSpPr>
        <p:spPr>
          <a:xfrm>
            <a:off x="5732191" y="2721114"/>
            <a:ext cx="472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FFS reimbursement does not permit maximum benefits of integrated care</a:t>
            </a:r>
          </a:p>
        </p:txBody>
      </p:sp>
      <p:pic>
        <p:nvPicPr>
          <p:cNvPr id="18" name="Graphic 17" descr="Vlog with solid fill">
            <a:extLst>
              <a:ext uri="{FF2B5EF4-FFF2-40B4-BE49-F238E27FC236}">
                <a16:creationId xmlns:a16="http://schemas.microsoft.com/office/drawing/2014/main" id="{42D125BB-358F-4F6C-B5E5-043DC5E138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1895" y="2349023"/>
            <a:ext cx="1136945" cy="12852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E37872-AFA9-4A08-8B76-9BA47B7C489B}"/>
              </a:ext>
            </a:extLst>
          </p:cNvPr>
          <p:cNvSpPr txBox="1"/>
          <p:nvPr/>
        </p:nvSpPr>
        <p:spPr>
          <a:xfrm>
            <a:off x="5732190" y="4345327"/>
            <a:ext cx="4232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VBR arrangements without downside financial risk have been found to not deliver “macro” cost savings</a:t>
            </a:r>
          </a:p>
        </p:txBody>
      </p:sp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5EFF8F00-34E6-4ABC-B695-131F2D3CC2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4693" y="3026773"/>
          <a:ext cx="3662286" cy="2980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c 3" descr="Blueprint with solid fill">
            <a:extLst>
              <a:ext uri="{FF2B5EF4-FFF2-40B4-BE49-F238E27FC236}">
                <a16:creationId xmlns:a16="http://schemas.microsoft.com/office/drawing/2014/main" id="{9F3A1F6B-0285-450E-BFE5-079306BACE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5746" y="4516788"/>
            <a:ext cx="914400" cy="914400"/>
          </a:xfrm>
          <a:prstGeom prst="rect">
            <a:avLst/>
          </a:prstGeom>
        </p:spPr>
      </p:pic>
      <p:pic>
        <p:nvPicPr>
          <p:cNvPr id="32" name="Graphic 31" descr="Group outline">
            <a:extLst>
              <a:ext uri="{FF2B5EF4-FFF2-40B4-BE49-F238E27FC236}">
                <a16:creationId xmlns:a16="http://schemas.microsoft.com/office/drawing/2014/main" id="{2D696076-8E4C-46D6-B03A-A2CFB72718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13491" y="791942"/>
            <a:ext cx="1085746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8E3F36F-575D-4EC8-A034-5DDE0A9A5873}"/>
              </a:ext>
            </a:extLst>
          </p:cNvPr>
          <p:cNvSpPr/>
          <p:nvPr/>
        </p:nvSpPr>
        <p:spPr>
          <a:xfrm>
            <a:off x="3329006" y="1376006"/>
            <a:ext cx="5539562" cy="37795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Implications?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Less spending specific to “behavioral health”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Traditional “behavioral health therapy” visits replaced by short-term behavioral interventions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Less targeted case management – replaced by new models of coordinated care programs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Behavioral health organization market positioning is limited</a:t>
            </a:r>
            <a:br>
              <a:rPr lang="en-US" sz="2000" dirty="0"/>
            </a:b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0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85922F0-D8A4-4B0E-9713-0DB009A9E6C7}"/>
              </a:ext>
            </a:extLst>
          </p:cNvPr>
          <p:cNvSpPr/>
          <p:nvPr/>
        </p:nvSpPr>
        <p:spPr>
          <a:xfrm>
            <a:off x="5486395" y="387925"/>
            <a:ext cx="6336146" cy="562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8D2D6-066C-42AE-AF2F-5058AAC5E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AD5ACC-74AC-41E2-BC91-CA01799B23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9458" y="1668948"/>
            <a:ext cx="3967411" cy="1480080"/>
          </a:xfrm>
        </p:spPr>
        <p:txBody>
          <a:bodyPr/>
          <a:lstStyle/>
          <a:p>
            <a:r>
              <a:rPr lang="en-US" dirty="0"/>
              <a:t>Driver #2: Digital Health Adoption Is Not Just Commercial – In Medicaid &amp; Medicare Populations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0D0106-02F4-454C-9A3E-5992DA69935F}"/>
              </a:ext>
            </a:extLst>
          </p:cNvPr>
          <p:cNvSpPr/>
          <p:nvPr/>
        </p:nvSpPr>
        <p:spPr>
          <a:xfrm>
            <a:off x="5666059" y="567886"/>
            <a:ext cx="2521975" cy="136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E3CA4-1BD4-4814-BBAC-47FCBF6AFA1D}"/>
              </a:ext>
            </a:extLst>
          </p:cNvPr>
          <p:cNvSpPr/>
          <p:nvPr/>
        </p:nvSpPr>
        <p:spPr>
          <a:xfrm>
            <a:off x="8359801" y="567886"/>
            <a:ext cx="3294098" cy="13625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40EE25-FC30-4B8F-B1B7-EA95D749F998}"/>
              </a:ext>
            </a:extLst>
          </p:cNvPr>
          <p:cNvSpPr/>
          <p:nvPr/>
        </p:nvSpPr>
        <p:spPr>
          <a:xfrm>
            <a:off x="5666058" y="2099488"/>
            <a:ext cx="5987844" cy="1023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81757-BE6F-4688-A122-4A4B2A9DA433}"/>
              </a:ext>
            </a:extLst>
          </p:cNvPr>
          <p:cNvSpPr/>
          <p:nvPr/>
        </p:nvSpPr>
        <p:spPr>
          <a:xfrm>
            <a:off x="5666056" y="3290460"/>
            <a:ext cx="5987843" cy="10092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826F1E-7D48-4BAC-8D75-AC3C03CF1DCB}"/>
              </a:ext>
            </a:extLst>
          </p:cNvPr>
          <p:cNvSpPr/>
          <p:nvPr/>
        </p:nvSpPr>
        <p:spPr>
          <a:xfrm>
            <a:off x="5666055" y="4471942"/>
            <a:ext cx="2198235" cy="1372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889C3-F9EA-4420-B641-E53E2A229F50}"/>
              </a:ext>
            </a:extLst>
          </p:cNvPr>
          <p:cNvSpPr/>
          <p:nvPr/>
        </p:nvSpPr>
        <p:spPr>
          <a:xfrm>
            <a:off x="8015169" y="4471942"/>
            <a:ext cx="3638730" cy="1372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BAD0C-B7BE-4565-A611-5755F2246ECD}"/>
              </a:ext>
            </a:extLst>
          </p:cNvPr>
          <p:cNvSpPr txBox="1"/>
          <p:nvPr/>
        </p:nvSpPr>
        <p:spPr>
          <a:xfrm>
            <a:off x="5791418" y="710533"/>
            <a:ext cx="1582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Medicare expanding virtual health options</a:t>
            </a:r>
          </a:p>
        </p:txBody>
      </p:sp>
      <p:pic>
        <p:nvPicPr>
          <p:cNvPr id="14" name="Graphic 13" descr="Online meeting with solid fill">
            <a:extLst>
              <a:ext uri="{FF2B5EF4-FFF2-40B4-BE49-F238E27FC236}">
                <a16:creationId xmlns:a16="http://schemas.microsoft.com/office/drawing/2014/main" id="{EFF56F96-5B8B-4469-B4A6-30A68C131B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1456" y="874623"/>
            <a:ext cx="749039" cy="7490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C90F1C-94B7-4DFD-BC73-46E839A03C21}"/>
              </a:ext>
            </a:extLst>
          </p:cNvPr>
          <p:cNvSpPr txBox="1"/>
          <p:nvPr/>
        </p:nvSpPr>
        <p:spPr>
          <a:xfrm>
            <a:off x="8477791" y="710533"/>
            <a:ext cx="2143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Many state Medicaid plans keeping virtual care options allowed during pandemic</a:t>
            </a:r>
          </a:p>
        </p:txBody>
      </p:sp>
      <p:pic>
        <p:nvPicPr>
          <p:cNvPr id="16" name="Graphic 15" descr="Covid-19 with solid fill">
            <a:extLst>
              <a:ext uri="{FF2B5EF4-FFF2-40B4-BE49-F238E27FC236}">
                <a16:creationId xmlns:a16="http://schemas.microsoft.com/office/drawing/2014/main" id="{201ADABE-66AE-42B9-BC92-B89267E8C2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5517" y="829337"/>
            <a:ext cx="839611" cy="8396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BBD2C-1AA5-4E27-AB4C-80A1E1D3DB94}"/>
              </a:ext>
            </a:extLst>
          </p:cNvPr>
          <p:cNvSpPr txBox="1"/>
          <p:nvPr/>
        </p:nvSpPr>
        <p:spPr>
          <a:xfrm>
            <a:off x="5791418" y="2195776"/>
            <a:ext cx="4885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Medicaid and Medicare health plans are expanding their use of consumer treatment tools and digital first behavioral health provider organizations</a:t>
            </a:r>
          </a:p>
        </p:txBody>
      </p:sp>
      <p:pic>
        <p:nvPicPr>
          <p:cNvPr id="18" name="Graphic 17" descr="Vlog with solid fill">
            <a:extLst>
              <a:ext uri="{FF2B5EF4-FFF2-40B4-BE49-F238E27FC236}">
                <a16:creationId xmlns:a16="http://schemas.microsoft.com/office/drawing/2014/main" id="{42D125BB-358F-4F6C-B5E5-043DC5E138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5253" y="2195776"/>
            <a:ext cx="830997" cy="8309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E37872-AFA9-4A08-8B76-9BA47B7C489B}"/>
              </a:ext>
            </a:extLst>
          </p:cNvPr>
          <p:cNvSpPr txBox="1"/>
          <p:nvPr/>
        </p:nvSpPr>
        <p:spPr>
          <a:xfrm>
            <a:off x="5791418" y="3348830"/>
            <a:ext cx="4026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 in 4 </a:t>
            </a:r>
            <a:r>
              <a:rPr lang="en-US" sz="1600" dirty="0">
                <a:solidFill>
                  <a:schemeClr val="bg1"/>
                </a:solidFill>
              </a:rPr>
              <a:t>Medicare patients used telehealth during peak of pandemic, with majority using only telephones</a:t>
            </a:r>
          </a:p>
        </p:txBody>
      </p:sp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10ED4A1B-95E8-4B12-9B4B-28473EDE7B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8430" y="3502718"/>
            <a:ext cx="584776" cy="5847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F9B6E2-A0B4-4C7E-80C9-5B4880B2538D}"/>
              </a:ext>
            </a:extLst>
          </p:cNvPr>
          <p:cNvSpPr txBox="1"/>
          <p:nvPr/>
        </p:nvSpPr>
        <p:spPr>
          <a:xfrm>
            <a:off x="5791418" y="4574386"/>
            <a:ext cx="18101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85% </a:t>
            </a:r>
            <a:r>
              <a:rPr lang="en-US" sz="1600" dirty="0">
                <a:solidFill>
                  <a:schemeClr val="bg1"/>
                </a:solidFill>
              </a:rPr>
              <a:t>of Medicaid beneficiaries have a smartphone</a:t>
            </a:r>
          </a:p>
        </p:txBody>
      </p:sp>
      <p:pic>
        <p:nvPicPr>
          <p:cNvPr id="22" name="Graphic 21" descr="Smart Phone with solid fill">
            <a:extLst>
              <a:ext uri="{FF2B5EF4-FFF2-40B4-BE49-F238E27FC236}">
                <a16:creationId xmlns:a16="http://schemas.microsoft.com/office/drawing/2014/main" id="{B6B1D407-B36C-44C5-8760-55E5972E6C7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41520" y="5024579"/>
            <a:ext cx="688579" cy="688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E222DB7-6963-47B0-A1AB-8F814A70217B}"/>
              </a:ext>
            </a:extLst>
          </p:cNvPr>
          <p:cNvSpPr txBox="1"/>
          <p:nvPr/>
        </p:nvSpPr>
        <p:spPr>
          <a:xfrm>
            <a:off x="8132618" y="4574385"/>
            <a:ext cx="2971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“</a:t>
            </a:r>
            <a:r>
              <a:rPr lang="en-US" sz="2000" b="1" dirty="0">
                <a:solidFill>
                  <a:schemeClr val="bg1"/>
                </a:solidFill>
              </a:rPr>
              <a:t>90% </a:t>
            </a:r>
            <a:r>
              <a:rPr lang="en-US" sz="1600" dirty="0">
                <a:solidFill>
                  <a:schemeClr val="bg1"/>
                </a:solidFill>
              </a:rPr>
              <a:t>of Medicaid consumers can get all of their mental health and addiction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treatment services on-line”</a:t>
            </a:r>
          </a:p>
        </p:txBody>
      </p:sp>
      <p:pic>
        <p:nvPicPr>
          <p:cNvPr id="24" name="Graphic 23" descr="Brain in head with solid fill">
            <a:extLst>
              <a:ext uri="{FF2B5EF4-FFF2-40B4-BE49-F238E27FC236}">
                <a16:creationId xmlns:a16="http://schemas.microsoft.com/office/drawing/2014/main" id="{5137E919-4527-417A-AA79-0D28372016E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78909" y="4936407"/>
            <a:ext cx="776751" cy="776751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A6CC5C83-0BBC-4244-B64D-8E83D96D3B5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71588" y="3502718"/>
            <a:ext cx="584776" cy="584776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36CAC45C-CFE4-4FCA-8F4E-19BDCCDF491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74746" y="3502718"/>
            <a:ext cx="584776" cy="584776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3539A355-0F71-4B6A-8583-C161A5B609C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77903" y="3502718"/>
            <a:ext cx="584776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85922F0-D8A4-4B0E-9713-0DB009A9E6C7}"/>
              </a:ext>
            </a:extLst>
          </p:cNvPr>
          <p:cNvSpPr/>
          <p:nvPr/>
        </p:nvSpPr>
        <p:spPr>
          <a:xfrm>
            <a:off x="5486395" y="387925"/>
            <a:ext cx="6336146" cy="562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8D2D6-066C-42AE-AF2F-5058AAC5E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D4DFE4B9-2BF6-4E32-9280-3DEC68C36104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AD5ACC-74AC-41E2-BC91-CA01799B23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9458" y="1668948"/>
            <a:ext cx="3967411" cy="1480080"/>
          </a:xfrm>
        </p:spPr>
        <p:txBody>
          <a:bodyPr/>
          <a:lstStyle/>
          <a:p>
            <a:r>
              <a:rPr lang="en-US" dirty="0"/>
              <a:t>Driver #2: Digital Health Adoption Is Not Just Commercial – In Medicaid &amp; Medicare Populations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0D0106-02F4-454C-9A3E-5992DA69935F}"/>
              </a:ext>
            </a:extLst>
          </p:cNvPr>
          <p:cNvSpPr/>
          <p:nvPr/>
        </p:nvSpPr>
        <p:spPr>
          <a:xfrm>
            <a:off x="5666059" y="567886"/>
            <a:ext cx="2521975" cy="136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E3CA4-1BD4-4814-BBAC-47FCBF6AFA1D}"/>
              </a:ext>
            </a:extLst>
          </p:cNvPr>
          <p:cNvSpPr/>
          <p:nvPr/>
        </p:nvSpPr>
        <p:spPr>
          <a:xfrm>
            <a:off x="8359801" y="567886"/>
            <a:ext cx="3294098" cy="13625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40EE25-FC30-4B8F-B1B7-EA95D749F998}"/>
              </a:ext>
            </a:extLst>
          </p:cNvPr>
          <p:cNvSpPr/>
          <p:nvPr/>
        </p:nvSpPr>
        <p:spPr>
          <a:xfrm>
            <a:off x="5666058" y="2099488"/>
            <a:ext cx="5987844" cy="1023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81757-BE6F-4688-A122-4A4B2A9DA433}"/>
              </a:ext>
            </a:extLst>
          </p:cNvPr>
          <p:cNvSpPr/>
          <p:nvPr/>
        </p:nvSpPr>
        <p:spPr>
          <a:xfrm>
            <a:off x="5666056" y="3290460"/>
            <a:ext cx="5987843" cy="10092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826F1E-7D48-4BAC-8D75-AC3C03CF1DCB}"/>
              </a:ext>
            </a:extLst>
          </p:cNvPr>
          <p:cNvSpPr/>
          <p:nvPr/>
        </p:nvSpPr>
        <p:spPr>
          <a:xfrm>
            <a:off x="5666055" y="4471942"/>
            <a:ext cx="2198235" cy="1372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889C3-F9EA-4420-B641-E53E2A229F50}"/>
              </a:ext>
            </a:extLst>
          </p:cNvPr>
          <p:cNvSpPr/>
          <p:nvPr/>
        </p:nvSpPr>
        <p:spPr>
          <a:xfrm>
            <a:off x="8015169" y="4471942"/>
            <a:ext cx="3638730" cy="1372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BAD0C-B7BE-4565-A611-5755F2246ECD}"/>
              </a:ext>
            </a:extLst>
          </p:cNvPr>
          <p:cNvSpPr txBox="1"/>
          <p:nvPr/>
        </p:nvSpPr>
        <p:spPr>
          <a:xfrm>
            <a:off x="5791418" y="710533"/>
            <a:ext cx="1582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Medicare expanding virtual health options</a:t>
            </a:r>
          </a:p>
        </p:txBody>
      </p:sp>
      <p:pic>
        <p:nvPicPr>
          <p:cNvPr id="14" name="Graphic 13" descr="Online meeting with solid fill">
            <a:extLst>
              <a:ext uri="{FF2B5EF4-FFF2-40B4-BE49-F238E27FC236}">
                <a16:creationId xmlns:a16="http://schemas.microsoft.com/office/drawing/2014/main" id="{EFF56F96-5B8B-4469-B4A6-30A68C131B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1456" y="874623"/>
            <a:ext cx="749039" cy="7490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C90F1C-94B7-4DFD-BC73-46E839A03C21}"/>
              </a:ext>
            </a:extLst>
          </p:cNvPr>
          <p:cNvSpPr txBox="1"/>
          <p:nvPr/>
        </p:nvSpPr>
        <p:spPr>
          <a:xfrm>
            <a:off x="8477791" y="710533"/>
            <a:ext cx="2143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Many state Medicaid plans keeping virtual care options allowed during pandemic</a:t>
            </a:r>
          </a:p>
        </p:txBody>
      </p:sp>
      <p:pic>
        <p:nvPicPr>
          <p:cNvPr id="16" name="Graphic 15" descr="Covid-19 with solid fill">
            <a:extLst>
              <a:ext uri="{FF2B5EF4-FFF2-40B4-BE49-F238E27FC236}">
                <a16:creationId xmlns:a16="http://schemas.microsoft.com/office/drawing/2014/main" id="{201ADABE-66AE-42B9-BC92-B89267E8C2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5517" y="829337"/>
            <a:ext cx="839611" cy="8396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BBD2C-1AA5-4E27-AB4C-80A1E1D3DB94}"/>
              </a:ext>
            </a:extLst>
          </p:cNvPr>
          <p:cNvSpPr txBox="1"/>
          <p:nvPr/>
        </p:nvSpPr>
        <p:spPr>
          <a:xfrm>
            <a:off x="5791418" y="2195776"/>
            <a:ext cx="4885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Medicaid and Medicare health plans are expanding their use of consumer treatment tools and digital first behavioral health provider organizations</a:t>
            </a:r>
          </a:p>
        </p:txBody>
      </p:sp>
      <p:pic>
        <p:nvPicPr>
          <p:cNvPr id="18" name="Graphic 17" descr="Vlog with solid fill">
            <a:extLst>
              <a:ext uri="{FF2B5EF4-FFF2-40B4-BE49-F238E27FC236}">
                <a16:creationId xmlns:a16="http://schemas.microsoft.com/office/drawing/2014/main" id="{42D125BB-358F-4F6C-B5E5-043DC5E138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5253" y="2195776"/>
            <a:ext cx="830997" cy="8309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E37872-AFA9-4A08-8B76-9BA47B7C489B}"/>
              </a:ext>
            </a:extLst>
          </p:cNvPr>
          <p:cNvSpPr txBox="1"/>
          <p:nvPr/>
        </p:nvSpPr>
        <p:spPr>
          <a:xfrm>
            <a:off x="5791418" y="3348830"/>
            <a:ext cx="4026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 in 4 </a:t>
            </a:r>
            <a:r>
              <a:rPr lang="en-US" sz="1600" dirty="0">
                <a:solidFill>
                  <a:schemeClr val="bg1"/>
                </a:solidFill>
              </a:rPr>
              <a:t>Medicare patients used telehealth during peak of pandemic, with majority using only telephones</a:t>
            </a:r>
          </a:p>
        </p:txBody>
      </p:sp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10ED4A1B-95E8-4B12-9B4B-28473EDE7B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8430" y="3502718"/>
            <a:ext cx="584776" cy="5847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F9B6E2-A0B4-4C7E-80C9-5B4880B2538D}"/>
              </a:ext>
            </a:extLst>
          </p:cNvPr>
          <p:cNvSpPr txBox="1"/>
          <p:nvPr/>
        </p:nvSpPr>
        <p:spPr>
          <a:xfrm>
            <a:off x="5791418" y="4574386"/>
            <a:ext cx="18101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85% </a:t>
            </a:r>
            <a:r>
              <a:rPr lang="en-US" sz="1600" dirty="0">
                <a:solidFill>
                  <a:schemeClr val="bg1"/>
                </a:solidFill>
              </a:rPr>
              <a:t>of Medicaid beneficiaries have a smartphone</a:t>
            </a:r>
          </a:p>
        </p:txBody>
      </p:sp>
      <p:pic>
        <p:nvPicPr>
          <p:cNvPr id="22" name="Graphic 21" descr="Smart Phone with solid fill">
            <a:extLst>
              <a:ext uri="{FF2B5EF4-FFF2-40B4-BE49-F238E27FC236}">
                <a16:creationId xmlns:a16="http://schemas.microsoft.com/office/drawing/2014/main" id="{B6B1D407-B36C-44C5-8760-55E5972E6C7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41520" y="5024579"/>
            <a:ext cx="688579" cy="688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E222DB7-6963-47B0-A1AB-8F814A70217B}"/>
              </a:ext>
            </a:extLst>
          </p:cNvPr>
          <p:cNvSpPr txBox="1"/>
          <p:nvPr/>
        </p:nvSpPr>
        <p:spPr>
          <a:xfrm>
            <a:off x="8132618" y="4574385"/>
            <a:ext cx="2971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“</a:t>
            </a:r>
            <a:r>
              <a:rPr lang="en-US" sz="2000" b="1" dirty="0">
                <a:solidFill>
                  <a:schemeClr val="bg1"/>
                </a:solidFill>
              </a:rPr>
              <a:t>90% </a:t>
            </a:r>
            <a:r>
              <a:rPr lang="en-US" sz="1600" dirty="0">
                <a:solidFill>
                  <a:schemeClr val="bg1"/>
                </a:solidFill>
              </a:rPr>
              <a:t>of Medicaid consumers can get all of their mental health and addiction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treatment services on-line”</a:t>
            </a:r>
          </a:p>
        </p:txBody>
      </p:sp>
      <p:pic>
        <p:nvPicPr>
          <p:cNvPr id="24" name="Graphic 23" descr="Brain in head with solid fill">
            <a:extLst>
              <a:ext uri="{FF2B5EF4-FFF2-40B4-BE49-F238E27FC236}">
                <a16:creationId xmlns:a16="http://schemas.microsoft.com/office/drawing/2014/main" id="{5137E919-4527-417A-AA79-0D28372016E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78909" y="4936407"/>
            <a:ext cx="776751" cy="776751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A6CC5C83-0BBC-4244-B64D-8E83D96D3B5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71588" y="3502718"/>
            <a:ext cx="584776" cy="584776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36CAC45C-CFE4-4FCA-8F4E-19BDCCDF491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74746" y="3502718"/>
            <a:ext cx="584776" cy="584776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3539A355-0F71-4B6A-8583-C161A5B609C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77903" y="3502718"/>
            <a:ext cx="584776" cy="58477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CAB4A2-64B8-4FB4-99BA-EF6E57AAA5A6}"/>
              </a:ext>
            </a:extLst>
          </p:cNvPr>
          <p:cNvSpPr/>
          <p:nvPr/>
        </p:nvSpPr>
        <p:spPr>
          <a:xfrm>
            <a:off x="3042024" y="932427"/>
            <a:ext cx="6107951" cy="446793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The Implications?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Proportion of service delivered in-clinic face-to-face decreasing in favor of virtual services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Competition for Medicaid and Medicare market share extends beyond traditional “service areas”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Medicaid and Medicare market share more susceptible to new digital first investor-owned companies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000" dirty="0"/>
              <a:t>Advantage goes to the provider organizations with a seamless suite of tech-enabled services – virtual, text, remote monitoring,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24386"/>
      </p:ext>
    </p:extLst>
  </p:cSld>
  <p:clrMapOvr>
    <a:masterClrMapping/>
  </p:clrMapOvr>
</p:sld>
</file>

<file path=ppt/theme/theme1.xml><?xml version="1.0" encoding="utf-8"?>
<a:theme xmlns:a="http://schemas.openxmlformats.org/drawingml/2006/main" name="Copyright OPEN MINDS">
  <a:themeElements>
    <a:clrScheme name="OPEN MINDS 2020">
      <a:dk1>
        <a:srgbClr val="324152"/>
      </a:dk1>
      <a:lt1>
        <a:sysClr val="window" lastClr="FFFFFF"/>
      </a:lt1>
      <a:dk2>
        <a:srgbClr val="324152"/>
      </a:dk2>
      <a:lt2>
        <a:srgbClr val="E5E5E5"/>
      </a:lt2>
      <a:accent1>
        <a:srgbClr val="324152"/>
      </a:accent1>
      <a:accent2>
        <a:srgbClr val="00B6A9"/>
      </a:accent2>
      <a:accent3>
        <a:srgbClr val="139896"/>
      </a:accent3>
      <a:accent4>
        <a:srgbClr val="256871"/>
      </a:accent4>
      <a:accent5>
        <a:srgbClr val="2E4D5B"/>
      </a:accent5>
      <a:accent6>
        <a:srgbClr val="F7934F"/>
      </a:accent6>
      <a:hlink>
        <a:srgbClr val="324152"/>
      </a:hlink>
      <a:folHlink>
        <a:srgbClr val="32415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Business-Development_Overview_030618_1230pm_btc</Template>
  <TotalTime>48195</TotalTime>
  <Words>4038</Words>
  <Application>Microsoft Office PowerPoint</Application>
  <PresentationFormat>Widescreen</PresentationFormat>
  <Paragraphs>503</Paragraphs>
  <Slides>54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Courier New</vt:lpstr>
      <vt:lpstr>Roboto</vt:lpstr>
      <vt:lpstr>SegoeUI</vt:lpstr>
      <vt:lpstr>Wingdings</vt:lpstr>
      <vt:lpstr>Copyright OPEN MINDS</vt:lpstr>
      <vt:lpstr>The "Next Normal" Strategic &amp; Sustainability Challenges To Community-Based Behavioral Health Organizations</vt:lpstr>
      <vt:lpstr>Discussion Agenda</vt:lpstr>
      <vt:lpstr>PowerPoint Presentation</vt:lpstr>
      <vt:lpstr>1. Market Forces Changing The Business Models Of Community-Based Behavioral Health Organizations  Key drivers of health and human service landscape Implications for traditional community mental health centers Emerging opportunities  </vt:lpstr>
      <vt:lpstr>What Is Driving The ‘Lasting Impact’ Of The Pandemic  On The Health &amp; Human Service Landscape?</vt:lpstr>
      <vt:lpstr>PowerPoint Presentation</vt:lpstr>
      <vt:lpstr>PowerPoint Presentation</vt:lpstr>
      <vt:lpstr>PowerPoint Presentation</vt:lpstr>
      <vt:lpstr>PowerPoint Presentation</vt:lpstr>
      <vt:lpstr>Market Share Of Largest Health Insurance Companies</vt:lpstr>
      <vt:lpstr>Market Share Of Largest Health Insurance Companies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Driver #8: Entrance Of Out-Of-Industry Mega-Companies  In The Health &amp; Human Service Space</vt:lpstr>
      <vt:lpstr>Driver #8: Entrance Of Out-Of-Industry Mega-Companies  In The Health &amp; Human Service Space</vt:lpstr>
      <vt:lpstr>Driver #8: Entrance Of Out-Of-Industry Mega-Companies  In The Health &amp; Human Service Space</vt:lpstr>
      <vt:lpstr>Most specialty provider organizations are not able to deliver sustainable “hybrid” services</vt:lpstr>
      <vt:lpstr>1. Market Forces Changing The Business Models Of Community-Based Behavioral Health Organizations  Key drivers of health and human service landscape Implications for traditional community mental health centers Emerging opportunities  </vt:lpstr>
      <vt:lpstr>PowerPoint Presentation</vt:lpstr>
      <vt:lpstr>The Result Of These Market Changes?</vt:lpstr>
      <vt:lpstr>Implications For Role Of Traditional CMHCs In The Landscape</vt:lpstr>
      <vt:lpstr>1. Market Forces Changing The Business Models Of Community-Based Behavioral Health Organizations  Key drivers of health and human service landscape Implications for traditional community mental health centers Emerging opportunities  </vt:lpstr>
      <vt:lpstr>The Competition For Consumers</vt:lpstr>
      <vt:lpstr>PowerPoint Presentation</vt:lpstr>
      <vt:lpstr>2. Framework For Strategy Development For Maintaining Post-pandemic Competitive Advantage   Key strategy questions Strategy development best practices Strategy leadership roadmap  </vt:lpstr>
      <vt:lpstr>PowerPoint Presentation</vt:lpstr>
      <vt:lpstr>PowerPoint Presentation</vt:lpstr>
      <vt:lpstr>Strategic Market Positioning Options</vt:lpstr>
      <vt:lpstr>Thinking About The ‘Next Big Thing’…</vt:lpstr>
      <vt:lpstr>The Big Strategy Questions</vt:lpstr>
      <vt:lpstr>2. Framework For Strategy Development For Maintaining Post-pandemic Competitive Advantage   Key strategy questions Strategy development best practices Strategy leadership roadmap  </vt:lpstr>
      <vt:lpstr>The OPEN MINDS Strategic Planning Process</vt:lpstr>
      <vt:lpstr>The Performance Measurement-Strategy Link</vt:lpstr>
      <vt:lpstr>PowerPoint Presentation</vt:lpstr>
      <vt:lpstr>Data-Driven Decisionmaking – Experience Is Not Enough Right Now</vt:lpstr>
      <vt:lpstr>The OPEN MINDS Framework For Building A Data-Driven Organization</vt:lpstr>
      <vt:lpstr>2. Framework For Strategy Development For Maintaining Post-pandemic Competitive Advantage   Key strategy questions Strategy development best practices Strategy leadership roadmap  </vt:lpstr>
      <vt:lpstr>What Do Leaders Need To Do To ‘Transform’ Their Organizations?</vt:lpstr>
      <vt:lpstr>The OPEN MINDS Five-Step Cycle For Strategy Implementation</vt:lpstr>
      <vt:lpstr>“No Excuses” Is The Rule</vt:lpstr>
      <vt:lpstr>Building The Sustainable Organization For The “Next Normal”</vt:lpstr>
      <vt:lpstr>Ten Best Practices For Organizational Sustainability </vt:lpstr>
      <vt:lpstr>So What If It Isn’t Working?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MINDS</dc:title>
  <dc:creator>Tim Snyder</dc:creator>
  <cp:lastModifiedBy>Monica Oss</cp:lastModifiedBy>
  <cp:revision>1193</cp:revision>
  <cp:lastPrinted>2019-06-18T14:10:51Z</cp:lastPrinted>
  <dcterms:created xsi:type="dcterms:W3CDTF">2018-03-12T13:29:11Z</dcterms:created>
  <dcterms:modified xsi:type="dcterms:W3CDTF">2021-09-26T13:47:43Z</dcterms:modified>
</cp:coreProperties>
</file>