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Maven Pro Regular" panose="020B0604020202020204" charset="0"/>
      <p:regular r:id="rId21"/>
    </p:embeddedFont>
    <p:embeddedFont>
      <p:font typeface="Maven Pro Regular Bold" panose="020B0604020202020204" charset="0"/>
      <p:regular r:id="rId22"/>
    </p:embeddedFont>
    <p:embeddedFont>
      <p:font typeface="Nexa Bold Italics" panose="020B0604020202020204" charset="0"/>
      <p:regular r:id="rId23"/>
    </p:embeddedFont>
    <p:embeddedFont>
      <p:font typeface="Roboto Condensed" panose="02000000000000000000" pitchFamily="2" charset="0"/>
      <p:regular r:id="rId24"/>
      <p:bold r:id="rId25"/>
      <p:italic r:id="rId26"/>
      <p:boldItalic r:id="rId27"/>
    </p:embeddedFont>
    <p:embeddedFont>
      <p:font typeface="Roboto Condensed Bold" panose="02000000000000000000"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3F5A1-8152-490B-8765-DA36FA425226}" v="3" dt="2022-08-04T19:06:3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LYN SCHMIDTMANN" userId="S::katelyn.schmidtmann@northrange.org::9ced80f5-5a63-453f-b173-55c51b3fb8d3" providerId="AD" clId="Web-{1B83F5A1-8152-490B-8765-DA36FA425226}"/>
    <pc:docChg chg="modSld">
      <pc:chgData name="KATELYN SCHMIDTMANN" userId="S::katelyn.schmidtmann@northrange.org::9ced80f5-5a63-453f-b173-55c51b3fb8d3" providerId="AD" clId="Web-{1B83F5A1-8152-490B-8765-DA36FA425226}" dt="2022-08-04T19:06:36.211" v="2" actId="14100"/>
      <pc:docMkLst>
        <pc:docMk/>
      </pc:docMkLst>
      <pc:sldChg chg="modSp">
        <pc:chgData name="KATELYN SCHMIDTMANN" userId="S::katelyn.schmidtmann@northrange.org::9ced80f5-5a63-453f-b173-55c51b3fb8d3" providerId="AD" clId="Web-{1B83F5A1-8152-490B-8765-DA36FA425226}" dt="2022-08-04T19:06:17.820" v="0" actId="1076"/>
        <pc:sldMkLst>
          <pc:docMk/>
          <pc:sldMk cId="0" sldId="259"/>
        </pc:sldMkLst>
        <pc:spChg chg="mod">
          <ac:chgData name="KATELYN SCHMIDTMANN" userId="S::katelyn.schmidtmann@northrange.org::9ced80f5-5a63-453f-b173-55c51b3fb8d3" providerId="AD" clId="Web-{1B83F5A1-8152-490B-8765-DA36FA425226}" dt="2022-08-04T19:06:17.820" v="0" actId="1076"/>
          <ac:spMkLst>
            <pc:docMk/>
            <pc:sldMk cId="0" sldId="259"/>
            <ac:spMk id="13" creationId="{00000000-0000-0000-0000-000000000000}"/>
          </ac:spMkLst>
        </pc:spChg>
      </pc:sldChg>
      <pc:sldChg chg="modSp">
        <pc:chgData name="KATELYN SCHMIDTMANN" userId="S::katelyn.schmidtmann@northrange.org::9ced80f5-5a63-453f-b173-55c51b3fb8d3" providerId="AD" clId="Web-{1B83F5A1-8152-490B-8765-DA36FA425226}" dt="2022-08-04T19:06:36.211" v="2" actId="14100"/>
        <pc:sldMkLst>
          <pc:docMk/>
          <pc:sldMk cId="0" sldId="261"/>
        </pc:sldMkLst>
        <pc:grpChg chg="mod">
          <ac:chgData name="KATELYN SCHMIDTMANN" userId="S::katelyn.schmidtmann@northrange.org::9ced80f5-5a63-453f-b173-55c51b3fb8d3" providerId="AD" clId="Web-{1B83F5A1-8152-490B-8765-DA36FA425226}" dt="2022-08-04T19:06:36.211" v="2" actId="14100"/>
          <ac:grpSpMkLst>
            <pc:docMk/>
            <pc:sldMk cId="0" sldId="261"/>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13.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4.svg"/><Relationship Id="rId2" Type="http://schemas.openxmlformats.org/officeDocument/2006/relationships/image" Target="../media/image16.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4.svg"/><Relationship Id="rId1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15509" y="-1623364"/>
            <a:ext cx="6656150" cy="658126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92760" y="-1353045"/>
            <a:ext cx="6101647" cy="6040631"/>
          </a:xfrm>
          <a:prstGeom prst="rect">
            <a:avLst/>
          </a:prstGeom>
        </p:spPr>
      </p:pic>
      <p:sp>
        <p:nvSpPr>
          <p:cNvPr id="4" name="TextBox 4"/>
          <p:cNvSpPr txBox="1"/>
          <p:nvPr/>
        </p:nvSpPr>
        <p:spPr>
          <a:xfrm>
            <a:off x="916641" y="4245939"/>
            <a:ext cx="11433662" cy="1544103"/>
          </a:xfrm>
          <a:prstGeom prst="rect">
            <a:avLst/>
          </a:prstGeom>
        </p:spPr>
        <p:txBody>
          <a:bodyPr lIns="0" tIns="0" rIns="0" bIns="0" rtlCol="0" anchor="t">
            <a:spAutoFit/>
          </a:bodyPr>
          <a:lstStyle/>
          <a:p>
            <a:pPr>
              <a:lnSpc>
                <a:spcPts val="12050"/>
              </a:lnSpc>
            </a:pPr>
            <a:r>
              <a:rPr lang="en-US" sz="10299">
                <a:solidFill>
                  <a:srgbClr val="637EFF"/>
                </a:solidFill>
                <a:latin typeface="Roboto Condensed Bold"/>
              </a:rPr>
              <a:t>HUMANS &amp; ROBOTS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755400"/>
            <a:ext cx="6656150" cy="658126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83275" y="9080725"/>
            <a:ext cx="6656150" cy="6581268"/>
          </a:xfrm>
          <a:prstGeom prst="rect">
            <a:avLst/>
          </a:prstGeom>
        </p:spPr>
      </p:pic>
      <p:pic>
        <p:nvPicPr>
          <p:cNvPr id="7" name="Picture 7"/>
          <p:cNvPicPr>
            <a:picLocks noChangeAspect="1"/>
          </p:cNvPicPr>
          <p:nvPr/>
        </p:nvPicPr>
        <p:blipFill>
          <a:blip r:embed="rId8"/>
          <a:srcRect/>
          <a:stretch>
            <a:fillRect/>
          </a:stretch>
        </p:blipFill>
        <p:spPr>
          <a:xfrm>
            <a:off x="6612472" y="1444486"/>
            <a:ext cx="5063055" cy="854391"/>
          </a:xfrm>
          <a:prstGeom prst="rect">
            <a:avLst/>
          </a:prstGeom>
        </p:spPr>
      </p:pic>
      <p:sp>
        <p:nvSpPr>
          <p:cNvPr id="8" name="TextBox 8"/>
          <p:cNvSpPr txBox="1"/>
          <p:nvPr/>
        </p:nvSpPr>
        <p:spPr>
          <a:xfrm>
            <a:off x="916641" y="5604607"/>
            <a:ext cx="11937031" cy="2238339"/>
          </a:xfrm>
          <a:prstGeom prst="rect">
            <a:avLst/>
          </a:prstGeom>
        </p:spPr>
        <p:txBody>
          <a:bodyPr lIns="0" tIns="0" rIns="0" bIns="0" rtlCol="0" anchor="t">
            <a:spAutoFit/>
          </a:bodyPr>
          <a:lstStyle/>
          <a:p>
            <a:pPr>
              <a:lnSpc>
                <a:spcPts val="8775"/>
              </a:lnSpc>
            </a:pPr>
            <a:r>
              <a:rPr lang="en-US" sz="7500">
                <a:solidFill>
                  <a:srgbClr val="B2DEFF"/>
                </a:solidFill>
                <a:latin typeface="Roboto Condensed Bold"/>
              </a:rPr>
              <a:t>THE VALUE OF AUTOMATION IN BEHAVIORAL HEALTH​</a:t>
            </a:r>
          </a:p>
        </p:txBody>
      </p:sp>
      <p:sp>
        <p:nvSpPr>
          <p:cNvPr id="9" name="TextBox 9"/>
          <p:cNvSpPr txBox="1"/>
          <p:nvPr/>
        </p:nvSpPr>
        <p:spPr>
          <a:xfrm>
            <a:off x="8555332" y="8099980"/>
            <a:ext cx="4744159" cy="459021"/>
          </a:xfrm>
          <a:prstGeom prst="rect">
            <a:avLst/>
          </a:prstGeom>
        </p:spPr>
        <p:txBody>
          <a:bodyPr lIns="0" tIns="0" rIns="0" bIns="0" rtlCol="0" anchor="t">
            <a:spAutoFit/>
          </a:bodyPr>
          <a:lstStyle/>
          <a:p>
            <a:pPr algn="ctr">
              <a:lnSpc>
                <a:spcPts val="3509"/>
              </a:lnSpc>
              <a:spcBef>
                <a:spcPct val="0"/>
              </a:spcBef>
            </a:pPr>
            <a:r>
              <a:rPr lang="en-US" sz="3000">
                <a:solidFill>
                  <a:srgbClr val="FFFFFF"/>
                </a:solidFill>
                <a:latin typeface="Maven Pro Regular"/>
              </a:rPr>
              <a:t>Eric Sagel &amp; Cody Campbell​</a:t>
            </a: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580602" y="7865545"/>
            <a:ext cx="1002673" cy="165389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83275" y="6276001"/>
            <a:ext cx="2201807" cy="1833505"/>
          </a:xfrm>
          <a:prstGeom prst="rect">
            <a:avLst/>
          </a:prstGeom>
        </p:spPr>
      </p:pic>
      <p:sp>
        <p:nvSpPr>
          <p:cNvPr id="12" name="TextBox 12"/>
          <p:cNvSpPr txBox="1"/>
          <p:nvPr/>
        </p:nvSpPr>
        <p:spPr>
          <a:xfrm>
            <a:off x="14772666" y="6831232"/>
            <a:ext cx="1823024" cy="361521"/>
          </a:xfrm>
          <a:prstGeom prst="rect">
            <a:avLst/>
          </a:prstGeom>
        </p:spPr>
        <p:txBody>
          <a:bodyPr lIns="0" tIns="0" rIns="0" bIns="0" rtlCol="0" anchor="t">
            <a:spAutoFit/>
          </a:bodyPr>
          <a:lstStyle/>
          <a:p>
            <a:pPr algn="ctr">
              <a:lnSpc>
                <a:spcPts val="2808"/>
              </a:lnSpc>
              <a:spcBef>
                <a:spcPct val="0"/>
              </a:spcBef>
            </a:pPr>
            <a:r>
              <a:rPr lang="en-US" sz="2400">
                <a:solidFill>
                  <a:srgbClr val="15214B"/>
                </a:solidFill>
                <a:latin typeface="Maven Pro Regular"/>
              </a:rPr>
              <a:t>&amp; Nommie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sp>
        <p:nvSpPr>
          <p:cNvPr id="2" name="TextBox 2"/>
          <p:cNvSpPr txBox="1"/>
          <p:nvPr/>
        </p:nvSpPr>
        <p:spPr>
          <a:xfrm>
            <a:off x="3322236" y="1779544"/>
            <a:ext cx="11643528" cy="820965"/>
          </a:xfrm>
          <a:prstGeom prst="rect">
            <a:avLst/>
          </a:prstGeom>
        </p:spPr>
        <p:txBody>
          <a:bodyPr lIns="0" tIns="0" rIns="0" bIns="0" rtlCol="0" anchor="t">
            <a:spAutoFit/>
          </a:bodyPr>
          <a:lstStyle/>
          <a:p>
            <a:pPr algn="ctr">
              <a:lnSpc>
                <a:spcPts val="6434"/>
              </a:lnSpc>
            </a:pPr>
            <a:r>
              <a:rPr lang="en-US" sz="5499">
                <a:solidFill>
                  <a:srgbClr val="637EFF"/>
                </a:solidFill>
                <a:latin typeface="Roboto Condensed Bold"/>
              </a:rPr>
              <a:t>Using Data to Inform Clinical Actions​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96476" y="-3750128"/>
            <a:ext cx="6460419" cy="638774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231615" y="-3883478"/>
            <a:ext cx="6460419" cy="638774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41068" y="-3312832"/>
            <a:ext cx="5568835" cy="551314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785822" y="-3237092"/>
            <a:ext cx="5568835" cy="5513146"/>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257706" y="8700811"/>
            <a:ext cx="5336579" cy="5276542"/>
          </a:xfrm>
          <a:prstGeom prst="rect">
            <a:avLst/>
          </a:prstGeom>
        </p:spPr>
      </p:pic>
      <p:pic>
        <p:nvPicPr>
          <p:cNvPr id="8" name="Picture 8"/>
          <p:cNvPicPr>
            <a:picLocks noChangeAspect="1"/>
          </p:cNvPicPr>
          <p:nvPr/>
        </p:nvPicPr>
        <p:blipFill>
          <a:blip r:embed="rId6"/>
          <a:srcRect/>
          <a:stretch>
            <a:fillRect/>
          </a:stretch>
        </p:blipFill>
        <p:spPr>
          <a:xfrm>
            <a:off x="406894" y="9381799"/>
            <a:ext cx="621806" cy="621806"/>
          </a:xfrm>
          <a:prstGeom prst="rect">
            <a:avLst/>
          </a:prstGeom>
        </p:spPr>
      </p:pic>
      <p:grpSp>
        <p:nvGrpSpPr>
          <p:cNvPr id="9" name="Group 9"/>
          <p:cNvGrpSpPr/>
          <p:nvPr/>
        </p:nvGrpSpPr>
        <p:grpSpPr>
          <a:xfrm>
            <a:off x="1028700" y="3172009"/>
            <a:ext cx="7595837" cy="2973889"/>
            <a:chOff x="0" y="0"/>
            <a:chExt cx="10127783" cy="3965186"/>
          </a:xfrm>
        </p:grpSpPr>
        <p:grpSp>
          <p:nvGrpSpPr>
            <p:cNvPr id="10" name="Group 10"/>
            <p:cNvGrpSpPr/>
            <p:nvPr/>
          </p:nvGrpSpPr>
          <p:grpSpPr>
            <a:xfrm>
              <a:off x="0" y="0"/>
              <a:ext cx="10127783" cy="3965186"/>
              <a:chOff x="0" y="0"/>
              <a:chExt cx="2000550" cy="783247"/>
            </a:xfrm>
          </p:grpSpPr>
          <p:sp>
            <p:nvSpPr>
              <p:cNvPr id="11" name="Freeform 11"/>
              <p:cNvSpPr/>
              <p:nvPr/>
            </p:nvSpPr>
            <p:spPr>
              <a:xfrm>
                <a:off x="0" y="0"/>
                <a:ext cx="2000550" cy="783247"/>
              </a:xfrm>
              <a:custGeom>
                <a:avLst/>
                <a:gdLst/>
                <a:ahLst/>
                <a:cxnLst/>
                <a:rect l="l" t="t" r="r" b="b"/>
                <a:pathLst>
                  <a:path w="2000550" h="783247">
                    <a:moveTo>
                      <a:pt x="0" y="0"/>
                    </a:moveTo>
                    <a:lnTo>
                      <a:pt x="2000550" y="0"/>
                    </a:lnTo>
                    <a:lnTo>
                      <a:pt x="2000550" y="783247"/>
                    </a:lnTo>
                    <a:lnTo>
                      <a:pt x="0" y="783247"/>
                    </a:lnTo>
                    <a:close/>
                  </a:path>
                </a:pathLst>
              </a:custGeom>
              <a:solidFill>
                <a:srgbClr val="131E4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454466" y="354942"/>
              <a:ext cx="9372523" cy="3172838"/>
            </a:xfrm>
            <a:prstGeom prst="rect">
              <a:avLst/>
            </a:prstGeom>
          </p:spPr>
          <p:txBody>
            <a:bodyPr lIns="0" tIns="0" rIns="0" bIns="0" rtlCol="0" anchor="t">
              <a:spAutoFit/>
            </a:bodyPr>
            <a:lstStyle/>
            <a:p>
              <a:pPr>
                <a:lnSpc>
                  <a:spcPts val="3509"/>
                </a:lnSpc>
              </a:pPr>
              <a:r>
                <a:rPr lang="en-US" sz="3000">
                  <a:solidFill>
                    <a:srgbClr val="91BAE3"/>
                  </a:solidFill>
                  <a:latin typeface="Maven Pro Regular Bold"/>
                </a:rPr>
                <a:t>Track access, engagement, and follow through</a:t>
              </a:r>
            </a:p>
            <a:p>
              <a:pPr marL="539753" lvl="1" indent="-269876">
                <a:lnSpc>
                  <a:spcPts val="2925"/>
                </a:lnSpc>
                <a:buFont typeface="Arial"/>
                <a:buChar char="•"/>
              </a:pPr>
              <a:r>
                <a:rPr lang="en-US" sz="2500">
                  <a:solidFill>
                    <a:srgbClr val="FFFFFF"/>
                  </a:solidFill>
                  <a:latin typeface="Maven Pro Regular Bold"/>
                </a:rPr>
                <a:t>Client Billed Services​</a:t>
              </a:r>
            </a:p>
            <a:p>
              <a:pPr marL="539753" lvl="1" indent="-269876">
                <a:lnSpc>
                  <a:spcPts val="2925"/>
                </a:lnSpc>
                <a:buFont typeface="Arial"/>
                <a:buChar char="•"/>
              </a:pPr>
              <a:r>
                <a:rPr lang="en-US" sz="2500">
                  <a:solidFill>
                    <a:srgbClr val="FFFFFF"/>
                  </a:solidFill>
                  <a:latin typeface="Maven Pro Regular Bold"/>
                </a:rPr>
                <a:t>60 days no contact​</a:t>
              </a:r>
            </a:p>
            <a:p>
              <a:pPr marL="539753" lvl="1" indent="-269876">
                <a:lnSpc>
                  <a:spcPts val="2925"/>
                </a:lnSpc>
                <a:buFont typeface="Arial"/>
                <a:buChar char="•"/>
              </a:pPr>
              <a:r>
                <a:rPr lang="en-US" sz="2500">
                  <a:solidFill>
                    <a:srgbClr val="FFFFFF"/>
                  </a:solidFill>
                  <a:latin typeface="Maven Pro Regular Bold"/>
                </a:rPr>
                <a:t>Appointment and Services After Intake​</a:t>
              </a:r>
            </a:p>
            <a:p>
              <a:pPr marL="539753" lvl="1" indent="-269876">
                <a:lnSpc>
                  <a:spcPts val="2925"/>
                </a:lnSpc>
                <a:buFont typeface="Arial"/>
                <a:buChar char="•"/>
              </a:pPr>
              <a:r>
                <a:rPr lang="en-US" sz="2500">
                  <a:solidFill>
                    <a:srgbClr val="FFFFFF"/>
                  </a:solidFill>
                  <a:latin typeface="Maven Pro Regular Bold"/>
                </a:rPr>
                <a:t>Navigator Caseload</a:t>
              </a:r>
            </a:p>
          </p:txBody>
        </p:sp>
      </p:grpSp>
      <p:grpSp>
        <p:nvGrpSpPr>
          <p:cNvPr id="14" name="Group 14"/>
          <p:cNvGrpSpPr/>
          <p:nvPr/>
        </p:nvGrpSpPr>
        <p:grpSpPr>
          <a:xfrm>
            <a:off x="9663463" y="3172009"/>
            <a:ext cx="7595837" cy="1792886"/>
            <a:chOff x="0" y="0"/>
            <a:chExt cx="10127783" cy="2390514"/>
          </a:xfrm>
        </p:grpSpPr>
        <p:grpSp>
          <p:nvGrpSpPr>
            <p:cNvPr id="15" name="Group 15"/>
            <p:cNvGrpSpPr/>
            <p:nvPr/>
          </p:nvGrpSpPr>
          <p:grpSpPr>
            <a:xfrm>
              <a:off x="0" y="0"/>
              <a:ext cx="10127783" cy="2390514"/>
              <a:chOff x="0" y="0"/>
              <a:chExt cx="2000550" cy="472200"/>
            </a:xfrm>
          </p:grpSpPr>
          <p:sp>
            <p:nvSpPr>
              <p:cNvPr id="16" name="Freeform 16"/>
              <p:cNvSpPr/>
              <p:nvPr/>
            </p:nvSpPr>
            <p:spPr>
              <a:xfrm>
                <a:off x="0" y="0"/>
                <a:ext cx="2000550" cy="472200"/>
              </a:xfrm>
              <a:custGeom>
                <a:avLst/>
                <a:gdLst/>
                <a:ahLst/>
                <a:cxnLst/>
                <a:rect l="l" t="t" r="r" b="b"/>
                <a:pathLst>
                  <a:path w="2000550" h="472200">
                    <a:moveTo>
                      <a:pt x="0" y="0"/>
                    </a:moveTo>
                    <a:lnTo>
                      <a:pt x="2000550" y="0"/>
                    </a:lnTo>
                    <a:lnTo>
                      <a:pt x="2000550" y="472200"/>
                    </a:lnTo>
                    <a:lnTo>
                      <a:pt x="0" y="472200"/>
                    </a:lnTo>
                    <a:close/>
                  </a:path>
                </a:pathLst>
              </a:custGeom>
              <a:solidFill>
                <a:srgbClr val="131E44"/>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454466" y="354942"/>
              <a:ext cx="9372523" cy="1598167"/>
            </a:xfrm>
            <a:prstGeom prst="rect">
              <a:avLst/>
            </a:prstGeom>
          </p:spPr>
          <p:txBody>
            <a:bodyPr lIns="0" tIns="0" rIns="0" bIns="0" rtlCol="0" anchor="t">
              <a:spAutoFit/>
            </a:bodyPr>
            <a:lstStyle/>
            <a:p>
              <a:pPr>
                <a:lnSpc>
                  <a:spcPts val="3509"/>
                </a:lnSpc>
              </a:pPr>
              <a:r>
                <a:rPr lang="en-US" sz="3000">
                  <a:solidFill>
                    <a:srgbClr val="91BAE3"/>
                  </a:solidFill>
                  <a:latin typeface="Maven Pro Regular Bold"/>
                </a:rPr>
                <a:t>Track Reassessment and Discharge</a:t>
              </a:r>
            </a:p>
            <a:p>
              <a:pPr marL="539753" lvl="1" indent="-269876">
                <a:lnSpc>
                  <a:spcPts val="2925"/>
                </a:lnSpc>
                <a:buFont typeface="Arial"/>
                <a:buChar char="•"/>
              </a:pPr>
              <a:r>
                <a:rPr lang="en-US" sz="2500">
                  <a:solidFill>
                    <a:srgbClr val="FDFEFD"/>
                  </a:solidFill>
                  <a:latin typeface="Maven Pro Regular Bold"/>
                </a:rPr>
                <a:t>Reassessment Tracker​</a:t>
              </a:r>
            </a:p>
            <a:p>
              <a:pPr marL="539753" lvl="1" indent="-269876">
                <a:lnSpc>
                  <a:spcPts val="2925"/>
                </a:lnSpc>
                <a:buFont typeface="Arial"/>
                <a:buChar char="•"/>
              </a:pPr>
              <a:r>
                <a:rPr lang="en-US" sz="2500">
                  <a:solidFill>
                    <a:srgbClr val="FDFEFD"/>
                  </a:solidFill>
                  <a:latin typeface="Maven Pro Regular Bold"/>
                </a:rPr>
                <a:t>Discharge Tracker</a:t>
              </a:r>
            </a:p>
          </p:txBody>
        </p:sp>
      </p:grpSp>
      <p:grpSp>
        <p:nvGrpSpPr>
          <p:cNvPr id="19" name="Group 19"/>
          <p:cNvGrpSpPr/>
          <p:nvPr/>
        </p:nvGrpSpPr>
        <p:grpSpPr>
          <a:xfrm>
            <a:off x="1028700" y="6718812"/>
            <a:ext cx="7595837" cy="1792886"/>
            <a:chOff x="0" y="0"/>
            <a:chExt cx="10127783" cy="2390514"/>
          </a:xfrm>
        </p:grpSpPr>
        <p:grpSp>
          <p:nvGrpSpPr>
            <p:cNvPr id="20" name="Group 20"/>
            <p:cNvGrpSpPr/>
            <p:nvPr/>
          </p:nvGrpSpPr>
          <p:grpSpPr>
            <a:xfrm>
              <a:off x="0" y="0"/>
              <a:ext cx="10127783" cy="2390514"/>
              <a:chOff x="0" y="0"/>
              <a:chExt cx="2000550" cy="472200"/>
            </a:xfrm>
          </p:grpSpPr>
          <p:sp>
            <p:nvSpPr>
              <p:cNvPr id="21" name="Freeform 21"/>
              <p:cNvSpPr/>
              <p:nvPr/>
            </p:nvSpPr>
            <p:spPr>
              <a:xfrm>
                <a:off x="0" y="0"/>
                <a:ext cx="2000550" cy="472200"/>
              </a:xfrm>
              <a:custGeom>
                <a:avLst/>
                <a:gdLst/>
                <a:ahLst/>
                <a:cxnLst/>
                <a:rect l="l" t="t" r="r" b="b"/>
                <a:pathLst>
                  <a:path w="2000550" h="472200">
                    <a:moveTo>
                      <a:pt x="0" y="0"/>
                    </a:moveTo>
                    <a:lnTo>
                      <a:pt x="2000550" y="0"/>
                    </a:lnTo>
                    <a:lnTo>
                      <a:pt x="2000550" y="472200"/>
                    </a:lnTo>
                    <a:lnTo>
                      <a:pt x="0" y="472200"/>
                    </a:lnTo>
                    <a:close/>
                  </a:path>
                </a:pathLst>
              </a:custGeom>
              <a:solidFill>
                <a:srgbClr val="131E44"/>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454466" y="354942"/>
              <a:ext cx="9372523" cy="1598167"/>
            </a:xfrm>
            <a:prstGeom prst="rect">
              <a:avLst/>
            </a:prstGeom>
          </p:spPr>
          <p:txBody>
            <a:bodyPr lIns="0" tIns="0" rIns="0" bIns="0" rtlCol="0" anchor="t">
              <a:spAutoFit/>
            </a:bodyPr>
            <a:lstStyle/>
            <a:p>
              <a:pPr>
                <a:lnSpc>
                  <a:spcPts val="3509"/>
                </a:lnSpc>
              </a:pPr>
              <a:r>
                <a:rPr lang="en-US" sz="3000">
                  <a:solidFill>
                    <a:srgbClr val="91BAE3"/>
                  </a:solidFill>
                  <a:latin typeface="Maven Pro Regular Bold"/>
                </a:rPr>
                <a:t>Consolidate and Integrate Needed Data</a:t>
              </a:r>
            </a:p>
            <a:p>
              <a:pPr marL="539753" lvl="1" indent="-269876">
                <a:lnSpc>
                  <a:spcPts val="2925"/>
                </a:lnSpc>
                <a:buFont typeface="Arial"/>
                <a:buChar char="•"/>
              </a:pPr>
              <a:r>
                <a:rPr lang="en-US" sz="2500">
                  <a:solidFill>
                    <a:srgbClr val="FFFFFF"/>
                  </a:solidFill>
                  <a:latin typeface="Maven Pro Regular Bold"/>
                </a:rPr>
                <a:t>Core Services / Support Services​</a:t>
              </a:r>
            </a:p>
            <a:p>
              <a:pPr marL="539753" lvl="1" indent="-269876">
                <a:lnSpc>
                  <a:spcPts val="2925"/>
                </a:lnSpc>
                <a:buFont typeface="Arial"/>
                <a:buChar char="•"/>
              </a:pPr>
              <a:r>
                <a:rPr lang="en-US" sz="2500">
                  <a:solidFill>
                    <a:srgbClr val="FFFFFF"/>
                  </a:solidFill>
                  <a:latin typeface="Maven Pro Regular Bold"/>
                </a:rPr>
                <a:t>MH Service Count</a:t>
              </a:r>
            </a:p>
          </p:txBody>
        </p:sp>
      </p:grpSp>
      <p:grpSp>
        <p:nvGrpSpPr>
          <p:cNvPr id="24" name="Group 24"/>
          <p:cNvGrpSpPr/>
          <p:nvPr/>
        </p:nvGrpSpPr>
        <p:grpSpPr>
          <a:xfrm>
            <a:off x="9663463" y="6718812"/>
            <a:ext cx="7595837" cy="1792886"/>
            <a:chOff x="0" y="0"/>
            <a:chExt cx="10127783" cy="2390514"/>
          </a:xfrm>
        </p:grpSpPr>
        <p:grpSp>
          <p:nvGrpSpPr>
            <p:cNvPr id="25" name="Group 25"/>
            <p:cNvGrpSpPr/>
            <p:nvPr/>
          </p:nvGrpSpPr>
          <p:grpSpPr>
            <a:xfrm>
              <a:off x="0" y="0"/>
              <a:ext cx="10127783" cy="2390514"/>
              <a:chOff x="0" y="0"/>
              <a:chExt cx="2000550" cy="472200"/>
            </a:xfrm>
          </p:grpSpPr>
          <p:sp>
            <p:nvSpPr>
              <p:cNvPr id="26" name="Freeform 26"/>
              <p:cNvSpPr/>
              <p:nvPr/>
            </p:nvSpPr>
            <p:spPr>
              <a:xfrm>
                <a:off x="0" y="0"/>
                <a:ext cx="2000550" cy="472200"/>
              </a:xfrm>
              <a:custGeom>
                <a:avLst/>
                <a:gdLst/>
                <a:ahLst/>
                <a:cxnLst/>
                <a:rect l="l" t="t" r="r" b="b"/>
                <a:pathLst>
                  <a:path w="2000550" h="472200">
                    <a:moveTo>
                      <a:pt x="0" y="0"/>
                    </a:moveTo>
                    <a:lnTo>
                      <a:pt x="2000550" y="0"/>
                    </a:lnTo>
                    <a:lnTo>
                      <a:pt x="2000550" y="472200"/>
                    </a:lnTo>
                    <a:lnTo>
                      <a:pt x="0" y="472200"/>
                    </a:lnTo>
                    <a:close/>
                  </a:path>
                </a:pathLst>
              </a:custGeom>
              <a:solidFill>
                <a:srgbClr val="131E44"/>
              </a:solidFill>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454466" y="354942"/>
              <a:ext cx="9372523" cy="1598167"/>
            </a:xfrm>
            <a:prstGeom prst="rect">
              <a:avLst/>
            </a:prstGeom>
          </p:spPr>
          <p:txBody>
            <a:bodyPr lIns="0" tIns="0" rIns="0" bIns="0" rtlCol="0" anchor="t">
              <a:spAutoFit/>
            </a:bodyPr>
            <a:lstStyle/>
            <a:p>
              <a:pPr>
                <a:lnSpc>
                  <a:spcPts val="3509"/>
                </a:lnSpc>
              </a:pPr>
              <a:r>
                <a:rPr lang="en-US" sz="3000">
                  <a:solidFill>
                    <a:srgbClr val="91BAE3"/>
                  </a:solidFill>
                  <a:latin typeface="Maven Pro Regular Bold"/>
                </a:rPr>
                <a:t>Outcomes and Measures</a:t>
              </a:r>
            </a:p>
            <a:p>
              <a:pPr marL="539753" lvl="1" indent="-269876">
                <a:lnSpc>
                  <a:spcPts val="2925"/>
                </a:lnSpc>
                <a:buFont typeface="Arial"/>
                <a:buChar char="•"/>
              </a:pPr>
              <a:r>
                <a:rPr lang="en-US" sz="2500">
                  <a:solidFill>
                    <a:srgbClr val="FFFFFF"/>
                  </a:solidFill>
                  <a:latin typeface="Maven Pro Regular Bold"/>
                </a:rPr>
                <a:t>Change in Functioning​</a:t>
              </a:r>
            </a:p>
            <a:p>
              <a:pPr marL="539753" lvl="1" indent="-269876">
                <a:lnSpc>
                  <a:spcPts val="2925"/>
                </a:lnSpc>
                <a:buFont typeface="Arial"/>
                <a:buChar char="•"/>
              </a:pPr>
              <a:r>
                <a:rPr lang="en-US" sz="2500">
                  <a:solidFill>
                    <a:srgbClr val="FFFFFF"/>
                  </a:solidFill>
                  <a:latin typeface="Maven Pro Regular Bold"/>
                </a:rPr>
                <a:t>Perception of Care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59925" y="-2146306"/>
            <a:ext cx="6656150" cy="6581268"/>
          </a:xfrm>
          <a:prstGeom prst="rect">
            <a:avLst/>
          </a:prstGeom>
        </p:spPr>
      </p:pic>
      <p:grpSp>
        <p:nvGrpSpPr>
          <p:cNvPr id="3" name="Group 3"/>
          <p:cNvGrpSpPr/>
          <p:nvPr/>
        </p:nvGrpSpPr>
        <p:grpSpPr>
          <a:xfrm>
            <a:off x="717797" y="4063139"/>
            <a:ext cx="8426203" cy="2973889"/>
            <a:chOff x="0" y="0"/>
            <a:chExt cx="2219247" cy="783247"/>
          </a:xfrm>
        </p:grpSpPr>
        <p:sp>
          <p:nvSpPr>
            <p:cNvPr id="4" name="Freeform 4"/>
            <p:cNvSpPr/>
            <p:nvPr/>
          </p:nvSpPr>
          <p:spPr>
            <a:xfrm>
              <a:off x="0" y="0"/>
              <a:ext cx="2219247" cy="783247"/>
            </a:xfrm>
            <a:custGeom>
              <a:avLst/>
              <a:gdLst/>
              <a:ahLst/>
              <a:cxnLst/>
              <a:rect l="l" t="t" r="r" b="b"/>
              <a:pathLst>
                <a:path w="2219247" h="783247">
                  <a:moveTo>
                    <a:pt x="0" y="0"/>
                  </a:moveTo>
                  <a:lnTo>
                    <a:pt x="2219247" y="0"/>
                  </a:lnTo>
                  <a:lnTo>
                    <a:pt x="2219247" y="783247"/>
                  </a:lnTo>
                  <a:lnTo>
                    <a:pt x="0" y="783247"/>
                  </a:lnTo>
                  <a:close/>
                </a:path>
              </a:pathLst>
            </a:custGeom>
            <a:solidFill>
              <a:srgbClr val="131E4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717797" y="4787558"/>
            <a:ext cx="8426203" cy="1544103"/>
          </a:xfrm>
          <a:prstGeom prst="rect">
            <a:avLst/>
          </a:prstGeom>
        </p:spPr>
        <p:txBody>
          <a:bodyPr lIns="0" tIns="0" rIns="0" bIns="0" rtlCol="0" anchor="t">
            <a:spAutoFit/>
          </a:bodyPr>
          <a:lstStyle/>
          <a:p>
            <a:pPr algn="ctr">
              <a:lnSpc>
                <a:spcPts val="12050"/>
              </a:lnSpc>
            </a:pPr>
            <a:r>
              <a:rPr lang="en-US" sz="10299">
                <a:solidFill>
                  <a:srgbClr val="637EFF"/>
                </a:solidFill>
                <a:latin typeface="Roboto Condensed Bold"/>
              </a:rPr>
              <a:t>QUESTIONS?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755400"/>
            <a:ext cx="6656150" cy="658126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83275" y="9080725"/>
            <a:ext cx="6656150" cy="6581268"/>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20506" y="1297918"/>
            <a:ext cx="4662769" cy="7691165"/>
          </a:xfrm>
          <a:prstGeom prst="rect">
            <a:avLst/>
          </a:prstGeom>
        </p:spPr>
      </p:pic>
      <p:pic>
        <p:nvPicPr>
          <p:cNvPr id="10" name="Picture 10"/>
          <p:cNvPicPr>
            <a:picLocks noChangeAspect="1"/>
          </p:cNvPicPr>
          <p:nvPr/>
        </p:nvPicPr>
        <p:blipFill>
          <a:blip r:embed="rId8"/>
          <a:srcRect/>
          <a:stretch>
            <a:fillRect/>
          </a:stretch>
        </p:blipFill>
        <p:spPr>
          <a:xfrm>
            <a:off x="406894" y="9381799"/>
            <a:ext cx="621806" cy="6218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71645"/>
            <a:ext cx="6656150" cy="658126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631850" y="-4381120"/>
            <a:ext cx="6656150" cy="65812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51" r="6446"/>
          <a:stretch>
            <a:fillRect/>
          </a:stretch>
        </p:blipFill>
        <p:spPr>
          <a:xfrm>
            <a:off x="5602580" y="-6978226"/>
            <a:ext cx="7481600" cy="86526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51"/>
          <a:stretch>
            <a:fillRect/>
          </a:stretch>
        </p:blipFill>
        <p:spPr>
          <a:xfrm>
            <a:off x="-3319864" y="8837608"/>
            <a:ext cx="8045050" cy="86526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51"/>
          <a:stretch>
            <a:fillRect/>
          </a:stretch>
        </p:blipFill>
        <p:spPr>
          <a:xfrm>
            <a:off x="13644472" y="8837608"/>
            <a:ext cx="8045050" cy="8652629"/>
          </a:xfrm>
          <a:prstGeom prst="rect">
            <a:avLst/>
          </a:prstGeom>
        </p:spPr>
      </p:pic>
      <p:pic>
        <p:nvPicPr>
          <p:cNvPr id="7" name="Picture 7"/>
          <p:cNvPicPr>
            <a:picLocks noChangeAspect="1"/>
          </p:cNvPicPr>
          <p:nvPr/>
        </p:nvPicPr>
        <p:blipFill>
          <a:blip r:embed="rId6"/>
          <a:srcRect/>
          <a:stretch>
            <a:fillRect/>
          </a:stretch>
        </p:blipFill>
        <p:spPr>
          <a:xfrm>
            <a:off x="5618122" y="2029257"/>
            <a:ext cx="6431819" cy="1085369"/>
          </a:xfrm>
          <a:prstGeom prst="rect">
            <a:avLst/>
          </a:prstGeom>
        </p:spPr>
      </p:pic>
      <p:grpSp>
        <p:nvGrpSpPr>
          <p:cNvPr id="8" name="Group 8"/>
          <p:cNvGrpSpPr/>
          <p:nvPr/>
        </p:nvGrpSpPr>
        <p:grpSpPr>
          <a:xfrm>
            <a:off x="3816450" y="3656555"/>
            <a:ext cx="10658784" cy="2973889"/>
            <a:chOff x="0" y="0"/>
            <a:chExt cx="2807252" cy="783247"/>
          </a:xfrm>
        </p:grpSpPr>
        <p:sp>
          <p:nvSpPr>
            <p:cNvPr id="9" name="Freeform 9"/>
            <p:cNvSpPr/>
            <p:nvPr/>
          </p:nvSpPr>
          <p:spPr>
            <a:xfrm>
              <a:off x="0" y="0"/>
              <a:ext cx="2807252" cy="783247"/>
            </a:xfrm>
            <a:custGeom>
              <a:avLst/>
              <a:gdLst/>
              <a:ahLst/>
              <a:cxnLst/>
              <a:rect l="l" t="t" r="r" b="b"/>
              <a:pathLst>
                <a:path w="2807252" h="783247">
                  <a:moveTo>
                    <a:pt x="0" y="0"/>
                  </a:moveTo>
                  <a:lnTo>
                    <a:pt x="2807252" y="0"/>
                  </a:lnTo>
                  <a:lnTo>
                    <a:pt x="2807252" y="783247"/>
                  </a:lnTo>
                  <a:lnTo>
                    <a:pt x="0" y="783247"/>
                  </a:lnTo>
                  <a:close/>
                </a:path>
              </a:pathLst>
            </a:custGeom>
            <a:solidFill>
              <a:srgbClr val="131E44"/>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740304" y="4004555"/>
            <a:ext cx="12811075" cy="2306465"/>
          </a:xfrm>
          <a:prstGeom prst="rect">
            <a:avLst/>
          </a:prstGeom>
        </p:spPr>
        <p:txBody>
          <a:bodyPr lIns="0" tIns="0" rIns="0" bIns="0" rtlCol="0" anchor="t">
            <a:spAutoFit/>
          </a:bodyPr>
          <a:lstStyle/>
          <a:p>
            <a:pPr algn="ctr">
              <a:lnSpc>
                <a:spcPts val="18001"/>
              </a:lnSpc>
            </a:pPr>
            <a:r>
              <a:rPr lang="en-US" sz="15386">
                <a:solidFill>
                  <a:srgbClr val="B2DEFF"/>
                </a:solidFill>
                <a:latin typeface="Roboto Condensed Bold"/>
              </a:rPr>
              <a:t>THANK YOU!</a:t>
            </a:r>
          </a:p>
        </p:txBody>
      </p:sp>
      <p:sp>
        <p:nvSpPr>
          <p:cNvPr id="12" name="TextBox 12"/>
          <p:cNvSpPr txBox="1"/>
          <p:nvPr/>
        </p:nvSpPr>
        <p:spPr>
          <a:xfrm>
            <a:off x="2371128" y="7418956"/>
            <a:ext cx="6462903" cy="1648679"/>
          </a:xfrm>
          <a:prstGeom prst="rect">
            <a:avLst/>
          </a:prstGeom>
        </p:spPr>
        <p:txBody>
          <a:bodyPr lIns="0" tIns="0" rIns="0" bIns="0" rtlCol="0" anchor="t">
            <a:spAutoFit/>
          </a:bodyPr>
          <a:lstStyle/>
          <a:p>
            <a:pPr>
              <a:lnSpc>
                <a:spcPts val="3275"/>
              </a:lnSpc>
            </a:pPr>
            <a:r>
              <a:rPr lang="en-US" sz="2799">
                <a:solidFill>
                  <a:srgbClr val="FFFFFF"/>
                </a:solidFill>
                <a:latin typeface="Maven Pro Regular"/>
              </a:rPr>
              <a:t>Cody Campbell​</a:t>
            </a:r>
          </a:p>
          <a:p>
            <a:pPr>
              <a:lnSpc>
                <a:spcPts val="3275"/>
              </a:lnSpc>
            </a:pPr>
            <a:r>
              <a:rPr lang="en-US" sz="2799">
                <a:solidFill>
                  <a:srgbClr val="FFFFFF"/>
                </a:solidFill>
                <a:latin typeface="Maven Pro Regular"/>
              </a:rPr>
              <a:t>Business Intelligence Report Developer</a:t>
            </a:r>
          </a:p>
          <a:p>
            <a:pPr>
              <a:lnSpc>
                <a:spcPts val="3275"/>
              </a:lnSpc>
            </a:pPr>
            <a:r>
              <a:rPr lang="en-US" sz="2799">
                <a:solidFill>
                  <a:srgbClr val="FFFFFF"/>
                </a:solidFill>
                <a:latin typeface="Maven Pro Regular"/>
              </a:rPr>
              <a:t>Cody.Campbell@NorthRange.org​</a:t>
            </a:r>
          </a:p>
          <a:p>
            <a:pPr>
              <a:lnSpc>
                <a:spcPts val="3275"/>
              </a:lnSpc>
            </a:pPr>
            <a:r>
              <a:rPr lang="en-US" sz="2799">
                <a:solidFill>
                  <a:srgbClr val="FFFFFF"/>
                </a:solidFill>
                <a:latin typeface="Maven Pro Regular"/>
              </a:rPr>
              <a:t>970.415.1476</a:t>
            </a:r>
          </a:p>
        </p:txBody>
      </p:sp>
      <p:sp>
        <p:nvSpPr>
          <p:cNvPr id="13" name="TextBox 13"/>
          <p:cNvSpPr txBox="1"/>
          <p:nvPr/>
        </p:nvSpPr>
        <p:spPr>
          <a:xfrm>
            <a:off x="10376649" y="7418956"/>
            <a:ext cx="7583493" cy="1648679"/>
          </a:xfrm>
          <a:prstGeom prst="rect">
            <a:avLst/>
          </a:prstGeom>
        </p:spPr>
        <p:txBody>
          <a:bodyPr lIns="0" tIns="0" rIns="0" bIns="0" rtlCol="0" anchor="t">
            <a:spAutoFit/>
          </a:bodyPr>
          <a:lstStyle/>
          <a:p>
            <a:pPr>
              <a:lnSpc>
                <a:spcPts val="3275"/>
              </a:lnSpc>
            </a:pPr>
            <a:r>
              <a:rPr lang="en-US" sz="2799">
                <a:solidFill>
                  <a:srgbClr val="FFFFFF"/>
                </a:solidFill>
                <a:latin typeface="Maven Pro Regular"/>
              </a:rPr>
              <a:t>Eric Sagel​</a:t>
            </a:r>
          </a:p>
          <a:p>
            <a:pPr>
              <a:lnSpc>
                <a:spcPts val="3275"/>
              </a:lnSpc>
            </a:pPr>
            <a:r>
              <a:rPr lang="en-US" sz="2799">
                <a:solidFill>
                  <a:srgbClr val="FFFFFF"/>
                </a:solidFill>
                <a:latin typeface="Maven Pro Regular"/>
              </a:rPr>
              <a:t>Business Intelligence Report Developer</a:t>
            </a:r>
          </a:p>
          <a:p>
            <a:pPr>
              <a:lnSpc>
                <a:spcPts val="3275"/>
              </a:lnSpc>
            </a:pPr>
            <a:r>
              <a:rPr lang="en-US" sz="2799">
                <a:solidFill>
                  <a:srgbClr val="FFFFFF"/>
                </a:solidFill>
                <a:latin typeface="Maven Pro Regular"/>
              </a:rPr>
              <a:t>Eric.Sagel@NorthRange.org​</a:t>
            </a:r>
          </a:p>
          <a:p>
            <a:pPr>
              <a:lnSpc>
                <a:spcPts val="3275"/>
              </a:lnSpc>
            </a:pPr>
            <a:r>
              <a:rPr lang="en-US" sz="2799">
                <a:solidFill>
                  <a:srgbClr val="FFFFFF"/>
                </a:solidFill>
                <a:latin typeface="Maven Pro Regular"/>
              </a:rPr>
              <a:t>970.347.2291​</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9097" y="3585690"/>
            <a:ext cx="1888844" cy="3115620"/>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80059" y="3585690"/>
            <a:ext cx="1888844" cy="3115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35952" y="341416"/>
            <a:ext cx="9713444" cy="960416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872" t="82864" r="43527"/>
          <a:stretch>
            <a:fillRect/>
          </a:stretch>
        </p:blipFill>
        <p:spPr>
          <a:xfrm>
            <a:off x="-990962" y="9464158"/>
            <a:ext cx="3360875" cy="164568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97245" y="2246657"/>
            <a:ext cx="6454544" cy="6389998"/>
          </a:xfrm>
          <a:prstGeom prst="rect">
            <a:avLst/>
          </a:prstGeom>
        </p:spPr>
      </p:pic>
      <p:sp>
        <p:nvSpPr>
          <p:cNvPr id="5" name="AutoShape 5"/>
          <p:cNvSpPr/>
          <p:nvPr/>
        </p:nvSpPr>
        <p:spPr>
          <a:xfrm rot="-5400000">
            <a:off x="-3977207" y="4458251"/>
            <a:ext cx="10059439" cy="0"/>
          </a:xfrm>
          <a:prstGeom prst="line">
            <a:avLst/>
          </a:prstGeom>
          <a:ln w="47625" cap="flat">
            <a:solidFill>
              <a:srgbClr val="B2DEFF"/>
            </a:solidFill>
            <a:prstDash val="solid"/>
            <a:headEnd type="none" w="sm" len="sm"/>
            <a:tailEnd type="none" w="sm" len="sm"/>
          </a:ln>
        </p:spPr>
      </p:sp>
      <p:pic>
        <p:nvPicPr>
          <p:cNvPr id="6" name="Picture 6"/>
          <p:cNvPicPr>
            <a:picLocks noChangeAspect="1"/>
          </p:cNvPicPr>
          <p:nvPr/>
        </p:nvPicPr>
        <p:blipFill>
          <a:blip r:embed="rId6"/>
          <a:srcRect/>
          <a:stretch>
            <a:fillRect/>
          </a:stretch>
        </p:blipFill>
        <p:spPr>
          <a:xfrm rot="-5400000">
            <a:off x="2013192" y="4123014"/>
            <a:ext cx="459651" cy="398173"/>
          </a:xfrm>
          <a:prstGeom prst="rect">
            <a:avLst/>
          </a:prstGeom>
        </p:spPr>
      </p:pic>
      <p:pic>
        <p:nvPicPr>
          <p:cNvPr id="7" name="Picture 7"/>
          <p:cNvPicPr>
            <a:picLocks noChangeAspect="1"/>
          </p:cNvPicPr>
          <p:nvPr/>
        </p:nvPicPr>
        <p:blipFill>
          <a:blip r:embed="rId6"/>
          <a:srcRect/>
          <a:stretch>
            <a:fillRect/>
          </a:stretch>
        </p:blipFill>
        <p:spPr>
          <a:xfrm rot="-5400000">
            <a:off x="2013192" y="5054037"/>
            <a:ext cx="459651" cy="398173"/>
          </a:xfrm>
          <a:prstGeom prst="rect">
            <a:avLst/>
          </a:prstGeom>
        </p:spPr>
      </p:pic>
      <p:pic>
        <p:nvPicPr>
          <p:cNvPr id="8" name="Picture 8"/>
          <p:cNvPicPr>
            <a:picLocks noChangeAspect="1"/>
          </p:cNvPicPr>
          <p:nvPr/>
        </p:nvPicPr>
        <p:blipFill>
          <a:blip r:embed="rId6"/>
          <a:srcRect/>
          <a:stretch>
            <a:fillRect/>
          </a:stretch>
        </p:blipFill>
        <p:spPr>
          <a:xfrm rot="-5400000">
            <a:off x="2013192" y="5985061"/>
            <a:ext cx="459651" cy="398173"/>
          </a:xfrm>
          <a:prstGeom prst="rect">
            <a:avLst/>
          </a:prstGeom>
        </p:spPr>
      </p:pic>
      <p:pic>
        <p:nvPicPr>
          <p:cNvPr id="9" name="Picture 9"/>
          <p:cNvPicPr>
            <a:picLocks noChangeAspect="1"/>
          </p:cNvPicPr>
          <p:nvPr/>
        </p:nvPicPr>
        <p:blipFill>
          <a:blip r:embed="rId6"/>
          <a:srcRect/>
          <a:stretch>
            <a:fillRect/>
          </a:stretch>
        </p:blipFill>
        <p:spPr>
          <a:xfrm rot="-5400000">
            <a:off x="2013192" y="6916084"/>
            <a:ext cx="459651" cy="398173"/>
          </a:xfrm>
          <a:prstGeom prst="rect">
            <a:avLst/>
          </a:prstGeom>
        </p:spPr>
      </p:pic>
      <p:sp>
        <p:nvSpPr>
          <p:cNvPr id="10" name="TextBox 10"/>
          <p:cNvSpPr txBox="1"/>
          <p:nvPr/>
        </p:nvSpPr>
        <p:spPr>
          <a:xfrm>
            <a:off x="1876225" y="727582"/>
            <a:ext cx="12259727" cy="1900616"/>
          </a:xfrm>
          <a:prstGeom prst="rect">
            <a:avLst/>
          </a:prstGeom>
        </p:spPr>
        <p:txBody>
          <a:bodyPr lIns="0" tIns="0" rIns="0" bIns="0" rtlCol="0" anchor="t">
            <a:spAutoFit/>
          </a:bodyPr>
          <a:lstStyle/>
          <a:p>
            <a:pPr>
              <a:lnSpc>
                <a:spcPts val="7487"/>
              </a:lnSpc>
            </a:pPr>
            <a:r>
              <a:rPr lang="en-US" sz="6399">
                <a:solidFill>
                  <a:srgbClr val="637EFF"/>
                </a:solidFill>
                <a:latin typeface="Roboto Condensed Bold"/>
              </a:rPr>
              <a:t>Certified Community Behavioral Health Clinics (CCBHC) Overview​</a:t>
            </a:r>
          </a:p>
        </p:txBody>
      </p:sp>
      <p:sp>
        <p:nvSpPr>
          <p:cNvPr id="11" name="TextBox 11"/>
          <p:cNvSpPr txBox="1"/>
          <p:nvPr/>
        </p:nvSpPr>
        <p:spPr>
          <a:xfrm>
            <a:off x="1487559" y="3215688"/>
            <a:ext cx="3841707" cy="596217"/>
          </a:xfrm>
          <a:prstGeom prst="rect">
            <a:avLst/>
          </a:prstGeom>
        </p:spPr>
        <p:txBody>
          <a:bodyPr lIns="0" tIns="0" rIns="0" bIns="0" rtlCol="0" anchor="t">
            <a:spAutoFit/>
          </a:bodyPr>
          <a:lstStyle/>
          <a:p>
            <a:pPr>
              <a:lnSpc>
                <a:spcPts val="4679"/>
              </a:lnSpc>
            </a:pPr>
            <a:r>
              <a:rPr lang="en-US" sz="3999" spc="199">
                <a:solidFill>
                  <a:srgbClr val="B2DEFF"/>
                </a:solidFill>
                <a:latin typeface="Roboto Condensed"/>
              </a:rPr>
              <a:t>CCBHC Model</a:t>
            </a:r>
          </a:p>
        </p:txBody>
      </p:sp>
      <p:sp>
        <p:nvSpPr>
          <p:cNvPr id="12" name="TextBox 12"/>
          <p:cNvSpPr txBox="1"/>
          <p:nvPr/>
        </p:nvSpPr>
        <p:spPr>
          <a:xfrm>
            <a:off x="2851484" y="4082750"/>
            <a:ext cx="8576157" cy="459021"/>
          </a:xfrm>
          <a:prstGeom prst="rect">
            <a:avLst/>
          </a:prstGeom>
        </p:spPr>
        <p:txBody>
          <a:bodyPr lIns="0" tIns="0" rIns="0" bIns="0" rtlCol="0" anchor="t">
            <a:spAutoFit/>
          </a:bodyPr>
          <a:lstStyle/>
          <a:p>
            <a:pPr>
              <a:lnSpc>
                <a:spcPts val="3509"/>
              </a:lnSpc>
            </a:pPr>
            <a:r>
              <a:rPr lang="en-US" sz="3000">
                <a:solidFill>
                  <a:srgbClr val="FFFFFF"/>
                </a:solidFill>
                <a:latin typeface="Maven Pro Regular"/>
              </a:rPr>
              <a:t>Increasing and enabling access to care​</a:t>
            </a:r>
          </a:p>
        </p:txBody>
      </p:sp>
      <p:sp>
        <p:nvSpPr>
          <p:cNvPr id="13" name="TextBox 13"/>
          <p:cNvSpPr txBox="1"/>
          <p:nvPr/>
        </p:nvSpPr>
        <p:spPr>
          <a:xfrm>
            <a:off x="2851484" y="5015804"/>
            <a:ext cx="8576157" cy="459021"/>
          </a:xfrm>
          <a:prstGeom prst="rect">
            <a:avLst/>
          </a:prstGeom>
        </p:spPr>
        <p:txBody>
          <a:bodyPr lIns="0" tIns="0" rIns="0" bIns="0" rtlCol="0" anchor="t">
            <a:spAutoFit/>
          </a:bodyPr>
          <a:lstStyle/>
          <a:p>
            <a:pPr>
              <a:lnSpc>
                <a:spcPts val="3509"/>
              </a:lnSpc>
            </a:pPr>
            <a:r>
              <a:rPr lang="en-US" sz="3000">
                <a:solidFill>
                  <a:srgbClr val="FFFFFF"/>
                </a:solidFill>
                <a:latin typeface="Maven Pro Regular"/>
              </a:rPr>
              <a:t>24/7/365 mobile crisis services​</a:t>
            </a:r>
          </a:p>
        </p:txBody>
      </p:sp>
      <p:sp>
        <p:nvSpPr>
          <p:cNvPr id="14" name="TextBox 14"/>
          <p:cNvSpPr txBox="1"/>
          <p:nvPr/>
        </p:nvSpPr>
        <p:spPr>
          <a:xfrm>
            <a:off x="2851484" y="5948859"/>
            <a:ext cx="8576157" cy="459021"/>
          </a:xfrm>
          <a:prstGeom prst="rect">
            <a:avLst/>
          </a:prstGeom>
        </p:spPr>
        <p:txBody>
          <a:bodyPr lIns="0" tIns="0" rIns="0" bIns="0" rtlCol="0" anchor="t">
            <a:spAutoFit/>
          </a:bodyPr>
          <a:lstStyle/>
          <a:p>
            <a:pPr>
              <a:lnSpc>
                <a:spcPts val="3509"/>
              </a:lnSpc>
            </a:pPr>
            <a:r>
              <a:rPr lang="en-US" sz="3000">
                <a:solidFill>
                  <a:srgbClr val="FFFFFF"/>
                </a:solidFill>
                <a:latin typeface="Maven Pro Regular"/>
              </a:rPr>
              <a:t>Screening and risk assessment</a:t>
            </a:r>
          </a:p>
        </p:txBody>
      </p:sp>
      <p:sp>
        <p:nvSpPr>
          <p:cNvPr id="15" name="TextBox 15"/>
          <p:cNvSpPr txBox="1"/>
          <p:nvPr/>
        </p:nvSpPr>
        <p:spPr>
          <a:xfrm>
            <a:off x="2851484" y="6881914"/>
            <a:ext cx="9568354" cy="459021"/>
          </a:xfrm>
          <a:prstGeom prst="rect">
            <a:avLst/>
          </a:prstGeom>
        </p:spPr>
        <p:txBody>
          <a:bodyPr lIns="0" tIns="0" rIns="0" bIns="0" rtlCol="0" anchor="t">
            <a:spAutoFit/>
          </a:bodyPr>
          <a:lstStyle/>
          <a:p>
            <a:pPr>
              <a:lnSpc>
                <a:spcPts val="3509"/>
              </a:lnSpc>
            </a:pPr>
            <a:r>
              <a:rPr lang="en-US" sz="3000">
                <a:solidFill>
                  <a:srgbClr val="FFFFFF"/>
                </a:solidFill>
                <a:latin typeface="Maven Pro Regular"/>
              </a:rPr>
              <a:t>Tailored care for active-duty military and veterans​</a:t>
            </a:r>
          </a:p>
        </p:txBody>
      </p:sp>
      <p:sp>
        <p:nvSpPr>
          <p:cNvPr id="16" name="TextBox 16"/>
          <p:cNvSpPr txBox="1"/>
          <p:nvPr/>
        </p:nvSpPr>
        <p:spPr>
          <a:xfrm>
            <a:off x="2851484" y="7814968"/>
            <a:ext cx="8576157" cy="459021"/>
          </a:xfrm>
          <a:prstGeom prst="rect">
            <a:avLst/>
          </a:prstGeom>
        </p:spPr>
        <p:txBody>
          <a:bodyPr lIns="0" tIns="0" rIns="0" bIns="0" rtlCol="0" anchor="t">
            <a:spAutoFit/>
          </a:bodyPr>
          <a:lstStyle/>
          <a:p>
            <a:pPr>
              <a:lnSpc>
                <a:spcPts val="3509"/>
              </a:lnSpc>
            </a:pPr>
            <a:r>
              <a:rPr lang="en-US" sz="3000">
                <a:solidFill>
                  <a:srgbClr val="FFFFFF"/>
                </a:solidFill>
                <a:latin typeface="Maven Pro Regular"/>
              </a:rPr>
              <a:t>Expanded care coordination </a:t>
            </a:r>
          </a:p>
        </p:txBody>
      </p:sp>
      <p:sp>
        <p:nvSpPr>
          <p:cNvPr id="17" name="TextBox 17"/>
          <p:cNvSpPr txBox="1"/>
          <p:nvPr/>
        </p:nvSpPr>
        <p:spPr>
          <a:xfrm>
            <a:off x="2851484" y="8748023"/>
            <a:ext cx="10104140" cy="459021"/>
          </a:xfrm>
          <a:prstGeom prst="rect">
            <a:avLst/>
          </a:prstGeom>
        </p:spPr>
        <p:txBody>
          <a:bodyPr lIns="0" tIns="0" rIns="0" bIns="0" rtlCol="0" anchor="t">
            <a:spAutoFit/>
          </a:bodyPr>
          <a:lstStyle/>
          <a:p>
            <a:pPr>
              <a:lnSpc>
                <a:spcPts val="3509"/>
              </a:lnSpc>
            </a:pPr>
            <a:r>
              <a:rPr lang="en-US" sz="3000">
                <a:solidFill>
                  <a:srgbClr val="FFFFFF"/>
                </a:solidFill>
                <a:latin typeface="Maven Pro Regular"/>
              </a:rPr>
              <a:t>Commitment to integrating peers and family into care</a:t>
            </a:r>
          </a:p>
        </p:txBody>
      </p:sp>
      <p:pic>
        <p:nvPicPr>
          <p:cNvPr id="18" name="Picture 18"/>
          <p:cNvPicPr>
            <a:picLocks noChangeAspect="1"/>
          </p:cNvPicPr>
          <p:nvPr/>
        </p:nvPicPr>
        <p:blipFill>
          <a:blip r:embed="rId6"/>
          <a:srcRect/>
          <a:stretch>
            <a:fillRect/>
          </a:stretch>
        </p:blipFill>
        <p:spPr>
          <a:xfrm rot="-5400000">
            <a:off x="2013192" y="7847108"/>
            <a:ext cx="459651" cy="398173"/>
          </a:xfrm>
          <a:prstGeom prst="rect">
            <a:avLst/>
          </a:prstGeom>
        </p:spPr>
      </p:pic>
      <p:pic>
        <p:nvPicPr>
          <p:cNvPr id="19" name="Picture 19"/>
          <p:cNvPicPr>
            <a:picLocks noChangeAspect="1"/>
          </p:cNvPicPr>
          <p:nvPr/>
        </p:nvPicPr>
        <p:blipFill>
          <a:blip r:embed="rId6"/>
          <a:srcRect/>
          <a:stretch>
            <a:fillRect/>
          </a:stretch>
        </p:blipFill>
        <p:spPr>
          <a:xfrm rot="-5400000">
            <a:off x="2013192" y="8778132"/>
            <a:ext cx="459651" cy="398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sp>
        <p:nvSpPr>
          <p:cNvPr id="2" name="TextBox 2"/>
          <p:cNvSpPr txBox="1"/>
          <p:nvPr/>
        </p:nvSpPr>
        <p:spPr>
          <a:xfrm>
            <a:off x="3228805" y="528459"/>
            <a:ext cx="11643528" cy="1630499"/>
          </a:xfrm>
          <a:prstGeom prst="rect">
            <a:avLst/>
          </a:prstGeom>
        </p:spPr>
        <p:txBody>
          <a:bodyPr lIns="0" tIns="0" rIns="0" bIns="0" rtlCol="0" anchor="t">
            <a:spAutoFit/>
          </a:bodyPr>
          <a:lstStyle/>
          <a:p>
            <a:pPr algn="ctr">
              <a:lnSpc>
                <a:spcPts val="6434"/>
              </a:lnSpc>
            </a:pPr>
            <a:r>
              <a:rPr lang="en-US" sz="5499">
                <a:solidFill>
                  <a:srgbClr val="637EFF"/>
                </a:solidFill>
                <a:latin typeface="Roboto Condensed Bold"/>
              </a:rPr>
              <a:t>Certified Community Behavioral Health Clinics (CCBHC) Overview​</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96476" y="-3750128"/>
            <a:ext cx="6460419" cy="638774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231615" y="-3883478"/>
            <a:ext cx="6460419" cy="638774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41068" y="-3312832"/>
            <a:ext cx="5568835" cy="551314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785822" y="-3237092"/>
            <a:ext cx="5568835" cy="5513146"/>
          </a:xfrm>
          <a:prstGeom prst="rect">
            <a:avLst/>
          </a:prstGeom>
        </p:spPr>
      </p:pic>
      <p:grpSp>
        <p:nvGrpSpPr>
          <p:cNvPr id="7" name="Group 7"/>
          <p:cNvGrpSpPr/>
          <p:nvPr/>
        </p:nvGrpSpPr>
        <p:grpSpPr>
          <a:xfrm>
            <a:off x="1082109" y="3750980"/>
            <a:ext cx="7763926" cy="5507320"/>
            <a:chOff x="0" y="0"/>
            <a:chExt cx="2044820" cy="1450488"/>
          </a:xfrm>
        </p:grpSpPr>
        <p:sp>
          <p:nvSpPr>
            <p:cNvPr id="8" name="Freeform 8"/>
            <p:cNvSpPr/>
            <p:nvPr/>
          </p:nvSpPr>
          <p:spPr>
            <a:xfrm>
              <a:off x="0" y="0"/>
              <a:ext cx="2044820" cy="1450488"/>
            </a:xfrm>
            <a:custGeom>
              <a:avLst/>
              <a:gdLst/>
              <a:ahLst/>
              <a:cxnLst/>
              <a:rect l="l" t="t" r="r" b="b"/>
              <a:pathLst>
                <a:path w="2044820" h="1450488">
                  <a:moveTo>
                    <a:pt x="0" y="0"/>
                  </a:moveTo>
                  <a:lnTo>
                    <a:pt x="2044820" y="0"/>
                  </a:lnTo>
                  <a:lnTo>
                    <a:pt x="2044820" y="1450488"/>
                  </a:lnTo>
                  <a:lnTo>
                    <a:pt x="0" y="1450488"/>
                  </a:lnTo>
                  <a:close/>
                </a:path>
              </a:pathLst>
            </a:custGeom>
            <a:solidFill>
              <a:srgbClr val="131E44"/>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9441966" y="3750980"/>
            <a:ext cx="7763926" cy="5507320"/>
            <a:chOff x="0" y="0"/>
            <a:chExt cx="2044820" cy="1450488"/>
          </a:xfrm>
        </p:grpSpPr>
        <p:sp>
          <p:nvSpPr>
            <p:cNvPr id="11" name="Freeform 11"/>
            <p:cNvSpPr/>
            <p:nvPr/>
          </p:nvSpPr>
          <p:spPr>
            <a:xfrm>
              <a:off x="0" y="0"/>
              <a:ext cx="2044820" cy="1450488"/>
            </a:xfrm>
            <a:custGeom>
              <a:avLst/>
              <a:gdLst/>
              <a:ahLst/>
              <a:cxnLst/>
              <a:rect l="l" t="t" r="r" b="b"/>
              <a:pathLst>
                <a:path w="2044820" h="1450488">
                  <a:moveTo>
                    <a:pt x="0" y="0"/>
                  </a:moveTo>
                  <a:lnTo>
                    <a:pt x="2044820" y="0"/>
                  </a:lnTo>
                  <a:lnTo>
                    <a:pt x="2044820" y="1450488"/>
                  </a:lnTo>
                  <a:lnTo>
                    <a:pt x="0" y="1450488"/>
                  </a:lnTo>
                  <a:close/>
                </a:path>
              </a:pathLst>
            </a:custGeom>
            <a:solidFill>
              <a:srgbClr val="131E4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257706" y="8700811"/>
            <a:ext cx="5336579" cy="5276542"/>
          </a:xfrm>
          <a:prstGeom prst="rect">
            <a:avLst/>
          </a:prstGeom>
        </p:spPr>
      </p:pic>
      <p:pic>
        <p:nvPicPr>
          <p:cNvPr id="14" name="Picture 14"/>
          <p:cNvPicPr>
            <a:picLocks noChangeAspect="1"/>
          </p:cNvPicPr>
          <p:nvPr/>
        </p:nvPicPr>
        <p:blipFill>
          <a:blip r:embed="rId6"/>
          <a:srcRect/>
          <a:stretch>
            <a:fillRect/>
          </a:stretch>
        </p:blipFill>
        <p:spPr>
          <a:xfrm>
            <a:off x="406894" y="9381799"/>
            <a:ext cx="621806" cy="621806"/>
          </a:xfrm>
          <a:prstGeom prst="rect">
            <a:avLst/>
          </a:prstGeom>
        </p:spPr>
      </p:pic>
      <p:sp>
        <p:nvSpPr>
          <p:cNvPr id="15" name="TextBox 15"/>
          <p:cNvSpPr txBox="1"/>
          <p:nvPr/>
        </p:nvSpPr>
        <p:spPr>
          <a:xfrm>
            <a:off x="6256794" y="2513786"/>
            <a:ext cx="5774412" cy="596217"/>
          </a:xfrm>
          <a:prstGeom prst="rect">
            <a:avLst/>
          </a:prstGeom>
        </p:spPr>
        <p:txBody>
          <a:bodyPr lIns="0" tIns="0" rIns="0" bIns="0" rtlCol="0" anchor="t">
            <a:spAutoFit/>
          </a:bodyPr>
          <a:lstStyle/>
          <a:p>
            <a:pPr algn="ctr">
              <a:lnSpc>
                <a:spcPts val="4679"/>
              </a:lnSpc>
            </a:pPr>
            <a:r>
              <a:rPr lang="en-US" sz="3999" spc="199">
                <a:solidFill>
                  <a:srgbClr val="B2DEFF"/>
                </a:solidFill>
                <a:latin typeface="Roboto Condensed"/>
              </a:rPr>
              <a:t>DATA REQUIREMENTS</a:t>
            </a:r>
          </a:p>
        </p:txBody>
      </p:sp>
      <p:sp>
        <p:nvSpPr>
          <p:cNvPr id="16" name="TextBox 16"/>
          <p:cNvSpPr txBox="1"/>
          <p:nvPr/>
        </p:nvSpPr>
        <p:spPr>
          <a:xfrm>
            <a:off x="1430501" y="4331092"/>
            <a:ext cx="6811416" cy="4663271"/>
          </a:xfrm>
          <a:prstGeom prst="rect">
            <a:avLst/>
          </a:prstGeom>
        </p:spPr>
        <p:txBody>
          <a:bodyPr lIns="0" tIns="0" rIns="0" bIns="0" rtlCol="0" anchor="t">
            <a:spAutoFit/>
          </a:bodyPr>
          <a:lstStyle/>
          <a:p>
            <a:pPr>
              <a:lnSpc>
                <a:spcPts val="3509"/>
              </a:lnSpc>
            </a:pPr>
            <a:r>
              <a:rPr lang="en-US" sz="3000">
                <a:solidFill>
                  <a:srgbClr val="FFFFFF"/>
                </a:solidFill>
                <a:latin typeface="Maven Pro Regular Bold"/>
              </a:rPr>
              <a:t>National Outcomes Measures (NOMs)​</a:t>
            </a:r>
          </a:p>
          <a:p>
            <a:pPr marL="539753" lvl="1" indent="-269876">
              <a:lnSpc>
                <a:spcPts val="2925"/>
              </a:lnSpc>
              <a:buFont typeface="Arial"/>
              <a:buChar char="•"/>
            </a:pPr>
            <a:r>
              <a:rPr lang="en-US" sz="2500">
                <a:solidFill>
                  <a:srgbClr val="FFFFFF"/>
                </a:solidFill>
                <a:latin typeface="Maven Pro Regular"/>
              </a:rPr>
              <a:t>Baseline Interview within 7 days of entering treatment​</a:t>
            </a:r>
          </a:p>
          <a:p>
            <a:pPr marL="539753" lvl="1" indent="-269876">
              <a:lnSpc>
                <a:spcPts val="2925"/>
              </a:lnSpc>
              <a:buFont typeface="Arial"/>
              <a:buChar char="•"/>
            </a:pPr>
            <a:r>
              <a:rPr lang="en-US" sz="2500">
                <a:solidFill>
                  <a:srgbClr val="FFFFFF"/>
                </a:solidFill>
                <a:latin typeface="Maven Pro Regular"/>
              </a:rPr>
              <a:t>6 Month (180 days) Reassessments for duration of treatment​</a:t>
            </a:r>
          </a:p>
          <a:p>
            <a:pPr marL="539753" lvl="1" indent="-269876">
              <a:lnSpc>
                <a:spcPts val="2925"/>
              </a:lnSpc>
              <a:buFont typeface="Arial"/>
              <a:buChar char="•"/>
            </a:pPr>
            <a:r>
              <a:rPr lang="en-US" sz="2500">
                <a:solidFill>
                  <a:srgbClr val="FFFFFF"/>
                </a:solidFill>
                <a:latin typeface="Maven Pro Regular"/>
              </a:rPr>
              <a:t>Clinical Discharge interview when completing treatment​</a:t>
            </a:r>
          </a:p>
          <a:p>
            <a:pPr marL="539753" lvl="1" indent="-269876">
              <a:lnSpc>
                <a:spcPts val="2925"/>
              </a:lnSpc>
              <a:buFont typeface="Arial"/>
              <a:buChar char="•"/>
            </a:pPr>
            <a:r>
              <a:rPr lang="en-US" sz="2500">
                <a:solidFill>
                  <a:srgbClr val="FFFFFF"/>
                </a:solidFill>
                <a:latin typeface="Maven Pro Regular"/>
              </a:rPr>
              <a:t>Focusing on ​</a:t>
            </a:r>
          </a:p>
          <a:p>
            <a:pPr marL="1079505" lvl="2" indent="-359835">
              <a:lnSpc>
                <a:spcPts val="2925"/>
              </a:lnSpc>
              <a:buFont typeface="Arial"/>
              <a:buChar char="⚬"/>
            </a:pPr>
            <a:r>
              <a:rPr lang="en-US" sz="2500">
                <a:solidFill>
                  <a:srgbClr val="FFFFFF"/>
                </a:solidFill>
                <a:latin typeface="Maven Pro Regular"/>
              </a:rPr>
              <a:t>Demographics​</a:t>
            </a:r>
          </a:p>
          <a:p>
            <a:pPr marL="1079505" lvl="2" indent="-359835">
              <a:lnSpc>
                <a:spcPts val="2925"/>
              </a:lnSpc>
              <a:buFont typeface="Arial"/>
              <a:buChar char="⚬"/>
            </a:pPr>
            <a:r>
              <a:rPr lang="en-US" sz="2500">
                <a:solidFill>
                  <a:srgbClr val="FFFFFF"/>
                </a:solidFill>
                <a:latin typeface="Maven Pro Regular"/>
              </a:rPr>
              <a:t>Functioning​</a:t>
            </a:r>
          </a:p>
          <a:p>
            <a:pPr marL="1079505" lvl="2" indent="-359835">
              <a:lnSpc>
                <a:spcPts val="2925"/>
              </a:lnSpc>
              <a:buFont typeface="Arial"/>
              <a:buChar char="⚬"/>
            </a:pPr>
            <a:r>
              <a:rPr lang="en-US" sz="2500">
                <a:solidFill>
                  <a:srgbClr val="FFFFFF"/>
                </a:solidFill>
                <a:latin typeface="Maven Pro Regular"/>
              </a:rPr>
              <a:t>Services Received and Outcomes</a:t>
            </a:r>
          </a:p>
          <a:p>
            <a:pPr>
              <a:lnSpc>
                <a:spcPts val="4200"/>
              </a:lnSpc>
            </a:pPr>
            <a:endParaRPr lang="en-US" sz="2500">
              <a:solidFill>
                <a:srgbClr val="FFFFFF"/>
              </a:solidFill>
              <a:latin typeface="Maven Pro Regular"/>
            </a:endParaRPr>
          </a:p>
        </p:txBody>
      </p:sp>
      <p:sp>
        <p:nvSpPr>
          <p:cNvPr id="17" name="TextBox 17"/>
          <p:cNvSpPr txBox="1"/>
          <p:nvPr/>
        </p:nvSpPr>
        <p:spPr>
          <a:xfrm>
            <a:off x="9888774" y="4285481"/>
            <a:ext cx="6870309" cy="2382010"/>
          </a:xfrm>
          <a:prstGeom prst="rect">
            <a:avLst/>
          </a:prstGeom>
        </p:spPr>
        <p:txBody>
          <a:bodyPr lIns="0" tIns="0" rIns="0" bIns="0" rtlCol="0" anchor="t">
            <a:spAutoFit/>
          </a:bodyPr>
          <a:lstStyle/>
          <a:p>
            <a:pPr>
              <a:lnSpc>
                <a:spcPts val="3509"/>
              </a:lnSpc>
              <a:spcBef>
                <a:spcPct val="0"/>
              </a:spcBef>
            </a:pPr>
            <a:r>
              <a:rPr lang="en-US" sz="3000">
                <a:solidFill>
                  <a:srgbClr val="FFFFFF"/>
                </a:solidFill>
                <a:latin typeface="Maven Pro Regular Bold"/>
              </a:rPr>
              <a:t>SAMSHA’s Performance Accountability &amp; Reporting System (SPARS)​</a:t>
            </a:r>
          </a:p>
          <a:p>
            <a:pPr marL="539753" lvl="1" indent="-269876">
              <a:lnSpc>
                <a:spcPts val="2925"/>
              </a:lnSpc>
              <a:buFont typeface="Arial"/>
              <a:buChar char="•"/>
            </a:pPr>
            <a:r>
              <a:rPr lang="en-US" sz="2500">
                <a:solidFill>
                  <a:srgbClr val="FFFFFF"/>
                </a:solidFill>
                <a:latin typeface="Maven Pro Regular"/>
              </a:rPr>
              <a:t>Collected NOMs data entered in SAMSHA online database​</a:t>
            </a:r>
          </a:p>
          <a:p>
            <a:pPr marL="539753" lvl="1" indent="-269876">
              <a:lnSpc>
                <a:spcPts val="2925"/>
              </a:lnSpc>
              <a:buFont typeface="Arial"/>
              <a:buChar char="•"/>
            </a:pPr>
            <a:r>
              <a:rPr lang="en-US" sz="2500">
                <a:solidFill>
                  <a:srgbClr val="FFFFFF"/>
                </a:solidFill>
                <a:latin typeface="Maven Pro Regular"/>
              </a:rPr>
              <a:t>Download of collected data with reporting abilities​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29090" y="-3750128"/>
            <a:ext cx="6460419" cy="638774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00310" y="-3750128"/>
            <a:ext cx="6460419" cy="638774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73683" y="-3312832"/>
            <a:ext cx="5568835" cy="551314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55717" y="-3312832"/>
            <a:ext cx="5568835" cy="551314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20463" y="685534"/>
            <a:ext cx="8964830" cy="8915931"/>
          </a:xfrm>
          <a:prstGeom prst="rect">
            <a:avLst/>
          </a:prstGeom>
        </p:spPr>
      </p:pic>
      <p:grpSp>
        <p:nvGrpSpPr>
          <p:cNvPr id="7" name="Group 7"/>
          <p:cNvGrpSpPr/>
          <p:nvPr/>
        </p:nvGrpSpPr>
        <p:grpSpPr>
          <a:xfrm>
            <a:off x="654797" y="4669400"/>
            <a:ext cx="5746863" cy="1915462"/>
            <a:chOff x="0" y="0"/>
            <a:chExt cx="1513577" cy="504484"/>
          </a:xfrm>
        </p:grpSpPr>
        <p:sp>
          <p:nvSpPr>
            <p:cNvPr id="8" name="Freeform 8"/>
            <p:cNvSpPr/>
            <p:nvPr/>
          </p:nvSpPr>
          <p:spPr>
            <a:xfrm>
              <a:off x="0" y="0"/>
              <a:ext cx="1513577" cy="504484"/>
            </a:xfrm>
            <a:custGeom>
              <a:avLst/>
              <a:gdLst/>
              <a:ahLst/>
              <a:cxnLst/>
              <a:rect l="l" t="t" r="r" b="b"/>
              <a:pathLst>
                <a:path w="1513577" h="504484">
                  <a:moveTo>
                    <a:pt x="0" y="0"/>
                  </a:moveTo>
                  <a:lnTo>
                    <a:pt x="1513577" y="0"/>
                  </a:lnTo>
                  <a:lnTo>
                    <a:pt x="1513577" y="504484"/>
                  </a:lnTo>
                  <a:lnTo>
                    <a:pt x="0" y="504484"/>
                  </a:lnTo>
                  <a:close/>
                </a:path>
              </a:pathLst>
            </a:custGeom>
            <a:solidFill>
              <a:srgbClr val="131E44"/>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0" y="5153025"/>
            <a:ext cx="7056457" cy="957738"/>
          </a:xfrm>
          <a:prstGeom prst="rect">
            <a:avLst/>
          </a:prstGeom>
        </p:spPr>
        <p:txBody>
          <a:bodyPr lIns="0" tIns="0" rIns="0" bIns="0" rtlCol="0" anchor="t">
            <a:spAutoFit/>
          </a:bodyPr>
          <a:lstStyle/>
          <a:p>
            <a:pPr algn="ctr">
              <a:lnSpc>
                <a:spcPts val="7487"/>
              </a:lnSpc>
            </a:pPr>
            <a:r>
              <a:rPr lang="en-US" sz="6399">
                <a:solidFill>
                  <a:srgbClr val="637EFF"/>
                </a:solidFill>
                <a:latin typeface="Roboto Condensed Bold"/>
              </a:rPr>
              <a:t>Early Process</a:t>
            </a:r>
          </a:p>
        </p:txBody>
      </p:sp>
      <p:sp>
        <p:nvSpPr>
          <p:cNvPr id="11" name="TextBox 11"/>
          <p:cNvSpPr txBox="1"/>
          <p:nvPr/>
        </p:nvSpPr>
        <p:spPr>
          <a:xfrm>
            <a:off x="8044709" y="2014369"/>
            <a:ext cx="3449908" cy="897087"/>
          </a:xfrm>
          <a:prstGeom prst="rect">
            <a:avLst/>
          </a:prstGeom>
        </p:spPr>
        <p:txBody>
          <a:bodyPr lIns="0" tIns="0" rIns="0" bIns="0" rtlCol="0" anchor="t">
            <a:spAutoFit/>
          </a:bodyPr>
          <a:lstStyle/>
          <a:p>
            <a:pPr algn="ctr">
              <a:lnSpc>
                <a:spcPts val="3509"/>
              </a:lnSpc>
              <a:spcBef>
                <a:spcPct val="0"/>
              </a:spcBef>
            </a:pPr>
            <a:r>
              <a:rPr lang="en-US" sz="3000">
                <a:solidFill>
                  <a:srgbClr val="FDFEFD"/>
                </a:solidFill>
                <a:latin typeface="Maven Pro Regular"/>
              </a:rPr>
              <a:t>Clinician collects NOMS as PDF</a:t>
            </a:r>
          </a:p>
        </p:txBody>
      </p:sp>
      <p:sp>
        <p:nvSpPr>
          <p:cNvPr id="12" name="TextBox 12"/>
          <p:cNvSpPr txBox="1"/>
          <p:nvPr/>
        </p:nvSpPr>
        <p:spPr>
          <a:xfrm>
            <a:off x="11950378" y="2458150"/>
            <a:ext cx="2941084" cy="897087"/>
          </a:xfrm>
          <a:prstGeom prst="rect">
            <a:avLst/>
          </a:prstGeom>
        </p:spPr>
        <p:txBody>
          <a:bodyPr lIns="0" tIns="0" rIns="0" bIns="0" rtlCol="0" anchor="t">
            <a:spAutoFit/>
          </a:bodyPr>
          <a:lstStyle/>
          <a:p>
            <a:pPr algn="ctr">
              <a:lnSpc>
                <a:spcPts val="3509"/>
              </a:lnSpc>
              <a:spcBef>
                <a:spcPct val="0"/>
              </a:spcBef>
            </a:pPr>
            <a:r>
              <a:rPr lang="en-US" sz="3000">
                <a:solidFill>
                  <a:srgbClr val="FFFFFF"/>
                </a:solidFill>
                <a:latin typeface="Maven Pro Regular"/>
              </a:rPr>
              <a:t>PDF used to ​</a:t>
            </a:r>
          </a:p>
          <a:p>
            <a:pPr algn="ctr">
              <a:lnSpc>
                <a:spcPts val="3509"/>
              </a:lnSpc>
              <a:spcBef>
                <a:spcPct val="0"/>
              </a:spcBef>
            </a:pPr>
            <a:r>
              <a:rPr lang="en-US" sz="3000">
                <a:solidFill>
                  <a:srgbClr val="FFFFFF"/>
                </a:solidFill>
                <a:latin typeface="Maven Pro Regular"/>
              </a:rPr>
              <a:t>enter into SPARS​</a:t>
            </a:r>
          </a:p>
        </p:txBody>
      </p:sp>
      <p:sp>
        <p:nvSpPr>
          <p:cNvPr id="13" name="TextBox 13"/>
          <p:cNvSpPr txBox="1"/>
          <p:nvPr/>
        </p:nvSpPr>
        <p:spPr>
          <a:xfrm>
            <a:off x="12865040" y="5373833"/>
            <a:ext cx="2241291" cy="1335152"/>
          </a:xfrm>
          <a:prstGeom prst="rect">
            <a:avLst/>
          </a:prstGeom>
        </p:spPr>
        <p:txBody>
          <a:bodyPr lIns="0" tIns="0" rIns="0" bIns="0" rtlCol="0" anchor="t">
            <a:spAutoFit/>
          </a:bodyPr>
          <a:lstStyle/>
          <a:p>
            <a:pPr algn="ctr">
              <a:lnSpc>
                <a:spcPts val="3509"/>
              </a:lnSpc>
              <a:spcBef>
                <a:spcPct val="0"/>
              </a:spcBef>
            </a:pPr>
            <a:r>
              <a:rPr lang="en-US" sz="3000">
                <a:solidFill>
                  <a:srgbClr val="FFFFFF"/>
                </a:solidFill>
                <a:latin typeface="Maven Pro Regular"/>
              </a:rPr>
              <a:t>Daily upload ​</a:t>
            </a:r>
          </a:p>
          <a:p>
            <a:pPr algn="ctr">
              <a:lnSpc>
                <a:spcPts val="3509"/>
              </a:lnSpc>
              <a:spcBef>
                <a:spcPct val="0"/>
              </a:spcBef>
            </a:pPr>
            <a:r>
              <a:rPr lang="en-US" sz="3000">
                <a:solidFill>
                  <a:srgbClr val="FFFFFF"/>
                </a:solidFill>
                <a:latin typeface="Maven Pro Regular"/>
              </a:rPr>
              <a:t>to data ​</a:t>
            </a:r>
          </a:p>
          <a:p>
            <a:pPr algn="ctr">
              <a:lnSpc>
                <a:spcPts val="3509"/>
              </a:lnSpc>
              <a:spcBef>
                <a:spcPct val="0"/>
              </a:spcBef>
            </a:pPr>
            <a:r>
              <a:rPr lang="en-US" sz="3000">
                <a:solidFill>
                  <a:srgbClr val="FFFFFF"/>
                </a:solidFill>
                <a:latin typeface="Maven Pro Regular"/>
              </a:rPr>
              <a:t>warehouse​</a:t>
            </a:r>
          </a:p>
        </p:txBody>
      </p:sp>
      <p:sp>
        <p:nvSpPr>
          <p:cNvPr id="14" name="TextBox 14"/>
          <p:cNvSpPr txBox="1"/>
          <p:nvPr/>
        </p:nvSpPr>
        <p:spPr>
          <a:xfrm>
            <a:off x="8945247" y="7449232"/>
            <a:ext cx="3553836" cy="1335152"/>
          </a:xfrm>
          <a:prstGeom prst="rect">
            <a:avLst/>
          </a:prstGeom>
        </p:spPr>
        <p:txBody>
          <a:bodyPr lIns="0" tIns="0" rIns="0" bIns="0" rtlCol="0" anchor="t">
            <a:spAutoFit/>
          </a:bodyPr>
          <a:lstStyle/>
          <a:p>
            <a:pPr algn="ctr">
              <a:lnSpc>
                <a:spcPts val="3509"/>
              </a:lnSpc>
              <a:spcBef>
                <a:spcPct val="0"/>
              </a:spcBef>
            </a:pPr>
            <a:r>
              <a:rPr lang="en-US" sz="3000">
                <a:solidFill>
                  <a:srgbClr val="FFFFFF"/>
                </a:solidFill>
                <a:latin typeface="Maven Pro Regular"/>
              </a:rPr>
              <a:t>Service and appointment tracking in Tableau​</a:t>
            </a:r>
          </a:p>
        </p:txBody>
      </p:sp>
      <p:sp>
        <p:nvSpPr>
          <p:cNvPr id="15" name="TextBox 15"/>
          <p:cNvSpPr txBox="1"/>
          <p:nvPr/>
        </p:nvSpPr>
        <p:spPr>
          <a:xfrm>
            <a:off x="6446349" y="4631778"/>
            <a:ext cx="3323314" cy="2211284"/>
          </a:xfrm>
          <a:prstGeom prst="rect">
            <a:avLst/>
          </a:prstGeom>
        </p:spPr>
        <p:txBody>
          <a:bodyPr lIns="0" tIns="0" rIns="0" bIns="0" rtlCol="0" anchor="t">
            <a:spAutoFit/>
          </a:bodyPr>
          <a:lstStyle/>
          <a:p>
            <a:pPr algn="ctr">
              <a:lnSpc>
                <a:spcPts val="3509"/>
              </a:lnSpc>
              <a:spcBef>
                <a:spcPct val="0"/>
              </a:spcBef>
            </a:pPr>
            <a:r>
              <a:rPr lang="en-US" sz="3000">
                <a:solidFill>
                  <a:srgbClr val="FFFFFF"/>
                </a:solidFill>
                <a:latin typeface="Maven Pro Regular"/>
              </a:rPr>
              <a:t>Tracking reassessment ​</a:t>
            </a:r>
          </a:p>
          <a:p>
            <a:pPr algn="ctr">
              <a:lnSpc>
                <a:spcPts val="3509"/>
              </a:lnSpc>
              <a:spcBef>
                <a:spcPct val="0"/>
              </a:spcBef>
            </a:pPr>
            <a:r>
              <a:rPr lang="en-US" sz="3000">
                <a:solidFill>
                  <a:srgbClr val="FFFFFF"/>
                </a:solidFill>
                <a:latin typeface="Maven Pro Regular"/>
              </a:rPr>
              <a:t>and </a:t>
            </a:r>
          </a:p>
          <a:p>
            <a:pPr algn="ctr">
              <a:lnSpc>
                <a:spcPts val="3509"/>
              </a:lnSpc>
              <a:spcBef>
                <a:spcPct val="0"/>
              </a:spcBef>
            </a:pPr>
            <a:r>
              <a:rPr lang="en-US" sz="3000">
                <a:solidFill>
                  <a:srgbClr val="FFFFFF"/>
                </a:solidFill>
                <a:latin typeface="Maven Pro Regular"/>
              </a:rPr>
              <a:t>discharge ​</a:t>
            </a:r>
          </a:p>
          <a:p>
            <a:pPr algn="ctr">
              <a:lnSpc>
                <a:spcPts val="3509"/>
              </a:lnSpc>
              <a:spcBef>
                <a:spcPct val="0"/>
              </a:spcBef>
            </a:pPr>
            <a:r>
              <a:rPr lang="en-US" sz="3000">
                <a:solidFill>
                  <a:srgbClr val="FFFFFF"/>
                </a:solidFill>
                <a:latin typeface="Maven Pro Regular"/>
              </a:rPr>
              <a:t>in excel</a:t>
            </a:r>
          </a:p>
        </p:txBody>
      </p:sp>
      <p:pic>
        <p:nvPicPr>
          <p:cNvPr id="16" name="Picture 16"/>
          <p:cNvPicPr>
            <a:picLocks noChangeAspect="1"/>
          </p:cNvPicPr>
          <p:nvPr/>
        </p:nvPicPr>
        <p:blipFill>
          <a:blip r:embed="rId8"/>
          <a:srcRect/>
          <a:stretch>
            <a:fillRect/>
          </a:stretch>
        </p:blipFill>
        <p:spPr>
          <a:xfrm>
            <a:off x="406894" y="9381799"/>
            <a:ext cx="621806" cy="6218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977623"/>
            <a:ext cx="4452664" cy="28348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66635" y="5909186"/>
            <a:ext cx="4452664" cy="283488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04571" y="3977623"/>
            <a:ext cx="4452664" cy="28348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42506" y="6084536"/>
            <a:ext cx="4452664" cy="283488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86735" y="4741133"/>
            <a:ext cx="1336593" cy="119625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95316" y="6654928"/>
            <a:ext cx="1197308" cy="13434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398719" y="4882175"/>
            <a:ext cx="1064368" cy="102578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74347" y="6882582"/>
            <a:ext cx="1183051" cy="1238797"/>
          </a:xfrm>
          <a:prstGeom prst="rect">
            <a:avLst/>
          </a:prstGeom>
        </p:spPr>
      </p:pic>
      <p:grpSp>
        <p:nvGrpSpPr>
          <p:cNvPr id="10" name="Group 10"/>
          <p:cNvGrpSpPr/>
          <p:nvPr/>
        </p:nvGrpSpPr>
        <p:grpSpPr>
          <a:xfrm>
            <a:off x="6152385" y="713370"/>
            <a:ext cx="5983230" cy="2170343"/>
            <a:chOff x="0" y="0"/>
            <a:chExt cx="1575830" cy="571613"/>
          </a:xfrm>
        </p:grpSpPr>
        <p:sp>
          <p:nvSpPr>
            <p:cNvPr id="11" name="Freeform 11"/>
            <p:cNvSpPr/>
            <p:nvPr/>
          </p:nvSpPr>
          <p:spPr>
            <a:xfrm>
              <a:off x="0" y="0"/>
              <a:ext cx="1575830" cy="571613"/>
            </a:xfrm>
            <a:custGeom>
              <a:avLst/>
              <a:gdLst/>
              <a:ahLst/>
              <a:cxnLst/>
              <a:rect l="l" t="t" r="r" b="b"/>
              <a:pathLst>
                <a:path w="1575830" h="571613">
                  <a:moveTo>
                    <a:pt x="0" y="0"/>
                  </a:moveTo>
                  <a:lnTo>
                    <a:pt x="1575830" y="0"/>
                  </a:lnTo>
                  <a:lnTo>
                    <a:pt x="1575830" y="571613"/>
                  </a:lnTo>
                  <a:lnTo>
                    <a:pt x="0" y="571613"/>
                  </a:lnTo>
                  <a:close/>
                </a:path>
              </a:pathLst>
            </a:custGeom>
            <a:solidFill>
              <a:srgbClr val="131E4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5615772" y="1324435"/>
            <a:ext cx="7056457" cy="957738"/>
          </a:xfrm>
          <a:prstGeom prst="rect">
            <a:avLst/>
          </a:prstGeom>
        </p:spPr>
        <p:txBody>
          <a:bodyPr lIns="0" tIns="0" rIns="0" bIns="0" rtlCol="0" anchor="t">
            <a:spAutoFit/>
          </a:bodyPr>
          <a:lstStyle/>
          <a:p>
            <a:pPr algn="ctr">
              <a:lnSpc>
                <a:spcPts val="7487"/>
              </a:lnSpc>
            </a:pPr>
            <a:r>
              <a:rPr lang="en-US" sz="6399">
                <a:solidFill>
                  <a:srgbClr val="637EFF"/>
                </a:solidFill>
                <a:latin typeface="Roboto Condensed Bold"/>
              </a:rPr>
              <a:t>Tools Used</a:t>
            </a:r>
          </a:p>
        </p:txBody>
      </p:sp>
      <p:sp>
        <p:nvSpPr>
          <p:cNvPr id="14" name="TextBox 14"/>
          <p:cNvSpPr txBox="1"/>
          <p:nvPr/>
        </p:nvSpPr>
        <p:spPr>
          <a:xfrm>
            <a:off x="1643428" y="7336155"/>
            <a:ext cx="3223207" cy="596217"/>
          </a:xfrm>
          <a:prstGeom prst="rect">
            <a:avLst/>
          </a:prstGeom>
        </p:spPr>
        <p:txBody>
          <a:bodyPr lIns="0" tIns="0" rIns="0" bIns="0" rtlCol="0" anchor="t">
            <a:spAutoFit/>
          </a:bodyPr>
          <a:lstStyle/>
          <a:p>
            <a:pPr algn="ctr">
              <a:lnSpc>
                <a:spcPts val="4679"/>
              </a:lnSpc>
            </a:pPr>
            <a:r>
              <a:rPr lang="en-US" sz="3999">
                <a:solidFill>
                  <a:srgbClr val="B2DEFF"/>
                </a:solidFill>
                <a:latin typeface="Roboto Condensed"/>
              </a:rPr>
              <a:t>Avatar NX</a:t>
            </a:r>
          </a:p>
        </p:txBody>
      </p:sp>
      <p:sp>
        <p:nvSpPr>
          <p:cNvPr id="15" name="TextBox 15"/>
          <p:cNvSpPr txBox="1"/>
          <p:nvPr/>
        </p:nvSpPr>
        <p:spPr>
          <a:xfrm>
            <a:off x="5482367" y="3417113"/>
            <a:ext cx="3223207" cy="596217"/>
          </a:xfrm>
          <a:prstGeom prst="rect">
            <a:avLst/>
          </a:prstGeom>
        </p:spPr>
        <p:txBody>
          <a:bodyPr lIns="0" tIns="0" rIns="0" bIns="0" rtlCol="0" anchor="t">
            <a:spAutoFit/>
          </a:bodyPr>
          <a:lstStyle/>
          <a:p>
            <a:pPr algn="ctr">
              <a:lnSpc>
                <a:spcPts val="4679"/>
              </a:lnSpc>
            </a:pPr>
            <a:r>
              <a:rPr lang="en-US" sz="3999">
                <a:solidFill>
                  <a:srgbClr val="B2DEFF"/>
                </a:solidFill>
                <a:latin typeface="Roboto Condensed"/>
              </a:rPr>
              <a:t>Datawarehouse </a:t>
            </a:r>
          </a:p>
        </p:txBody>
      </p:sp>
      <p:sp>
        <p:nvSpPr>
          <p:cNvPr id="16" name="TextBox 16"/>
          <p:cNvSpPr txBox="1"/>
          <p:nvPr/>
        </p:nvSpPr>
        <p:spPr>
          <a:xfrm>
            <a:off x="13157234" y="3417113"/>
            <a:ext cx="3223207" cy="596217"/>
          </a:xfrm>
          <a:prstGeom prst="rect">
            <a:avLst/>
          </a:prstGeom>
        </p:spPr>
        <p:txBody>
          <a:bodyPr lIns="0" tIns="0" rIns="0" bIns="0" rtlCol="0" anchor="t">
            <a:spAutoFit/>
          </a:bodyPr>
          <a:lstStyle/>
          <a:p>
            <a:pPr algn="ctr">
              <a:lnSpc>
                <a:spcPts val="4679"/>
              </a:lnSpc>
            </a:pPr>
            <a:r>
              <a:rPr lang="en-US" sz="3999">
                <a:solidFill>
                  <a:srgbClr val="B2DEFF"/>
                </a:solidFill>
                <a:latin typeface="Roboto Condensed"/>
              </a:rPr>
              <a:t>UI PATH (RPA)</a:t>
            </a:r>
          </a:p>
        </p:txBody>
      </p:sp>
      <p:sp>
        <p:nvSpPr>
          <p:cNvPr id="17" name="TextBox 17"/>
          <p:cNvSpPr txBox="1"/>
          <p:nvPr/>
        </p:nvSpPr>
        <p:spPr>
          <a:xfrm>
            <a:off x="9319299" y="7336155"/>
            <a:ext cx="3223207" cy="1186719"/>
          </a:xfrm>
          <a:prstGeom prst="rect">
            <a:avLst/>
          </a:prstGeom>
        </p:spPr>
        <p:txBody>
          <a:bodyPr lIns="0" tIns="0" rIns="0" bIns="0" rtlCol="0" anchor="t">
            <a:spAutoFit/>
          </a:bodyPr>
          <a:lstStyle/>
          <a:p>
            <a:pPr algn="ctr">
              <a:lnSpc>
                <a:spcPts val="4679"/>
              </a:lnSpc>
            </a:pPr>
            <a:r>
              <a:rPr lang="en-US" sz="3999">
                <a:solidFill>
                  <a:srgbClr val="B2DEFF"/>
                </a:solidFill>
                <a:latin typeface="Roboto Condensed"/>
              </a:rPr>
              <a:t>Tableau &amp; Tableau Prep</a:t>
            </a:r>
          </a:p>
        </p:txBody>
      </p:sp>
      <p:sp>
        <p:nvSpPr>
          <p:cNvPr id="18" name="TextBox 18"/>
          <p:cNvSpPr txBox="1"/>
          <p:nvPr/>
        </p:nvSpPr>
        <p:spPr>
          <a:xfrm>
            <a:off x="1335562" y="7922895"/>
            <a:ext cx="3838939" cy="897087"/>
          </a:xfrm>
          <a:prstGeom prst="rect">
            <a:avLst/>
          </a:prstGeom>
        </p:spPr>
        <p:txBody>
          <a:bodyPr lIns="0" tIns="0" rIns="0" bIns="0" rtlCol="0" anchor="t">
            <a:spAutoFit/>
          </a:bodyPr>
          <a:lstStyle/>
          <a:p>
            <a:pPr algn="ctr">
              <a:lnSpc>
                <a:spcPts val="3509"/>
              </a:lnSpc>
            </a:pPr>
            <a:r>
              <a:rPr lang="en-US" sz="3000">
                <a:solidFill>
                  <a:srgbClr val="FFFFFF"/>
                </a:solidFill>
                <a:latin typeface="Maven Pro Regular"/>
              </a:rPr>
              <a:t>Electronic Health Record</a:t>
            </a:r>
          </a:p>
        </p:txBody>
      </p:sp>
      <p:sp>
        <p:nvSpPr>
          <p:cNvPr id="19" name="TextBox 19"/>
          <p:cNvSpPr txBox="1"/>
          <p:nvPr/>
        </p:nvSpPr>
        <p:spPr>
          <a:xfrm>
            <a:off x="5174501" y="4003853"/>
            <a:ext cx="3838939" cy="459021"/>
          </a:xfrm>
          <a:prstGeom prst="rect">
            <a:avLst/>
          </a:prstGeom>
        </p:spPr>
        <p:txBody>
          <a:bodyPr lIns="0" tIns="0" rIns="0" bIns="0" rtlCol="0" anchor="t">
            <a:spAutoFit/>
          </a:bodyPr>
          <a:lstStyle/>
          <a:p>
            <a:pPr algn="ctr">
              <a:lnSpc>
                <a:spcPts val="3509"/>
              </a:lnSpc>
            </a:pPr>
            <a:r>
              <a:rPr lang="en-US" sz="3000">
                <a:solidFill>
                  <a:srgbClr val="FFFFFF"/>
                </a:solidFill>
                <a:latin typeface="Maven Pro Regular"/>
              </a:rPr>
              <a:t>Nightly Download​</a:t>
            </a:r>
          </a:p>
        </p:txBody>
      </p:sp>
      <p:sp>
        <p:nvSpPr>
          <p:cNvPr id="20" name="TextBox 20"/>
          <p:cNvSpPr txBox="1"/>
          <p:nvPr/>
        </p:nvSpPr>
        <p:spPr>
          <a:xfrm>
            <a:off x="12849369" y="4003853"/>
            <a:ext cx="3838939" cy="897087"/>
          </a:xfrm>
          <a:prstGeom prst="rect">
            <a:avLst/>
          </a:prstGeom>
        </p:spPr>
        <p:txBody>
          <a:bodyPr lIns="0" tIns="0" rIns="0" bIns="0" rtlCol="0" anchor="t">
            <a:spAutoFit/>
          </a:bodyPr>
          <a:lstStyle/>
          <a:p>
            <a:pPr algn="ctr">
              <a:lnSpc>
                <a:spcPts val="3509"/>
              </a:lnSpc>
            </a:pPr>
            <a:r>
              <a:rPr lang="en-US" sz="3000">
                <a:solidFill>
                  <a:srgbClr val="FFFFFF"/>
                </a:solidFill>
                <a:latin typeface="Maven Pro Regular"/>
              </a:rPr>
              <a:t>Robotic Process Automation</a:t>
            </a:r>
          </a:p>
        </p:txBody>
      </p:sp>
      <p:sp>
        <p:nvSpPr>
          <p:cNvPr id="21" name="TextBox 21"/>
          <p:cNvSpPr txBox="1"/>
          <p:nvPr/>
        </p:nvSpPr>
        <p:spPr>
          <a:xfrm>
            <a:off x="9013440" y="8513349"/>
            <a:ext cx="3838939" cy="1335152"/>
          </a:xfrm>
          <a:prstGeom prst="rect">
            <a:avLst/>
          </a:prstGeom>
        </p:spPr>
        <p:txBody>
          <a:bodyPr lIns="0" tIns="0" rIns="0" bIns="0" rtlCol="0" anchor="t">
            <a:spAutoFit/>
          </a:bodyPr>
          <a:lstStyle/>
          <a:p>
            <a:pPr algn="ctr">
              <a:lnSpc>
                <a:spcPts val="3509"/>
              </a:lnSpc>
            </a:pPr>
            <a:r>
              <a:rPr lang="en-US" sz="3000">
                <a:solidFill>
                  <a:srgbClr val="FFFFFF"/>
                </a:solidFill>
                <a:latin typeface="Maven Pro Regular"/>
              </a:rPr>
              <a:t>Data Integration​, Data Analytics​, and Reporting</a:t>
            </a:r>
          </a:p>
        </p:txBody>
      </p:sp>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029090" y="-3750128"/>
            <a:ext cx="6460419" cy="6387740"/>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2000310" y="-3750128"/>
            <a:ext cx="6460419" cy="6387740"/>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73683" y="-3312832"/>
            <a:ext cx="5568835" cy="5513146"/>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755717" y="-3312832"/>
            <a:ext cx="5568835" cy="5513146"/>
          </a:xfrm>
          <a:prstGeom prst="rect">
            <a:avLst/>
          </a:prstGeom>
        </p:spPr>
      </p:pic>
      <p:pic>
        <p:nvPicPr>
          <p:cNvPr id="26" name="Picture 26"/>
          <p:cNvPicPr>
            <a:picLocks noChangeAspect="1"/>
          </p:cNvPicPr>
          <p:nvPr/>
        </p:nvPicPr>
        <p:blipFill>
          <a:blip r:embed="rId18"/>
          <a:srcRect/>
          <a:stretch>
            <a:fillRect/>
          </a:stretch>
        </p:blipFill>
        <p:spPr>
          <a:xfrm>
            <a:off x="406894" y="9381799"/>
            <a:ext cx="621806" cy="6218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grpSp>
        <p:nvGrpSpPr>
          <p:cNvPr id="2" name="Group 2"/>
          <p:cNvGrpSpPr/>
          <p:nvPr/>
        </p:nvGrpSpPr>
        <p:grpSpPr>
          <a:xfrm>
            <a:off x="115492" y="1310568"/>
            <a:ext cx="18172763" cy="7474761"/>
            <a:chOff x="0" y="0"/>
            <a:chExt cx="5129195" cy="1964851"/>
          </a:xfrm>
        </p:grpSpPr>
        <p:sp>
          <p:nvSpPr>
            <p:cNvPr id="3" name="Freeform 3"/>
            <p:cNvSpPr/>
            <p:nvPr/>
          </p:nvSpPr>
          <p:spPr>
            <a:xfrm>
              <a:off x="0" y="0"/>
              <a:ext cx="5129195" cy="1964851"/>
            </a:xfrm>
            <a:custGeom>
              <a:avLst/>
              <a:gdLst/>
              <a:ahLst/>
              <a:cxnLst/>
              <a:rect l="l" t="t" r="r" b="b"/>
              <a:pathLst>
                <a:path w="5129195" h="1964851">
                  <a:moveTo>
                    <a:pt x="0" y="0"/>
                  </a:moveTo>
                  <a:lnTo>
                    <a:pt x="5129195" y="0"/>
                  </a:lnTo>
                  <a:lnTo>
                    <a:pt x="5129195" y="1964851"/>
                  </a:lnTo>
                  <a:lnTo>
                    <a:pt x="0" y="1964851"/>
                  </a:lnTo>
                  <a:close/>
                </a:path>
              </a:pathLst>
            </a:custGeom>
            <a:solidFill>
              <a:srgbClr val="131E4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996092" y="-182639"/>
            <a:ext cx="3454249" cy="341538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107635" y="-2794707"/>
            <a:ext cx="4528972" cy="448368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154888" y="8770861"/>
            <a:ext cx="3454249" cy="3415389"/>
          </a:xfrm>
          <a:prstGeom prst="rect">
            <a:avLst/>
          </a:prstGeom>
        </p:spPr>
      </p:pic>
      <p:sp>
        <p:nvSpPr>
          <p:cNvPr id="8" name="TextBox 8"/>
          <p:cNvSpPr txBox="1"/>
          <p:nvPr/>
        </p:nvSpPr>
        <p:spPr>
          <a:xfrm>
            <a:off x="1028700" y="2031875"/>
            <a:ext cx="14907192" cy="957738"/>
          </a:xfrm>
          <a:prstGeom prst="rect">
            <a:avLst/>
          </a:prstGeom>
        </p:spPr>
        <p:txBody>
          <a:bodyPr lIns="0" tIns="0" rIns="0" bIns="0" rtlCol="0" anchor="t">
            <a:spAutoFit/>
          </a:bodyPr>
          <a:lstStyle/>
          <a:p>
            <a:pPr>
              <a:lnSpc>
                <a:spcPts val="7487"/>
              </a:lnSpc>
            </a:pPr>
            <a:r>
              <a:rPr lang="en-US" sz="6399">
                <a:solidFill>
                  <a:srgbClr val="637EFF"/>
                </a:solidFill>
                <a:latin typeface="Roboto Condensed Bold"/>
              </a:rPr>
              <a:t>What is RPA (Robotic​ Process Automation​)</a:t>
            </a:r>
          </a:p>
        </p:txBody>
      </p:sp>
      <p:sp>
        <p:nvSpPr>
          <p:cNvPr id="9" name="TextBox 9"/>
          <p:cNvSpPr txBox="1"/>
          <p:nvPr/>
        </p:nvSpPr>
        <p:spPr>
          <a:xfrm>
            <a:off x="1028700" y="3709503"/>
            <a:ext cx="8154136" cy="3488353"/>
          </a:xfrm>
          <a:prstGeom prst="rect">
            <a:avLst/>
          </a:prstGeom>
        </p:spPr>
        <p:txBody>
          <a:bodyPr lIns="0" tIns="0" rIns="0" bIns="0" rtlCol="0" anchor="t">
            <a:spAutoFit/>
          </a:bodyPr>
          <a:lstStyle/>
          <a:p>
            <a:pPr>
              <a:lnSpc>
                <a:spcPts val="3978"/>
              </a:lnSpc>
            </a:pPr>
            <a:r>
              <a:rPr lang="en-US" sz="3400">
                <a:solidFill>
                  <a:srgbClr val="FFFFFF"/>
                </a:solidFill>
                <a:latin typeface="Maven Pro Regular"/>
              </a:rPr>
              <a:t>“Put simply, the role of RPA is to automate repetitive tasks that were previously handled by humans. The software is programmed to do repetitive tasks across applications and systems. The software is taught a workflow with multiple steps and applications.”  ​</a:t>
            </a:r>
          </a:p>
        </p:txBody>
      </p:sp>
      <p:sp>
        <p:nvSpPr>
          <p:cNvPr id="10" name="TextBox 10"/>
          <p:cNvSpPr txBox="1"/>
          <p:nvPr/>
        </p:nvSpPr>
        <p:spPr>
          <a:xfrm>
            <a:off x="5022578" y="7566164"/>
            <a:ext cx="4453717" cy="352786"/>
          </a:xfrm>
          <a:prstGeom prst="rect">
            <a:avLst/>
          </a:prstGeom>
        </p:spPr>
        <p:txBody>
          <a:bodyPr lIns="0" tIns="0" rIns="0" bIns="0" rtlCol="0" anchor="t">
            <a:spAutoFit/>
          </a:bodyPr>
          <a:lstStyle/>
          <a:p>
            <a:pPr algn="ctr">
              <a:lnSpc>
                <a:spcPts val="2652"/>
              </a:lnSpc>
              <a:spcBef>
                <a:spcPct val="0"/>
              </a:spcBef>
            </a:pPr>
            <a:r>
              <a:rPr lang="en-US" sz="2266">
                <a:solidFill>
                  <a:srgbClr val="FFFFFF"/>
                </a:solidFill>
                <a:latin typeface="Maven Pro Regular"/>
              </a:rPr>
              <a:t>- Antony Edwards, COO, Eggplant​</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03942" y="3594412"/>
            <a:ext cx="2992150" cy="4935505"/>
          </a:xfrm>
          <a:prstGeom prst="rect">
            <a:avLst/>
          </a:prstGeom>
        </p:spPr>
      </p:pic>
      <p:pic>
        <p:nvPicPr>
          <p:cNvPr id="12" name="Picture 12"/>
          <p:cNvPicPr>
            <a:picLocks noChangeAspect="1"/>
          </p:cNvPicPr>
          <p:nvPr/>
        </p:nvPicPr>
        <p:blipFill>
          <a:blip r:embed="rId8"/>
          <a:srcRect/>
          <a:stretch>
            <a:fillRect/>
          </a:stretch>
        </p:blipFill>
        <p:spPr>
          <a:xfrm>
            <a:off x="406894" y="9381799"/>
            <a:ext cx="621806" cy="6218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29090" y="-3750128"/>
            <a:ext cx="6460419" cy="638774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00310" y="-3750128"/>
            <a:ext cx="6460419" cy="638774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73683" y="-3312832"/>
            <a:ext cx="5568835" cy="551314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55717" y="-3312832"/>
            <a:ext cx="5568835" cy="551314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6894" y="5648852"/>
            <a:ext cx="2076118" cy="3424524"/>
          </a:xfrm>
          <a:prstGeom prst="rect">
            <a:avLst/>
          </a:prstGeom>
        </p:spPr>
      </p:pic>
      <p:pic>
        <p:nvPicPr>
          <p:cNvPr id="7" name="Picture 7"/>
          <p:cNvPicPr>
            <a:picLocks noChangeAspect="1"/>
          </p:cNvPicPr>
          <p:nvPr/>
        </p:nvPicPr>
        <p:blipFill>
          <a:blip r:embed="rId8"/>
          <a:srcRect/>
          <a:stretch>
            <a:fillRect/>
          </a:stretch>
        </p:blipFill>
        <p:spPr>
          <a:xfrm>
            <a:off x="406894" y="9381799"/>
            <a:ext cx="621806" cy="621806"/>
          </a:xfrm>
          <a:prstGeom prst="rect">
            <a:avLst/>
          </a:prstGeom>
        </p:spPr>
      </p:pic>
      <p:grpSp>
        <p:nvGrpSpPr>
          <p:cNvPr id="8" name="Group 8"/>
          <p:cNvGrpSpPr/>
          <p:nvPr/>
        </p:nvGrpSpPr>
        <p:grpSpPr>
          <a:xfrm>
            <a:off x="3813117" y="2867151"/>
            <a:ext cx="3692705" cy="1271463"/>
            <a:chOff x="0" y="0"/>
            <a:chExt cx="868472" cy="299030"/>
          </a:xfrm>
        </p:grpSpPr>
        <p:sp>
          <p:nvSpPr>
            <p:cNvPr id="9" name="Freeform 9"/>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553789" y="5075094"/>
            <a:ext cx="3692705" cy="1271463"/>
            <a:chOff x="0" y="0"/>
            <a:chExt cx="868472" cy="299030"/>
          </a:xfrm>
        </p:grpSpPr>
        <p:sp>
          <p:nvSpPr>
            <p:cNvPr id="12" name="Freeform 12"/>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3147" y="7283036"/>
            <a:ext cx="3692705" cy="1271463"/>
            <a:chOff x="0" y="0"/>
            <a:chExt cx="868472" cy="299030"/>
          </a:xfrm>
        </p:grpSpPr>
        <p:sp>
          <p:nvSpPr>
            <p:cNvPr id="15" name="Freeform 15"/>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161135" y="2867151"/>
            <a:ext cx="3692705" cy="1271463"/>
            <a:chOff x="0" y="0"/>
            <a:chExt cx="868472" cy="299030"/>
          </a:xfrm>
        </p:grpSpPr>
        <p:sp>
          <p:nvSpPr>
            <p:cNvPr id="18" name="Freeform 18"/>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345790" y="6001278"/>
            <a:ext cx="3692705" cy="1271463"/>
            <a:chOff x="0" y="0"/>
            <a:chExt cx="868472" cy="299030"/>
          </a:xfrm>
        </p:grpSpPr>
        <p:sp>
          <p:nvSpPr>
            <p:cNvPr id="21" name="Freeform 21"/>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9345790" y="7918768"/>
            <a:ext cx="3692705" cy="1271463"/>
            <a:chOff x="0" y="0"/>
            <a:chExt cx="868472" cy="299030"/>
          </a:xfrm>
        </p:grpSpPr>
        <p:sp>
          <p:nvSpPr>
            <p:cNvPr id="24" name="Freeform 24"/>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4083826" y="7929063"/>
            <a:ext cx="3692705" cy="1271463"/>
            <a:chOff x="0" y="0"/>
            <a:chExt cx="868472" cy="299030"/>
          </a:xfrm>
        </p:grpSpPr>
        <p:sp>
          <p:nvSpPr>
            <p:cNvPr id="27" name="Freeform 27"/>
            <p:cNvSpPr/>
            <p:nvPr/>
          </p:nvSpPr>
          <p:spPr>
            <a:xfrm>
              <a:off x="0" y="0"/>
              <a:ext cx="868472" cy="299030"/>
            </a:xfrm>
            <a:custGeom>
              <a:avLst/>
              <a:gdLst/>
              <a:ahLst/>
              <a:cxnLst/>
              <a:rect l="l" t="t" r="r" b="b"/>
              <a:pathLst>
                <a:path w="868472" h="299030">
                  <a:moveTo>
                    <a:pt x="0" y="0"/>
                  </a:moveTo>
                  <a:lnTo>
                    <a:pt x="868472" y="0"/>
                  </a:lnTo>
                  <a:lnTo>
                    <a:pt x="868472" y="299030"/>
                  </a:lnTo>
                  <a:lnTo>
                    <a:pt x="0" y="299030"/>
                  </a:lnTo>
                  <a:close/>
                </a:path>
              </a:pathLst>
            </a:custGeom>
            <a:solidFill>
              <a:srgbClr val="FDFEFD"/>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4083826" y="6011574"/>
            <a:ext cx="3113481" cy="1271463"/>
            <a:chOff x="0" y="0"/>
            <a:chExt cx="732246" cy="299030"/>
          </a:xfrm>
        </p:grpSpPr>
        <p:sp>
          <p:nvSpPr>
            <p:cNvPr id="30" name="Freeform 30"/>
            <p:cNvSpPr/>
            <p:nvPr/>
          </p:nvSpPr>
          <p:spPr>
            <a:xfrm>
              <a:off x="0" y="0"/>
              <a:ext cx="732246" cy="299030"/>
            </a:xfrm>
            <a:custGeom>
              <a:avLst/>
              <a:gdLst/>
              <a:ahLst/>
              <a:cxnLst/>
              <a:rect l="l" t="t" r="r" b="b"/>
              <a:pathLst>
                <a:path w="732246" h="299030">
                  <a:moveTo>
                    <a:pt x="0" y="0"/>
                  </a:moveTo>
                  <a:lnTo>
                    <a:pt x="732246" y="0"/>
                  </a:lnTo>
                  <a:lnTo>
                    <a:pt x="732246" y="299030"/>
                  </a:lnTo>
                  <a:lnTo>
                    <a:pt x="0" y="299030"/>
                  </a:lnTo>
                  <a:close/>
                </a:path>
              </a:pathLst>
            </a:custGeom>
            <a:solidFill>
              <a:srgbClr val="FDFEFD"/>
            </a:solidFill>
          </p:spPr>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2" name="AutoShape 32"/>
          <p:cNvSpPr/>
          <p:nvPr/>
        </p:nvSpPr>
        <p:spPr>
          <a:xfrm rot="5400000">
            <a:off x="5579818" y="4447934"/>
            <a:ext cx="818314" cy="0"/>
          </a:xfrm>
          <a:prstGeom prst="line">
            <a:avLst/>
          </a:prstGeom>
          <a:ln w="57150" cap="flat">
            <a:solidFill>
              <a:srgbClr val="FFFFFF"/>
            </a:solidFill>
            <a:prstDash val="solid"/>
            <a:headEnd type="none" w="sm" len="sm"/>
            <a:tailEnd type="arrow" w="med" len="sm"/>
          </a:ln>
        </p:spPr>
      </p:sp>
      <p:sp>
        <p:nvSpPr>
          <p:cNvPr id="33" name="AutoShape 33"/>
          <p:cNvSpPr/>
          <p:nvPr/>
        </p:nvSpPr>
        <p:spPr>
          <a:xfrm rot="5333633">
            <a:off x="6046968" y="6692462"/>
            <a:ext cx="745283" cy="0"/>
          </a:xfrm>
          <a:prstGeom prst="line">
            <a:avLst/>
          </a:prstGeom>
          <a:ln w="57150" cap="flat">
            <a:solidFill>
              <a:srgbClr val="FFFFFF"/>
            </a:solidFill>
            <a:prstDash val="solid"/>
            <a:headEnd type="none" w="sm" len="sm"/>
            <a:tailEnd type="arrow" w="med" len="sm"/>
          </a:ln>
        </p:spPr>
      </p:sp>
      <p:sp>
        <p:nvSpPr>
          <p:cNvPr id="34" name="AutoShape 34"/>
          <p:cNvSpPr/>
          <p:nvPr/>
        </p:nvSpPr>
        <p:spPr>
          <a:xfrm rot="-2389779">
            <a:off x="7840378" y="4848767"/>
            <a:ext cx="2465266" cy="0"/>
          </a:xfrm>
          <a:prstGeom prst="line">
            <a:avLst/>
          </a:prstGeom>
          <a:ln w="57150" cap="flat">
            <a:solidFill>
              <a:srgbClr val="FFFFFF"/>
            </a:solidFill>
            <a:prstDash val="solid"/>
            <a:headEnd type="none" w="sm" len="sm"/>
            <a:tailEnd type="arrow" w="med" len="sm"/>
          </a:ln>
        </p:spPr>
      </p:sp>
      <p:sp>
        <p:nvSpPr>
          <p:cNvPr id="35" name="AutoShape 35"/>
          <p:cNvSpPr/>
          <p:nvPr/>
        </p:nvSpPr>
        <p:spPr>
          <a:xfrm rot="-2073554">
            <a:off x="8605363" y="7187485"/>
            <a:ext cx="559394" cy="0"/>
          </a:xfrm>
          <a:prstGeom prst="line">
            <a:avLst/>
          </a:prstGeom>
          <a:ln w="57150" cap="flat">
            <a:solidFill>
              <a:srgbClr val="FFFFFF"/>
            </a:solidFill>
            <a:prstDash val="solid"/>
            <a:headEnd type="none" w="sm" len="sm"/>
            <a:tailEnd type="arrow" w="med" len="sm"/>
          </a:ln>
        </p:spPr>
      </p:sp>
      <p:pic>
        <p:nvPicPr>
          <p:cNvPr id="36" name="Picture 36"/>
          <p:cNvPicPr>
            <a:picLocks noChangeAspect="1"/>
          </p:cNvPicPr>
          <p:nvPr/>
        </p:nvPicPr>
        <p:blipFill>
          <a:blip r:embed="rId9"/>
          <a:srcRect/>
          <a:stretch>
            <a:fillRect/>
          </a:stretch>
        </p:blipFill>
        <p:spPr>
          <a:xfrm>
            <a:off x="3988057" y="3041731"/>
            <a:ext cx="3342826" cy="922303"/>
          </a:xfrm>
          <a:prstGeom prst="rect">
            <a:avLst/>
          </a:prstGeom>
        </p:spPr>
      </p:pic>
      <p:pic>
        <p:nvPicPr>
          <p:cNvPr id="37" name="Picture 37"/>
          <p:cNvPicPr>
            <a:picLocks noChangeAspect="1"/>
          </p:cNvPicPr>
          <p:nvPr/>
        </p:nvPicPr>
        <p:blipFill>
          <a:blip r:embed="rId10"/>
          <a:srcRect/>
          <a:stretch>
            <a:fillRect/>
          </a:stretch>
        </p:blipFill>
        <p:spPr>
          <a:xfrm>
            <a:off x="11032481" y="2968561"/>
            <a:ext cx="1950014" cy="1096883"/>
          </a:xfrm>
          <a:prstGeom prst="rect">
            <a:avLst/>
          </a:prstGeom>
        </p:spPr>
      </p:pic>
      <p:pic>
        <p:nvPicPr>
          <p:cNvPr id="38" name="Picture 38"/>
          <p:cNvPicPr>
            <a:picLocks noChangeAspect="1"/>
          </p:cNvPicPr>
          <p:nvPr/>
        </p:nvPicPr>
        <p:blipFill>
          <a:blip r:embed="rId11"/>
          <a:srcRect/>
          <a:stretch>
            <a:fillRect/>
          </a:stretch>
        </p:blipFill>
        <p:spPr>
          <a:xfrm>
            <a:off x="9746349" y="6109219"/>
            <a:ext cx="2891585" cy="1046953"/>
          </a:xfrm>
          <a:prstGeom prst="rect">
            <a:avLst/>
          </a:prstGeom>
        </p:spPr>
      </p:pic>
      <p:pic>
        <p:nvPicPr>
          <p:cNvPr id="39" name="Picture 39"/>
          <p:cNvPicPr>
            <a:picLocks noChangeAspect="1"/>
          </p:cNvPicPr>
          <p:nvPr/>
        </p:nvPicPr>
        <p:blipFill>
          <a:blip r:embed="rId11"/>
          <a:srcRect/>
          <a:stretch>
            <a:fillRect/>
          </a:stretch>
        </p:blipFill>
        <p:spPr>
          <a:xfrm>
            <a:off x="9746349" y="8031022"/>
            <a:ext cx="2891585" cy="1046953"/>
          </a:xfrm>
          <a:prstGeom prst="rect">
            <a:avLst/>
          </a:prstGeom>
        </p:spPr>
      </p:pic>
      <p:pic>
        <p:nvPicPr>
          <p:cNvPr id="40" name="Picture 40"/>
          <p:cNvPicPr>
            <a:picLocks noChangeAspect="1"/>
          </p:cNvPicPr>
          <p:nvPr/>
        </p:nvPicPr>
        <p:blipFill>
          <a:blip r:embed="rId12"/>
          <a:srcRect b="19703"/>
          <a:stretch>
            <a:fillRect/>
          </a:stretch>
        </p:blipFill>
        <p:spPr>
          <a:xfrm>
            <a:off x="14461903" y="6238731"/>
            <a:ext cx="2357325" cy="841263"/>
          </a:xfrm>
          <a:prstGeom prst="rect">
            <a:avLst/>
          </a:prstGeom>
        </p:spPr>
      </p:pic>
      <p:pic>
        <p:nvPicPr>
          <p:cNvPr id="41" name="Picture 41"/>
          <p:cNvPicPr>
            <a:picLocks noChangeAspect="1"/>
          </p:cNvPicPr>
          <p:nvPr/>
        </p:nvPicPr>
        <p:blipFill>
          <a:blip r:embed="rId13"/>
          <a:srcRect/>
          <a:stretch>
            <a:fillRect/>
          </a:stretch>
        </p:blipFill>
        <p:spPr>
          <a:xfrm>
            <a:off x="14185866" y="8056212"/>
            <a:ext cx="3488624" cy="1017165"/>
          </a:xfrm>
          <a:prstGeom prst="rect">
            <a:avLst/>
          </a:prstGeom>
        </p:spPr>
      </p:pic>
      <p:pic>
        <p:nvPicPr>
          <p:cNvPr id="42" name="Picture 42"/>
          <p:cNvPicPr>
            <a:picLocks noChangeAspect="1"/>
          </p:cNvPicPr>
          <p:nvPr/>
        </p:nvPicPr>
        <p:blipFill>
          <a:blip r:embed="rId14"/>
          <a:srcRect l="9286" t="25962" r="9286" b="33447"/>
          <a:stretch>
            <a:fillRect/>
          </a:stretch>
        </p:blipFill>
        <p:spPr>
          <a:xfrm>
            <a:off x="5220617" y="7367717"/>
            <a:ext cx="3517765" cy="1122692"/>
          </a:xfrm>
          <a:prstGeom prst="rect">
            <a:avLst/>
          </a:prstGeom>
        </p:spPr>
      </p:pic>
      <p:sp>
        <p:nvSpPr>
          <p:cNvPr id="43" name="TextBox 43"/>
          <p:cNvSpPr txBox="1"/>
          <p:nvPr/>
        </p:nvSpPr>
        <p:spPr>
          <a:xfrm>
            <a:off x="5698356" y="1159144"/>
            <a:ext cx="7672781" cy="957738"/>
          </a:xfrm>
          <a:prstGeom prst="rect">
            <a:avLst/>
          </a:prstGeom>
        </p:spPr>
        <p:txBody>
          <a:bodyPr lIns="0" tIns="0" rIns="0" bIns="0" rtlCol="0" anchor="t">
            <a:spAutoFit/>
          </a:bodyPr>
          <a:lstStyle/>
          <a:p>
            <a:pPr algn="ctr">
              <a:lnSpc>
                <a:spcPts val="7487"/>
              </a:lnSpc>
            </a:pPr>
            <a:r>
              <a:rPr lang="en-US" sz="6399">
                <a:solidFill>
                  <a:srgbClr val="637EFF"/>
                </a:solidFill>
                <a:latin typeface="Roboto Condensed Bold"/>
              </a:rPr>
              <a:t>Automated Process</a:t>
            </a:r>
          </a:p>
        </p:txBody>
      </p:sp>
      <p:pic>
        <p:nvPicPr>
          <p:cNvPr id="44" name="Picture 4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94401" y="3183026"/>
            <a:ext cx="2794891" cy="2327382"/>
          </a:xfrm>
          <a:prstGeom prst="rect">
            <a:avLst/>
          </a:prstGeom>
        </p:spPr>
      </p:pic>
      <p:sp>
        <p:nvSpPr>
          <p:cNvPr id="45" name="TextBox 45"/>
          <p:cNvSpPr txBox="1"/>
          <p:nvPr/>
        </p:nvSpPr>
        <p:spPr>
          <a:xfrm>
            <a:off x="1375214" y="3780356"/>
            <a:ext cx="1833265" cy="944070"/>
          </a:xfrm>
          <a:prstGeom prst="rect">
            <a:avLst/>
          </a:prstGeom>
        </p:spPr>
        <p:txBody>
          <a:bodyPr lIns="0" tIns="0" rIns="0" bIns="0" rtlCol="0" anchor="t">
            <a:spAutoFit/>
          </a:bodyPr>
          <a:lstStyle/>
          <a:p>
            <a:pPr algn="ctr">
              <a:lnSpc>
                <a:spcPts val="1846"/>
              </a:lnSpc>
              <a:spcBef>
                <a:spcPct val="0"/>
              </a:spcBef>
            </a:pPr>
            <a:r>
              <a:rPr lang="en-US" sz="1578">
                <a:solidFill>
                  <a:srgbClr val="15214B"/>
                </a:solidFill>
                <a:latin typeface="Maven Pro Regular"/>
              </a:rPr>
              <a:t>Clinical Staff enter the NOMs in our EMR, after that I do most of the rest.​</a:t>
            </a:r>
          </a:p>
        </p:txBody>
      </p:sp>
      <p:sp>
        <p:nvSpPr>
          <p:cNvPr id="46" name="TextBox 46"/>
          <p:cNvSpPr txBox="1"/>
          <p:nvPr/>
        </p:nvSpPr>
        <p:spPr>
          <a:xfrm>
            <a:off x="5421755" y="5522366"/>
            <a:ext cx="2063430" cy="338819"/>
          </a:xfrm>
          <a:prstGeom prst="rect">
            <a:avLst/>
          </a:prstGeom>
        </p:spPr>
        <p:txBody>
          <a:bodyPr lIns="0" tIns="0" rIns="0" bIns="0" rtlCol="0" anchor="t">
            <a:spAutoFit/>
          </a:bodyPr>
          <a:lstStyle/>
          <a:p>
            <a:pPr algn="ctr">
              <a:lnSpc>
                <a:spcPts val="2822"/>
              </a:lnSpc>
            </a:pPr>
            <a:r>
              <a:rPr lang="en-US" sz="2015">
                <a:solidFill>
                  <a:srgbClr val="000000"/>
                </a:solidFill>
                <a:latin typeface="Nexa Bold Italics"/>
              </a:rPr>
              <a:t>Data warehouse</a:t>
            </a:r>
          </a:p>
        </p:txBody>
      </p:sp>
      <p:sp>
        <p:nvSpPr>
          <p:cNvPr id="47" name="AutoShape 47"/>
          <p:cNvSpPr/>
          <p:nvPr/>
        </p:nvSpPr>
        <p:spPr>
          <a:xfrm rot="5400000">
            <a:off x="15679940" y="9383422"/>
            <a:ext cx="553808" cy="0"/>
          </a:xfrm>
          <a:prstGeom prst="line">
            <a:avLst/>
          </a:prstGeom>
          <a:ln w="57150" cap="flat">
            <a:solidFill>
              <a:srgbClr val="FFFFFF"/>
            </a:solidFill>
            <a:prstDash val="solid"/>
            <a:headEnd type="none" w="sm" len="sm"/>
            <a:tailEnd type="arrow" w="med" len="sm"/>
          </a:ln>
        </p:spPr>
      </p:sp>
      <p:sp>
        <p:nvSpPr>
          <p:cNvPr id="48" name="AutoShape 48"/>
          <p:cNvSpPr/>
          <p:nvPr/>
        </p:nvSpPr>
        <p:spPr>
          <a:xfrm rot="-5400000">
            <a:off x="6475179" y="9236006"/>
            <a:ext cx="955309" cy="0"/>
          </a:xfrm>
          <a:prstGeom prst="line">
            <a:avLst/>
          </a:prstGeom>
          <a:ln w="57150" cap="flat">
            <a:solidFill>
              <a:srgbClr val="FFFFFF"/>
            </a:solidFill>
            <a:prstDash val="solid"/>
            <a:headEnd type="none" w="sm" len="sm"/>
            <a:tailEnd type="arrow" w="med" len="sm"/>
          </a:ln>
        </p:spPr>
      </p:sp>
      <p:sp>
        <p:nvSpPr>
          <p:cNvPr id="49" name="AutoShape 49"/>
          <p:cNvSpPr/>
          <p:nvPr/>
        </p:nvSpPr>
        <p:spPr>
          <a:xfrm>
            <a:off x="6979500" y="9692701"/>
            <a:ext cx="8977345" cy="0"/>
          </a:xfrm>
          <a:prstGeom prst="line">
            <a:avLst/>
          </a:prstGeom>
          <a:ln w="47625" cap="flat">
            <a:solidFill>
              <a:srgbClr val="FFFFFF"/>
            </a:solidFill>
            <a:prstDash val="solid"/>
            <a:headEnd type="none" w="sm" len="sm"/>
            <a:tailEnd type="none" w="sm" len="sm"/>
          </a:ln>
        </p:spPr>
      </p:sp>
      <p:sp>
        <p:nvSpPr>
          <p:cNvPr id="50" name="AutoShape 50"/>
          <p:cNvSpPr/>
          <p:nvPr/>
        </p:nvSpPr>
        <p:spPr>
          <a:xfrm rot="7799886">
            <a:off x="12851800" y="7742849"/>
            <a:ext cx="1723508" cy="0"/>
          </a:xfrm>
          <a:prstGeom prst="line">
            <a:avLst/>
          </a:prstGeom>
          <a:ln w="57150" cap="flat">
            <a:solidFill>
              <a:srgbClr val="FFFFFF"/>
            </a:solidFill>
            <a:prstDash val="solid"/>
            <a:headEnd type="none" w="sm" len="sm"/>
            <a:tailEnd type="arrow" w="med" len="sm"/>
          </a:ln>
        </p:spPr>
      </p:sp>
      <p:sp>
        <p:nvSpPr>
          <p:cNvPr id="51" name="AutoShape 51"/>
          <p:cNvSpPr/>
          <p:nvPr/>
        </p:nvSpPr>
        <p:spPr>
          <a:xfrm>
            <a:off x="12843118" y="6606029"/>
            <a:ext cx="870436" cy="0"/>
          </a:xfrm>
          <a:prstGeom prst="line">
            <a:avLst/>
          </a:prstGeom>
          <a:ln w="57150" cap="flat">
            <a:solidFill>
              <a:srgbClr val="FFFFFF"/>
            </a:solidFill>
            <a:prstDash val="solid"/>
            <a:headEnd type="none" w="sm" len="sm"/>
            <a:tailEnd type="arrow" w="med" len="sm"/>
          </a:ln>
        </p:spPr>
      </p:sp>
      <p:sp>
        <p:nvSpPr>
          <p:cNvPr id="52" name="AutoShape 52"/>
          <p:cNvSpPr/>
          <p:nvPr/>
        </p:nvSpPr>
        <p:spPr>
          <a:xfrm rot="-5400000">
            <a:off x="11503167" y="4861226"/>
            <a:ext cx="955309" cy="0"/>
          </a:xfrm>
          <a:prstGeom prst="line">
            <a:avLst/>
          </a:prstGeom>
          <a:ln w="57150" cap="flat">
            <a:solidFill>
              <a:srgbClr val="FFFFFF"/>
            </a:solidFill>
            <a:prstDash val="solid"/>
            <a:headEnd type="none" w="sm" len="sm"/>
            <a:tailEnd type="arrow" w="med" len="sm"/>
          </a:ln>
        </p:spPr>
      </p:sp>
      <p:sp>
        <p:nvSpPr>
          <p:cNvPr id="53" name="AutoShape 53"/>
          <p:cNvSpPr/>
          <p:nvPr/>
        </p:nvSpPr>
        <p:spPr>
          <a:xfrm>
            <a:off x="11954155" y="5365547"/>
            <a:ext cx="5716115" cy="0"/>
          </a:xfrm>
          <a:prstGeom prst="line">
            <a:avLst/>
          </a:prstGeom>
          <a:ln w="57150" cap="flat">
            <a:solidFill>
              <a:srgbClr val="FFFFFF"/>
            </a:solidFill>
            <a:prstDash val="solid"/>
            <a:headEnd type="none" w="sm" len="sm"/>
            <a:tailEnd type="none" w="sm" len="sm"/>
          </a:ln>
        </p:spPr>
      </p:sp>
      <p:sp>
        <p:nvSpPr>
          <p:cNvPr id="54" name="AutoShape 54"/>
          <p:cNvSpPr/>
          <p:nvPr/>
        </p:nvSpPr>
        <p:spPr>
          <a:xfrm rot="-5400000">
            <a:off x="15842001" y="7193816"/>
            <a:ext cx="3603204" cy="0"/>
          </a:xfrm>
          <a:prstGeom prst="line">
            <a:avLst/>
          </a:prstGeom>
          <a:ln w="57150" cap="flat">
            <a:solidFill>
              <a:srgbClr val="FFFFFF"/>
            </a:solidFill>
            <a:prstDash val="solid"/>
            <a:headEnd type="none" w="sm" len="sm"/>
            <a:tailEnd type="none" w="sm" len="sm"/>
          </a:ln>
        </p:spPr>
      </p:sp>
      <p:sp>
        <p:nvSpPr>
          <p:cNvPr id="55" name="AutoShape 55"/>
          <p:cNvSpPr/>
          <p:nvPr/>
        </p:nvSpPr>
        <p:spPr>
          <a:xfrm rot="-3187689">
            <a:off x="8113156" y="5483741"/>
            <a:ext cx="2465266" cy="0"/>
          </a:xfrm>
          <a:prstGeom prst="line">
            <a:avLst/>
          </a:prstGeom>
          <a:ln w="57150" cap="flat">
            <a:solidFill>
              <a:srgbClr val="FFFFFF"/>
            </a:solidFill>
            <a:prstDash val="solid"/>
            <a:headEnd type="none" w="sm" len="sm"/>
            <a:tailEnd type="arrow" w="med" len="sm"/>
          </a:ln>
        </p:spPr>
      </p:sp>
      <p:sp>
        <p:nvSpPr>
          <p:cNvPr id="56" name="AutoShape 56"/>
          <p:cNvSpPr/>
          <p:nvPr/>
        </p:nvSpPr>
        <p:spPr>
          <a:xfrm rot="-5400000">
            <a:off x="8066372" y="7006863"/>
            <a:ext cx="1093105" cy="0"/>
          </a:xfrm>
          <a:prstGeom prst="line">
            <a:avLst/>
          </a:prstGeom>
          <a:ln w="57150" cap="flat">
            <a:solidFill>
              <a:srgbClr val="FFFFFF"/>
            </a:solidFill>
            <a:prstDash val="solid"/>
            <a:headEnd type="none" w="sm" len="sm"/>
            <a:tailEnd type="none" w="sm" len="sm"/>
          </a:ln>
        </p:spPr>
      </p:sp>
      <p:sp>
        <p:nvSpPr>
          <p:cNvPr id="57" name="AutoShape 57"/>
          <p:cNvSpPr/>
          <p:nvPr/>
        </p:nvSpPr>
        <p:spPr>
          <a:xfrm rot="-5400000">
            <a:off x="7676780" y="8899031"/>
            <a:ext cx="529065" cy="0"/>
          </a:xfrm>
          <a:prstGeom prst="line">
            <a:avLst/>
          </a:prstGeom>
          <a:ln w="57150" cap="flat">
            <a:solidFill>
              <a:srgbClr val="FFFFFF"/>
            </a:solidFill>
            <a:prstDash val="solid"/>
            <a:headEnd type="none" w="sm" len="sm"/>
            <a:tailEnd type="arrow" w="med" len="sm"/>
          </a:ln>
        </p:spPr>
      </p:sp>
      <p:sp>
        <p:nvSpPr>
          <p:cNvPr id="58" name="AutoShape 58"/>
          <p:cNvSpPr/>
          <p:nvPr/>
        </p:nvSpPr>
        <p:spPr>
          <a:xfrm>
            <a:off x="7914646" y="9136897"/>
            <a:ext cx="2400564" cy="0"/>
          </a:xfrm>
          <a:prstGeom prst="line">
            <a:avLst/>
          </a:prstGeom>
          <a:ln w="57150" cap="flat">
            <a:solidFill>
              <a:srgbClr val="FFFFFF"/>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grpSp>
        <p:nvGrpSpPr>
          <p:cNvPr id="2" name="Group 2"/>
          <p:cNvGrpSpPr/>
          <p:nvPr/>
        </p:nvGrpSpPr>
        <p:grpSpPr>
          <a:xfrm>
            <a:off x="5346081" y="664516"/>
            <a:ext cx="7595837" cy="1535798"/>
            <a:chOff x="0" y="0"/>
            <a:chExt cx="2000550" cy="404490"/>
          </a:xfrm>
        </p:grpSpPr>
        <p:sp>
          <p:nvSpPr>
            <p:cNvPr id="3" name="Freeform 3"/>
            <p:cNvSpPr/>
            <p:nvPr/>
          </p:nvSpPr>
          <p:spPr>
            <a:xfrm>
              <a:off x="0" y="0"/>
              <a:ext cx="2000550" cy="404490"/>
            </a:xfrm>
            <a:custGeom>
              <a:avLst/>
              <a:gdLst/>
              <a:ahLst/>
              <a:cxnLst/>
              <a:rect l="l" t="t" r="r" b="b"/>
              <a:pathLst>
                <a:path w="2000550" h="404490">
                  <a:moveTo>
                    <a:pt x="0" y="0"/>
                  </a:moveTo>
                  <a:lnTo>
                    <a:pt x="2000550" y="0"/>
                  </a:lnTo>
                  <a:lnTo>
                    <a:pt x="2000550" y="404490"/>
                  </a:lnTo>
                  <a:lnTo>
                    <a:pt x="0" y="404490"/>
                  </a:lnTo>
                  <a:close/>
                </a:path>
              </a:pathLst>
            </a:custGeom>
            <a:solidFill>
              <a:srgbClr val="131E4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615772" y="958309"/>
            <a:ext cx="7056457" cy="957738"/>
          </a:xfrm>
          <a:prstGeom prst="rect">
            <a:avLst/>
          </a:prstGeom>
        </p:spPr>
        <p:txBody>
          <a:bodyPr lIns="0" tIns="0" rIns="0" bIns="0" rtlCol="0" anchor="t">
            <a:spAutoFit/>
          </a:bodyPr>
          <a:lstStyle/>
          <a:p>
            <a:pPr algn="ctr">
              <a:lnSpc>
                <a:spcPts val="7487"/>
              </a:lnSpc>
            </a:pPr>
            <a:r>
              <a:rPr lang="en-US" sz="6399">
                <a:solidFill>
                  <a:srgbClr val="637EFF"/>
                </a:solidFill>
                <a:latin typeface="Roboto Condensed Bold"/>
              </a:rPr>
              <a:t>Nommie</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29090" y="-3750128"/>
            <a:ext cx="6460419" cy="63877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00310" y="-3750128"/>
            <a:ext cx="6460419" cy="638774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73683" y="-3312832"/>
            <a:ext cx="5568835" cy="551314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55717" y="-3312832"/>
            <a:ext cx="5568835" cy="551314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668289" y="8700811"/>
            <a:ext cx="5336579" cy="527654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257706" y="8700811"/>
            <a:ext cx="5336579" cy="527654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05200" y="2532362"/>
            <a:ext cx="4077600" cy="67259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21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35952" y="341416"/>
            <a:ext cx="9713444" cy="960416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872" t="82864" r="43527"/>
          <a:stretch>
            <a:fillRect/>
          </a:stretch>
        </p:blipFill>
        <p:spPr>
          <a:xfrm>
            <a:off x="-990962" y="9464158"/>
            <a:ext cx="3360875" cy="164568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97245" y="2246657"/>
            <a:ext cx="6454544" cy="6389998"/>
          </a:xfrm>
          <a:prstGeom prst="rect">
            <a:avLst/>
          </a:prstGeom>
        </p:spPr>
      </p:pic>
      <p:sp>
        <p:nvSpPr>
          <p:cNvPr id="5" name="AutoShape 5"/>
          <p:cNvSpPr/>
          <p:nvPr/>
        </p:nvSpPr>
        <p:spPr>
          <a:xfrm rot="-5400000">
            <a:off x="-3977207" y="4458251"/>
            <a:ext cx="10059439" cy="0"/>
          </a:xfrm>
          <a:prstGeom prst="line">
            <a:avLst/>
          </a:prstGeom>
          <a:ln w="47625" cap="flat">
            <a:solidFill>
              <a:srgbClr val="B2DEFF"/>
            </a:solidFill>
            <a:prstDash val="solid"/>
            <a:headEnd type="none" w="sm" len="sm"/>
            <a:tailEnd type="none" w="sm" len="sm"/>
          </a:ln>
        </p:spPr>
      </p:sp>
      <p:pic>
        <p:nvPicPr>
          <p:cNvPr id="6" name="Picture 6"/>
          <p:cNvPicPr>
            <a:picLocks noChangeAspect="1"/>
          </p:cNvPicPr>
          <p:nvPr/>
        </p:nvPicPr>
        <p:blipFill>
          <a:blip r:embed="rId6"/>
          <a:srcRect/>
          <a:stretch>
            <a:fillRect/>
          </a:stretch>
        </p:blipFill>
        <p:spPr>
          <a:xfrm rot="-5400000">
            <a:off x="1845486" y="3307948"/>
            <a:ext cx="459651" cy="398173"/>
          </a:xfrm>
          <a:prstGeom prst="rect">
            <a:avLst/>
          </a:prstGeom>
        </p:spPr>
      </p:pic>
      <p:pic>
        <p:nvPicPr>
          <p:cNvPr id="7" name="Picture 7"/>
          <p:cNvPicPr>
            <a:picLocks noChangeAspect="1"/>
          </p:cNvPicPr>
          <p:nvPr/>
        </p:nvPicPr>
        <p:blipFill>
          <a:blip r:embed="rId6"/>
          <a:srcRect/>
          <a:stretch>
            <a:fillRect/>
          </a:stretch>
        </p:blipFill>
        <p:spPr>
          <a:xfrm rot="-5400000">
            <a:off x="1845486" y="5012744"/>
            <a:ext cx="459651" cy="398173"/>
          </a:xfrm>
          <a:prstGeom prst="rect">
            <a:avLst/>
          </a:prstGeom>
        </p:spPr>
      </p:pic>
      <p:pic>
        <p:nvPicPr>
          <p:cNvPr id="8" name="Picture 8"/>
          <p:cNvPicPr>
            <a:picLocks noChangeAspect="1"/>
          </p:cNvPicPr>
          <p:nvPr/>
        </p:nvPicPr>
        <p:blipFill>
          <a:blip r:embed="rId6"/>
          <a:srcRect/>
          <a:stretch>
            <a:fillRect/>
          </a:stretch>
        </p:blipFill>
        <p:spPr>
          <a:xfrm rot="-5400000">
            <a:off x="1845486" y="7119980"/>
            <a:ext cx="459651" cy="398173"/>
          </a:xfrm>
          <a:prstGeom prst="rect">
            <a:avLst/>
          </a:prstGeom>
        </p:spPr>
      </p:pic>
      <p:grpSp>
        <p:nvGrpSpPr>
          <p:cNvPr id="9" name="Group 9"/>
          <p:cNvGrpSpPr/>
          <p:nvPr/>
        </p:nvGrpSpPr>
        <p:grpSpPr>
          <a:xfrm>
            <a:off x="1606535" y="984633"/>
            <a:ext cx="7595837" cy="1556593"/>
            <a:chOff x="0" y="0"/>
            <a:chExt cx="2000550" cy="409967"/>
          </a:xfrm>
        </p:grpSpPr>
        <p:sp>
          <p:nvSpPr>
            <p:cNvPr id="10" name="Freeform 10"/>
            <p:cNvSpPr/>
            <p:nvPr/>
          </p:nvSpPr>
          <p:spPr>
            <a:xfrm>
              <a:off x="0" y="0"/>
              <a:ext cx="2000550" cy="409967"/>
            </a:xfrm>
            <a:custGeom>
              <a:avLst/>
              <a:gdLst/>
              <a:ahLst/>
              <a:cxnLst/>
              <a:rect l="l" t="t" r="r" b="b"/>
              <a:pathLst>
                <a:path w="2000550" h="409967">
                  <a:moveTo>
                    <a:pt x="0" y="0"/>
                  </a:moveTo>
                  <a:lnTo>
                    <a:pt x="2000550" y="0"/>
                  </a:lnTo>
                  <a:lnTo>
                    <a:pt x="2000550" y="409967"/>
                  </a:lnTo>
                  <a:lnTo>
                    <a:pt x="0" y="409967"/>
                  </a:lnTo>
                  <a:close/>
                </a:path>
              </a:pathLst>
            </a:custGeom>
            <a:solidFill>
              <a:srgbClr val="131E44"/>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876225" y="1288823"/>
            <a:ext cx="7056457" cy="957738"/>
          </a:xfrm>
          <a:prstGeom prst="rect">
            <a:avLst/>
          </a:prstGeom>
        </p:spPr>
        <p:txBody>
          <a:bodyPr lIns="0" tIns="0" rIns="0" bIns="0" rtlCol="0" anchor="t">
            <a:spAutoFit/>
          </a:bodyPr>
          <a:lstStyle/>
          <a:p>
            <a:pPr>
              <a:lnSpc>
                <a:spcPts val="7487"/>
              </a:lnSpc>
            </a:pPr>
            <a:r>
              <a:rPr lang="en-US" sz="6399">
                <a:solidFill>
                  <a:srgbClr val="637EFF"/>
                </a:solidFill>
                <a:latin typeface="Roboto Condensed Bold"/>
              </a:rPr>
              <a:t>Benefits &amp; Outcomes</a:t>
            </a:r>
          </a:p>
        </p:txBody>
      </p:sp>
      <p:sp>
        <p:nvSpPr>
          <p:cNvPr id="13" name="TextBox 13"/>
          <p:cNvSpPr txBox="1"/>
          <p:nvPr/>
        </p:nvSpPr>
        <p:spPr>
          <a:xfrm>
            <a:off x="2686576" y="3140643"/>
            <a:ext cx="11835251" cy="596217"/>
          </a:xfrm>
          <a:prstGeom prst="rect">
            <a:avLst/>
          </a:prstGeom>
        </p:spPr>
        <p:txBody>
          <a:bodyPr lIns="0" tIns="0" rIns="0" bIns="0" rtlCol="0" anchor="t">
            <a:spAutoFit/>
          </a:bodyPr>
          <a:lstStyle/>
          <a:p>
            <a:pPr>
              <a:lnSpc>
                <a:spcPts val="4679"/>
              </a:lnSpc>
            </a:pPr>
            <a:r>
              <a:rPr lang="en-US" sz="3999" spc="199">
                <a:solidFill>
                  <a:srgbClr val="B2DEFF"/>
                </a:solidFill>
                <a:latin typeface="Roboto Condensed"/>
              </a:rPr>
              <a:t>Less time tracking clients; more time engaging​</a:t>
            </a:r>
          </a:p>
        </p:txBody>
      </p:sp>
      <p:sp>
        <p:nvSpPr>
          <p:cNvPr id="14" name="TextBox 14"/>
          <p:cNvSpPr txBox="1"/>
          <p:nvPr/>
        </p:nvSpPr>
        <p:spPr>
          <a:xfrm>
            <a:off x="2686576" y="4787931"/>
            <a:ext cx="10864073" cy="1186719"/>
          </a:xfrm>
          <a:prstGeom prst="rect">
            <a:avLst/>
          </a:prstGeom>
        </p:spPr>
        <p:txBody>
          <a:bodyPr lIns="0" tIns="0" rIns="0" bIns="0" rtlCol="0" anchor="t">
            <a:spAutoFit/>
          </a:bodyPr>
          <a:lstStyle/>
          <a:p>
            <a:pPr>
              <a:lnSpc>
                <a:spcPts val="4679"/>
              </a:lnSpc>
            </a:pPr>
            <a:r>
              <a:rPr lang="en-US" sz="3999" spc="199">
                <a:solidFill>
                  <a:srgbClr val="B2DEFF"/>
                </a:solidFill>
                <a:latin typeface="Roboto Condensed"/>
              </a:rPr>
              <a:t>Automation exposed issues in data collection and entry​</a:t>
            </a:r>
          </a:p>
        </p:txBody>
      </p:sp>
      <p:sp>
        <p:nvSpPr>
          <p:cNvPr id="15" name="TextBox 15"/>
          <p:cNvSpPr txBox="1"/>
          <p:nvPr/>
        </p:nvSpPr>
        <p:spPr>
          <a:xfrm>
            <a:off x="2686576" y="7025721"/>
            <a:ext cx="9594070" cy="596217"/>
          </a:xfrm>
          <a:prstGeom prst="rect">
            <a:avLst/>
          </a:prstGeom>
        </p:spPr>
        <p:txBody>
          <a:bodyPr lIns="0" tIns="0" rIns="0" bIns="0" rtlCol="0" anchor="t">
            <a:spAutoFit/>
          </a:bodyPr>
          <a:lstStyle/>
          <a:p>
            <a:pPr>
              <a:lnSpc>
                <a:spcPts val="4679"/>
              </a:lnSpc>
            </a:pPr>
            <a:r>
              <a:rPr lang="en-US" sz="3999" spc="199">
                <a:solidFill>
                  <a:srgbClr val="B2DEFF"/>
                </a:solidFill>
                <a:latin typeface="Roboto Condensed"/>
              </a:rPr>
              <a:t>Accurate and timely entry into SPARS​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925215-6e5f-4b36-94ee-85a45127e261" xsi:nil="true"/>
    <lcf76f155ced4ddcb4097134ff3c332f xmlns="743e27b2-da8f-4266-954a-b109287aec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A2E83D67EF0F48BC176FB41A530327" ma:contentTypeVersion="16" ma:contentTypeDescription="Create a new document." ma:contentTypeScope="" ma:versionID="681f9ab9ff03458c0de95e33cb787293">
  <xsd:schema xmlns:xsd="http://www.w3.org/2001/XMLSchema" xmlns:xs="http://www.w3.org/2001/XMLSchema" xmlns:p="http://schemas.microsoft.com/office/2006/metadata/properties" xmlns:ns2="743e27b2-da8f-4266-954a-b109287aec06" xmlns:ns3="75925215-6e5f-4b36-94ee-85a45127e261" targetNamespace="http://schemas.microsoft.com/office/2006/metadata/properties" ma:root="true" ma:fieldsID="b2fbdfcdbf48382658ecaa5d782de9fe" ns2:_="" ns3:_="">
    <xsd:import namespace="743e27b2-da8f-4266-954a-b109287aec06"/>
    <xsd:import namespace="75925215-6e5f-4b36-94ee-85a45127e2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e27b2-da8f-4266-954a-b109287aec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8aaa06-ee4d-4b24-9da1-7cc0c08ec3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925215-6e5f-4b36-94ee-85a45127e26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16ce8a-1464-48b4-a2fd-328174197845}" ma:internalName="TaxCatchAll" ma:showField="CatchAllData" ma:web="75925215-6e5f-4b36-94ee-85a45127e2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0CB996-B547-4107-9DDC-9185814B15DA}">
  <ds:schemaRefs>
    <ds:schemaRef ds:uri="http://schemas.microsoft.com/office/2006/metadata/properties"/>
    <ds:schemaRef ds:uri="http://schemas.microsoft.com/office/infopath/2007/PartnerControls"/>
    <ds:schemaRef ds:uri="75925215-6e5f-4b36-94ee-85a45127e261"/>
    <ds:schemaRef ds:uri="743e27b2-da8f-4266-954a-b109287aec06"/>
  </ds:schemaRefs>
</ds:datastoreItem>
</file>

<file path=customXml/itemProps2.xml><?xml version="1.0" encoding="utf-8"?>
<ds:datastoreItem xmlns:ds="http://schemas.openxmlformats.org/officeDocument/2006/customXml" ds:itemID="{8012A168-EE81-4CE9-AC68-7C8526D85B75}">
  <ds:schemaRefs>
    <ds:schemaRef ds:uri="http://schemas.microsoft.com/sharepoint/v3/contenttype/forms"/>
  </ds:schemaRefs>
</ds:datastoreItem>
</file>

<file path=customXml/itemProps3.xml><?xml version="1.0" encoding="utf-8"?>
<ds:datastoreItem xmlns:ds="http://schemas.openxmlformats.org/officeDocument/2006/customXml" ds:itemID="{487EA55A-75BD-42A1-89EF-A7A2A5DC2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3e27b2-da8f-4266-954a-b109287aec06"/>
    <ds:schemaRef ds:uri="75925215-6e5f-4b36-94ee-85a45127e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CBHC Humans &amp; Robots Slides DRAFT 08.03.22</dc:title>
  <cp:revision>4</cp:revision>
  <dcterms:created xsi:type="dcterms:W3CDTF">2006-08-16T00:00:00Z</dcterms:created>
  <dcterms:modified xsi:type="dcterms:W3CDTF">2022-08-04T19:06:46Z</dcterms:modified>
  <dc:identifier>DAFHJwECeKg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0x0101003BA2E83D67EF0F48BC176FB41A530327</vt:lpwstr>
  </property>
  <property fmtid="{D5CDD505-2E9C-101B-9397-08002B2CF9AE}" pid="3" name="MediaServiceImageTags">
    <vt:lpwstr/>
  </property>
</Properties>
</file>