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</p:sldMasterIdLst>
  <p:notesMasterIdLst>
    <p:notesMasterId r:id="rId31"/>
  </p:notesMasterIdLst>
  <p:sldIdLst>
    <p:sldId id="258" r:id="rId6"/>
    <p:sldId id="288" r:id="rId7"/>
    <p:sldId id="257" r:id="rId8"/>
    <p:sldId id="260" r:id="rId9"/>
    <p:sldId id="263" r:id="rId10"/>
    <p:sldId id="266" r:id="rId11"/>
    <p:sldId id="261" r:id="rId12"/>
    <p:sldId id="270" r:id="rId13"/>
    <p:sldId id="281" r:id="rId14"/>
    <p:sldId id="278" r:id="rId15"/>
    <p:sldId id="285" r:id="rId16"/>
    <p:sldId id="283" r:id="rId17"/>
    <p:sldId id="282" r:id="rId18"/>
    <p:sldId id="284" r:id="rId19"/>
    <p:sldId id="286" r:id="rId20"/>
    <p:sldId id="289" r:id="rId21"/>
    <p:sldId id="287" r:id="rId22"/>
    <p:sldId id="290" r:id="rId23"/>
    <p:sldId id="292" r:id="rId24"/>
    <p:sldId id="298" r:id="rId25"/>
    <p:sldId id="299" r:id="rId26"/>
    <p:sldId id="302" r:id="rId27"/>
    <p:sldId id="297" r:id="rId28"/>
    <p:sldId id="280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di Williams" initials="HW" lastIdx="1" clrIdx="0">
    <p:extLst>
      <p:ext uri="{19B8F6BF-5375-455C-9EA6-DF929625EA0E}">
        <p15:presenceInfo xmlns:p15="http://schemas.microsoft.com/office/powerpoint/2012/main" userId="S::Heidi.Williams@coag.gov::ee6a5fd9-5bb8-442e-bf17-5b757b1f54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749CA2-522B-4214-8D52-57B0FF7DA38F}" v="35" dt="2022-09-13T20:53:04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2"/>
    <p:restoredTop sz="94650"/>
  </p:normalViewPr>
  <p:slideViewPr>
    <p:cSldViewPr snapToGrid="0" snapToObjects="1">
      <p:cViewPr varScale="1">
        <p:scale>
          <a:sx n="105" d="100"/>
          <a:sy n="105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Williams" userId="ee6a5fd9-5bb8-442e-bf17-5b757b1f54e8" providerId="ADAL" clId="{A7749CA2-522B-4214-8D52-57B0FF7DA38F}"/>
    <pc:docChg chg="custSel addSld delSld modSld sldOrd">
      <pc:chgData name="Heidi Williams" userId="ee6a5fd9-5bb8-442e-bf17-5b757b1f54e8" providerId="ADAL" clId="{A7749CA2-522B-4214-8D52-57B0FF7DA38F}" dt="2022-09-13T20:53:11.539" v="537" actId="47"/>
      <pc:docMkLst>
        <pc:docMk/>
      </pc:docMkLst>
      <pc:sldChg chg="add">
        <pc:chgData name="Heidi Williams" userId="ee6a5fd9-5bb8-442e-bf17-5b757b1f54e8" providerId="ADAL" clId="{A7749CA2-522B-4214-8D52-57B0FF7DA38F}" dt="2022-09-12T16:39:48.639" v="4"/>
        <pc:sldMkLst>
          <pc:docMk/>
          <pc:sldMk cId="3255940798" sldId="257"/>
        </pc:sldMkLst>
      </pc:sldChg>
      <pc:sldChg chg="delSp modSp del mod">
        <pc:chgData name="Heidi Williams" userId="ee6a5fd9-5bb8-442e-bf17-5b757b1f54e8" providerId="ADAL" clId="{A7749CA2-522B-4214-8D52-57B0FF7DA38F}" dt="2022-09-12T16:41:27.254" v="6" actId="47"/>
        <pc:sldMkLst>
          <pc:docMk/>
          <pc:sldMk cId="2342263992" sldId="259"/>
        </pc:sldMkLst>
        <pc:spChg chg="del mod">
          <ac:chgData name="Heidi Williams" userId="ee6a5fd9-5bb8-442e-bf17-5b757b1f54e8" providerId="ADAL" clId="{A7749CA2-522B-4214-8D52-57B0FF7DA38F}" dt="2022-09-12T16:37:53.555" v="1" actId="478"/>
          <ac:spMkLst>
            <pc:docMk/>
            <pc:sldMk cId="2342263992" sldId="259"/>
            <ac:spMk id="33" creationId="{AB8AB18F-72A3-430E-86FE-DC3CE2FD9911}"/>
          </ac:spMkLst>
        </pc:spChg>
        <pc:cxnChg chg="del">
          <ac:chgData name="Heidi Williams" userId="ee6a5fd9-5bb8-442e-bf17-5b757b1f54e8" providerId="ADAL" clId="{A7749CA2-522B-4214-8D52-57B0FF7DA38F}" dt="2022-09-12T16:37:55.848" v="2" actId="478"/>
          <ac:cxnSpMkLst>
            <pc:docMk/>
            <pc:sldMk cId="2342263992" sldId="259"/>
            <ac:cxnSpMk id="32" creationId="{595B469A-125E-4373-B440-7E399A8C0691}"/>
          </ac:cxnSpMkLst>
        </pc:cxnChg>
      </pc:sldChg>
      <pc:sldChg chg="ord">
        <pc:chgData name="Heidi Williams" userId="ee6a5fd9-5bb8-442e-bf17-5b757b1f54e8" providerId="ADAL" clId="{A7749CA2-522B-4214-8D52-57B0FF7DA38F}" dt="2022-09-12T16:41:33.716" v="8"/>
        <pc:sldMkLst>
          <pc:docMk/>
          <pc:sldMk cId="2471712135" sldId="266"/>
        </pc:sldMkLst>
      </pc:sldChg>
      <pc:sldChg chg="del">
        <pc:chgData name="Heidi Williams" userId="ee6a5fd9-5bb8-442e-bf17-5b757b1f54e8" providerId="ADAL" clId="{A7749CA2-522B-4214-8D52-57B0FF7DA38F}" dt="2022-09-12T16:42:18.273" v="10" actId="47"/>
        <pc:sldMkLst>
          <pc:docMk/>
          <pc:sldMk cId="3848066903" sldId="274"/>
        </pc:sldMkLst>
      </pc:sldChg>
      <pc:sldChg chg="del">
        <pc:chgData name="Heidi Williams" userId="ee6a5fd9-5bb8-442e-bf17-5b757b1f54e8" providerId="ADAL" clId="{A7749CA2-522B-4214-8D52-57B0FF7DA38F}" dt="2022-09-12T16:42:19.571" v="11" actId="47"/>
        <pc:sldMkLst>
          <pc:docMk/>
          <pc:sldMk cId="325064910" sldId="275"/>
        </pc:sldMkLst>
      </pc:sldChg>
      <pc:sldChg chg="modSp del mod">
        <pc:chgData name="Heidi Williams" userId="ee6a5fd9-5bb8-442e-bf17-5b757b1f54e8" providerId="ADAL" clId="{A7749CA2-522B-4214-8D52-57B0FF7DA38F}" dt="2022-09-12T16:42:27.456" v="13" actId="47"/>
        <pc:sldMkLst>
          <pc:docMk/>
          <pc:sldMk cId="1592024561" sldId="276"/>
        </pc:sldMkLst>
        <pc:spChg chg="mod">
          <ac:chgData name="Heidi Williams" userId="ee6a5fd9-5bb8-442e-bf17-5b757b1f54e8" providerId="ADAL" clId="{A7749CA2-522B-4214-8D52-57B0FF7DA38F}" dt="2022-09-12T16:42:25.149" v="12" actId="6549"/>
          <ac:spMkLst>
            <pc:docMk/>
            <pc:sldMk cId="1592024561" sldId="276"/>
            <ac:spMk id="2" creationId="{1E983148-7007-E944-9FA6-E82083B091E7}"/>
          </ac:spMkLst>
        </pc:spChg>
      </pc:sldChg>
      <pc:sldChg chg="modSp mod">
        <pc:chgData name="Heidi Williams" userId="ee6a5fd9-5bb8-442e-bf17-5b757b1f54e8" providerId="ADAL" clId="{A7749CA2-522B-4214-8D52-57B0FF7DA38F}" dt="2022-09-12T16:50:59.942" v="288" actId="1076"/>
        <pc:sldMkLst>
          <pc:docMk/>
          <pc:sldMk cId="2936540646" sldId="277"/>
        </pc:sldMkLst>
        <pc:spChg chg="mod">
          <ac:chgData name="Heidi Williams" userId="ee6a5fd9-5bb8-442e-bf17-5b757b1f54e8" providerId="ADAL" clId="{A7749CA2-522B-4214-8D52-57B0FF7DA38F}" dt="2022-09-12T16:50:59.942" v="288" actId="1076"/>
          <ac:spMkLst>
            <pc:docMk/>
            <pc:sldMk cId="2936540646" sldId="277"/>
            <ac:spMk id="9" creationId="{A2CF0EFB-1CC7-4527-AA7A-2E1A9DB310D4}"/>
          </ac:spMkLst>
        </pc:spChg>
        <pc:spChg chg="mod">
          <ac:chgData name="Heidi Williams" userId="ee6a5fd9-5bb8-442e-bf17-5b757b1f54e8" providerId="ADAL" clId="{A7749CA2-522B-4214-8D52-57B0FF7DA38F}" dt="2022-09-12T16:50:57.351" v="287" actId="1076"/>
          <ac:spMkLst>
            <pc:docMk/>
            <pc:sldMk cId="2936540646" sldId="277"/>
            <ac:spMk id="10" creationId="{8CAB5527-8A3C-448B-8A8F-2910007500B5}"/>
          </ac:spMkLst>
        </pc:spChg>
        <pc:spChg chg="mod">
          <ac:chgData name="Heidi Williams" userId="ee6a5fd9-5bb8-442e-bf17-5b757b1f54e8" providerId="ADAL" clId="{A7749CA2-522B-4214-8D52-57B0FF7DA38F}" dt="2022-09-12T16:50:42.945" v="285" actId="20577"/>
          <ac:spMkLst>
            <pc:docMk/>
            <pc:sldMk cId="2936540646" sldId="277"/>
            <ac:spMk id="22" creationId="{D4413E0A-986A-446C-8744-30D3896F365E}"/>
          </ac:spMkLst>
        </pc:spChg>
      </pc:sldChg>
      <pc:sldChg chg="del">
        <pc:chgData name="Heidi Williams" userId="ee6a5fd9-5bb8-442e-bf17-5b757b1f54e8" providerId="ADAL" clId="{A7749CA2-522B-4214-8D52-57B0FF7DA38F}" dt="2022-09-12T16:41:37.691" v="9" actId="47"/>
        <pc:sldMkLst>
          <pc:docMk/>
          <pc:sldMk cId="301919119" sldId="279"/>
        </pc:sldMkLst>
      </pc:sldChg>
      <pc:sldChg chg="addSp delSp modSp mod">
        <pc:chgData name="Heidi Williams" userId="ee6a5fd9-5bb8-442e-bf17-5b757b1f54e8" providerId="ADAL" clId="{A7749CA2-522B-4214-8D52-57B0FF7DA38F}" dt="2022-09-12T17:06:42.761" v="525" actId="1076"/>
        <pc:sldMkLst>
          <pc:docMk/>
          <pc:sldMk cId="2225403393" sldId="287"/>
        </pc:sldMkLst>
        <pc:spChg chg="mod">
          <ac:chgData name="Heidi Williams" userId="ee6a5fd9-5bb8-442e-bf17-5b757b1f54e8" providerId="ADAL" clId="{A7749CA2-522B-4214-8D52-57B0FF7DA38F}" dt="2022-09-12T17:05:55.621" v="508" actId="6549"/>
          <ac:spMkLst>
            <pc:docMk/>
            <pc:sldMk cId="2225403393" sldId="287"/>
            <ac:spMk id="2" creationId="{53FAAE84-AB6A-4955-B462-D52EBE9D3D21}"/>
          </ac:spMkLst>
        </pc:spChg>
        <pc:spChg chg="add mod">
          <ac:chgData name="Heidi Williams" userId="ee6a5fd9-5bb8-442e-bf17-5b757b1f54e8" providerId="ADAL" clId="{A7749CA2-522B-4214-8D52-57B0FF7DA38F}" dt="2022-09-12T17:06:18.439" v="517" actId="1076"/>
          <ac:spMkLst>
            <pc:docMk/>
            <pc:sldMk cId="2225403393" sldId="287"/>
            <ac:spMk id="15" creationId="{074266E6-2524-47CB-8025-413F962FE18C}"/>
          </ac:spMkLst>
        </pc:spChg>
        <pc:spChg chg="add mod">
          <ac:chgData name="Heidi Williams" userId="ee6a5fd9-5bb8-442e-bf17-5b757b1f54e8" providerId="ADAL" clId="{A7749CA2-522B-4214-8D52-57B0FF7DA38F}" dt="2022-09-12T17:06:23.199" v="519" actId="1076"/>
          <ac:spMkLst>
            <pc:docMk/>
            <pc:sldMk cId="2225403393" sldId="287"/>
            <ac:spMk id="16" creationId="{E77F2ED2-AF98-458D-8E7D-40DFB31044E8}"/>
          </ac:spMkLst>
        </pc:spChg>
        <pc:picChg chg="add mod">
          <ac:chgData name="Heidi Williams" userId="ee6a5fd9-5bb8-442e-bf17-5b757b1f54e8" providerId="ADAL" clId="{A7749CA2-522B-4214-8D52-57B0FF7DA38F}" dt="2022-09-12T17:06:42.761" v="525" actId="1076"/>
          <ac:picMkLst>
            <pc:docMk/>
            <pc:sldMk cId="2225403393" sldId="287"/>
            <ac:picMk id="4" creationId="{7B622E93-77D8-41D3-AB6A-BDEE74B3AE12}"/>
          </ac:picMkLst>
        </pc:picChg>
        <pc:picChg chg="add mod">
          <ac:chgData name="Heidi Williams" userId="ee6a5fd9-5bb8-442e-bf17-5b757b1f54e8" providerId="ADAL" clId="{A7749CA2-522B-4214-8D52-57B0FF7DA38F}" dt="2022-09-12T17:06:34.456" v="523" actId="1076"/>
          <ac:picMkLst>
            <pc:docMk/>
            <pc:sldMk cId="2225403393" sldId="287"/>
            <ac:picMk id="5" creationId="{7B711958-E3C7-4D46-AF59-3C483D1E73E0}"/>
          </ac:picMkLst>
        </pc:picChg>
        <pc:picChg chg="add mod">
          <ac:chgData name="Heidi Williams" userId="ee6a5fd9-5bb8-442e-bf17-5b757b1f54e8" providerId="ADAL" clId="{A7749CA2-522B-4214-8D52-57B0FF7DA38F}" dt="2022-09-12T17:06:29.768" v="521" actId="1076"/>
          <ac:picMkLst>
            <pc:docMk/>
            <pc:sldMk cId="2225403393" sldId="287"/>
            <ac:picMk id="6" creationId="{68DA2944-4798-4CAD-BC69-4C3129EC33F5}"/>
          </ac:picMkLst>
        </pc:picChg>
        <pc:picChg chg="add mod">
          <ac:chgData name="Heidi Williams" userId="ee6a5fd9-5bb8-442e-bf17-5b757b1f54e8" providerId="ADAL" clId="{A7749CA2-522B-4214-8D52-57B0FF7DA38F}" dt="2022-09-12T17:06:05.792" v="512" actId="1076"/>
          <ac:picMkLst>
            <pc:docMk/>
            <pc:sldMk cId="2225403393" sldId="287"/>
            <ac:picMk id="8" creationId="{6CFE54D3-C2AD-4979-9F99-E6EAE80A7E4E}"/>
          </ac:picMkLst>
        </pc:picChg>
        <pc:picChg chg="add mod">
          <ac:chgData name="Heidi Williams" userId="ee6a5fd9-5bb8-442e-bf17-5b757b1f54e8" providerId="ADAL" clId="{A7749CA2-522B-4214-8D52-57B0FF7DA38F}" dt="2022-09-12T17:06:07.261" v="513" actId="1076"/>
          <ac:picMkLst>
            <pc:docMk/>
            <pc:sldMk cId="2225403393" sldId="287"/>
            <ac:picMk id="9" creationId="{287882B8-6C62-4A9F-80C4-C820F1752B41}"/>
          </ac:picMkLst>
        </pc:picChg>
        <pc:picChg chg="add mod">
          <ac:chgData name="Heidi Williams" userId="ee6a5fd9-5bb8-442e-bf17-5b757b1f54e8" providerId="ADAL" clId="{A7749CA2-522B-4214-8D52-57B0FF7DA38F}" dt="2022-09-12T17:06:10.375" v="514" actId="1076"/>
          <ac:picMkLst>
            <pc:docMk/>
            <pc:sldMk cId="2225403393" sldId="287"/>
            <ac:picMk id="10" creationId="{91984C62-30E7-4831-8803-E6188F41B0C4}"/>
          </ac:picMkLst>
        </pc:picChg>
        <pc:picChg chg="add del mod">
          <ac:chgData name="Heidi Williams" userId="ee6a5fd9-5bb8-442e-bf17-5b757b1f54e8" providerId="ADAL" clId="{A7749CA2-522B-4214-8D52-57B0FF7DA38F}" dt="2022-09-12T16:46:12.880" v="81" actId="478"/>
          <ac:picMkLst>
            <pc:docMk/>
            <pc:sldMk cId="2225403393" sldId="287"/>
            <ac:picMk id="11" creationId="{6EA5F4A7-C768-4DFF-A20E-411C07162B14}"/>
          </ac:picMkLst>
        </pc:picChg>
        <pc:picChg chg="add mod">
          <ac:chgData name="Heidi Williams" userId="ee6a5fd9-5bb8-442e-bf17-5b757b1f54e8" providerId="ADAL" clId="{A7749CA2-522B-4214-8D52-57B0FF7DA38F}" dt="2022-09-12T17:06:12.088" v="515" actId="1076"/>
          <ac:picMkLst>
            <pc:docMk/>
            <pc:sldMk cId="2225403393" sldId="287"/>
            <ac:picMk id="12" creationId="{D777A3B9-2C9A-4FC5-8B99-CAA15EF3F556}"/>
          </ac:picMkLst>
        </pc:picChg>
        <pc:picChg chg="add mod">
          <ac:chgData name="Heidi Williams" userId="ee6a5fd9-5bb8-442e-bf17-5b757b1f54e8" providerId="ADAL" clId="{A7749CA2-522B-4214-8D52-57B0FF7DA38F}" dt="2022-09-12T17:06:14.953" v="516" actId="1076"/>
          <ac:picMkLst>
            <pc:docMk/>
            <pc:sldMk cId="2225403393" sldId="287"/>
            <ac:picMk id="13" creationId="{108DB933-8BED-43F6-AE8C-BB146AC10873}"/>
          </ac:picMkLst>
        </pc:picChg>
        <pc:picChg chg="add mod">
          <ac:chgData name="Heidi Williams" userId="ee6a5fd9-5bb8-442e-bf17-5b757b1f54e8" providerId="ADAL" clId="{A7749CA2-522B-4214-8D52-57B0FF7DA38F}" dt="2022-09-12T17:06:20.472" v="518" actId="1076"/>
          <ac:picMkLst>
            <pc:docMk/>
            <pc:sldMk cId="2225403393" sldId="287"/>
            <ac:picMk id="14" creationId="{8F1534FD-B25B-44A7-88BA-0E0E9F63704E}"/>
          </ac:picMkLst>
        </pc:picChg>
      </pc:sldChg>
      <pc:sldChg chg="new del">
        <pc:chgData name="Heidi Williams" userId="ee6a5fd9-5bb8-442e-bf17-5b757b1f54e8" providerId="ADAL" clId="{A7749CA2-522B-4214-8D52-57B0FF7DA38F}" dt="2022-09-12T16:39:51.712" v="5" actId="47"/>
        <pc:sldMkLst>
          <pc:docMk/>
          <pc:sldMk cId="3066480724" sldId="289"/>
        </pc:sldMkLst>
      </pc:sldChg>
      <pc:sldChg chg="add">
        <pc:chgData name="Heidi Williams" userId="ee6a5fd9-5bb8-442e-bf17-5b757b1f54e8" providerId="ADAL" clId="{A7749CA2-522B-4214-8D52-57B0FF7DA38F}" dt="2022-09-12T16:48:35.928" v="191"/>
        <pc:sldMkLst>
          <pc:docMk/>
          <pc:sldMk cId="3337969052" sldId="290"/>
        </pc:sldMkLst>
      </pc:sldChg>
      <pc:sldChg chg="addSp modSp new del mod">
        <pc:chgData name="Heidi Williams" userId="ee6a5fd9-5bb8-442e-bf17-5b757b1f54e8" providerId="ADAL" clId="{A7749CA2-522B-4214-8D52-57B0FF7DA38F}" dt="2022-09-13T20:51:51.052" v="528" actId="47"/>
        <pc:sldMkLst>
          <pc:docMk/>
          <pc:sldMk cId="4087103723" sldId="291"/>
        </pc:sldMkLst>
        <pc:picChg chg="add mod">
          <ac:chgData name="Heidi Williams" userId="ee6a5fd9-5bb8-442e-bf17-5b757b1f54e8" providerId="ADAL" clId="{A7749CA2-522B-4214-8D52-57B0FF7DA38F}" dt="2022-09-12T16:52:25.024" v="295" actId="14100"/>
          <ac:picMkLst>
            <pc:docMk/>
            <pc:sldMk cId="4087103723" sldId="291"/>
            <ac:picMk id="3" creationId="{B06E1049-269A-4B96-A642-8452BC3B1807}"/>
          </ac:picMkLst>
        </pc:picChg>
      </pc:sldChg>
      <pc:sldChg chg="addSp delSp modSp new mod ord">
        <pc:chgData name="Heidi Williams" userId="ee6a5fd9-5bb8-442e-bf17-5b757b1f54e8" providerId="ADAL" clId="{A7749CA2-522B-4214-8D52-57B0FF7DA38F}" dt="2022-09-13T20:52:02.255" v="530"/>
        <pc:sldMkLst>
          <pc:docMk/>
          <pc:sldMk cId="3766829753" sldId="292"/>
        </pc:sldMkLst>
        <pc:picChg chg="add del mod">
          <ac:chgData name="Heidi Williams" userId="ee6a5fd9-5bb8-442e-bf17-5b757b1f54e8" providerId="ADAL" clId="{A7749CA2-522B-4214-8D52-57B0FF7DA38F}" dt="2022-09-12T16:55:39.031" v="312" actId="478"/>
          <ac:picMkLst>
            <pc:docMk/>
            <pc:sldMk cId="3766829753" sldId="292"/>
            <ac:picMk id="3" creationId="{06177CD6-7A48-4F0A-8843-6463A843CBE9}"/>
          </ac:picMkLst>
        </pc:picChg>
        <pc:picChg chg="add del mod">
          <ac:chgData name="Heidi Williams" userId="ee6a5fd9-5bb8-442e-bf17-5b757b1f54e8" providerId="ADAL" clId="{A7749CA2-522B-4214-8D52-57B0FF7DA38F}" dt="2022-09-12T16:55:39.031" v="312" actId="478"/>
          <ac:picMkLst>
            <pc:docMk/>
            <pc:sldMk cId="3766829753" sldId="292"/>
            <ac:picMk id="5" creationId="{B70156D6-2793-4D31-8A89-A3601528E106}"/>
          </ac:picMkLst>
        </pc:picChg>
        <pc:picChg chg="add del mod">
          <ac:chgData name="Heidi Williams" userId="ee6a5fd9-5bb8-442e-bf17-5b757b1f54e8" providerId="ADAL" clId="{A7749CA2-522B-4214-8D52-57B0FF7DA38F}" dt="2022-09-12T16:55:56.803" v="319" actId="478"/>
          <ac:picMkLst>
            <pc:docMk/>
            <pc:sldMk cId="3766829753" sldId="292"/>
            <ac:picMk id="7" creationId="{671607CE-7C48-4467-B812-6DEF08A85954}"/>
          </ac:picMkLst>
        </pc:picChg>
        <pc:picChg chg="add del mod">
          <ac:chgData name="Heidi Williams" userId="ee6a5fd9-5bb8-442e-bf17-5b757b1f54e8" providerId="ADAL" clId="{A7749CA2-522B-4214-8D52-57B0FF7DA38F}" dt="2022-09-12T16:55:56.803" v="319" actId="478"/>
          <ac:picMkLst>
            <pc:docMk/>
            <pc:sldMk cId="3766829753" sldId="292"/>
            <ac:picMk id="9" creationId="{EB2FE722-1F60-4175-A7E3-F5C497816567}"/>
          </ac:picMkLst>
        </pc:picChg>
        <pc:picChg chg="add mod">
          <ac:chgData name="Heidi Williams" userId="ee6a5fd9-5bb8-442e-bf17-5b757b1f54e8" providerId="ADAL" clId="{A7749CA2-522B-4214-8D52-57B0FF7DA38F}" dt="2022-09-12T16:56:11.318" v="324" actId="1076"/>
          <ac:picMkLst>
            <pc:docMk/>
            <pc:sldMk cId="3766829753" sldId="292"/>
            <ac:picMk id="11" creationId="{86B9CB9F-B617-4D24-BE6D-19CFA515D436}"/>
          </ac:picMkLst>
        </pc:picChg>
      </pc:sldChg>
      <pc:sldChg chg="addSp modSp new del mod">
        <pc:chgData name="Heidi Williams" userId="ee6a5fd9-5bb8-442e-bf17-5b757b1f54e8" providerId="ADAL" clId="{A7749CA2-522B-4214-8D52-57B0FF7DA38F}" dt="2022-09-13T20:52:14.546" v="531" actId="47"/>
        <pc:sldMkLst>
          <pc:docMk/>
          <pc:sldMk cId="2309044348" sldId="293"/>
        </pc:sldMkLst>
        <pc:picChg chg="add mod">
          <ac:chgData name="Heidi Williams" userId="ee6a5fd9-5bb8-442e-bf17-5b757b1f54e8" providerId="ADAL" clId="{A7749CA2-522B-4214-8D52-57B0FF7DA38F}" dt="2022-09-12T16:56:23.880" v="328" actId="962"/>
          <ac:picMkLst>
            <pc:docMk/>
            <pc:sldMk cId="2309044348" sldId="293"/>
            <ac:picMk id="3" creationId="{7CB4BC17-B551-4A5F-9641-E41593CEFC1B}"/>
          </ac:picMkLst>
        </pc:picChg>
      </pc:sldChg>
      <pc:sldChg chg="addSp modSp new del mod">
        <pc:chgData name="Heidi Williams" userId="ee6a5fd9-5bb8-442e-bf17-5b757b1f54e8" providerId="ADAL" clId="{A7749CA2-522B-4214-8D52-57B0FF7DA38F}" dt="2022-09-13T20:52:21.657" v="532" actId="47"/>
        <pc:sldMkLst>
          <pc:docMk/>
          <pc:sldMk cId="437472119" sldId="294"/>
        </pc:sldMkLst>
        <pc:picChg chg="add mod">
          <ac:chgData name="Heidi Williams" userId="ee6a5fd9-5bb8-442e-bf17-5b757b1f54e8" providerId="ADAL" clId="{A7749CA2-522B-4214-8D52-57B0FF7DA38F}" dt="2022-09-12T16:57:09.948" v="332" actId="962"/>
          <ac:picMkLst>
            <pc:docMk/>
            <pc:sldMk cId="437472119" sldId="294"/>
            <ac:picMk id="3" creationId="{5F393E4A-73F4-4106-9483-3108533651CB}"/>
          </ac:picMkLst>
        </pc:picChg>
      </pc:sldChg>
      <pc:sldChg chg="addSp modSp new del mod">
        <pc:chgData name="Heidi Williams" userId="ee6a5fd9-5bb8-442e-bf17-5b757b1f54e8" providerId="ADAL" clId="{A7749CA2-522B-4214-8D52-57B0FF7DA38F}" dt="2022-09-13T20:52:51.481" v="535" actId="47"/>
        <pc:sldMkLst>
          <pc:docMk/>
          <pc:sldMk cId="3335625527" sldId="295"/>
        </pc:sldMkLst>
        <pc:picChg chg="add mod">
          <ac:chgData name="Heidi Williams" userId="ee6a5fd9-5bb8-442e-bf17-5b757b1f54e8" providerId="ADAL" clId="{A7749CA2-522B-4214-8D52-57B0FF7DA38F}" dt="2022-09-12T16:57:59.046" v="336" actId="962"/>
          <ac:picMkLst>
            <pc:docMk/>
            <pc:sldMk cId="3335625527" sldId="295"/>
            <ac:picMk id="3" creationId="{6EE8D9BC-E9B3-4BB5-88D8-4106CE0E0E59}"/>
          </ac:picMkLst>
        </pc:picChg>
      </pc:sldChg>
      <pc:sldChg chg="addSp modSp new del mod">
        <pc:chgData name="Heidi Williams" userId="ee6a5fd9-5bb8-442e-bf17-5b757b1f54e8" providerId="ADAL" clId="{A7749CA2-522B-4214-8D52-57B0FF7DA38F}" dt="2022-09-13T20:53:11.539" v="537" actId="47"/>
        <pc:sldMkLst>
          <pc:docMk/>
          <pc:sldMk cId="3069421977" sldId="296"/>
        </pc:sldMkLst>
        <pc:picChg chg="add mod">
          <ac:chgData name="Heidi Williams" userId="ee6a5fd9-5bb8-442e-bf17-5b757b1f54e8" providerId="ADAL" clId="{A7749CA2-522B-4214-8D52-57B0FF7DA38F}" dt="2022-09-12T16:58:41.898" v="339" actId="27614"/>
          <ac:picMkLst>
            <pc:docMk/>
            <pc:sldMk cId="3069421977" sldId="296"/>
            <ac:picMk id="3" creationId="{DC45E223-F430-43C7-9D80-ECBABFE75B84}"/>
          </ac:picMkLst>
        </pc:picChg>
      </pc:sldChg>
      <pc:sldChg chg="addSp modSp new mod">
        <pc:chgData name="Heidi Williams" userId="ee6a5fd9-5bb8-442e-bf17-5b757b1f54e8" providerId="ADAL" clId="{A7749CA2-522B-4214-8D52-57B0FF7DA38F}" dt="2022-09-12T17:03:31.038" v="407" actId="20577"/>
        <pc:sldMkLst>
          <pc:docMk/>
          <pc:sldMk cId="1074671711" sldId="297"/>
        </pc:sldMkLst>
        <pc:spChg chg="add mod">
          <ac:chgData name="Heidi Williams" userId="ee6a5fd9-5bb8-442e-bf17-5b757b1f54e8" providerId="ADAL" clId="{A7749CA2-522B-4214-8D52-57B0FF7DA38F}" dt="2022-09-12T17:02:44.783" v="380" actId="1076"/>
          <ac:spMkLst>
            <pc:docMk/>
            <pc:sldMk cId="1074671711" sldId="297"/>
            <ac:spMk id="13" creationId="{DDCED285-BFE8-41FB-844B-1981B220A23D}"/>
          </ac:spMkLst>
        </pc:spChg>
        <pc:spChg chg="add mod">
          <ac:chgData name="Heidi Williams" userId="ee6a5fd9-5bb8-442e-bf17-5b757b1f54e8" providerId="ADAL" clId="{A7749CA2-522B-4214-8D52-57B0FF7DA38F}" dt="2022-09-12T17:03:31.038" v="407" actId="20577"/>
          <ac:spMkLst>
            <pc:docMk/>
            <pc:sldMk cId="1074671711" sldId="297"/>
            <ac:spMk id="14" creationId="{8AF6A584-8501-4F3D-B4D2-233E987F608A}"/>
          </ac:spMkLst>
        </pc:spChg>
        <pc:picChg chg="add mod">
          <ac:chgData name="Heidi Williams" userId="ee6a5fd9-5bb8-442e-bf17-5b757b1f54e8" providerId="ADAL" clId="{A7749CA2-522B-4214-8D52-57B0FF7DA38F}" dt="2022-09-12T17:03:15.671" v="400" actId="1076"/>
          <ac:picMkLst>
            <pc:docMk/>
            <pc:sldMk cId="1074671711" sldId="297"/>
            <ac:picMk id="3" creationId="{B827FD34-0855-4A78-9E8D-42F6BA57F974}"/>
          </ac:picMkLst>
        </pc:picChg>
        <pc:picChg chg="add mod">
          <ac:chgData name="Heidi Williams" userId="ee6a5fd9-5bb8-442e-bf17-5b757b1f54e8" providerId="ADAL" clId="{A7749CA2-522B-4214-8D52-57B0FF7DA38F}" dt="2022-09-12T17:00:33.151" v="349" actId="1076"/>
          <ac:picMkLst>
            <pc:docMk/>
            <pc:sldMk cId="1074671711" sldId="297"/>
            <ac:picMk id="5" creationId="{A0B706F4-3A0B-4A52-9E56-C29F391C53FB}"/>
          </ac:picMkLst>
        </pc:picChg>
        <pc:picChg chg="add mod">
          <ac:chgData name="Heidi Williams" userId="ee6a5fd9-5bb8-442e-bf17-5b757b1f54e8" providerId="ADAL" clId="{A7749CA2-522B-4214-8D52-57B0FF7DA38F}" dt="2022-09-12T17:03:10.222" v="399" actId="1076"/>
          <ac:picMkLst>
            <pc:docMk/>
            <pc:sldMk cId="1074671711" sldId="297"/>
            <ac:picMk id="12" creationId="{BA5B4BFE-AF8C-4E59-BB82-1E43FC0C12CF}"/>
          </ac:picMkLst>
        </pc:picChg>
        <pc:cxnChg chg="add">
          <ac:chgData name="Heidi Williams" userId="ee6a5fd9-5bb8-442e-bf17-5b757b1f54e8" providerId="ADAL" clId="{A7749CA2-522B-4214-8D52-57B0FF7DA38F}" dt="2022-09-12T17:01:02.686" v="353" actId="11529"/>
          <ac:cxnSpMkLst>
            <pc:docMk/>
            <pc:sldMk cId="1074671711" sldId="297"/>
            <ac:cxnSpMk id="7" creationId="{AEFD032D-11F1-4494-935D-F78FE346B2E7}"/>
          </ac:cxnSpMkLst>
        </pc:cxnChg>
        <pc:cxnChg chg="add mod">
          <ac:chgData name="Heidi Williams" userId="ee6a5fd9-5bb8-442e-bf17-5b757b1f54e8" providerId="ADAL" clId="{A7749CA2-522B-4214-8D52-57B0FF7DA38F}" dt="2022-09-12T17:02:06.222" v="363" actId="1076"/>
          <ac:cxnSpMkLst>
            <pc:docMk/>
            <pc:sldMk cId="1074671711" sldId="297"/>
            <ac:cxnSpMk id="9" creationId="{B7DC534D-20A0-4451-8389-46DF849FABD1}"/>
          </ac:cxnSpMkLst>
        </pc:cxnChg>
      </pc:sldChg>
      <pc:sldChg chg="delSp add setBg delDesignElem">
        <pc:chgData name="Heidi Williams" userId="ee6a5fd9-5bb8-442e-bf17-5b757b1f54e8" providerId="ADAL" clId="{A7749CA2-522B-4214-8D52-57B0FF7DA38F}" dt="2022-09-13T20:51:48.690" v="527"/>
        <pc:sldMkLst>
          <pc:docMk/>
          <pc:sldMk cId="1275545887" sldId="298"/>
        </pc:sldMkLst>
        <pc:spChg chg="del">
          <ac:chgData name="Heidi Williams" userId="ee6a5fd9-5bb8-442e-bf17-5b757b1f54e8" providerId="ADAL" clId="{A7749CA2-522B-4214-8D52-57B0FF7DA38F}" dt="2022-09-13T20:51:48.690" v="527"/>
          <ac:spMkLst>
            <pc:docMk/>
            <pc:sldMk cId="1275545887" sldId="298"/>
            <ac:spMk id="14" creationId="{22C6C9C9-83BF-4A6C-A1BF-C1735C61B4FF}"/>
          </ac:spMkLst>
        </pc:spChg>
      </pc:sldChg>
      <pc:sldChg chg="del delDesignElem">
        <pc:chgData name="Heidi Williams" userId="ee6a5fd9-5bb8-442e-bf17-5b757b1f54e8" providerId="ADAL" clId="{A7749CA2-522B-4214-8D52-57B0FF7DA38F}" dt="2022-09-13T20:52:37.450" v="534" actId="47"/>
        <pc:sldMkLst>
          <pc:docMk/>
          <pc:sldMk cId="210188649" sldId="299"/>
        </pc:sldMkLst>
      </pc:sldChg>
      <pc:sldChg chg="delDesignElem">
        <pc:chgData name="Heidi Williams" userId="ee6a5fd9-5bb8-442e-bf17-5b757b1f54e8" providerId="ADAL" clId="{A7749CA2-522B-4214-8D52-57B0FF7DA38F}" dt="2022-09-13T20:53:04" v="536"/>
        <pc:sldMkLst>
          <pc:docMk/>
          <pc:sldMk cId="917510515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318F0-1978-426B-9170-517C66865BEE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181EB-BBF9-4362-8FA9-B826B7823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3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Regional Fund page with interactive region map that shows the current and anticipated total funding for each region.</a:t>
            </a:r>
          </a:p>
          <a:p>
            <a:pPr marL="174982" indent="-174982">
              <a:buFont typeface="Arial"/>
              <a:buChar char="•"/>
            </a:pPr>
            <a:r>
              <a:rPr lang="en-US" dirty="0">
                <a:cs typeface="Calibri"/>
              </a:rPr>
              <a:t>Page Includes:</a:t>
            </a:r>
          </a:p>
          <a:p>
            <a:pPr lvl="1" indent="-174982">
              <a:buFont typeface="Arial"/>
              <a:buChar char="•"/>
            </a:pPr>
            <a:r>
              <a:rPr lang="en-US" dirty="0">
                <a:cs typeface="Calibri"/>
              </a:rPr>
              <a:t>Total anticipated regional allocations </a:t>
            </a:r>
          </a:p>
          <a:p>
            <a:pPr lvl="1" indent="-174982">
              <a:buFont typeface="Arial"/>
              <a:buChar char="•"/>
            </a:pPr>
            <a:r>
              <a:rPr lang="en-US" dirty="0"/>
              <a:t>Current first year allocations </a:t>
            </a:r>
            <a:endParaRPr lang="en-US" dirty="0">
              <a:cs typeface="Calibri"/>
            </a:endParaRPr>
          </a:p>
          <a:p>
            <a:pPr lvl="1" indent="-174982">
              <a:buFont typeface="Arial"/>
              <a:buChar char="•"/>
            </a:pPr>
            <a:r>
              <a:rPr lang="en-US" dirty="0">
                <a:cs typeface="Calibri"/>
              </a:rPr>
              <a:t>Interactive map – site visitors can select the regions and will receive a pop-up with the region funding data</a:t>
            </a:r>
          </a:p>
          <a:p>
            <a:pPr lvl="1" indent="-174982">
              <a:buFont typeface="Arial"/>
              <a:buChar char="•"/>
            </a:pPr>
            <a:r>
              <a:rPr lang="en-US" dirty="0">
                <a:cs typeface="Calibri"/>
              </a:rPr>
              <a:t>Outcome data will be added when data becomes available</a:t>
            </a:r>
          </a:p>
          <a:p>
            <a:pPr marL="174982" indent="-174982">
              <a:buFont typeface="Arial"/>
              <a:buChar char="•"/>
            </a:pPr>
            <a:endParaRPr lang="en-US">
              <a:cs typeface="Calibri"/>
            </a:endParaRPr>
          </a:p>
          <a:p>
            <a:pPr marL="174982" indent="-174982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811A-F143-4024-B303-E18BC9F033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1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State and Infrastructure share information.  </a:t>
            </a:r>
          </a:p>
          <a:p>
            <a:pPr marL="174982" indent="-174982">
              <a:buFont typeface="Arial"/>
              <a:buChar char="•"/>
              <a:defRPr/>
            </a:pPr>
            <a:r>
              <a:rPr lang="en-US" dirty="0"/>
              <a:t>Page includes:</a:t>
            </a:r>
            <a:endParaRPr lang="en-US" dirty="0">
              <a:cs typeface="Calibri"/>
            </a:endParaRPr>
          </a:p>
          <a:p>
            <a:pPr marL="641600" lvl="1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Total State and Infrastructure Share </a:t>
            </a:r>
            <a:r>
              <a:rPr lang="en-US" dirty="0"/>
              <a:t>anticipated allocations </a:t>
            </a:r>
            <a:endParaRPr lang="en-US" dirty="0">
              <a:cs typeface="Calibri"/>
            </a:endParaRPr>
          </a:p>
          <a:p>
            <a:pPr marL="641600" lvl="1" indent="-174982">
              <a:buFont typeface="Arial"/>
              <a:buChar char="•"/>
              <a:defRPr/>
            </a:pPr>
            <a:r>
              <a:rPr lang="en-US" dirty="0"/>
              <a:t>Current first year allocations </a:t>
            </a:r>
            <a:endParaRPr lang="en-US" dirty="0">
              <a:cs typeface="Calibri"/>
            </a:endParaRPr>
          </a:p>
          <a:p>
            <a:pPr marL="641600" lvl="1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Additional expenditure information will be added when available </a:t>
            </a:r>
          </a:p>
          <a:p>
            <a:pPr marL="641600" lvl="1" indent="-174982">
              <a:buFont typeface="Arial"/>
              <a:buChar char="•"/>
              <a:defRPr/>
            </a:pPr>
            <a:endParaRPr lang="en-US"/>
          </a:p>
          <a:p>
            <a:pPr marL="174982" indent="-174982">
              <a:buFont typeface="Arial"/>
              <a:buChar char="•"/>
              <a:defRPr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811A-F143-4024-B303-E18BC9F033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4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Resource section highlighting the Abatement Council and the Advisory Committee.</a:t>
            </a:r>
          </a:p>
          <a:p>
            <a:pPr marL="174982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Section Includes:</a:t>
            </a:r>
          </a:p>
          <a:p>
            <a:pPr marL="1108219" lvl="1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Abatement Council </a:t>
            </a:r>
          </a:p>
          <a:p>
            <a:pPr marL="1108219" lvl="1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Advisory Committee</a:t>
            </a:r>
          </a:p>
          <a:p>
            <a:pPr marL="1108219" lvl="1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Links to additional resources</a:t>
            </a:r>
          </a:p>
          <a:p>
            <a:pPr marL="1108219" lvl="1" indent="-174982">
              <a:buFont typeface="Arial"/>
              <a:buChar char="•"/>
              <a:defRPr/>
            </a:pPr>
            <a:r>
              <a:rPr lang="en-US" dirty="0">
                <a:cs typeface="Calibri"/>
              </a:rPr>
              <a:t>Sign-up option to the DOL opioid newsletter</a:t>
            </a: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 marL="1108219" lvl="1" indent="-174982">
              <a:buFont typeface="Arial"/>
              <a:buChar char="•"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811A-F143-4024-B303-E18BC9F033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6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90F12F-5E0B-6448-911E-4ECB98E38089}"/>
              </a:ext>
            </a:extLst>
          </p:cNvPr>
          <p:cNvSpPr/>
          <p:nvPr userDrawn="1"/>
        </p:nvSpPr>
        <p:spPr>
          <a:xfrm>
            <a:off x="1816443" y="568411"/>
            <a:ext cx="10083114" cy="57879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089418-949A-3A4F-B72F-EC3A82E7866D}"/>
              </a:ext>
            </a:extLst>
          </p:cNvPr>
          <p:cNvCxnSpPr/>
          <p:nvPr userDrawn="1"/>
        </p:nvCxnSpPr>
        <p:spPr>
          <a:xfrm>
            <a:off x="838200" y="4028303"/>
            <a:ext cx="0" cy="29656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Vertical Text Placeholder 12">
            <a:extLst>
              <a:ext uri="{FF2B5EF4-FFF2-40B4-BE49-F238E27FC236}">
                <a16:creationId xmlns:a16="http://schemas.microsoft.com/office/drawing/2014/main" id="{6AD1CC97-B6F1-324B-9EFE-C9423FE207D8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666750" y="889000"/>
            <a:ext cx="420688" cy="2713038"/>
          </a:xfrm>
        </p:spPr>
        <p:txBody>
          <a:bodyPr vert="vert270">
            <a:noAutofit/>
          </a:bodyPr>
          <a:lstStyle>
            <a:lvl1pPr marL="0" indent="0">
              <a:buNone/>
              <a:defRPr sz="2000" b="1" i="0" spc="30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AUGUST 6,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1721A-5125-F14A-8266-A41781557D85}"/>
              </a:ext>
            </a:extLst>
          </p:cNvPr>
          <p:cNvSpPr txBox="1"/>
          <p:nvPr userDrawn="1"/>
        </p:nvSpPr>
        <p:spPr>
          <a:xfrm>
            <a:off x="2520778" y="1779373"/>
            <a:ext cx="71916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chemeClr val="bg1"/>
                </a:solidFill>
                <a:latin typeface="Montserrat SemiBold" pitchFamily="2" charset="77"/>
              </a:rPr>
              <a:t>Opioid Crisis</a:t>
            </a:r>
          </a:p>
          <a:p>
            <a:r>
              <a:rPr lang="en-US" sz="6600" b="1" i="0" dirty="0">
                <a:solidFill>
                  <a:schemeClr val="bg1"/>
                </a:solidFill>
                <a:latin typeface="Montserrat SemiBold" pitchFamily="2" charset="77"/>
              </a:rPr>
              <a:t>Response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0A92E6-EEFB-884C-A6F4-ECA402D31B6C}"/>
              </a:ext>
            </a:extLst>
          </p:cNvPr>
          <p:cNvSpPr txBox="1"/>
          <p:nvPr userDrawn="1"/>
        </p:nvSpPr>
        <p:spPr>
          <a:xfrm>
            <a:off x="4399005" y="4300151"/>
            <a:ext cx="652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dirty="0">
                <a:solidFill>
                  <a:schemeClr val="bg1"/>
                </a:solidFill>
                <a:latin typeface="Montserrat Medium" pitchFamily="2" charset="77"/>
              </a:rPr>
              <a:t>Attorney General </a:t>
            </a:r>
            <a:r>
              <a:rPr lang="en-US" b="1" i="0" dirty="0">
                <a:solidFill>
                  <a:schemeClr val="bg1"/>
                </a:solidFill>
                <a:latin typeface="Montserrat Medium" pitchFamily="2" charset="77"/>
              </a:rPr>
              <a:t>Phil Weiser</a:t>
            </a:r>
          </a:p>
          <a:p>
            <a:pPr algn="r"/>
            <a:r>
              <a:rPr lang="en-US" b="0" i="0" dirty="0">
                <a:solidFill>
                  <a:schemeClr val="bg1"/>
                </a:solidFill>
                <a:latin typeface="Montserrat Medium" pitchFamily="2" charset="77"/>
              </a:rPr>
              <a:t>Director of Opioid Response </a:t>
            </a:r>
            <a:r>
              <a:rPr lang="en-US" b="1" i="0" dirty="0">
                <a:solidFill>
                  <a:schemeClr val="bg1"/>
                </a:solidFill>
                <a:latin typeface="Montserrat Medium" pitchFamily="2" charset="77"/>
              </a:rPr>
              <a:t>Heidi Williams</a:t>
            </a:r>
            <a:endParaRPr lang="en-US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B87180-A923-DD4F-A77E-16626D344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930"/>
          <a:stretch/>
        </p:blipFill>
        <p:spPr>
          <a:xfrm>
            <a:off x="1197455" y="4792548"/>
            <a:ext cx="2946166" cy="2065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32F6D0-C2DB-3B46-AFD3-7B17D5D69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78" r="10549"/>
          <a:stretch/>
        </p:blipFill>
        <p:spPr>
          <a:xfrm>
            <a:off x="9399582" y="-1"/>
            <a:ext cx="2792418" cy="27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824AA-5183-B748-92B1-25C7C6CFC51A}"/>
              </a:ext>
            </a:extLst>
          </p:cNvPr>
          <p:cNvSpPr/>
          <p:nvPr userDrawn="1"/>
        </p:nvSpPr>
        <p:spPr>
          <a:xfrm>
            <a:off x="0" y="2286001"/>
            <a:ext cx="12192000" cy="457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BF2B7C-8321-5446-A2D1-3CFC3AAA0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42" t="7816" r="23837" b="6897"/>
          <a:stretch/>
        </p:blipFill>
        <p:spPr>
          <a:xfrm>
            <a:off x="769881" y="2714609"/>
            <a:ext cx="2273997" cy="2350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CF1E6-4D88-1342-824A-3191C8E50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42" t="7816" r="23837" b="6897"/>
          <a:stretch/>
        </p:blipFill>
        <p:spPr>
          <a:xfrm>
            <a:off x="4723333" y="2714609"/>
            <a:ext cx="2270235" cy="2346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57A4B5-F5EA-A545-AA69-369CE9C82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42" t="7816" r="23837" b="6897"/>
          <a:stretch/>
        </p:blipFill>
        <p:spPr>
          <a:xfrm>
            <a:off x="9151883" y="2714609"/>
            <a:ext cx="2270235" cy="2346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3DBBEF-41FE-BF4C-A324-BC7739C1235B}"/>
              </a:ext>
            </a:extLst>
          </p:cNvPr>
          <p:cNvSpPr txBox="1"/>
          <p:nvPr userDrawn="1"/>
        </p:nvSpPr>
        <p:spPr>
          <a:xfrm>
            <a:off x="5275127" y="3232135"/>
            <a:ext cx="1166649" cy="104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F2685-1F92-5349-ABA8-9382566CF094}"/>
              </a:ext>
            </a:extLst>
          </p:cNvPr>
          <p:cNvSpPr txBox="1"/>
          <p:nvPr userDrawn="1"/>
        </p:nvSpPr>
        <p:spPr>
          <a:xfrm>
            <a:off x="9703674" y="3232135"/>
            <a:ext cx="1166649" cy="104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46F41-D2DE-7748-9125-04C9D1BF5657}"/>
              </a:ext>
            </a:extLst>
          </p:cNvPr>
          <p:cNvSpPr txBox="1"/>
          <p:nvPr userDrawn="1"/>
        </p:nvSpPr>
        <p:spPr>
          <a:xfrm>
            <a:off x="4960880" y="5597912"/>
            <a:ext cx="2270235" cy="94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FB9124-533D-A344-A4A2-2B21C903FEDF}"/>
              </a:ext>
            </a:extLst>
          </p:cNvPr>
          <p:cNvSpPr txBox="1"/>
          <p:nvPr userDrawn="1"/>
        </p:nvSpPr>
        <p:spPr>
          <a:xfrm>
            <a:off x="9151883" y="5486398"/>
            <a:ext cx="2270235" cy="94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B167E-68E8-CF45-B974-C643631DA3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7122" y="3638749"/>
            <a:ext cx="1439862" cy="497840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CE7CD3-0D8D-ED41-BBDC-DCE65D979C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1748" y="3629874"/>
            <a:ext cx="1439862" cy="497840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615103-EBF1-BF4D-8720-B37D42A4F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67068" y="3625865"/>
            <a:ext cx="1439862" cy="497840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32023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824AA-5183-B748-92B1-25C7C6CFC51A}"/>
              </a:ext>
            </a:extLst>
          </p:cNvPr>
          <p:cNvSpPr/>
          <p:nvPr userDrawn="1"/>
        </p:nvSpPr>
        <p:spPr>
          <a:xfrm>
            <a:off x="0" y="2286001"/>
            <a:ext cx="12192000" cy="457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3DBBEF-41FE-BF4C-A324-BC7739C1235B}"/>
              </a:ext>
            </a:extLst>
          </p:cNvPr>
          <p:cNvSpPr txBox="1"/>
          <p:nvPr userDrawn="1"/>
        </p:nvSpPr>
        <p:spPr>
          <a:xfrm>
            <a:off x="5238355" y="3251792"/>
            <a:ext cx="1166649" cy="104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F2685-1F92-5349-ABA8-9382566CF094}"/>
              </a:ext>
            </a:extLst>
          </p:cNvPr>
          <p:cNvSpPr txBox="1"/>
          <p:nvPr userDrawn="1"/>
        </p:nvSpPr>
        <p:spPr>
          <a:xfrm>
            <a:off x="9703674" y="3232135"/>
            <a:ext cx="1166649" cy="104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46F41-D2DE-7748-9125-04C9D1BF5657}"/>
              </a:ext>
            </a:extLst>
          </p:cNvPr>
          <p:cNvSpPr txBox="1"/>
          <p:nvPr userDrawn="1"/>
        </p:nvSpPr>
        <p:spPr>
          <a:xfrm>
            <a:off x="4960880" y="5597912"/>
            <a:ext cx="2270235" cy="94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FB9124-533D-A344-A4A2-2B21C903FEDF}"/>
              </a:ext>
            </a:extLst>
          </p:cNvPr>
          <p:cNvSpPr txBox="1"/>
          <p:nvPr userDrawn="1"/>
        </p:nvSpPr>
        <p:spPr>
          <a:xfrm>
            <a:off x="9151883" y="5486398"/>
            <a:ext cx="2270235" cy="94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B167E-68E8-CF45-B974-C643631DA3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8458" y="3571118"/>
            <a:ext cx="1439862" cy="497840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CE7CD3-0D8D-ED41-BBDC-DCE65D979C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6066" y="3568639"/>
            <a:ext cx="1439862" cy="497840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615103-EBF1-BF4D-8720-B37D42A4F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03674" y="3568639"/>
            <a:ext cx="1439862" cy="497840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0367B-93AF-3442-8074-C23C02C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2713" y="285750"/>
            <a:ext cx="9167812" cy="149701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00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3CF753-6B0D-5E4C-99CB-64288259F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B9956-1C72-474A-8DA9-10EC37C7038D}"/>
              </a:ext>
            </a:extLst>
          </p:cNvPr>
          <p:cNvSpPr/>
          <p:nvPr userDrawn="1"/>
        </p:nvSpPr>
        <p:spPr>
          <a:xfrm>
            <a:off x="7362497" y="4572000"/>
            <a:ext cx="4829503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laceho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1D789-BC71-4A44-BE72-8497CB4924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9575" y="285750"/>
            <a:ext cx="8858250" cy="6240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28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0DFFC-79C8-3049-A46D-4F6BDE9F4E96}"/>
              </a:ext>
            </a:extLst>
          </p:cNvPr>
          <p:cNvSpPr/>
          <p:nvPr userDrawn="1"/>
        </p:nvSpPr>
        <p:spPr>
          <a:xfrm>
            <a:off x="0" y="0"/>
            <a:ext cx="641315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6A4C3-96EF-D54E-8E4F-FDEE5BD2C2E7}"/>
              </a:ext>
            </a:extLst>
          </p:cNvPr>
          <p:cNvSpPr txBox="1"/>
          <p:nvPr userDrawn="1"/>
        </p:nvSpPr>
        <p:spPr>
          <a:xfrm>
            <a:off x="7179276" y="4361935"/>
            <a:ext cx="5012724" cy="19152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7534B-1A14-7E45-B1E5-AFCFB1AB9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0172" y="98854"/>
            <a:ext cx="2264391" cy="2298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9E7E81-9F61-2548-846D-C58453014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1059805" y="3429000"/>
            <a:ext cx="1132196" cy="22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0DFFC-79C8-3049-A46D-4F6BDE9F4E96}"/>
              </a:ext>
            </a:extLst>
          </p:cNvPr>
          <p:cNvSpPr/>
          <p:nvPr userDrawn="1"/>
        </p:nvSpPr>
        <p:spPr>
          <a:xfrm>
            <a:off x="0" y="0"/>
            <a:ext cx="6413157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6A4C3-96EF-D54E-8E4F-FDEE5BD2C2E7}"/>
              </a:ext>
            </a:extLst>
          </p:cNvPr>
          <p:cNvSpPr txBox="1"/>
          <p:nvPr userDrawn="1"/>
        </p:nvSpPr>
        <p:spPr>
          <a:xfrm>
            <a:off x="7179276" y="4361935"/>
            <a:ext cx="5012724" cy="19152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34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80FD-74F2-478A-93B1-9F634B471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E961F-4FCD-4C62-8ABA-2B17FF684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1A4C9-0A5B-49BC-A9DF-59313E78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9A2D-3AED-4750-A28F-40C973BC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FA5C5-293E-41B6-A739-38DCBE57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2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D8C8-3DD6-4137-AD8E-9F2F06D5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D2ADD-5F7B-4B24-B730-17CB756D6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56573-F885-43B6-892D-832D3942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2718D-0AFA-4221-A24E-5CC70EA5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DFC70-CB83-4D06-A919-12C22B6B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94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254F7-9375-44E4-92A5-C0519D26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E36F5-6A48-45C8-8A45-2B924474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877D8-7317-4CBC-AD31-8072439F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96BEC-626F-4D7E-B043-BFA91975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B6C12-232F-4AFF-8F62-7BE5C284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6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93B4-3937-44AD-8D72-38AC75F0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E2EB-06CC-4C78-8F59-568FC79C2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72EAD-4A18-4410-91F6-F3BDD1F12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C4756-2E52-4320-BCC2-72C22B4E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B2280-CD5A-4DFC-BEF0-F1BD0767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EBFC0-C4D4-4CCB-8166-F196D6E9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0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A1B4FE-5436-A949-BE8C-9452955A6F81}"/>
              </a:ext>
            </a:extLst>
          </p:cNvPr>
          <p:cNvSpPr/>
          <p:nvPr userDrawn="1"/>
        </p:nvSpPr>
        <p:spPr>
          <a:xfrm>
            <a:off x="0" y="2503714"/>
            <a:ext cx="12192000" cy="43542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699DE-648C-45C2-851E-543D74C8AF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9750" y="581025"/>
            <a:ext cx="8934450" cy="1238250"/>
          </a:xfrm>
        </p:spPr>
        <p:txBody>
          <a:bodyPr anchor="b"/>
          <a:lstStyle>
            <a:lvl1pPr marL="0" indent="0" algn="ctr">
              <a:buNone/>
              <a:defRPr b="1">
                <a:solidFill>
                  <a:schemeClr val="tx2"/>
                </a:solidFill>
                <a:latin typeface="Montserrat Medium"/>
              </a:defRPr>
            </a:lvl1pPr>
          </a:lstStyle>
          <a:p>
            <a:pPr lvl="0"/>
            <a:r>
              <a:rPr lang="en-US" b="1" dirty="0"/>
              <a:t>Title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6EB7-9432-1C4C-B928-2F498918E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175" y="2800350"/>
            <a:ext cx="10675938" cy="3589338"/>
          </a:xfrm>
        </p:spPr>
        <p:txBody>
          <a:bodyPr/>
          <a:lstStyle>
            <a:lvl1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2401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CAD4-9B0D-49EE-80D9-527A84F0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5F597-79C0-4411-9DBC-95591522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8930D-B6F1-4D0A-93C9-BE7FBB1D6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97C22-E89D-4C09-90B8-5736A76ED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0CBDD-1895-439C-93D9-7E9D0F2A9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03FBE-2F31-4395-AB8C-8135BC6A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CF57B8-C0EC-4AD7-B1B9-9C8256EF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842E-9AB6-4DA4-B769-76036F85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5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C225-C9F5-4231-A8E8-A2460635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81688-7E62-43B8-BDB1-95E2802F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2E3B0-066A-4867-9AC0-7D65BD77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18D6E-226F-4CDB-A1C4-0C6B98DD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9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F2CC8-BB6C-4BB3-811E-E1CCC4BD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93325-05C3-472E-8132-1F0A0AD6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C22AE-036E-4FA3-BD1D-D02DAB4B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2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5EC6-22D4-4AF6-A530-59A3D527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AE7CF-5BF5-49FF-9602-B244B09E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DD1D5-CFA9-4FD9-99EA-172FE03C0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47A2A-62D9-4D04-AD76-685EDA92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A75D3-0E68-493F-82AB-E982A2FB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2A199-4E8C-4865-A2CF-2B2607CF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1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B5E7-FC61-4B54-AEE6-68497240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73D986-2587-492E-93FB-B5860024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859F7-4A4D-4E57-A2C1-D10435E09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6E068-A653-4611-A066-0385BCE9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F8E17-663B-4417-9C0A-86481292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2AAE7-D607-420C-A17F-211F6A4C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76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0427-5D7D-404A-B8CE-FC4BA4463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FF65D-44C2-4AB7-896A-B08DF17BB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F3B70-C9CC-4399-B48A-C820A899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B1682-F856-4941-B439-22D9454D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6C11-3D66-4341-9A01-E8E67BA9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84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54B2E-C97E-4D5B-B099-2F242BAD2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EB4CA-6BE8-4776-8E6E-AA88A0CD3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8FC7F-A5A0-47F8-AA8D-03F31FC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AC20F-A6D8-4D8E-8255-850425BC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6B28-5E60-48B9-AEC8-6043056C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5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23D360D-2523-C24C-9F4B-36ACE0AE3B1A}"/>
              </a:ext>
            </a:extLst>
          </p:cNvPr>
          <p:cNvSpPr/>
          <p:nvPr userDrawn="1"/>
        </p:nvSpPr>
        <p:spPr>
          <a:xfrm>
            <a:off x="0" y="3166109"/>
            <a:ext cx="12192000" cy="525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3FD0D-D8E9-C64A-B36C-108ABD69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1535D14-C008-D54F-987D-26CE5892EC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34908" y="2377598"/>
            <a:ext cx="2822575" cy="21256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162626-D355-DC43-BA8B-53881D04C7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3391" y="2377598"/>
            <a:ext cx="2822575" cy="2125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6E8D51-508D-DD46-9BF7-D094DA9ACE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06675" y="4697412"/>
            <a:ext cx="2444750" cy="492759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B06E61-B1F4-E24D-AF0A-F028D013AE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2303" y="4697412"/>
            <a:ext cx="2444750" cy="492759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9F8318B-CC26-2644-9DC0-A45BE44CC5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92303" y="5384322"/>
            <a:ext cx="2444750" cy="492759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D4F1FC5-9465-1D49-9E35-FB629E550B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3820" y="5384322"/>
            <a:ext cx="2444750" cy="492759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1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23D360D-2523-C24C-9F4B-36ACE0AE3B1A}"/>
              </a:ext>
            </a:extLst>
          </p:cNvPr>
          <p:cNvSpPr/>
          <p:nvPr userDrawn="1"/>
        </p:nvSpPr>
        <p:spPr>
          <a:xfrm>
            <a:off x="0" y="3166109"/>
            <a:ext cx="12192000" cy="525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3FD0D-D8E9-C64A-B36C-108ABD69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162626-D355-DC43-BA8B-53881D04C7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74491" y="2366168"/>
            <a:ext cx="2822575" cy="2125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B06E61-B1F4-E24D-AF0A-F028D013AE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403" y="4685982"/>
            <a:ext cx="2444750" cy="492759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9F8318B-CC26-2644-9DC0-A45BE44CC5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403" y="5372892"/>
            <a:ext cx="2444750" cy="492759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F419D-7761-FE42-9A61-4E17466FE0B8}"/>
              </a:ext>
            </a:extLst>
          </p:cNvPr>
          <p:cNvSpPr/>
          <p:nvPr userDrawn="1"/>
        </p:nvSpPr>
        <p:spPr>
          <a:xfrm>
            <a:off x="2090057" y="0"/>
            <a:ext cx="9448800" cy="6139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1C933A-ABAB-9D4A-82B2-A0A1D23680F8}"/>
              </a:ext>
            </a:extLst>
          </p:cNvPr>
          <p:cNvCxnSpPr>
            <a:cxnSpLocks/>
          </p:cNvCxnSpPr>
          <p:nvPr userDrawn="1"/>
        </p:nvCxnSpPr>
        <p:spPr>
          <a:xfrm>
            <a:off x="881743" y="0"/>
            <a:ext cx="0" cy="6858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925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F419D-7761-FE42-9A61-4E17466FE0B8}"/>
              </a:ext>
            </a:extLst>
          </p:cNvPr>
          <p:cNvSpPr/>
          <p:nvPr userDrawn="1"/>
        </p:nvSpPr>
        <p:spPr>
          <a:xfrm>
            <a:off x="2090057" y="0"/>
            <a:ext cx="9448800" cy="61395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1C933A-ABAB-9D4A-82B2-A0A1D23680F8}"/>
              </a:ext>
            </a:extLst>
          </p:cNvPr>
          <p:cNvCxnSpPr>
            <a:cxnSpLocks/>
          </p:cNvCxnSpPr>
          <p:nvPr userDrawn="1"/>
        </p:nvCxnSpPr>
        <p:spPr>
          <a:xfrm>
            <a:off x="881743" y="0"/>
            <a:ext cx="0" cy="6858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23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D3AF88-E4C5-7940-AA03-1841947F93F1}"/>
              </a:ext>
            </a:extLst>
          </p:cNvPr>
          <p:cNvSpPr/>
          <p:nvPr userDrawn="1"/>
        </p:nvSpPr>
        <p:spPr>
          <a:xfrm>
            <a:off x="0" y="2481941"/>
            <a:ext cx="12192000" cy="437605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C1E7D3-01B2-0C40-A917-1292998B53C2}"/>
              </a:ext>
            </a:extLst>
          </p:cNvPr>
          <p:cNvCxnSpPr/>
          <p:nvPr userDrawn="1"/>
        </p:nvCxnSpPr>
        <p:spPr>
          <a:xfrm>
            <a:off x="2351314" y="2481941"/>
            <a:ext cx="0" cy="94705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8AB1F1-1502-1A46-81B2-6293230BA027}"/>
              </a:ext>
            </a:extLst>
          </p:cNvPr>
          <p:cNvCxnSpPr/>
          <p:nvPr userDrawn="1"/>
        </p:nvCxnSpPr>
        <p:spPr>
          <a:xfrm>
            <a:off x="6183084" y="2481941"/>
            <a:ext cx="0" cy="94705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D2E06-50B5-4A4B-9542-16679C59080F}"/>
              </a:ext>
            </a:extLst>
          </p:cNvPr>
          <p:cNvCxnSpPr/>
          <p:nvPr userDrawn="1"/>
        </p:nvCxnSpPr>
        <p:spPr>
          <a:xfrm>
            <a:off x="10014856" y="2481941"/>
            <a:ext cx="0" cy="94705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A4FEC49-1E7C-1C41-B79A-52ADD81C2945}"/>
              </a:ext>
            </a:extLst>
          </p:cNvPr>
          <p:cNvSpPr/>
          <p:nvPr userDrawn="1"/>
        </p:nvSpPr>
        <p:spPr>
          <a:xfrm>
            <a:off x="2144484" y="3222170"/>
            <a:ext cx="413657" cy="4136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9D4D70-B4E9-954D-9EAB-9B7AA78E4312}"/>
              </a:ext>
            </a:extLst>
          </p:cNvPr>
          <p:cNvSpPr/>
          <p:nvPr userDrawn="1"/>
        </p:nvSpPr>
        <p:spPr>
          <a:xfrm>
            <a:off x="5976255" y="3222171"/>
            <a:ext cx="413657" cy="4136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214E47-2A75-A341-9AEA-E78A5F801B4B}"/>
              </a:ext>
            </a:extLst>
          </p:cNvPr>
          <p:cNvSpPr/>
          <p:nvPr userDrawn="1"/>
        </p:nvSpPr>
        <p:spPr>
          <a:xfrm>
            <a:off x="9808025" y="3222170"/>
            <a:ext cx="413657" cy="4136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56025-7F2F-C247-85C9-6B99278D32B8}"/>
              </a:ext>
            </a:extLst>
          </p:cNvPr>
          <p:cNvSpPr txBox="1"/>
          <p:nvPr userDrawn="1"/>
        </p:nvSpPr>
        <p:spPr>
          <a:xfrm>
            <a:off x="4865911" y="4169230"/>
            <a:ext cx="263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0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1654E3-704F-4740-BC52-ED22F14AA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060" r="36356" b="-1"/>
          <a:stretch/>
        </p:blipFill>
        <p:spPr>
          <a:xfrm>
            <a:off x="11124853" y="1502229"/>
            <a:ext cx="1067147" cy="17199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D206D4-0583-2343-B74C-E837D1DD3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49841"/>
          <a:stretch/>
        </p:blipFill>
        <p:spPr>
          <a:xfrm>
            <a:off x="0" y="-5442"/>
            <a:ext cx="1689162" cy="17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8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x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F9A465-D367-5848-9FB9-3B403C743BF1}"/>
              </a:ext>
            </a:extLst>
          </p:cNvPr>
          <p:cNvSpPr/>
          <p:nvPr userDrawn="1"/>
        </p:nvSpPr>
        <p:spPr>
          <a:xfrm>
            <a:off x="500743" y="0"/>
            <a:ext cx="2111829" cy="3429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9D430-59FC-F74B-AA32-82BFE9AE82D9}"/>
              </a:ext>
            </a:extLst>
          </p:cNvPr>
          <p:cNvSpPr/>
          <p:nvPr userDrawn="1"/>
        </p:nvSpPr>
        <p:spPr>
          <a:xfrm>
            <a:off x="3122840" y="3429000"/>
            <a:ext cx="2111829" cy="3429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43DE-5D18-6E4F-A048-FB346966C334}"/>
              </a:ext>
            </a:extLst>
          </p:cNvPr>
          <p:cNvSpPr/>
          <p:nvPr userDrawn="1"/>
        </p:nvSpPr>
        <p:spPr>
          <a:xfrm>
            <a:off x="5725887" y="0"/>
            <a:ext cx="2111829" cy="3429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5E92A7-DB2C-D149-9DAB-67C00DAFF57E}"/>
              </a:ext>
            </a:extLst>
          </p:cNvPr>
          <p:cNvSpPr/>
          <p:nvPr userDrawn="1"/>
        </p:nvSpPr>
        <p:spPr>
          <a:xfrm>
            <a:off x="5724526" y="3429000"/>
            <a:ext cx="2111829" cy="3429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1C640-DEAF-CD42-944A-4A332A278E4C}"/>
              </a:ext>
            </a:extLst>
          </p:cNvPr>
          <p:cNvSpPr/>
          <p:nvPr userDrawn="1"/>
        </p:nvSpPr>
        <p:spPr>
          <a:xfrm>
            <a:off x="3124200" y="0"/>
            <a:ext cx="2111829" cy="3429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AD2F57-11E0-2E41-AFAC-452BDDE82AAA}"/>
              </a:ext>
            </a:extLst>
          </p:cNvPr>
          <p:cNvSpPr/>
          <p:nvPr userDrawn="1"/>
        </p:nvSpPr>
        <p:spPr>
          <a:xfrm>
            <a:off x="499382" y="3429000"/>
            <a:ext cx="2111829" cy="3429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5D1910-D774-DC40-875B-C5A134749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802" y="1540328"/>
            <a:ext cx="3721520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B099428-280D-834B-8585-99C3428096F8}"/>
              </a:ext>
            </a:extLst>
          </p:cNvPr>
          <p:cNvSpPr/>
          <p:nvPr userDrawn="1"/>
        </p:nvSpPr>
        <p:spPr>
          <a:xfrm>
            <a:off x="7504387" y="3764205"/>
            <a:ext cx="4237170" cy="1064548"/>
          </a:xfrm>
          <a:prstGeom prst="roundRect">
            <a:avLst/>
          </a:prstGeom>
          <a:gradFill flip="none" rotWithShape="1">
            <a:gsLst>
              <a:gs pos="34000">
                <a:schemeClr val="tx2"/>
              </a:gs>
              <a:gs pos="62000">
                <a:schemeClr val="accent1">
                  <a:shade val="67500"/>
                  <a:satMod val="115000"/>
                  <a:lumMod val="59869"/>
                  <a:lumOff val="40131"/>
                </a:schemeClr>
              </a:gs>
              <a:gs pos="91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AE8AFD-40EB-164A-BBA5-28EE79EF6B3E}"/>
              </a:ext>
            </a:extLst>
          </p:cNvPr>
          <p:cNvSpPr/>
          <p:nvPr userDrawn="1"/>
        </p:nvSpPr>
        <p:spPr>
          <a:xfrm>
            <a:off x="7504387" y="5005176"/>
            <a:ext cx="4237170" cy="1064548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4F1EB09-4D62-4D4D-BF58-C540A7D59A49}"/>
              </a:ext>
            </a:extLst>
          </p:cNvPr>
          <p:cNvSpPr/>
          <p:nvPr userDrawn="1"/>
        </p:nvSpPr>
        <p:spPr>
          <a:xfrm>
            <a:off x="7504386" y="748864"/>
            <a:ext cx="4237170" cy="106454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D236D3-5FC5-1946-9EDD-7E71F6E9CB40}"/>
              </a:ext>
            </a:extLst>
          </p:cNvPr>
          <p:cNvSpPr/>
          <p:nvPr userDrawn="1"/>
        </p:nvSpPr>
        <p:spPr>
          <a:xfrm>
            <a:off x="7504385" y="1989835"/>
            <a:ext cx="4237170" cy="106454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2095B37-7C49-1747-A47D-1446389975BC}"/>
              </a:ext>
            </a:extLst>
          </p:cNvPr>
          <p:cNvSpPr/>
          <p:nvPr userDrawn="1"/>
        </p:nvSpPr>
        <p:spPr>
          <a:xfrm>
            <a:off x="227471" y="315310"/>
            <a:ext cx="3853543" cy="6227379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CED76F-6A24-0C4C-9469-86CA54F8067B}"/>
              </a:ext>
            </a:extLst>
          </p:cNvPr>
          <p:cNvCxnSpPr>
            <a:cxnSpLocks/>
          </p:cNvCxnSpPr>
          <p:nvPr userDrawn="1"/>
        </p:nvCxnSpPr>
        <p:spPr>
          <a:xfrm>
            <a:off x="4270203" y="1281138"/>
            <a:ext cx="299770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EBEE52-F0A6-9E49-B846-257A7F8F5590}"/>
              </a:ext>
            </a:extLst>
          </p:cNvPr>
          <p:cNvCxnSpPr>
            <a:cxnSpLocks/>
          </p:cNvCxnSpPr>
          <p:nvPr userDrawn="1"/>
        </p:nvCxnSpPr>
        <p:spPr>
          <a:xfrm>
            <a:off x="4270203" y="2469557"/>
            <a:ext cx="299770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64DD83-29E9-D148-B671-17837CF45711}"/>
              </a:ext>
            </a:extLst>
          </p:cNvPr>
          <p:cNvCxnSpPr>
            <a:cxnSpLocks/>
          </p:cNvCxnSpPr>
          <p:nvPr userDrawn="1"/>
        </p:nvCxnSpPr>
        <p:spPr>
          <a:xfrm>
            <a:off x="4270203" y="4296479"/>
            <a:ext cx="299770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A7BD0F-3352-C945-8BF9-285ACFD37EB0}"/>
              </a:ext>
            </a:extLst>
          </p:cNvPr>
          <p:cNvCxnSpPr>
            <a:cxnSpLocks/>
          </p:cNvCxnSpPr>
          <p:nvPr userDrawn="1"/>
        </p:nvCxnSpPr>
        <p:spPr>
          <a:xfrm>
            <a:off x="4322755" y="5599762"/>
            <a:ext cx="299770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2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AB218-D753-FC41-9654-4474B67C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5520D-6432-F64B-AFEA-959184C6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1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51" r:id="rId5"/>
    <p:sldLayoutId id="2147483667" r:id="rId6"/>
    <p:sldLayoutId id="2147483652" r:id="rId7"/>
    <p:sldLayoutId id="2147483654" r:id="rId8"/>
    <p:sldLayoutId id="2147483662" r:id="rId9"/>
    <p:sldLayoutId id="2147483657" r:id="rId10"/>
    <p:sldLayoutId id="2147483664" r:id="rId11"/>
    <p:sldLayoutId id="2147483658" r:id="rId12"/>
    <p:sldLayoutId id="2147483660" r:id="rId13"/>
    <p:sldLayoutId id="2147483655" r:id="rId14"/>
    <p:sldLayoutId id="2147483663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80CE0-231F-4420-913F-2A8E5647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3D079-20CC-4EAF-9564-D479C62E4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1E7A4-1521-4DAA-B318-CCEDD099A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BB568-2DB8-4334-9F11-67674FB5708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937DA-9644-4514-AC36-92003488A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57200-19FD-4F52-852A-31543ED6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379D3-DBD0-48BB-B34E-7772A8CE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oag.gov/app/uploads/2021/10/Colorado-Department-of-Law-Opioid-Crisis-Response-Plan.pdf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oag.gov/app/uploads/2021/10/Colorado-Department-of-Law-Opioid-Crisis-Response-Plan.pdf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oag.gov/app/uploads/2021/10/Colorado-Department-of-Law-Opioid-Crisis-Response-Plan.pdf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oag.gov/app/uploads/2021/10/Colorado-Department-of-Law-Opioid-Crisis-Response-Plan.pdf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ag.gov/app/uploads/2021/10/Colorado-Department-of-Law-Opioid-Crisis-Response-Plan.pdf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oag.gov/app/uploads/2021/10/Colorado-Department-of-Law-Opioid-Crisis-Response-Plan.pdf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1wKolPE13IU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1wKolPE13IU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ag.gov/app/uploads/2022/03/Fentanyl-infographic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oag.gov/app/uploads/2021/10/Colorado-Department-of-Law-Opioid-Crisis-Response-Plan.pdf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geoinfo.coag.gov/portal/apps/sites/#/settlement-distributions" TargetMode="External"/><Relationship Id="rId2" Type="http://schemas.openxmlformats.org/officeDocument/2006/relationships/hyperlink" Target="mailto:Heidi.Williams@coag.gov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chrome-extension://efaidnbmnnnibpcajpcglclefindmkaj/https:/coag.gov/app/uploads/2022/07/CO-MOU-Exhibit-A.pdf" TargetMode="External"/><Relationship Id="rId5" Type="http://schemas.openxmlformats.org/officeDocument/2006/relationships/image" Target="../media/image31.jpg"/><Relationship Id="rId10" Type="http://schemas.openxmlformats.org/officeDocument/2006/relationships/hyperlink" Target="http://www.coag.gov/OPIOIDS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coag.gov/app/uploads/2021/10/1-Colorado-Opioid-MOU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drugfree.org/wp-content/uploads/2020/11/TheOpioidEbatement-v3.pdf" TargetMode="External"/><Relationship Id="rId2" Type="http://schemas.openxmlformats.org/officeDocument/2006/relationships/hyperlink" Target="https://opioidprinciples.jhsph.edu/wp-content/uploads/2021/12/Opioid-Litigation-Funds-Prep.pdf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24F6177C-F0F2-48B9-BC4F-157644FD21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3" r="33333"/>
          <a:stretch>
            <a:fillRect/>
          </a:stretch>
        </p:blipFill>
        <p:spPr>
          <a:xfrm>
            <a:off x="10173252" y="0"/>
            <a:ext cx="2018748" cy="45421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E5E19-2724-4A72-8BEF-B3F923EDB19B}"/>
              </a:ext>
            </a:extLst>
          </p:cNvPr>
          <p:cNvSpPr txBox="1"/>
          <p:nvPr/>
        </p:nvSpPr>
        <p:spPr>
          <a:xfrm>
            <a:off x="7554897" y="5024760"/>
            <a:ext cx="4637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9F1">
                    <a:lumMod val="2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Colorado Model: Getting to Yes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24BB466-820C-40F2-9CBA-F7F5FCF5F3F1}"/>
              </a:ext>
            </a:extLst>
          </p:cNvPr>
          <p:cNvSpPr txBox="1"/>
          <p:nvPr/>
        </p:nvSpPr>
        <p:spPr>
          <a:xfrm>
            <a:off x="5467889" y="3191571"/>
            <a:ext cx="8229600" cy="32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Autofit/>
          </a:bodyPr>
          <a:lstStyle>
            <a:lvl1pPr defTabSz="301752">
              <a:lnSpc>
                <a:spcPct val="85000"/>
              </a:lnSpc>
              <a:spcBef>
                <a:spcPts val="300"/>
              </a:spcBef>
              <a:defRPr sz="1584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301752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E9F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Heidi K. Williams 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DAE9F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F4A84-CD23-49F8-A883-F062B14F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362" y="488185"/>
            <a:ext cx="2213040" cy="2371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0AFBC-501B-40AF-B7A4-BBD686108F02}"/>
              </a:ext>
            </a:extLst>
          </p:cNvPr>
          <p:cNvSpPr txBox="1"/>
          <p:nvPr/>
        </p:nvSpPr>
        <p:spPr>
          <a:xfrm>
            <a:off x="6169603" y="3691996"/>
            <a:ext cx="33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Director, Opioid Response Unit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EDD5AC-F9F1-455F-9350-FEB75AA21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972" y="5510667"/>
            <a:ext cx="1749704" cy="1347333"/>
          </a:xfrm>
          <a:prstGeom prst="rect">
            <a:avLst/>
          </a:prstGeom>
        </p:spPr>
      </p:pic>
      <p:pic>
        <p:nvPicPr>
          <p:cNvPr id="13" name="Picture 12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873DA212-68FD-41F0-B89F-8E2E55B9B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941" y="637108"/>
            <a:ext cx="2305659" cy="230565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5FD43A1-B2FD-4EB9-B5A5-5965D0619F03}"/>
              </a:ext>
            </a:extLst>
          </p:cNvPr>
          <p:cNvSpPr txBox="1"/>
          <p:nvPr/>
        </p:nvSpPr>
        <p:spPr>
          <a:xfrm>
            <a:off x="1058018" y="3191571"/>
            <a:ext cx="3543166" cy="32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Autofit/>
          </a:bodyPr>
          <a:lstStyle>
            <a:lvl1pPr defTabSz="301752">
              <a:lnSpc>
                <a:spcPct val="85000"/>
              </a:lnSpc>
              <a:spcBef>
                <a:spcPts val="300"/>
              </a:spcBef>
              <a:defRPr sz="1584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301752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E9F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Phil Weiser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DAE9F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363E7-21AB-473F-A0E3-546A5ED28BA1}"/>
              </a:ext>
            </a:extLst>
          </p:cNvPr>
          <p:cNvSpPr txBox="1"/>
          <p:nvPr/>
        </p:nvSpPr>
        <p:spPr>
          <a:xfrm>
            <a:off x="1058018" y="3691996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Colorado Attorney General</a:t>
            </a:r>
          </a:p>
        </p:txBody>
      </p:sp>
    </p:spTree>
    <p:extLst>
      <p:ext uri="{BB962C8B-B14F-4D97-AF65-F5344CB8AC3E}">
        <p14:creationId xmlns:p14="http://schemas.microsoft.com/office/powerpoint/2010/main" val="419159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27C30-786E-4590-BC3B-180DAE4C6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6337" y="2480929"/>
            <a:ext cx="5192544" cy="497840"/>
          </a:xfrm>
        </p:spPr>
        <p:txBody>
          <a:bodyPr/>
          <a:lstStyle/>
          <a:p>
            <a:r>
              <a:rPr lang="en-US" sz="2800" dirty="0"/>
              <a:t>Treatment and Recovery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6C17-CA96-4686-A0DE-5A46053DD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Settlement Funds – Allowable 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9E785-5BE0-4FAB-B596-E0F0BF9EBD0E}"/>
              </a:ext>
            </a:extLst>
          </p:cNvPr>
          <p:cNvSpPr txBox="1"/>
          <p:nvPr/>
        </p:nvSpPr>
        <p:spPr>
          <a:xfrm>
            <a:off x="3776048" y="2978769"/>
            <a:ext cx="33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Evidence-based treatment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1A2C8-C22A-410D-A2D1-FF0D702C6174}"/>
              </a:ext>
            </a:extLst>
          </p:cNvPr>
          <p:cNvSpPr txBox="1"/>
          <p:nvPr/>
        </p:nvSpPr>
        <p:spPr>
          <a:xfrm>
            <a:off x="3191523" y="648866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87D02-C14D-4D4D-BBA3-A7C40D7900D3}"/>
              </a:ext>
            </a:extLst>
          </p:cNvPr>
          <p:cNvSpPr txBox="1"/>
          <p:nvPr/>
        </p:nvSpPr>
        <p:spPr>
          <a:xfrm>
            <a:off x="849869" y="3649942"/>
            <a:ext cx="112533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Medication Assisted Treatment (MAT)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Supportive Housing and residential treatment – access to 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Mental Health Trauma issues resulting from opioid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Expand Telehealth to increase access to treatment, MAT, counseling, psychiatric support and other forms of treatment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Addiction Medicine Workforce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Scholarships for Certified Addiction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Prescription Drug Monitoring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Continuum of Care (Warm Hand-Offs/Hub and Spoke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Gender specific Care (Women, Children, families,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8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27C30-786E-4590-BC3B-180DAE4C6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6337" y="2480929"/>
            <a:ext cx="5192544" cy="497840"/>
          </a:xfrm>
        </p:spPr>
        <p:txBody>
          <a:bodyPr/>
          <a:lstStyle/>
          <a:p>
            <a:r>
              <a:rPr lang="en-US" sz="2800" dirty="0"/>
              <a:t>Intervention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6C17-CA96-4686-A0DE-5A46053DD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Settlement Funds – Allowable 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9E785-5BE0-4FAB-B596-E0F0BF9EBD0E}"/>
              </a:ext>
            </a:extLst>
          </p:cNvPr>
          <p:cNvSpPr txBox="1"/>
          <p:nvPr/>
        </p:nvSpPr>
        <p:spPr>
          <a:xfrm>
            <a:off x="3776048" y="2978769"/>
            <a:ext cx="33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Evidence-based treatment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1A2C8-C22A-410D-A2D1-FF0D702C6174}"/>
              </a:ext>
            </a:extLst>
          </p:cNvPr>
          <p:cNvSpPr txBox="1"/>
          <p:nvPr/>
        </p:nvSpPr>
        <p:spPr>
          <a:xfrm>
            <a:off x="3191523" y="648866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87D02-C14D-4D4D-BBA3-A7C40D7900D3}"/>
              </a:ext>
            </a:extLst>
          </p:cNvPr>
          <p:cNvSpPr txBox="1"/>
          <p:nvPr/>
        </p:nvSpPr>
        <p:spPr>
          <a:xfrm>
            <a:off x="849869" y="3649942"/>
            <a:ext cx="11253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Health Care Provider screening for Opioid Use Disorder (OUD) and other 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Health Care Provider know how to appropriately counsel, treat/refer patient for OUD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Screening, Brief Intervention and Referral to Treatment (SBIRT)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Training and long-term implementation of SBIRT in key systems (health, schools, colleges, criminal justice and probation)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Training for ER personnel – MAT induction, post-discharge planning, warm hand-offs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School based contacts for parent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Develop best practices on addressing OUD in the workplace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Engage non-profits and faith community as a system to support outreach for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7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90D06-2421-4DD5-80AA-D681E81317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7293" y="2547707"/>
            <a:ext cx="3731581" cy="497840"/>
          </a:xfrm>
        </p:spPr>
        <p:txBody>
          <a:bodyPr/>
          <a:lstStyle/>
          <a:p>
            <a:r>
              <a:rPr lang="en-US" dirty="0"/>
              <a:t>Criminal Justice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6C17-CA96-4686-A0DE-5A46053DD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Settlement Funds – Allowable Uses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724BB-D077-4EAA-8962-F560AFD04BF1}"/>
              </a:ext>
            </a:extLst>
          </p:cNvPr>
          <p:cNvSpPr txBox="1"/>
          <p:nvPr/>
        </p:nvSpPr>
        <p:spPr>
          <a:xfrm>
            <a:off x="3348361" y="2974525"/>
            <a:ext cx="40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Innovative treatment, diversion strategies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and wrap-around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1A2C8-C22A-410D-A2D1-FF0D702C6174}"/>
              </a:ext>
            </a:extLst>
          </p:cNvPr>
          <p:cNvSpPr txBox="1"/>
          <p:nvPr/>
        </p:nvSpPr>
        <p:spPr>
          <a:xfrm>
            <a:off x="2756517" y="648866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7630C6-457F-4D73-9624-5E4EEF54654C}"/>
              </a:ext>
            </a:extLst>
          </p:cNvPr>
          <p:cNvSpPr txBox="1"/>
          <p:nvPr/>
        </p:nvSpPr>
        <p:spPr>
          <a:xfrm>
            <a:off x="849869" y="3649942"/>
            <a:ext cx="112533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Address the needs of persons involved in the criminal justice system who have OUD and co-occurring SUD or mental health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Support pre-arrest diversion and deflection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Support pre-trial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Support treatment and recovery courts – including referrals to MAT or other evidence based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Including those who are incarcerated, on probation or on parole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Including those who are leaving jail or prison or have recently left jail or prison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Support Continuum of Care/Warm Hand-Offs/Hub and Spoke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1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6C17-CA96-4686-A0DE-5A46053DD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Settlement Funds – Allowable Uses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056AA2E-9575-45D6-98CC-4F1CA4BAE5D0}"/>
              </a:ext>
            </a:extLst>
          </p:cNvPr>
          <p:cNvSpPr txBox="1">
            <a:spLocks/>
          </p:cNvSpPr>
          <p:nvPr/>
        </p:nvSpPr>
        <p:spPr>
          <a:xfrm>
            <a:off x="3253078" y="2300945"/>
            <a:ext cx="4719069" cy="49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Prevention &amp;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26279-7BFE-4500-9FB9-9FCD553BF1D4}"/>
              </a:ext>
            </a:extLst>
          </p:cNvPr>
          <p:cNvSpPr txBox="1"/>
          <p:nvPr/>
        </p:nvSpPr>
        <p:spPr>
          <a:xfrm>
            <a:off x="3495223" y="2621232"/>
            <a:ext cx="4459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Widespread prevention and education efforts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Among communities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1A2C8-C22A-410D-A2D1-FF0D702C6174}"/>
              </a:ext>
            </a:extLst>
          </p:cNvPr>
          <p:cNvSpPr txBox="1"/>
          <p:nvPr/>
        </p:nvSpPr>
        <p:spPr>
          <a:xfrm>
            <a:off x="2854171" y="6443046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109328-2F37-4C07-85B6-A6DE87B0D321}"/>
              </a:ext>
            </a:extLst>
          </p:cNvPr>
          <p:cNvSpPr txBox="1"/>
          <p:nvPr/>
        </p:nvSpPr>
        <p:spPr>
          <a:xfrm>
            <a:off x="716704" y="3099935"/>
            <a:ext cx="11253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Any campaign that implements evidence-informed prevention, such as reduced social and physical access, stigma reduction – including staffing, educational campaigns, or training of coalitions in evidence-informed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Prescribing Practices (Colorado Consortium for Rx Drug Abuse Prevention)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Misuse of Opioids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Safe Disposal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Fentanyl Awareness (Email Heidi for social media toolkit)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School based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Community Coalitions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Non-profit and faith community</a:t>
            </a: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9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6C17-CA96-4686-A0DE-5A46053DD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Settlement Funds – Allowable Uses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5B0F3DE-8B9F-4685-A245-E61107DA2472}"/>
              </a:ext>
            </a:extLst>
          </p:cNvPr>
          <p:cNvSpPr txBox="1">
            <a:spLocks/>
          </p:cNvSpPr>
          <p:nvPr/>
        </p:nvSpPr>
        <p:spPr>
          <a:xfrm>
            <a:off x="3291102" y="2418636"/>
            <a:ext cx="4363963" cy="49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Harm Reduction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9D86D-B28D-4A1F-AE48-C14BB43420A8}"/>
              </a:ext>
            </a:extLst>
          </p:cNvPr>
          <p:cNvSpPr txBox="1"/>
          <p:nvPr/>
        </p:nvSpPr>
        <p:spPr>
          <a:xfrm>
            <a:off x="2854171" y="2778809"/>
            <a:ext cx="5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Strategies for reducing or mitigating the Negative consequences associated with Substance 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1A2C8-C22A-410D-A2D1-FF0D702C6174}"/>
              </a:ext>
            </a:extLst>
          </p:cNvPr>
          <p:cNvSpPr txBox="1"/>
          <p:nvPr/>
        </p:nvSpPr>
        <p:spPr>
          <a:xfrm>
            <a:off x="2854171" y="648866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9559C3-09FD-4458-B518-BD1D2D27EF13}"/>
              </a:ext>
            </a:extLst>
          </p:cNvPr>
          <p:cNvSpPr txBox="1"/>
          <p:nvPr/>
        </p:nvSpPr>
        <p:spPr>
          <a:xfrm>
            <a:off x="583539" y="3425140"/>
            <a:ext cx="112533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Increase availability and distribution of naloxone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First responders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Overdose patients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Opioid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Family and friends of opioid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Community navigators and outreach workers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Drug offenders upon release from jail/prison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Other members of the general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Syringe service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Access to testing and treatment for infectious diseases such as HIV and Hepatitis C resulting from IV opioid use.</a:t>
            </a: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6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6C17-CA96-4686-A0DE-5A46053DD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Settlement Funds – Allowable Uses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5B0F3DE-8B9F-4685-A245-E61107DA2472}"/>
              </a:ext>
            </a:extLst>
          </p:cNvPr>
          <p:cNvSpPr txBox="1">
            <a:spLocks/>
          </p:cNvSpPr>
          <p:nvPr/>
        </p:nvSpPr>
        <p:spPr>
          <a:xfrm>
            <a:off x="3291102" y="2418636"/>
            <a:ext cx="4363963" cy="49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1A2C8-C22A-410D-A2D1-FF0D702C6174}"/>
              </a:ext>
            </a:extLst>
          </p:cNvPr>
          <p:cNvSpPr txBox="1"/>
          <p:nvPr/>
        </p:nvSpPr>
        <p:spPr>
          <a:xfrm>
            <a:off x="2854171" y="648866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9559C3-09FD-4458-B518-BD1D2D27EF13}"/>
              </a:ext>
            </a:extLst>
          </p:cNvPr>
          <p:cNvSpPr txBox="1"/>
          <p:nvPr/>
        </p:nvSpPr>
        <p:spPr>
          <a:xfrm>
            <a:off x="583539" y="3425140"/>
            <a:ext cx="112533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Regional Planning to identify goals for opioid reduction and support efforts or to identify areas and populations with the greatest needs for treatment intervention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Government dashboard to track key opioid-related indicators and supports as identified through collaborative community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Staffing and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Funding for programs and services regarding staff training and networking to improve staff capability to abate the opioid crisis.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Support infrastructure and staffing for collaborative cross-systems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Administrative costs for any of the approved purposes in the MOU (Exhibit A) – not to exceed 10%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02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ming together to combat the opioid crisis">
            <a:hlinkClick r:id="" action="ppaction://media"/>
            <a:extLst>
              <a:ext uri="{FF2B5EF4-FFF2-40B4-BE49-F238E27FC236}">
                <a16:creationId xmlns:a16="http://schemas.microsoft.com/office/drawing/2014/main" id="{A4391E91-D4EC-4E0A-8032-9BDC0AB8C1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89668" y="1649633"/>
            <a:ext cx="6245092" cy="3528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08E6BD-4C81-47DC-AE3A-0F3D9ACF3A97}"/>
              </a:ext>
            </a:extLst>
          </p:cNvPr>
          <p:cNvSpPr txBox="1"/>
          <p:nvPr/>
        </p:nvSpPr>
        <p:spPr>
          <a:xfrm rot="16200000">
            <a:off x="206304" y="2671577"/>
            <a:ext cx="5187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Colorado’s Opioid Crisis </a:t>
            </a:r>
          </a:p>
        </p:txBody>
      </p:sp>
    </p:spTree>
    <p:extLst>
      <p:ext uri="{BB962C8B-B14F-4D97-AF65-F5344CB8AC3E}">
        <p14:creationId xmlns:p14="http://schemas.microsoft.com/office/powerpoint/2010/main" val="22094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AAE84-AB6A-4955-B462-D52EBE9D3D21}"/>
              </a:ext>
            </a:extLst>
          </p:cNvPr>
          <p:cNvSpPr txBox="1"/>
          <p:nvPr/>
        </p:nvSpPr>
        <p:spPr>
          <a:xfrm>
            <a:off x="2201662" y="257452"/>
            <a:ext cx="845455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Montserrat" panose="00000500000000000000" pitchFamily="2" charset="0"/>
              </a:rPr>
              <a:t>Timeline: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Opt-Out: June-July 31, 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Second payments made to National Administrator – July 15,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Colorado Opioid Abatement Council Annual Conference August 15/16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300 attendees from around the state of Colorado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50+ speakers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Two-Year Plan Due for all other regions: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September 15,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November 1,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December 15,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Settlement funds distribution: 4</a:t>
            </a:r>
            <a:r>
              <a:rPr lang="en-US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th</a:t>
            </a: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 Quarter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Amended Two-Year Plan: March 15,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Montserrat" panose="00000500000000000000" pitchFamily="2" charset="0"/>
              </a:rPr>
              <a:t>Ongoing technical assistance for regions and local governments</a:t>
            </a:r>
          </a:p>
        </p:txBody>
      </p:sp>
      <p:pic>
        <p:nvPicPr>
          <p:cNvPr id="4" name="Graphic 3" descr="Checkbox Checked with solid fill">
            <a:extLst>
              <a:ext uri="{FF2B5EF4-FFF2-40B4-BE49-F238E27FC236}">
                <a16:creationId xmlns:a16="http://schemas.microsoft.com/office/drawing/2014/main" id="{7B622E93-77D8-41D3-AB6A-BDEE74B3A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63984"/>
            <a:ext cx="736847" cy="736847"/>
          </a:xfrm>
          <a:prstGeom prst="rect">
            <a:avLst/>
          </a:prstGeom>
        </p:spPr>
      </p:pic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7B711958-E3C7-4D46-AF59-3C483D1E7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9650" y="925498"/>
            <a:ext cx="686910" cy="686910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68DA2944-4798-4CAD-BC69-4C3129EC3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257" y="1479242"/>
            <a:ext cx="731298" cy="731298"/>
          </a:xfrm>
          <a:prstGeom prst="rect">
            <a:avLst/>
          </a:prstGeom>
        </p:spPr>
      </p:pic>
      <p:pic>
        <p:nvPicPr>
          <p:cNvPr id="8" name="Graphic 7" descr="Tricycle outline">
            <a:extLst>
              <a:ext uri="{FF2B5EF4-FFF2-40B4-BE49-F238E27FC236}">
                <a16:creationId xmlns:a16="http://schemas.microsoft.com/office/drawing/2014/main" id="{6CFE54D3-C2AD-4979-9F99-E6EAE80A7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5506" y="2491296"/>
            <a:ext cx="747944" cy="747944"/>
          </a:xfrm>
          <a:prstGeom prst="rect">
            <a:avLst/>
          </a:prstGeom>
        </p:spPr>
      </p:pic>
      <p:pic>
        <p:nvPicPr>
          <p:cNvPr id="9" name="Graphic 8" descr="Tricycle outline">
            <a:extLst>
              <a:ext uri="{FF2B5EF4-FFF2-40B4-BE49-F238E27FC236}">
                <a16:creationId xmlns:a16="http://schemas.microsoft.com/office/drawing/2014/main" id="{287882B8-6C62-4A9F-80C4-C820F1752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137" y="4467687"/>
            <a:ext cx="751644" cy="751644"/>
          </a:xfrm>
          <a:prstGeom prst="rect">
            <a:avLst/>
          </a:prstGeom>
        </p:spPr>
      </p:pic>
      <p:pic>
        <p:nvPicPr>
          <p:cNvPr id="10" name="Graphic 9" descr="Tricycle outline">
            <a:extLst>
              <a:ext uri="{FF2B5EF4-FFF2-40B4-BE49-F238E27FC236}">
                <a16:creationId xmlns:a16="http://schemas.microsoft.com/office/drawing/2014/main" id="{91984C62-30E7-4831-8803-E6188F41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7702" y="3929478"/>
            <a:ext cx="725748" cy="725748"/>
          </a:xfrm>
          <a:prstGeom prst="rect">
            <a:avLst/>
          </a:prstGeom>
        </p:spPr>
      </p:pic>
      <p:pic>
        <p:nvPicPr>
          <p:cNvPr id="12" name="Graphic 11" descr="Tricycle outline">
            <a:extLst>
              <a:ext uri="{FF2B5EF4-FFF2-40B4-BE49-F238E27FC236}">
                <a16:creationId xmlns:a16="http://schemas.microsoft.com/office/drawing/2014/main" id="{D777A3B9-2C9A-4FC5-8B99-CAA15EF3F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9650" y="4982054"/>
            <a:ext cx="725748" cy="725748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108DB933-8BED-43F6-AE8C-BB146AC10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8404" y="5457715"/>
            <a:ext cx="914400" cy="914400"/>
          </a:xfrm>
          <a:prstGeom prst="rect">
            <a:avLst/>
          </a:prstGeom>
        </p:spPr>
      </p:pic>
      <p:pic>
        <p:nvPicPr>
          <p:cNvPr id="14" name="Graphic 13" descr="Tricycle outline">
            <a:extLst>
              <a:ext uri="{FF2B5EF4-FFF2-40B4-BE49-F238E27FC236}">
                <a16:creationId xmlns:a16="http://schemas.microsoft.com/office/drawing/2014/main" id="{8F1534FD-B25B-44A7-88BA-0E0E9F637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3052" y="5567836"/>
            <a:ext cx="725748" cy="725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266E6-2524-47CB-8025-413F962FE18C}"/>
              </a:ext>
            </a:extLst>
          </p:cNvPr>
          <p:cNvSpPr txBox="1"/>
          <p:nvPr/>
        </p:nvSpPr>
        <p:spPr>
          <a:xfrm>
            <a:off x="3533313" y="5811913"/>
            <a:ext cx="10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Complete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7F2ED2-AF98-458D-8E7D-40DFB31044E8}"/>
              </a:ext>
            </a:extLst>
          </p:cNvPr>
          <p:cNvSpPr txBox="1"/>
          <p:nvPr/>
        </p:nvSpPr>
        <p:spPr>
          <a:xfrm>
            <a:off x="5581459" y="5811913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Ongoing</a:t>
            </a:r>
          </a:p>
        </p:txBody>
      </p:sp>
    </p:spTree>
    <p:extLst>
      <p:ext uri="{BB962C8B-B14F-4D97-AF65-F5344CB8AC3E}">
        <p14:creationId xmlns:p14="http://schemas.microsoft.com/office/powerpoint/2010/main" val="2225403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ming together to combat the opioid crisis">
            <a:hlinkClick r:id="" action="ppaction://media"/>
            <a:extLst>
              <a:ext uri="{FF2B5EF4-FFF2-40B4-BE49-F238E27FC236}">
                <a16:creationId xmlns:a16="http://schemas.microsoft.com/office/drawing/2014/main" id="{A4391E91-D4EC-4E0A-8032-9BDC0AB8C1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89668" y="1649633"/>
            <a:ext cx="6245092" cy="3528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08E6BD-4C81-47DC-AE3A-0F3D9ACF3A97}"/>
              </a:ext>
            </a:extLst>
          </p:cNvPr>
          <p:cNvSpPr txBox="1"/>
          <p:nvPr/>
        </p:nvSpPr>
        <p:spPr>
          <a:xfrm rot="16200000">
            <a:off x="206304" y="2671577"/>
            <a:ext cx="5187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Colorado’s Opioid Crisis </a:t>
            </a:r>
          </a:p>
        </p:txBody>
      </p:sp>
    </p:spTree>
    <p:extLst>
      <p:ext uri="{BB962C8B-B14F-4D97-AF65-F5344CB8AC3E}">
        <p14:creationId xmlns:p14="http://schemas.microsoft.com/office/powerpoint/2010/main" val="333796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B9CB9F-B617-4D24-BE6D-19CFA515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2" y="129209"/>
            <a:ext cx="10906266" cy="45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2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929C7100-2BD5-49BC-88DB-81C9D5A3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62" y="1361661"/>
            <a:ext cx="9515777" cy="4852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3A7E84-1927-44B5-8634-12B338D14125}"/>
              </a:ext>
            </a:extLst>
          </p:cNvPr>
          <p:cNvSpPr txBox="1"/>
          <p:nvPr/>
        </p:nvSpPr>
        <p:spPr>
          <a:xfrm>
            <a:off x="3420025" y="616226"/>
            <a:ext cx="4528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Colorado’s Diverse Population</a:t>
            </a:r>
          </a:p>
        </p:txBody>
      </p:sp>
    </p:spTree>
    <p:extLst>
      <p:ext uri="{BB962C8B-B14F-4D97-AF65-F5344CB8AC3E}">
        <p14:creationId xmlns:p14="http://schemas.microsoft.com/office/powerpoint/2010/main" val="161919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80AC3F-E40F-402C-9CA8-BEAE5CA4D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DE822-75C5-448F-95E7-B1D024040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20" r="8508" b="2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554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7A874-8289-47C1-A4C6-25DFF81AF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14300"/>
            <a:ext cx="11106150" cy="331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4162F-A1C2-45ED-8180-FDC67DABD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3655093"/>
            <a:ext cx="110775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97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86526E-B479-4631-A513-15F1C54AB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78" y="2026481"/>
            <a:ext cx="9664846" cy="26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1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7FD34-0855-4A78-9E8D-42F6BA57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617" y="2015786"/>
            <a:ext cx="9896475" cy="4579977"/>
          </a:xfrm>
          <a:prstGeom prst="rect">
            <a:avLst/>
          </a:prstGeom>
        </p:spPr>
      </p:pic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0B706F4-3A0B-4A52-9E56-C29F391C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17" y="0"/>
            <a:ext cx="9896475" cy="22288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FD032D-11F1-4494-935D-F78FE346B2E7}"/>
              </a:ext>
            </a:extLst>
          </p:cNvPr>
          <p:cNvCxnSpPr/>
          <p:nvPr/>
        </p:nvCxnSpPr>
        <p:spPr>
          <a:xfrm>
            <a:off x="4094922" y="171947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DC534D-20A0-4451-8389-46DF849FABD1}"/>
              </a:ext>
            </a:extLst>
          </p:cNvPr>
          <p:cNvCxnSpPr>
            <a:cxnSpLocks/>
          </p:cNvCxnSpPr>
          <p:nvPr/>
        </p:nvCxnSpPr>
        <p:spPr>
          <a:xfrm flipH="1" flipV="1">
            <a:off x="8762260" y="849460"/>
            <a:ext cx="1438183" cy="15475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5B4BFE-AF8C-4E59-BB82-1E43FC0C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15347" y="2316054"/>
            <a:ext cx="1530229" cy="1639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ED285-BFE8-41FB-844B-1981B220A23D}"/>
              </a:ext>
            </a:extLst>
          </p:cNvPr>
          <p:cNvSpPr txBox="1"/>
          <p:nvPr/>
        </p:nvSpPr>
        <p:spPr>
          <a:xfrm>
            <a:off x="8851037" y="664794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6A584-8501-4F3D-B4D2-233E987F608A}"/>
              </a:ext>
            </a:extLst>
          </p:cNvPr>
          <p:cNvSpPr txBox="1"/>
          <p:nvPr/>
        </p:nvSpPr>
        <p:spPr>
          <a:xfrm>
            <a:off x="9429565" y="3146780"/>
            <a:ext cx="217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Pull Up Table Here</a:t>
            </a:r>
          </a:p>
        </p:txBody>
      </p:sp>
    </p:spTree>
    <p:extLst>
      <p:ext uri="{BB962C8B-B14F-4D97-AF65-F5344CB8AC3E}">
        <p14:creationId xmlns:p14="http://schemas.microsoft.com/office/powerpoint/2010/main" val="1074671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4D25DF-5405-40E2-921E-5199319F8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46" y="0"/>
            <a:ext cx="885860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27F979-DC63-4C1D-9AC3-F6CB210D7955}"/>
              </a:ext>
            </a:extLst>
          </p:cNvPr>
          <p:cNvSpPr/>
          <p:nvPr/>
        </p:nvSpPr>
        <p:spPr>
          <a:xfrm>
            <a:off x="710214" y="426129"/>
            <a:ext cx="914400" cy="6054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27B85-094A-49D8-8D62-A805823FE23F}"/>
              </a:ext>
            </a:extLst>
          </p:cNvPr>
          <p:cNvSpPr txBox="1"/>
          <p:nvPr/>
        </p:nvSpPr>
        <p:spPr>
          <a:xfrm rot="16200000">
            <a:off x="-1594304" y="3039118"/>
            <a:ext cx="548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Fentanyl Awareness Social Media 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12A7C-EF6B-4CB7-8682-8F0073C5B7BF}"/>
              </a:ext>
            </a:extLst>
          </p:cNvPr>
          <p:cNvSpPr txBox="1"/>
          <p:nvPr/>
        </p:nvSpPr>
        <p:spPr>
          <a:xfrm>
            <a:off x="10591060" y="4664306"/>
            <a:ext cx="166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Infographic Link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17319-49F9-4CE1-8A19-E05BC4D5045B}"/>
              </a:ext>
            </a:extLst>
          </p:cNvPr>
          <p:cNvSpPr txBox="1"/>
          <p:nvPr/>
        </p:nvSpPr>
        <p:spPr>
          <a:xfrm>
            <a:off x="10591060" y="5042782"/>
            <a:ext cx="1600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Email us for the full toolkit: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opioids@coag.gov</a:t>
            </a:r>
          </a:p>
        </p:txBody>
      </p:sp>
    </p:spTree>
    <p:extLst>
      <p:ext uri="{BB962C8B-B14F-4D97-AF65-F5344CB8AC3E}">
        <p14:creationId xmlns:p14="http://schemas.microsoft.com/office/powerpoint/2010/main" val="164054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2CF0EFB-1CC7-4527-AA7A-2E1A9DB310D4}"/>
              </a:ext>
            </a:extLst>
          </p:cNvPr>
          <p:cNvSpPr txBox="1"/>
          <p:nvPr/>
        </p:nvSpPr>
        <p:spPr>
          <a:xfrm>
            <a:off x="1077191" y="1089833"/>
            <a:ext cx="13596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B5527-8A3C-448B-8A8F-2910007500B5}"/>
              </a:ext>
            </a:extLst>
          </p:cNvPr>
          <p:cNvSpPr txBox="1"/>
          <p:nvPr/>
        </p:nvSpPr>
        <p:spPr>
          <a:xfrm>
            <a:off x="582922" y="542760"/>
            <a:ext cx="3296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Questions?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0666C-CA33-4356-95A4-A3E812355FD5}"/>
              </a:ext>
            </a:extLst>
          </p:cNvPr>
          <p:cNvSpPr txBox="1"/>
          <p:nvPr/>
        </p:nvSpPr>
        <p:spPr>
          <a:xfrm>
            <a:off x="7355540" y="4863292"/>
            <a:ext cx="476027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Heidi Williams – Director of Opioid Response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Heidi.Williams@coag.gov</a:t>
            </a:r>
            <a:endParaRPr lang="en-US" dirty="0">
              <a:solidFill>
                <a:schemeClr val="accent2"/>
              </a:solidFill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720-508-6098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B3797A7-6375-4BE5-9A73-BBBF814B7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29" y="5786620"/>
            <a:ext cx="1386491" cy="1071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28CDFF-F61C-4704-A85F-84E06DDC1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343" y="5623365"/>
            <a:ext cx="1749704" cy="1347333"/>
          </a:xfrm>
          <a:prstGeom prst="rect">
            <a:avLst/>
          </a:prstGeom>
        </p:spPr>
      </p:pic>
      <p:pic>
        <p:nvPicPr>
          <p:cNvPr id="21" name="Picture Placeholder 20" descr="A picture containing mountain, nature, valley, outdoor&#10;&#10;Description automatically generated">
            <a:extLst>
              <a:ext uri="{FF2B5EF4-FFF2-40B4-BE49-F238E27FC236}">
                <a16:creationId xmlns:a16="http://schemas.microsoft.com/office/drawing/2014/main" id="{BCED8B20-FF7F-486A-A8BA-AB93310881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5173" r="25173"/>
          <a:stretch>
            <a:fillRect/>
          </a:stretch>
        </p:blipFill>
        <p:spPr>
          <a:xfrm>
            <a:off x="9144000" y="0"/>
            <a:ext cx="3048000" cy="4562272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413E0A-986A-446C-8744-30D3896F365E}"/>
              </a:ext>
            </a:extLst>
          </p:cNvPr>
          <p:cNvSpPr txBox="1"/>
          <p:nvPr/>
        </p:nvSpPr>
        <p:spPr>
          <a:xfrm>
            <a:off x="2959219" y="3220381"/>
            <a:ext cx="368222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dirty="0"/>
              <a:t>Resources</a:t>
            </a:r>
          </a:p>
          <a:p>
            <a:pPr algn="ctr"/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Exhibit A – Allowable Uses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Colorado’s Opioid Settlement Funds Framework</a:t>
            </a:r>
            <a:endParaRPr lang="en-US" sz="1400" dirty="0"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1400" dirty="0"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 Crisis Response Plan (Colorado)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Colorado Memorandum of Understanding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COAG.GOV/OPIOIDS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654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C5CFCEC-136B-48BA-B1D1-65DDA473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" y="214714"/>
            <a:ext cx="11428571" cy="6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40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BA356B-3A56-4FED-BD00-86F2B1C0BBDA}"/>
              </a:ext>
            </a:extLst>
          </p:cNvPr>
          <p:cNvSpPr txBox="1"/>
          <p:nvPr/>
        </p:nvSpPr>
        <p:spPr>
          <a:xfrm>
            <a:off x="3394954" y="671209"/>
            <a:ext cx="5397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rial Black" panose="020B0A04020102020204" pitchFamily="34" charset="0"/>
              </a:rPr>
              <a:t>Core Principles for</a:t>
            </a:r>
          </a:p>
          <a:p>
            <a:r>
              <a:rPr lang="en-US" sz="4000" dirty="0">
                <a:solidFill>
                  <a:schemeClr val="accent2"/>
                </a:solidFill>
                <a:latin typeface="Arial Black" panose="020B0A04020102020204" pitchFamily="34" charset="0"/>
              </a:rPr>
              <a:t>All Colorado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9A8E1-933E-4B77-8348-E8DD7D8FDADD}"/>
              </a:ext>
            </a:extLst>
          </p:cNvPr>
          <p:cNvSpPr txBox="1"/>
          <p:nvPr/>
        </p:nvSpPr>
        <p:spPr>
          <a:xfrm>
            <a:off x="642026" y="3803514"/>
            <a:ext cx="33954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 Funds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401D8-7748-4DAE-8A56-C4458BDDDF62}"/>
              </a:ext>
            </a:extLst>
          </p:cNvPr>
          <p:cNvSpPr txBox="1"/>
          <p:nvPr/>
        </p:nvSpPr>
        <p:spPr>
          <a:xfrm>
            <a:off x="8221009" y="3654356"/>
            <a:ext cx="3736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 for All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D0B9D-BE7E-41CA-928A-C6FD91A4795F}"/>
              </a:ext>
            </a:extLst>
          </p:cNvPr>
          <p:cNvSpPr txBox="1"/>
          <p:nvPr/>
        </p:nvSpPr>
        <p:spPr>
          <a:xfrm>
            <a:off x="4913841" y="3764604"/>
            <a:ext cx="25971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Extent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4A623-1C51-40B9-B467-0691716A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728" y="5437419"/>
            <a:ext cx="174970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4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430EC-EE17-C748-9B0F-CB33289A1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2713" y="923278"/>
            <a:ext cx="9167812" cy="131389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Colorado Attorney General - Outreach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99C6A1A-51CB-463D-A70A-0190B37C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0859"/>
            <a:ext cx="5804257" cy="436949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3BA1AF6-6590-4E0C-BF4C-91EC8ED02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43" y="2470859"/>
            <a:ext cx="5725457" cy="4369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7EFFE-D656-4D5C-94B0-E49B3B0D8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791" y="5493023"/>
            <a:ext cx="174970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7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BBD2C0D-D150-4339-AD1F-F7EEB455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0" y="1242700"/>
            <a:ext cx="5716978" cy="4283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1DB103-4AC0-40A5-B1B1-418EBD94FABB}"/>
              </a:ext>
            </a:extLst>
          </p:cNvPr>
          <p:cNvSpPr txBox="1"/>
          <p:nvPr/>
        </p:nvSpPr>
        <p:spPr>
          <a:xfrm>
            <a:off x="7265252" y="4783501"/>
            <a:ext cx="481079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Our state framework represents what works in Colorado - local control with state support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AD9192-7CEB-4DB3-A1EF-64C432F8A7A8}"/>
              </a:ext>
            </a:extLst>
          </p:cNvPr>
          <p:cNvSpPr txBox="1">
            <a:spLocks/>
          </p:cNvSpPr>
          <p:nvPr/>
        </p:nvSpPr>
        <p:spPr>
          <a:xfrm>
            <a:off x="0" y="330261"/>
            <a:ext cx="6508037" cy="887889"/>
          </a:xfrm>
          <a:prstGeom prst="rect">
            <a:avLst/>
          </a:prstGeom>
        </p:spPr>
        <p:txBody>
          <a:bodyPr lIns="45719" tIns="45720" rIns="45719" bIns="4572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Building the Coalition</a:t>
            </a:r>
          </a:p>
        </p:txBody>
      </p:sp>
      <p:pic>
        <p:nvPicPr>
          <p:cNvPr id="6" name="Picture 5" descr="A group of people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FCF538D6-3996-4A05-A698-5643BEBB7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63" y="0"/>
            <a:ext cx="3549316" cy="4730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B1B4-A120-4D51-836F-784404466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200" y="5490737"/>
            <a:ext cx="1749704" cy="1347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8E5AE-4A72-4D01-BC6F-955467AB1BD7}"/>
              </a:ext>
            </a:extLst>
          </p:cNvPr>
          <p:cNvSpPr txBox="1"/>
          <p:nvPr/>
        </p:nvSpPr>
        <p:spPr>
          <a:xfrm>
            <a:off x="612559" y="5490737"/>
            <a:ext cx="529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Montserrat" panose="00000500000000000000" pitchFamily="2" charset="0"/>
              </a:rPr>
              <a:t>THANK YOU!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Montserrat" panose="00000500000000000000" pitchFamily="2" charset="0"/>
              </a:rPr>
              <a:t>For signing the Colorado Opioid MOU and settlement releases!</a:t>
            </a:r>
          </a:p>
        </p:txBody>
      </p:sp>
    </p:spTree>
    <p:extLst>
      <p:ext uri="{BB962C8B-B14F-4D97-AF65-F5344CB8AC3E}">
        <p14:creationId xmlns:p14="http://schemas.microsoft.com/office/powerpoint/2010/main" val="247171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D04B02-925E-4F8A-A5B4-89156AA69748}"/>
              </a:ext>
            </a:extLst>
          </p:cNvPr>
          <p:cNvSpPr txBox="1"/>
          <p:nvPr/>
        </p:nvSpPr>
        <p:spPr>
          <a:xfrm>
            <a:off x="872231" y="1701989"/>
            <a:ext cx="28031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lt"/>
              <a:cs typeface="Calibri"/>
              <a:sym typeface="Arial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chemeClr val="bg1"/>
              </a:solidFill>
              <a:latin typeface="Arial Black" panose="020B0A04020102020204" pitchFamily="34" charset="0"/>
              <a:ea typeface="+mn-lt"/>
              <a:cs typeface="Calibri"/>
              <a:sym typeface="Arial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lt"/>
                <a:cs typeface="Calibri"/>
                <a:sym typeface="Arial"/>
              </a:rPr>
              <a:t>Colorado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lt"/>
                <a:cs typeface="Calibri"/>
                <a:sym typeface="Arial"/>
              </a:rPr>
              <a:t>Opioid 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lt"/>
              <a:cs typeface="Calibri"/>
              <a:sym typeface="Arial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lt"/>
                <a:cs typeface="Calibri"/>
                <a:sym typeface="Arial"/>
              </a:rPr>
              <a:t>Settlement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Calibri"/>
              <a:sym typeface="Arial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lt"/>
                <a:cs typeface="Calibri"/>
                <a:sym typeface="Arial"/>
              </a:rPr>
              <a:t>Funds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lt"/>
                <a:cs typeface="Calibri"/>
                <a:sym typeface="Arial"/>
              </a:rPr>
              <a:t>Distribution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5CD4B-CB5B-44C3-B135-ED8543BC7A7A}"/>
              </a:ext>
            </a:extLst>
          </p:cNvPr>
          <p:cNvSpPr txBox="1"/>
          <p:nvPr/>
        </p:nvSpPr>
        <p:spPr>
          <a:xfrm>
            <a:off x="4428726" y="702704"/>
            <a:ext cx="27431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20%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09755-7BED-4DA6-AF71-7627FDDF53B7}"/>
              </a:ext>
            </a:extLst>
          </p:cNvPr>
          <p:cNvSpPr txBox="1"/>
          <p:nvPr/>
        </p:nvSpPr>
        <p:spPr>
          <a:xfrm>
            <a:off x="4428726" y="1994565"/>
            <a:ext cx="274319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60%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A687F-54AE-49E3-BA2E-92DEA1F81BEF}"/>
              </a:ext>
            </a:extLst>
          </p:cNvPr>
          <p:cNvSpPr txBox="1"/>
          <p:nvPr/>
        </p:nvSpPr>
        <p:spPr>
          <a:xfrm>
            <a:off x="4428726" y="3730319"/>
            <a:ext cx="27431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dirty="0"/>
              <a:t>10%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FE798-49F1-4ADE-B813-EFC5E1584041}"/>
              </a:ext>
            </a:extLst>
          </p:cNvPr>
          <p:cNvSpPr txBox="1"/>
          <p:nvPr/>
        </p:nvSpPr>
        <p:spPr>
          <a:xfrm>
            <a:off x="4428726" y="5134471"/>
            <a:ext cx="27431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dirty="0"/>
              <a:t>10%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10C8D-5D59-4973-A48B-AB6754D10DD5}"/>
              </a:ext>
            </a:extLst>
          </p:cNvPr>
          <p:cNvSpPr txBox="1"/>
          <p:nvPr/>
        </p:nvSpPr>
        <p:spPr>
          <a:xfrm>
            <a:off x="6411897" y="764257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Direct Allocation by Formula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n-US" sz="1800" b="1" dirty="0"/>
              <a:t> </a:t>
            </a:r>
          </a:p>
          <a:p>
            <a:pPr algn="ctr"/>
            <a:r>
              <a:rPr lang="en-US" sz="1800" b="1" dirty="0"/>
              <a:t>Participating local Governments</a:t>
            </a:r>
            <a:endParaRPr lang="en-US" sz="1800" dirty="0"/>
          </a:p>
          <a:p>
            <a:pPr algn="ctr"/>
            <a:r>
              <a:rPr lang="en-US" sz="1800" b="1" dirty="0"/>
              <a:t>*</a:t>
            </a:r>
            <a:r>
              <a:rPr lang="en-US" sz="1400" b="1" dirty="0"/>
              <a:t>Requirements – Full Transparency</a:t>
            </a:r>
            <a:endParaRPr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Arial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394EC-23B8-4732-97E4-70EDF9D20DEA}"/>
              </a:ext>
            </a:extLst>
          </p:cNvPr>
          <p:cNvSpPr txBox="1"/>
          <p:nvPr/>
        </p:nvSpPr>
        <p:spPr>
          <a:xfrm>
            <a:off x="6411897" y="2046224"/>
            <a:ext cx="62543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/>
                <a:ea typeface="+mn-lt"/>
                <a:cs typeface="+mn-lt"/>
              </a:rPr>
              <a:t>Regional Opioid Abatement Fund</a:t>
            </a:r>
            <a:endParaRPr lang="en-US" sz="1800" dirty="0">
              <a:latin typeface="Arial"/>
              <a:ea typeface="+mn-lt"/>
              <a:cs typeface="+mn-lt"/>
            </a:endParaRPr>
          </a:p>
          <a:p>
            <a:pPr algn="ctr"/>
            <a:r>
              <a:rPr lang="en-US" sz="1800" b="1" dirty="0">
                <a:latin typeface="Arial"/>
                <a:ea typeface="+mn-lt"/>
                <a:cs typeface="+mn-lt"/>
              </a:rPr>
              <a:t>Formula Allocations to Regions </a:t>
            </a:r>
          </a:p>
          <a:p>
            <a:pPr algn="ctr"/>
            <a:r>
              <a:rPr lang="en-US" b="1" dirty="0">
                <a:latin typeface="Arial"/>
                <a:ea typeface="+mn-lt"/>
                <a:cs typeface="+mn-lt"/>
              </a:rPr>
              <a:t>*</a:t>
            </a:r>
            <a:r>
              <a:rPr lang="en-US" sz="1200" b="1" dirty="0">
                <a:latin typeface="Arial"/>
                <a:ea typeface="+mn-lt"/>
                <a:cs typeface="+mn-lt"/>
              </a:rPr>
              <a:t>Requirement – Full Transparency</a:t>
            </a:r>
            <a:endParaRPr lang="en-US" sz="1200" dirty="0">
              <a:latin typeface="Arial"/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8ADB27-7E1C-44AE-AEE4-D4405E8F0FB6}"/>
              </a:ext>
            </a:extLst>
          </p:cNvPr>
          <p:cNvSpPr txBox="1"/>
          <p:nvPr/>
        </p:nvSpPr>
        <p:spPr>
          <a:xfrm>
            <a:off x="6500673" y="3722363"/>
            <a:ext cx="6334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</a:rPr>
              <a:t>Infrastructure Fund – State 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</a:rPr>
              <a:t>This fund will support hard hit areas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sz="1800" b="1" dirty="0">
                <a:solidFill>
                  <a:schemeClr val="accent2"/>
                </a:solidFill>
                <a:latin typeface="Arial"/>
              </a:rPr>
              <a:t> in the state with resource needs</a:t>
            </a:r>
            <a:endParaRPr lang="en-US" sz="1800" dirty="0">
              <a:solidFill>
                <a:schemeClr val="accent2"/>
              </a:solidFill>
              <a:latin typeface="Arial"/>
            </a:endParaRPr>
          </a:p>
          <a:p>
            <a:pPr algn="ctr"/>
            <a:r>
              <a:rPr lang="en-US" sz="1800" b="1" dirty="0">
                <a:solidFill>
                  <a:schemeClr val="accent2"/>
                </a:solidFill>
                <a:latin typeface="Arial"/>
              </a:rPr>
              <a:t>*</a:t>
            </a:r>
            <a:r>
              <a:rPr lang="en-US" sz="1400" b="1" dirty="0">
                <a:solidFill>
                  <a:schemeClr val="accent2"/>
                </a:solidFill>
                <a:latin typeface="Arial"/>
              </a:rPr>
              <a:t>Requirement – Full Transparency</a:t>
            </a:r>
            <a:endParaRPr lang="en-US" sz="1400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31487-D1C2-4698-B49F-1DB940F229C8}"/>
              </a:ext>
            </a:extLst>
          </p:cNvPr>
          <p:cNvSpPr txBox="1"/>
          <p:nvPr/>
        </p:nvSpPr>
        <p:spPr>
          <a:xfrm>
            <a:off x="6602767" y="5241309"/>
            <a:ext cx="6374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</a:rPr>
              <a:t>Direct Allocation to State Government 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</a:rPr>
              <a:t>*Requirement – Full Transparency</a:t>
            </a:r>
            <a:endParaRPr lang="en-US" sz="1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2B5C36-C900-4426-AF52-E0FAB53E9B27}"/>
              </a:ext>
            </a:extLst>
          </p:cNvPr>
          <p:cNvCxnSpPr>
            <a:cxnSpLocks/>
          </p:cNvCxnSpPr>
          <p:nvPr/>
        </p:nvCxnSpPr>
        <p:spPr>
          <a:xfrm>
            <a:off x="6303146" y="2201662"/>
            <a:ext cx="110083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873CD1-5573-4D98-A8F3-02ED82DF5A9D}"/>
              </a:ext>
            </a:extLst>
          </p:cNvPr>
          <p:cNvCxnSpPr>
            <a:cxnSpLocks/>
          </p:cNvCxnSpPr>
          <p:nvPr/>
        </p:nvCxnSpPr>
        <p:spPr>
          <a:xfrm>
            <a:off x="6294269" y="1271138"/>
            <a:ext cx="8877" cy="93052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60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768D85-75E6-4A23-BA3E-5B0EABDB7B4C}"/>
              </a:ext>
            </a:extLst>
          </p:cNvPr>
          <p:cNvSpPr txBox="1"/>
          <p:nvPr/>
        </p:nvSpPr>
        <p:spPr>
          <a:xfrm>
            <a:off x="3308862" y="73440"/>
            <a:ext cx="551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Colorado Opioid Regions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139256-FF39-440E-88DC-68912FAD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23" y="744045"/>
            <a:ext cx="10004705" cy="5767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11331-244B-4023-A97C-B56ED841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069" y="5630982"/>
            <a:ext cx="174970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7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4F7AD-D266-487E-B47F-820F047C6CD5}"/>
              </a:ext>
            </a:extLst>
          </p:cNvPr>
          <p:cNvSpPr txBox="1"/>
          <p:nvPr/>
        </p:nvSpPr>
        <p:spPr>
          <a:xfrm rot="16200000">
            <a:off x="-560958" y="2533680"/>
            <a:ext cx="3650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Montserrat" panose="00000500000000000000" pitchFamily="2" charset="0"/>
              </a:rPr>
              <a:t>Best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7E53A-09A2-47BA-8EB4-F1C4999678AC}"/>
              </a:ext>
            </a:extLst>
          </p:cNvPr>
          <p:cNvSpPr txBox="1"/>
          <p:nvPr/>
        </p:nvSpPr>
        <p:spPr>
          <a:xfrm>
            <a:off x="2191092" y="280525"/>
            <a:ext cx="61081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Montserrat" panose="00000500000000000000" pitchFamily="2" charset="0"/>
              </a:rPr>
              <a:t>Resources – Best Practices</a:t>
            </a:r>
            <a:r>
              <a:rPr lang="en-US" sz="1800" dirty="0">
                <a:solidFill>
                  <a:schemeClr val="tx2"/>
                </a:solidFill>
                <a:latin typeface="Montserrat" panose="00000500000000000000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cap="all" dirty="0">
                <a:effectLst/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PRINCIPLES FOR THE USE OF FUNDS FROM THE OPIOID LITIGATION</a:t>
            </a:r>
            <a:r>
              <a:rPr lang="en-US" i="0" cap="all" dirty="0">
                <a:effectLst/>
                <a:latin typeface="Montserrat" panose="00000500000000000000" pitchFamily="2" charset="0"/>
              </a:rPr>
              <a:t> – Bloomberg school of public 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i="0" cap="all" dirty="0">
              <a:effectLst/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Evidence  Based Strategies for Abatement of Harms from the Opioid Epidemic </a:t>
            </a:r>
            <a:r>
              <a:rPr lang="en-US" sz="1800" dirty="0">
                <a:latin typeface="Montserrat" panose="00000500000000000000" pitchFamily="2" charset="0"/>
              </a:rPr>
              <a:t>- Harvard Medical School, </a:t>
            </a:r>
            <a:r>
              <a:rPr lang="en-US" sz="1800" dirty="0" err="1">
                <a:latin typeface="Montserrat" panose="00000500000000000000" pitchFamily="2" charset="0"/>
              </a:rPr>
              <a:t>Blavatnik</a:t>
            </a:r>
            <a:r>
              <a:rPr lang="en-US" sz="1800" dirty="0">
                <a:latin typeface="Montserrat" panose="00000500000000000000" pitchFamily="2" charset="0"/>
              </a:rPr>
              <a:t> Institute for Health Care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34B98-105B-4B1F-835C-DC895EAF569C}"/>
              </a:ext>
            </a:extLst>
          </p:cNvPr>
          <p:cNvSpPr txBox="1"/>
          <p:nvPr/>
        </p:nvSpPr>
        <p:spPr>
          <a:xfrm>
            <a:off x="2191092" y="3338004"/>
            <a:ext cx="84032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Montserrat" panose="00000500000000000000" pitchFamily="2" charset="0"/>
              </a:rPr>
              <a:t>Funding – look for ways to “braid”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Montserrat" panose="00000500000000000000" pitchFamily="2" charset="0"/>
              </a:rPr>
              <a:t>State Opioid Response (SOR) grants from Office of Behavioral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Montserrat" panose="00000500000000000000" pitchFamily="2" charset="0"/>
              </a:rPr>
              <a:t>(can be used for stimulants and opioids)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Montserrat" panose="00000500000000000000" pitchFamily="2" charset="0"/>
              </a:rPr>
              <a:t>ARPA Behavioral Health Funds</a:t>
            </a:r>
          </a:p>
          <a:p>
            <a:endParaRPr lang="en-US" sz="1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Montserrat" panose="00000500000000000000" pitchFamily="2" charset="0"/>
              </a:rPr>
              <a:t>Attorney General office grants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Montserrat" panose="00000500000000000000" pitchFamily="2" charset="0"/>
              </a:rPr>
              <a:t>Infrastructure fund for rural areas</a:t>
            </a:r>
          </a:p>
          <a:p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25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1">
      <a:dk1>
        <a:srgbClr val="414241"/>
      </a:dk1>
      <a:lt1>
        <a:srgbClr val="FFFFFF"/>
      </a:lt1>
      <a:dk2>
        <a:srgbClr val="314772"/>
      </a:dk2>
      <a:lt2>
        <a:srgbClr val="D7D8D7"/>
      </a:lt2>
      <a:accent1>
        <a:srgbClr val="DAE9F0"/>
      </a:accent1>
      <a:accent2>
        <a:srgbClr val="314773"/>
      </a:accent2>
      <a:accent3>
        <a:srgbClr val="E0FFFF"/>
      </a:accent3>
      <a:accent4>
        <a:srgbClr val="FBDEAA"/>
      </a:accent4>
      <a:accent5>
        <a:srgbClr val="D7E6F0"/>
      </a:accent5>
      <a:accent6>
        <a:srgbClr val="DAE9F1"/>
      </a:accent6>
      <a:hlink>
        <a:srgbClr val="000D1A"/>
      </a:hlink>
      <a:folHlink>
        <a:srgbClr val="FBDE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48316a-9947-4935-8e60-cbb86dce463d" xsi:nil="true"/>
    <lcf76f155ced4ddcb4097134ff3c332f xmlns="39612706-bf16-4870-9a90-4dd40b543d4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5A943009129844B42F13BE3B51C0D8" ma:contentTypeVersion="14" ma:contentTypeDescription="Create a new document." ma:contentTypeScope="" ma:versionID="7729b939f1f19237cfec0e516fbd579f">
  <xsd:schema xmlns:xsd="http://www.w3.org/2001/XMLSchema" xmlns:xs="http://www.w3.org/2001/XMLSchema" xmlns:p="http://schemas.microsoft.com/office/2006/metadata/properties" xmlns:ns2="39612706-bf16-4870-9a90-4dd40b543d47" xmlns:ns3="fc48316a-9947-4935-8e60-cbb86dce463d" targetNamespace="http://schemas.microsoft.com/office/2006/metadata/properties" ma:root="true" ma:fieldsID="8775418eb0da514fceaa45920e1d81a4" ns2:_="" ns3:_="">
    <xsd:import namespace="39612706-bf16-4870-9a90-4dd40b543d47"/>
    <xsd:import namespace="fc48316a-9947-4935-8e60-cbb86dce46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612706-bf16-4870-9a90-4dd40b543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d27462b-49c0-41e2-b2bf-731a42f80e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8316a-9947-4935-8e60-cbb86dce463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79e257e-b02f-420f-8655-f1e72642c14a}" ma:internalName="TaxCatchAll" ma:showField="CatchAllData" ma:web="fc48316a-9947-4935-8e60-cbb86dce46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4E5166-79BA-4EAA-8D81-A90148093D2A}">
  <ds:schemaRefs>
    <ds:schemaRef ds:uri="http://schemas.microsoft.com/office/2006/metadata/properties"/>
    <ds:schemaRef ds:uri="http://schemas.microsoft.com/office/infopath/2007/PartnerControls"/>
    <ds:schemaRef ds:uri="fc48316a-9947-4935-8e60-cbb86dce463d"/>
    <ds:schemaRef ds:uri="39612706-bf16-4870-9a90-4dd40b543d47"/>
  </ds:schemaRefs>
</ds:datastoreItem>
</file>

<file path=customXml/itemProps2.xml><?xml version="1.0" encoding="utf-8"?>
<ds:datastoreItem xmlns:ds="http://schemas.openxmlformats.org/officeDocument/2006/customXml" ds:itemID="{5B3B3FA1-B6BF-4479-A479-86DC85EB2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612706-bf16-4870-9a90-4dd40b543d47"/>
    <ds:schemaRef ds:uri="fc48316a-9947-4935-8e60-cbb86dce46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CB719A-0EA7-4ED6-91C8-58BB8CD4C3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3976</TotalTime>
  <Words>1131</Words>
  <Application>Microsoft Office PowerPoint</Application>
  <PresentationFormat>Widescreen</PresentationFormat>
  <Paragraphs>202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Montserrat</vt:lpstr>
      <vt:lpstr>Montserrat Medium</vt:lpstr>
      <vt:lpstr>Montserrat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Bella Brache</dc:creator>
  <cp:lastModifiedBy>Heidi Williams</cp:lastModifiedBy>
  <cp:revision>39</cp:revision>
  <dcterms:created xsi:type="dcterms:W3CDTF">2021-08-04T15:37:19Z</dcterms:created>
  <dcterms:modified xsi:type="dcterms:W3CDTF">2022-09-13T20:53:11Z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0x010100CC5A943009129844B42F13BE3B51C0D8</vt:lpwstr>
  </property>
  <property fmtid="{D5CDD505-2E9C-101B-9397-08002B2CF9AE}" pid="3" name="MediaServiceImageTags">
    <vt:lpwstr/>
  </property>
</Properties>
</file>