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330" r:id="rId2"/>
    <p:sldId id="2157" r:id="rId3"/>
    <p:sldId id="2333" r:id="rId4"/>
    <p:sldId id="2241" r:id="rId5"/>
    <p:sldId id="2152" r:id="rId6"/>
    <p:sldId id="2327" r:id="rId7"/>
    <p:sldId id="2334" r:id="rId8"/>
    <p:sldId id="2145706125" r:id="rId9"/>
    <p:sldId id="2145706106" r:id="rId10"/>
    <p:sldId id="2218" r:id="rId11"/>
    <p:sldId id="2163" r:id="rId12"/>
    <p:sldId id="2145706109" r:id="rId13"/>
    <p:sldId id="2145706118" r:id="rId14"/>
    <p:sldId id="2145706111" r:id="rId15"/>
    <p:sldId id="2335" r:id="rId16"/>
    <p:sldId id="2145706117" r:id="rId17"/>
    <p:sldId id="2258" r:id="rId18"/>
    <p:sldId id="2145706123" r:id="rId19"/>
    <p:sldId id="2145706122" r:id="rId20"/>
    <p:sldId id="268" r:id="rId21"/>
    <p:sldId id="2145706110" r:id="rId22"/>
    <p:sldId id="2145706124" r:id="rId23"/>
    <p:sldId id="2145706099" r:id="rId24"/>
    <p:sldId id="2145706120" r:id="rId25"/>
    <p:sldId id="2206" r:id="rId26"/>
    <p:sldId id="220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228" autoAdjust="0"/>
  </p:normalViewPr>
  <p:slideViewPr>
    <p:cSldViewPr snapToGrid="0">
      <p:cViewPr>
        <p:scale>
          <a:sx n="61" d="100"/>
          <a:sy n="61" d="100"/>
        </p:scale>
        <p:origin x="844" y="48"/>
      </p:cViewPr>
      <p:guideLst/>
    </p:cSldViewPr>
  </p:slideViewPr>
  <p:outlineViewPr>
    <p:cViewPr>
      <p:scale>
        <a:sx n="33" d="100"/>
        <a:sy n="33" d="100"/>
      </p:scale>
      <p:origin x="0" y="-3736"/>
    </p:cViewPr>
  </p:outlineViewPr>
  <p:notesTextViewPr>
    <p:cViewPr>
      <p:scale>
        <a:sx n="1" d="1"/>
        <a:sy n="1" d="1"/>
      </p:scale>
      <p:origin x="0" y="0"/>
    </p:cViewPr>
  </p:notesTextViewPr>
  <p:sorterViewPr>
    <p:cViewPr>
      <p:scale>
        <a:sx n="110" d="100"/>
        <a:sy n="110" d="100"/>
      </p:scale>
      <p:origin x="0" y="-16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CCBHCs’ Growth, 2017-2022</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5"/>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8920-42E5-B77F-225EE425AD43}"/>
              </c:ext>
            </c:extLst>
          </c:dPt>
          <c:dLbls>
            <c:dLbl>
              <c:idx val="5"/>
              <c:tx>
                <c:rich>
                  <a:bodyPr/>
                  <a:lstStyle/>
                  <a:p>
                    <a:r>
                      <a:rPr lang="en-US" dirty="0"/>
                      <a:t>TBD;</a:t>
                    </a:r>
                    <a:r>
                      <a:rPr lang="en-US" baseline="0" dirty="0"/>
                      <a:t> u</a:t>
                    </a:r>
                    <a:r>
                      <a:rPr lang="en-US" dirty="0"/>
                      <a:t>p to </a:t>
                    </a:r>
                    <a:fld id="{7C8CAF2C-67BC-4E72-904F-E0C949DB1664}" type="VALUE">
                      <a:rPr lang="en-US" smtClean="0"/>
                      <a:pPr/>
                      <a:t>[VALUE]</a:t>
                    </a:fld>
                    <a:r>
                      <a:rPr lang="en-US" dirty="0"/>
                      <a:t> possible</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20-42E5-B77F-225EE425AD4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2018</c:v>
                </c:pt>
                <c:pt idx="2">
                  <c:v>2019</c:v>
                </c:pt>
                <c:pt idx="3">
                  <c:v>2020</c:v>
                </c:pt>
                <c:pt idx="4">
                  <c:v>2021</c:v>
                </c:pt>
                <c:pt idx="5">
                  <c:v>2022</c:v>
                </c:pt>
              </c:numCache>
            </c:numRef>
          </c:cat>
          <c:val>
            <c:numRef>
              <c:f>Sheet1!$B$2:$B$7</c:f>
              <c:numCache>
                <c:formatCode>General</c:formatCode>
                <c:ptCount val="6"/>
                <c:pt idx="0">
                  <c:v>66</c:v>
                </c:pt>
                <c:pt idx="1">
                  <c:v>101</c:v>
                </c:pt>
                <c:pt idx="2">
                  <c:v>113</c:v>
                </c:pt>
                <c:pt idx="3">
                  <c:v>224</c:v>
                </c:pt>
                <c:pt idx="4">
                  <c:v>430</c:v>
                </c:pt>
                <c:pt idx="5">
                  <c:v>580</c:v>
                </c:pt>
              </c:numCache>
            </c:numRef>
          </c:val>
          <c:extLst>
            <c:ext xmlns:c16="http://schemas.microsoft.com/office/drawing/2014/chart" uri="{C3380CC4-5D6E-409C-BE32-E72D297353CC}">
              <c16:uniqueId val="{00000000-8920-42E5-B77F-225EE425AD43}"/>
            </c:ext>
          </c:extLst>
        </c:ser>
        <c:dLbls>
          <c:dLblPos val="outEnd"/>
          <c:showLegendKey val="0"/>
          <c:showVal val="1"/>
          <c:showCatName val="0"/>
          <c:showSerName val="0"/>
          <c:showPercent val="0"/>
          <c:showBubbleSize val="0"/>
        </c:dLbls>
        <c:gapWidth val="219"/>
        <c:overlap val="-27"/>
        <c:axId val="538820351"/>
        <c:axId val="538818271"/>
      </c:barChart>
      <c:catAx>
        <c:axId val="538820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38818271"/>
        <c:crosses val="autoZero"/>
        <c:auto val="1"/>
        <c:lblAlgn val="ctr"/>
        <c:lblOffset val="100"/>
        <c:noMultiLvlLbl val="0"/>
      </c:catAx>
      <c:valAx>
        <c:axId val="5388182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388203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A769AC-228F-4DF1-A312-325D5B5B5C17}" type="doc">
      <dgm:prSet loTypeId="urn:microsoft.com/office/officeart/2005/8/layout/process1" loCatId="process" qsTypeId="urn:microsoft.com/office/officeart/2005/8/quickstyle/simple1" qsCatId="simple" csTypeId="urn:microsoft.com/office/officeart/2005/8/colors/accent1_2" csCatId="accent1" phldr="1"/>
      <dgm:spPr/>
    </dgm:pt>
    <dgm:pt modelId="{E314CD7E-A0D9-4336-9810-9D4D2B906B4A}">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b="1" dirty="0"/>
            <a:t>Apply for Planning Grant</a:t>
          </a:r>
          <a:br>
            <a:rPr lang="en-US" dirty="0"/>
          </a:br>
          <a:r>
            <a:rPr lang="en-US" dirty="0"/>
            <a:t>(Oct-Dec 2022)</a:t>
          </a:r>
        </a:p>
      </dgm:t>
    </dgm:pt>
    <dgm:pt modelId="{78920C49-6AFE-4818-B939-A70919234CBC}" type="parTrans" cxnId="{C881BF92-07A2-409B-A380-9DC3E1CDE8BA}">
      <dgm:prSet/>
      <dgm:spPr/>
      <dgm:t>
        <a:bodyPr/>
        <a:lstStyle/>
        <a:p>
          <a:endParaRPr lang="en-US"/>
        </a:p>
      </dgm:t>
    </dgm:pt>
    <dgm:pt modelId="{899C016E-63CA-4DF7-A666-E051170FAAAC}" type="sibTrans" cxnId="{C881BF92-07A2-409B-A380-9DC3E1CDE8BA}">
      <dgm:prSet/>
      <dgm:spPr/>
      <dgm:t>
        <a:bodyPr/>
        <a:lstStyle/>
        <a:p>
          <a:endParaRPr lang="en-US"/>
        </a:p>
      </dgm:t>
    </dgm:pt>
    <dgm:pt modelId="{10595572-6A36-446A-8426-08016186D291}">
      <dgm:prSet phldrT="[Text]"/>
      <dgm:spPr/>
      <dgm:t>
        <a:bodyPr/>
        <a:lstStyle/>
        <a:p>
          <a:r>
            <a:rPr lang="en-US" b="1" dirty="0"/>
            <a:t>Selected for Planning Grant</a:t>
          </a:r>
          <a:br>
            <a:rPr lang="en-US" dirty="0"/>
          </a:br>
          <a:r>
            <a:rPr lang="en-US" dirty="0"/>
            <a:t>(Mar 2023)</a:t>
          </a:r>
        </a:p>
      </dgm:t>
    </dgm:pt>
    <dgm:pt modelId="{85B051EA-3E5B-402B-9F45-6DF74C106602}" type="parTrans" cxnId="{11B86628-E0C2-4AFB-AF21-52D78AE7E301}">
      <dgm:prSet/>
      <dgm:spPr/>
      <dgm:t>
        <a:bodyPr/>
        <a:lstStyle/>
        <a:p>
          <a:endParaRPr lang="en-US"/>
        </a:p>
      </dgm:t>
    </dgm:pt>
    <dgm:pt modelId="{074EEA80-760D-48A8-B0E7-525FA2B2F37F}" type="sibTrans" cxnId="{11B86628-E0C2-4AFB-AF21-52D78AE7E301}">
      <dgm:prSet/>
      <dgm:spPr/>
      <dgm:t>
        <a:bodyPr/>
        <a:lstStyle/>
        <a:p>
          <a:endParaRPr lang="en-US"/>
        </a:p>
      </dgm:t>
    </dgm:pt>
    <dgm:pt modelId="{15E626D0-E72E-487E-B258-376291B3D802}">
      <dgm:prSet phldrT="[Text]"/>
      <dgm:spPr/>
      <dgm:t>
        <a:bodyPr/>
        <a:lstStyle/>
        <a:p>
          <a:r>
            <a:rPr lang="en-US" b="1" dirty="0"/>
            <a:t>Conduct Planning Activities</a:t>
          </a:r>
          <a:br>
            <a:rPr lang="en-US" dirty="0"/>
          </a:br>
          <a:r>
            <a:rPr lang="en-US" dirty="0"/>
            <a:t>(Timeline TBA)</a:t>
          </a:r>
        </a:p>
      </dgm:t>
    </dgm:pt>
    <dgm:pt modelId="{508CC3B9-7D6C-4791-8EE7-90C3EA23324D}" type="parTrans" cxnId="{F0D5BE7B-A2CF-4CBA-9FB0-5448ED898B08}">
      <dgm:prSet/>
      <dgm:spPr/>
      <dgm:t>
        <a:bodyPr/>
        <a:lstStyle/>
        <a:p>
          <a:endParaRPr lang="en-US"/>
        </a:p>
      </dgm:t>
    </dgm:pt>
    <dgm:pt modelId="{0CE21057-4732-464B-803E-5E502EF0D0A6}" type="sibTrans" cxnId="{F0D5BE7B-A2CF-4CBA-9FB0-5448ED898B08}">
      <dgm:prSet/>
      <dgm:spPr/>
      <dgm:t>
        <a:bodyPr/>
        <a:lstStyle/>
        <a:p>
          <a:endParaRPr lang="en-US"/>
        </a:p>
      </dgm:t>
    </dgm:pt>
    <dgm:pt modelId="{89D7E39B-0FC4-4768-8EDC-CA7DB02062B8}">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b="1" dirty="0"/>
            <a:t>Apply for Demonstration</a:t>
          </a:r>
          <a:br>
            <a:rPr lang="en-US" dirty="0"/>
          </a:br>
          <a:r>
            <a:rPr lang="en-US" dirty="0"/>
            <a:t>(Deadline TBA)</a:t>
          </a:r>
        </a:p>
      </dgm:t>
    </dgm:pt>
    <dgm:pt modelId="{224E62A5-E694-4B38-806C-A549EA562C2C}" type="parTrans" cxnId="{717F58C1-C28E-4904-B2B6-286DF26A269E}">
      <dgm:prSet/>
      <dgm:spPr/>
      <dgm:t>
        <a:bodyPr/>
        <a:lstStyle/>
        <a:p>
          <a:endParaRPr lang="en-US"/>
        </a:p>
      </dgm:t>
    </dgm:pt>
    <dgm:pt modelId="{27D054A8-C8BA-4E05-8001-C7F730C986D0}" type="sibTrans" cxnId="{717F58C1-C28E-4904-B2B6-286DF26A269E}">
      <dgm:prSet/>
      <dgm:spPr/>
      <dgm:t>
        <a:bodyPr/>
        <a:lstStyle/>
        <a:p>
          <a:endParaRPr lang="en-US"/>
        </a:p>
      </dgm:t>
    </dgm:pt>
    <dgm:pt modelId="{7A42E8F3-0F4A-411A-8124-45CC2B2111D9}">
      <dgm:prSet phldrT="[Text]"/>
      <dgm:spPr/>
      <dgm:t>
        <a:bodyPr/>
        <a:lstStyle/>
        <a:p>
          <a:r>
            <a:rPr lang="en-US" b="1" dirty="0"/>
            <a:t>10 States Selected for Demonstration</a:t>
          </a:r>
          <a:br>
            <a:rPr lang="en-US" dirty="0"/>
          </a:br>
          <a:r>
            <a:rPr lang="en-US" dirty="0"/>
            <a:t>(No later than July 2024)</a:t>
          </a:r>
        </a:p>
      </dgm:t>
    </dgm:pt>
    <dgm:pt modelId="{CFCB46ED-A1C7-46E9-99D4-DDC6C5FDE203}" type="parTrans" cxnId="{0EFCCB56-C5F6-4989-97DB-9B59E1ADC26C}">
      <dgm:prSet/>
      <dgm:spPr/>
      <dgm:t>
        <a:bodyPr/>
        <a:lstStyle/>
        <a:p>
          <a:endParaRPr lang="en-US"/>
        </a:p>
      </dgm:t>
    </dgm:pt>
    <dgm:pt modelId="{C276F02E-A532-46E0-BA5E-FE2383E25D53}" type="sibTrans" cxnId="{0EFCCB56-C5F6-4989-97DB-9B59E1ADC26C}">
      <dgm:prSet/>
      <dgm:spPr/>
      <dgm:t>
        <a:bodyPr/>
        <a:lstStyle/>
        <a:p>
          <a:endParaRPr lang="en-US"/>
        </a:p>
      </dgm:t>
    </dgm:pt>
    <dgm:pt modelId="{3BBCD6A4-580B-43BE-8133-825DD43CEC1C}" type="pres">
      <dgm:prSet presAssocID="{E1A769AC-228F-4DF1-A312-325D5B5B5C17}" presName="Name0" presStyleCnt="0">
        <dgm:presLayoutVars>
          <dgm:dir/>
          <dgm:resizeHandles val="exact"/>
        </dgm:presLayoutVars>
      </dgm:prSet>
      <dgm:spPr/>
    </dgm:pt>
    <dgm:pt modelId="{40E2AB30-B061-49EA-B049-9FBD6878E64A}" type="pres">
      <dgm:prSet presAssocID="{E314CD7E-A0D9-4336-9810-9D4D2B906B4A}" presName="node" presStyleLbl="node1" presStyleIdx="0" presStyleCnt="5">
        <dgm:presLayoutVars>
          <dgm:bulletEnabled val="1"/>
        </dgm:presLayoutVars>
      </dgm:prSet>
      <dgm:spPr/>
    </dgm:pt>
    <dgm:pt modelId="{32B64B27-7C9A-4398-8A30-6EB6EA40742C}" type="pres">
      <dgm:prSet presAssocID="{899C016E-63CA-4DF7-A666-E051170FAAAC}" presName="sibTrans" presStyleLbl="sibTrans2D1" presStyleIdx="0" presStyleCnt="4"/>
      <dgm:spPr/>
    </dgm:pt>
    <dgm:pt modelId="{14737469-DA71-4119-8A95-C08594C64801}" type="pres">
      <dgm:prSet presAssocID="{899C016E-63CA-4DF7-A666-E051170FAAAC}" presName="connectorText" presStyleLbl="sibTrans2D1" presStyleIdx="0" presStyleCnt="4"/>
      <dgm:spPr/>
    </dgm:pt>
    <dgm:pt modelId="{CAD125D6-EE1E-4855-970E-99882C766788}" type="pres">
      <dgm:prSet presAssocID="{10595572-6A36-446A-8426-08016186D291}" presName="node" presStyleLbl="node1" presStyleIdx="1" presStyleCnt="5">
        <dgm:presLayoutVars>
          <dgm:bulletEnabled val="1"/>
        </dgm:presLayoutVars>
      </dgm:prSet>
      <dgm:spPr/>
    </dgm:pt>
    <dgm:pt modelId="{44F4663A-7EDF-4A61-AFC8-F3A87DB8852B}" type="pres">
      <dgm:prSet presAssocID="{074EEA80-760D-48A8-B0E7-525FA2B2F37F}" presName="sibTrans" presStyleLbl="sibTrans2D1" presStyleIdx="1" presStyleCnt="4"/>
      <dgm:spPr/>
    </dgm:pt>
    <dgm:pt modelId="{25BFEA3D-F556-4A74-A39D-47018A3E447B}" type="pres">
      <dgm:prSet presAssocID="{074EEA80-760D-48A8-B0E7-525FA2B2F37F}" presName="connectorText" presStyleLbl="sibTrans2D1" presStyleIdx="1" presStyleCnt="4"/>
      <dgm:spPr/>
    </dgm:pt>
    <dgm:pt modelId="{42EB0233-6E0E-42D1-B55A-07441EF1D3BD}" type="pres">
      <dgm:prSet presAssocID="{15E626D0-E72E-487E-B258-376291B3D802}" presName="node" presStyleLbl="node1" presStyleIdx="2" presStyleCnt="5">
        <dgm:presLayoutVars>
          <dgm:bulletEnabled val="1"/>
        </dgm:presLayoutVars>
      </dgm:prSet>
      <dgm:spPr/>
    </dgm:pt>
    <dgm:pt modelId="{F710DA96-8FC1-44A0-A471-8960EB3D9382}" type="pres">
      <dgm:prSet presAssocID="{0CE21057-4732-464B-803E-5E502EF0D0A6}" presName="sibTrans" presStyleLbl="sibTrans2D1" presStyleIdx="2" presStyleCnt="4"/>
      <dgm:spPr/>
    </dgm:pt>
    <dgm:pt modelId="{97C90F57-9DAD-405C-A11A-E71FECA22D58}" type="pres">
      <dgm:prSet presAssocID="{0CE21057-4732-464B-803E-5E502EF0D0A6}" presName="connectorText" presStyleLbl="sibTrans2D1" presStyleIdx="2" presStyleCnt="4"/>
      <dgm:spPr/>
    </dgm:pt>
    <dgm:pt modelId="{450875ED-F0A9-46BE-8253-D2ADCF223E67}" type="pres">
      <dgm:prSet presAssocID="{89D7E39B-0FC4-4768-8EDC-CA7DB02062B8}" presName="node" presStyleLbl="node1" presStyleIdx="3" presStyleCnt="5">
        <dgm:presLayoutVars>
          <dgm:bulletEnabled val="1"/>
        </dgm:presLayoutVars>
      </dgm:prSet>
      <dgm:spPr/>
    </dgm:pt>
    <dgm:pt modelId="{FD6A5001-4976-4F63-8FD8-0FFAA74A1A88}" type="pres">
      <dgm:prSet presAssocID="{27D054A8-C8BA-4E05-8001-C7F730C986D0}" presName="sibTrans" presStyleLbl="sibTrans2D1" presStyleIdx="3" presStyleCnt="4"/>
      <dgm:spPr/>
    </dgm:pt>
    <dgm:pt modelId="{466F26D2-8D66-4B7B-B9D9-10AEC7A05A39}" type="pres">
      <dgm:prSet presAssocID="{27D054A8-C8BA-4E05-8001-C7F730C986D0}" presName="connectorText" presStyleLbl="sibTrans2D1" presStyleIdx="3" presStyleCnt="4"/>
      <dgm:spPr/>
    </dgm:pt>
    <dgm:pt modelId="{63505902-257A-421E-B573-511F0891BB08}" type="pres">
      <dgm:prSet presAssocID="{7A42E8F3-0F4A-411A-8124-45CC2B2111D9}" presName="node" presStyleLbl="node1" presStyleIdx="4" presStyleCnt="5">
        <dgm:presLayoutVars>
          <dgm:bulletEnabled val="1"/>
        </dgm:presLayoutVars>
      </dgm:prSet>
      <dgm:spPr/>
    </dgm:pt>
  </dgm:ptLst>
  <dgm:cxnLst>
    <dgm:cxn modelId="{29F98004-AD38-4EC6-B604-14C97A9789E4}" type="presOf" srcId="{15E626D0-E72E-487E-B258-376291B3D802}" destId="{42EB0233-6E0E-42D1-B55A-07441EF1D3BD}" srcOrd="0" destOrd="0" presId="urn:microsoft.com/office/officeart/2005/8/layout/process1"/>
    <dgm:cxn modelId="{56A81709-60E8-469F-809F-9DB35C7209E5}" type="presOf" srcId="{074EEA80-760D-48A8-B0E7-525FA2B2F37F}" destId="{25BFEA3D-F556-4A74-A39D-47018A3E447B}" srcOrd="1" destOrd="0" presId="urn:microsoft.com/office/officeart/2005/8/layout/process1"/>
    <dgm:cxn modelId="{8019051E-ED9B-4F43-ABCC-595C30CFD705}" type="presOf" srcId="{0CE21057-4732-464B-803E-5E502EF0D0A6}" destId="{97C90F57-9DAD-405C-A11A-E71FECA22D58}" srcOrd="1" destOrd="0" presId="urn:microsoft.com/office/officeart/2005/8/layout/process1"/>
    <dgm:cxn modelId="{17F08D25-6FB7-420C-9313-16116162E327}" type="presOf" srcId="{0CE21057-4732-464B-803E-5E502EF0D0A6}" destId="{F710DA96-8FC1-44A0-A471-8960EB3D9382}" srcOrd="0" destOrd="0" presId="urn:microsoft.com/office/officeart/2005/8/layout/process1"/>
    <dgm:cxn modelId="{11B86628-E0C2-4AFB-AF21-52D78AE7E301}" srcId="{E1A769AC-228F-4DF1-A312-325D5B5B5C17}" destId="{10595572-6A36-446A-8426-08016186D291}" srcOrd="1" destOrd="0" parTransId="{85B051EA-3E5B-402B-9F45-6DF74C106602}" sibTransId="{074EEA80-760D-48A8-B0E7-525FA2B2F37F}"/>
    <dgm:cxn modelId="{F049703B-B6AB-4801-BF18-D6DDC2903900}" type="presOf" srcId="{10595572-6A36-446A-8426-08016186D291}" destId="{CAD125D6-EE1E-4855-970E-99882C766788}" srcOrd="0" destOrd="0" presId="urn:microsoft.com/office/officeart/2005/8/layout/process1"/>
    <dgm:cxn modelId="{832FED5D-1248-40D2-8312-1DEECDA52E88}" type="presOf" srcId="{074EEA80-760D-48A8-B0E7-525FA2B2F37F}" destId="{44F4663A-7EDF-4A61-AFC8-F3A87DB8852B}" srcOrd="0" destOrd="0" presId="urn:microsoft.com/office/officeart/2005/8/layout/process1"/>
    <dgm:cxn modelId="{AE935266-99DF-4B5C-BBAE-9BC748845883}" type="presOf" srcId="{7A42E8F3-0F4A-411A-8124-45CC2B2111D9}" destId="{63505902-257A-421E-B573-511F0891BB08}" srcOrd="0" destOrd="0" presId="urn:microsoft.com/office/officeart/2005/8/layout/process1"/>
    <dgm:cxn modelId="{99296B76-481D-4AC3-AD1C-12A4A9C38A3D}" type="presOf" srcId="{E314CD7E-A0D9-4336-9810-9D4D2B906B4A}" destId="{40E2AB30-B061-49EA-B049-9FBD6878E64A}" srcOrd="0" destOrd="0" presId="urn:microsoft.com/office/officeart/2005/8/layout/process1"/>
    <dgm:cxn modelId="{0EFCCB56-C5F6-4989-97DB-9B59E1ADC26C}" srcId="{E1A769AC-228F-4DF1-A312-325D5B5B5C17}" destId="{7A42E8F3-0F4A-411A-8124-45CC2B2111D9}" srcOrd="4" destOrd="0" parTransId="{CFCB46ED-A1C7-46E9-99D4-DDC6C5FDE203}" sibTransId="{C276F02E-A532-46E0-BA5E-FE2383E25D53}"/>
    <dgm:cxn modelId="{F0D5BE7B-A2CF-4CBA-9FB0-5448ED898B08}" srcId="{E1A769AC-228F-4DF1-A312-325D5B5B5C17}" destId="{15E626D0-E72E-487E-B258-376291B3D802}" srcOrd="2" destOrd="0" parTransId="{508CC3B9-7D6C-4791-8EE7-90C3EA23324D}" sibTransId="{0CE21057-4732-464B-803E-5E502EF0D0A6}"/>
    <dgm:cxn modelId="{4CB32E92-B72C-440F-86EA-0F977EE26798}" type="presOf" srcId="{899C016E-63CA-4DF7-A666-E051170FAAAC}" destId="{14737469-DA71-4119-8A95-C08594C64801}" srcOrd="1" destOrd="0" presId="urn:microsoft.com/office/officeart/2005/8/layout/process1"/>
    <dgm:cxn modelId="{C881BF92-07A2-409B-A380-9DC3E1CDE8BA}" srcId="{E1A769AC-228F-4DF1-A312-325D5B5B5C17}" destId="{E314CD7E-A0D9-4336-9810-9D4D2B906B4A}" srcOrd="0" destOrd="0" parTransId="{78920C49-6AFE-4818-B939-A70919234CBC}" sibTransId="{899C016E-63CA-4DF7-A666-E051170FAAAC}"/>
    <dgm:cxn modelId="{1168F5A5-E8EC-458D-8A7F-8A48C95BD13E}" type="presOf" srcId="{89D7E39B-0FC4-4768-8EDC-CA7DB02062B8}" destId="{450875ED-F0A9-46BE-8253-D2ADCF223E67}" srcOrd="0" destOrd="0" presId="urn:microsoft.com/office/officeart/2005/8/layout/process1"/>
    <dgm:cxn modelId="{717F58C1-C28E-4904-B2B6-286DF26A269E}" srcId="{E1A769AC-228F-4DF1-A312-325D5B5B5C17}" destId="{89D7E39B-0FC4-4768-8EDC-CA7DB02062B8}" srcOrd="3" destOrd="0" parTransId="{224E62A5-E694-4B38-806C-A549EA562C2C}" sibTransId="{27D054A8-C8BA-4E05-8001-C7F730C986D0}"/>
    <dgm:cxn modelId="{DD35F9C9-0B6C-4E70-9E39-478175EE3593}" type="presOf" srcId="{27D054A8-C8BA-4E05-8001-C7F730C986D0}" destId="{FD6A5001-4976-4F63-8FD8-0FFAA74A1A88}" srcOrd="0" destOrd="0" presId="urn:microsoft.com/office/officeart/2005/8/layout/process1"/>
    <dgm:cxn modelId="{E30F46DC-D7A2-4F83-8EE6-2D1B97E7A3B7}" type="presOf" srcId="{27D054A8-C8BA-4E05-8001-C7F730C986D0}" destId="{466F26D2-8D66-4B7B-B9D9-10AEC7A05A39}" srcOrd="1" destOrd="0" presId="urn:microsoft.com/office/officeart/2005/8/layout/process1"/>
    <dgm:cxn modelId="{F35B2BF3-8A2E-45C1-9957-CB57190416C6}" type="presOf" srcId="{E1A769AC-228F-4DF1-A312-325D5B5B5C17}" destId="{3BBCD6A4-580B-43BE-8133-825DD43CEC1C}" srcOrd="0" destOrd="0" presId="urn:microsoft.com/office/officeart/2005/8/layout/process1"/>
    <dgm:cxn modelId="{6A5CB7F7-2C48-4F81-91B3-659C50E66CCD}" type="presOf" srcId="{899C016E-63CA-4DF7-A666-E051170FAAAC}" destId="{32B64B27-7C9A-4398-8A30-6EB6EA40742C}" srcOrd="0" destOrd="0" presId="urn:microsoft.com/office/officeart/2005/8/layout/process1"/>
    <dgm:cxn modelId="{02D2D90D-6B43-4137-A20D-05E102C79F5D}" type="presParOf" srcId="{3BBCD6A4-580B-43BE-8133-825DD43CEC1C}" destId="{40E2AB30-B061-49EA-B049-9FBD6878E64A}" srcOrd="0" destOrd="0" presId="urn:microsoft.com/office/officeart/2005/8/layout/process1"/>
    <dgm:cxn modelId="{B57B4590-FF54-44C6-88A2-7C315FFDA55A}" type="presParOf" srcId="{3BBCD6A4-580B-43BE-8133-825DD43CEC1C}" destId="{32B64B27-7C9A-4398-8A30-6EB6EA40742C}" srcOrd="1" destOrd="0" presId="urn:microsoft.com/office/officeart/2005/8/layout/process1"/>
    <dgm:cxn modelId="{7EA60D89-205D-4B5F-AE7C-3098CEDF2953}" type="presParOf" srcId="{32B64B27-7C9A-4398-8A30-6EB6EA40742C}" destId="{14737469-DA71-4119-8A95-C08594C64801}" srcOrd="0" destOrd="0" presId="urn:microsoft.com/office/officeart/2005/8/layout/process1"/>
    <dgm:cxn modelId="{359F5B8C-F51B-4CD9-AF6B-F833582F2C08}" type="presParOf" srcId="{3BBCD6A4-580B-43BE-8133-825DD43CEC1C}" destId="{CAD125D6-EE1E-4855-970E-99882C766788}" srcOrd="2" destOrd="0" presId="urn:microsoft.com/office/officeart/2005/8/layout/process1"/>
    <dgm:cxn modelId="{2F85E689-2622-4CB6-8630-32D780AE31C7}" type="presParOf" srcId="{3BBCD6A4-580B-43BE-8133-825DD43CEC1C}" destId="{44F4663A-7EDF-4A61-AFC8-F3A87DB8852B}" srcOrd="3" destOrd="0" presId="urn:microsoft.com/office/officeart/2005/8/layout/process1"/>
    <dgm:cxn modelId="{EF4156AD-EC4E-44F5-B770-78A264DF6EF4}" type="presParOf" srcId="{44F4663A-7EDF-4A61-AFC8-F3A87DB8852B}" destId="{25BFEA3D-F556-4A74-A39D-47018A3E447B}" srcOrd="0" destOrd="0" presId="urn:microsoft.com/office/officeart/2005/8/layout/process1"/>
    <dgm:cxn modelId="{D409CC20-203A-40C6-A1BD-353FD6AA66C5}" type="presParOf" srcId="{3BBCD6A4-580B-43BE-8133-825DD43CEC1C}" destId="{42EB0233-6E0E-42D1-B55A-07441EF1D3BD}" srcOrd="4" destOrd="0" presId="urn:microsoft.com/office/officeart/2005/8/layout/process1"/>
    <dgm:cxn modelId="{9EDDAC2A-A0D8-4BF1-B3B1-4B76C108CB66}" type="presParOf" srcId="{3BBCD6A4-580B-43BE-8133-825DD43CEC1C}" destId="{F710DA96-8FC1-44A0-A471-8960EB3D9382}" srcOrd="5" destOrd="0" presId="urn:microsoft.com/office/officeart/2005/8/layout/process1"/>
    <dgm:cxn modelId="{2CBB758F-B8B1-4DA9-90CC-5F1FFB512D0E}" type="presParOf" srcId="{F710DA96-8FC1-44A0-A471-8960EB3D9382}" destId="{97C90F57-9DAD-405C-A11A-E71FECA22D58}" srcOrd="0" destOrd="0" presId="urn:microsoft.com/office/officeart/2005/8/layout/process1"/>
    <dgm:cxn modelId="{F255711F-2956-4F96-BE39-64C0B760E0B2}" type="presParOf" srcId="{3BBCD6A4-580B-43BE-8133-825DD43CEC1C}" destId="{450875ED-F0A9-46BE-8253-D2ADCF223E67}" srcOrd="6" destOrd="0" presId="urn:microsoft.com/office/officeart/2005/8/layout/process1"/>
    <dgm:cxn modelId="{6E028549-5B04-4170-93C9-7F1581F2F40A}" type="presParOf" srcId="{3BBCD6A4-580B-43BE-8133-825DD43CEC1C}" destId="{FD6A5001-4976-4F63-8FD8-0FFAA74A1A88}" srcOrd="7" destOrd="0" presId="urn:microsoft.com/office/officeart/2005/8/layout/process1"/>
    <dgm:cxn modelId="{02D10DCA-0C7C-48C2-BC41-C5CAE2A3E54A}" type="presParOf" srcId="{FD6A5001-4976-4F63-8FD8-0FFAA74A1A88}" destId="{466F26D2-8D66-4B7B-B9D9-10AEC7A05A39}" srcOrd="0" destOrd="0" presId="urn:microsoft.com/office/officeart/2005/8/layout/process1"/>
    <dgm:cxn modelId="{10D7B51B-A349-4BE6-A7A4-C36F7D686145}" type="presParOf" srcId="{3BBCD6A4-580B-43BE-8133-825DD43CEC1C}" destId="{63505902-257A-421E-B573-511F0891BB08}"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2AB30-B061-49EA-B049-9FBD6878E64A}">
      <dsp:nvSpPr>
        <dsp:cNvPr id="0" name=""/>
        <dsp:cNvSpPr/>
      </dsp:nvSpPr>
      <dsp:spPr>
        <a:xfrm>
          <a:off x="5401" y="324655"/>
          <a:ext cx="1674378" cy="1518223"/>
        </a:xfrm>
        <a:prstGeom prst="roundRect">
          <a:avLst>
            <a:gd name="adj" fmla="val 10000"/>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Apply for Planning Grant</a:t>
          </a:r>
          <a:br>
            <a:rPr lang="en-US" sz="1800" kern="1200" dirty="0"/>
          </a:br>
          <a:r>
            <a:rPr lang="en-US" sz="1800" kern="1200" dirty="0"/>
            <a:t>(Oct-Dec 2022)</a:t>
          </a:r>
        </a:p>
      </dsp:txBody>
      <dsp:txXfrm>
        <a:off x="49868" y="369122"/>
        <a:ext cx="1585444" cy="1429289"/>
      </dsp:txXfrm>
    </dsp:sp>
    <dsp:sp modelId="{32B64B27-7C9A-4398-8A30-6EB6EA40742C}">
      <dsp:nvSpPr>
        <dsp:cNvPr id="0" name=""/>
        <dsp:cNvSpPr/>
      </dsp:nvSpPr>
      <dsp:spPr>
        <a:xfrm>
          <a:off x="1847217" y="876144"/>
          <a:ext cx="354968" cy="4152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847217" y="959193"/>
        <a:ext cx="248478" cy="249147"/>
      </dsp:txXfrm>
    </dsp:sp>
    <dsp:sp modelId="{CAD125D6-EE1E-4855-970E-99882C766788}">
      <dsp:nvSpPr>
        <dsp:cNvPr id="0" name=""/>
        <dsp:cNvSpPr/>
      </dsp:nvSpPr>
      <dsp:spPr>
        <a:xfrm>
          <a:off x="2349531" y="324655"/>
          <a:ext cx="1674378" cy="15182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Selected for Planning Grant</a:t>
          </a:r>
          <a:br>
            <a:rPr lang="en-US" sz="1800" kern="1200" dirty="0"/>
          </a:br>
          <a:r>
            <a:rPr lang="en-US" sz="1800" kern="1200" dirty="0"/>
            <a:t>(Mar 2023)</a:t>
          </a:r>
        </a:p>
      </dsp:txBody>
      <dsp:txXfrm>
        <a:off x="2393998" y="369122"/>
        <a:ext cx="1585444" cy="1429289"/>
      </dsp:txXfrm>
    </dsp:sp>
    <dsp:sp modelId="{44F4663A-7EDF-4A61-AFC8-F3A87DB8852B}">
      <dsp:nvSpPr>
        <dsp:cNvPr id="0" name=""/>
        <dsp:cNvSpPr/>
      </dsp:nvSpPr>
      <dsp:spPr>
        <a:xfrm>
          <a:off x="4191347" y="876144"/>
          <a:ext cx="354968" cy="4152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191347" y="959193"/>
        <a:ext cx="248478" cy="249147"/>
      </dsp:txXfrm>
    </dsp:sp>
    <dsp:sp modelId="{42EB0233-6E0E-42D1-B55A-07441EF1D3BD}">
      <dsp:nvSpPr>
        <dsp:cNvPr id="0" name=""/>
        <dsp:cNvSpPr/>
      </dsp:nvSpPr>
      <dsp:spPr>
        <a:xfrm>
          <a:off x="4693660" y="324655"/>
          <a:ext cx="1674378" cy="15182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Conduct Planning Activities</a:t>
          </a:r>
          <a:br>
            <a:rPr lang="en-US" sz="1800" kern="1200" dirty="0"/>
          </a:br>
          <a:r>
            <a:rPr lang="en-US" sz="1800" kern="1200" dirty="0"/>
            <a:t>(Timeline TBA)</a:t>
          </a:r>
        </a:p>
      </dsp:txBody>
      <dsp:txXfrm>
        <a:off x="4738127" y="369122"/>
        <a:ext cx="1585444" cy="1429289"/>
      </dsp:txXfrm>
    </dsp:sp>
    <dsp:sp modelId="{F710DA96-8FC1-44A0-A471-8960EB3D9382}">
      <dsp:nvSpPr>
        <dsp:cNvPr id="0" name=""/>
        <dsp:cNvSpPr/>
      </dsp:nvSpPr>
      <dsp:spPr>
        <a:xfrm>
          <a:off x="6535477" y="876144"/>
          <a:ext cx="354968" cy="4152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535477" y="959193"/>
        <a:ext cx="248478" cy="249147"/>
      </dsp:txXfrm>
    </dsp:sp>
    <dsp:sp modelId="{450875ED-F0A9-46BE-8253-D2ADCF223E67}">
      <dsp:nvSpPr>
        <dsp:cNvPr id="0" name=""/>
        <dsp:cNvSpPr/>
      </dsp:nvSpPr>
      <dsp:spPr>
        <a:xfrm>
          <a:off x="7037790" y="324655"/>
          <a:ext cx="1674378" cy="1518223"/>
        </a:xfrm>
        <a:prstGeom prst="roundRect">
          <a:avLst>
            <a:gd name="adj" fmla="val 10000"/>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Apply for Demonstration</a:t>
          </a:r>
          <a:br>
            <a:rPr lang="en-US" sz="1800" kern="1200" dirty="0"/>
          </a:br>
          <a:r>
            <a:rPr lang="en-US" sz="1800" kern="1200" dirty="0"/>
            <a:t>(Deadline TBA)</a:t>
          </a:r>
        </a:p>
      </dsp:txBody>
      <dsp:txXfrm>
        <a:off x="7082257" y="369122"/>
        <a:ext cx="1585444" cy="1429289"/>
      </dsp:txXfrm>
    </dsp:sp>
    <dsp:sp modelId="{FD6A5001-4976-4F63-8FD8-0FFAA74A1A88}">
      <dsp:nvSpPr>
        <dsp:cNvPr id="0" name=""/>
        <dsp:cNvSpPr/>
      </dsp:nvSpPr>
      <dsp:spPr>
        <a:xfrm>
          <a:off x="8879606" y="876144"/>
          <a:ext cx="354968" cy="4152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879606" y="959193"/>
        <a:ext cx="248478" cy="249147"/>
      </dsp:txXfrm>
    </dsp:sp>
    <dsp:sp modelId="{63505902-257A-421E-B573-511F0891BB08}">
      <dsp:nvSpPr>
        <dsp:cNvPr id="0" name=""/>
        <dsp:cNvSpPr/>
      </dsp:nvSpPr>
      <dsp:spPr>
        <a:xfrm>
          <a:off x="9381920" y="324655"/>
          <a:ext cx="1674378" cy="15182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10 States Selected for Demonstration</a:t>
          </a:r>
          <a:br>
            <a:rPr lang="en-US" sz="1800" kern="1200" dirty="0"/>
          </a:br>
          <a:r>
            <a:rPr lang="en-US" sz="1800" kern="1200" dirty="0"/>
            <a:t>(No later than July 2024)</a:t>
          </a:r>
        </a:p>
      </dsp:txBody>
      <dsp:txXfrm>
        <a:off x="9426387" y="369122"/>
        <a:ext cx="1585444" cy="142928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777C69-C88F-4095-847F-9E040337EC0B}" type="datetimeFigureOut">
              <a:rPr lang="en-US" smtClean="0"/>
              <a:t>9/13/2022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1491AC-E1DF-4BA7-9E91-F20BCB857902}" type="slidenum">
              <a:rPr lang="en-US" smtClean="0"/>
              <a:t>‹#›</a:t>
            </a:fld>
            <a:endParaRPr lang="en-US"/>
          </a:p>
        </p:txBody>
      </p:sp>
    </p:spTree>
    <p:extLst>
      <p:ext uri="{BB962C8B-B14F-4D97-AF65-F5344CB8AC3E}">
        <p14:creationId xmlns:p14="http://schemas.microsoft.com/office/powerpoint/2010/main" val="4032604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E15834-762D-4B24-B16F-8D955890CC58}" type="slidenum">
              <a:rPr lang="en-US" smtClean="0"/>
              <a:t>10</a:t>
            </a:fld>
            <a:endParaRPr lang="en-US"/>
          </a:p>
        </p:txBody>
      </p:sp>
    </p:spTree>
    <p:extLst>
      <p:ext uri="{BB962C8B-B14F-4D97-AF65-F5344CB8AC3E}">
        <p14:creationId xmlns:p14="http://schemas.microsoft.com/office/powerpoint/2010/main" val="2189895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Timeliness of access, re-envision what access means (not just referral to intake)</a:t>
            </a:r>
          </a:p>
          <a:p>
            <a:r>
              <a:rPr lang="en-US" dirty="0">
                <a:highlight>
                  <a:srgbClr val="FFFF00"/>
                </a:highlight>
              </a:rPr>
              <a:t>Supports (and at state option, can require) shifts in thinking about care delivery</a:t>
            </a:r>
          </a:p>
          <a:p>
            <a:pPr lvl="1"/>
            <a:r>
              <a:rPr lang="en-US" dirty="0">
                <a:highlight>
                  <a:srgbClr val="FFFF00"/>
                </a:highlight>
              </a:rPr>
              <a:t>From care coordination to care management</a:t>
            </a:r>
          </a:p>
          <a:p>
            <a:pPr lvl="1"/>
            <a:r>
              <a:rPr lang="en-US" dirty="0">
                <a:highlight>
                  <a:srgbClr val="FFFF00"/>
                </a:highlight>
              </a:rPr>
              <a:t>Population health management driven by risk stratification and data reporting</a:t>
            </a:r>
          </a:p>
          <a:p>
            <a:pPr lvl="1"/>
            <a:r>
              <a:rPr lang="en-US" dirty="0">
                <a:highlight>
                  <a:srgbClr val="FFFF00"/>
                </a:highlight>
              </a:rPr>
              <a:t>Treat-to-target and data-driven/informed approaches to care</a:t>
            </a:r>
          </a:p>
          <a:p>
            <a:pPr lvl="1"/>
            <a:r>
              <a:rPr lang="en-US" dirty="0">
                <a:highlight>
                  <a:srgbClr val="FFFF00"/>
                </a:highlight>
              </a:rPr>
              <a:t>Efforts to reach clients outside the 4 walls of the clinic (through outreach, technology, etc.)</a:t>
            </a:r>
          </a:p>
          <a:p>
            <a:endParaRPr lang="en-US" dirty="0"/>
          </a:p>
        </p:txBody>
      </p:sp>
      <p:sp>
        <p:nvSpPr>
          <p:cNvPr id="4" name="Slide Number Placeholder 3"/>
          <p:cNvSpPr>
            <a:spLocks noGrp="1"/>
          </p:cNvSpPr>
          <p:nvPr>
            <p:ph type="sldNum" sz="quarter" idx="5"/>
          </p:nvPr>
        </p:nvSpPr>
        <p:spPr/>
        <p:txBody>
          <a:bodyPr/>
          <a:lstStyle/>
          <a:p>
            <a:fld id="{6C1491AC-E1DF-4BA7-9E91-F20BCB857902}" type="slidenum">
              <a:rPr lang="en-US" smtClean="0"/>
              <a:t>17</a:t>
            </a:fld>
            <a:endParaRPr lang="en-US"/>
          </a:p>
        </p:txBody>
      </p:sp>
    </p:spTree>
    <p:extLst>
      <p:ext uri="{BB962C8B-B14F-4D97-AF65-F5344CB8AC3E}">
        <p14:creationId xmlns:p14="http://schemas.microsoft.com/office/powerpoint/2010/main" val="2414941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B91268-AB86-9148-9731-ABF65121557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4133838-55F5-1E4A-B5FD-9A4BE6FC20E8}"/>
              </a:ext>
            </a:extLst>
          </p:cNvPr>
          <p:cNvSpPr>
            <a:spLocks noGrp="1"/>
          </p:cNvSpPr>
          <p:nvPr>
            <p:ph type="ctrTitle" hasCustomPrompt="1"/>
          </p:nvPr>
        </p:nvSpPr>
        <p:spPr>
          <a:xfrm>
            <a:off x="584752" y="3692938"/>
            <a:ext cx="11022496" cy="1655763"/>
          </a:xfrm>
        </p:spPr>
        <p:txBody>
          <a:bodyPr anchor="t" anchorCtr="0">
            <a:noAutofit/>
          </a:bodyPr>
          <a:lstStyle>
            <a:lvl1pPr algn="ctr">
              <a:defRPr sz="6000" b="0" i="0">
                <a:solidFill>
                  <a:srgbClr val="EA5E29"/>
                </a:solidFill>
                <a:latin typeface="Calibri Light" panose="020F0302020204030204" pitchFamily="34" charset="0"/>
                <a:cs typeface="Calibri Light" panose="020F0302020204030204" pitchFamily="34" charset="0"/>
              </a:defRPr>
            </a:lvl1pPr>
          </a:lstStyle>
          <a:p>
            <a:r>
              <a:rPr lang="en-US"/>
              <a:t>Set Title Slide Font Between </a:t>
            </a:r>
            <a:br>
              <a:rPr lang="en-US"/>
            </a:br>
            <a:r>
              <a:rPr lang="en-US"/>
              <a:t>40-65pt</a:t>
            </a:r>
          </a:p>
        </p:txBody>
      </p:sp>
      <p:sp>
        <p:nvSpPr>
          <p:cNvPr id="3" name="Subtitle 2">
            <a:extLst>
              <a:ext uri="{FF2B5EF4-FFF2-40B4-BE49-F238E27FC236}">
                <a16:creationId xmlns:a16="http://schemas.microsoft.com/office/drawing/2014/main" id="{79732EF6-2C34-0345-AA20-6335C996C994}"/>
              </a:ext>
            </a:extLst>
          </p:cNvPr>
          <p:cNvSpPr>
            <a:spLocks noGrp="1"/>
          </p:cNvSpPr>
          <p:nvPr>
            <p:ph type="subTitle" idx="1" hasCustomPrompt="1"/>
          </p:nvPr>
        </p:nvSpPr>
        <p:spPr>
          <a:xfrm>
            <a:off x="584752" y="5440778"/>
            <a:ext cx="11022496" cy="1052098"/>
          </a:xfrm>
        </p:spPr>
        <p:txBody>
          <a:bodyPr>
            <a:noAutofit/>
          </a:bodyPr>
          <a:lstStyle>
            <a:lvl1pPr marL="0" indent="0" algn="ctr">
              <a:lnSpc>
                <a:spcPct val="100000"/>
              </a:lnSpc>
              <a:spcBef>
                <a:spcPts val="0"/>
              </a:spcBef>
              <a:buNone/>
              <a:defRPr sz="2400" b="0" i="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Set subtitle font between 24-35pt. If titles cannot fit within these ranges, </a:t>
            </a:r>
            <a:br>
              <a:rPr lang="en-US"/>
            </a:br>
            <a:r>
              <a:rPr lang="en-US"/>
              <a:t>copy edits may be necessary.</a:t>
            </a:r>
          </a:p>
        </p:txBody>
      </p:sp>
      <p:sp>
        <p:nvSpPr>
          <p:cNvPr id="6" name="Slide Number Placeholder 5">
            <a:extLst>
              <a:ext uri="{FF2B5EF4-FFF2-40B4-BE49-F238E27FC236}">
                <a16:creationId xmlns:a16="http://schemas.microsoft.com/office/drawing/2014/main" id="{E1628CAE-3A65-6A4A-842D-CE02EAE9337A}"/>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66398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435658-2B81-3940-BC8A-142D0048685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090F14D-D7C6-4744-9649-46967A3603D7}"/>
              </a:ext>
            </a:extLst>
          </p:cNvPr>
          <p:cNvSpPr>
            <a:spLocks noGrp="1"/>
          </p:cNvSpPr>
          <p:nvPr>
            <p:ph type="title" hasCustomPrompt="1"/>
          </p:nvPr>
        </p:nvSpPr>
        <p:spPr>
          <a:xfrm>
            <a:off x="564874" y="365125"/>
            <a:ext cx="11062252" cy="1325563"/>
          </a:xfrm>
        </p:spPr>
        <p:txBody>
          <a:bodyPr>
            <a:noAutofit/>
          </a:bodyPr>
          <a:lstStyle>
            <a:lvl1pPr>
              <a:defRPr sz="4500" b="0" i="0">
                <a:solidFill>
                  <a:srgbClr val="EA5E29"/>
                </a:solidFill>
                <a:latin typeface="Calibri Light" panose="020F0302020204030204" pitchFamily="34" charset="0"/>
                <a:cs typeface="Calibri Light" panose="020F0302020204030204" pitchFamily="34" charset="0"/>
              </a:defRPr>
            </a:lvl1pPr>
          </a:lstStyle>
          <a:p>
            <a:r>
              <a:rPr lang="en-US"/>
              <a:t>Set Title Font Between 35-55pt</a:t>
            </a:r>
          </a:p>
        </p:txBody>
      </p:sp>
      <p:sp>
        <p:nvSpPr>
          <p:cNvPr id="3" name="Content Placeholder 2">
            <a:extLst>
              <a:ext uri="{FF2B5EF4-FFF2-40B4-BE49-F238E27FC236}">
                <a16:creationId xmlns:a16="http://schemas.microsoft.com/office/drawing/2014/main" id="{E0AD1DA2-A021-7142-B956-10996DCC09D1}"/>
              </a:ext>
            </a:extLst>
          </p:cNvPr>
          <p:cNvSpPr>
            <a:spLocks noGrp="1"/>
          </p:cNvSpPr>
          <p:nvPr>
            <p:ph idx="1" hasCustomPrompt="1"/>
          </p:nvPr>
        </p:nvSpPr>
        <p:spPr>
          <a:xfrm>
            <a:off x="564874" y="1825626"/>
            <a:ext cx="11062252" cy="4014215"/>
          </a:xfrm>
        </p:spPr>
        <p:txBody>
          <a:bodyPr>
            <a:noAutofit/>
          </a:bodyPr>
          <a:lstStyle>
            <a:lvl1pPr marL="342900" indent="-342900">
              <a:lnSpc>
                <a:spcPct val="100000"/>
              </a:lnSpc>
              <a:buFont typeface="Arial" panose="020B0604020202020204" pitchFamily="34" charset="0"/>
              <a:buChar char="•"/>
              <a:defRPr sz="2000" b="0" i="0">
                <a:latin typeface="+mn-lt"/>
                <a:cs typeface="Calibri Light" panose="020F0302020204030204" pitchFamily="34" charset="0"/>
              </a:defRPr>
            </a:lvl1pPr>
            <a:lvl2pPr>
              <a:defRPr sz="2000"/>
            </a:lvl2pPr>
            <a:lvl3pPr>
              <a:defRPr sz="2000"/>
            </a:lvl3pPr>
            <a:lvl4pPr>
              <a:defRPr sz="2000"/>
            </a:lvl4pPr>
          </a:lstStyle>
          <a:p>
            <a:pPr lvl="0"/>
            <a:r>
              <a:rPr lang="en-US"/>
              <a:t>Set body text font between 18-22pt. If body text cannot fit within these ranges, push text to second slide or copy edits may be necessary.</a:t>
            </a:r>
          </a:p>
        </p:txBody>
      </p:sp>
      <p:sp>
        <p:nvSpPr>
          <p:cNvPr id="6" name="Slide Number Placeholder 5">
            <a:extLst>
              <a:ext uri="{FF2B5EF4-FFF2-40B4-BE49-F238E27FC236}">
                <a16:creationId xmlns:a16="http://schemas.microsoft.com/office/drawing/2014/main" id="{37FE8183-5489-2A49-9A6F-02B2ED2B448E}"/>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1794789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738252-D25F-464B-8188-40A5EDA9A292}"/>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625D5A0F-7A41-234D-9DDA-A6A755F208F3}"/>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F0EEAC10-D300-BD46-9679-F8E2272D6548}"/>
              </a:ext>
            </a:extLst>
          </p:cNvPr>
          <p:cNvSpPr>
            <a:spLocks noGrp="1"/>
          </p:cNvSpPr>
          <p:nvPr>
            <p:ph type="title" hasCustomPrompt="1"/>
          </p:nvPr>
        </p:nvSpPr>
        <p:spPr/>
        <p:txBody>
          <a:bodyPr>
            <a:noAutofit/>
          </a:bodyPr>
          <a:lstStyle>
            <a:lvl1pPr>
              <a:defRPr>
                <a:solidFill>
                  <a:srgbClr val="EA5E29"/>
                </a:solidFill>
              </a:defRPr>
            </a:lvl1pPr>
          </a:lstStyle>
          <a:p>
            <a:r>
              <a:rPr lang="en-US"/>
              <a:t>Set Title Font Between 35-55pt</a:t>
            </a:r>
          </a:p>
        </p:txBody>
      </p:sp>
      <p:sp>
        <p:nvSpPr>
          <p:cNvPr id="3" name="Content Placeholder 2">
            <a:extLst>
              <a:ext uri="{FF2B5EF4-FFF2-40B4-BE49-F238E27FC236}">
                <a16:creationId xmlns:a16="http://schemas.microsoft.com/office/drawing/2014/main" id="{0B7906DB-83BD-6C47-B6A4-A94ACD60BCFF}"/>
              </a:ext>
            </a:extLst>
          </p:cNvPr>
          <p:cNvSpPr>
            <a:spLocks noGrp="1"/>
          </p:cNvSpPr>
          <p:nvPr>
            <p:ph sz="half" idx="1" hasCustomPrompt="1"/>
          </p:nvPr>
        </p:nvSpPr>
        <p:spPr>
          <a:xfrm>
            <a:off x="838200" y="1825625"/>
            <a:ext cx="5181600" cy="405936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Content Placeholder 3">
            <a:extLst>
              <a:ext uri="{FF2B5EF4-FFF2-40B4-BE49-F238E27FC236}">
                <a16:creationId xmlns:a16="http://schemas.microsoft.com/office/drawing/2014/main" id="{0B29A26C-206B-6344-8299-4A5F98C258A8}"/>
              </a:ext>
            </a:extLst>
          </p:cNvPr>
          <p:cNvSpPr>
            <a:spLocks noGrp="1"/>
          </p:cNvSpPr>
          <p:nvPr>
            <p:ph sz="half" idx="2" hasCustomPrompt="1"/>
          </p:nvPr>
        </p:nvSpPr>
        <p:spPr>
          <a:xfrm>
            <a:off x="6172200" y="1825625"/>
            <a:ext cx="5181600" cy="405936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3546968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441F09-DB47-B048-A636-B1ABE63651C7}"/>
              </a:ext>
            </a:extLst>
          </p:cNvPr>
          <p:cNvPicPr>
            <a:picLocks noChangeAspect="1"/>
          </p:cNvPicPr>
          <p:nvPr userDrawn="1"/>
        </p:nvPicPr>
        <p:blipFill>
          <a:blip r:embed="rId2"/>
          <a:srcRect/>
          <a:stretch/>
        </p:blipFill>
        <p:spPr>
          <a:xfrm>
            <a:off x="0" y="0"/>
            <a:ext cx="12192000" cy="6858000"/>
          </a:xfrm>
          <a:prstGeom prst="rect">
            <a:avLst/>
          </a:prstGeom>
        </p:spPr>
      </p:pic>
      <p:sp>
        <p:nvSpPr>
          <p:cNvPr id="11" name="Slide Number Placeholder 5">
            <a:extLst>
              <a:ext uri="{FF2B5EF4-FFF2-40B4-BE49-F238E27FC236}">
                <a16:creationId xmlns:a16="http://schemas.microsoft.com/office/drawing/2014/main" id="{9B6DBFBC-95BD-BE41-B158-FB8732847D34}"/>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38692B32-7DD0-6840-9D76-89EA118035DF}"/>
              </a:ext>
            </a:extLst>
          </p:cNvPr>
          <p:cNvSpPr>
            <a:spLocks noGrp="1"/>
          </p:cNvSpPr>
          <p:nvPr>
            <p:ph type="title" hasCustomPrompt="1"/>
          </p:nvPr>
        </p:nvSpPr>
        <p:spPr>
          <a:xfrm>
            <a:off x="839788" y="365125"/>
            <a:ext cx="10515600" cy="1325563"/>
          </a:xfrm>
        </p:spPr>
        <p:txBody>
          <a:bodyPr>
            <a:noAutofit/>
          </a:bodyPr>
          <a:lstStyle>
            <a:lvl1pPr>
              <a:defRPr>
                <a:solidFill>
                  <a:srgbClr val="EA5E29"/>
                </a:solidFill>
              </a:defRPr>
            </a:lvl1pPr>
          </a:lstStyle>
          <a:p>
            <a:r>
              <a:rPr lang="en-US"/>
              <a:t>Set Title Font Between 35-55pt</a:t>
            </a:r>
          </a:p>
        </p:txBody>
      </p:sp>
      <p:sp>
        <p:nvSpPr>
          <p:cNvPr id="3" name="Text Placeholder 2">
            <a:extLst>
              <a:ext uri="{FF2B5EF4-FFF2-40B4-BE49-F238E27FC236}">
                <a16:creationId xmlns:a16="http://schemas.microsoft.com/office/drawing/2014/main" id="{4F030410-7F4A-1944-82BA-5B23A02F5989}"/>
              </a:ext>
            </a:extLst>
          </p:cNvPr>
          <p:cNvSpPr>
            <a:spLocks noGrp="1"/>
          </p:cNvSpPr>
          <p:nvPr>
            <p:ph type="body" idx="1" hasCustomPrompt="1"/>
          </p:nvPr>
        </p:nvSpPr>
        <p:spPr>
          <a:xfrm>
            <a:off x="839788" y="1681163"/>
            <a:ext cx="5157787" cy="823912"/>
          </a:xfrm>
        </p:spPr>
        <p:txBody>
          <a:bodyPr anchor="b">
            <a:noAutofit/>
          </a:bodyPr>
          <a:lstStyle>
            <a:lvl1pPr marL="0" indent="0">
              <a:buNone/>
              <a:defRPr sz="2400" b="1">
                <a:solidFill>
                  <a:srgbClr val="EA5E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4" name="Content Placeholder 3">
            <a:extLst>
              <a:ext uri="{FF2B5EF4-FFF2-40B4-BE49-F238E27FC236}">
                <a16:creationId xmlns:a16="http://schemas.microsoft.com/office/drawing/2014/main" id="{4BA032C3-928A-2E48-8545-6F8C5D5B08D7}"/>
              </a:ext>
            </a:extLst>
          </p:cNvPr>
          <p:cNvSpPr>
            <a:spLocks noGrp="1"/>
          </p:cNvSpPr>
          <p:nvPr>
            <p:ph sz="half" idx="2" hasCustomPrompt="1"/>
          </p:nvPr>
        </p:nvSpPr>
        <p:spPr>
          <a:xfrm>
            <a:off x="839788" y="2505075"/>
            <a:ext cx="5157787" cy="337991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5" name="Text Placeholder 4">
            <a:extLst>
              <a:ext uri="{FF2B5EF4-FFF2-40B4-BE49-F238E27FC236}">
                <a16:creationId xmlns:a16="http://schemas.microsoft.com/office/drawing/2014/main" id="{749BD89F-CFE6-0140-B528-E416CD2A23BE}"/>
              </a:ext>
            </a:extLst>
          </p:cNvPr>
          <p:cNvSpPr>
            <a:spLocks noGrp="1"/>
          </p:cNvSpPr>
          <p:nvPr>
            <p:ph type="body" sz="quarter" idx="3" hasCustomPrompt="1"/>
          </p:nvPr>
        </p:nvSpPr>
        <p:spPr>
          <a:xfrm>
            <a:off x="6172200" y="1681163"/>
            <a:ext cx="5183188" cy="823912"/>
          </a:xfrm>
        </p:spPr>
        <p:txBody>
          <a:bodyPr anchor="b">
            <a:noAutofit/>
          </a:bodyPr>
          <a:lstStyle>
            <a:lvl1pPr marL="0" indent="0">
              <a:buNone/>
              <a:defRPr sz="2400" b="1">
                <a:solidFill>
                  <a:srgbClr val="EA5E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6" name="Content Placeholder 5">
            <a:extLst>
              <a:ext uri="{FF2B5EF4-FFF2-40B4-BE49-F238E27FC236}">
                <a16:creationId xmlns:a16="http://schemas.microsoft.com/office/drawing/2014/main" id="{6A640DDA-050A-E441-9554-2DBE7591064D}"/>
              </a:ext>
            </a:extLst>
          </p:cNvPr>
          <p:cNvSpPr>
            <a:spLocks noGrp="1"/>
          </p:cNvSpPr>
          <p:nvPr>
            <p:ph sz="quarter" idx="4" hasCustomPrompt="1"/>
          </p:nvPr>
        </p:nvSpPr>
        <p:spPr>
          <a:xfrm>
            <a:off x="6172200" y="2505075"/>
            <a:ext cx="5183188" cy="337991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2780762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41592C-9981-4841-904D-07EDED18F70F}"/>
              </a:ext>
            </a:extLst>
          </p:cNvPr>
          <p:cNvPicPr>
            <a:picLocks noChangeAspect="1"/>
          </p:cNvPicPr>
          <p:nvPr userDrawn="1"/>
        </p:nvPicPr>
        <p:blipFill>
          <a:blip r:embed="rId2"/>
          <a:srcRect/>
          <a:stretch/>
        </p:blipFill>
        <p:spPr>
          <a:xfrm>
            <a:off x="0" y="0"/>
            <a:ext cx="12192000" cy="6858000"/>
          </a:xfrm>
          <a:prstGeom prst="rect">
            <a:avLst/>
          </a:prstGeom>
        </p:spPr>
      </p:pic>
      <p:sp>
        <p:nvSpPr>
          <p:cNvPr id="7" name="Slide Number Placeholder 5">
            <a:extLst>
              <a:ext uri="{FF2B5EF4-FFF2-40B4-BE49-F238E27FC236}">
                <a16:creationId xmlns:a16="http://schemas.microsoft.com/office/drawing/2014/main" id="{90A09872-845A-144A-B6E6-5BE32F03C254}"/>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BDBE336E-6AA0-154E-B50C-A797F984307C}"/>
              </a:ext>
            </a:extLst>
          </p:cNvPr>
          <p:cNvSpPr>
            <a:spLocks noGrp="1"/>
          </p:cNvSpPr>
          <p:nvPr>
            <p:ph type="title" hasCustomPrompt="1"/>
          </p:nvPr>
        </p:nvSpPr>
        <p:spPr/>
        <p:txBody>
          <a:bodyPr>
            <a:noAutofit/>
          </a:bodyPr>
          <a:lstStyle>
            <a:lvl1pPr>
              <a:defRPr>
                <a:solidFill>
                  <a:srgbClr val="EA5E29"/>
                </a:solidFill>
              </a:defRPr>
            </a:lvl1pPr>
          </a:lstStyle>
          <a:p>
            <a:r>
              <a:rPr lang="en-US"/>
              <a:t>Set Title Font Between 35-55pt</a:t>
            </a:r>
          </a:p>
        </p:txBody>
      </p:sp>
    </p:spTree>
    <p:extLst>
      <p:ext uri="{BB962C8B-B14F-4D97-AF65-F5344CB8AC3E}">
        <p14:creationId xmlns:p14="http://schemas.microsoft.com/office/powerpoint/2010/main" val="3702992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0BC382-B8B7-F548-B731-C20C8254CE8E}"/>
              </a:ext>
            </a:extLst>
          </p:cNvPr>
          <p:cNvPicPr>
            <a:picLocks noChangeAspect="1"/>
          </p:cNvPicPr>
          <p:nvPr userDrawn="1"/>
        </p:nvPicPr>
        <p:blipFill>
          <a:blip r:embed="rId2"/>
          <a:src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713CA1E7-3D9B-884F-98FA-9775E26D36D8}"/>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16245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4EBE40-104E-C344-9510-48039709E2F2}"/>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A33B9628-2A63-2043-9A11-CAEC1F373932}"/>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5641AE26-5A3C-5D4F-A744-CDFB9BEF377C}"/>
              </a:ext>
            </a:extLst>
          </p:cNvPr>
          <p:cNvSpPr>
            <a:spLocks noGrp="1"/>
          </p:cNvSpPr>
          <p:nvPr>
            <p:ph type="title" hasCustomPrompt="1"/>
          </p:nvPr>
        </p:nvSpPr>
        <p:spPr>
          <a:xfrm>
            <a:off x="839788" y="457200"/>
            <a:ext cx="3932237" cy="1600200"/>
          </a:xfrm>
        </p:spPr>
        <p:txBody>
          <a:bodyPr anchor="b">
            <a:noAutofit/>
          </a:bodyPr>
          <a:lstStyle>
            <a:lvl1pPr>
              <a:defRPr sz="3200">
                <a:solidFill>
                  <a:srgbClr val="EA5E29"/>
                </a:solidFill>
              </a:defRPr>
            </a:lvl1pPr>
          </a:lstStyle>
          <a:p>
            <a:r>
              <a:rPr lang="en-US"/>
              <a:t>Set Title Font Between 30-40pt</a:t>
            </a:r>
          </a:p>
        </p:txBody>
      </p:sp>
      <p:sp>
        <p:nvSpPr>
          <p:cNvPr id="3" name="Content Placeholder 2">
            <a:extLst>
              <a:ext uri="{FF2B5EF4-FFF2-40B4-BE49-F238E27FC236}">
                <a16:creationId xmlns:a16="http://schemas.microsoft.com/office/drawing/2014/main" id="{4AA1C979-822C-924E-B3FB-A0287605888A}"/>
              </a:ext>
            </a:extLst>
          </p:cNvPr>
          <p:cNvSpPr>
            <a:spLocks noGrp="1"/>
          </p:cNvSpPr>
          <p:nvPr>
            <p:ph idx="1" hasCustomPrompt="1"/>
          </p:nvPr>
        </p:nvSpPr>
        <p:spPr>
          <a:xfrm>
            <a:off x="5183188" y="457201"/>
            <a:ext cx="6172200" cy="4572000"/>
          </a:xfrm>
        </p:spPr>
        <p:txBody>
          <a:bodyPr>
            <a:noAutofit/>
          </a:bodyPr>
          <a:lstStyle>
            <a:lvl1pPr>
              <a:lnSpc>
                <a:spcPct val="100000"/>
              </a:lnSpc>
              <a:defRPr sz="2000"/>
            </a:lvl1pPr>
            <a:lvl2pPr>
              <a:lnSpc>
                <a:spcPct val="100000"/>
              </a:lnSpc>
              <a:defRPr sz="2000"/>
            </a:lvl2pPr>
            <a:lvl3pPr>
              <a:lnSpc>
                <a:spcPct val="100000"/>
              </a:lnSpc>
              <a:defRPr sz="2000"/>
            </a:lvl3pPr>
            <a:lvl4pPr>
              <a:defRPr sz="2000"/>
            </a:lvl4pPr>
            <a:lvl5pPr>
              <a:defRPr sz="2000"/>
            </a:lvl5pPr>
            <a:lvl6pPr>
              <a:defRPr sz="2000"/>
            </a:lvl6pPr>
            <a:lvl7pPr>
              <a:defRPr sz="2000"/>
            </a:lvl7pPr>
            <a:lvl8pPr>
              <a:defRPr sz="2000"/>
            </a:lvl8pPr>
            <a:lvl9pPr>
              <a:defRPr sz="2000"/>
            </a:lvl9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Text Placeholder 3">
            <a:extLst>
              <a:ext uri="{FF2B5EF4-FFF2-40B4-BE49-F238E27FC236}">
                <a16:creationId xmlns:a16="http://schemas.microsoft.com/office/drawing/2014/main" id="{AA270275-0A6C-F145-BF29-DD225BCBFD40}"/>
              </a:ext>
            </a:extLst>
          </p:cNvPr>
          <p:cNvSpPr>
            <a:spLocks noGrp="1"/>
          </p:cNvSpPr>
          <p:nvPr>
            <p:ph type="body" sz="half" idx="2" hasCustomPrompt="1"/>
          </p:nvPr>
        </p:nvSpPr>
        <p:spPr>
          <a:xfrm>
            <a:off x="839788" y="2057400"/>
            <a:ext cx="3932237"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2043659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0927D83-B179-554F-947A-B64035D82E97}"/>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52322D32-9A4A-9947-8748-DC302AA9A41B}"/>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27BC4F90-B777-6A42-A136-62B95B051F0F}"/>
              </a:ext>
            </a:extLst>
          </p:cNvPr>
          <p:cNvSpPr>
            <a:spLocks noGrp="1"/>
          </p:cNvSpPr>
          <p:nvPr>
            <p:ph type="title" hasCustomPrompt="1"/>
          </p:nvPr>
        </p:nvSpPr>
        <p:spPr>
          <a:xfrm>
            <a:off x="839788" y="457200"/>
            <a:ext cx="3932237" cy="1600200"/>
          </a:xfrm>
        </p:spPr>
        <p:txBody>
          <a:bodyPr anchor="b">
            <a:noAutofit/>
          </a:bodyPr>
          <a:lstStyle>
            <a:lvl1pPr>
              <a:defRPr sz="3200">
                <a:solidFill>
                  <a:srgbClr val="EA5E29"/>
                </a:solidFill>
              </a:defRPr>
            </a:lvl1pPr>
          </a:lstStyle>
          <a:p>
            <a:r>
              <a:rPr lang="en-US"/>
              <a:t>Set Title Font Between 30-40pt</a:t>
            </a:r>
          </a:p>
        </p:txBody>
      </p:sp>
      <p:sp>
        <p:nvSpPr>
          <p:cNvPr id="3" name="Picture Placeholder 2">
            <a:extLst>
              <a:ext uri="{FF2B5EF4-FFF2-40B4-BE49-F238E27FC236}">
                <a16:creationId xmlns:a16="http://schemas.microsoft.com/office/drawing/2014/main" id="{5C60E9F2-635E-A446-9FC9-C6FA6729F936}"/>
              </a:ext>
            </a:extLst>
          </p:cNvPr>
          <p:cNvSpPr>
            <a:spLocks noGrp="1"/>
          </p:cNvSpPr>
          <p:nvPr>
            <p:ph type="pic" idx="1"/>
          </p:nvPr>
        </p:nvSpPr>
        <p:spPr>
          <a:xfrm>
            <a:off x="5183188" y="457201"/>
            <a:ext cx="61722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11CFAF-595B-3348-AED7-FA0A35711001}"/>
              </a:ext>
            </a:extLst>
          </p:cNvPr>
          <p:cNvSpPr>
            <a:spLocks noGrp="1"/>
          </p:cNvSpPr>
          <p:nvPr>
            <p:ph type="body" sz="half" idx="2" hasCustomPrompt="1"/>
          </p:nvPr>
        </p:nvSpPr>
        <p:spPr>
          <a:xfrm>
            <a:off x="839788" y="2057400"/>
            <a:ext cx="3932237"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142673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CFAB1E-1DCF-084E-AF8A-EB63ED4C0C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5DE003-1416-0943-B751-76EB793B8F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EC401-84AA-DA45-98ED-029205FBAA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46214-5550-7C43-AB36-F5FA31A12F1C}" type="datetimeFigureOut">
              <a:rPr lang="en-US" smtClean="0"/>
              <a:t>9/13/2022</a:t>
            </a:fld>
            <a:endParaRPr lang="en-US"/>
          </a:p>
        </p:txBody>
      </p:sp>
      <p:sp>
        <p:nvSpPr>
          <p:cNvPr id="5" name="Footer Placeholder 4">
            <a:extLst>
              <a:ext uri="{FF2B5EF4-FFF2-40B4-BE49-F238E27FC236}">
                <a16:creationId xmlns:a16="http://schemas.microsoft.com/office/drawing/2014/main" id="{2E7561BC-D6DD-5E48-85C7-D8DCA93C11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E3EE7F-2D09-EC4F-8996-BE5EE8B27A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3F615-0371-7B44-8B36-5A304F524AD2}" type="slidenum">
              <a:rPr lang="en-US" smtClean="0"/>
              <a:t>‹#›</a:t>
            </a:fld>
            <a:endParaRPr lang="en-US"/>
          </a:p>
        </p:txBody>
      </p:sp>
    </p:spTree>
    <p:extLst>
      <p:ext uri="{BB962C8B-B14F-4D97-AF65-F5344CB8AC3E}">
        <p14:creationId xmlns:p14="http://schemas.microsoft.com/office/powerpoint/2010/main" val="1440097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rebeccad@thenationalcouncil.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samhsa.gov/sites/default/files/programs_campaigns/ccbhc-criteria.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kff.org/other/state-indicator/enhanced-federal-matching-rate-chip/?currentTimeframe=0&amp;sortModel=%7B%22colId%22:%22Location%22,%22sort%22:%22asc%22%7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5844C-F783-2DC1-EDA1-74F86CD85EE6}"/>
              </a:ext>
            </a:extLst>
          </p:cNvPr>
          <p:cNvSpPr>
            <a:spLocks noGrp="1"/>
          </p:cNvSpPr>
          <p:nvPr>
            <p:ph type="ctrTitle"/>
          </p:nvPr>
        </p:nvSpPr>
        <p:spPr>
          <a:xfrm>
            <a:off x="584752" y="3429000"/>
            <a:ext cx="11022496" cy="1919701"/>
          </a:xfrm>
        </p:spPr>
        <p:txBody>
          <a:bodyPr/>
          <a:lstStyle/>
          <a:p>
            <a:r>
              <a:rPr lang="en-US" sz="6000" dirty="0"/>
              <a:t>Riding the CCBHC Wave: Opportunities and What’s Ahead</a:t>
            </a:r>
            <a:endParaRPr lang="en-US" dirty="0"/>
          </a:p>
        </p:txBody>
      </p:sp>
      <p:sp>
        <p:nvSpPr>
          <p:cNvPr id="3" name="Subtitle 2">
            <a:extLst>
              <a:ext uri="{FF2B5EF4-FFF2-40B4-BE49-F238E27FC236}">
                <a16:creationId xmlns:a16="http://schemas.microsoft.com/office/drawing/2014/main" id="{12D6CA8F-1141-6C63-C482-F244027201EA}"/>
              </a:ext>
            </a:extLst>
          </p:cNvPr>
          <p:cNvSpPr>
            <a:spLocks noGrp="1"/>
          </p:cNvSpPr>
          <p:nvPr>
            <p:ph type="subTitle" idx="1"/>
          </p:nvPr>
        </p:nvSpPr>
        <p:spPr/>
        <p:txBody>
          <a:bodyPr/>
          <a:lstStyle/>
          <a:p>
            <a:r>
              <a:rPr lang="en-US" dirty="0"/>
              <a:t>Rebecca Farley David</a:t>
            </a:r>
          </a:p>
          <a:p>
            <a:r>
              <a:rPr lang="en-US" dirty="0"/>
              <a:t>National Council for Mental Wellbeing</a:t>
            </a:r>
          </a:p>
          <a:p>
            <a:r>
              <a:rPr lang="en-US" dirty="0"/>
              <a:t>September 23, 2022</a:t>
            </a:r>
          </a:p>
        </p:txBody>
      </p:sp>
    </p:spTree>
    <p:extLst>
      <p:ext uri="{BB962C8B-B14F-4D97-AF65-F5344CB8AC3E}">
        <p14:creationId xmlns:p14="http://schemas.microsoft.com/office/powerpoint/2010/main" val="3073011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9EE81-0698-4B2E-828E-FF7BFFDFEB02}"/>
              </a:ext>
            </a:extLst>
          </p:cNvPr>
          <p:cNvSpPr>
            <a:spLocks noGrp="1"/>
          </p:cNvSpPr>
          <p:nvPr>
            <p:ph type="title"/>
          </p:nvPr>
        </p:nvSpPr>
        <p:spPr>
          <a:xfrm>
            <a:off x="683490" y="386923"/>
            <a:ext cx="9410577" cy="994172"/>
          </a:xfrm>
        </p:spPr>
        <p:txBody>
          <a:bodyPr/>
          <a:lstStyle/>
          <a:p>
            <a:r>
              <a:rPr lang="en-US" sz="4000" dirty="0"/>
              <a:t>Options for States via Medicaid</a:t>
            </a:r>
          </a:p>
        </p:txBody>
      </p:sp>
      <p:graphicFrame>
        <p:nvGraphicFramePr>
          <p:cNvPr id="4" name="Table 3">
            <a:extLst>
              <a:ext uri="{FF2B5EF4-FFF2-40B4-BE49-F238E27FC236}">
                <a16:creationId xmlns:a16="http://schemas.microsoft.com/office/drawing/2014/main" id="{C0E4A318-1E38-4F62-94AF-652E0E7F758C}"/>
              </a:ext>
            </a:extLst>
          </p:cNvPr>
          <p:cNvGraphicFramePr>
            <a:graphicFrameLocks noGrp="1"/>
          </p:cNvGraphicFramePr>
          <p:nvPr>
            <p:extLst>
              <p:ext uri="{D42A27DB-BD31-4B8C-83A1-F6EECF244321}">
                <p14:modId xmlns:p14="http://schemas.microsoft.com/office/powerpoint/2010/main" val="185139069"/>
              </p:ext>
            </p:extLst>
          </p:nvPr>
        </p:nvGraphicFramePr>
        <p:xfrm>
          <a:off x="1667748" y="1743315"/>
          <a:ext cx="2615453" cy="2270760"/>
        </p:xfrm>
        <a:graphic>
          <a:graphicData uri="http://schemas.openxmlformats.org/drawingml/2006/table">
            <a:tbl>
              <a:tblPr firstRow="1" bandRow="1">
                <a:tableStyleId>{74C1A8A3-306A-4EB7-A6B1-4F7E0EB9C5D6}</a:tableStyleId>
              </a:tblPr>
              <a:tblGrid>
                <a:gridCol w="2615453">
                  <a:extLst>
                    <a:ext uri="{9D8B030D-6E8A-4147-A177-3AD203B41FA5}">
                      <a16:colId xmlns:a16="http://schemas.microsoft.com/office/drawing/2014/main" val="976695379"/>
                    </a:ext>
                  </a:extLst>
                </a:gridCol>
              </a:tblGrid>
              <a:tr h="274320">
                <a:tc>
                  <a:txBody>
                    <a:bodyPr/>
                    <a:lstStyle/>
                    <a:p>
                      <a:r>
                        <a:rPr lang="en-US" sz="1400" dirty="0">
                          <a:latin typeface="+mj-lt"/>
                        </a:rPr>
                        <a:t>Medicaid Waiver (e.g., 1115)</a:t>
                      </a:r>
                    </a:p>
                  </a:txBody>
                  <a:tcPr marL="68580" marR="68580" marT="34290" marB="34290">
                    <a:solidFill>
                      <a:srgbClr val="064F80"/>
                    </a:solidFill>
                  </a:tcPr>
                </a:tc>
                <a:extLst>
                  <a:ext uri="{0D108BD9-81ED-4DB2-BD59-A6C34878D82A}">
                    <a16:rowId xmlns:a16="http://schemas.microsoft.com/office/drawing/2014/main" val="2738916644"/>
                  </a:ext>
                </a:extLst>
              </a:tr>
              <a:tr h="434340">
                <a:tc>
                  <a:txBody>
                    <a:bodyPr/>
                    <a:lstStyle/>
                    <a:p>
                      <a:r>
                        <a:rPr lang="en-US" sz="1200">
                          <a:latin typeface="+mj-lt"/>
                        </a:rPr>
                        <a:t>Enables states to experiment with delivery system reforms</a:t>
                      </a:r>
                    </a:p>
                  </a:txBody>
                  <a:tcPr marL="68580" marR="68580" marT="34290" marB="34290"/>
                </a:tc>
                <a:extLst>
                  <a:ext uri="{0D108BD9-81ED-4DB2-BD59-A6C34878D82A}">
                    <a16:rowId xmlns:a16="http://schemas.microsoft.com/office/drawing/2014/main" val="1904128861"/>
                  </a:ext>
                </a:extLst>
              </a:tr>
              <a:tr h="251460">
                <a:tc>
                  <a:txBody>
                    <a:bodyPr/>
                    <a:lstStyle/>
                    <a:p>
                      <a:r>
                        <a:rPr lang="en-US" sz="1200">
                          <a:latin typeface="+mj-lt"/>
                        </a:rPr>
                        <a:t>Requires budget neutrality</a:t>
                      </a:r>
                    </a:p>
                  </a:txBody>
                  <a:tcPr marL="68580" marR="68580" marT="34290" marB="34290"/>
                </a:tc>
                <a:extLst>
                  <a:ext uri="{0D108BD9-81ED-4DB2-BD59-A6C34878D82A}">
                    <a16:rowId xmlns:a16="http://schemas.microsoft.com/office/drawing/2014/main" val="4015428173"/>
                  </a:ext>
                </a:extLst>
              </a:tr>
              <a:tr h="251460">
                <a:tc>
                  <a:txBody>
                    <a:bodyPr/>
                    <a:lstStyle/>
                    <a:p>
                      <a:r>
                        <a:rPr lang="en-US" sz="1200">
                          <a:latin typeface="+mj-lt"/>
                        </a:rPr>
                        <a:t>Must be renewed every 5 years</a:t>
                      </a:r>
                    </a:p>
                  </a:txBody>
                  <a:tcPr marL="68580" marR="68580" marT="34290" marB="34290"/>
                </a:tc>
                <a:extLst>
                  <a:ext uri="{0D108BD9-81ED-4DB2-BD59-A6C34878D82A}">
                    <a16:rowId xmlns:a16="http://schemas.microsoft.com/office/drawing/2014/main" val="1721490611"/>
                  </a:ext>
                </a:extLst>
              </a:tr>
              <a:tr h="617220">
                <a:tc>
                  <a:txBody>
                    <a:bodyPr/>
                    <a:lstStyle/>
                    <a:p>
                      <a:r>
                        <a:rPr lang="en-US" sz="1200">
                          <a:latin typeface="+mj-lt"/>
                        </a:rPr>
                        <a:t>State must be sure to specify inclusion of selected CCBHC services (some may not otherwise be included in the plan)</a:t>
                      </a:r>
                    </a:p>
                  </a:txBody>
                  <a:tcPr marL="68580" marR="68580" marT="34290" marB="34290"/>
                </a:tc>
                <a:extLst>
                  <a:ext uri="{0D108BD9-81ED-4DB2-BD59-A6C34878D82A}">
                    <a16:rowId xmlns:a16="http://schemas.microsoft.com/office/drawing/2014/main" val="257347380"/>
                  </a:ext>
                </a:extLst>
              </a:tr>
              <a:tr h="434340">
                <a:tc>
                  <a:txBody>
                    <a:bodyPr/>
                    <a:lstStyle/>
                    <a:p>
                      <a:r>
                        <a:rPr lang="en-US" sz="1200" dirty="0">
                          <a:latin typeface="+mj-lt"/>
                        </a:rPr>
                        <a:t>With CMS approval, offers opportunity to continue or establish PPS</a:t>
                      </a:r>
                    </a:p>
                  </a:txBody>
                  <a:tcPr marL="68580" marR="68580" marT="34290" marB="34290"/>
                </a:tc>
                <a:extLst>
                  <a:ext uri="{0D108BD9-81ED-4DB2-BD59-A6C34878D82A}">
                    <a16:rowId xmlns:a16="http://schemas.microsoft.com/office/drawing/2014/main" val="1089467257"/>
                  </a:ext>
                </a:extLst>
              </a:tr>
            </a:tbl>
          </a:graphicData>
        </a:graphic>
      </p:graphicFrame>
      <p:graphicFrame>
        <p:nvGraphicFramePr>
          <p:cNvPr id="5" name="Table 4">
            <a:extLst>
              <a:ext uri="{FF2B5EF4-FFF2-40B4-BE49-F238E27FC236}">
                <a16:creationId xmlns:a16="http://schemas.microsoft.com/office/drawing/2014/main" id="{1F4CB8F9-CF23-436D-83E6-1F778F4DF1BD}"/>
              </a:ext>
            </a:extLst>
          </p:cNvPr>
          <p:cNvGraphicFramePr>
            <a:graphicFrameLocks noGrp="1"/>
          </p:cNvGraphicFramePr>
          <p:nvPr>
            <p:extLst>
              <p:ext uri="{D42A27DB-BD31-4B8C-83A1-F6EECF244321}">
                <p14:modId xmlns:p14="http://schemas.microsoft.com/office/powerpoint/2010/main" val="2742353064"/>
              </p:ext>
            </p:extLst>
          </p:nvPr>
        </p:nvGraphicFramePr>
        <p:xfrm>
          <a:off x="4370228" y="1743315"/>
          <a:ext cx="2555318" cy="2277222"/>
        </p:xfrm>
        <a:graphic>
          <a:graphicData uri="http://schemas.openxmlformats.org/drawingml/2006/table">
            <a:tbl>
              <a:tblPr firstRow="1" bandRow="1">
                <a:tableStyleId>{2A488322-F2BA-4B5B-9748-0D474271808F}</a:tableStyleId>
              </a:tblPr>
              <a:tblGrid>
                <a:gridCol w="2555318">
                  <a:extLst>
                    <a:ext uri="{9D8B030D-6E8A-4147-A177-3AD203B41FA5}">
                      <a16:colId xmlns:a16="http://schemas.microsoft.com/office/drawing/2014/main" val="976695379"/>
                    </a:ext>
                  </a:extLst>
                </a:gridCol>
              </a:tblGrid>
              <a:tr h="290703">
                <a:tc>
                  <a:txBody>
                    <a:bodyPr/>
                    <a:lstStyle/>
                    <a:p>
                      <a:r>
                        <a:rPr lang="en-US" sz="1400">
                          <a:latin typeface="+mj-lt"/>
                        </a:rPr>
                        <a:t>State Plan Amendment</a:t>
                      </a:r>
                    </a:p>
                  </a:txBody>
                  <a:tcPr marL="68580" marR="68580" marT="34290" marB="34290">
                    <a:solidFill>
                      <a:srgbClr val="53605F"/>
                    </a:solidFill>
                  </a:tcPr>
                </a:tc>
                <a:extLst>
                  <a:ext uri="{0D108BD9-81ED-4DB2-BD59-A6C34878D82A}">
                    <a16:rowId xmlns:a16="http://schemas.microsoft.com/office/drawing/2014/main" val="2738916644"/>
                  </a:ext>
                </a:extLst>
              </a:tr>
              <a:tr h="800100">
                <a:tc>
                  <a:txBody>
                    <a:bodyPr/>
                    <a:lstStyle/>
                    <a:p>
                      <a:r>
                        <a:rPr lang="en-US" sz="1200" dirty="0">
                          <a:latin typeface="+mj-lt"/>
                        </a:rPr>
                        <a:t>Enables states to permanently amend Medicaid plans to include CCBHC as a provider type, with scope of services, criteria and requirements, etc. </a:t>
                      </a:r>
                    </a:p>
                  </a:txBody>
                  <a:tcPr marL="68580" marR="68580" marT="34290" marB="34290"/>
                </a:tc>
                <a:extLst>
                  <a:ext uri="{0D108BD9-81ED-4DB2-BD59-A6C34878D82A}">
                    <a16:rowId xmlns:a16="http://schemas.microsoft.com/office/drawing/2014/main" val="1904128861"/>
                  </a:ext>
                </a:extLst>
              </a:tr>
              <a:tr h="2705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latin typeface="+mj-lt"/>
                        </a:rPr>
                        <a:t>Does not require budget neutrality</a:t>
                      </a:r>
                    </a:p>
                  </a:txBody>
                  <a:tcPr marL="68580" marR="68580" marT="34290" marB="34290"/>
                </a:tc>
                <a:extLst>
                  <a:ext uri="{0D108BD9-81ED-4DB2-BD59-A6C34878D82A}">
                    <a16:rowId xmlns:a16="http://schemas.microsoft.com/office/drawing/2014/main" val="969010540"/>
                  </a:ext>
                </a:extLst>
              </a:tr>
              <a:tr h="2979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mj-lt"/>
                        </a:rPr>
                        <a:t>With CMS approval, can continue PPS</a:t>
                      </a:r>
                    </a:p>
                  </a:txBody>
                  <a:tcPr marL="68580" marR="68580" marT="34290" marB="34290"/>
                </a:tc>
                <a:extLst>
                  <a:ext uri="{0D108BD9-81ED-4DB2-BD59-A6C34878D82A}">
                    <a16:rowId xmlns:a16="http://schemas.microsoft.com/office/drawing/2014/main" val="4015428173"/>
                  </a:ext>
                </a:extLst>
              </a:tr>
              <a:tr h="617912">
                <a:tc>
                  <a:txBody>
                    <a:bodyPr/>
                    <a:lstStyle/>
                    <a:p>
                      <a:r>
                        <a:rPr lang="en-US" sz="1200" dirty="0">
                          <a:latin typeface="+mj-lt"/>
                        </a:rPr>
                        <a:t>Cannot waive “state-wideness,” may have to certify additional CCBHCs (future CCBHCs may be phased in)</a:t>
                      </a:r>
                    </a:p>
                  </a:txBody>
                  <a:tcPr marL="68580" marR="68580" marT="34290" marB="34290"/>
                </a:tc>
                <a:extLst>
                  <a:ext uri="{0D108BD9-81ED-4DB2-BD59-A6C34878D82A}">
                    <a16:rowId xmlns:a16="http://schemas.microsoft.com/office/drawing/2014/main" val="1089467257"/>
                  </a:ext>
                </a:extLst>
              </a:tr>
            </a:tbl>
          </a:graphicData>
        </a:graphic>
      </p:graphicFrame>
      <p:sp>
        <p:nvSpPr>
          <p:cNvPr id="6" name="TextBox 5">
            <a:extLst>
              <a:ext uri="{FF2B5EF4-FFF2-40B4-BE49-F238E27FC236}">
                <a16:creationId xmlns:a16="http://schemas.microsoft.com/office/drawing/2014/main" id="{322A57B1-7045-4297-92D0-3D4F6E714E24}"/>
              </a:ext>
            </a:extLst>
          </p:cNvPr>
          <p:cNvSpPr txBox="1"/>
          <p:nvPr/>
        </p:nvSpPr>
        <p:spPr>
          <a:xfrm>
            <a:off x="1845354" y="4194908"/>
            <a:ext cx="7836838" cy="954107"/>
          </a:xfrm>
          <a:prstGeom prst="rect">
            <a:avLst/>
          </a:prstGeom>
          <a:noFill/>
        </p:spPr>
        <p:txBody>
          <a:bodyPr wrap="square" rtlCol="0">
            <a:spAutoFit/>
          </a:bodyPr>
          <a:lstStyle/>
          <a:p>
            <a:pPr algn="ctr"/>
            <a:r>
              <a:rPr lang="en-US" sz="1400" b="1" dirty="0">
                <a:latin typeface="+mj-lt"/>
              </a:rPr>
              <a:t>1115 waivers: </a:t>
            </a:r>
            <a:r>
              <a:rPr lang="en-US" sz="1400" dirty="0">
                <a:latin typeface="+mj-lt"/>
              </a:rPr>
              <a:t>Texas</a:t>
            </a:r>
          </a:p>
          <a:p>
            <a:pPr algn="ctr"/>
            <a:r>
              <a:rPr lang="en-US" sz="1400" b="1" dirty="0">
                <a:latin typeface="+mj-lt"/>
              </a:rPr>
              <a:t>SPAs in effect: </a:t>
            </a:r>
            <a:r>
              <a:rPr lang="en-US" sz="1400" dirty="0">
                <a:latin typeface="+mj-lt"/>
              </a:rPr>
              <a:t>Missouri, Nevada, Oklahoma, Minnesota and Kansas</a:t>
            </a:r>
          </a:p>
          <a:p>
            <a:pPr algn="ctr"/>
            <a:r>
              <a:rPr lang="en-US" sz="1400" b="1" dirty="0">
                <a:latin typeface="+mj-lt"/>
              </a:rPr>
              <a:t>CCBHC planning legislation enacted: </a:t>
            </a:r>
            <a:r>
              <a:rPr lang="en-US" sz="1400" dirty="0">
                <a:latin typeface="+mj-lt"/>
              </a:rPr>
              <a:t>West Virginia, Illinois, Indiana, Idaho, Washington</a:t>
            </a:r>
          </a:p>
          <a:p>
            <a:pPr algn="ctr"/>
            <a:r>
              <a:rPr lang="en-US" sz="1400" b="1" dirty="0">
                <a:latin typeface="+mj-lt"/>
              </a:rPr>
              <a:t>State CCBHC grants funded: </a:t>
            </a:r>
            <a:r>
              <a:rPr lang="en-US" sz="1400" dirty="0">
                <a:latin typeface="+mj-lt"/>
              </a:rPr>
              <a:t>New York, North Carolina, Washington</a:t>
            </a:r>
          </a:p>
        </p:txBody>
      </p:sp>
      <p:graphicFrame>
        <p:nvGraphicFramePr>
          <p:cNvPr id="7" name="Table 6">
            <a:extLst>
              <a:ext uri="{FF2B5EF4-FFF2-40B4-BE49-F238E27FC236}">
                <a16:creationId xmlns:a16="http://schemas.microsoft.com/office/drawing/2014/main" id="{8D6DB087-8ABD-4E08-B7EC-6908D59D0241}"/>
              </a:ext>
            </a:extLst>
          </p:cNvPr>
          <p:cNvGraphicFramePr>
            <a:graphicFrameLocks noGrp="1"/>
          </p:cNvGraphicFramePr>
          <p:nvPr>
            <p:extLst>
              <p:ext uri="{D42A27DB-BD31-4B8C-83A1-F6EECF244321}">
                <p14:modId xmlns:p14="http://schemas.microsoft.com/office/powerpoint/2010/main" val="2773877762"/>
              </p:ext>
            </p:extLst>
          </p:nvPr>
        </p:nvGraphicFramePr>
        <p:xfrm>
          <a:off x="7012576" y="1743317"/>
          <a:ext cx="2669617" cy="2289497"/>
        </p:xfrm>
        <a:graphic>
          <a:graphicData uri="http://schemas.openxmlformats.org/drawingml/2006/table">
            <a:tbl>
              <a:tblPr firstRow="1" bandRow="1">
                <a:tableStyleId>{2A488322-F2BA-4B5B-9748-0D474271808F}</a:tableStyleId>
              </a:tblPr>
              <a:tblGrid>
                <a:gridCol w="2669617">
                  <a:extLst>
                    <a:ext uri="{9D8B030D-6E8A-4147-A177-3AD203B41FA5}">
                      <a16:colId xmlns:a16="http://schemas.microsoft.com/office/drawing/2014/main" val="976695379"/>
                    </a:ext>
                  </a:extLst>
                </a:gridCol>
              </a:tblGrid>
              <a:tr h="274320">
                <a:tc>
                  <a:txBody>
                    <a:bodyPr/>
                    <a:lstStyle/>
                    <a:p>
                      <a:r>
                        <a:rPr lang="en-US" sz="1400">
                          <a:latin typeface="+mj-lt"/>
                        </a:rPr>
                        <a:t>CCBHC Demonstration </a:t>
                      </a:r>
                    </a:p>
                  </a:txBody>
                  <a:tcPr marL="68580" marR="68580" marT="34290" marB="34290">
                    <a:solidFill>
                      <a:srgbClr val="EB5E29"/>
                    </a:solidFill>
                  </a:tcPr>
                </a:tc>
                <a:extLst>
                  <a:ext uri="{0D108BD9-81ED-4DB2-BD59-A6C34878D82A}">
                    <a16:rowId xmlns:a16="http://schemas.microsoft.com/office/drawing/2014/main" val="2738916644"/>
                  </a:ext>
                </a:extLst>
              </a:tr>
              <a:tr h="434340">
                <a:tc>
                  <a:txBody>
                    <a:bodyPr/>
                    <a:lstStyle/>
                    <a:p>
                      <a:r>
                        <a:rPr lang="en-US" sz="1200" kern="1200" dirty="0">
                          <a:solidFill>
                            <a:schemeClr val="dk1"/>
                          </a:solidFill>
                          <a:latin typeface="+mj-lt"/>
                          <a:ea typeface="+mn-ea"/>
                          <a:cs typeface="+mn-cs"/>
                        </a:rPr>
                        <a:t>Enables states to pilot their CCBHC initiatives</a:t>
                      </a:r>
                    </a:p>
                  </a:txBody>
                  <a:tcPr marL="68580" marR="68580" marT="34290" marB="34290"/>
                </a:tc>
                <a:extLst>
                  <a:ext uri="{0D108BD9-81ED-4DB2-BD59-A6C34878D82A}">
                    <a16:rowId xmlns:a16="http://schemas.microsoft.com/office/drawing/2014/main" val="1904128861"/>
                  </a:ext>
                </a:extLst>
              </a:tr>
              <a:tr h="25589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mj-lt"/>
                        </a:rPr>
                        <a:t>Provides 4 years of enhanced FMAP</a:t>
                      </a:r>
                    </a:p>
                  </a:txBody>
                  <a:tcPr marL="68580" marR="68580" marT="34290" marB="34290"/>
                </a:tc>
                <a:extLst>
                  <a:ext uri="{0D108BD9-81ED-4DB2-BD59-A6C34878D82A}">
                    <a16:rowId xmlns:a16="http://schemas.microsoft.com/office/drawing/2014/main" val="969010540"/>
                  </a:ext>
                </a:extLst>
              </a:tr>
              <a:tr h="2538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j-lt"/>
                          <a:ea typeface="+mn-ea"/>
                          <a:cs typeface="+mn-cs"/>
                        </a:rPr>
                        <a:t>10 states may join </a:t>
                      </a:r>
                      <a:r>
                        <a:rPr lang="en-US" sz="1200" dirty="0">
                          <a:latin typeface="+mj-lt"/>
                        </a:rPr>
                        <a:t>every 2 years, beginning in 2024</a:t>
                      </a:r>
                    </a:p>
                  </a:txBody>
                  <a:tcPr marL="68580" marR="68580" marT="34290" marB="34290"/>
                </a:tc>
                <a:extLst>
                  <a:ext uri="{0D108BD9-81ED-4DB2-BD59-A6C34878D82A}">
                    <a16:rowId xmlns:a16="http://schemas.microsoft.com/office/drawing/2014/main" val="4015428173"/>
                  </a:ext>
                </a:extLst>
              </a:tr>
              <a:tr h="434340">
                <a:tc>
                  <a:txBody>
                    <a:bodyPr/>
                    <a:lstStyle/>
                    <a:p>
                      <a:r>
                        <a:rPr lang="en-US" sz="1200" kern="1200">
                          <a:solidFill>
                            <a:schemeClr val="dk1"/>
                          </a:solidFill>
                          <a:latin typeface="+mj-lt"/>
                          <a:ea typeface="+mn-ea"/>
                          <a:cs typeface="+mn-cs"/>
                        </a:rPr>
                        <a:t>State may limit the number of clinics selected to receive the PPS rate</a:t>
                      </a:r>
                    </a:p>
                  </a:txBody>
                  <a:tcPr marL="68580" marR="68580" marT="34290" marB="34290"/>
                </a:tc>
                <a:extLst>
                  <a:ext uri="{0D108BD9-81ED-4DB2-BD59-A6C34878D82A}">
                    <a16:rowId xmlns:a16="http://schemas.microsoft.com/office/drawing/2014/main" val="1089467257"/>
                  </a:ext>
                </a:extLst>
              </a:tr>
              <a:tr h="4486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j-lt"/>
                          <a:ea typeface="+mn-ea"/>
                          <a:cs typeface="+mn-cs"/>
                        </a:rPr>
                        <a:t>State must be sure to follow all CCBHC criteria with ability to build onto them</a:t>
                      </a:r>
                      <a:endParaRPr lang="en-US" sz="1200" dirty="0">
                        <a:latin typeface="+mj-lt"/>
                      </a:endParaRPr>
                    </a:p>
                  </a:txBody>
                  <a:tcPr marL="68580" marR="68580" marT="34290" marB="34290"/>
                </a:tc>
                <a:extLst>
                  <a:ext uri="{0D108BD9-81ED-4DB2-BD59-A6C34878D82A}">
                    <a16:rowId xmlns:a16="http://schemas.microsoft.com/office/drawing/2014/main" val="1158797025"/>
                  </a:ext>
                </a:extLst>
              </a:tr>
            </a:tbl>
          </a:graphicData>
        </a:graphic>
      </p:graphicFrame>
    </p:spTree>
    <p:extLst>
      <p:ext uri="{BB962C8B-B14F-4D97-AF65-F5344CB8AC3E}">
        <p14:creationId xmlns:p14="http://schemas.microsoft.com/office/powerpoint/2010/main" val="4180076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CEF12F-7FE1-4E1E-8328-F5608D440FD8}"/>
              </a:ext>
            </a:extLst>
          </p:cNvPr>
          <p:cNvSpPr>
            <a:spLocks noGrp="1"/>
          </p:cNvSpPr>
          <p:nvPr>
            <p:ph type="title"/>
          </p:nvPr>
        </p:nvSpPr>
        <p:spPr>
          <a:xfrm>
            <a:off x="997526" y="175492"/>
            <a:ext cx="9984510" cy="1515198"/>
          </a:xfrm>
        </p:spPr>
        <p:txBody>
          <a:bodyPr/>
          <a:lstStyle/>
          <a:p>
            <a:r>
              <a:rPr lang="en-US" sz="4000" dirty="0"/>
              <a:t>SAMHSA CCBHC Expansion Grants vs. Medicaid CCBHC Demonstration	</a:t>
            </a:r>
          </a:p>
        </p:txBody>
      </p:sp>
      <p:graphicFrame>
        <p:nvGraphicFramePr>
          <p:cNvPr id="7" name="Table 7">
            <a:extLst>
              <a:ext uri="{FF2B5EF4-FFF2-40B4-BE49-F238E27FC236}">
                <a16:creationId xmlns:a16="http://schemas.microsoft.com/office/drawing/2014/main" id="{8904F6BA-D4E0-4BA8-84B3-B2E59180517A}"/>
              </a:ext>
            </a:extLst>
          </p:cNvPr>
          <p:cNvGraphicFramePr>
            <a:graphicFrameLocks noGrp="1"/>
          </p:cNvGraphicFramePr>
          <p:nvPr>
            <p:ph idx="1"/>
            <p:extLst>
              <p:ext uri="{D42A27DB-BD31-4B8C-83A1-F6EECF244321}">
                <p14:modId xmlns:p14="http://schemas.microsoft.com/office/powerpoint/2010/main" val="4075848386"/>
              </p:ext>
            </p:extLst>
          </p:nvPr>
        </p:nvGraphicFramePr>
        <p:xfrm>
          <a:off x="997526" y="1656080"/>
          <a:ext cx="9984510" cy="3058160"/>
        </p:xfrm>
        <a:graphic>
          <a:graphicData uri="http://schemas.openxmlformats.org/drawingml/2006/table">
            <a:tbl>
              <a:tblPr firstRow="1" bandRow="1">
                <a:tableStyleId>{F5AB1C69-6EDB-4FF4-983F-18BD219EF322}</a:tableStyleId>
              </a:tblPr>
              <a:tblGrid>
                <a:gridCol w="4992255">
                  <a:extLst>
                    <a:ext uri="{9D8B030D-6E8A-4147-A177-3AD203B41FA5}">
                      <a16:colId xmlns:a16="http://schemas.microsoft.com/office/drawing/2014/main" val="2826848136"/>
                    </a:ext>
                  </a:extLst>
                </a:gridCol>
                <a:gridCol w="4992255">
                  <a:extLst>
                    <a:ext uri="{9D8B030D-6E8A-4147-A177-3AD203B41FA5}">
                      <a16:colId xmlns:a16="http://schemas.microsoft.com/office/drawing/2014/main" val="3106318916"/>
                    </a:ext>
                  </a:extLst>
                </a:gridCol>
              </a:tblGrid>
              <a:tr h="370840">
                <a:tc>
                  <a:txBody>
                    <a:bodyPr/>
                    <a:lstStyle/>
                    <a:p>
                      <a:r>
                        <a:rPr lang="en-US" sz="1600" dirty="0">
                          <a:latin typeface="+mn-lt"/>
                        </a:rPr>
                        <a:t>Medicaid CCBHC Demonstration</a:t>
                      </a:r>
                    </a:p>
                  </a:txBody>
                  <a:tcPr>
                    <a:solidFill>
                      <a:schemeClr val="bg1">
                        <a:lumMod val="50000"/>
                      </a:schemeClr>
                    </a:solidFill>
                  </a:tcPr>
                </a:tc>
                <a:tc>
                  <a:txBody>
                    <a:bodyPr/>
                    <a:lstStyle/>
                    <a:p>
                      <a:r>
                        <a:rPr lang="en-US" sz="1600" dirty="0">
                          <a:latin typeface="+mn-lt"/>
                        </a:rPr>
                        <a:t>SAMHSA CCBHC Expansion Grants</a:t>
                      </a:r>
                    </a:p>
                  </a:txBody>
                  <a:tcPr>
                    <a:solidFill>
                      <a:schemeClr val="bg1">
                        <a:lumMod val="50000"/>
                      </a:schemeClr>
                    </a:solidFill>
                  </a:tcPr>
                </a:tc>
                <a:extLst>
                  <a:ext uri="{0D108BD9-81ED-4DB2-BD59-A6C34878D82A}">
                    <a16:rowId xmlns:a16="http://schemas.microsoft.com/office/drawing/2014/main" val="1349567451"/>
                  </a:ext>
                </a:extLst>
              </a:tr>
              <a:tr h="37084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600" dirty="0">
                          <a:latin typeface="+mn-lt"/>
                        </a:rPr>
                        <a:t>Open to only 10 participating states</a:t>
                      </a: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600" dirty="0">
                          <a:latin typeface="+mn-lt"/>
                        </a:rPr>
                        <a:t>Open to individual clinics in ALL states</a:t>
                      </a:r>
                    </a:p>
                  </a:txBody>
                  <a:tcPr/>
                </a:tc>
                <a:extLst>
                  <a:ext uri="{0D108BD9-81ED-4DB2-BD59-A6C34878D82A}">
                    <a16:rowId xmlns:a16="http://schemas.microsoft.com/office/drawing/2014/main" val="3480857026"/>
                  </a:ext>
                </a:extLst>
              </a:tr>
              <a:tr h="370840">
                <a:tc>
                  <a:txBody>
                    <a:bodyPr/>
                    <a:lstStyle/>
                    <a:p>
                      <a:r>
                        <a:rPr lang="en-US" sz="1600" dirty="0">
                          <a:latin typeface="+mn-lt"/>
                        </a:rPr>
                        <a:t>Administered by state Medicaid and Behavioral Health authorities within guidelines set by SAMHSA/CMS</a:t>
                      </a:r>
                    </a:p>
                  </a:txBody>
                  <a:tcPr/>
                </a:tc>
                <a:tc>
                  <a:txBody>
                    <a:bodyPr/>
                    <a:lstStyle/>
                    <a:p>
                      <a:r>
                        <a:rPr lang="en-US" sz="1600" dirty="0">
                          <a:latin typeface="+mn-lt"/>
                        </a:rPr>
                        <a:t>Administered by SAMHSA</a:t>
                      </a:r>
                    </a:p>
                  </a:txBody>
                  <a:tcPr/>
                </a:tc>
                <a:extLst>
                  <a:ext uri="{0D108BD9-81ED-4DB2-BD59-A6C34878D82A}">
                    <a16:rowId xmlns:a16="http://schemas.microsoft.com/office/drawing/2014/main" val="3629161753"/>
                  </a:ext>
                </a:extLst>
              </a:tr>
              <a:tr h="370840">
                <a:tc>
                  <a:txBody>
                    <a:bodyPr/>
                    <a:lstStyle/>
                    <a:p>
                      <a:r>
                        <a:rPr lang="en-US" sz="1600" dirty="0">
                          <a:latin typeface="+mn-lt"/>
                        </a:rPr>
                        <a:t>States determine certification criteria using SAMHSA guidance as a baseline</a:t>
                      </a:r>
                    </a:p>
                  </a:txBody>
                  <a:tcPr/>
                </a:tc>
                <a:tc>
                  <a:txBody>
                    <a:bodyPr/>
                    <a:lstStyle/>
                    <a:p>
                      <a:r>
                        <a:rPr lang="en-US" sz="1600" dirty="0">
                          <a:latin typeface="+mn-lt"/>
                        </a:rPr>
                        <a:t>Grantees must meet SAMHSA baseline CCBHC certification criteria</a:t>
                      </a:r>
                    </a:p>
                  </a:txBody>
                  <a:tcPr/>
                </a:tc>
                <a:extLst>
                  <a:ext uri="{0D108BD9-81ED-4DB2-BD59-A6C34878D82A}">
                    <a16:rowId xmlns:a16="http://schemas.microsoft.com/office/drawing/2014/main" val="4279189806"/>
                  </a:ext>
                </a:extLst>
              </a:tr>
              <a:tr h="370840">
                <a:tc>
                  <a:txBody>
                    <a:bodyPr/>
                    <a:lstStyle/>
                    <a:p>
                      <a:r>
                        <a:rPr lang="en-US" sz="1600" dirty="0">
                          <a:latin typeface="+mn-lt"/>
                        </a:rPr>
                        <a:t>CCBHCs are certified by their states</a:t>
                      </a:r>
                    </a:p>
                  </a:txBody>
                  <a:tcPr/>
                </a:tc>
                <a:tc>
                  <a:txBody>
                    <a:bodyPr/>
                    <a:lstStyle/>
                    <a:p>
                      <a:r>
                        <a:rPr lang="en-US" sz="1600" dirty="0">
                          <a:latin typeface="+mn-lt"/>
                        </a:rPr>
                        <a:t>CCBHCs are funded by SAMHSA; do not receive state certification</a:t>
                      </a:r>
                    </a:p>
                  </a:txBody>
                  <a:tcPr/>
                </a:tc>
                <a:extLst>
                  <a:ext uri="{0D108BD9-81ED-4DB2-BD59-A6C34878D82A}">
                    <a16:rowId xmlns:a16="http://schemas.microsoft.com/office/drawing/2014/main" val="2999246275"/>
                  </a:ext>
                </a:extLst>
              </a:tr>
              <a:tr h="370840">
                <a:tc>
                  <a:txBody>
                    <a:bodyPr/>
                    <a:lstStyle/>
                    <a:p>
                      <a:r>
                        <a:rPr lang="en-US" sz="1600" dirty="0">
                          <a:latin typeface="+mn-lt"/>
                        </a:rPr>
                        <a:t>CCBHCs receive special Medicaid payment methodology (known as PPS)</a:t>
                      </a:r>
                    </a:p>
                  </a:txBody>
                  <a:tcPr/>
                </a:tc>
                <a:tc>
                  <a:txBody>
                    <a:bodyPr/>
                    <a:lstStyle/>
                    <a:p>
                      <a:r>
                        <a:rPr lang="en-US" sz="1600" dirty="0">
                          <a:latin typeface="+mn-lt"/>
                        </a:rPr>
                        <a:t>CCBHCs receive up to $4M; continue to bill Medicaid and other payers per usual</a:t>
                      </a:r>
                    </a:p>
                  </a:txBody>
                  <a:tcPr/>
                </a:tc>
                <a:extLst>
                  <a:ext uri="{0D108BD9-81ED-4DB2-BD59-A6C34878D82A}">
                    <a16:rowId xmlns:a16="http://schemas.microsoft.com/office/drawing/2014/main" val="817191771"/>
                  </a:ext>
                </a:extLst>
              </a:tr>
            </a:tbl>
          </a:graphicData>
        </a:graphic>
      </p:graphicFrame>
      <p:sp>
        <p:nvSpPr>
          <p:cNvPr id="9" name="Rectangle 8">
            <a:extLst>
              <a:ext uri="{FF2B5EF4-FFF2-40B4-BE49-F238E27FC236}">
                <a16:creationId xmlns:a16="http://schemas.microsoft.com/office/drawing/2014/main" id="{34F9F6BB-A231-41E2-BD22-28DBA402DF9A}"/>
              </a:ext>
            </a:extLst>
          </p:cNvPr>
          <p:cNvSpPr/>
          <p:nvPr/>
        </p:nvSpPr>
        <p:spPr>
          <a:xfrm>
            <a:off x="2309392" y="4934065"/>
            <a:ext cx="6769954" cy="831004"/>
          </a:xfrm>
          <a:prstGeom prst="rect">
            <a:avLst/>
          </a:prstGeom>
          <a:noFill/>
          <a:ln w="9525" cap="flat" cmpd="sng" algn="ctr">
            <a:solidFill>
              <a:srgbClr val="064F8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600" b="1" dirty="0">
                <a:solidFill>
                  <a:srgbClr val="064F80"/>
                </a:solidFill>
                <a:latin typeface="+mj-lt"/>
              </a:rPr>
              <a:t>CCBHC expansion grants can be a springboard to state </a:t>
            </a:r>
            <a:br>
              <a:rPr lang="en-US" sz="1600" b="1" dirty="0">
                <a:solidFill>
                  <a:srgbClr val="064F80"/>
                </a:solidFill>
                <a:latin typeface="+mj-lt"/>
              </a:rPr>
            </a:br>
            <a:r>
              <a:rPr lang="en-US" sz="1600" b="1" dirty="0">
                <a:solidFill>
                  <a:srgbClr val="064F80"/>
                </a:solidFill>
                <a:latin typeface="+mj-lt"/>
              </a:rPr>
              <a:t>implementation of CCBHCs in Medicaid.</a:t>
            </a:r>
          </a:p>
        </p:txBody>
      </p:sp>
    </p:spTree>
    <p:extLst>
      <p:ext uri="{BB962C8B-B14F-4D97-AF65-F5344CB8AC3E}">
        <p14:creationId xmlns:p14="http://schemas.microsoft.com/office/powerpoint/2010/main" val="4168889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E70E4-0FEF-CD15-37B6-05F21F32576C}"/>
              </a:ext>
            </a:extLst>
          </p:cNvPr>
          <p:cNvSpPr>
            <a:spLocks noGrp="1"/>
          </p:cNvSpPr>
          <p:nvPr>
            <p:ph type="title"/>
          </p:nvPr>
        </p:nvSpPr>
        <p:spPr/>
        <p:txBody>
          <a:bodyPr/>
          <a:lstStyle/>
          <a:p>
            <a:r>
              <a:rPr lang="en-US" dirty="0"/>
              <a:t>Demonstration vs. Waiver or SPA approach</a:t>
            </a:r>
          </a:p>
        </p:txBody>
      </p:sp>
      <p:sp>
        <p:nvSpPr>
          <p:cNvPr id="3" name="Content Placeholder 2">
            <a:extLst>
              <a:ext uri="{FF2B5EF4-FFF2-40B4-BE49-F238E27FC236}">
                <a16:creationId xmlns:a16="http://schemas.microsoft.com/office/drawing/2014/main" id="{7139111D-11A1-43CA-A611-5644DEF49E2C}"/>
              </a:ext>
            </a:extLst>
          </p:cNvPr>
          <p:cNvSpPr>
            <a:spLocks noGrp="1"/>
          </p:cNvSpPr>
          <p:nvPr>
            <p:ph idx="1"/>
          </p:nvPr>
        </p:nvSpPr>
        <p:spPr>
          <a:xfrm>
            <a:off x="564874" y="1597572"/>
            <a:ext cx="11062252" cy="4645573"/>
          </a:xfrm>
        </p:spPr>
        <p:txBody>
          <a:bodyPr/>
          <a:lstStyle/>
          <a:p>
            <a:pPr marL="0" indent="0">
              <a:buNone/>
            </a:pPr>
            <a:r>
              <a:rPr lang="en-US" b="1" dirty="0"/>
              <a:t>The demonstration:</a:t>
            </a:r>
          </a:p>
          <a:p>
            <a:r>
              <a:rPr lang="en-US" dirty="0"/>
              <a:t>Allows states to pilot their CCBHC initiatives</a:t>
            </a:r>
          </a:p>
          <a:p>
            <a:pPr lvl="1"/>
            <a:r>
              <a:rPr lang="en-US" dirty="0"/>
              <a:t>Can make adjustments based on lessons learned</a:t>
            </a:r>
          </a:p>
          <a:p>
            <a:pPr lvl="1"/>
            <a:r>
              <a:rPr lang="en-US" dirty="0"/>
              <a:t>Can start with a small group of CCBHCs and scale up</a:t>
            </a:r>
          </a:p>
          <a:p>
            <a:pPr lvl="1"/>
            <a:r>
              <a:rPr lang="en-US" dirty="0"/>
              <a:t>Can collect preliminary data to understand ROI, build the case for additional investment</a:t>
            </a:r>
          </a:p>
          <a:p>
            <a:r>
              <a:rPr lang="en-US" dirty="0"/>
              <a:t>Comes with 4 years of enhanced Medicaid match</a:t>
            </a:r>
          </a:p>
          <a:p>
            <a:r>
              <a:rPr lang="en-US" dirty="0"/>
              <a:t>Provides grant funds to states (amount TBA) to support planning activities</a:t>
            </a:r>
          </a:p>
          <a:p>
            <a:r>
              <a:rPr lang="en-US" dirty="0"/>
              <a:t>Does not require budget neutrality, as a 1115 waiver would</a:t>
            </a:r>
          </a:p>
          <a:p>
            <a:r>
              <a:rPr lang="en-US" dirty="0"/>
              <a:t>Does not preclude concurrent planning for SPA or waiver</a:t>
            </a:r>
          </a:p>
          <a:p>
            <a:pPr marL="0" indent="0">
              <a:buNone/>
            </a:pPr>
            <a:r>
              <a:rPr lang="en-US" b="1" dirty="0"/>
              <a:t>There’s no wrong pathway to CCBHCs, but the demonstration offers states greater </a:t>
            </a:r>
            <a:br>
              <a:rPr lang="en-US" b="1" dirty="0"/>
            </a:br>
            <a:r>
              <a:rPr lang="en-US" b="1" dirty="0"/>
              <a:t>implementation resources!</a:t>
            </a:r>
          </a:p>
        </p:txBody>
      </p:sp>
    </p:spTree>
    <p:extLst>
      <p:ext uri="{BB962C8B-B14F-4D97-AF65-F5344CB8AC3E}">
        <p14:creationId xmlns:p14="http://schemas.microsoft.com/office/powerpoint/2010/main" val="1473846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9DC88-2E04-4E6B-B33C-5BA73F944692}"/>
              </a:ext>
            </a:extLst>
          </p:cNvPr>
          <p:cNvSpPr>
            <a:spLocks noGrp="1"/>
          </p:cNvSpPr>
          <p:nvPr>
            <p:ph type="title"/>
          </p:nvPr>
        </p:nvSpPr>
        <p:spPr/>
        <p:txBody>
          <a:bodyPr/>
          <a:lstStyle/>
          <a:p>
            <a:r>
              <a:rPr lang="en-US" dirty="0"/>
              <a:t>In Colorado, CCBHC implementation:</a:t>
            </a:r>
          </a:p>
        </p:txBody>
      </p:sp>
      <p:sp>
        <p:nvSpPr>
          <p:cNvPr id="3" name="Content Placeholder 2">
            <a:extLst>
              <a:ext uri="{FF2B5EF4-FFF2-40B4-BE49-F238E27FC236}">
                <a16:creationId xmlns:a16="http://schemas.microsoft.com/office/drawing/2014/main" id="{CFEF09BB-86CA-4687-4D7E-B2B9152BE599}"/>
              </a:ext>
            </a:extLst>
          </p:cNvPr>
          <p:cNvSpPr>
            <a:spLocks noGrp="1"/>
          </p:cNvSpPr>
          <p:nvPr>
            <p:ph idx="1"/>
          </p:nvPr>
        </p:nvSpPr>
        <p:spPr>
          <a:xfrm>
            <a:off x="564874" y="1524000"/>
            <a:ext cx="11062252" cy="4315841"/>
          </a:xfrm>
        </p:spPr>
        <p:txBody>
          <a:bodyPr/>
          <a:lstStyle/>
          <a:p>
            <a:r>
              <a:rPr lang="en-US" dirty="0"/>
              <a:t>Aligns with current efforts to redefine and strengthen the safety net</a:t>
            </a:r>
          </a:p>
          <a:p>
            <a:r>
              <a:rPr lang="en-US" dirty="0"/>
              <a:t>Offers the opportunity to increase collaboration across health care “silos” through DCO and care coordination relationships</a:t>
            </a:r>
          </a:p>
          <a:p>
            <a:pPr lvl="1"/>
            <a:r>
              <a:rPr lang="en-US" dirty="0"/>
              <a:t>DCO = “designated collaborating organization”</a:t>
            </a:r>
          </a:p>
          <a:p>
            <a:r>
              <a:rPr lang="en-US" dirty="0"/>
              <a:t>Can help build the base of data to understand community providers’ impact and outcomes</a:t>
            </a:r>
          </a:p>
          <a:p>
            <a:pPr lvl="1"/>
            <a:r>
              <a:rPr lang="en-US" dirty="0"/>
              <a:t>Offers clear, standardized criteria and quality metrics built on a national model (with the opportunity to tailor criteria, reporting and payment to Colorado’s needs)</a:t>
            </a:r>
          </a:p>
          <a:p>
            <a:pPr lvl="1"/>
            <a:r>
              <a:rPr lang="en-US" dirty="0"/>
              <a:t>Supports continuous quality improvement efforts among clinics</a:t>
            </a:r>
          </a:p>
          <a:p>
            <a:r>
              <a:rPr lang="en-US" dirty="0"/>
              <a:t>(Re)introduces elements of value-based payment</a:t>
            </a:r>
          </a:p>
          <a:p>
            <a:pPr lvl="1"/>
            <a:r>
              <a:rPr lang="en-US" dirty="0"/>
              <a:t>Encounter-based payment offers flexibility and elements of risk for providers</a:t>
            </a:r>
          </a:p>
          <a:p>
            <a:r>
              <a:rPr lang="en-US" dirty="0"/>
              <a:t>Can deliver a sustainability pathway for grantees (contingent upon state implementation </a:t>
            </a:r>
            <a:br>
              <a:rPr lang="en-US" dirty="0"/>
            </a:br>
            <a:r>
              <a:rPr lang="en-US" dirty="0"/>
              <a:t>decisions)</a:t>
            </a:r>
          </a:p>
          <a:p>
            <a:endParaRPr lang="en-US" dirty="0">
              <a:highlight>
                <a:srgbClr val="FFFF00"/>
              </a:highlight>
            </a:endParaRPr>
          </a:p>
        </p:txBody>
      </p:sp>
    </p:spTree>
    <p:extLst>
      <p:ext uri="{BB962C8B-B14F-4D97-AF65-F5344CB8AC3E}">
        <p14:creationId xmlns:p14="http://schemas.microsoft.com/office/powerpoint/2010/main" val="1700436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D7BBE44-E160-4736-95CA-0E6150C61D8A}"/>
              </a:ext>
            </a:extLst>
          </p:cNvPr>
          <p:cNvSpPr txBox="1">
            <a:spLocks/>
          </p:cNvSpPr>
          <p:nvPr/>
        </p:nvSpPr>
        <p:spPr bwMode="auto">
          <a:xfrm>
            <a:off x="0" y="2818422"/>
            <a:ext cx="12191999" cy="610578"/>
          </a:xfrm>
          <a:prstGeom prst="rect">
            <a:avLst/>
          </a:prstGeom>
          <a:solidFill>
            <a:srgbClr val="53605F"/>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8580" tIns="34290" rIns="68580" bIns="34290" numCol="1" anchor="ctr" anchorCtr="0" compatLnSpc="1">
            <a:prstTxWarp prst="textNoShape">
              <a:avLst/>
            </a:prstTxWarp>
          </a:bodyPr>
          <a:lstStyle>
            <a:lvl1pPr algn="l" defTabSz="342900" rtl="0" eaLnBrk="1" fontAlgn="base" hangingPunct="1">
              <a:spcBef>
                <a:spcPct val="0"/>
              </a:spcBef>
              <a:spcAft>
                <a:spcPct val="0"/>
              </a:spcAft>
              <a:defRPr sz="2250" b="1" kern="1200">
                <a:solidFill>
                  <a:srgbClr val="0050A0"/>
                </a:solidFill>
                <a:latin typeface="Open Sans" panose="020B0606030504020204" pitchFamily="34" charset="0"/>
                <a:ea typeface="Open Sans" panose="020B0606030504020204" pitchFamily="34" charset="0"/>
                <a:cs typeface="Open Sans" panose="020B0606030504020204" pitchFamily="34" charset="0"/>
              </a:defRPr>
            </a:lvl1pPr>
            <a:lvl2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2pPr>
            <a:lvl3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3pPr>
            <a:lvl4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4pPr>
            <a:lvl5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5pPr>
            <a:lvl6pPr marL="3429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6pPr>
            <a:lvl7pPr marL="6858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7pPr>
            <a:lvl8pPr marL="10287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8pPr>
            <a:lvl9pPr marL="13716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9pPr>
          </a:lstStyle>
          <a:p>
            <a:pPr algn="ctr"/>
            <a:r>
              <a:rPr lang="en-US" sz="2400" dirty="0">
                <a:solidFill>
                  <a:schemeClr val="bg1"/>
                </a:solidFill>
                <a:latin typeface="Open Sans" panose="020B0606030504020204"/>
                <a:ea typeface="Calibri" panose="020F0502020204030204" pitchFamily="34" charset="0"/>
                <a:cs typeface="Times New Roman" panose="02020603050405020304" pitchFamily="18" charset="0"/>
              </a:rPr>
              <a:t>Leveraging the CCBHC Model to Demonstrate Value</a:t>
            </a:r>
            <a:endParaRPr lang="en-US" sz="2100" dirty="0">
              <a:solidFill>
                <a:schemeClr val="bg1"/>
              </a:solidFill>
              <a:latin typeface="Open Sans" panose="020B0606030504020204"/>
            </a:endParaRPr>
          </a:p>
        </p:txBody>
      </p:sp>
      <p:pic>
        <p:nvPicPr>
          <p:cNvPr id="4" name="Picture 3">
            <a:extLst>
              <a:ext uri="{FF2B5EF4-FFF2-40B4-BE49-F238E27FC236}">
                <a16:creationId xmlns:a16="http://schemas.microsoft.com/office/drawing/2014/main" id="{141682B2-FE6A-49A6-9E9E-EBC5DDA6B0E8}"/>
              </a:ext>
            </a:extLst>
          </p:cNvPr>
          <p:cNvPicPr>
            <a:picLocks noChangeAspect="1"/>
          </p:cNvPicPr>
          <p:nvPr/>
        </p:nvPicPr>
        <p:blipFill rotWithShape="1">
          <a:blip r:embed="rId2"/>
          <a:srcRect t="5461" b="5812"/>
          <a:stretch/>
        </p:blipFill>
        <p:spPr>
          <a:xfrm>
            <a:off x="4128655" y="2080533"/>
            <a:ext cx="3934689" cy="500779"/>
          </a:xfrm>
          <a:prstGeom prst="rect">
            <a:avLst/>
          </a:prstGeom>
        </p:spPr>
      </p:pic>
    </p:spTree>
    <p:extLst>
      <p:ext uri="{BB962C8B-B14F-4D97-AF65-F5344CB8AC3E}">
        <p14:creationId xmlns:p14="http://schemas.microsoft.com/office/powerpoint/2010/main" val="3247117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B45E5-C3F3-5256-B67C-2B85B3242B1D}"/>
              </a:ext>
            </a:extLst>
          </p:cNvPr>
          <p:cNvSpPr>
            <a:spLocks noGrp="1"/>
          </p:cNvSpPr>
          <p:nvPr>
            <p:ph type="title"/>
          </p:nvPr>
        </p:nvSpPr>
        <p:spPr>
          <a:xfrm>
            <a:off x="564874" y="328181"/>
            <a:ext cx="11062252" cy="1325563"/>
          </a:xfrm>
        </p:spPr>
        <p:txBody>
          <a:bodyPr/>
          <a:lstStyle/>
          <a:p>
            <a:r>
              <a:rPr lang="en-US" dirty="0"/>
              <a:t>CCBHCs’ successes, 5+ years in</a:t>
            </a:r>
          </a:p>
        </p:txBody>
      </p:sp>
      <p:sp>
        <p:nvSpPr>
          <p:cNvPr id="3" name="Content Placeholder 2">
            <a:extLst>
              <a:ext uri="{FF2B5EF4-FFF2-40B4-BE49-F238E27FC236}">
                <a16:creationId xmlns:a16="http://schemas.microsoft.com/office/drawing/2014/main" id="{6893B022-0714-8B23-3D57-F31570850E22}"/>
              </a:ext>
            </a:extLst>
          </p:cNvPr>
          <p:cNvSpPr>
            <a:spLocks noGrp="1"/>
          </p:cNvSpPr>
          <p:nvPr>
            <p:ph idx="1"/>
          </p:nvPr>
        </p:nvSpPr>
        <p:spPr>
          <a:xfrm>
            <a:off x="564874" y="1376220"/>
            <a:ext cx="11062252" cy="4784436"/>
          </a:xfrm>
        </p:spPr>
        <p:txBody>
          <a:bodyPr/>
          <a:lstStyle/>
          <a:p>
            <a:r>
              <a:rPr lang="en-US" dirty="0"/>
              <a:t>Increased hiring / recruitment</a:t>
            </a:r>
          </a:p>
          <a:p>
            <a:r>
              <a:rPr lang="en-US" dirty="0"/>
              <a:t>Improved access to care</a:t>
            </a:r>
          </a:p>
          <a:p>
            <a:pPr lvl="1"/>
            <a:r>
              <a:rPr lang="en-US" dirty="0"/>
              <a:t>More clients served</a:t>
            </a:r>
          </a:p>
          <a:p>
            <a:pPr lvl="1"/>
            <a:r>
              <a:rPr lang="en-US" dirty="0"/>
              <a:t>Elimination of waitlists</a:t>
            </a:r>
          </a:p>
          <a:p>
            <a:pPr lvl="1"/>
            <a:r>
              <a:rPr lang="en-US" dirty="0"/>
              <a:t>Clients accessing greater scope of services (e.g. addiction care)</a:t>
            </a:r>
          </a:p>
          <a:p>
            <a:r>
              <a:rPr lang="en-US" dirty="0"/>
              <a:t>Launch of new service lines to meet community need</a:t>
            </a:r>
          </a:p>
          <a:p>
            <a:pPr lvl="1"/>
            <a:r>
              <a:rPr lang="en-US" dirty="0"/>
              <a:t>New initiatives designed to reach target populations or address key Medicaid agency goals</a:t>
            </a:r>
          </a:p>
          <a:p>
            <a:pPr lvl="1"/>
            <a:r>
              <a:rPr lang="en-US" dirty="0"/>
              <a:t>Deploying outreach, chronic health management outside the four walls of the clinic</a:t>
            </a:r>
          </a:p>
          <a:p>
            <a:r>
              <a:rPr lang="en-US" dirty="0"/>
              <a:t>Improved partnerships with schools, primary care, law enforcement, hospitals</a:t>
            </a:r>
          </a:p>
          <a:p>
            <a:r>
              <a:rPr lang="en-US" dirty="0"/>
              <a:t>Reduction in hospitalizations/ED visits</a:t>
            </a:r>
          </a:p>
          <a:p>
            <a:r>
              <a:rPr lang="en-US" dirty="0"/>
              <a:t>Improvements in physical health indicators</a:t>
            </a:r>
          </a:p>
          <a:p>
            <a:r>
              <a:rPr lang="en-US" dirty="0"/>
              <a:t>Improved transparency and insights into service delivery, quality</a:t>
            </a:r>
          </a:p>
          <a:p>
            <a:endParaRPr lang="en-US" dirty="0">
              <a:highlight>
                <a:srgbClr val="FFFF00"/>
              </a:highlight>
            </a:endParaRPr>
          </a:p>
        </p:txBody>
      </p:sp>
    </p:spTree>
    <p:extLst>
      <p:ext uri="{BB962C8B-B14F-4D97-AF65-F5344CB8AC3E}">
        <p14:creationId xmlns:p14="http://schemas.microsoft.com/office/powerpoint/2010/main" val="195257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5C599-7225-5D2A-32E5-B93EE15E6863}"/>
              </a:ext>
            </a:extLst>
          </p:cNvPr>
          <p:cNvSpPr>
            <a:spLocks noGrp="1"/>
          </p:cNvSpPr>
          <p:nvPr>
            <p:ph type="title"/>
          </p:nvPr>
        </p:nvSpPr>
        <p:spPr/>
        <p:txBody>
          <a:bodyPr/>
          <a:lstStyle/>
          <a:p>
            <a:r>
              <a:rPr lang="en-US" dirty="0"/>
              <a:t>CCBHCs aren’t “business as usual” with higher reimbursement</a:t>
            </a:r>
          </a:p>
        </p:txBody>
      </p:sp>
      <p:sp>
        <p:nvSpPr>
          <p:cNvPr id="3" name="Content Placeholder 2">
            <a:extLst>
              <a:ext uri="{FF2B5EF4-FFF2-40B4-BE49-F238E27FC236}">
                <a16:creationId xmlns:a16="http://schemas.microsoft.com/office/drawing/2014/main" id="{5ABF1340-1608-8E98-BE98-C9D789D1F275}"/>
              </a:ext>
            </a:extLst>
          </p:cNvPr>
          <p:cNvSpPr>
            <a:spLocks noGrp="1"/>
          </p:cNvSpPr>
          <p:nvPr>
            <p:ph idx="1"/>
          </p:nvPr>
        </p:nvSpPr>
        <p:spPr>
          <a:xfrm>
            <a:off x="564874" y="1797269"/>
            <a:ext cx="11062252" cy="4107227"/>
          </a:xfrm>
        </p:spPr>
        <p:txBody>
          <a:bodyPr/>
          <a:lstStyle/>
          <a:p>
            <a:r>
              <a:rPr lang="en-US" dirty="0"/>
              <a:t>Requires greater scope of services than most clinics previously provided</a:t>
            </a:r>
          </a:p>
          <a:p>
            <a:r>
              <a:rPr lang="en-US" dirty="0"/>
              <a:t>Establishes standards and expectations related to active collaboration with health and non-health partners, aimed at producing measurable improvements in clients’ lives</a:t>
            </a:r>
          </a:p>
          <a:p>
            <a:r>
              <a:rPr lang="en-US" dirty="0"/>
              <a:t>Standardizes and aligns quality reporting with national model (with options for state customization)</a:t>
            </a:r>
          </a:p>
          <a:p>
            <a:r>
              <a:rPr lang="en-US" dirty="0"/>
              <a:t>Introduces risk (and flexibility) into provider pay via encounter-based payment</a:t>
            </a:r>
          </a:p>
          <a:p>
            <a:pPr marL="0" indent="0">
              <a:buNone/>
            </a:pPr>
            <a:r>
              <a:rPr lang="en-US" b="1" dirty="0"/>
              <a:t>But the biggest transformations are found in the areas where the model supports shifts in thinking about care delivery…</a:t>
            </a:r>
          </a:p>
        </p:txBody>
      </p:sp>
    </p:spTree>
    <p:extLst>
      <p:ext uri="{BB962C8B-B14F-4D97-AF65-F5344CB8AC3E}">
        <p14:creationId xmlns:p14="http://schemas.microsoft.com/office/powerpoint/2010/main" val="3657399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37BE4-41AD-272A-A194-6B661F2E917B}"/>
              </a:ext>
            </a:extLst>
          </p:cNvPr>
          <p:cNvSpPr>
            <a:spLocks noGrp="1"/>
          </p:cNvSpPr>
          <p:nvPr>
            <p:ph type="title"/>
          </p:nvPr>
        </p:nvSpPr>
        <p:spPr/>
        <p:txBody>
          <a:bodyPr/>
          <a:lstStyle/>
          <a:p>
            <a:r>
              <a:rPr lang="en-US" dirty="0"/>
              <a:t>CCBHC presents an opportunity to reimagine service delivery</a:t>
            </a:r>
          </a:p>
        </p:txBody>
      </p:sp>
      <p:sp>
        <p:nvSpPr>
          <p:cNvPr id="3" name="Content Placeholder 2">
            <a:extLst>
              <a:ext uri="{FF2B5EF4-FFF2-40B4-BE49-F238E27FC236}">
                <a16:creationId xmlns:a16="http://schemas.microsoft.com/office/drawing/2014/main" id="{615D4711-87A0-EC17-F755-8D9A145B988C}"/>
              </a:ext>
            </a:extLst>
          </p:cNvPr>
          <p:cNvSpPr>
            <a:spLocks noGrp="1"/>
          </p:cNvSpPr>
          <p:nvPr>
            <p:ph idx="1"/>
          </p:nvPr>
        </p:nvSpPr>
        <p:spPr>
          <a:xfrm>
            <a:off x="564875" y="1828802"/>
            <a:ext cx="11062252" cy="4267199"/>
          </a:xfrm>
        </p:spPr>
        <p:txBody>
          <a:bodyPr/>
          <a:lstStyle/>
          <a:p>
            <a:pPr marL="342891" indent="-342891"/>
            <a:r>
              <a:rPr lang="en-US" dirty="0"/>
              <a:t>Engaging in non-clinical/non-billable activities adapted to clients’ and communities’ needs</a:t>
            </a:r>
          </a:p>
          <a:p>
            <a:pPr marL="342891" indent="-342891"/>
            <a:r>
              <a:rPr lang="en-US" dirty="0"/>
              <a:t>Coordinating and engaging with partners in new ways</a:t>
            </a:r>
          </a:p>
          <a:p>
            <a:pPr marL="1028674" lvl="1" indent="-342891"/>
            <a:r>
              <a:rPr lang="en-US" dirty="0"/>
              <a:t>Programs and service delivery</a:t>
            </a:r>
          </a:p>
          <a:p>
            <a:pPr marL="1028674" lvl="1" indent="-342891"/>
            <a:r>
              <a:rPr lang="en-US" dirty="0"/>
              <a:t>Electronic communication</a:t>
            </a:r>
          </a:p>
          <a:p>
            <a:pPr marL="342891" indent="-342891"/>
            <a:r>
              <a:rPr lang="en-US" dirty="0"/>
              <a:t>Moving beyond care coordination to care management and population health</a:t>
            </a:r>
          </a:p>
          <a:p>
            <a:pPr marL="1028674" lvl="1" indent="-342891"/>
            <a:r>
              <a:rPr lang="en-US" dirty="0"/>
              <a:t>Re-envisioning teams</a:t>
            </a:r>
          </a:p>
          <a:p>
            <a:pPr marL="1028674" lvl="1" indent="-342891"/>
            <a:r>
              <a:rPr lang="en-US" dirty="0"/>
              <a:t>Understanding service utilization across health and social service systems</a:t>
            </a:r>
          </a:p>
          <a:p>
            <a:pPr marL="1028674" lvl="1" indent="-342891"/>
            <a:r>
              <a:rPr lang="en-US" dirty="0"/>
              <a:t>Risk stratification, registries, decision support tools</a:t>
            </a:r>
          </a:p>
          <a:p>
            <a:pPr marL="1028674" lvl="1" indent="-342891"/>
            <a:r>
              <a:rPr lang="en-US" dirty="0"/>
              <a:t>Addressing social determinants of health</a:t>
            </a:r>
          </a:p>
          <a:p>
            <a:pPr marL="1028674" lvl="1" indent="-342891"/>
            <a:r>
              <a:rPr lang="en-US" dirty="0"/>
              <a:t>Rethinking “access”</a:t>
            </a:r>
          </a:p>
          <a:p>
            <a:pPr marL="342891" indent="-342891"/>
            <a:r>
              <a:rPr lang="en-US" dirty="0"/>
              <a:t>Tracking standardized measures within &amp; across states; supporting CQI</a:t>
            </a:r>
          </a:p>
        </p:txBody>
      </p:sp>
    </p:spTree>
    <p:extLst>
      <p:ext uri="{BB962C8B-B14F-4D97-AF65-F5344CB8AC3E}">
        <p14:creationId xmlns:p14="http://schemas.microsoft.com/office/powerpoint/2010/main" val="881310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7F044-56BD-3064-6DBC-EAF308AC0F6A}"/>
              </a:ext>
            </a:extLst>
          </p:cNvPr>
          <p:cNvSpPr>
            <a:spLocks noGrp="1"/>
          </p:cNvSpPr>
          <p:nvPr>
            <p:ph type="title"/>
          </p:nvPr>
        </p:nvSpPr>
        <p:spPr/>
        <p:txBody>
          <a:bodyPr/>
          <a:lstStyle/>
          <a:p>
            <a:r>
              <a:rPr lang="en-US" dirty="0"/>
              <a:t>Realizing the promise of the CCBHC model is a joint effort between states and clinics</a:t>
            </a:r>
          </a:p>
        </p:txBody>
      </p:sp>
      <p:graphicFrame>
        <p:nvGraphicFramePr>
          <p:cNvPr id="4" name="Content Placeholder 3">
            <a:extLst>
              <a:ext uri="{FF2B5EF4-FFF2-40B4-BE49-F238E27FC236}">
                <a16:creationId xmlns:a16="http://schemas.microsoft.com/office/drawing/2014/main" id="{9755108B-3836-24C7-30B9-F1370AA96353}"/>
              </a:ext>
            </a:extLst>
          </p:cNvPr>
          <p:cNvGraphicFramePr>
            <a:graphicFrameLocks noGrp="1"/>
          </p:cNvGraphicFramePr>
          <p:nvPr>
            <p:ph idx="1"/>
            <p:extLst>
              <p:ext uri="{D42A27DB-BD31-4B8C-83A1-F6EECF244321}">
                <p14:modId xmlns:p14="http://schemas.microsoft.com/office/powerpoint/2010/main" val="1185502533"/>
              </p:ext>
            </p:extLst>
          </p:nvPr>
        </p:nvGraphicFramePr>
        <p:xfrm>
          <a:off x="564874" y="1825625"/>
          <a:ext cx="10670409" cy="4297680"/>
        </p:xfrm>
        <a:graphic>
          <a:graphicData uri="http://schemas.openxmlformats.org/drawingml/2006/table">
            <a:tbl>
              <a:tblPr firstRow="1" bandRow="1">
                <a:tableStyleId>{93296810-A885-4BE3-A3E7-6D5BEEA58F35}</a:tableStyleId>
              </a:tblPr>
              <a:tblGrid>
                <a:gridCol w="10670409">
                  <a:extLst>
                    <a:ext uri="{9D8B030D-6E8A-4147-A177-3AD203B41FA5}">
                      <a16:colId xmlns:a16="http://schemas.microsoft.com/office/drawing/2014/main" val="3287200210"/>
                    </a:ext>
                  </a:extLst>
                </a:gridCol>
              </a:tblGrid>
              <a:tr h="370840">
                <a:tc>
                  <a:txBody>
                    <a:bodyPr/>
                    <a:lstStyle/>
                    <a:p>
                      <a:r>
                        <a:rPr lang="en-US" sz="2000" dirty="0"/>
                        <a:t>Recommendations for CLINICS during the planning phase:</a:t>
                      </a:r>
                    </a:p>
                  </a:txBody>
                  <a:tcPr/>
                </a:tc>
                <a:extLst>
                  <a:ext uri="{0D108BD9-81ED-4DB2-BD59-A6C34878D82A}">
                    <a16:rowId xmlns:a16="http://schemas.microsoft.com/office/drawing/2014/main" val="34480119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Dream big about the tools, technologies and creative staffing models that will improve care access and/or delivery – the PPS rate can support much of this!</a:t>
                      </a:r>
                    </a:p>
                  </a:txBody>
                  <a:tcPr/>
                </a:tc>
                <a:extLst>
                  <a:ext uri="{0D108BD9-81ED-4DB2-BD59-A6C34878D82A}">
                    <a16:rowId xmlns:a16="http://schemas.microsoft.com/office/drawing/2014/main" val="3093481183"/>
                  </a:ext>
                </a:extLst>
              </a:tr>
              <a:tr h="370840">
                <a:tc>
                  <a:txBody>
                    <a:bodyPr/>
                    <a:lstStyle/>
                    <a:p>
                      <a:r>
                        <a:rPr lang="en-US" sz="2000" dirty="0"/>
                        <a:t>Let your most innovative ideas flow when it comes to service delivery outside the four walls of the clinic and partnerships with other orgs that will help you reach the hardest-to-reach or most vulnerable populations</a:t>
                      </a:r>
                    </a:p>
                  </a:txBody>
                  <a:tcPr/>
                </a:tc>
                <a:extLst>
                  <a:ext uri="{0D108BD9-81ED-4DB2-BD59-A6C34878D82A}">
                    <a16:rowId xmlns:a16="http://schemas.microsoft.com/office/drawing/2014/main" val="2427220499"/>
                  </a:ext>
                </a:extLst>
              </a:tr>
              <a:tr h="370840">
                <a:tc>
                  <a:txBody>
                    <a:bodyPr/>
                    <a:lstStyle/>
                    <a:p>
                      <a:r>
                        <a:rPr lang="en-US" sz="2000" dirty="0"/>
                        <a:t>Make plans to invest in access, exceed federal minimum timelines</a:t>
                      </a:r>
                    </a:p>
                  </a:txBody>
                  <a:tcPr/>
                </a:tc>
                <a:extLst>
                  <a:ext uri="{0D108BD9-81ED-4DB2-BD59-A6C34878D82A}">
                    <a16:rowId xmlns:a16="http://schemas.microsoft.com/office/drawing/2014/main" val="1825978003"/>
                  </a:ext>
                </a:extLst>
              </a:tr>
              <a:tr h="370840">
                <a:tc>
                  <a:txBody>
                    <a:bodyPr/>
                    <a:lstStyle/>
                    <a:p>
                      <a:r>
                        <a:rPr lang="en-US" sz="2000" dirty="0"/>
                        <a:t>Plan to adopt or expand population health management approaches to care and identify strategies for reporting on the outcomes of these efforts</a:t>
                      </a:r>
                    </a:p>
                  </a:txBody>
                  <a:tcPr/>
                </a:tc>
                <a:extLst>
                  <a:ext uri="{0D108BD9-81ED-4DB2-BD59-A6C34878D82A}">
                    <a16:rowId xmlns:a16="http://schemas.microsoft.com/office/drawing/2014/main" val="3210529915"/>
                  </a:ext>
                </a:extLst>
              </a:tr>
              <a:tr h="370840">
                <a:tc>
                  <a:txBody>
                    <a:bodyPr/>
                    <a:lstStyle/>
                    <a:p>
                      <a:r>
                        <a:rPr lang="en-US" sz="2000" dirty="0"/>
                        <a:t>Understand that shifting to the CCBHC model may require culture change, buy-in and ongoing monitoring at every level; develop a change management plan</a:t>
                      </a:r>
                    </a:p>
                  </a:txBody>
                  <a:tcPr/>
                </a:tc>
                <a:extLst>
                  <a:ext uri="{0D108BD9-81ED-4DB2-BD59-A6C34878D82A}">
                    <a16:rowId xmlns:a16="http://schemas.microsoft.com/office/drawing/2014/main" val="4271907062"/>
                  </a:ext>
                </a:extLst>
              </a:tr>
              <a:tr h="370840">
                <a:tc>
                  <a:txBody>
                    <a:bodyPr/>
                    <a:lstStyle/>
                    <a:p>
                      <a:r>
                        <a:rPr lang="en-US" sz="2000" dirty="0"/>
                        <a:t>Be persistent (and patient) with partnership development</a:t>
                      </a:r>
                    </a:p>
                  </a:txBody>
                  <a:tcPr/>
                </a:tc>
                <a:extLst>
                  <a:ext uri="{0D108BD9-81ED-4DB2-BD59-A6C34878D82A}">
                    <a16:rowId xmlns:a16="http://schemas.microsoft.com/office/drawing/2014/main" val="2803468131"/>
                  </a:ext>
                </a:extLst>
              </a:tr>
            </a:tbl>
          </a:graphicData>
        </a:graphic>
      </p:graphicFrame>
    </p:spTree>
    <p:extLst>
      <p:ext uri="{BB962C8B-B14F-4D97-AF65-F5344CB8AC3E}">
        <p14:creationId xmlns:p14="http://schemas.microsoft.com/office/powerpoint/2010/main" val="2228150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C091B-9847-80AD-54F2-513D00703B43}"/>
              </a:ext>
            </a:extLst>
          </p:cNvPr>
          <p:cNvSpPr>
            <a:spLocks noGrp="1"/>
          </p:cNvSpPr>
          <p:nvPr>
            <p:ph type="title"/>
          </p:nvPr>
        </p:nvSpPr>
        <p:spPr/>
        <p:txBody>
          <a:bodyPr/>
          <a:lstStyle/>
          <a:p>
            <a:r>
              <a:rPr lang="en-US" dirty="0"/>
              <a:t>A joint effort (cont.)</a:t>
            </a:r>
          </a:p>
        </p:txBody>
      </p:sp>
      <p:graphicFrame>
        <p:nvGraphicFramePr>
          <p:cNvPr id="4" name="Table 4">
            <a:extLst>
              <a:ext uri="{FF2B5EF4-FFF2-40B4-BE49-F238E27FC236}">
                <a16:creationId xmlns:a16="http://schemas.microsoft.com/office/drawing/2014/main" id="{4FE857EB-DC4E-EA85-2042-AF78D56F4BFE}"/>
              </a:ext>
            </a:extLst>
          </p:cNvPr>
          <p:cNvGraphicFramePr>
            <a:graphicFrameLocks noGrp="1"/>
          </p:cNvGraphicFramePr>
          <p:nvPr>
            <p:ph idx="1"/>
            <p:extLst>
              <p:ext uri="{D42A27DB-BD31-4B8C-83A1-F6EECF244321}">
                <p14:modId xmlns:p14="http://schemas.microsoft.com/office/powerpoint/2010/main" val="3604682871"/>
              </p:ext>
            </p:extLst>
          </p:nvPr>
        </p:nvGraphicFramePr>
        <p:xfrm>
          <a:off x="565150" y="1554053"/>
          <a:ext cx="11061976" cy="4602480"/>
        </p:xfrm>
        <a:graphic>
          <a:graphicData uri="http://schemas.openxmlformats.org/drawingml/2006/table">
            <a:tbl>
              <a:tblPr firstRow="1" bandRow="1">
                <a:tableStyleId>{5C22544A-7EE6-4342-B048-85BDC9FD1C3A}</a:tableStyleId>
              </a:tblPr>
              <a:tblGrid>
                <a:gridCol w="11061976">
                  <a:extLst>
                    <a:ext uri="{9D8B030D-6E8A-4147-A177-3AD203B41FA5}">
                      <a16:colId xmlns:a16="http://schemas.microsoft.com/office/drawing/2014/main" val="3287200210"/>
                    </a:ext>
                  </a:extLst>
                </a:gridCol>
              </a:tblGrid>
              <a:tr h="370840">
                <a:tc>
                  <a:txBody>
                    <a:bodyPr/>
                    <a:lstStyle/>
                    <a:p>
                      <a:r>
                        <a:rPr lang="en-US" sz="2000" dirty="0"/>
                        <a:t>Recommendations for STATES during planning phase:</a:t>
                      </a:r>
                    </a:p>
                  </a:txBody>
                  <a:tcPr/>
                </a:tc>
                <a:extLst>
                  <a:ext uri="{0D108BD9-81ED-4DB2-BD59-A6C34878D82A}">
                    <a16:rowId xmlns:a16="http://schemas.microsoft.com/office/drawing/2014/main" val="3448011979"/>
                  </a:ext>
                </a:extLst>
              </a:tr>
              <a:tr h="370840">
                <a:tc>
                  <a:txBody>
                    <a:bodyPr/>
                    <a:lstStyle/>
                    <a:p>
                      <a:r>
                        <a:rPr lang="en-US" sz="2000" dirty="0"/>
                        <a:t>Support and incentivize the clinics’ innovative efforts (via criteria, quality reporting, QBPs, etc.)</a:t>
                      </a:r>
                    </a:p>
                  </a:txBody>
                  <a:tcPr/>
                </a:tc>
                <a:extLst>
                  <a:ext uri="{0D108BD9-81ED-4DB2-BD59-A6C34878D82A}">
                    <a16:rowId xmlns:a16="http://schemas.microsoft.com/office/drawing/2014/main" val="1336503095"/>
                  </a:ext>
                </a:extLst>
              </a:tr>
              <a:tr h="370840">
                <a:tc>
                  <a:txBody>
                    <a:bodyPr/>
                    <a:lstStyle/>
                    <a:p>
                      <a:r>
                        <a:rPr lang="en-US" sz="2000" dirty="0"/>
                        <a:t>Consider how to build specific activities aimed at meeting state/clinic goals into the certification criteria, cost report and quality metrics</a:t>
                      </a:r>
                    </a:p>
                  </a:txBody>
                  <a:tcPr/>
                </a:tc>
                <a:extLst>
                  <a:ext uri="{0D108BD9-81ED-4DB2-BD59-A6C34878D82A}">
                    <a16:rowId xmlns:a16="http://schemas.microsoft.com/office/drawing/2014/main" val="32105299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Establish a mechanism for real-time or near-real-time data sharing with clinics (we recommend a statewide data warehouse that incorporates claims data and supports care coordination across health care entities)</a:t>
                      </a:r>
                    </a:p>
                  </a:txBody>
                  <a:tcPr/>
                </a:tc>
                <a:extLst>
                  <a:ext uri="{0D108BD9-81ED-4DB2-BD59-A6C34878D82A}">
                    <a16:rowId xmlns:a16="http://schemas.microsoft.com/office/drawing/2014/main" val="35486855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Work with clinics and non-health agencies to develop strategies for capturing program impact in non-health sectors</a:t>
                      </a:r>
                    </a:p>
                  </a:txBody>
                  <a:tcPr/>
                </a:tc>
                <a:extLst>
                  <a:ext uri="{0D108BD9-81ED-4DB2-BD59-A6C34878D82A}">
                    <a16:rowId xmlns:a16="http://schemas.microsoft.com/office/drawing/2014/main" val="18510712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Examine documentation and paperwork requirements to ensure alignment with ease of access and accountability goals</a:t>
                      </a:r>
                    </a:p>
                  </a:txBody>
                  <a:tcPr/>
                </a:tc>
                <a:extLst>
                  <a:ext uri="{0D108BD9-81ED-4DB2-BD59-A6C34878D82A}">
                    <a16:rowId xmlns:a16="http://schemas.microsoft.com/office/drawing/2014/main" val="39318115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Consider how to work with partners (e.g., hospitals, veteran-serving programs, etc.) to incentivize partnerships with CCBHCs</a:t>
                      </a:r>
                    </a:p>
                  </a:txBody>
                  <a:tcPr/>
                </a:tc>
                <a:extLst>
                  <a:ext uri="{0D108BD9-81ED-4DB2-BD59-A6C34878D82A}">
                    <a16:rowId xmlns:a16="http://schemas.microsoft.com/office/drawing/2014/main" val="544669046"/>
                  </a:ext>
                </a:extLst>
              </a:tr>
            </a:tbl>
          </a:graphicData>
        </a:graphic>
      </p:graphicFrame>
    </p:spTree>
    <p:extLst>
      <p:ext uri="{BB962C8B-B14F-4D97-AF65-F5344CB8AC3E}">
        <p14:creationId xmlns:p14="http://schemas.microsoft.com/office/powerpoint/2010/main" val="1934381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D7BBE44-E160-4736-95CA-0E6150C61D8A}"/>
              </a:ext>
            </a:extLst>
          </p:cNvPr>
          <p:cNvSpPr txBox="1">
            <a:spLocks/>
          </p:cNvSpPr>
          <p:nvPr/>
        </p:nvSpPr>
        <p:spPr bwMode="auto">
          <a:xfrm>
            <a:off x="0" y="2818422"/>
            <a:ext cx="12192000" cy="610578"/>
          </a:xfrm>
          <a:prstGeom prst="rect">
            <a:avLst/>
          </a:prstGeom>
          <a:solidFill>
            <a:srgbClr val="53605F"/>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8580" tIns="34290" rIns="68580" bIns="34290" numCol="1" anchor="ctr" anchorCtr="0" compatLnSpc="1">
            <a:prstTxWarp prst="textNoShape">
              <a:avLst/>
            </a:prstTxWarp>
          </a:bodyPr>
          <a:lstStyle>
            <a:lvl1pPr algn="l" defTabSz="342900" rtl="0" eaLnBrk="1" fontAlgn="base" hangingPunct="1">
              <a:spcBef>
                <a:spcPct val="0"/>
              </a:spcBef>
              <a:spcAft>
                <a:spcPct val="0"/>
              </a:spcAft>
              <a:defRPr sz="2250" b="1" kern="1200">
                <a:solidFill>
                  <a:srgbClr val="0050A0"/>
                </a:solidFill>
                <a:latin typeface="Open Sans" panose="020B0606030504020204" pitchFamily="34" charset="0"/>
                <a:ea typeface="Open Sans" panose="020B0606030504020204" pitchFamily="34" charset="0"/>
                <a:cs typeface="Open Sans" panose="020B0606030504020204" pitchFamily="34" charset="0"/>
              </a:defRPr>
            </a:lvl1pPr>
            <a:lvl2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2pPr>
            <a:lvl3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3pPr>
            <a:lvl4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4pPr>
            <a:lvl5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5pPr>
            <a:lvl6pPr marL="3429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6pPr>
            <a:lvl7pPr marL="6858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7pPr>
            <a:lvl8pPr marL="10287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8pPr>
            <a:lvl9pPr marL="13716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9pPr>
          </a:lstStyle>
          <a:p>
            <a:pPr algn="ctr"/>
            <a:r>
              <a:rPr lang="en-US" sz="2400" dirty="0">
                <a:solidFill>
                  <a:schemeClr val="bg1"/>
                </a:solidFill>
                <a:latin typeface="Open Sans" panose="020B0606030504020204"/>
                <a:ea typeface="Calibri" panose="020F0502020204030204" pitchFamily="34" charset="0"/>
                <a:cs typeface="Times New Roman" panose="02020603050405020304" pitchFamily="18" charset="0"/>
              </a:rPr>
              <a:t>Context and CCBHC Overview</a:t>
            </a:r>
            <a:endParaRPr lang="en-US" sz="2100" dirty="0">
              <a:solidFill>
                <a:schemeClr val="bg1"/>
              </a:solidFill>
              <a:latin typeface="Open Sans" panose="020B0606030504020204"/>
            </a:endParaRPr>
          </a:p>
        </p:txBody>
      </p:sp>
      <p:pic>
        <p:nvPicPr>
          <p:cNvPr id="3" name="Picture 2">
            <a:extLst>
              <a:ext uri="{FF2B5EF4-FFF2-40B4-BE49-F238E27FC236}">
                <a16:creationId xmlns:a16="http://schemas.microsoft.com/office/drawing/2014/main" id="{DFD2A4C9-1011-4604-8447-D1597A0F4F9A}"/>
              </a:ext>
            </a:extLst>
          </p:cNvPr>
          <p:cNvPicPr>
            <a:picLocks noChangeAspect="1"/>
          </p:cNvPicPr>
          <p:nvPr/>
        </p:nvPicPr>
        <p:blipFill rotWithShape="1">
          <a:blip r:embed="rId2"/>
          <a:srcRect t="5461" b="5812"/>
          <a:stretch/>
        </p:blipFill>
        <p:spPr>
          <a:xfrm>
            <a:off x="4128655" y="2080533"/>
            <a:ext cx="3934689" cy="500779"/>
          </a:xfrm>
          <a:prstGeom prst="rect">
            <a:avLst/>
          </a:prstGeom>
        </p:spPr>
      </p:pic>
    </p:spTree>
    <p:extLst>
      <p:ext uri="{BB962C8B-B14F-4D97-AF65-F5344CB8AC3E}">
        <p14:creationId xmlns:p14="http://schemas.microsoft.com/office/powerpoint/2010/main" val="1656632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D7BBE44-E160-4736-95CA-0E6150C61D8A}"/>
              </a:ext>
            </a:extLst>
          </p:cNvPr>
          <p:cNvSpPr txBox="1">
            <a:spLocks/>
          </p:cNvSpPr>
          <p:nvPr/>
        </p:nvSpPr>
        <p:spPr bwMode="auto">
          <a:xfrm>
            <a:off x="0" y="2818422"/>
            <a:ext cx="12191999" cy="610578"/>
          </a:xfrm>
          <a:prstGeom prst="rect">
            <a:avLst/>
          </a:prstGeom>
          <a:solidFill>
            <a:srgbClr val="53605F"/>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8580" tIns="34290" rIns="68580" bIns="34290" numCol="1" anchor="ctr" anchorCtr="0" compatLnSpc="1">
            <a:prstTxWarp prst="textNoShape">
              <a:avLst/>
            </a:prstTxWarp>
          </a:bodyPr>
          <a:lstStyle>
            <a:lvl1pPr algn="l" defTabSz="342900" rtl="0" eaLnBrk="1" fontAlgn="base" hangingPunct="1">
              <a:spcBef>
                <a:spcPct val="0"/>
              </a:spcBef>
              <a:spcAft>
                <a:spcPct val="0"/>
              </a:spcAft>
              <a:defRPr sz="2250" b="1" kern="1200">
                <a:solidFill>
                  <a:srgbClr val="0050A0"/>
                </a:solidFill>
                <a:latin typeface="Open Sans" panose="020B0606030504020204" pitchFamily="34" charset="0"/>
                <a:ea typeface="Open Sans" panose="020B0606030504020204" pitchFamily="34" charset="0"/>
                <a:cs typeface="Open Sans" panose="020B0606030504020204" pitchFamily="34" charset="0"/>
              </a:defRPr>
            </a:lvl1pPr>
            <a:lvl2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2pPr>
            <a:lvl3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3pPr>
            <a:lvl4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4pPr>
            <a:lvl5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5pPr>
            <a:lvl6pPr marL="3429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6pPr>
            <a:lvl7pPr marL="6858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7pPr>
            <a:lvl8pPr marL="10287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8pPr>
            <a:lvl9pPr marL="13716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9pPr>
          </a:lstStyle>
          <a:p>
            <a:pPr algn="ctr"/>
            <a:r>
              <a:rPr lang="en-US" sz="2400" dirty="0">
                <a:solidFill>
                  <a:schemeClr val="bg1"/>
                </a:solidFill>
                <a:latin typeface="Open Sans" panose="020B0606030504020204"/>
                <a:ea typeface="Calibri" panose="020F0502020204030204" pitchFamily="34" charset="0"/>
                <a:cs typeface="Times New Roman" panose="02020603050405020304" pitchFamily="18" charset="0"/>
              </a:rPr>
              <a:t>What’s Next?</a:t>
            </a:r>
            <a:endParaRPr lang="en-US" sz="2100" dirty="0">
              <a:solidFill>
                <a:schemeClr val="bg1"/>
              </a:solidFill>
              <a:latin typeface="Open Sans" panose="020B0606030504020204"/>
            </a:endParaRPr>
          </a:p>
        </p:txBody>
      </p:sp>
      <p:pic>
        <p:nvPicPr>
          <p:cNvPr id="4" name="Picture 3">
            <a:extLst>
              <a:ext uri="{FF2B5EF4-FFF2-40B4-BE49-F238E27FC236}">
                <a16:creationId xmlns:a16="http://schemas.microsoft.com/office/drawing/2014/main" id="{141682B2-FE6A-49A6-9E9E-EBC5DDA6B0E8}"/>
              </a:ext>
            </a:extLst>
          </p:cNvPr>
          <p:cNvPicPr>
            <a:picLocks noChangeAspect="1"/>
          </p:cNvPicPr>
          <p:nvPr/>
        </p:nvPicPr>
        <p:blipFill rotWithShape="1">
          <a:blip r:embed="rId2"/>
          <a:srcRect t="5461" b="5812"/>
          <a:stretch/>
        </p:blipFill>
        <p:spPr>
          <a:xfrm>
            <a:off x="4128655" y="2080533"/>
            <a:ext cx="3934689" cy="50077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665ED-89F9-B641-D360-9BD420197A5D}"/>
              </a:ext>
            </a:extLst>
          </p:cNvPr>
          <p:cNvSpPr>
            <a:spLocks noGrp="1"/>
          </p:cNvSpPr>
          <p:nvPr>
            <p:ph type="title"/>
          </p:nvPr>
        </p:nvSpPr>
        <p:spPr/>
        <p:txBody>
          <a:bodyPr/>
          <a:lstStyle/>
          <a:p>
            <a:r>
              <a:rPr lang="en-US" dirty="0"/>
              <a:t>Order of Operations for CCBHC Demonstration Participation</a:t>
            </a:r>
          </a:p>
        </p:txBody>
      </p:sp>
      <p:graphicFrame>
        <p:nvGraphicFramePr>
          <p:cNvPr id="4" name="Content Placeholder 3">
            <a:extLst>
              <a:ext uri="{FF2B5EF4-FFF2-40B4-BE49-F238E27FC236}">
                <a16:creationId xmlns:a16="http://schemas.microsoft.com/office/drawing/2014/main" id="{08E8A4E3-E4CC-E8C3-2301-9D4586132594}"/>
              </a:ext>
            </a:extLst>
          </p:cNvPr>
          <p:cNvGraphicFramePr>
            <a:graphicFrameLocks noGrp="1"/>
          </p:cNvGraphicFramePr>
          <p:nvPr>
            <p:ph idx="1"/>
          </p:nvPr>
        </p:nvGraphicFramePr>
        <p:xfrm>
          <a:off x="565150" y="1825626"/>
          <a:ext cx="11061700" cy="2167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C5F11C7E-72CB-E657-BFF8-150CD10BF0B1}"/>
              </a:ext>
            </a:extLst>
          </p:cNvPr>
          <p:cNvSpPr txBox="1"/>
          <p:nvPr/>
        </p:nvSpPr>
        <p:spPr>
          <a:xfrm>
            <a:off x="564874" y="4060272"/>
            <a:ext cx="8914686" cy="646331"/>
          </a:xfrm>
          <a:prstGeom prst="rect">
            <a:avLst/>
          </a:prstGeom>
          <a:noFill/>
        </p:spPr>
        <p:txBody>
          <a:bodyPr wrap="square" rtlCol="0">
            <a:spAutoFit/>
          </a:bodyPr>
          <a:lstStyle/>
          <a:p>
            <a:r>
              <a:rPr lang="en-US" dirty="0"/>
              <a:t>There is a two-step, competitive process for states to be selected for the demonstration (noted in green). States must receive a planning grant in order to apply for the demonstration. </a:t>
            </a:r>
          </a:p>
        </p:txBody>
      </p:sp>
    </p:spTree>
    <p:extLst>
      <p:ext uri="{BB962C8B-B14F-4D97-AF65-F5344CB8AC3E}">
        <p14:creationId xmlns:p14="http://schemas.microsoft.com/office/powerpoint/2010/main" val="2597768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86183-2C53-5ECB-5985-CD1A80DB5F18}"/>
              </a:ext>
            </a:extLst>
          </p:cNvPr>
          <p:cNvSpPr>
            <a:spLocks noGrp="1"/>
          </p:cNvSpPr>
          <p:nvPr>
            <p:ph type="title"/>
          </p:nvPr>
        </p:nvSpPr>
        <p:spPr/>
        <p:txBody>
          <a:bodyPr/>
          <a:lstStyle/>
          <a:p>
            <a:r>
              <a:rPr lang="en-US"/>
              <a:t>Advocacy strategies</a:t>
            </a:r>
          </a:p>
        </p:txBody>
      </p:sp>
      <p:sp>
        <p:nvSpPr>
          <p:cNvPr id="3" name="Content Placeholder 2">
            <a:extLst>
              <a:ext uri="{FF2B5EF4-FFF2-40B4-BE49-F238E27FC236}">
                <a16:creationId xmlns:a16="http://schemas.microsoft.com/office/drawing/2014/main" id="{562E6271-2337-E90B-3505-A8F6334EF626}"/>
              </a:ext>
            </a:extLst>
          </p:cNvPr>
          <p:cNvSpPr>
            <a:spLocks noGrp="1"/>
          </p:cNvSpPr>
          <p:nvPr>
            <p:ph idx="1"/>
          </p:nvPr>
        </p:nvSpPr>
        <p:spPr>
          <a:xfrm>
            <a:off x="564874" y="1690688"/>
            <a:ext cx="11062252" cy="4149153"/>
          </a:xfrm>
        </p:spPr>
        <p:txBody>
          <a:bodyPr/>
          <a:lstStyle/>
          <a:p>
            <a:r>
              <a:rPr lang="en-US" b="1" dirty="0"/>
              <a:t>Our message to states: Apply for the CCBHC planning grants!</a:t>
            </a:r>
          </a:p>
          <a:p>
            <a:pPr lvl="1"/>
            <a:r>
              <a:rPr lang="en-US" dirty="0"/>
              <a:t>The planning grant gives you the option to apply for the demo in 2024. No planning grant = no ability to join the demo.</a:t>
            </a:r>
          </a:p>
          <a:p>
            <a:pPr lvl="1"/>
            <a:r>
              <a:rPr lang="en-US" dirty="0"/>
              <a:t>You don’t have to have everything worked out right now. That’s what the planning year is for.</a:t>
            </a:r>
          </a:p>
          <a:p>
            <a:r>
              <a:rPr lang="en-US" dirty="0"/>
              <a:t>Connect with Colorado Behavioral Healthcare Council to get engaged in advocacy</a:t>
            </a:r>
          </a:p>
          <a:p>
            <a:r>
              <a:rPr lang="en-US" dirty="0"/>
              <a:t>Elements of the model to consider highlighting:</a:t>
            </a:r>
          </a:p>
          <a:p>
            <a:pPr lvl="1"/>
            <a:r>
              <a:rPr lang="en-US" dirty="0"/>
              <a:t>Data from CCBHC grantees to date, particularly any data that can shed light on potential ROI (e.g., reduced hospitalization/incarceration, physical health co-morbidity risks, etc.)</a:t>
            </a:r>
          </a:p>
          <a:p>
            <a:pPr lvl="1"/>
            <a:r>
              <a:rPr lang="en-US" dirty="0"/>
              <a:t>Quality/accountability</a:t>
            </a:r>
          </a:p>
          <a:p>
            <a:pPr lvl="1"/>
            <a:r>
              <a:rPr lang="en-US" dirty="0"/>
              <a:t>Opportunities to engage with partners across the health care system</a:t>
            </a:r>
          </a:p>
          <a:p>
            <a:pPr lvl="1"/>
            <a:r>
              <a:rPr lang="en-US" dirty="0"/>
              <a:t>Other? (Discussion)</a:t>
            </a:r>
          </a:p>
        </p:txBody>
      </p:sp>
    </p:spTree>
    <p:extLst>
      <p:ext uri="{BB962C8B-B14F-4D97-AF65-F5344CB8AC3E}">
        <p14:creationId xmlns:p14="http://schemas.microsoft.com/office/powerpoint/2010/main" val="3739365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96008-30A1-094F-B275-1CBE11BC8827}"/>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63600FF9-2713-413C-866A-22561BD7057F}"/>
              </a:ext>
            </a:extLst>
          </p:cNvPr>
          <p:cNvSpPr>
            <a:spLocks noGrp="1"/>
          </p:cNvSpPr>
          <p:nvPr>
            <p:ph idx="1"/>
          </p:nvPr>
        </p:nvSpPr>
        <p:spPr/>
        <p:txBody>
          <a:bodyPr/>
          <a:lstStyle/>
          <a:p>
            <a:pPr marL="0" indent="0" algn="ctr">
              <a:buNone/>
            </a:pPr>
            <a:r>
              <a:rPr lang="en-US" b="1" dirty="0"/>
              <a:t>Rebecca Farley David</a:t>
            </a:r>
          </a:p>
          <a:p>
            <a:pPr marL="0" indent="0" algn="ctr">
              <a:buNone/>
            </a:pPr>
            <a:r>
              <a:rPr lang="en-US" dirty="0"/>
              <a:t>Senior Advisor, Public Policy</a:t>
            </a:r>
          </a:p>
          <a:p>
            <a:pPr marL="0" indent="0" algn="ctr">
              <a:buNone/>
            </a:pPr>
            <a:r>
              <a:rPr lang="en-US" dirty="0">
                <a:hlinkClick r:id="rId2"/>
              </a:rPr>
              <a:t>rebeccad@thenationalcouncil.org</a:t>
            </a:r>
            <a:r>
              <a:rPr lang="en-US" dirty="0"/>
              <a:t> </a:t>
            </a:r>
          </a:p>
        </p:txBody>
      </p:sp>
    </p:spTree>
    <p:extLst>
      <p:ext uri="{BB962C8B-B14F-4D97-AF65-F5344CB8AC3E}">
        <p14:creationId xmlns:p14="http://schemas.microsoft.com/office/powerpoint/2010/main" val="3991680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D7BBE44-E160-4736-95CA-0E6150C61D8A}"/>
              </a:ext>
            </a:extLst>
          </p:cNvPr>
          <p:cNvSpPr txBox="1">
            <a:spLocks/>
          </p:cNvSpPr>
          <p:nvPr/>
        </p:nvSpPr>
        <p:spPr bwMode="auto">
          <a:xfrm>
            <a:off x="0" y="2818422"/>
            <a:ext cx="12191999" cy="610578"/>
          </a:xfrm>
          <a:prstGeom prst="rect">
            <a:avLst/>
          </a:prstGeom>
          <a:solidFill>
            <a:srgbClr val="53605F"/>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8580" tIns="34290" rIns="68580" bIns="34290" numCol="1" anchor="ctr" anchorCtr="0" compatLnSpc="1">
            <a:prstTxWarp prst="textNoShape">
              <a:avLst/>
            </a:prstTxWarp>
          </a:bodyPr>
          <a:lstStyle>
            <a:lvl1pPr algn="l" defTabSz="342900" rtl="0" eaLnBrk="1" fontAlgn="base" hangingPunct="1">
              <a:spcBef>
                <a:spcPct val="0"/>
              </a:spcBef>
              <a:spcAft>
                <a:spcPct val="0"/>
              </a:spcAft>
              <a:defRPr sz="2250" b="1" kern="1200">
                <a:solidFill>
                  <a:srgbClr val="0050A0"/>
                </a:solidFill>
                <a:latin typeface="Open Sans" panose="020B0606030504020204" pitchFamily="34" charset="0"/>
                <a:ea typeface="Open Sans" panose="020B0606030504020204" pitchFamily="34" charset="0"/>
                <a:cs typeface="Open Sans" panose="020B0606030504020204" pitchFamily="34" charset="0"/>
              </a:defRPr>
            </a:lvl1pPr>
            <a:lvl2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2pPr>
            <a:lvl3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3pPr>
            <a:lvl4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4pPr>
            <a:lvl5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5pPr>
            <a:lvl6pPr marL="3429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6pPr>
            <a:lvl7pPr marL="6858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7pPr>
            <a:lvl8pPr marL="10287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8pPr>
            <a:lvl9pPr marL="13716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9pPr>
          </a:lstStyle>
          <a:p>
            <a:pPr algn="ctr"/>
            <a:r>
              <a:rPr lang="en-US" sz="2400" dirty="0">
                <a:solidFill>
                  <a:schemeClr val="bg1"/>
                </a:solidFill>
                <a:latin typeface="Open Sans" panose="020B0606030504020204"/>
                <a:ea typeface="Calibri" panose="020F0502020204030204" pitchFamily="34" charset="0"/>
                <a:cs typeface="Times New Roman" panose="02020603050405020304" pitchFamily="18" charset="0"/>
              </a:rPr>
              <a:t>Additional Resources – CCBHC Quality Measures</a:t>
            </a:r>
            <a:endParaRPr lang="en-US" sz="2100" dirty="0">
              <a:solidFill>
                <a:schemeClr val="bg1"/>
              </a:solidFill>
              <a:latin typeface="Open Sans" panose="020B0606030504020204"/>
            </a:endParaRPr>
          </a:p>
        </p:txBody>
      </p:sp>
      <p:pic>
        <p:nvPicPr>
          <p:cNvPr id="4" name="Picture 3">
            <a:extLst>
              <a:ext uri="{FF2B5EF4-FFF2-40B4-BE49-F238E27FC236}">
                <a16:creationId xmlns:a16="http://schemas.microsoft.com/office/drawing/2014/main" id="{141682B2-FE6A-49A6-9E9E-EBC5DDA6B0E8}"/>
              </a:ext>
            </a:extLst>
          </p:cNvPr>
          <p:cNvPicPr>
            <a:picLocks noChangeAspect="1"/>
          </p:cNvPicPr>
          <p:nvPr/>
        </p:nvPicPr>
        <p:blipFill rotWithShape="1">
          <a:blip r:embed="rId2"/>
          <a:srcRect t="5461" b="5812"/>
          <a:stretch/>
        </p:blipFill>
        <p:spPr>
          <a:xfrm>
            <a:off x="4128655" y="2080533"/>
            <a:ext cx="3934689" cy="500779"/>
          </a:xfrm>
          <a:prstGeom prst="rect">
            <a:avLst/>
          </a:prstGeom>
        </p:spPr>
      </p:pic>
    </p:spTree>
    <p:extLst>
      <p:ext uri="{BB962C8B-B14F-4D97-AF65-F5344CB8AC3E}">
        <p14:creationId xmlns:p14="http://schemas.microsoft.com/office/powerpoint/2010/main" val="3744652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AD3D-863E-48D4-AA60-C11D4C96DEE6}"/>
              </a:ext>
            </a:extLst>
          </p:cNvPr>
          <p:cNvSpPr>
            <a:spLocks noGrp="1"/>
          </p:cNvSpPr>
          <p:nvPr>
            <p:ph type="title"/>
          </p:nvPr>
        </p:nvSpPr>
        <p:spPr/>
        <p:txBody>
          <a:bodyPr/>
          <a:lstStyle/>
          <a:p>
            <a:r>
              <a:rPr lang="en-US" sz="4000" dirty="0"/>
              <a:t>Quality Reporting: CCBHC Reported Measures (9)</a:t>
            </a:r>
          </a:p>
        </p:txBody>
      </p:sp>
      <p:sp>
        <p:nvSpPr>
          <p:cNvPr id="3" name="Content Placeholder 2">
            <a:extLst>
              <a:ext uri="{FF2B5EF4-FFF2-40B4-BE49-F238E27FC236}">
                <a16:creationId xmlns:a16="http://schemas.microsoft.com/office/drawing/2014/main" id="{BBBD0519-2E72-4EB1-A336-B868F65245FC}"/>
              </a:ext>
            </a:extLst>
          </p:cNvPr>
          <p:cNvSpPr>
            <a:spLocks noGrp="1"/>
          </p:cNvSpPr>
          <p:nvPr>
            <p:ph idx="1"/>
          </p:nvPr>
        </p:nvSpPr>
        <p:spPr/>
        <p:txBody>
          <a:bodyPr/>
          <a:lstStyle/>
          <a:p>
            <a:endParaRPr lang="en-US"/>
          </a:p>
        </p:txBody>
      </p:sp>
      <p:graphicFrame>
        <p:nvGraphicFramePr>
          <p:cNvPr id="4" name="Content Placeholder 3">
            <a:extLst>
              <a:ext uri="{FF2B5EF4-FFF2-40B4-BE49-F238E27FC236}">
                <a16:creationId xmlns:a16="http://schemas.microsoft.com/office/drawing/2014/main" id="{D581C7F2-99B4-4969-ACF2-EC74724FF513}"/>
              </a:ext>
            </a:extLst>
          </p:cNvPr>
          <p:cNvGraphicFramePr>
            <a:graphicFrameLocks/>
          </p:cNvGraphicFramePr>
          <p:nvPr/>
        </p:nvGraphicFramePr>
        <p:xfrm>
          <a:off x="564874" y="1498602"/>
          <a:ext cx="11062252" cy="4985326"/>
        </p:xfrm>
        <a:graphic>
          <a:graphicData uri="http://schemas.openxmlformats.org/drawingml/2006/table">
            <a:tbl>
              <a:tblPr firstRow="1" firstCol="1" bandRow="1">
                <a:tableStyleId>{F5AB1C69-6EDB-4FF4-983F-18BD219EF322}</a:tableStyleId>
              </a:tblPr>
              <a:tblGrid>
                <a:gridCol w="2302208">
                  <a:extLst>
                    <a:ext uri="{9D8B030D-6E8A-4147-A177-3AD203B41FA5}">
                      <a16:colId xmlns:a16="http://schemas.microsoft.com/office/drawing/2014/main" val="1909111477"/>
                    </a:ext>
                  </a:extLst>
                </a:gridCol>
                <a:gridCol w="6884474">
                  <a:extLst>
                    <a:ext uri="{9D8B030D-6E8A-4147-A177-3AD203B41FA5}">
                      <a16:colId xmlns:a16="http://schemas.microsoft.com/office/drawing/2014/main" val="1711417352"/>
                    </a:ext>
                  </a:extLst>
                </a:gridCol>
                <a:gridCol w="1875570">
                  <a:extLst>
                    <a:ext uri="{9D8B030D-6E8A-4147-A177-3AD203B41FA5}">
                      <a16:colId xmlns:a16="http://schemas.microsoft.com/office/drawing/2014/main" val="2355725217"/>
                    </a:ext>
                  </a:extLst>
                </a:gridCol>
              </a:tblGrid>
              <a:tr h="455802">
                <a:tc>
                  <a:txBody>
                    <a:bodyPr/>
                    <a:lstStyle/>
                    <a:p>
                      <a:pPr marL="0" marR="0" algn="ctr">
                        <a:lnSpc>
                          <a:spcPct val="107000"/>
                        </a:lnSpc>
                        <a:spcBef>
                          <a:spcPts val="0"/>
                        </a:spcBef>
                        <a:spcAft>
                          <a:spcPts val="0"/>
                        </a:spcAft>
                      </a:pPr>
                      <a:r>
                        <a:rPr lang="en-US" sz="1400" dirty="0">
                          <a:effectLst/>
                          <a:latin typeface="+mj-lt"/>
                        </a:rPr>
                        <a:t>Source of Data</a:t>
                      </a:r>
                      <a:endParaRPr lang="en-US" sz="1400" dirty="0">
                        <a:effectLst/>
                        <a:latin typeface="+mj-lt"/>
                        <a:ea typeface="Calibri" panose="020F0502020204030204" pitchFamily="34" charset="0"/>
                        <a:cs typeface="Times New Roman" panose="02020603050405020304" pitchFamily="18" charset="0"/>
                      </a:endParaRPr>
                    </a:p>
                  </a:txBody>
                  <a:tcPr marL="68575" marR="68575" marT="0" marB="0">
                    <a:solidFill>
                      <a:schemeClr val="bg1">
                        <a:lumMod val="50000"/>
                      </a:schemeClr>
                    </a:solidFill>
                  </a:tcPr>
                </a:tc>
                <a:tc>
                  <a:txBody>
                    <a:bodyPr/>
                    <a:lstStyle/>
                    <a:p>
                      <a:pPr marL="0" marR="0" algn="ctr">
                        <a:lnSpc>
                          <a:spcPct val="107000"/>
                        </a:lnSpc>
                        <a:spcBef>
                          <a:spcPts val="0"/>
                        </a:spcBef>
                        <a:spcAft>
                          <a:spcPts val="0"/>
                        </a:spcAft>
                      </a:pPr>
                      <a:r>
                        <a:rPr lang="en-US" sz="1400" dirty="0">
                          <a:effectLst/>
                          <a:latin typeface="+mj-lt"/>
                        </a:rPr>
                        <a:t>Measure or Other Reporting Requirement</a:t>
                      </a:r>
                      <a:endParaRPr lang="en-US" sz="1400" dirty="0">
                        <a:effectLst/>
                        <a:latin typeface="+mj-lt"/>
                        <a:ea typeface="Calibri" panose="020F0502020204030204" pitchFamily="34" charset="0"/>
                        <a:cs typeface="Times New Roman" panose="02020603050405020304" pitchFamily="18" charset="0"/>
                      </a:endParaRPr>
                    </a:p>
                  </a:txBody>
                  <a:tcPr marL="68575" marR="68575" marT="0" marB="0">
                    <a:solidFill>
                      <a:schemeClr val="bg1">
                        <a:lumMod val="50000"/>
                      </a:schemeClr>
                    </a:solidFill>
                  </a:tcPr>
                </a:tc>
                <a:tc>
                  <a:txBody>
                    <a:bodyPr/>
                    <a:lstStyle/>
                    <a:p>
                      <a:pPr marL="0" marR="0" algn="ctr">
                        <a:lnSpc>
                          <a:spcPct val="107000"/>
                        </a:lnSpc>
                        <a:spcBef>
                          <a:spcPts val="0"/>
                        </a:spcBef>
                        <a:spcAft>
                          <a:spcPts val="0"/>
                        </a:spcAft>
                      </a:pPr>
                      <a:r>
                        <a:rPr lang="en-US" sz="1400" dirty="0">
                          <a:effectLst/>
                          <a:latin typeface="+mj-lt"/>
                        </a:rPr>
                        <a:t>NQF Endorsed</a:t>
                      </a:r>
                      <a:endParaRPr lang="en-US" sz="1400" dirty="0">
                        <a:effectLst/>
                        <a:latin typeface="+mj-lt"/>
                        <a:ea typeface="Calibri" panose="020F0502020204030204" pitchFamily="34" charset="0"/>
                        <a:cs typeface="Times New Roman" panose="02020603050405020304" pitchFamily="18" charset="0"/>
                      </a:endParaRPr>
                    </a:p>
                  </a:txBody>
                  <a:tcPr marL="68575" marR="68575" marT="0" marB="0">
                    <a:solidFill>
                      <a:schemeClr val="bg1">
                        <a:lumMod val="50000"/>
                      </a:schemeClr>
                    </a:solidFill>
                  </a:tcPr>
                </a:tc>
                <a:extLst>
                  <a:ext uri="{0D108BD9-81ED-4DB2-BD59-A6C34878D82A}">
                    <a16:rowId xmlns:a16="http://schemas.microsoft.com/office/drawing/2014/main" val="231865842"/>
                  </a:ext>
                </a:extLst>
              </a:tr>
              <a:tr h="683704">
                <a:tc>
                  <a:txBody>
                    <a:bodyPr/>
                    <a:lstStyle/>
                    <a:p>
                      <a:pPr marL="0" marR="0">
                        <a:lnSpc>
                          <a:spcPct val="107000"/>
                        </a:lnSpc>
                        <a:spcBef>
                          <a:spcPts val="0"/>
                        </a:spcBef>
                        <a:spcAft>
                          <a:spcPts val="0"/>
                        </a:spcAft>
                      </a:pPr>
                      <a:r>
                        <a:rPr lang="en-US" sz="1400">
                          <a:effectLst/>
                          <a:latin typeface="+mj-lt"/>
                        </a:rPr>
                        <a:t>EHR, Patient records, Electronic scheduler</a:t>
                      </a:r>
                      <a:endParaRPr lang="en-US" sz="1400">
                        <a:effectLst/>
                        <a:latin typeface="+mj-lt"/>
                        <a:ea typeface="Calibri" panose="020F0502020204030204" pitchFamily="34" charset="0"/>
                        <a:cs typeface="Times New Roman" panose="02020603050405020304" pitchFamily="18" charset="0"/>
                      </a:endParaRPr>
                    </a:p>
                  </a:txBody>
                  <a:tcPr marL="68575" marR="68575" marT="0" marB="0"/>
                </a:tc>
                <a:tc>
                  <a:txBody>
                    <a:bodyPr/>
                    <a:lstStyle/>
                    <a:p>
                      <a:pPr marL="0" marR="0">
                        <a:lnSpc>
                          <a:spcPct val="107000"/>
                        </a:lnSpc>
                        <a:spcBef>
                          <a:spcPts val="0"/>
                        </a:spcBef>
                        <a:spcAft>
                          <a:spcPts val="0"/>
                        </a:spcAft>
                      </a:pPr>
                      <a:r>
                        <a:rPr lang="en-US" sz="1400" dirty="0">
                          <a:effectLst/>
                          <a:latin typeface="+mj-lt"/>
                        </a:rPr>
                        <a:t>Number/percent of new clients with initial evaluation provided within 10 business days, and mean number of days until initial evaluation for new clients</a:t>
                      </a:r>
                      <a:endParaRPr lang="en-US" sz="1400" dirty="0">
                        <a:effectLst/>
                        <a:latin typeface="+mj-lt"/>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7000"/>
                        </a:lnSpc>
                        <a:spcBef>
                          <a:spcPts val="0"/>
                        </a:spcBef>
                        <a:spcAft>
                          <a:spcPts val="0"/>
                        </a:spcAft>
                      </a:pPr>
                      <a:r>
                        <a:rPr lang="en-US" sz="1400">
                          <a:effectLst/>
                          <a:latin typeface="+mj-lt"/>
                        </a:rPr>
                        <a:t>N/A</a:t>
                      </a:r>
                      <a:endParaRPr lang="en-US" sz="1400">
                        <a:effectLst/>
                        <a:latin typeface="+mj-lt"/>
                        <a:ea typeface="Calibri" panose="020F0502020204030204" pitchFamily="34" charset="0"/>
                        <a:cs typeface="Times New Roman" panose="02020603050405020304" pitchFamily="18" charset="0"/>
                      </a:endParaRPr>
                    </a:p>
                  </a:txBody>
                  <a:tcPr marL="68575" marR="68575" marT="0" marB="0"/>
                </a:tc>
                <a:extLst>
                  <a:ext uri="{0D108BD9-81ED-4DB2-BD59-A6C34878D82A}">
                    <a16:rowId xmlns:a16="http://schemas.microsoft.com/office/drawing/2014/main" val="447862956"/>
                  </a:ext>
                </a:extLst>
              </a:tr>
              <a:tr h="455802">
                <a:tc>
                  <a:txBody>
                    <a:bodyPr/>
                    <a:lstStyle/>
                    <a:p>
                      <a:pPr marL="0" marR="0">
                        <a:lnSpc>
                          <a:spcPct val="107000"/>
                        </a:lnSpc>
                        <a:spcBef>
                          <a:spcPts val="0"/>
                        </a:spcBef>
                        <a:spcAft>
                          <a:spcPts val="0"/>
                        </a:spcAft>
                      </a:pPr>
                      <a:r>
                        <a:rPr lang="en-US" sz="1400">
                          <a:effectLst/>
                          <a:latin typeface="+mj-lt"/>
                        </a:rPr>
                        <a:t>EHR, Patient records</a:t>
                      </a:r>
                      <a:endParaRPr lang="en-US" sz="1400">
                        <a:effectLst/>
                        <a:latin typeface="+mj-lt"/>
                        <a:ea typeface="Calibri" panose="020F0502020204030204" pitchFamily="34" charset="0"/>
                        <a:cs typeface="Times New Roman" panose="02020603050405020304" pitchFamily="18" charset="0"/>
                      </a:endParaRPr>
                    </a:p>
                  </a:txBody>
                  <a:tcPr marL="68575" marR="68575" marT="0" marB="0"/>
                </a:tc>
                <a:tc>
                  <a:txBody>
                    <a:bodyPr/>
                    <a:lstStyle/>
                    <a:p>
                      <a:pPr marL="0" marR="0">
                        <a:lnSpc>
                          <a:spcPct val="107000"/>
                        </a:lnSpc>
                        <a:spcBef>
                          <a:spcPts val="0"/>
                        </a:spcBef>
                        <a:spcAft>
                          <a:spcPts val="0"/>
                        </a:spcAft>
                      </a:pPr>
                      <a:r>
                        <a:rPr lang="en-US" sz="1400" dirty="0">
                          <a:effectLst/>
                          <a:latin typeface="+mj-lt"/>
                        </a:rPr>
                        <a:t>Preventive Care and Screening: Adult Body Mass Index (BMI) Screening and Follow-Up</a:t>
                      </a:r>
                      <a:endParaRPr lang="en-US" sz="1400" dirty="0">
                        <a:effectLst/>
                        <a:latin typeface="+mj-lt"/>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7000"/>
                        </a:lnSpc>
                        <a:spcBef>
                          <a:spcPts val="0"/>
                        </a:spcBef>
                        <a:spcAft>
                          <a:spcPts val="0"/>
                        </a:spcAft>
                      </a:pPr>
                      <a:r>
                        <a:rPr lang="en-US" sz="1400">
                          <a:effectLst/>
                          <a:latin typeface="+mj-lt"/>
                        </a:rPr>
                        <a:t>0421</a:t>
                      </a:r>
                      <a:endParaRPr lang="en-US" sz="1400">
                        <a:effectLst/>
                        <a:latin typeface="+mj-lt"/>
                        <a:ea typeface="Calibri" panose="020F0502020204030204" pitchFamily="34" charset="0"/>
                        <a:cs typeface="Times New Roman" panose="02020603050405020304" pitchFamily="18" charset="0"/>
                      </a:endParaRPr>
                    </a:p>
                  </a:txBody>
                  <a:tcPr marL="68575" marR="68575" marT="0" marB="0"/>
                </a:tc>
                <a:extLst>
                  <a:ext uri="{0D108BD9-81ED-4DB2-BD59-A6C34878D82A}">
                    <a16:rowId xmlns:a16="http://schemas.microsoft.com/office/drawing/2014/main" val="2352878469"/>
                  </a:ext>
                </a:extLst>
              </a:tr>
              <a:tr h="655206">
                <a:tc>
                  <a:txBody>
                    <a:bodyPr/>
                    <a:lstStyle/>
                    <a:p>
                      <a:pPr marL="0" marR="0">
                        <a:lnSpc>
                          <a:spcPct val="107000"/>
                        </a:lnSpc>
                        <a:spcBef>
                          <a:spcPts val="0"/>
                        </a:spcBef>
                        <a:spcAft>
                          <a:spcPts val="0"/>
                        </a:spcAft>
                      </a:pPr>
                      <a:r>
                        <a:rPr lang="en-US" sz="1400">
                          <a:effectLst/>
                          <a:latin typeface="+mj-lt"/>
                        </a:rPr>
                        <a:t>EHR, Encounter data</a:t>
                      </a:r>
                      <a:endParaRPr lang="en-US" sz="1400">
                        <a:effectLst/>
                        <a:latin typeface="+mj-lt"/>
                        <a:ea typeface="Calibri" panose="020F0502020204030204" pitchFamily="34" charset="0"/>
                        <a:cs typeface="Times New Roman" panose="02020603050405020304" pitchFamily="18" charset="0"/>
                      </a:endParaRPr>
                    </a:p>
                  </a:txBody>
                  <a:tcPr marL="68575" marR="68575" marT="0" marB="0"/>
                </a:tc>
                <a:tc>
                  <a:txBody>
                    <a:bodyPr/>
                    <a:lstStyle/>
                    <a:p>
                      <a:pPr marL="0" marR="0">
                        <a:lnSpc>
                          <a:spcPct val="107000"/>
                        </a:lnSpc>
                        <a:spcBef>
                          <a:spcPts val="0"/>
                        </a:spcBef>
                        <a:spcAft>
                          <a:spcPts val="0"/>
                        </a:spcAft>
                      </a:pPr>
                      <a:r>
                        <a:rPr lang="en-US" sz="1400" dirty="0">
                          <a:effectLst/>
                          <a:latin typeface="+mj-lt"/>
                        </a:rPr>
                        <a:t>Weight Assessment and Counseling for Nutrition and Physical Activity for Children/Adolescents (WCC) (see Medicaid Child Core Set)</a:t>
                      </a:r>
                      <a:endParaRPr lang="en-US" sz="1400" dirty="0">
                        <a:effectLst/>
                        <a:latin typeface="+mj-lt"/>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7000"/>
                        </a:lnSpc>
                        <a:spcBef>
                          <a:spcPts val="0"/>
                        </a:spcBef>
                        <a:spcAft>
                          <a:spcPts val="0"/>
                        </a:spcAft>
                      </a:pPr>
                      <a:r>
                        <a:rPr lang="en-US" sz="1400">
                          <a:effectLst/>
                          <a:latin typeface="+mj-lt"/>
                        </a:rPr>
                        <a:t>0024</a:t>
                      </a:r>
                      <a:endParaRPr lang="en-US" sz="1400">
                        <a:effectLst/>
                        <a:latin typeface="+mj-lt"/>
                        <a:ea typeface="Calibri" panose="020F0502020204030204" pitchFamily="34" charset="0"/>
                        <a:cs typeface="Times New Roman" panose="02020603050405020304" pitchFamily="18" charset="0"/>
                      </a:endParaRPr>
                    </a:p>
                  </a:txBody>
                  <a:tcPr marL="68575" marR="68575" marT="0" marB="0"/>
                </a:tc>
                <a:extLst>
                  <a:ext uri="{0D108BD9-81ED-4DB2-BD59-A6C34878D82A}">
                    <a16:rowId xmlns:a16="http://schemas.microsoft.com/office/drawing/2014/main" val="2710191192"/>
                  </a:ext>
                </a:extLst>
              </a:tr>
              <a:tr h="455802">
                <a:tc>
                  <a:txBody>
                    <a:bodyPr/>
                    <a:lstStyle/>
                    <a:p>
                      <a:pPr marL="0" marR="0">
                        <a:lnSpc>
                          <a:spcPct val="107000"/>
                        </a:lnSpc>
                        <a:spcBef>
                          <a:spcPts val="0"/>
                        </a:spcBef>
                        <a:spcAft>
                          <a:spcPts val="0"/>
                        </a:spcAft>
                      </a:pPr>
                      <a:r>
                        <a:rPr lang="en-US" sz="1400">
                          <a:effectLst/>
                          <a:latin typeface="+mj-lt"/>
                        </a:rPr>
                        <a:t>EHR, Encounter data</a:t>
                      </a:r>
                      <a:endParaRPr lang="en-US" sz="1400">
                        <a:effectLst/>
                        <a:latin typeface="+mj-lt"/>
                        <a:ea typeface="Calibri" panose="020F0502020204030204" pitchFamily="34" charset="0"/>
                        <a:cs typeface="Times New Roman" panose="02020603050405020304" pitchFamily="18" charset="0"/>
                      </a:endParaRPr>
                    </a:p>
                  </a:txBody>
                  <a:tcPr marL="68575" marR="68575" marT="0" marB="0"/>
                </a:tc>
                <a:tc>
                  <a:txBody>
                    <a:bodyPr/>
                    <a:lstStyle/>
                    <a:p>
                      <a:pPr marL="0" marR="0">
                        <a:lnSpc>
                          <a:spcPct val="107000"/>
                        </a:lnSpc>
                        <a:spcBef>
                          <a:spcPts val="0"/>
                        </a:spcBef>
                        <a:spcAft>
                          <a:spcPts val="0"/>
                        </a:spcAft>
                      </a:pPr>
                      <a:r>
                        <a:rPr lang="en-US" sz="1400">
                          <a:effectLst/>
                          <a:latin typeface="+mj-lt"/>
                        </a:rPr>
                        <a:t>Preventive Care &amp; Screening: Tobacco Use: Screening &amp; Cessation Intervention</a:t>
                      </a:r>
                      <a:endParaRPr lang="en-US" sz="1400">
                        <a:effectLst/>
                        <a:latin typeface="+mj-lt"/>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7000"/>
                        </a:lnSpc>
                        <a:spcBef>
                          <a:spcPts val="0"/>
                        </a:spcBef>
                        <a:spcAft>
                          <a:spcPts val="0"/>
                        </a:spcAft>
                      </a:pPr>
                      <a:r>
                        <a:rPr lang="en-US" sz="1400">
                          <a:effectLst/>
                          <a:latin typeface="+mj-lt"/>
                        </a:rPr>
                        <a:t>0028</a:t>
                      </a:r>
                      <a:endParaRPr lang="en-US" sz="1400">
                        <a:effectLst/>
                        <a:latin typeface="+mj-lt"/>
                        <a:ea typeface="Calibri" panose="020F0502020204030204" pitchFamily="34" charset="0"/>
                        <a:cs typeface="Times New Roman" panose="02020603050405020304" pitchFamily="18" charset="0"/>
                      </a:endParaRPr>
                    </a:p>
                  </a:txBody>
                  <a:tcPr marL="68575" marR="68575" marT="0" marB="0"/>
                </a:tc>
                <a:extLst>
                  <a:ext uri="{0D108BD9-81ED-4DB2-BD59-A6C34878D82A}">
                    <a16:rowId xmlns:a16="http://schemas.microsoft.com/office/drawing/2014/main" val="2388111785"/>
                  </a:ext>
                </a:extLst>
              </a:tr>
              <a:tr h="455802">
                <a:tc>
                  <a:txBody>
                    <a:bodyPr/>
                    <a:lstStyle/>
                    <a:p>
                      <a:pPr marL="0" marR="0">
                        <a:lnSpc>
                          <a:spcPct val="107000"/>
                        </a:lnSpc>
                        <a:spcBef>
                          <a:spcPts val="0"/>
                        </a:spcBef>
                        <a:spcAft>
                          <a:spcPts val="0"/>
                        </a:spcAft>
                      </a:pPr>
                      <a:r>
                        <a:rPr lang="en-US" sz="1400">
                          <a:effectLst/>
                          <a:latin typeface="+mj-lt"/>
                        </a:rPr>
                        <a:t>EHR, Patient records</a:t>
                      </a:r>
                      <a:endParaRPr lang="en-US" sz="1400">
                        <a:effectLst/>
                        <a:latin typeface="+mj-lt"/>
                        <a:ea typeface="Calibri" panose="020F0502020204030204" pitchFamily="34" charset="0"/>
                        <a:cs typeface="Times New Roman" panose="02020603050405020304" pitchFamily="18" charset="0"/>
                      </a:endParaRPr>
                    </a:p>
                  </a:txBody>
                  <a:tcPr marL="68575" marR="68575" marT="0" marB="0"/>
                </a:tc>
                <a:tc>
                  <a:txBody>
                    <a:bodyPr/>
                    <a:lstStyle/>
                    <a:p>
                      <a:pPr marL="0" marR="0">
                        <a:lnSpc>
                          <a:spcPct val="107000"/>
                        </a:lnSpc>
                        <a:spcBef>
                          <a:spcPts val="0"/>
                        </a:spcBef>
                        <a:spcAft>
                          <a:spcPts val="0"/>
                        </a:spcAft>
                      </a:pPr>
                      <a:r>
                        <a:rPr lang="en-US" sz="1400" dirty="0">
                          <a:effectLst/>
                          <a:latin typeface="+mj-lt"/>
                        </a:rPr>
                        <a:t>Preventive Care and Screening: Unhealthy Alcohol Use: Screening and Brief Counseling</a:t>
                      </a:r>
                      <a:endParaRPr lang="en-US" sz="1400" dirty="0">
                        <a:effectLst/>
                        <a:latin typeface="+mj-lt"/>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7000"/>
                        </a:lnSpc>
                        <a:spcBef>
                          <a:spcPts val="0"/>
                        </a:spcBef>
                        <a:spcAft>
                          <a:spcPts val="0"/>
                        </a:spcAft>
                      </a:pPr>
                      <a:r>
                        <a:rPr lang="en-US" sz="1400">
                          <a:effectLst/>
                          <a:latin typeface="+mj-lt"/>
                        </a:rPr>
                        <a:t>2152</a:t>
                      </a:r>
                      <a:endParaRPr lang="en-US" sz="1400">
                        <a:effectLst/>
                        <a:latin typeface="+mj-lt"/>
                        <a:ea typeface="Calibri" panose="020F0502020204030204" pitchFamily="34" charset="0"/>
                        <a:cs typeface="Times New Roman" panose="02020603050405020304" pitchFamily="18" charset="0"/>
                      </a:endParaRPr>
                    </a:p>
                  </a:txBody>
                  <a:tcPr marL="68575" marR="68575" marT="0" marB="0"/>
                </a:tc>
                <a:extLst>
                  <a:ext uri="{0D108BD9-81ED-4DB2-BD59-A6C34878D82A}">
                    <a16:rowId xmlns:a16="http://schemas.microsoft.com/office/drawing/2014/main" val="4243503649"/>
                  </a:ext>
                </a:extLst>
              </a:tr>
              <a:tr h="455802">
                <a:tc>
                  <a:txBody>
                    <a:bodyPr/>
                    <a:lstStyle/>
                    <a:p>
                      <a:pPr marL="0" marR="0">
                        <a:lnSpc>
                          <a:spcPct val="107000"/>
                        </a:lnSpc>
                        <a:spcBef>
                          <a:spcPts val="0"/>
                        </a:spcBef>
                        <a:spcAft>
                          <a:spcPts val="0"/>
                        </a:spcAft>
                      </a:pPr>
                      <a:r>
                        <a:rPr lang="en-US" sz="1400">
                          <a:effectLst/>
                          <a:latin typeface="+mj-lt"/>
                        </a:rPr>
                        <a:t>EHR, Patient records</a:t>
                      </a:r>
                      <a:endParaRPr lang="en-US" sz="1400">
                        <a:effectLst/>
                        <a:latin typeface="+mj-lt"/>
                        <a:ea typeface="Calibri" panose="020F0502020204030204" pitchFamily="34" charset="0"/>
                        <a:cs typeface="Times New Roman" panose="02020603050405020304" pitchFamily="18" charset="0"/>
                      </a:endParaRPr>
                    </a:p>
                  </a:txBody>
                  <a:tcPr marL="68575" marR="68575" marT="0" marB="0"/>
                </a:tc>
                <a:tc>
                  <a:txBody>
                    <a:bodyPr/>
                    <a:lstStyle/>
                    <a:p>
                      <a:pPr marL="0" marR="0">
                        <a:lnSpc>
                          <a:spcPct val="107000"/>
                        </a:lnSpc>
                        <a:spcBef>
                          <a:spcPts val="0"/>
                        </a:spcBef>
                        <a:spcAft>
                          <a:spcPts val="0"/>
                        </a:spcAft>
                      </a:pPr>
                      <a:r>
                        <a:rPr lang="en-US" sz="1400">
                          <a:effectLst/>
                          <a:latin typeface="+mj-lt"/>
                        </a:rPr>
                        <a:t>Child and adolescent major depressive disorder (MDD): Suicide Risk Assessment (see Medicaid Child Core Set)</a:t>
                      </a:r>
                      <a:endParaRPr lang="en-US" sz="1400">
                        <a:effectLst/>
                        <a:latin typeface="+mj-lt"/>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7000"/>
                        </a:lnSpc>
                        <a:spcBef>
                          <a:spcPts val="0"/>
                        </a:spcBef>
                        <a:spcAft>
                          <a:spcPts val="0"/>
                        </a:spcAft>
                      </a:pPr>
                      <a:r>
                        <a:rPr lang="en-US" sz="1400">
                          <a:effectLst/>
                          <a:latin typeface="+mj-lt"/>
                        </a:rPr>
                        <a:t>1365</a:t>
                      </a:r>
                      <a:endParaRPr lang="en-US" sz="1400">
                        <a:effectLst/>
                        <a:latin typeface="+mj-lt"/>
                        <a:ea typeface="Calibri" panose="020F0502020204030204" pitchFamily="34" charset="0"/>
                        <a:cs typeface="Times New Roman" panose="02020603050405020304" pitchFamily="18" charset="0"/>
                      </a:endParaRPr>
                    </a:p>
                  </a:txBody>
                  <a:tcPr marL="68575" marR="68575" marT="0" marB="0"/>
                </a:tc>
                <a:extLst>
                  <a:ext uri="{0D108BD9-81ED-4DB2-BD59-A6C34878D82A}">
                    <a16:rowId xmlns:a16="http://schemas.microsoft.com/office/drawing/2014/main" val="3327505353"/>
                  </a:ext>
                </a:extLst>
              </a:tr>
              <a:tr h="455802">
                <a:tc>
                  <a:txBody>
                    <a:bodyPr/>
                    <a:lstStyle/>
                    <a:p>
                      <a:pPr marL="0" marR="0">
                        <a:lnSpc>
                          <a:spcPct val="107000"/>
                        </a:lnSpc>
                        <a:spcBef>
                          <a:spcPts val="0"/>
                        </a:spcBef>
                        <a:spcAft>
                          <a:spcPts val="0"/>
                        </a:spcAft>
                      </a:pPr>
                      <a:r>
                        <a:rPr lang="en-US" sz="1400">
                          <a:effectLst/>
                          <a:latin typeface="+mj-lt"/>
                        </a:rPr>
                        <a:t>EHR, Patient records</a:t>
                      </a:r>
                      <a:endParaRPr lang="en-US" sz="1400">
                        <a:effectLst/>
                        <a:latin typeface="+mj-lt"/>
                        <a:ea typeface="Calibri" panose="020F0502020204030204" pitchFamily="34" charset="0"/>
                        <a:cs typeface="Times New Roman" panose="02020603050405020304" pitchFamily="18" charset="0"/>
                      </a:endParaRPr>
                    </a:p>
                  </a:txBody>
                  <a:tcPr marL="68575" marR="68575" marT="0" marB="0"/>
                </a:tc>
                <a:tc>
                  <a:txBody>
                    <a:bodyPr/>
                    <a:lstStyle/>
                    <a:p>
                      <a:pPr marL="0" marR="0">
                        <a:lnSpc>
                          <a:spcPct val="107000"/>
                        </a:lnSpc>
                        <a:spcBef>
                          <a:spcPts val="0"/>
                        </a:spcBef>
                        <a:spcAft>
                          <a:spcPts val="0"/>
                        </a:spcAft>
                      </a:pPr>
                      <a:r>
                        <a:rPr lang="en-US" sz="1400">
                          <a:effectLst/>
                          <a:latin typeface="+mj-lt"/>
                        </a:rPr>
                        <a:t>Adult major depressive disorder (MDD): Suicide risk assessment (use EHR Incentive Program version of measure)</a:t>
                      </a:r>
                      <a:endParaRPr lang="en-US" sz="1400">
                        <a:effectLst/>
                        <a:latin typeface="+mj-lt"/>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7000"/>
                        </a:lnSpc>
                        <a:spcBef>
                          <a:spcPts val="0"/>
                        </a:spcBef>
                        <a:spcAft>
                          <a:spcPts val="0"/>
                        </a:spcAft>
                      </a:pPr>
                      <a:r>
                        <a:rPr lang="en-US" sz="1400">
                          <a:effectLst/>
                          <a:latin typeface="+mj-lt"/>
                        </a:rPr>
                        <a:t>0104</a:t>
                      </a:r>
                      <a:endParaRPr lang="en-US" sz="1400">
                        <a:effectLst/>
                        <a:latin typeface="+mj-lt"/>
                        <a:ea typeface="Calibri" panose="020F0502020204030204" pitchFamily="34" charset="0"/>
                        <a:cs typeface="Times New Roman" panose="02020603050405020304" pitchFamily="18" charset="0"/>
                      </a:endParaRPr>
                    </a:p>
                  </a:txBody>
                  <a:tcPr marL="68575" marR="68575" marT="0" marB="0"/>
                </a:tc>
                <a:extLst>
                  <a:ext uri="{0D108BD9-81ED-4DB2-BD59-A6C34878D82A}">
                    <a16:rowId xmlns:a16="http://schemas.microsoft.com/office/drawing/2014/main" val="4166030654"/>
                  </a:ext>
                </a:extLst>
              </a:tr>
              <a:tr h="455802">
                <a:tc>
                  <a:txBody>
                    <a:bodyPr/>
                    <a:lstStyle/>
                    <a:p>
                      <a:pPr marL="0" marR="0">
                        <a:lnSpc>
                          <a:spcPct val="107000"/>
                        </a:lnSpc>
                        <a:spcBef>
                          <a:spcPts val="0"/>
                        </a:spcBef>
                        <a:spcAft>
                          <a:spcPts val="0"/>
                        </a:spcAft>
                      </a:pPr>
                      <a:r>
                        <a:rPr lang="en-US" sz="1400">
                          <a:effectLst/>
                          <a:latin typeface="+mj-lt"/>
                        </a:rPr>
                        <a:t>EHR, Patient records</a:t>
                      </a:r>
                      <a:endParaRPr lang="en-US" sz="1400">
                        <a:effectLst/>
                        <a:latin typeface="+mj-lt"/>
                        <a:ea typeface="Calibri" panose="020F0502020204030204" pitchFamily="34" charset="0"/>
                        <a:cs typeface="Times New Roman" panose="02020603050405020304" pitchFamily="18" charset="0"/>
                      </a:endParaRPr>
                    </a:p>
                  </a:txBody>
                  <a:tcPr marL="68575" marR="68575" marT="0" marB="0"/>
                </a:tc>
                <a:tc>
                  <a:txBody>
                    <a:bodyPr/>
                    <a:lstStyle/>
                    <a:p>
                      <a:pPr marL="0" marR="0">
                        <a:lnSpc>
                          <a:spcPct val="107000"/>
                        </a:lnSpc>
                        <a:spcBef>
                          <a:spcPts val="0"/>
                        </a:spcBef>
                        <a:spcAft>
                          <a:spcPts val="0"/>
                        </a:spcAft>
                      </a:pPr>
                      <a:r>
                        <a:rPr lang="en-US" sz="1400">
                          <a:effectLst/>
                          <a:latin typeface="+mj-lt"/>
                        </a:rPr>
                        <a:t>Screening for Clinical Depression and Follow-Up Plan (see Medicaid Adult Core Set)</a:t>
                      </a:r>
                      <a:endParaRPr lang="en-US" sz="1400">
                        <a:effectLst/>
                        <a:latin typeface="+mj-lt"/>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7000"/>
                        </a:lnSpc>
                        <a:spcBef>
                          <a:spcPts val="0"/>
                        </a:spcBef>
                        <a:spcAft>
                          <a:spcPts val="0"/>
                        </a:spcAft>
                      </a:pPr>
                      <a:r>
                        <a:rPr lang="en-US" sz="1400">
                          <a:effectLst/>
                          <a:latin typeface="+mj-lt"/>
                        </a:rPr>
                        <a:t>0418</a:t>
                      </a:r>
                      <a:endParaRPr lang="en-US" sz="1400">
                        <a:effectLst/>
                        <a:latin typeface="+mj-lt"/>
                        <a:ea typeface="Calibri" panose="020F0502020204030204" pitchFamily="34" charset="0"/>
                        <a:cs typeface="Times New Roman" panose="02020603050405020304" pitchFamily="18" charset="0"/>
                      </a:endParaRPr>
                    </a:p>
                  </a:txBody>
                  <a:tcPr marL="68575" marR="68575" marT="0" marB="0"/>
                </a:tc>
                <a:extLst>
                  <a:ext uri="{0D108BD9-81ED-4DB2-BD59-A6C34878D82A}">
                    <a16:rowId xmlns:a16="http://schemas.microsoft.com/office/drawing/2014/main" val="1040632471"/>
                  </a:ext>
                </a:extLst>
              </a:tr>
              <a:tr h="455802">
                <a:tc>
                  <a:txBody>
                    <a:bodyPr/>
                    <a:lstStyle/>
                    <a:p>
                      <a:pPr marL="0" marR="0">
                        <a:lnSpc>
                          <a:spcPct val="107000"/>
                        </a:lnSpc>
                        <a:spcBef>
                          <a:spcPts val="0"/>
                        </a:spcBef>
                        <a:spcAft>
                          <a:spcPts val="0"/>
                        </a:spcAft>
                      </a:pPr>
                      <a:r>
                        <a:rPr lang="en-US" sz="1400">
                          <a:effectLst/>
                          <a:latin typeface="+mj-lt"/>
                        </a:rPr>
                        <a:t>EHR, Patient records</a:t>
                      </a:r>
                      <a:endParaRPr lang="en-US" sz="1400">
                        <a:effectLst/>
                        <a:latin typeface="+mj-lt"/>
                        <a:ea typeface="Calibri" panose="020F0502020204030204" pitchFamily="34" charset="0"/>
                        <a:cs typeface="Times New Roman" panose="02020603050405020304" pitchFamily="18" charset="0"/>
                      </a:endParaRPr>
                    </a:p>
                  </a:txBody>
                  <a:tcPr marL="68575" marR="68575" marT="0" marB="0"/>
                </a:tc>
                <a:tc>
                  <a:txBody>
                    <a:bodyPr/>
                    <a:lstStyle/>
                    <a:p>
                      <a:pPr marL="0" marR="0">
                        <a:lnSpc>
                          <a:spcPct val="107000"/>
                        </a:lnSpc>
                        <a:spcBef>
                          <a:spcPts val="0"/>
                        </a:spcBef>
                        <a:spcAft>
                          <a:spcPts val="0"/>
                        </a:spcAft>
                      </a:pPr>
                      <a:r>
                        <a:rPr lang="en-US" sz="1400">
                          <a:effectLst/>
                          <a:latin typeface="+mj-lt"/>
                        </a:rPr>
                        <a:t>Consumer follow-up with standardized measure (PHQ-9) Depression Remission at 12 months</a:t>
                      </a:r>
                      <a:endParaRPr lang="en-US" sz="1400">
                        <a:effectLst/>
                        <a:latin typeface="+mj-lt"/>
                        <a:ea typeface="Calibri" panose="020F0502020204030204" pitchFamily="34" charset="0"/>
                        <a:cs typeface="Times New Roman" panose="02020603050405020304" pitchFamily="18" charset="0"/>
                      </a:endParaRPr>
                    </a:p>
                  </a:txBody>
                  <a:tcPr marL="68575" marR="68575" marT="0" marB="0"/>
                </a:tc>
                <a:tc>
                  <a:txBody>
                    <a:bodyPr/>
                    <a:lstStyle/>
                    <a:p>
                      <a:pPr marL="0" marR="0" algn="ctr">
                        <a:lnSpc>
                          <a:spcPct val="107000"/>
                        </a:lnSpc>
                        <a:spcBef>
                          <a:spcPts val="0"/>
                        </a:spcBef>
                        <a:spcAft>
                          <a:spcPts val="0"/>
                        </a:spcAft>
                      </a:pPr>
                      <a:r>
                        <a:rPr lang="en-US" sz="1400" dirty="0">
                          <a:effectLst/>
                          <a:latin typeface="+mj-lt"/>
                        </a:rPr>
                        <a:t>0710</a:t>
                      </a:r>
                      <a:endParaRPr lang="en-US" sz="1400" dirty="0">
                        <a:effectLst/>
                        <a:latin typeface="+mj-lt"/>
                        <a:ea typeface="Calibri" panose="020F0502020204030204" pitchFamily="34" charset="0"/>
                        <a:cs typeface="Times New Roman" panose="02020603050405020304" pitchFamily="18" charset="0"/>
                      </a:endParaRPr>
                    </a:p>
                  </a:txBody>
                  <a:tcPr marL="68575" marR="68575" marT="0" marB="0"/>
                </a:tc>
                <a:extLst>
                  <a:ext uri="{0D108BD9-81ED-4DB2-BD59-A6C34878D82A}">
                    <a16:rowId xmlns:a16="http://schemas.microsoft.com/office/drawing/2014/main" val="3899591792"/>
                  </a:ext>
                </a:extLst>
              </a:tr>
            </a:tbl>
          </a:graphicData>
        </a:graphic>
      </p:graphicFrame>
    </p:spTree>
    <p:extLst>
      <p:ext uri="{BB962C8B-B14F-4D97-AF65-F5344CB8AC3E}">
        <p14:creationId xmlns:p14="http://schemas.microsoft.com/office/powerpoint/2010/main" val="51547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0451-1F0C-420E-A56B-773965D9249A}"/>
              </a:ext>
            </a:extLst>
          </p:cNvPr>
          <p:cNvSpPr>
            <a:spLocks noGrp="1"/>
          </p:cNvSpPr>
          <p:nvPr>
            <p:ph type="title"/>
          </p:nvPr>
        </p:nvSpPr>
        <p:spPr>
          <a:xfrm>
            <a:off x="564874" y="101601"/>
            <a:ext cx="11062252" cy="1589089"/>
          </a:xfrm>
        </p:spPr>
        <p:txBody>
          <a:bodyPr/>
          <a:lstStyle/>
          <a:p>
            <a:r>
              <a:rPr lang="en-US" sz="4000" dirty="0"/>
              <a:t>Quality Reporting: State Reported Measures (12)</a:t>
            </a:r>
          </a:p>
        </p:txBody>
      </p:sp>
      <p:sp>
        <p:nvSpPr>
          <p:cNvPr id="3" name="Content Placeholder 2">
            <a:extLst>
              <a:ext uri="{FF2B5EF4-FFF2-40B4-BE49-F238E27FC236}">
                <a16:creationId xmlns:a16="http://schemas.microsoft.com/office/drawing/2014/main" id="{AE3390F2-C697-4DE6-9914-D4DED06764D0}"/>
              </a:ext>
            </a:extLst>
          </p:cNvPr>
          <p:cNvSpPr>
            <a:spLocks noGrp="1"/>
          </p:cNvSpPr>
          <p:nvPr>
            <p:ph idx="1"/>
          </p:nvPr>
        </p:nvSpPr>
        <p:spPr/>
        <p:txBody>
          <a:bodyPr/>
          <a:lstStyle/>
          <a:p>
            <a:endParaRPr lang="en-US"/>
          </a:p>
        </p:txBody>
      </p:sp>
      <p:graphicFrame>
        <p:nvGraphicFramePr>
          <p:cNvPr id="4" name="Content Placeholder 5">
            <a:extLst>
              <a:ext uri="{FF2B5EF4-FFF2-40B4-BE49-F238E27FC236}">
                <a16:creationId xmlns:a16="http://schemas.microsoft.com/office/drawing/2014/main" id="{66A50E1E-84A6-45D7-9446-934FE7615C99}"/>
              </a:ext>
            </a:extLst>
          </p:cNvPr>
          <p:cNvGraphicFramePr>
            <a:graphicFrameLocks/>
          </p:cNvGraphicFramePr>
          <p:nvPr/>
        </p:nvGraphicFramePr>
        <p:xfrm>
          <a:off x="564874" y="1265818"/>
          <a:ext cx="11062252" cy="5396481"/>
        </p:xfrm>
        <a:graphic>
          <a:graphicData uri="http://schemas.openxmlformats.org/drawingml/2006/table">
            <a:tbl>
              <a:tblPr firstRow="1" firstCol="1" bandRow="1">
                <a:tableStyleId>{F5AB1C69-6EDB-4FF4-983F-18BD219EF322}</a:tableStyleId>
              </a:tblPr>
              <a:tblGrid>
                <a:gridCol w="3048573">
                  <a:extLst>
                    <a:ext uri="{9D8B030D-6E8A-4147-A177-3AD203B41FA5}">
                      <a16:colId xmlns:a16="http://schemas.microsoft.com/office/drawing/2014/main" val="645373001"/>
                    </a:ext>
                  </a:extLst>
                </a:gridCol>
                <a:gridCol w="6699654">
                  <a:extLst>
                    <a:ext uri="{9D8B030D-6E8A-4147-A177-3AD203B41FA5}">
                      <a16:colId xmlns:a16="http://schemas.microsoft.com/office/drawing/2014/main" val="604024543"/>
                    </a:ext>
                  </a:extLst>
                </a:gridCol>
                <a:gridCol w="1314025">
                  <a:extLst>
                    <a:ext uri="{9D8B030D-6E8A-4147-A177-3AD203B41FA5}">
                      <a16:colId xmlns:a16="http://schemas.microsoft.com/office/drawing/2014/main" val="1527424930"/>
                    </a:ext>
                  </a:extLst>
                </a:gridCol>
              </a:tblGrid>
              <a:tr h="400635">
                <a:tc>
                  <a:txBody>
                    <a:bodyPr/>
                    <a:lstStyle/>
                    <a:p>
                      <a:pPr marL="0" marR="0" algn="ctr">
                        <a:lnSpc>
                          <a:spcPct val="107000"/>
                        </a:lnSpc>
                        <a:spcBef>
                          <a:spcPts val="0"/>
                        </a:spcBef>
                        <a:spcAft>
                          <a:spcPts val="0"/>
                        </a:spcAft>
                      </a:pPr>
                      <a:r>
                        <a:rPr lang="en-US" sz="1400" dirty="0">
                          <a:effectLst/>
                          <a:latin typeface="+mj-lt"/>
                        </a:rPr>
                        <a:t>Potential Source of Data</a:t>
                      </a:r>
                      <a:endParaRPr lang="en-US" sz="1400" dirty="0">
                        <a:effectLst/>
                        <a:latin typeface="+mj-lt"/>
                        <a:ea typeface="Calibri" panose="020F0502020204030204" pitchFamily="34" charset="0"/>
                        <a:cs typeface="Times New Roman" panose="02020603050405020304" pitchFamily="18" charset="0"/>
                      </a:endParaRPr>
                    </a:p>
                  </a:txBody>
                  <a:tcPr marL="64086" marR="64086" marT="0" marB="0">
                    <a:solidFill>
                      <a:schemeClr val="bg1">
                        <a:lumMod val="50000"/>
                      </a:schemeClr>
                    </a:solidFill>
                  </a:tcPr>
                </a:tc>
                <a:tc>
                  <a:txBody>
                    <a:bodyPr/>
                    <a:lstStyle/>
                    <a:p>
                      <a:pPr marL="0" marR="0" algn="ctr">
                        <a:lnSpc>
                          <a:spcPct val="107000"/>
                        </a:lnSpc>
                        <a:spcBef>
                          <a:spcPts val="0"/>
                        </a:spcBef>
                        <a:spcAft>
                          <a:spcPts val="0"/>
                        </a:spcAft>
                      </a:pPr>
                      <a:r>
                        <a:rPr lang="en-US" sz="1400" dirty="0">
                          <a:effectLst/>
                          <a:latin typeface="+mj-lt"/>
                        </a:rPr>
                        <a:t>Measure or Other Reporting Requirement</a:t>
                      </a:r>
                      <a:endParaRPr lang="en-US" sz="1400" dirty="0">
                        <a:effectLst/>
                        <a:latin typeface="+mj-lt"/>
                        <a:ea typeface="Calibri" panose="020F0502020204030204" pitchFamily="34" charset="0"/>
                        <a:cs typeface="Times New Roman" panose="02020603050405020304" pitchFamily="18" charset="0"/>
                      </a:endParaRPr>
                    </a:p>
                  </a:txBody>
                  <a:tcPr marL="64086" marR="64086" marT="0" marB="0">
                    <a:solidFill>
                      <a:schemeClr val="bg1">
                        <a:lumMod val="50000"/>
                      </a:schemeClr>
                    </a:solidFill>
                  </a:tcPr>
                </a:tc>
                <a:tc>
                  <a:txBody>
                    <a:bodyPr/>
                    <a:lstStyle/>
                    <a:p>
                      <a:pPr marL="0" marR="0" algn="ctr">
                        <a:lnSpc>
                          <a:spcPct val="107000"/>
                        </a:lnSpc>
                        <a:spcBef>
                          <a:spcPts val="0"/>
                        </a:spcBef>
                        <a:spcAft>
                          <a:spcPts val="0"/>
                        </a:spcAft>
                      </a:pPr>
                      <a:r>
                        <a:rPr lang="en-US" sz="1400" dirty="0">
                          <a:effectLst/>
                          <a:latin typeface="+mj-lt"/>
                        </a:rPr>
                        <a:t>NQF Endorsed</a:t>
                      </a:r>
                      <a:endParaRPr lang="en-US" sz="1400" dirty="0">
                        <a:effectLst/>
                        <a:latin typeface="+mj-lt"/>
                        <a:ea typeface="Calibri" panose="020F0502020204030204" pitchFamily="34" charset="0"/>
                        <a:cs typeface="Times New Roman" panose="02020603050405020304" pitchFamily="18" charset="0"/>
                      </a:endParaRPr>
                    </a:p>
                  </a:txBody>
                  <a:tcPr marL="64086" marR="64086" marT="0" marB="0">
                    <a:solidFill>
                      <a:schemeClr val="bg1">
                        <a:lumMod val="50000"/>
                      </a:schemeClr>
                    </a:solidFill>
                  </a:tcPr>
                </a:tc>
                <a:extLst>
                  <a:ext uri="{0D108BD9-81ED-4DB2-BD59-A6C34878D82A}">
                    <a16:rowId xmlns:a16="http://schemas.microsoft.com/office/drawing/2014/main" val="1881096279"/>
                  </a:ext>
                </a:extLst>
              </a:tr>
              <a:tr h="605484">
                <a:tc>
                  <a:txBody>
                    <a:bodyPr/>
                    <a:lstStyle/>
                    <a:p>
                      <a:pPr marL="0" marR="0">
                        <a:lnSpc>
                          <a:spcPct val="107000"/>
                        </a:lnSpc>
                        <a:spcBef>
                          <a:spcPts val="0"/>
                        </a:spcBef>
                        <a:spcAft>
                          <a:spcPts val="0"/>
                        </a:spcAft>
                      </a:pPr>
                      <a:r>
                        <a:rPr lang="en-US" sz="1400">
                          <a:effectLst/>
                          <a:latin typeface="+mj-lt"/>
                        </a:rPr>
                        <a:t>URS</a:t>
                      </a:r>
                      <a:endParaRPr lang="en-US" sz="1400">
                        <a:effectLst/>
                        <a:latin typeface="+mj-lt"/>
                        <a:ea typeface="Calibri" panose="020F0502020204030204" pitchFamily="34" charset="0"/>
                        <a:cs typeface="Times New Roman" panose="02020603050405020304" pitchFamily="18" charset="0"/>
                      </a:endParaRPr>
                    </a:p>
                  </a:txBody>
                  <a:tcPr marL="64086" marR="64086" marT="0" marB="0"/>
                </a:tc>
                <a:tc>
                  <a:txBody>
                    <a:bodyPr/>
                    <a:lstStyle/>
                    <a:p>
                      <a:pPr marL="0" marR="0">
                        <a:lnSpc>
                          <a:spcPct val="107000"/>
                        </a:lnSpc>
                        <a:spcBef>
                          <a:spcPts val="0"/>
                        </a:spcBef>
                        <a:spcAft>
                          <a:spcPts val="0"/>
                        </a:spcAft>
                      </a:pPr>
                      <a:r>
                        <a:rPr lang="en-US" sz="1400" dirty="0">
                          <a:effectLst/>
                          <a:latin typeface="+mj-lt"/>
                        </a:rPr>
                        <a:t>Housing Status (Residential Status at Admission or Start of the Reporting Period Compared to Residential Status at Discharge or End of the Reporting Period)</a:t>
                      </a:r>
                      <a:endParaRPr lang="en-US" sz="1400" dirty="0">
                        <a:effectLst/>
                        <a:latin typeface="+mj-lt"/>
                        <a:ea typeface="Calibri" panose="020F0502020204030204" pitchFamily="34" charset="0"/>
                        <a:cs typeface="Times New Roman" panose="02020603050405020304" pitchFamily="18" charset="0"/>
                      </a:endParaRPr>
                    </a:p>
                  </a:txBody>
                  <a:tcPr marL="64086" marR="64086" marT="0" marB="0"/>
                </a:tc>
                <a:tc>
                  <a:txBody>
                    <a:bodyPr/>
                    <a:lstStyle/>
                    <a:p>
                      <a:pPr marL="0" marR="0">
                        <a:lnSpc>
                          <a:spcPct val="107000"/>
                        </a:lnSpc>
                        <a:spcBef>
                          <a:spcPts val="0"/>
                        </a:spcBef>
                        <a:spcAft>
                          <a:spcPts val="0"/>
                        </a:spcAft>
                      </a:pPr>
                      <a:r>
                        <a:rPr lang="en-US" sz="1400">
                          <a:effectLst/>
                          <a:latin typeface="+mj-lt"/>
                        </a:rPr>
                        <a:t>N/A</a:t>
                      </a:r>
                      <a:endParaRPr lang="en-US" sz="1400">
                        <a:effectLst/>
                        <a:latin typeface="+mj-lt"/>
                        <a:ea typeface="Calibri" panose="020F0502020204030204" pitchFamily="34" charset="0"/>
                        <a:cs typeface="Times New Roman" panose="02020603050405020304" pitchFamily="18" charset="0"/>
                      </a:endParaRPr>
                    </a:p>
                  </a:txBody>
                  <a:tcPr marL="64086" marR="64086" marT="0" marB="0"/>
                </a:tc>
                <a:extLst>
                  <a:ext uri="{0D108BD9-81ED-4DB2-BD59-A6C34878D82A}">
                    <a16:rowId xmlns:a16="http://schemas.microsoft.com/office/drawing/2014/main" val="2916916666"/>
                  </a:ext>
                </a:extLst>
              </a:tr>
              <a:tr h="371305">
                <a:tc>
                  <a:txBody>
                    <a:bodyPr/>
                    <a:lstStyle/>
                    <a:p>
                      <a:pPr marL="0" marR="0">
                        <a:lnSpc>
                          <a:spcPct val="107000"/>
                        </a:lnSpc>
                        <a:spcBef>
                          <a:spcPts val="0"/>
                        </a:spcBef>
                        <a:spcAft>
                          <a:spcPts val="0"/>
                        </a:spcAft>
                      </a:pPr>
                      <a:r>
                        <a:rPr lang="en-US" sz="1400">
                          <a:effectLst/>
                          <a:latin typeface="+mj-lt"/>
                        </a:rPr>
                        <a:t>Claims data/ encounter data</a:t>
                      </a:r>
                      <a:endParaRPr lang="en-US" sz="1400">
                        <a:effectLst/>
                        <a:latin typeface="+mj-lt"/>
                        <a:ea typeface="Calibri" panose="020F0502020204030204" pitchFamily="34" charset="0"/>
                        <a:cs typeface="Times New Roman" panose="02020603050405020304" pitchFamily="18" charset="0"/>
                      </a:endParaRPr>
                    </a:p>
                  </a:txBody>
                  <a:tcPr marL="64086" marR="64086" marT="0" marB="0"/>
                </a:tc>
                <a:tc>
                  <a:txBody>
                    <a:bodyPr/>
                    <a:lstStyle/>
                    <a:p>
                      <a:pPr marL="0" marR="0">
                        <a:lnSpc>
                          <a:spcPct val="107000"/>
                        </a:lnSpc>
                        <a:spcBef>
                          <a:spcPts val="0"/>
                        </a:spcBef>
                        <a:spcAft>
                          <a:spcPts val="0"/>
                        </a:spcAft>
                      </a:pPr>
                      <a:r>
                        <a:rPr lang="en-US" sz="1400">
                          <a:effectLst/>
                          <a:latin typeface="+mj-lt"/>
                        </a:rPr>
                        <a:t>Follow-Up After Emergency Department for Mental Health</a:t>
                      </a:r>
                      <a:endParaRPr lang="en-US" sz="1400">
                        <a:effectLst/>
                        <a:latin typeface="+mj-lt"/>
                        <a:ea typeface="Calibri" panose="020F0502020204030204" pitchFamily="34" charset="0"/>
                        <a:cs typeface="Times New Roman" panose="02020603050405020304" pitchFamily="18" charset="0"/>
                      </a:endParaRPr>
                    </a:p>
                  </a:txBody>
                  <a:tcPr marL="64086" marR="64086" marT="0" marB="0"/>
                </a:tc>
                <a:tc>
                  <a:txBody>
                    <a:bodyPr/>
                    <a:lstStyle/>
                    <a:p>
                      <a:pPr marL="0" marR="0">
                        <a:lnSpc>
                          <a:spcPct val="107000"/>
                        </a:lnSpc>
                        <a:spcBef>
                          <a:spcPts val="0"/>
                        </a:spcBef>
                        <a:spcAft>
                          <a:spcPts val="0"/>
                        </a:spcAft>
                      </a:pPr>
                      <a:r>
                        <a:rPr lang="en-US" sz="1400">
                          <a:effectLst/>
                          <a:latin typeface="+mj-lt"/>
                        </a:rPr>
                        <a:t>2605</a:t>
                      </a:r>
                      <a:endParaRPr lang="en-US" sz="1400">
                        <a:effectLst/>
                        <a:latin typeface="+mj-lt"/>
                        <a:ea typeface="Calibri" panose="020F0502020204030204" pitchFamily="34" charset="0"/>
                        <a:cs typeface="Times New Roman" panose="02020603050405020304" pitchFamily="18" charset="0"/>
                      </a:endParaRPr>
                    </a:p>
                  </a:txBody>
                  <a:tcPr marL="64086" marR="64086" marT="0" marB="0"/>
                </a:tc>
                <a:extLst>
                  <a:ext uri="{0D108BD9-81ED-4DB2-BD59-A6C34878D82A}">
                    <a16:rowId xmlns:a16="http://schemas.microsoft.com/office/drawing/2014/main" val="1265406954"/>
                  </a:ext>
                </a:extLst>
              </a:tr>
              <a:tr h="397448">
                <a:tc>
                  <a:txBody>
                    <a:bodyPr/>
                    <a:lstStyle/>
                    <a:p>
                      <a:pPr marL="0" marR="0">
                        <a:lnSpc>
                          <a:spcPct val="107000"/>
                        </a:lnSpc>
                        <a:spcBef>
                          <a:spcPts val="0"/>
                        </a:spcBef>
                        <a:spcAft>
                          <a:spcPts val="0"/>
                        </a:spcAft>
                      </a:pPr>
                      <a:r>
                        <a:rPr lang="en-US" sz="1400">
                          <a:effectLst/>
                          <a:latin typeface="+mj-lt"/>
                        </a:rPr>
                        <a:t>Claims data/ encounter data</a:t>
                      </a:r>
                      <a:endParaRPr lang="en-US" sz="1400">
                        <a:effectLst/>
                        <a:latin typeface="+mj-lt"/>
                        <a:ea typeface="Calibri" panose="020F0502020204030204" pitchFamily="34" charset="0"/>
                        <a:cs typeface="Times New Roman" panose="02020603050405020304" pitchFamily="18" charset="0"/>
                      </a:endParaRPr>
                    </a:p>
                  </a:txBody>
                  <a:tcPr marL="64086" marR="64086" marT="0" marB="0"/>
                </a:tc>
                <a:tc>
                  <a:txBody>
                    <a:bodyPr/>
                    <a:lstStyle/>
                    <a:p>
                      <a:pPr marL="0" marR="0">
                        <a:lnSpc>
                          <a:spcPct val="107000"/>
                        </a:lnSpc>
                        <a:spcBef>
                          <a:spcPts val="0"/>
                        </a:spcBef>
                        <a:spcAft>
                          <a:spcPts val="0"/>
                        </a:spcAft>
                      </a:pPr>
                      <a:r>
                        <a:rPr lang="en-US" sz="1400" dirty="0">
                          <a:effectLst/>
                          <a:latin typeface="+mj-lt"/>
                        </a:rPr>
                        <a:t>Follow-Up After Emergency Department for Alcohol or Other Dependence</a:t>
                      </a:r>
                      <a:endParaRPr lang="en-US" sz="1400" dirty="0">
                        <a:effectLst/>
                        <a:latin typeface="+mj-lt"/>
                        <a:ea typeface="Calibri" panose="020F0502020204030204" pitchFamily="34" charset="0"/>
                        <a:cs typeface="Times New Roman" panose="02020603050405020304" pitchFamily="18" charset="0"/>
                      </a:endParaRPr>
                    </a:p>
                  </a:txBody>
                  <a:tcPr marL="64086" marR="64086" marT="0" marB="0"/>
                </a:tc>
                <a:tc>
                  <a:txBody>
                    <a:bodyPr/>
                    <a:lstStyle/>
                    <a:p>
                      <a:pPr marL="0" marR="0">
                        <a:lnSpc>
                          <a:spcPct val="107000"/>
                        </a:lnSpc>
                        <a:spcBef>
                          <a:spcPts val="0"/>
                        </a:spcBef>
                        <a:spcAft>
                          <a:spcPts val="0"/>
                        </a:spcAft>
                      </a:pPr>
                      <a:r>
                        <a:rPr lang="en-US" sz="1400">
                          <a:effectLst/>
                          <a:latin typeface="+mj-lt"/>
                        </a:rPr>
                        <a:t>2605</a:t>
                      </a:r>
                      <a:endParaRPr lang="en-US" sz="1400">
                        <a:effectLst/>
                        <a:latin typeface="+mj-lt"/>
                        <a:ea typeface="Calibri" panose="020F0502020204030204" pitchFamily="34" charset="0"/>
                        <a:cs typeface="Times New Roman" panose="02020603050405020304" pitchFamily="18" charset="0"/>
                      </a:endParaRPr>
                    </a:p>
                  </a:txBody>
                  <a:tcPr marL="64086" marR="64086" marT="0" marB="0"/>
                </a:tc>
                <a:extLst>
                  <a:ext uri="{0D108BD9-81ED-4DB2-BD59-A6C34878D82A}">
                    <a16:rowId xmlns:a16="http://schemas.microsoft.com/office/drawing/2014/main" val="409107678"/>
                  </a:ext>
                </a:extLst>
              </a:tr>
              <a:tr h="371305">
                <a:tc>
                  <a:txBody>
                    <a:bodyPr/>
                    <a:lstStyle/>
                    <a:p>
                      <a:pPr marL="0" marR="0">
                        <a:lnSpc>
                          <a:spcPct val="107000"/>
                        </a:lnSpc>
                        <a:spcBef>
                          <a:spcPts val="0"/>
                        </a:spcBef>
                        <a:spcAft>
                          <a:spcPts val="0"/>
                        </a:spcAft>
                      </a:pPr>
                      <a:r>
                        <a:rPr lang="en-US" sz="1400" dirty="0">
                          <a:effectLst/>
                          <a:latin typeface="+mj-lt"/>
                        </a:rPr>
                        <a:t>Claims data/ encounter data</a:t>
                      </a:r>
                      <a:endParaRPr lang="en-US" sz="1400" dirty="0">
                        <a:effectLst/>
                        <a:latin typeface="+mj-lt"/>
                        <a:ea typeface="Calibri" panose="020F0502020204030204" pitchFamily="34" charset="0"/>
                        <a:cs typeface="Times New Roman" panose="02020603050405020304" pitchFamily="18" charset="0"/>
                      </a:endParaRPr>
                    </a:p>
                  </a:txBody>
                  <a:tcPr marL="64086" marR="64086" marT="0" marB="0"/>
                </a:tc>
                <a:tc>
                  <a:txBody>
                    <a:bodyPr/>
                    <a:lstStyle/>
                    <a:p>
                      <a:pPr marL="0" marR="0">
                        <a:lnSpc>
                          <a:spcPct val="107000"/>
                        </a:lnSpc>
                        <a:spcBef>
                          <a:spcPts val="0"/>
                        </a:spcBef>
                        <a:spcAft>
                          <a:spcPts val="0"/>
                        </a:spcAft>
                      </a:pPr>
                      <a:r>
                        <a:rPr lang="en-US" sz="1400">
                          <a:effectLst/>
                          <a:latin typeface="+mj-lt"/>
                        </a:rPr>
                        <a:t>Plan All-Cause Readmission Rate (PCR-AD) (see Medicaid Adult Core Set)</a:t>
                      </a:r>
                      <a:endParaRPr lang="en-US" sz="1400">
                        <a:effectLst/>
                        <a:latin typeface="+mj-lt"/>
                        <a:ea typeface="Calibri" panose="020F0502020204030204" pitchFamily="34" charset="0"/>
                        <a:cs typeface="Times New Roman" panose="02020603050405020304" pitchFamily="18" charset="0"/>
                      </a:endParaRPr>
                    </a:p>
                  </a:txBody>
                  <a:tcPr marL="64086" marR="64086" marT="0" marB="0"/>
                </a:tc>
                <a:tc>
                  <a:txBody>
                    <a:bodyPr/>
                    <a:lstStyle/>
                    <a:p>
                      <a:pPr marL="0" marR="0">
                        <a:lnSpc>
                          <a:spcPct val="107000"/>
                        </a:lnSpc>
                        <a:spcBef>
                          <a:spcPts val="0"/>
                        </a:spcBef>
                        <a:spcAft>
                          <a:spcPts val="0"/>
                        </a:spcAft>
                      </a:pPr>
                      <a:r>
                        <a:rPr lang="en-US" sz="1400">
                          <a:effectLst/>
                          <a:latin typeface="+mj-lt"/>
                        </a:rPr>
                        <a:t>1768</a:t>
                      </a:r>
                      <a:endParaRPr lang="en-US" sz="1400">
                        <a:effectLst/>
                        <a:latin typeface="+mj-lt"/>
                        <a:ea typeface="Calibri" panose="020F0502020204030204" pitchFamily="34" charset="0"/>
                        <a:cs typeface="Times New Roman" panose="02020603050405020304" pitchFamily="18" charset="0"/>
                      </a:endParaRPr>
                    </a:p>
                  </a:txBody>
                  <a:tcPr marL="64086" marR="64086" marT="0" marB="0"/>
                </a:tc>
                <a:extLst>
                  <a:ext uri="{0D108BD9-81ED-4DB2-BD59-A6C34878D82A}">
                    <a16:rowId xmlns:a16="http://schemas.microsoft.com/office/drawing/2014/main" val="3266406217"/>
                  </a:ext>
                </a:extLst>
              </a:tr>
              <a:tr h="400635">
                <a:tc>
                  <a:txBody>
                    <a:bodyPr/>
                    <a:lstStyle/>
                    <a:p>
                      <a:pPr marL="0" marR="0">
                        <a:lnSpc>
                          <a:spcPct val="107000"/>
                        </a:lnSpc>
                        <a:spcBef>
                          <a:spcPts val="0"/>
                        </a:spcBef>
                        <a:spcAft>
                          <a:spcPts val="0"/>
                        </a:spcAft>
                      </a:pPr>
                      <a:r>
                        <a:rPr lang="en-US" sz="1400">
                          <a:effectLst/>
                          <a:latin typeface="+mj-lt"/>
                        </a:rPr>
                        <a:t>Claims data/ encounter data</a:t>
                      </a:r>
                      <a:endParaRPr lang="en-US" sz="1400">
                        <a:effectLst/>
                        <a:latin typeface="+mj-lt"/>
                        <a:ea typeface="Calibri" panose="020F0502020204030204" pitchFamily="34" charset="0"/>
                        <a:cs typeface="Times New Roman" panose="02020603050405020304" pitchFamily="18" charset="0"/>
                      </a:endParaRPr>
                    </a:p>
                  </a:txBody>
                  <a:tcPr marL="64086" marR="64086" marT="0" marB="0"/>
                </a:tc>
                <a:tc>
                  <a:txBody>
                    <a:bodyPr/>
                    <a:lstStyle/>
                    <a:p>
                      <a:pPr marL="0" marR="0">
                        <a:lnSpc>
                          <a:spcPct val="107000"/>
                        </a:lnSpc>
                        <a:spcBef>
                          <a:spcPts val="0"/>
                        </a:spcBef>
                        <a:spcAft>
                          <a:spcPts val="0"/>
                        </a:spcAft>
                      </a:pPr>
                      <a:r>
                        <a:rPr lang="en-US" sz="1400" dirty="0">
                          <a:effectLst/>
                          <a:latin typeface="+mj-lt"/>
                        </a:rPr>
                        <a:t>Diabetes Screening for People with Schizophrenia or Bipolar Disorder who Are Using Antipsychotic Medications</a:t>
                      </a:r>
                      <a:endParaRPr lang="en-US" sz="1400" dirty="0">
                        <a:effectLst/>
                        <a:latin typeface="+mj-lt"/>
                        <a:ea typeface="Calibri" panose="020F0502020204030204" pitchFamily="34" charset="0"/>
                        <a:cs typeface="Times New Roman" panose="02020603050405020304" pitchFamily="18" charset="0"/>
                      </a:endParaRPr>
                    </a:p>
                  </a:txBody>
                  <a:tcPr marL="64086" marR="64086" marT="0" marB="0"/>
                </a:tc>
                <a:tc>
                  <a:txBody>
                    <a:bodyPr/>
                    <a:lstStyle/>
                    <a:p>
                      <a:pPr marL="0" marR="0">
                        <a:lnSpc>
                          <a:spcPct val="107000"/>
                        </a:lnSpc>
                        <a:spcBef>
                          <a:spcPts val="0"/>
                        </a:spcBef>
                        <a:spcAft>
                          <a:spcPts val="0"/>
                        </a:spcAft>
                      </a:pPr>
                      <a:r>
                        <a:rPr lang="en-US" sz="1400" dirty="0">
                          <a:effectLst/>
                          <a:latin typeface="+mj-lt"/>
                        </a:rPr>
                        <a:t>1932</a:t>
                      </a:r>
                      <a:endParaRPr lang="en-US" sz="1400" dirty="0">
                        <a:effectLst/>
                        <a:latin typeface="+mj-lt"/>
                        <a:ea typeface="Calibri" panose="020F0502020204030204" pitchFamily="34" charset="0"/>
                        <a:cs typeface="Times New Roman" panose="02020603050405020304" pitchFamily="18" charset="0"/>
                      </a:endParaRPr>
                    </a:p>
                  </a:txBody>
                  <a:tcPr marL="64086" marR="64086" marT="0" marB="0"/>
                </a:tc>
                <a:extLst>
                  <a:ext uri="{0D108BD9-81ED-4DB2-BD59-A6C34878D82A}">
                    <a16:rowId xmlns:a16="http://schemas.microsoft.com/office/drawing/2014/main" val="3710831730"/>
                  </a:ext>
                </a:extLst>
              </a:tr>
              <a:tr h="400635">
                <a:tc>
                  <a:txBody>
                    <a:bodyPr/>
                    <a:lstStyle/>
                    <a:p>
                      <a:pPr marL="0" marR="0">
                        <a:lnSpc>
                          <a:spcPct val="107000"/>
                        </a:lnSpc>
                        <a:spcBef>
                          <a:spcPts val="0"/>
                        </a:spcBef>
                        <a:spcAft>
                          <a:spcPts val="0"/>
                        </a:spcAft>
                      </a:pPr>
                      <a:r>
                        <a:rPr lang="en-US" sz="1400">
                          <a:effectLst/>
                          <a:latin typeface="+mj-lt"/>
                        </a:rPr>
                        <a:t>Claims data/ encounter data</a:t>
                      </a:r>
                      <a:endParaRPr lang="en-US" sz="1400">
                        <a:effectLst/>
                        <a:latin typeface="+mj-lt"/>
                        <a:ea typeface="Calibri" panose="020F0502020204030204" pitchFamily="34" charset="0"/>
                        <a:cs typeface="Times New Roman" panose="02020603050405020304" pitchFamily="18" charset="0"/>
                      </a:endParaRPr>
                    </a:p>
                  </a:txBody>
                  <a:tcPr marL="64086" marR="64086" marT="0" marB="0"/>
                </a:tc>
                <a:tc>
                  <a:txBody>
                    <a:bodyPr/>
                    <a:lstStyle/>
                    <a:p>
                      <a:pPr marL="0" marR="0">
                        <a:lnSpc>
                          <a:spcPct val="107000"/>
                        </a:lnSpc>
                        <a:spcBef>
                          <a:spcPts val="0"/>
                        </a:spcBef>
                        <a:spcAft>
                          <a:spcPts val="0"/>
                        </a:spcAft>
                      </a:pPr>
                      <a:r>
                        <a:rPr lang="en-US" sz="1400" dirty="0">
                          <a:effectLst/>
                          <a:latin typeface="+mj-lt"/>
                        </a:rPr>
                        <a:t>Adherence to Antipsychotic Medications for Individuals with Schizophrenia (see Medicaid Adult Core Set)</a:t>
                      </a:r>
                      <a:endParaRPr lang="en-US" sz="1400" dirty="0">
                        <a:effectLst/>
                        <a:latin typeface="+mj-lt"/>
                        <a:ea typeface="Calibri" panose="020F0502020204030204" pitchFamily="34" charset="0"/>
                        <a:cs typeface="Times New Roman" panose="02020603050405020304" pitchFamily="18" charset="0"/>
                      </a:endParaRPr>
                    </a:p>
                  </a:txBody>
                  <a:tcPr marL="64086" marR="64086" marT="0" marB="0"/>
                </a:tc>
                <a:tc>
                  <a:txBody>
                    <a:bodyPr/>
                    <a:lstStyle/>
                    <a:p>
                      <a:pPr marL="0" marR="0">
                        <a:lnSpc>
                          <a:spcPct val="107000"/>
                        </a:lnSpc>
                        <a:spcBef>
                          <a:spcPts val="0"/>
                        </a:spcBef>
                        <a:spcAft>
                          <a:spcPts val="0"/>
                        </a:spcAft>
                      </a:pPr>
                      <a:r>
                        <a:rPr lang="en-US" sz="1400" dirty="0">
                          <a:effectLst/>
                          <a:latin typeface="+mj-lt"/>
                        </a:rPr>
                        <a:t>N/A</a:t>
                      </a:r>
                      <a:endParaRPr lang="en-US" sz="1400" dirty="0">
                        <a:effectLst/>
                        <a:latin typeface="+mj-lt"/>
                        <a:ea typeface="Calibri" panose="020F0502020204030204" pitchFamily="34" charset="0"/>
                        <a:cs typeface="Times New Roman" panose="02020603050405020304" pitchFamily="18" charset="0"/>
                      </a:endParaRPr>
                    </a:p>
                  </a:txBody>
                  <a:tcPr marL="64086" marR="64086" marT="0" marB="0"/>
                </a:tc>
                <a:extLst>
                  <a:ext uri="{0D108BD9-81ED-4DB2-BD59-A6C34878D82A}">
                    <a16:rowId xmlns:a16="http://schemas.microsoft.com/office/drawing/2014/main" val="2032370854"/>
                  </a:ext>
                </a:extLst>
              </a:tr>
              <a:tr h="400635">
                <a:tc>
                  <a:txBody>
                    <a:bodyPr/>
                    <a:lstStyle/>
                    <a:p>
                      <a:pPr marL="0" marR="0">
                        <a:lnSpc>
                          <a:spcPct val="107000"/>
                        </a:lnSpc>
                        <a:spcBef>
                          <a:spcPts val="0"/>
                        </a:spcBef>
                        <a:spcAft>
                          <a:spcPts val="0"/>
                        </a:spcAft>
                      </a:pPr>
                      <a:r>
                        <a:rPr lang="en-US" sz="1400" dirty="0">
                          <a:effectLst/>
                          <a:latin typeface="+mj-lt"/>
                        </a:rPr>
                        <a:t>Claims data/ encounter data</a:t>
                      </a:r>
                      <a:endParaRPr lang="en-US" sz="1400" dirty="0">
                        <a:effectLst/>
                        <a:latin typeface="+mj-lt"/>
                        <a:ea typeface="Calibri" panose="020F0502020204030204" pitchFamily="34" charset="0"/>
                        <a:cs typeface="Times New Roman" panose="02020603050405020304" pitchFamily="18" charset="0"/>
                      </a:endParaRPr>
                    </a:p>
                  </a:txBody>
                  <a:tcPr marL="64086" marR="64086" marT="0" marB="0"/>
                </a:tc>
                <a:tc>
                  <a:txBody>
                    <a:bodyPr/>
                    <a:lstStyle/>
                    <a:p>
                      <a:pPr marL="0" marR="0">
                        <a:lnSpc>
                          <a:spcPct val="107000"/>
                        </a:lnSpc>
                        <a:spcBef>
                          <a:spcPts val="0"/>
                        </a:spcBef>
                        <a:spcAft>
                          <a:spcPts val="0"/>
                        </a:spcAft>
                      </a:pPr>
                      <a:r>
                        <a:rPr lang="en-US" sz="1400">
                          <a:effectLst/>
                          <a:latin typeface="+mj-lt"/>
                        </a:rPr>
                        <a:t>Follow-Up After Hospitalization for Mental Illness, ages 21+ (adult) (see Medicaid Adult Core Set)</a:t>
                      </a:r>
                      <a:endParaRPr lang="en-US" sz="1400">
                        <a:effectLst/>
                        <a:latin typeface="+mj-lt"/>
                        <a:ea typeface="Calibri" panose="020F0502020204030204" pitchFamily="34" charset="0"/>
                        <a:cs typeface="Times New Roman" panose="02020603050405020304" pitchFamily="18" charset="0"/>
                      </a:endParaRPr>
                    </a:p>
                  </a:txBody>
                  <a:tcPr marL="64086" marR="64086" marT="0" marB="0"/>
                </a:tc>
                <a:tc>
                  <a:txBody>
                    <a:bodyPr/>
                    <a:lstStyle/>
                    <a:p>
                      <a:pPr marL="0" marR="0">
                        <a:lnSpc>
                          <a:spcPct val="107000"/>
                        </a:lnSpc>
                        <a:spcBef>
                          <a:spcPts val="0"/>
                        </a:spcBef>
                        <a:spcAft>
                          <a:spcPts val="0"/>
                        </a:spcAft>
                      </a:pPr>
                      <a:r>
                        <a:rPr lang="en-US" sz="1400">
                          <a:effectLst/>
                          <a:latin typeface="+mj-lt"/>
                        </a:rPr>
                        <a:t>0576</a:t>
                      </a:r>
                      <a:endParaRPr lang="en-US" sz="1400">
                        <a:effectLst/>
                        <a:latin typeface="+mj-lt"/>
                        <a:ea typeface="Calibri" panose="020F0502020204030204" pitchFamily="34" charset="0"/>
                        <a:cs typeface="Times New Roman" panose="02020603050405020304" pitchFamily="18" charset="0"/>
                      </a:endParaRPr>
                    </a:p>
                  </a:txBody>
                  <a:tcPr marL="64086" marR="64086" marT="0" marB="0"/>
                </a:tc>
                <a:extLst>
                  <a:ext uri="{0D108BD9-81ED-4DB2-BD59-A6C34878D82A}">
                    <a16:rowId xmlns:a16="http://schemas.microsoft.com/office/drawing/2014/main" val="582068009"/>
                  </a:ext>
                </a:extLst>
              </a:tr>
              <a:tr h="400635">
                <a:tc>
                  <a:txBody>
                    <a:bodyPr/>
                    <a:lstStyle/>
                    <a:p>
                      <a:pPr marL="0" marR="0">
                        <a:lnSpc>
                          <a:spcPct val="107000"/>
                        </a:lnSpc>
                        <a:spcBef>
                          <a:spcPts val="0"/>
                        </a:spcBef>
                        <a:spcAft>
                          <a:spcPts val="0"/>
                        </a:spcAft>
                      </a:pPr>
                      <a:r>
                        <a:rPr lang="en-US" sz="1400">
                          <a:effectLst/>
                          <a:latin typeface="+mj-lt"/>
                        </a:rPr>
                        <a:t>Claims data/ encounter data</a:t>
                      </a:r>
                      <a:endParaRPr lang="en-US" sz="1400">
                        <a:effectLst/>
                        <a:latin typeface="+mj-lt"/>
                        <a:ea typeface="Calibri" panose="020F0502020204030204" pitchFamily="34" charset="0"/>
                        <a:cs typeface="Times New Roman" panose="02020603050405020304" pitchFamily="18" charset="0"/>
                      </a:endParaRPr>
                    </a:p>
                  </a:txBody>
                  <a:tcPr marL="64086" marR="64086" marT="0" marB="0"/>
                </a:tc>
                <a:tc>
                  <a:txBody>
                    <a:bodyPr/>
                    <a:lstStyle/>
                    <a:p>
                      <a:pPr marL="0" marR="0">
                        <a:lnSpc>
                          <a:spcPct val="107000"/>
                        </a:lnSpc>
                        <a:spcBef>
                          <a:spcPts val="0"/>
                        </a:spcBef>
                        <a:spcAft>
                          <a:spcPts val="0"/>
                        </a:spcAft>
                      </a:pPr>
                      <a:r>
                        <a:rPr lang="en-US" sz="1400">
                          <a:effectLst/>
                          <a:latin typeface="+mj-lt"/>
                        </a:rPr>
                        <a:t>Follow-Up After Hospitalization for Mental Illness, ages 6 to 21 (child/adolescent) (see Medicaid Child Core Set)</a:t>
                      </a:r>
                      <a:endParaRPr lang="en-US" sz="1400">
                        <a:effectLst/>
                        <a:latin typeface="+mj-lt"/>
                        <a:ea typeface="Calibri" panose="020F0502020204030204" pitchFamily="34" charset="0"/>
                        <a:cs typeface="Times New Roman" panose="02020603050405020304" pitchFamily="18" charset="0"/>
                      </a:endParaRPr>
                    </a:p>
                  </a:txBody>
                  <a:tcPr marL="64086" marR="64086" marT="0" marB="0"/>
                </a:tc>
                <a:tc>
                  <a:txBody>
                    <a:bodyPr/>
                    <a:lstStyle/>
                    <a:p>
                      <a:pPr marL="0" marR="0">
                        <a:lnSpc>
                          <a:spcPct val="107000"/>
                        </a:lnSpc>
                        <a:spcBef>
                          <a:spcPts val="0"/>
                        </a:spcBef>
                        <a:spcAft>
                          <a:spcPts val="0"/>
                        </a:spcAft>
                      </a:pPr>
                      <a:r>
                        <a:rPr lang="en-US" sz="1400">
                          <a:effectLst/>
                          <a:latin typeface="+mj-lt"/>
                        </a:rPr>
                        <a:t>0576</a:t>
                      </a:r>
                      <a:endParaRPr lang="en-US" sz="1400">
                        <a:effectLst/>
                        <a:latin typeface="+mj-lt"/>
                        <a:ea typeface="Calibri" panose="020F0502020204030204" pitchFamily="34" charset="0"/>
                        <a:cs typeface="Times New Roman" panose="02020603050405020304" pitchFamily="18" charset="0"/>
                      </a:endParaRPr>
                    </a:p>
                  </a:txBody>
                  <a:tcPr marL="64086" marR="64086" marT="0" marB="0"/>
                </a:tc>
                <a:extLst>
                  <a:ext uri="{0D108BD9-81ED-4DB2-BD59-A6C34878D82A}">
                    <a16:rowId xmlns:a16="http://schemas.microsoft.com/office/drawing/2014/main" val="1107362712"/>
                  </a:ext>
                </a:extLst>
              </a:tr>
              <a:tr h="400635">
                <a:tc>
                  <a:txBody>
                    <a:bodyPr/>
                    <a:lstStyle/>
                    <a:p>
                      <a:pPr marL="0" marR="0">
                        <a:lnSpc>
                          <a:spcPct val="107000"/>
                        </a:lnSpc>
                        <a:spcBef>
                          <a:spcPts val="0"/>
                        </a:spcBef>
                        <a:spcAft>
                          <a:spcPts val="0"/>
                        </a:spcAft>
                      </a:pPr>
                      <a:r>
                        <a:rPr lang="en-US" sz="1400">
                          <a:effectLst/>
                          <a:latin typeface="+mj-lt"/>
                        </a:rPr>
                        <a:t>Claims data/ encounter data</a:t>
                      </a:r>
                      <a:endParaRPr lang="en-US" sz="1400">
                        <a:effectLst/>
                        <a:latin typeface="+mj-lt"/>
                        <a:ea typeface="Calibri" panose="020F0502020204030204" pitchFamily="34" charset="0"/>
                        <a:cs typeface="Times New Roman" panose="02020603050405020304" pitchFamily="18" charset="0"/>
                      </a:endParaRPr>
                    </a:p>
                  </a:txBody>
                  <a:tcPr marL="64086" marR="64086" marT="0" marB="0"/>
                </a:tc>
                <a:tc>
                  <a:txBody>
                    <a:bodyPr/>
                    <a:lstStyle/>
                    <a:p>
                      <a:pPr marL="0" marR="0">
                        <a:lnSpc>
                          <a:spcPct val="107000"/>
                        </a:lnSpc>
                        <a:spcBef>
                          <a:spcPts val="0"/>
                        </a:spcBef>
                        <a:spcAft>
                          <a:spcPts val="0"/>
                        </a:spcAft>
                      </a:pPr>
                      <a:r>
                        <a:rPr lang="en-US" sz="1400">
                          <a:effectLst/>
                          <a:latin typeface="+mj-lt"/>
                        </a:rPr>
                        <a:t>Follow-up care for children prescribed ADHD medication (see Medicaid Child Core Set)</a:t>
                      </a:r>
                      <a:endParaRPr lang="en-US" sz="1400">
                        <a:effectLst/>
                        <a:latin typeface="+mj-lt"/>
                        <a:ea typeface="Calibri" panose="020F0502020204030204" pitchFamily="34" charset="0"/>
                        <a:cs typeface="Times New Roman" panose="02020603050405020304" pitchFamily="18" charset="0"/>
                      </a:endParaRPr>
                    </a:p>
                  </a:txBody>
                  <a:tcPr marL="64086" marR="64086" marT="0" marB="0"/>
                </a:tc>
                <a:tc>
                  <a:txBody>
                    <a:bodyPr/>
                    <a:lstStyle/>
                    <a:p>
                      <a:pPr marL="0" marR="0">
                        <a:lnSpc>
                          <a:spcPct val="107000"/>
                        </a:lnSpc>
                        <a:spcBef>
                          <a:spcPts val="0"/>
                        </a:spcBef>
                        <a:spcAft>
                          <a:spcPts val="0"/>
                        </a:spcAft>
                      </a:pPr>
                      <a:r>
                        <a:rPr lang="en-US" sz="1400">
                          <a:effectLst/>
                          <a:latin typeface="+mj-lt"/>
                        </a:rPr>
                        <a:t>0108</a:t>
                      </a:r>
                      <a:endParaRPr lang="en-US" sz="1400">
                        <a:effectLst/>
                        <a:latin typeface="+mj-lt"/>
                        <a:ea typeface="Calibri" panose="020F0502020204030204" pitchFamily="34" charset="0"/>
                        <a:cs typeface="Times New Roman" panose="02020603050405020304" pitchFamily="18" charset="0"/>
                      </a:endParaRPr>
                    </a:p>
                  </a:txBody>
                  <a:tcPr marL="64086" marR="64086" marT="0" marB="0"/>
                </a:tc>
                <a:extLst>
                  <a:ext uri="{0D108BD9-81ED-4DB2-BD59-A6C34878D82A}">
                    <a16:rowId xmlns:a16="http://schemas.microsoft.com/office/drawing/2014/main" val="1969235615"/>
                  </a:ext>
                </a:extLst>
              </a:tr>
              <a:tr h="371305">
                <a:tc>
                  <a:txBody>
                    <a:bodyPr/>
                    <a:lstStyle/>
                    <a:p>
                      <a:pPr marL="0" marR="0">
                        <a:lnSpc>
                          <a:spcPct val="107000"/>
                        </a:lnSpc>
                        <a:spcBef>
                          <a:spcPts val="0"/>
                        </a:spcBef>
                        <a:spcAft>
                          <a:spcPts val="0"/>
                        </a:spcAft>
                      </a:pPr>
                      <a:r>
                        <a:rPr lang="en-US" sz="1400">
                          <a:effectLst/>
                          <a:latin typeface="+mj-lt"/>
                        </a:rPr>
                        <a:t>Claims data/ encounter data</a:t>
                      </a:r>
                      <a:endParaRPr lang="en-US" sz="1400">
                        <a:effectLst/>
                        <a:latin typeface="+mj-lt"/>
                        <a:ea typeface="Calibri" panose="020F0502020204030204" pitchFamily="34" charset="0"/>
                        <a:cs typeface="Times New Roman" panose="02020603050405020304" pitchFamily="18" charset="0"/>
                      </a:endParaRPr>
                    </a:p>
                  </a:txBody>
                  <a:tcPr marL="64086" marR="64086" marT="0" marB="0"/>
                </a:tc>
                <a:tc>
                  <a:txBody>
                    <a:bodyPr/>
                    <a:lstStyle/>
                    <a:p>
                      <a:pPr marL="0" marR="0">
                        <a:lnSpc>
                          <a:spcPct val="107000"/>
                        </a:lnSpc>
                        <a:spcBef>
                          <a:spcPts val="0"/>
                        </a:spcBef>
                        <a:spcAft>
                          <a:spcPts val="0"/>
                        </a:spcAft>
                      </a:pPr>
                      <a:r>
                        <a:rPr lang="en-US" sz="1400" dirty="0">
                          <a:effectLst/>
                          <a:latin typeface="+mj-lt"/>
                        </a:rPr>
                        <a:t>Antidepressant Medication Management (see Medicaid Adult Core Set)</a:t>
                      </a:r>
                      <a:endParaRPr lang="en-US" sz="1400" dirty="0">
                        <a:effectLst/>
                        <a:latin typeface="+mj-lt"/>
                        <a:ea typeface="Calibri" panose="020F0502020204030204" pitchFamily="34" charset="0"/>
                        <a:cs typeface="Times New Roman" panose="02020603050405020304" pitchFamily="18" charset="0"/>
                      </a:endParaRPr>
                    </a:p>
                  </a:txBody>
                  <a:tcPr marL="64086" marR="64086" marT="0" marB="0"/>
                </a:tc>
                <a:tc>
                  <a:txBody>
                    <a:bodyPr/>
                    <a:lstStyle/>
                    <a:p>
                      <a:pPr marL="0" marR="0">
                        <a:lnSpc>
                          <a:spcPct val="107000"/>
                        </a:lnSpc>
                        <a:spcBef>
                          <a:spcPts val="0"/>
                        </a:spcBef>
                        <a:spcAft>
                          <a:spcPts val="0"/>
                        </a:spcAft>
                      </a:pPr>
                      <a:r>
                        <a:rPr lang="en-US" sz="1400">
                          <a:effectLst/>
                          <a:latin typeface="+mj-lt"/>
                        </a:rPr>
                        <a:t>0105</a:t>
                      </a:r>
                      <a:endParaRPr lang="en-US" sz="1400">
                        <a:effectLst/>
                        <a:latin typeface="+mj-lt"/>
                        <a:ea typeface="Calibri" panose="020F0502020204030204" pitchFamily="34" charset="0"/>
                        <a:cs typeface="Times New Roman" panose="02020603050405020304" pitchFamily="18" charset="0"/>
                      </a:endParaRPr>
                    </a:p>
                  </a:txBody>
                  <a:tcPr marL="64086" marR="64086" marT="0" marB="0"/>
                </a:tc>
                <a:extLst>
                  <a:ext uri="{0D108BD9-81ED-4DB2-BD59-A6C34878D82A}">
                    <a16:rowId xmlns:a16="http://schemas.microsoft.com/office/drawing/2014/main" val="576899150"/>
                  </a:ext>
                </a:extLst>
              </a:tr>
              <a:tr h="400635">
                <a:tc>
                  <a:txBody>
                    <a:bodyPr/>
                    <a:lstStyle/>
                    <a:p>
                      <a:pPr marL="0" marR="0">
                        <a:lnSpc>
                          <a:spcPct val="107000"/>
                        </a:lnSpc>
                        <a:spcBef>
                          <a:spcPts val="0"/>
                        </a:spcBef>
                        <a:spcAft>
                          <a:spcPts val="0"/>
                        </a:spcAft>
                      </a:pPr>
                      <a:r>
                        <a:rPr lang="en-US" sz="1400">
                          <a:effectLst/>
                          <a:latin typeface="+mj-lt"/>
                        </a:rPr>
                        <a:t>EHR, Patient records</a:t>
                      </a:r>
                      <a:endParaRPr lang="en-US" sz="1400">
                        <a:effectLst/>
                        <a:latin typeface="+mj-lt"/>
                        <a:ea typeface="Calibri" panose="020F0502020204030204" pitchFamily="34" charset="0"/>
                        <a:cs typeface="Times New Roman" panose="02020603050405020304" pitchFamily="18" charset="0"/>
                      </a:endParaRPr>
                    </a:p>
                  </a:txBody>
                  <a:tcPr marL="64086" marR="64086" marT="0" marB="0"/>
                </a:tc>
                <a:tc>
                  <a:txBody>
                    <a:bodyPr/>
                    <a:lstStyle/>
                    <a:p>
                      <a:pPr marL="0" marR="0">
                        <a:lnSpc>
                          <a:spcPct val="107000"/>
                        </a:lnSpc>
                        <a:spcBef>
                          <a:spcPts val="0"/>
                        </a:spcBef>
                        <a:spcAft>
                          <a:spcPts val="0"/>
                        </a:spcAft>
                      </a:pPr>
                      <a:r>
                        <a:rPr lang="en-US" sz="1400">
                          <a:effectLst/>
                          <a:latin typeface="+mj-lt"/>
                        </a:rPr>
                        <a:t>Initiation and engagement of alcohol and other drug dependence treatment (see Medicaid Adult Core Set)</a:t>
                      </a:r>
                      <a:endParaRPr lang="en-US" sz="1400">
                        <a:effectLst/>
                        <a:latin typeface="+mj-lt"/>
                        <a:ea typeface="Calibri" panose="020F0502020204030204" pitchFamily="34" charset="0"/>
                        <a:cs typeface="Times New Roman" panose="02020603050405020304" pitchFamily="18" charset="0"/>
                      </a:endParaRPr>
                    </a:p>
                  </a:txBody>
                  <a:tcPr marL="64086" marR="64086" marT="0" marB="0"/>
                </a:tc>
                <a:tc>
                  <a:txBody>
                    <a:bodyPr/>
                    <a:lstStyle/>
                    <a:p>
                      <a:pPr marL="0" marR="0">
                        <a:lnSpc>
                          <a:spcPct val="107000"/>
                        </a:lnSpc>
                        <a:spcBef>
                          <a:spcPts val="0"/>
                        </a:spcBef>
                        <a:spcAft>
                          <a:spcPts val="0"/>
                        </a:spcAft>
                      </a:pPr>
                      <a:r>
                        <a:rPr lang="en-US" sz="1400">
                          <a:effectLst/>
                          <a:latin typeface="+mj-lt"/>
                        </a:rPr>
                        <a:t>0004</a:t>
                      </a:r>
                      <a:endParaRPr lang="en-US" sz="1400">
                        <a:effectLst/>
                        <a:latin typeface="+mj-lt"/>
                        <a:ea typeface="Calibri" panose="020F0502020204030204" pitchFamily="34" charset="0"/>
                        <a:cs typeface="Times New Roman" panose="02020603050405020304" pitchFamily="18" charset="0"/>
                      </a:endParaRPr>
                    </a:p>
                  </a:txBody>
                  <a:tcPr marL="64086" marR="64086" marT="0" marB="0"/>
                </a:tc>
                <a:extLst>
                  <a:ext uri="{0D108BD9-81ED-4DB2-BD59-A6C34878D82A}">
                    <a16:rowId xmlns:a16="http://schemas.microsoft.com/office/drawing/2014/main" val="2858217336"/>
                  </a:ext>
                </a:extLst>
              </a:tr>
              <a:tr h="246019">
                <a:tc>
                  <a:txBody>
                    <a:bodyPr/>
                    <a:lstStyle/>
                    <a:p>
                      <a:pPr marL="0" marR="0">
                        <a:lnSpc>
                          <a:spcPct val="107000"/>
                        </a:lnSpc>
                        <a:spcBef>
                          <a:spcPts val="0"/>
                        </a:spcBef>
                        <a:spcAft>
                          <a:spcPts val="0"/>
                        </a:spcAft>
                      </a:pPr>
                      <a:r>
                        <a:rPr lang="en-US" sz="1400">
                          <a:effectLst/>
                          <a:latin typeface="+mj-lt"/>
                        </a:rPr>
                        <a:t>MHSIP Survey</a:t>
                      </a:r>
                      <a:endParaRPr lang="en-US" sz="1400">
                        <a:effectLst/>
                        <a:latin typeface="+mj-lt"/>
                        <a:ea typeface="Calibri" panose="020F0502020204030204" pitchFamily="34" charset="0"/>
                        <a:cs typeface="Times New Roman" panose="02020603050405020304" pitchFamily="18" charset="0"/>
                      </a:endParaRPr>
                    </a:p>
                  </a:txBody>
                  <a:tcPr marL="64086" marR="64086" marT="0" marB="0"/>
                </a:tc>
                <a:tc>
                  <a:txBody>
                    <a:bodyPr/>
                    <a:lstStyle/>
                    <a:p>
                      <a:pPr marL="0" marR="0">
                        <a:lnSpc>
                          <a:spcPct val="107000"/>
                        </a:lnSpc>
                        <a:spcBef>
                          <a:spcPts val="0"/>
                        </a:spcBef>
                        <a:spcAft>
                          <a:spcPts val="0"/>
                        </a:spcAft>
                      </a:pPr>
                      <a:r>
                        <a:rPr lang="en-US" sz="1400">
                          <a:effectLst/>
                          <a:latin typeface="+mj-lt"/>
                        </a:rPr>
                        <a:t>Patient experience of care survey; Family experience of care survey</a:t>
                      </a:r>
                      <a:endParaRPr lang="en-US" sz="1400">
                        <a:effectLst/>
                        <a:latin typeface="+mj-lt"/>
                        <a:ea typeface="Calibri" panose="020F0502020204030204" pitchFamily="34" charset="0"/>
                        <a:cs typeface="Times New Roman" panose="02020603050405020304" pitchFamily="18" charset="0"/>
                      </a:endParaRPr>
                    </a:p>
                  </a:txBody>
                  <a:tcPr marL="64086" marR="64086" marT="0" marB="0"/>
                </a:tc>
                <a:tc>
                  <a:txBody>
                    <a:bodyPr/>
                    <a:lstStyle/>
                    <a:p>
                      <a:pPr marL="0" marR="0">
                        <a:lnSpc>
                          <a:spcPct val="107000"/>
                        </a:lnSpc>
                        <a:spcBef>
                          <a:spcPts val="0"/>
                        </a:spcBef>
                        <a:spcAft>
                          <a:spcPts val="0"/>
                        </a:spcAft>
                      </a:pPr>
                      <a:r>
                        <a:rPr lang="en-US" sz="1400" dirty="0">
                          <a:effectLst/>
                          <a:latin typeface="+mj-lt"/>
                        </a:rPr>
                        <a:t>N/A</a:t>
                      </a:r>
                      <a:endParaRPr lang="en-US" sz="1400" dirty="0">
                        <a:effectLst/>
                        <a:latin typeface="+mj-lt"/>
                        <a:ea typeface="Calibri" panose="020F0502020204030204" pitchFamily="34" charset="0"/>
                        <a:cs typeface="Times New Roman" panose="02020603050405020304" pitchFamily="18" charset="0"/>
                      </a:endParaRPr>
                    </a:p>
                  </a:txBody>
                  <a:tcPr marL="64086" marR="64086" marT="0" marB="0"/>
                </a:tc>
                <a:extLst>
                  <a:ext uri="{0D108BD9-81ED-4DB2-BD59-A6C34878D82A}">
                    <a16:rowId xmlns:a16="http://schemas.microsoft.com/office/drawing/2014/main" val="2822579846"/>
                  </a:ext>
                </a:extLst>
              </a:tr>
            </a:tbl>
          </a:graphicData>
        </a:graphic>
      </p:graphicFrame>
    </p:spTree>
    <p:extLst>
      <p:ext uri="{BB962C8B-B14F-4D97-AF65-F5344CB8AC3E}">
        <p14:creationId xmlns:p14="http://schemas.microsoft.com/office/powerpoint/2010/main" val="799866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598E5-9EB4-4974-A9E4-BF21ADB3A92B}"/>
              </a:ext>
            </a:extLst>
          </p:cNvPr>
          <p:cNvSpPr>
            <a:spLocks noGrp="1"/>
          </p:cNvSpPr>
          <p:nvPr>
            <p:ph type="title"/>
          </p:nvPr>
        </p:nvSpPr>
        <p:spPr>
          <a:xfrm>
            <a:off x="822036" y="365125"/>
            <a:ext cx="10805090" cy="1325563"/>
          </a:xfrm>
        </p:spPr>
        <p:txBody>
          <a:bodyPr/>
          <a:lstStyle/>
          <a:p>
            <a:r>
              <a:rPr lang="en-US" sz="4000" dirty="0"/>
              <a:t>CCBHCs: Supporting the Clinical Model with Effective Financing </a:t>
            </a:r>
          </a:p>
        </p:txBody>
      </p:sp>
      <p:grpSp>
        <p:nvGrpSpPr>
          <p:cNvPr id="4" name="Group 3">
            <a:extLst>
              <a:ext uri="{FF2B5EF4-FFF2-40B4-BE49-F238E27FC236}">
                <a16:creationId xmlns:a16="http://schemas.microsoft.com/office/drawing/2014/main" id="{6B89D5CB-74DA-8CA7-1B2D-AB0774C05AA3}"/>
              </a:ext>
            </a:extLst>
          </p:cNvPr>
          <p:cNvGrpSpPr/>
          <p:nvPr/>
        </p:nvGrpSpPr>
        <p:grpSpPr>
          <a:xfrm>
            <a:off x="2119744" y="1974965"/>
            <a:ext cx="8481526" cy="518562"/>
            <a:chOff x="457200" y="1281112"/>
            <a:chExt cx="8481526" cy="518562"/>
          </a:xfrm>
        </p:grpSpPr>
        <p:sp>
          <p:nvSpPr>
            <p:cNvPr id="5" name="Content Placeholder 2">
              <a:extLst>
                <a:ext uri="{FF2B5EF4-FFF2-40B4-BE49-F238E27FC236}">
                  <a16:creationId xmlns:a16="http://schemas.microsoft.com/office/drawing/2014/main" id="{21DBD4EB-06D1-BE82-294E-39F4FD122174}"/>
                </a:ext>
              </a:extLst>
            </p:cNvPr>
            <p:cNvSpPr txBox="1">
              <a:spLocks/>
            </p:cNvSpPr>
            <p:nvPr/>
          </p:nvSpPr>
          <p:spPr bwMode="auto">
            <a:xfrm>
              <a:off x="4245428" y="1281112"/>
              <a:ext cx="4693298" cy="518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57175" indent="-257175" algn="l" defTabSz="342900" rtl="0" eaLnBrk="1" fontAlgn="base" hangingPunct="1">
                <a:spcBef>
                  <a:spcPct val="20000"/>
                </a:spcBef>
                <a:spcAft>
                  <a:spcPct val="0"/>
                </a:spcAft>
                <a:buFont typeface="Arial" charset="0"/>
                <a:buChar char="•"/>
                <a:defRPr sz="19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57213" indent="-214313" algn="l" defTabSz="342900" rtl="0" eaLnBrk="1" fontAlgn="base" hangingPunct="1">
                <a:spcBef>
                  <a:spcPct val="20000"/>
                </a:spcBef>
                <a:spcAft>
                  <a:spcPct val="0"/>
                </a:spcAft>
                <a:buFont typeface="Arial"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342900" rtl="0" eaLnBrk="1" fontAlgn="base" hangingPunct="1">
                <a:spcBef>
                  <a:spcPct val="20000"/>
                </a:spcBef>
                <a:spcAft>
                  <a:spcPct val="0"/>
                </a:spcAft>
                <a:buFont typeface="Arial" charset="0"/>
                <a:buChar char="•"/>
                <a:defRPr sz="1575"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342900" rtl="0" eaLnBrk="1" fontAlgn="base" hangingPunct="1">
                <a:spcBef>
                  <a:spcPct val="20000"/>
                </a:spcBef>
                <a:spcAft>
                  <a:spcPct val="0"/>
                </a:spcAft>
                <a:buFont typeface="Arial"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b="1" dirty="0">
                  <a:latin typeface="+mj-lt"/>
                </a:rPr>
                <a:t>Raises the bar for service delivery</a:t>
              </a:r>
            </a:p>
          </p:txBody>
        </p:sp>
        <p:sp>
          <p:nvSpPr>
            <p:cNvPr id="6" name="Content Placeholder 2">
              <a:extLst>
                <a:ext uri="{FF2B5EF4-FFF2-40B4-BE49-F238E27FC236}">
                  <a16:creationId xmlns:a16="http://schemas.microsoft.com/office/drawing/2014/main" id="{62A39053-012E-04C3-BE3D-510AA8298144}"/>
                </a:ext>
              </a:extLst>
            </p:cNvPr>
            <p:cNvSpPr txBox="1">
              <a:spLocks/>
            </p:cNvSpPr>
            <p:nvPr/>
          </p:nvSpPr>
          <p:spPr bwMode="auto">
            <a:xfrm>
              <a:off x="457200" y="1281112"/>
              <a:ext cx="2310882" cy="518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57175" indent="-257175" algn="l" defTabSz="342900" rtl="0" eaLnBrk="1" fontAlgn="base" hangingPunct="1">
                <a:spcBef>
                  <a:spcPct val="20000"/>
                </a:spcBef>
                <a:spcAft>
                  <a:spcPct val="0"/>
                </a:spcAft>
                <a:buFont typeface="Arial" charset="0"/>
                <a:buChar char="•"/>
                <a:defRPr sz="19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57213" indent="-214313" algn="l" defTabSz="342900" rtl="0" eaLnBrk="1" fontAlgn="base" hangingPunct="1">
                <a:spcBef>
                  <a:spcPct val="20000"/>
                </a:spcBef>
                <a:spcAft>
                  <a:spcPct val="0"/>
                </a:spcAft>
                <a:buFont typeface="Arial"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342900" rtl="0" eaLnBrk="1" fontAlgn="base" hangingPunct="1">
                <a:spcBef>
                  <a:spcPct val="20000"/>
                </a:spcBef>
                <a:spcAft>
                  <a:spcPct val="0"/>
                </a:spcAft>
                <a:buFont typeface="Arial" charset="0"/>
                <a:buChar char="•"/>
                <a:defRPr sz="1575"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342900" rtl="0" eaLnBrk="1" fontAlgn="base" hangingPunct="1">
                <a:spcBef>
                  <a:spcPct val="20000"/>
                </a:spcBef>
                <a:spcAft>
                  <a:spcPct val="0"/>
                </a:spcAft>
                <a:buFont typeface="Arial"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dirty="0">
                  <a:latin typeface="+mj-lt"/>
                </a:rPr>
                <a:t>Standard definition</a:t>
              </a:r>
            </a:p>
          </p:txBody>
        </p:sp>
        <p:sp>
          <p:nvSpPr>
            <p:cNvPr id="7" name="Arrow: Right 6">
              <a:extLst>
                <a:ext uri="{FF2B5EF4-FFF2-40B4-BE49-F238E27FC236}">
                  <a16:creationId xmlns:a16="http://schemas.microsoft.com/office/drawing/2014/main" id="{B9C801EC-524E-A182-954D-E0A2D7C5D93A}"/>
                </a:ext>
              </a:extLst>
            </p:cNvPr>
            <p:cNvSpPr/>
            <p:nvPr/>
          </p:nvSpPr>
          <p:spPr>
            <a:xfrm>
              <a:off x="3001346" y="1366416"/>
              <a:ext cx="1085461" cy="261257"/>
            </a:xfrm>
            <a:prstGeom prst="rightArrow">
              <a:avLst>
                <a:gd name="adj1" fmla="val 50000"/>
                <a:gd name="adj2" fmla="val 82143"/>
              </a:avLst>
            </a:prstGeom>
            <a:solidFill>
              <a:srgbClr val="064F80"/>
            </a:solidFill>
            <a:ln>
              <a:solidFill>
                <a:srgbClr val="064F8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mj-lt"/>
              </a:endParaRPr>
            </a:p>
          </p:txBody>
        </p:sp>
      </p:grpSp>
      <p:grpSp>
        <p:nvGrpSpPr>
          <p:cNvPr id="8" name="Group 7">
            <a:extLst>
              <a:ext uri="{FF2B5EF4-FFF2-40B4-BE49-F238E27FC236}">
                <a16:creationId xmlns:a16="http://schemas.microsoft.com/office/drawing/2014/main" id="{62E0BB15-53F8-2F1C-50FB-D37F974094D0}"/>
              </a:ext>
            </a:extLst>
          </p:cNvPr>
          <p:cNvGrpSpPr/>
          <p:nvPr/>
        </p:nvGrpSpPr>
        <p:grpSpPr>
          <a:xfrm>
            <a:off x="2119744" y="3925184"/>
            <a:ext cx="6941975" cy="658099"/>
            <a:chOff x="457200" y="2267550"/>
            <a:chExt cx="6941975" cy="658099"/>
          </a:xfrm>
        </p:grpSpPr>
        <p:sp>
          <p:nvSpPr>
            <p:cNvPr id="9" name="Content Placeholder 2">
              <a:extLst>
                <a:ext uri="{FF2B5EF4-FFF2-40B4-BE49-F238E27FC236}">
                  <a16:creationId xmlns:a16="http://schemas.microsoft.com/office/drawing/2014/main" id="{0D54298A-254E-CF8C-9FAB-2C7E53709DFE}"/>
                </a:ext>
              </a:extLst>
            </p:cNvPr>
            <p:cNvSpPr txBox="1">
              <a:spLocks/>
            </p:cNvSpPr>
            <p:nvPr/>
          </p:nvSpPr>
          <p:spPr bwMode="auto">
            <a:xfrm>
              <a:off x="4245428" y="2267550"/>
              <a:ext cx="3153747" cy="6580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57175" indent="-257175" algn="l" defTabSz="342900" rtl="0" eaLnBrk="1" fontAlgn="base" hangingPunct="1">
                <a:spcBef>
                  <a:spcPct val="20000"/>
                </a:spcBef>
                <a:spcAft>
                  <a:spcPct val="0"/>
                </a:spcAft>
                <a:buFont typeface="Arial" charset="0"/>
                <a:buChar char="•"/>
                <a:defRPr sz="19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57213" indent="-214313" algn="l" defTabSz="342900" rtl="0" eaLnBrk="1" fontAlgn="base" hangingPunct="1">
                <a:spcBef>
                  <a:spcPct val="20000"/>
                </a:spcBef>
                <a:spcAft>
                  <a:spcPct val="0"/>
                </a:spcAft>
                <a:buFont typeface="Arial"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342900" rtl="0" eaLnBrk="1" fontAlgn="base" hangingPunct="1">
                <a:spcBef>
                  <a:spcPct val="20000"/>
                </a:spcBef>
                <a:spcAft>
                  <a:spcPct val="0"/>
                </a:spcAft>
                <a:buFont typeface="Arial" charset="0"/>
                <a:buChar char="•"/>
                <a:defRPr sz="1575"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342900" rtl="0" eaLnBrk="1" fontAlgn="base" hangingPunct="1">
                <a:spcBef>
                  <a:spcPct val="20000"/>
                </a:spcBef>
                <a:spcAft>
                  <a:spcPct val="0"/>
                </a:spcAft>
                <a:buFont typeface="Arial"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b="1" dirty="0">
                  <a:latin typeface="+mj-lt"/>
                </a:rPr>
                <a:t>Ensures accountability</a:t>
              </a:r>
            </a:p>
          </p:txBody>
        </p:sp>
        <p:sp>
          <p:nvSpPr>
            <p:cNvPr id="10" name="Content Placeholder 2">
              <a:extLst>
                <a:ext uri="{FF2B5EF4-FFF2-40B4-BE49-F238E27FC236}">
                  <a16:creationId xmlns:a16="http://schemas.microsoft.com/office/drawing/2014/main" id="{B71241F7-176A-D4BC-DD93-911D032225F0}"/>
                </a:ext>
              </a:extLst>
            </p:cNvPr>
            <p:cNvSpPr txBox="1">
              <a:spLocks/>
            </p:cNvSpPr>
            <p:nvPr/>
          </p:nvSpPr>
          <p:spPr bwMode="auto">
            <a:xfrm>
              <a:off x="457200" y="2271713"/>
              <a:ext cx="2141375" cy="518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57175" indent="-257175" algn="l" defTabSz="342900" rtl="0" eaLnBrk="1" fontAlgn="base" hangingPunct="1">
                <a:spcBef>
                  <a:spcPct val="20000"/>
                </a:spcBef>
                <a:spcAft>
                  <a:spcPct val="0"/>
                </a:spcAft>
                <a:buFont typeface="Arial" charset="0"/>
                <a:buChar char="•"/>
                <a:defRPr sz="19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57213" indent="-214313" algn="l" defTabSz="342900" rtl="0" eaLnBrk="1" fontAlgn="base" hangingPunct="1">
                <a:spcBef>
                  <a:spcPct val="20000"/>
                </a:spcBef>
                <a:spcAft>
                  <a:spcPct val="0"/>
                </a:spcAft>
                <a:buFont typeface="Arial"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342900" rtl="0" eaLnBrk="1" fontAlgn="base" hangingPunct="1">
                <a:spcBef>
                  <a:spcPct val="20000"/>
                </a:spcBef>
                <a:spcAft>
                  <a:spcPct val="0"/>
                </a:spcAft>
                <a:buFont typeface="Arial" charset="0"/>
                <a:buChar char="•"/>
                <a:defRPr sz="1575"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342900" rtl="0" eaLnBrk="1" fontAlgn="base" hangingPunct="1">
                <a:spcBef>
                  <a:spcPct val="20000"/>
                </a:spcBef>
                <a:spcAft>
                  <a:spcPct val="0"/>
                </a:spcAft>
                <a:buFont typeface="Arial"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dirty="0">
                  <a:latin typeface="+mj-lt"/>
                </a:rPr>
                <a:t>Quality reporting</a:t>
              </a:r>
            </a:p>
          </p:txBody>
        </p:sp>
        <p:sp>
          <p:nvSpPr>
            <p:cNvPr id="11" name="Arrow: Right 10">
              <a:extLst>
                <a:ext uri="{FF2B5EF4-FFF2-40B4-BE49-F238E27FC236}">
                  <a16:creationId xmlns:a16="http://schemas.microsoft.com/office/drawing/2014/main" id="{9884DAD2-21C1-FA7C-755C-CD0AF46DFB72}"/>
                </a:ext>
              </a:extLst>
            </p:cNvPr>
            <p:cNvSpPr/>
            <p:nvPr/>
          </p:nvSpPr>
          <p:spPr>
            <a:xfrm>
              <a:off x="3001345" y="2349614"/>
              <a:ext cx="1085461" cy="261257"/>
            </a:xfrm>
            <a:prstGeom prst="rightArrow">
              <a:avLst>
                <a:gd name="adj1" fmla="val 50000"/>
                <a:gd name="adj2" fmla="val 82143"/>
              </a:avLst>
            </a:prstGeom>
            <a:solidFill>
              <a:srgbClr val="064F80"/>
            </a:solidFill>
            <a:ln>
              <a:solidFill>
                <a:srgbClr val="064F8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mj-lt"/>
              </a:endParaRPr>
            </a:p>
          </p:txBody>
        </p:sp>
      </p:grpSp>
      <p:grpSp>
        <p:nvGrpSpPr>
          <p:cNvPr id="12" name="Group 11">
            <a:extLst>
              <a:ext uri="{FF2B5EF4-FFF2-40B4-BE49-F238E27FC236}">
                <a16:creationId xmlns:a16="http://schemas.microsoft.com/office/drawing/2014/main" id="{3DF00850-E23F-3DC4-02E5-AF1D8F80CF32}"/>
              </a:ext>
            </a:extLst>
          </p:cNvPr>
          <p:cNvGrpSpPr/>
          <p:nvPr/>
        </p:nvGrpSpPr>
        <p:grpSpPr>
          <a:xfrm>
            <a:off x="2119744" y="4940983"/>
            <a:ext cx="8332236" cy="658099"/>
            <a:chOff x="457200" y="2267550"/>
            <a:chExt cx="8332236" cy="658099"/>
          </a:xfrm>
        </p:grpSpPr>
        <p:sp>
          <p:nvSpPr>
            <p:cNvPr id="13" name="Content Placeholder 2">
              <a:extLst>
                <a:ext uri="{FF2B5EF4-FFF2-40B4-BE49-F238E27FC236}">
                  <a16:creationId xmlns:a16="http://schemas.microsoft.com/office/drawing/2014/main" id="{E0115667-B626-BA68-DBDD-BAEA2F74DBE9}"/>
                </a:ext>
              </a:extLst>
            </p:cNvPr>
            <p:cNvSpPr txBox="1">
              <a:spLocks/>
            </p:cNvSpPr>
            <p:nvPr/>
          </p:nvSpPr>
          <p:spPr bwMode="auto">
            <a:xfrm>
              <a:off x="4245428" y="2267550"/>
              <a:ext cx="4544008" cy="6580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57175" indent="-257175" algn="l" defTabSz="342900" rtl="0" eaLnBrk="1" fontAlgn="base" hangingPunct="1">
                <a:spcBef>
                  <a:spcPct val="20000"/>
                </a:spcBef>
                <a:spcAft>
                  <a:spcPct val="0"/>
                </a:spcAft>
                <a:buFont typeface="Arial" charset="0"/>
                <a:buChar char="•"/>
                <a:defRPr sz="19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57213" indent="-214313" algn="l" defTabSz="342900" rtl="0" eaLnBrk="1" fontAlgn="base" hangingPunct="1">
                <a:spcBef>
                  <a:spcPct val="20000"/>
                </a:spcBef>
                <a:spcAft>
                  <a:spcPct val="0"/>
                </a:spcAft>
                <a:buFont typeface="Arial"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342900" rtl="0" eaLnBrk="1" fontAlgn="base" hangingPunct="1">
                <a:spcBef>
                  <a:spcPct val="20000"/>
                </a:spcBef>
                <a:spcAft>
                  <a:spcPct val="0"/>
                </a:spcAft>
                <a:buFont typeface="Arial" charset="0"/>
                <a:buChar char="•"/>
                <a:defRPr sz="1575"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342900" rtl="0" eaLnBrk="1" fontAlgn="base" hangingPunct="1">
                <a:spcBef>
                  <a:spcPct val="20000"/>
                </a:spcBef>
                <a:spcAft>
                  <a:spcPct val="0"/>
                </a:spcAft>
                <a:buFont typeface="Arial"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b="1" dirty="0">
                  <a:latin typeface="+mj-lt"/>
                </a:rPr>
                <a:t>Covers anticipated CCBHC costs</a:t>
              </a:r>
            </a:p>
          </p:txBody>
        </p:sp>
        <p:sp>
          <p:nvSpPr>
            <p:cNvPr id="14" name="Content Placeholder 2">
              <a:extLst>
                <a:ext uri="{FF2B5EF4-FFF2-40B4-BE49-F238E27FC236}">
                  <a16:creationId xmlns:a16="http://schemas.microsoft.com/office/drawing/2014/main" id="{437BE3DD-924E-68E2-979C-60BE066EDBB7}"/>
                </a:ext>
              </a:extLst>
            </p:cNvPr>
            <p:cNvSpPr txBox="1">
              <a:spLocks/>
            </p:cNvSpPr>
            <p:nvPr/>
          </p:nvSpPr>
          <p:spPr bwMode="auto">
            <a:xfrm>
              <a:off x="457200" y="2271713"/>
              <a:ext cx="2544145" cy="518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57175" indent="-257175" algn="l" defTabSz="342900" rtl="0" eaLnBrk="1" fontAlgn="base" hangingPunct="1">
                <a:spcBef>
                  <a:spcPct val="20000"/>
                </a:spcBef>
                <a:spcAft>
                  <a:spcPct val="0"/>
                </a:spcAft>
                <a:buFont typeface="Arial" charset="0"/>
                <a:buChar char="•"/>
                <a:defRPr sz="19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57213" indent="-214313" algn="l" defTabSz="342900" rtl="0" eaLnBrk="1" fontAlgn="base" hangingPunct="1">
                <a:spcBef>
                  <a:spcPct val="20000"/>
                </a:spcBef>
                <a:spcAft>
                  <a:spcPct val="0"/>
                </a:spcAft>
                <a:buFont typeface="Arial"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342900" rtl="0" eaLnBrk="1" fontAlgn="base" hangingPunct="1">
                <a:spcBef>
                  <a:spcPct val="20000"/>
                </a:spcBef>
                <a:spcAft>
                  <a:spcPct val="0"/>
                </a:spcAft>
                <a:buFont typeface="Arial" charset="0"/>
                <a:buChar char="•"/>
                <a:defRPr sz="1575"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342900" rtl="0" eaLnBrk="1" fontAlgn="base" hangingPunct="1">
                <a:spcBef>
                  <a:spcPct val="20000"/>
                </a:spcBef>
                <a:spcAft>
                  <a:spcPct val="0"/>
                </a:spcAft>
                <a:buFont typeface="Arial"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dirty="0">
                  <a:latin typeface="+mj-lt"/>
                </a:rPr>
                <a:t>Prospective payment system</a:t>
              </a:r>
            </a:p>
          </p:txBody>
        </p:sp>
        <p:sp>
          <p:nvSpPr>
            <p:cNvPr id="15" name="Arrow: Right 14">
              <a:extLst>
                <a:ext uri="{FF2B5EF4-FFF2-40B4-BE49-F238E27FC236}">
                  <a16:creationId xmlns:a16="http://schemas.microsoft.com/office/drawing/2014/main" id="{FA982B87-C006-BA82-06F7-2CE7BB02DFFC}"/>
                </a:ext>
              </a:extLst>
            </p:cNvPr>
            <p:cNvSpPr/>
            <p:nvPr/>
          </p:nvSpPr>
          <p:spPr>
            <a:xfrm>
              <a:off x="3001345" y="2349614"/>
              <a:ext cx="1085461" cy="261257"/>
            </a:xfrm>
            <a:prstGeom prst="rightArrow">
              <a:avLst>
                <a:gd name="adj1" fmla="val 50000"/>
                <a:gd name="adj2" fmla="val 82143"/>
              </a:avLst>
            </a:prstGeom>
            <a:solidFill>
              <a:srgbClr val="064F80"/>
            </a:solidFill>
            <a:ln>
              <a:solidFill>
                <a:srgbClr val="064F8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mj-lt"/>
              </a:endParaRPr>
            </a:p>
          </p:txBody>
        </p:sp>
      </p:grpSp>
      <p:grpSp>
        <p:nvGrpSpPr>
          <p:cNvPr id="16" name="Group 15">
            <a:extLst>
              <a:ext uri="{FF2B5EF4-FFF2-40B4-BE49-F238E27FC236}">
                <a16:creationId xmlns:a16="http://schemas.microsoft.com/office/drawing/2014/main" id="{A6885AF1-D00F-922F-19B5-3C66EF523B93}"/>
              </a:ext>
            </a:extLst>
          </p:cNvPr>
          <p:cNvGrpSpPr/>
          <p:nvPr/>
        </p:nvGrpSpPr>
        <p:grpSpPr>
          <a:xfrm>
            <a:off x="2119744" y="2847255"/>
            <a:ext cx="8332236" cy="658099"/>
            <a:chOff x="457200" y="2027803"/>
            <a:chExt cx="8332236" cy="658099"/>
          </a:xfrm>
        </p:grpSpPr>
        <p:sp>
          <p:nvSpPr>
            <p:cNvPr id="17" name="Arrow: Right 16">
              <a:extLst>
                <a:ext uri="{FF2B5EF4-FFF2-40B4-BE49-F238E27FC236}">
                  <a16:creationId xmlns:a16="http://schemas.microsoft.com/office/drawing/2014/main" id="{90D2804B-F917-8339-64B5-7414CDCCB4B8}"/>
                </a:ext>
              </a:extLst>
            </p:cNvPr>
            <p:cNvSpPr/>
            <p:nvPr/>
          </p:nvSpPr>
          <p:spPr>
            <a:xfrm>
              <a:off x="3001344" y="2198312"/>
              <a:ext cx="1085461" cy="261257"/>
            </a:xfrm>
            <a:prstGeom prst="rightArrow">
              <a:avLst>
                <a:gd name="adj1" fmla="val 50000"/>
                <a:gd name="adj2" fmla="val 82143"/>
              </a:avLst>
            </a:prstGeom>
            <a:solidFill>
              <a:srgbClr val="064F80"/>
            </a:solidFill>
            <a:ln>
              <a:solidFill>
                <a:srgbClr val="064F8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mj-lt"/>
              </a:endParaRPr>
            </a:p>
          </p:txBody>
        </p:sp>
        <p:sp>
          <p:nvSpPr>
            <p:cNvPr id="18" name="Content Placeholder 2">
              <a:extLst>
                <a:ext uri="{FF2B5EF4-FFF2-40B4-BE49-F238E27FC236}">
                  <a16:creationId xmlns:a16="http://schemas.microsoft.com/office/drawing/2014/main" id="{099B3D70-5F5E-A3B5-DC48-40B4BC54DBEB}"/>
                </a:ext>
              </a:extLst>
            </p:cNvPr>
            <p:cNvSpPr txBox="1">
              <a:spLocks/>
            </p:cNvSpPr>
            <p:nvPr/>
          </p:nvSpPr>
          <p:spPr bwMode="auto">
            <a:xfrm>
              <a:off x="457200" y="2093905"/>
              <a:ext cx="2458420" cy="518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57175" indent="-257175" algn="l" defTabSz="342900" rtl="0" eaLnBrk="1" fontAlgn="base" hangingPunct="1">
                <a:spcBef>
                  <a:spcPct val="20000"/>
                </a:spcBef>
                <a:spcAft>
                  <a:spcPct val="0"/>
                </a:spcAft>
                <a:buFont typeface="Arial" charset="0"/>
                <a:buChar char="•"/>
                <a:defRPr sz="19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57213" indent="-214313" algn="l" defTabSz="342900" rtl="0" eaLnBrk="1" fontAlgn="base" hangingPunct="1">
                <a:spcBef>
                  <a:spcPct val="20000"/>
                </a:spcBef>
                <a:spcAft>
                  <a:spcPct val="0"/>
                </a:spcAft>
                <a:buFont typeface="Arial"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342900" rtl="0" eaLnBrk="1" fontAlgn="base" hangingPunct="1">
                <a:spcBef>
                  <a:spcPct val="20000"/>
                </a:spcBef>
                <a:spcAft>
                  <a:spcPct val="0"/>
                </a:spcAft>
                <a:buFont typeface="Arial" charset="0"/>
                <a:buChar char="•"/>
                <a:defRPr sz="1575"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342900" rtl="0" eaLnBrk="1" fontAlgn="base" hangingPunct="1">
                <a:spcBef>
                  <a:spcPct val="20000"/>
                </a:spcBef>
                <a:spcAft>
                  <a:spcPct val="0"/>
                </a:spcAft>
                <a:buFont typeface="Arial"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dirty="0">
                  <a:latin typeface="+mj-lt"/>
                </a:rPr>
                <a:t>Evidence-based care</a:t>
              </a:r>
            </a:p>
          </p:txBody>
        </p:sp>
        <p:sp>
          <p:nvSpPr>
            <p:cNvPr id="19" name="Content Placeholder 2">
              <a:extLst>
                <a:ext uri="{FF2B5EF4-FFF2-40B4-BE49-F238E27FC236}">
                  <a16:creationId xmlns:a16="http://schemas.microsoft.com/office/drawing/2014/main" id="{3580F0B8-1067-9C46-E18D-C43CDEDB6CF9}"/>
                </a:ext>
              </a:extLst>
            </p:cNvPr>
            <p:cNvSpPr txBox="1">
              <a:spLocks/>
            </p:cNvSpPr>
            <p:nvPr/>
          </p:nvSpPr>
          <p:spPr bwMode="auto">
            <a:xfrm>
              <a:off x="4245428" y="2027803"/>
              <a:ext cx="4544008" cy="6580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57175" indent="-257175" algn="l" defTabSz="342900" rtl="0" eaLnBrk="1" fontAlgn="base" hangingPunct="1">
                <a:spcBef>
                  <a:spcPct val="20000"/>
                </a:spcBef>
                <a:spcAft>
                  <a:spcPct val="0"/>
                </a:spcAft>
                <a:buFont typeface="Arial" charset="0"/>
                <a:buChar char="•"/>
                <a:defRPr sz="19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57213" indent="-214313" algn="l" defTabSz="342900" rtl="0" eaLnBrk="1" fontAlgn="base" hangingPunct="1">
                <a:spcBef>
                  <a:spcPct val="20000"/>
                </a:spcBef>
                <a:spcAft>
                  <a:spcPct val="0"/>
                </a:spcAft>
                <a:buFont typeface="Arial"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342900" rtl="0" eaLnBrk="1" fontAlgn="base" hangingPunct="1">
                <a:spcBef>
                  <a:spcPct val="20000"/>
                </a:spcBef>
                <a:spcAft>
                  <a:spcPct val="0"/>
                </a:spcAft>
                <a:buFont typeface="Arial" charset="0"/>
                <a:buChar char="•"/>
                <a:defRPr sz="1575"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342900" rtl="0" eaLnBrk="1" fontAlgn="base" hangingPunct="1">
                <a:spcBef>
                  <a:spcPct val="20000"/>
                </a:spcBef>
                <a:spcAft>
                  <a:spcPct val="0"/>
                </a:spcAft>
                <a:buFont typeface="Arial"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US" b="1" dirty="0">
                  <a:latin typeface="+mj-lt"/>
                </a:rPr>
                <a:t>Guarantees the most effective clinical care for consumers and families</a:t>
              </a:r>
            </a:p>
          </p:txBody>
        </p:sp>
      </p:grpSp>
    </p:spTree>
    <p:extLst>
      <p:ext uri="{BB962C8B-B14F-4D97-AF65-F5344CB8AC3E}">
        <p14:creationId xmlns:p14="http://schemas.microsoft.com/office/powerpoint/2010/main" val="353199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0630F-CD65-4E3A-B510-82185765E4E1}"/>
              </a:ext>
            </a:extLst>
          </p:cNvPr>
          <p:cNvSpPr>
            <a:spLocks noGrp="1"/>
          </p:cNvSpPr>
          <p:nvPr>
            <p:ph type="title"/>
          </p:nvPr>
        </p:nvSpPr>
        <p:spPr/>
        <p:txBody>
          <a:bodyPr/>
          <a:lstStyle/>
          <a:p>
            <a:r>
              <a:rPr lang="en-US" sz="4000" dirty="0"/>
              <a:t>What Goes into Being a CCBHC?</a:t>
            </a:r>
          </a:p>
        </p:txBody>
      </p:sp>
      <p:sp>
        <p:nvSpPr>
          <p:cNvPr id="4" name="Content Placeholder 2">
            <a:extLst>
              <a:ext uri="{FF2B5EF4-FFF2-40B4-BE49-F238E27FC236}">
                <a16:creationId xmlns:a16="http://schemas.microsoft.com/office/drawing/2014/main" id="{F352BC23-A90B-468E-BFCC-4B01F9848DB9}"/>
              </a:ext>
            </a:extLst>
          </p:cNvPr>
          <p:cNvSpPr txBox="1">
            <a:spLocks/>
          </p:cNvSpPr>
          <p:nvPr/>
        </p:nvSpPr>
        <p:spPr>
          <a:xfrm>
            <a:off x="2050773" y="1564868"/>
            <a:ext cx="3459018" cy="412871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200" b="0" i="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200" b="0" i="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200" b="0" i="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200" b="0" i="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2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mn-lt"/>
              </a:rPr>
              <a:t>CCBHC Criteria</a:t>
            </a:r>
          </a:p>
          <a:p>
            <a:r>
              <a:rPr lang="en-US" dirty="0">
                <a:latin typeface="+mn-lt"/>
              </a:rPr>
              <a:t>Organizational Authority</a:t>
            </a:r>
          </a:p>
          <a:p>
            <a:r>
              <a:rPr lang="en-US" dirty="0">
                <a:latin typeface="+mn-lt"/>
              </a:rPr>
              <a:t>Staffing</a:t>
            </a:r>
          </a:p>
          <a:p>
            <a:r>
              <a:rPr lang="en-US" dirty="0">
                <a:latin typeface="+mn-lt"/>
              </a:rPr>
              <a:t>Access to Care</a:t>
            </a:r>
          </a:p>
          <a:p>
            <a:r>
              <a:rPr lang="en-US" dirty="0">
                <a:latin typeface="+mn-lt"/>
              </a:rPr>
              <a:t>Scope of Services</a:t>
            </a:r>
          </a:p>
          <a:p>
            <a:r>
              <a:rPr lang="en-US" dirty="0">
                <a:latin typeface="+mn-lt"/>
              </a:rPr>
              <a:t>Care Coordination</a:t>
            </a:r>
          </a:p>
          <a:p>
            <a:r>
              <a:rPr lang="en-US" dirty="0">
                <a:latin typeface="+mn-lt"/>
              </a:rPr>
              <a:t>Quality Reporting</a:t>
            </a:r>
          </a:p>
          <a:p>
            <a:endParaRPr lang="en-US" dirty="0">
              <a:latin typeface="+mn-lt"/>
            </a:endParaRPr>
          </a:p>
        </p:txBody>
      </p:sp>
      <p:sp>
        <p:nvSpPr>
          <p:cNvPr id="5" name="Content Placeholder 2">
            <a:extLst>
              <a:ext uri="{FF2B5EF4-FFF2-40B4-BE49-F238E27FC236}">
                <a16:creationId xmlns:a16="http://schemas.microsoft.com/office/drawing/2014/main" id="{6BB3ECDE-02FB-4881-BED6-67145257D2E6}"/>
              </a:ext>
            </a:extLst>
          </p:cNvPr>
          <p:cNvSpPr txBox="1">
            <a:spLocks/>
          </p:cNvSpPr>
          <p:nvPr/>
        </p:nvSpPr>
        <p:spPr bwMode="auto">
          <a:xfrm>
            <a:off x="6096000" y="1570182"/>
            <a:ext cx="4114800" cy="412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57175" indent="-257175" algn="l" defTabSz="342900" rtl="0" eaLnBrk="1" fontAlgn="base" hangingPunct="1">
              <a:spcBef>
                <a:spcPct val="20000"/>
              </a:spcBef>
              <a:spcAft>
                <a:spcPct val="0"/>
              </a:spcAft>
              <a:buFont typeface="Arial" charset="0"/>
              <a:buChar char="•"/>
              <a:defRPr sz="1950" kern="1200">
                <a:solidFill>
                  <a:schemeClr val="tx1"/>
                </a:solidFill>
                <a:latin typeface="Open Sans"/>
                <a:ea typeface="MS PGothic" pitchFamily="34" charset="-128"/>
                <a:cs typeface="Open Sans"/>
              </a:defRPr>
            </a:lvl1pPr>
            <a:lvl2pPr marL="557213" indent="-214313" algn="l" defTabSz="342900" rtl="0" eaLnBrk="1" fontAlgn="base" hangingPunct="1">
              <a:spcBef>
                <a:spcPct val="20000"/>
              </a:spcBef>
              <a:spcAft>
                <a:spcPct val="0"/>
              </a:spcAft>
              <a:buFont typeface="Arial" charset="0"/>
              <a:buChar char="–"/>
              <a:defRPr sz="1800" kern="1200">
                <a:solidFill>
                  <a:schemeClr val="tx1"/>
                </a:solidFill>
                <a:latin typeface="Open Sans"/>
                <a:ea typeface="MS PGothic" pitchFamily="34" charset="-128"/>
                <a:cs typeface="Open Sans"/>
              </a:defRPr>
            </a:lvl2pPr>
            <a:lvl3pPr marL="857250" indent="-171450" algn="l" defTabSz="342900" rtl="0" eaLnBrk="1" fontAlgn="base" hangingPunct="1">
              <a:spcBef>
                <a:spcPct val="20000"/>
              </a:spcBef>
              <a:spcAft>
                <a:spcPct val="0"/>
              </a:spcAft>
              <a:buFont typeface="Arial" charset="0"/>
              <a:buChar char="•"/>
              <a:defRPr sz="1575" kern="1200">
                <a:solidFill>
                  <a:schemeClr val="tx1"/>
                </a:solidFill>
                <a:latin typeface="Open Sans"/>
                <a:ea typeface="MS PGothic" pitchFamily="34" charset="-128"/>
                <a:cs typeface="Open San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Open Sans"/>
                <a:ea typeface="MS PGothic" pitchFamily="34" charset="-128"/>
                <a:cs typeface="Open Sans"/>
              </a:defRPr>
            </a:lvl4pPr>
            <a:lvl5pPr marL="1543050" indent="-171450" algn="l" defTabSz="342900" rtl="0" eaLnBrk="1" fontAlgn="base" hangingPunct="1">
              <a:spcBef>
                <a:spcPct val="20000"/>
              </a:spcBef>
              <a:spcAft>
                <a:spcPct val="0"/>
              </a:spcAft>
              <a:buFont typeface="Arial" charset="0"/>
              <a:buChar char="»"/>
              <a:defRPr sz="1350" kern="1200">
                <a:solidFill>
                  <a:schemeClr val="tx1"/>
                </a:solidFill>
                <a:latin typeface="Open Sans"/>
                <a:ea typeface="MS PGothic" pitchFamily="34" charset="-128"/>
                <a:cs typeface="Open San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defRPr/>
            </a:pPr>
            <a:r>
              <a:rPr lang="en-US" sz="2200" b="1" dirty="0">
                <a:solidFill>
                  <a:prstClr val="black"/>
                </a:solidFill>
                <a:latin typeface="+mn-lt"/>
              </a:rPr>
              <a:t>CCBHC Payment</a:t>
            </a:r>
          </a:p>
          <a:p>
            <a:pPr>
              <a:defRPr/>
            </a:pPr>
            <a:r>
              <a:rPr lang="en-US" sz="2200" dirty="0">
                <a:solidFill>
                  <a:prstClr val="black"/>
                </a:solidFill>
                <a:latin typeface="+mn-lt"/>
              </a:rPr>
              <a:t>Cost-related Medicaid reimbursement rate (demonstration/SPA participants)</a:t>
            </a:r>
          </a:p>
          <a:p>
            <a:pPr marL="0" indent="0">
              <a:buNone/>
              <a:defRPr/>
            </a:pPr>
            <a:r>
              <a:rPr lang="en-US" sz="2200" dirty="0">
                <a:solidFill>
                  <a:prstClr val="black"/>
                </a:solidFill>
                <a:latin typeface="+mn-lt"/>
              </a:rPr>
              <a:t>OR</a:t>
            </a:r>
          </a:p>
          <a:p>
            <a:pPr>
              <a:defRPr/>
            </a:pPr>
            <a:r>
              <a:rPr lang="en-US" sz="2200" dirty="0">
                <a:solidFill>
                  <a:prstClr val="black"/>
                </a:solidFill>
                <a:latin typeface="+mn-lt"/>
              </a:rPr>
              <a:t>Grant funds: $1 million/year for 4 years (expansion grantees)</a:t>
            </a:r>
          </a:p>
          <a:p>
            <a:pPr>
              <a:defRPr/>
            </a:pPr>
            <a:endParaRPr lang="en-US" sz="2200" dirty="0">
              <a:solidFill>
                <a:prstClr val="black"/>
              </a:solidFill>
              <a:latin typeface="+mn-lt"/>
            </a:endParaRPr>
          </a:p>
        </p:txBody>
      </p:sp>
      <p:sp>
        <p:nvSpPr>
          <p:cNvPr id="6" name="TextBox 5">
            <a:extLst>
              <a:ext uri="{FF2B5EF4-FFF2-40B4-BE49-F238E27FC236}">
                <a16:creationId xmlns:a16="http://schemas.microsoft.com/office/drawing/2014/main" id="{E0E47267-8278-4C44-87D7-39DA11692A35}"/>
              </a:ext>
            </a:extLst>
          </p:cNvPr>
          <p:cNvSpPr txBox="1"/>
          <p:nvPr/>
        </p:nvSpPr>
        <p:spPr>
          <a:xfrm>
            <a:off x="2050773" y="5087763"/>
            <a:ext cx="6913382" cy="400110"/>
          </a:xfrm>
          <a:prstGeom prst="rect">
            <a:avLst/>
          </a:prstGeom>
          <a:noFill/>
        </p:spPr>
        <p:txBody>
          <a:bodyPr wrap="square" rtlCol="0">
            <a:spAutoFit/>
          </a:bodyPr>
          <a:lstStyle/>
          <a:p>
            <a:r>
              <a:rPr lang="en-US" sz="1000"/>
              <a:t>Note: This presentation contains a summary of selected CCBHC certification criteria. To view the full criteria: </a:t>
            </a:r>
            <a:r>
              <a:rPr lang="en-US" sz="1000">
                <a:hlinkClick r:id="rId2"/>
              </a:rPr>
              <a:t>https://www.samhsa.gov/sites/default/files/programs_campaigns/ccbhc-criteria.pdf</a:t>
            </a:r>
            <a:r>
              <a:rPr lang="en-US" sz="1000"/>
              <a:t> </a:t>
            </a:r>
          </a:p>
        </p:txBody>
      </p:sp>
    </p:spTree>
    <p:extLst>
      <p:ext uri="{BB962C8B-B14F-4D97-AF65-F5344CB8AC3E}">
        <p14:creationId xmlns:p14="http://schemas.microsoft.com/office/powerpoint/2010/main" val="3276075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D7BBE44-E160-4736-95CA-0E6150C61D8A}"/>
              </a:ext>
            </a:extLst>
          </p:cNvPr>
          <p:cNvSpPr txBox="1">
            <a:spLocks/>
          </p:cNvSpPr>
          <p:nvPr/>
        </p:nvSpPr>
        <p:spPr bwMode="auto">
          <a:xfrm>
            <a:off x="0" y="2818422"/>
            <a:ext cx="12191999" cy="610578"/>
          </a:xfrm>
          <a:prstGeom prst="rect">
            <a:avLst/>
          </a:prstGeom>
          <a:solidFill>
            <a:srgbClr val="53605F"/>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8580" tIns="34290" rIns="68580" bIns="34290" numCol="1" anchor="ctr" anchorCtr="0" compatLnSpc="1">
            <a:prstTxWarp prst="textNoShape">
              <a:avLst/>
            </a:prstTxWarp>
          </a:bodyPr>
          <a:lstStyle>
            <a:lvl1pPr algn="l" defTabSz="342900" rtl="0" eaLnBrk="1" fontAlgn="base" hangingPunct="1">
              <a:spcBef>
                <a:spcPct val="0"/>
              </a:spcBef>
              <a:spcAft>
                <a:spcPct val="0"/>
              </a:spcAft>
              <a:defRPr sz="2250" b="1" kern="1200">
                <a:solidFill>
                  <a:srgbClr val="0050A0"/>
                </a:solidFill>
                <a:latin typeface="Open Sans" panose="020B0606030504020204" pitchFamily="34" charset="0"/>
                <a:ea typeface="Open Sans" panose="020B0606030504020204" pitchFamily="34" charset="0"/>
                <a:cs typeface="Open Sans" panose="020B0606030504020204" pitchFamily="34" charset="0"/>
              </a:defRPr>
            </a:lvl1pPr>
            <a:lvl2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2pPr>
            <a:lvl3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3pPr>
            <a:lvl4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4pPr>
            <a:lvl5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5pPr>
            <a:lvl6pPr marL="3429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6pPr>
            <a:lvl7pPr marL="6858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7pPr>
            <a:lvl8pPr marL="10287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8pPr>
            <a:lvl9pPr marL="13716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9pPr>
          </a:lstStyle>
          <a:p>
            <a:pPr algn="ctr"/>
            <a:r>
              <a:rPr lang="en-US" sz="2400" dirty="0">
                <a:solidFill>
                  <a:schemeClr val="bg1"/>
                </a:solidFill>
                <a:latin typeface="Open Sans" panose="020B0606030504020204"/>
                <a:ea typeface="Calibri" panose="020F0502020204030204" pitchFamily="34" charset="0"/>
                <a:cs typeface="Times New Roman" panose="02020603050405020304" pitchFamily="18" charset="0"/>
              </a:rPr>
              <a:t>CCBHC Implementation Landscape &amp; Options</a:t>
            </a:r>
            <a:endParaRPr lang="en-US" sz="2100" dirty="0">
              <a:solidFill>
                <a:schemeClr val="bg1"/>
              </a:solidFill>
              <a:latin typeface="Open Sans" panose="020B0606030504020204"/>
            </a:endParaRPr>
          </a:p>
        </p:txBody>
      </p:sp>
      <p:pic>
        <p:nvPicPr>
          <p:cNvPr id="4" name="Picture 3">
            <a:extLst>
              <a:ext uri="{FF2B5EF4-FFF2-40B4-BE49-F238E27FC236}">
                <a16:creationId xmlns:a16="http://schemas.microsoft.com/office/drawing/2014/main" id="{7933A9C5-01F3-4F4A-9273-43E971FD093D}"/>
              </a:ext>
            </a:extLst>
          </p:cNvPr>
          <p:cNvPicPr>
            <a:picLocks noChangeAspect="1"/>
          </p:cNvPicPr>
          <p:nvPr/>
        </p:nvPicPr>
        <p:blipFill rotWithShape="1">
          <a:blip r:embed="rId2"/>
          <a:srcRect t="5461" b="5812"/>
          <a:stretch/>
        </p:blipFill>
        <p:spPr>
          <a:xfrm>
            <a:off x="4128655" y="2080533"/>
            <a:ext cx="3934689" cy="500779"/>
          </a:xfrm>
          <a:prstGeom prst="rect">
            <a:avLst/>
          </a:prstGeom>
        </p:spPr>
      </p:pic>
    </p:spTree>
    <p:extLst>
      <p:ext uri="{BB962C8B-B14F-4D97-AF65-F5344CB8AC3E}">
        <p14:creationId xmlns:p14="http://schemas.microsoft.com/office/powerpoint/2010/main" val="3434687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0FD29-BBE7-14A6-64B7-D2EC30304C9E}"/>
              </a:ext>
            </a:extLst>
          </p:cNvPr>
          <p:cNvSpPr>
            <a:spLocks noGrp="1"/>
          </p:cNvSpPr>
          <p:nvPr>
            <p:ph type="title"/>
          </p:nvPr>
        </p:nvSpPr>
        <p:spPr/>
        <p:txBody>
          <a:bodyPr/>
          <a:lstStyle/>
          <a:p>
            <a:r>
              <a:rPr lang="en-US" dirty="0"/>
              <a:t>Accelerating growth in number of CCBHCs</a:t>
            </a:r>
          </a:p>
        </p:txBody>
      </p:sp>
      <p:graphicFrame>
        <p:nvGraphicFramePr>
          <p:cNvPr id="13" name="Content Placeholder 12">
            <a:extLst>
              <a:ext uri="{FF2B5EF4-FFF2-40B4-BE49-F238E27FC236}">
                <a16:creationId xmlns:a16="http://schemas.microsoft.com/office/drawing/2014/main" id="{BECB914B-0CC9-F8C3-5646-CCF1EC595AB0}"/>
              </a:ext>
            </a:extLst>
          </p:cNvPr>
          <p:cNvGraphicFramePr>
            <a:graphicFrameLocks noGrp="1"/>
          </p:cNvGraphicFramePr>
          <p:nvPr>
            <p:ph idx="1"/>
            <p:extLst>
              <p:ext uri="{D42A27DB-BD31-4B8C-83A1-F6EECF244321}">
                <p14:modId xmlns:p14="http://schemas.microsoft.com/office/powerpoint/2010/main" val="1118549622"/>
              </p:ext>
            </p:extLst>
          </p:nvPr>
        </p:nvGraphicFramePr>
        <p:xfrm>
          <a:off x="564874" y="1690688"/>
          <a:ext cx="9691757" cy="4194003"/>
        </p:xfrm>
        <a:graphic>
          <a:graphicData uri="http://schemas.openxmlformats.org/drawingml/2006/chart">
            <c:chart xmlns:c="http://schemas.openxmlformats.org/drawingml/2006/chart" xmlns:r="http://schemas.openxmlformats.org/officeDocument/2006/relationships" r:id="rId2"/>
          </a:graphicData>
        </a:graphic>
      </p:graphicFrame>
      <p:cxnSp>
        <p:nvCxnSpPr>
          <p:cNvPr id="15" name="Straight Connector 14">
            <a:extLst>
              <a:ext uri="{FF2B5EF4-FFF2-40B4-BE49-F238E27FC236}">
                <a16:creationId xmlns:a16="http://schemas.microsoft.com/office/drawing/2014/main" id="{65A95E1F-33FC-9C10-FA7E-E6D3D3E90DA6}"/>
              </a:ext>
            </a:extLst>
          </p:cNvPr>
          <p:cNvCxnSpPr>
            <a:cxnSpLocks/>
          </p:cNvCxnSpPr>
          <p:nvPr/>
        </p:nvCxnSpPr>
        <p:spPr>
          <a:xfrm>
            <a:off x="1142999" y="3170581"/>
            <a:ext cx="8994915"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0309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2F7560C-4D8B-3159-8D73-8B5E9928BE44}"/>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711200" y="273915"/>
            <a:ext cx="9245599" cy="5733723"/>
          </a:xfrm>
        </p:spPr>
      </p:pic>
    </p:spTree>
    <p:extLst>
      <p:ext uri="{BB962C8B-B14F-4D97-AF65-F5344CB8AC3E}">
        <p14:creationId xmlns:p14="http://schemas.microsoft.com/office/powerpoint/2010/main" val="2223233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5F336-FF39-7A88-80FA-460A20261712}"/>
              </a:ext>
            </a:extLst>
          </p:cNvPr>
          <p:cNvSpPr>
            <a:spLocks noGrp="1"/>
          </p:cNvSpPr>
          <p:nvPr>
            <p:ph type="title"/>
          </p:nvPr>
        </p:nvSpPr>
        <p:spPr/>
        <p:txBody>
          <a:bodyPr/>
          <a:lstStyle/>
          <a:p>
            <a:r>
              <a:rPr lang="en-US" dirty="0"/>
              <a:t>CCBHC Expansion Grants</a:t>
            </a:r>
          </a:p>
        </p:txBody>
      </p:sp>
      <p:sp>
        <p:nvSpPr>
          <p:cNvPr id="3" name="Content Placeholder 2">
            <a:extLst>
              <a:ext uri="{FF2B5EF4-FFF2-40B4-BE49-F238E27FC236}">
                <a16:creationId xmlns:a16="http://schemas.microsoft.com/office/drawing/2014/main" id="{2AE042C8-D182-98E8-5968-149B668674AB}"/>
              </a:ext>
            </a:extLst>
          </p:cNvPr>
          <p:cNvSpPr>
            <a:spLocks noGrp="1"/>
          </p:cNvSpPr>
          <p:nvPr>
            <p:ph idx="1"/>
          </p:nvPr>
        </p:nvSpPr>
        <p:spPr/>
        <p:txBody>
          <a:bodyPr/>
          <a:lstStyle/>
          <a:p>
            <a:r>
              <a:rPr lang="en-US" dirty="0"/>
              <a:t>FY2022 grant announcement</a:t>
            </a:r>
          </a:p>
          <a:p>
            <a:r>
              <a:rPr lang="en-US" dirty="0"/>
              <a:t>FY2023 forecast</a:t>
            </a:r>
          </a:p>
          <a:p>
            <a:pPr lvl="1"/>
            <a:r>
              <a:rPr lang="en-US" dirty="0"/>
              <a:t>Availability of grant funds in FY2023</a:t>
            </a:r>
          </a:p>
          <a:p>
            <a:pPr lvl="1"/>
            <a:r>
              <a:rPr lang="en-US" dirty="0"/>
              <a:t>Funding gaps for some grantee cohorts based on timing of </a:t>
            </a:r>
            <a:r>
              <a:rPr lang="en-US"/>
              <a:t>grant cycle</a:t>
            </a:r>
            <a:endParaRPr lang="en-US" dirty="0"/>
          </a:p>
        </p:txBody>
      </p:sp>
    </p:spTree>
    <p:extLst>
      <p:ext uri="{BB962C8B-B14F-4D97-AF65-F5344CB8AC3E}">
        <p14:creationId xmlns:p14="http://schemas.microsoft.com/office/powerpoint/2010/main" val="2614961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8C74-9082-09BE-4E59-24084230A2E8}"/>
              </a:ext>
            </a:extLst>
          </p:cNvPr>
          <p:cNvSpPr>
            <a:spLocks noGrp="1"/>
          </p:cNvSpPr>
          <p:nvPr>
            <p:ph type="title"/>
          </p:nvPr>
        </p:nvSpPr>
        <p:spPr/>
        <p:txBody>
          <a:bodyPr/>
          <a:lstStyle/>
          <a:p>
            <a:r>
              <a:rPr lang="en-US" dirty="0"/>
              <a:t>Bipartisan Safer Communities Act Expands CCBHC Demonstration Nationwide</a:t>
            </a:r>
          </a:p>
        </p:txBody>
      </p:sp>
      <p:sp>
        <p:nvSpPr>
          <p:cNvPr id="3" name="Content Placeholder 2">
            <a:extLst>
              <a:ext uri="{FF2B5EF4-FFF2-40B4-BE49-F238E27FC236}">
                <a16:creationId xmlns:a16="http://schemas.microsoft.com/office/drawing/2014/main" id="{D18EDA9F-B4E8-31B5-D155-AB309C5D08F5}"/>
              </a:ext>
            </a:extLst>
          </p:cNvPr>
          <p:cNvSpPr>
            <a:spLocks noGrp="1"/>
          </p:cNvSpPr>
          <p:nvPr>
            <p:ph idx="1"/>
          </p:nvPr>
        </p:nvSpPr>
        <p:spPr>
          <a:xfrm>
            <a:off x="564874" y="1996580"/>
            <a:ext cx="11062252" cy="3843261"/>
          </a:xfrm>
        </p:spPr>
        <p:txBody>
          <a:bodyPr/>
          <a:lstStyle/>
          <a:p>
            <a:r>
              <a:rPr lang="en-US" dirty="0"/>
              <a:t>Beginning July 1, 2024, and every 2 years thereafter, allows 10 additional states to join the demo</a:t>
            </a:r>
          </a:p>
          <a:p>
            <a:r>
              <a:rPr lang="en-US" dirty="0"/>
              <a:t>Provides 4 years of enhanced Medicaid match for CCBHC services (</a:t>
            </a:r>
            <a:r>
              <a:rPr lang="en-US" dirty="0">
                <a:hlinkClick r:id="rId2"/>
              </a:rPr>
              <a:t>E-FMAP</a:t>
            </a:r>
            <a:r>
              <a:rPr lang="en-US" dirty="0"/>
              <a:t>)</a:t>
            </a:r>
          </a:p>
          <a:p>
            <a:r>
              <a:rPr lang="en-US" dirty="0"/>
              <a:t>Makes planning grants available for new states to develop proposals to participate</a:t>
            </a:r>
          </a:p>
          <a:p>
            <a:r>
              <a:rPr lang="en-US" dirty="0"/>
              <a:t>Appropriates $40M for planning grants and technical assistance to states applying for the grants</a:t>
            </a:r>
          </a:p>
          <a:p>
            <a:r>
              <a:rPr lang="en-US" dirty="0"/>
              <a:t>Requires annual reports to Congress through the year in which the last demonstration ends</a:t>
            </a:r>
          </a:p>
        </p:txBody>
      </p:sp>
    </p:spTree>
    <p:extLst>
      <p:ext uri="{BB962C8B-B14F-4D97-AF65-F5344CB8AC3E}">
        <p14:creationId xmlns:p14="http://schemas.microsoft.com/office/powerpoint/2010/main" val="24227940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9960</TotalTime>
  <Words>2255</Words>
  <Application>Microsoft Office PowerPoint</Application>
  <PresentationFormat>Widescreen</PresentationFormat>
  <Paragraphs>249</Paragraphs>
  <Slides>26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Open Sans</vt:lpstr>
      <vt:lpstr>1_Office Theme</vt:lpstr>
      <vt:lpstr>Riding the CCBHC Wave: Opportunities and What’s Ahead</vt:lpstr>
      <vt:lpstr>PowerPoint Presentation</vt:lpstr>
      <vt:lpstr>CCBHCs: Supporting the Clinical Model with Effective Financing </vt:lpstr>
      <vt:lpstr>What Goes into Being a CCBHC?</vt:lpstr>
      <vt:lpstr>PowerPoint Presentation</vt:lpstr>
      <vt:lpstr>Accelerating growth in number of CCBHCs</vt:lpstr>
      <vt:lpstr>PowerPoint Presentation</vt:lpstr>
      <vt:lpstr>CCBHC Expansion Grants</vt:lpstr>
      <vt:lpstr>Bipartisan Safer Communities Act Expands CCBHC Demonstration Nationwide</vt:lpstr>
      <vt:lpstr>Options for States via Medicaid</vt:lpstr>
      <vt:lpstr>SAMHSA CCBHC Expansion Grants vs. Medicaid CCBHC Demonstration </vt:lpstr>
      <vt:lpstr>Demonstration vs. Waiver or SPA approach</vt:lpstr>
      <vt:lpstr>In Colorado, CCBHC implementation:</vt:lpstr>
      <vt:lpstr>PowerPoint Presentation</vt:lpstr>
      <vt:lpstr>CCBHCs’ successes, 5+ years in</vt:lpstr>
      <vt:lpstr>CCBHCs aren’t “business as usual” with higher reimbursement</vt:lpstr>
      <vt:lpstr>CCBHC presents an opportunity to reimagine service delivery</vt:lpstr>
      <vt:lpstr>Realizing the promise of the CCBHC model is a joint effort between states and clinics</vt:lpstr>
      <vt:lpstr>A joint effort (cont.)</vt:lpstr>
      <vt:lpstr>PowerPoint Presentation</vt:lpstr>
      <vt:lpstr>Order of Operations for CCBHC Demonstration Participation</vt:lpstr>
      <vt:lpstr>Advocacy strategies</vt:lpstr>
      <vt:lpstr>Questions?</vt:lpstr>
      <vt:lpstr>PowerPoint Presentation</vt:lpstr>
      <vt:lpstr>Quality Reporting: CCBHC Reported Measures (9)</vt:lpstr>
      <vt:lpstr>Quality Reporting: State Reported Measures (12)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Demonstration and Funding Timeline</dc:title>
  <dc:creator>Rebecca Farley David</dc:creator>
  <cp:lastModifiedBy>Rebecca Farley David</cp:lastModifiedBy>
  <cp:revision>16</cp:revision>
  <dcterms:created xsi:type="dcterms:W3CDTF">2022-07-05T16:48:36Z</dcterms:created>
  <dcterms:modified xsi:type="dcterms:W3CDTF">2022-09-19T19:44:45Z</dcterms:modified>
</cp:coreProperties>
</file>