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modernComment_7FFE5B01_2F72844F.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17" r:id="rId1"/>
    <p:sldMasterId id="2147483660" r:id="rId2"/>
    <p:sldMasterId id="2147483745" r:id="rId3"/>
  </p:sldMasterIdLst>
  <p:notesMasterIdLst>
    <p:notesMasterId r:id="rId24"/>
  </p:notesMasterIdLst>
  <p:sldIdLst>
    <p:sldId id="2147375873" r:id="rId4"/>
    <p:sldId id="256" r:id="rId5"/>
    <p:sldId id="2147375802" r:id="rId6"/>
    <p:sldId id="2147375776" r:id="rId7"/>
    <p:sldId id="2147375813" r:id="rId8"/>
    <p:sldId id="2145706226" r:id="rId9"/>
    <p:sldId id="257" r:id="rId10"/>
    <p:sldId id="2147375871" r:id="rId11"/>
    <p:sldId id="2147375851" r:id="rId12"/>
    <p:sldId id="354" r:id="rId13"/>
    <p:sldId id="2145706239" r:id="rId14"/>
    <p:sldId id="2147375808" r:id="rId15"/>
    <p:sldId id="2147375876" r:id="rId16"/>
    <p:sldId id="2147375878" r:id="rId17"/>
    <p:sldId id="2147375881" r:id="rId18"/>
    <p:sldId id="2147375882" r:id="rId19"/>
    <p:sldId id="2147375875" r:id="rId20"/>
    <p:sldId id="2147375874" r:id="rId21"/>
    <p:sldId id="2147375883" r:id="rId22"/>
    <p:sldId id="2145706209"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Open Sans" panose="020B0606030504020204" pitchFamily="34" charset="0"/>
      <p:regular r:id="rId31"/>
      <p:bold r:id="rId32"/>
      <p:italic r:id="rId33"/>
      <p:boldItalic r:id="rId34"/>
    </p:embeddedFont>
    <p:embeddedFont>
      <p:font typeface="Source Sans Pro" panose="020B0503030403020204" pitchFamily="34" charset="0"/>
      <p:regular r:id="rId35"/>
      <p:bold r:id="rId36"/>
      <p:italic r:id="rId37"/>
      <p:boldItalic r:id="rId38"/>
    </p:embeddedFont>
    <p:embeddedFont>
      <p:font typeface="Source Sans Pro Light" panose="020B0403030403020204" pitchFamily="34"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40BC8587-2279-9F44-B3ED-74680A0FA7DA}">
          <p14:sldIdLst>
            <p14:sldId id="2147375873"/>
            <p14:sldId id="256"/>
            <p14:sldId id="2147375802"/>
            <p14:sldId id="2147375776"/>
            <p14:sldId id="2147375813"/>
            <p14:sldId id="2145706226"/>
            <p14:sldId id="257"/>
            <p14:sldId id="2147375871"/>
            <p14:sldId id="2147375851"/>
            <p14:sldId id="354"/>
            <p14:sldId id="2145706239"/>
            <p14:sldId id="2147375808"/>
            <p14:sldId id="2147375876"/>
            <p14:sldId id="2147375878"/>
            <p14:sldId id="2147375881"/>
            <p14:sldId id="2147375882"/>
            <p14:sldId id="2147375875"/>
            <p14:sldId id="2147375874"/>
            <p14:sldId id="2147375883"/>
            <p14:sldId id="2145706209"/>
          </p14:sldIdLst>
        </p14:section>
        <p14:section name="Section" id="{DADC7A4F-04FE-443D-B5DF-0F890BAF0DC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7FC58A-3CC7-E3AC-38CA-BA129DAF98E1}" name="Rebecca Farley David" initials="RFD" userId="S::rebeccaf@thenationalcouncil.org::c28f1fb9-54f5-4dca-b67e-67847b4df9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E29"/>
    <a:srgbClr val="FFC000"/>
    <a:srgbClr val="343B46"/>
    <a:srgbClr val="5F3467"/>
    <a:srgbClr val="2B6A6B"/>
    <a:srgbClr val="2C693D"/>
    <a:srgbClr val="A6A6A6"/>
    <a:srgbClr val="C7E09B"/>
    <a:srgbClr val="EEB64F"/>
    <a:srgbClr val="F4F4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2" autoAdjust="0"/>
    <p:restoredTop sz="85956" autoAdjust="0"/>
  </p:normalViewPr>
  <p:slideViewPr>
    <p:cSldViewPr snapToGrid="0" snapToObjects="1">
      <p:cViewPr>
        <p:scale>
          <a:sx n="64" d="100"/>
          <a:sy n="64" d="100"/>
        </p:scale>
        <p:origin x="708" y="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7.xml"/><Relationship Id="rId41" Type="http://schemas.openxmlformats.org/officeDocument/2006/relationships/presProps" Target="presProps.xml"/></Relationships>
</file>

<file path=ppt/comments/modernComment_7FFE5B01_2F72844F.xml><?xml version="1.0" encoding="utf-8"?>
<p188:cmLst xmlns:a="http://schemas.openxmlformats.org/drawingml/2006/main" xmlns:r="http://schemas.openxmlformats.org/officeDocument/2006/relationships" xmlns:p188="http://schemas.microsoft.com/office/powerpoint/2018/8/main">
  <p188:cm id="{DEE37BE2-8160-42C8-B1CA-92ACC6D86742}" authorId="{0E7FC58A-3CC7-E3AC-38CA-BA129DAF98E1}" created="2023-09-27T16:00:59.149">
    <ac:txMkLst xmlns:ac="http://schemas.microsoft.com/office/drawing/2013/main/command">
      <pc:docMk xmlns:pc="http://schemas.microsoft.com/office/powerpoint/2013/main/command"/>
      <pc:sldMk xmlns:pc="http://schemas.microsoft.com/office/powerpoint/2013/main/command" cId="796034127" sldId="2147375873"/>
      <ac:spMk id="2" creationId="{3C4B334D-5C2F-74CC-D2A4-6DBD405E6912}"/>
      <ac:txMk cp="40" len="17">
        <ac:context len="58" hash="2839204880"/>
      </ac:txMk>
    </ac:txMkLst>
    <p188:pos x="7812505" y="2342732"/>
    <p188:txBody>
      <a:bodyPr/>
      <a:lstStyle/>
      <a:p>
        <a:r>
          <a:rPr lang="en-US"/>
          <a:t>Changed "who you don't know" to "from another team since I'm guessing a lot of these folks will know each other.</a:t>
        </a:r>
      </a:p>
    </p188:txBody>
  </p188:cm>
</p188:cmLst>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C5B9F-CA44-443F-B7B4-E9B529105983}"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en-US"/>
        </a:p>
      </dgm:t>
    </dgm:pt>
    <dgm:pt modelId="{A5493714-9383-46CD-BC9D-E301B27081C1}">
      <dgm:prSet phldrT="[Text]"/>
      <dgm:spPr>
        <a:solidFill>
          <a:srgbClr val="EA5E29"/>
        </a:solidFill>
      </dgm:spPr>
      <dgm:t>
        <a:bodyPr/>
        <a:lstStyle/>
        <a:p>
          <a:r>
            <a:rPr lang="en-US" dirty="0">
              <a:latin typeface="+mj-lt"/>
            </a:rPr>
            <a:t>2017</a:t>
          </a:r>
        </a:p>
      </dgm:t>
    </dgm:pt>
    <dgm:pt modelId="{06CA18D9-5D4F-4C04-9A53-056DECE6A0DA}" type="parTrans" cxnId="{597232CF-F219-4F91-9810-D6B9429145AD}">
      <dgm:prSet/>
      <dgm:spPr/>
      <dgm:t>
        <a:bodyPr/>
        <a:lstStyle/>
        <a:p>
          <a:endParaRPr lang="en-US">
            <a:latin typeface="+mj-lt"/>
          </a:endParaRPr>
        </a:p>
      </dgm:t>
    </dgm:pt>
    <dgm:pt modelId="{68DF0792-8D12-4824-881F-0031804AA516}" type="sibTrans" cxnId="{597232CF-F219-4F91-9810-D6B9429145AD}">
      <dgm:prSet/>
      <dgm:spPr/>
      <dgm:t>
        <a:bodyPr/>
        <a:lstStyle/>
        <a:p>
          <a:endParaRPr lang="en-US">
            <a:latin typeface="+mj-lt"/>
          </a:endParaRPr>
        </a:p>
      </dgm:t>
    </dgm:pt>
    <dgm:pt modelId="{D8CB2C63-04E8-4D24-87DF-602AA2541D0C}">
      <dgm:prSet phldrT="[Text]"/>
      <dgm:spPr/>
      <dgm:t>
        <a:bodyPr/>
        <a:lstStyle/>
        <a:p>
          <a:r>
            <a:rPr lang="en-US" dirty="0">
              <a:latin typeface="+mj-lt"/>
            </a:rPr>
            <a:t>8 states</a:t>
          </a:r>
        </a:p>
      </dgm:t>
    </dgm:pt>
    <dgm:pt modelId="{29C4FAC8-F3A6-4C17-AD54-5C5B197043FB}" type="parTrans" cxnId="{A58494BF-41FA-4007-B382-79CD347788C4}">
      <dgm:prSet/>
      <dgm:spPr/>
      <dgm:t>
        <a:bodyPr/>
        <a:lstStyle/>
        <a:p>
          <a:endParaRPr lang="en-US">
            <a:latin typeface="+mj-lt"/>
          </a:endParaRPr>
        </a:p>
      </dgm:t>
    </dgm:pt>
    <dgm:pt modelId="{068034C8-2269-4CC4-AFE8-B586A9DE2418}" type="sibTrans" cxnId="{A58494BF-41FA-4007-B382-79CD347788C4}">
      <dgm:prSet/>
      <dgm:spPr/>
      <dgm:t>
        <a:bodyPr/>
        <a:lstStyle/>
        <a:p>
          <a:endParaRPr lang="en-US">
            <a:latin typeface="+mj-lt"/>
          </a:endParaRPr>
        </a:p>
      </dgm:t>
    </dgm:pt>
    <dgm:pt modelId="{8FE710AF-9EE1-4FBE-A4C0-2B42F51C406C}">
      <dgm:prSet phldrT="[Text]"/>
      <dgm:spPr>
        <a:solidFill>
          <a:srgbClr val="EA5E29"/>
        </a:solidFill>
      </dgm:spPr>
      <dgm:t>
        <a:bodyPr/>
        <a:lstStyle/>
        <a:p>
          <a:r>
            <a:rPr lang="en-US" dirty="0">
              <a:latin typeface="+mj-lt"/>
            </a:rPr>
            <a:t>2019</a:t>
          </a:r>
        </a:p>
      </dgm:t>
    </dgm:pt>
    <dgm:pt modelId="{533214B7-30AF-4E1A-A365-499211A92727}" type="parTrans" cxnId="{0817AFA9-920F-43C4-830E-9B3AB363AB65}">
      <dgm:prSet/>
      <dgm:spPr/>
      <dgm:t>
        <a:bodyPr/>
        <a:lstStyle/>
        <a:p>
          <a:endParaRPr lang="en-US">
            <a:latin typeface="+mj-lt"/>
          </a:endParaRPr>
        </a:p>
      </dgm:t>
    </dgm:pt>
    <dgm:pt modelId="{539F009F-A153-4EAD-BE2F-26880C9E76D3}" type="sibTrans" cxnId="{0817AFA9-920F-43C4-830E-9B3AB363AB65}">
      <dgm:prSet/>
      <dgm:spPr/>
      <dgm:t>
        <a:bodyPr/>
        <a:lstStyle/>
        <a:p>
          <a:endParaRPr lang="en-US">
            <a:latin typeface="+mj-lt"/>
          </a:endParaRPr>
        </a:p>
      </dgm:t>
    </dgm:pt>
    <dgm:pt modelId="{4E3DFE99-B5A7-487A-81F2-6ADB12B5F641}">
      <dgm:prSet phldrT="[Text]"/>
      <dgm:spPr/>
      <dgm:t>
        <a:bodyPr/>
        <a:lstStyle/>
        <a:p>
          <a:r>
            <a:rPr lang="en-US" dirty="0">
              <a:latin typeface="+mj-lt"/>
            </a:rPr>
            <a:t>21 states</a:t>
          </a:r>
        </a:p>
      </dgm:t>
    </dgm:pt>
    <dgm:pt modelId="{FFF1D794-E4ED-494E-9100-B5E8A866BDBF}" type="parTrans" cxnId="{8F3CDEAA-F240-4562-96C3-C7C9E8868053}">
      <dgm:prSet/>
      <dgm:spPr/>
      <dgm:t>
        <a:bodyPr/>
        <a:lstStyle/>
        <a:p>
          <a:endParaRPr lang="en-US">
            <a:latin typeface="+mj-lt"/>
          </a:endParaRPr>
        </a:p>
      </dgm:t>
    </dgm:pt>
    <dgm:pt modelId="{67DF3526-C32F-4FDD-A7E4-BA6160AFF403}" type="sibTrans" cxnId="{8F3CDEAA-F240-4562-96C3-C7C9E8868053}">
      <dgm:prSet/>
      <dgm:spPr/>
      <dgm:t>
        <a:bodyPr/>
        <a:lstStyle/>
        <a:p>
          <a:endParaRPr lang="en-US">
            <a:latin typeface="+mj-lt"/>
          </a:endParaRPr>
        </a:p>
      </dgm:t>
    </dgm:pt>
    <dgm:pt modelId="{59783D03-406B-4386-80F8-A94512DE6830}">
      <dgm:prSet phldrT="[Text]"/>
      <dgm:spPr>
        <a:solidFill>
          <a:srgbClr val="EA5E29"/>
        </a:solidFill>
      </dgm:spPr>
      <dgm:t>
        <a:bodyPr/>
        <a:lstStyle/>
        <a:p>
          <a:r>
            <a:rPr lang="en-US" dirty="0">
              <a:latin typeface="+mj-lt"/>
            </a:rPr>
            <a:t>2020</a:t>
          </a:r>
        </a:p>
      </dgm:t>
    </dgm:pt>
    <dgm:pt modelId="{AF1EAB1C-1D12-4DDB-A897-8B35E9A12E43}" type="parTrans" cxnId="{EB0E9362-12C7-484D-9759-002C460A6086}">
      <dgm:prSet/>
      <dgm:spPr/>
      <dgm:t>
        <a:bodyPr/>
        <a:lstStyle/>
        <a:p>
          <a:endParaRPr lang="en-US">
            <a:latin typeface="+mj-lt"/>
          </a:endParaRPr>
        </a:p>
      </dgm:t>
    </dgm:pt>
    <dgm:pt modelId="{F150E279-8153-40CB-81E9-9345E4D14A4C}" type="sibTrans" cxnId="{EB0E9362-12C7-484D-9759-002C460A6086}">
      <dgm:prSet/>
      <dgm:spPr/>
      <dgm:t>
        <a:bodyPr/>
        <a:lstStyle/>
        <a:p>
          <a:endParaRPr lang="en-US">
            <a:latin typeface="+mj-lt"/>
          </a:endParaRPr>
        </a:p>
      </dgm:t>
    </dgm:pt>
    <dgm:pt modelId="{524D083A-4290-4354-935E-05F700DFC893}">
      <dgm:prSet phldrT="[Text]"/>
      <dgm:spPr/>
      <dgm:t>
        <a:bodyPr/>
        <a:lstStyle/>
        <a:p>
          <a:r>
            <a:rPr lang="en-US" dirty="0">
              <a:latin typeface="+mj-lt"/>
            </a:rPr>
            <a:t>33 states</a:t>
          </a:r>
        </a:p>
      </dgm:t>
    </dgm:pt>
    <dgm:pt modelId="{B3EC33E8-78B1-4B24-9451-7F38CE559CC8}" type="parTrans" cxnId="{135E6299-32B0-46F4-96C4-B520E8BB645A}">
      <dgm:prSet/>
      <dgm:spPr/>
      <dgm:t>
        <a:bodyPr/>
        <a:lstStyle/>
        <a:p>
          <a:endParaRPr lang="en-US">
            <a:latin typeface="+mj-lt"/>
          </a:endParaRPr>
        </a:p>
      </dgm:t>
    </dgm:pt>
    <dgm:pt modelId="{8C59BBBF-AD30-4A0C-BDD1-8E861A8697D3}" type="sibTrans" cxnId="{135E6299-32B0-46F4-96C4-B520E8BB645A}">
      <dgm:prSet/>
      <dgm:spPr/>
      <dgm:t>
        <a:bodyPr/>
        <a:lstStyle/>
        <a:p>
          <a:endParaRPr lang="en-US">
            <a:latin typeface="+mj-lt"/>
          </a:endParaRPr>
        </a:p>
      </dgm:t>
    </dgm:pt>
    <dgm:pt modelId="{8E9C6DBA-4376-4CED-A6ED-4B56D6DD2019}">
      <dgm:prSet phldrT="[Text]"/>
      <dgm:spPr/>
      <dgm:t>
        <a:bodyPr/>
        <a:lstStyle/>
        <a:p>
          <a:r>
            <a:rPr lang="en-US" dirty="0">
              <a:latin typeface="+mj-lt"/>
            </a:rPr>
            <a:t>66 clinics</a:t>
          </a:r>
        </a:p>
      </dgm:t>
    </dgm:pt>
    <dgm:pt modelId="{3FAF4C8E-C326-46EA-9A8B-52F42D2D99F4}" type="parTrans" cxnId="{29F4DCCE-74D2-423B-BB80-55BFAF67AC17}">
      <dgm:prSet/>
      <dgm:spPr/>
      <dgm:t>
        <a:bodyPr/>
        <a:lstStyle/>
        <a:p>
          <a:endParaRPr lang="en-US">
            <a:latin typeface="+mj-lt"/>
          </a:endParaRPr>
        </a:p>
      </dgm:t>
    </dgm:pt>
    <dgm:pt modelId="{98E11C1E-F66A-4EE6-99C2-417FB80DB152}" type="sibTrans" cxnId="{29F4DCCE-74D2-423B-BB80-55BFAF67AC17}">
      <dgm:prSet/>
      <dgm:spPr/>
      <dgm:t>
        <a:bodyPr/>
        <a:lstStyle/>
        <a:p>
          <a:endParaRPr lang="en-US">
            <a:latin typeface="+mj-lt"/>
          </a:endParaRPr>
        </a:p>
      </dgm:t>
    </dgm:pt>
    <dgm:pt modelId="{2750DC28-5A98-4034-BE19-5B476526CFF6}">
      <dgm:prSet phldrT="[Text]"/>
      <dgm:spPr/>
      <dgm:t>
        <a:bodyPr/>
        <a:lstStyle/>
        <a:p>
          <a:r>
            <a:rPr lang="en-US" dirty="0">
              <a:latin typeface="+mj-lt"/>
            </a:rPr>
            <a:t>113 clinics</a:t>
          </a:r>
        </a:p>
      </dgm:t>
    </dgm:pt>
    <dgm:pt modelId="{A0413007-E344-4722-A249-B00DB90198F4}" type="parTrans" cxnId="{D7E8E524-28E9-4FFB-96B9-08CEDF0D4404}">
      <dgm:prSet/>
      <dgm:spPr/>
      <dgm:t>
        <a:bodyPr/>
        <a:lstStyle/>
        <a:p>
          <a:endParaRPr lang="en-US">
            <a:latin typeface="+mj-lt"/>
          </a:endParaRPr>
        </a:p>
      </dgm:t>
    </dgm:pt>
    <dgm:pt modelId="{75E30B66-E7B3-43C8-94A0-31A107934784}" type="sibTrans" cxnId="{D7E8E524-28E9-4FFB-96B9-08CEDF0D4404}">
      <dgm:prSet/>
      <dgm:spPr/>
      <dgm:t>
        <a:bodyPr/>
        <a:lstStyle/>
        <a:p>
          <a:endParaRPr lang="en-US">
            <a:latin typeface="+mj-lt"/>
          </a:endParaRPr>
        </a:p>
      </dgm:t>
    </dgm:pt>
    <dgm:pt modelId="{3BAFF405-9BFF-402A-99E7-F804320191CB}">
      <dgm:prSet phldrT="[Text]"/>
      <dgm:spPr/>
      <dgm:t>
        <a:bodyPr/>
        <a:lstStyle/>
        <a:p>
          <a:r>
            <a:rPr lang="en-US" dirty="0">
              <a:latin typeface="+mj-lt"/>
            </a:rPr>
            <a:t>229 clinics</a:t>
          </a:r>
        </a:p>
      </dgm:t>
    </dgm:pt>
    <dgm:pt modelId="{A7442D23-5BBF-42E7-9A59-7F208173FD8D}" type="parTrans" cxnId="{15C2709B-1EC0-4862-897F-85397F8F3399}">
      <dgm:prSet/>
      <dgm:spPr/>
      <dgm:t>
        <a:bodyPr/>
        <a:lstStyle/>
        <a:p>
          <a:endParaRPr lang="en-US">
            <a:latin typeface="+mj-lt"/>
          </a:endParaRPr>
        </a:p>
      </dgm:t>
    </dgm:pt>
    <dgm:pt modelId="{DF50ACE9-14D3-4327-8B78-87448A79F7C0}" type="sibTrans" cxnId="{15C2709B-1EC0-4862-897F-85397F8F3399}">
      <dgm:prSet/>
      <dgm:spPr/>
      <dgm:t>
        <a:bodyPr/>
        <a:lstStyle/>
        <a:p>
          <a:endParaRPr lang="en-US">
            <a:latin typeface="+mj-lt"/>
          </a:endParaRPr>
        </a:p>
      </dgm:t>
    </dgm:pt>
    <dgm:pt modelId="{B2319113-7A91-4960-A479-60B823493875}">
      <dgm:prSet phldrT="[Text]"/>
      <dgm:spPr/>
      <dgm:t>
        <a:bodyPr/>
        <a:lstStyle/>
        <a:p>
          <a:r>
            <a:rPr lang="en-US" dirty="0">
              <a:latin typeface="+mj-lt"/>
            </a:rPr>
            <a:t>42 states</a:t>
          </a:r>
        </a:p>
      </dgm:t>
    </dgm:pt>
    <dgm:pt modelId="{71C72443-6943-4FBE-AE0E-61CA54EAD014}" type="parTrans" cxnId="{A77E13C3-1B97-4382-A9F4-58C87E2564DE}">
      <dgm:prSet/>
      <dgm:spPr/>
      <dgm:t>
        <a:bodyPr/>
        <a:lstStyle/>
        <a:p>
          <a:endParaRPr lang="en-US">
            <a:latin typeface="+mj-lt"/>
          </a:endParaRPr>
        </a:p>
      </dgm:t>
    </dgm:pt>
    <dgm:pt modelId="{DA5FAB40-059F-4744-BCFB-3BB7DB0DBB55}" type="sibTrans" cxnId="{A77E13C3-1B97-4382-A9F4-58C87E2564DE}">
      <dgm:prSet/>
      <dgm:spPr/>
      <dgm:t>
        <a:bodyPr/>
        <a:lstStyle/>
        <a:p>
          <a:endParaRPr lang="en-US">
            <a:latin typeface="+mj-lt"/>
          </a:endParaRPr>
        </a:p>
      </dgm:t>
    </dgm:pt>
    <dgm:pt modelId="{E012B9A8-21C9-4EC9-9492-3C3665B68544}">
      <dgm:prSet phldrT="[Text]"/>
      <dgm:spPr>
        <a:solidFill>
          <a:srgbClr val="EA5E29"/>
        </a:solidFill>
      </dgm:spPr>
      <dgm:t>
        <a:bodyPr/>
        <a:lstStyle/>
        <a:p>
          <a:r>
            <a:rPr lang="en-US" dirty="0">
              <a:latin typeface="+mj-lt"/>
            </a:rPr>
            <a:t>2021</a:t>
          </a:r>
        </a:p>
      </dgm:t>
    </dgm:pt>
    <dgm:pt modelId="{573B17EE-DCBD-4A41-A76D-25C08B29A743}" type="parTrans" cxnId="{6B8FE970-B869-4196-9E87-1162B4DCFA1C}">
      <dgm:prSet/>
      <dgm:spPr/>
      <dgm:t>
        <a:bodyPr/>
        <a:lstStyle/>
        <a:p>
          <a:endParaRPr lang="en-US">
            <a:latin typeface="+mj-lt"/>
          </a:endParaRPr>
        </a:p>
      </dgm:t>
    </dgm:pt>
    <dgm:pt modelId="{F2904B39-C73C-483D-925B-E5BE9044FEE7}" type="sibTrans" cxnId="{6B8FE970-B869-4196-9E87-1162B4DCFA1C}">
      <dgm:prSet/>
      <dgm:spPr/>
      <dgm:t>
        <a:bodyPr/>
        <a:lstStyle/>
        <a:p>
          <a:endParaRPr lang="en-US">
            <a:latin typeface="+mj-lt"/>
          </a:endParaRPr>
        </a:p>
      </dgm:t>
    </dgm:pt>
    <dgm:pt modelId="{83E75861-A7B1-4725-91A4-5051DEE1173E}">
      <dgm:prSet phldrT="[Text]"/>
      <dgm:spPr/>
      <dgm:t>
        <a:bodyPr/>
        <a:lstStyle/>
        <a:p>
          <a:r>
            <a:rPr lang="en-US" dirty="0">
              <a:latin typeface="+mj-lt"/>
            </a:rPr>
            <a:t>430 clinics</a:t>
          </a:r>
        </a:p>
      </dgm:t>
    </dgm:pt>
    <dgm:pt modelId="{EE0B3FBF-CD9D-455A-B933-BA948259B24A}" type="parTrans" cxnId="{E09FF15B-240D-4896-A6C1-0C2F16D6EC41}">
      <dgm:prSet/>
      <dgm:spPr/>
      <dgm:t>
        <a:bodyPr/>
        <a:lstStyle/>
        <a:p>
          <a:endParaRPr lang="en-US">
            <a:latin typeface="+mj-lt"/>
          </a:endParaRPr>
        </a:p>
      </dgm:t>
    </dgm:pt>
    <dgm:pt modelId="{8BF057E8-0332-409F-BCFB-A566B7F7C01D}" type="sibTrans" cxnId="{E09FF15B-240D-4896-A6C1-0C2F16D6EC41}">
      <dgm:prSet/>
      <dgm:spPr/>
      <dgm:t>
        <a:bodyPr/>
        <a:lstStyle/>
        <a:p>
          <a:endParaRPr lang="en-US">
            <a:latin typeface="+mj-lt"/>
          </a:endParaRPr>
        </a:p>
      </dgm:t>
    </dgm:pt>
    <dgm:pt modelId="{C37C6967-7201-4D09-BA47-A3566A8162EC}">
      <dgm:prSet phldrT="[Text]"/>
      <dgm:spPr>
        <a:solidFill>
          <a:srgbClr val="EA5E29"/>
        </a:solidFill>
      </dgm:spPr>
      <dgm:t>
        <a:bodyPr/>
        <a:lstStyle/>
        <a:p>
          <a:r>
            <a:rPr lang="en-US" dirty="0">
              <a:latin typeface="+mj-lt"/>
            </a:rPr>
            <a:t>2022</a:t>
          </a:r>
        </a:p>
      </dgm:t>
    </dgm:pt>
    <dgm:pt modelId="{DC4C350B-BF35-4D11-A375-B1F73989EB3B}" type="parTrans" cxnId="{739498B9-597C-42DE-B1EF-63525EED49DA}">
      <dgm:prSet/>
      <dgm:spPr/>
      <dgm:t>
        <a:bodyPr/>
        <a:lstStyle/>
        <a:p>
          <a:endParaRPr lang="en-US"/>
        </a:p>
      </dgm:t>
    </dgm:pt>
    <dgm:pt modelId="{FD784097-FAFB-4370-BFA7-0C16913E7388}" type="sibTrans" cxnId="{739498B9-597C-42DE-B1EF-63525EED49DA}">
      <dgm:prSet/>
      <dgm:spPr/>
      <dgm:t>
        <a:bodyPr/>
        <a:lstStyle/>
        <a:p>
          <a:endParaRPr lang="en-US"/>
        </a:p>
      </dgm:t>
    </dgm:pt>
    <dgm:pt modelId="{C1B9B82B-D53B-4C34-A9B0-9146C5E6E8CE}">
      <dgm:prSet phldrT="[Text]"/>
      <dgm:spPr/>
      <dgm:t>
        <a:bodyPr/>
        <a:lstStyle/>
        <a:p>
          <a:r>
            <a:rPr lang="en-US" dirty="0">
              <a:latin typeface="+mj-lt"/>
            </a:rPr>
            <a:t>46 states</a:t>
          </a:r>
        </a:p>
      </dgm:t>
    </dgm:pt>
    <dgm:pt modelId="{E8196A05-8699-4707-92F2-D26A54A0A636}" type="parTrans" cxnId="{DBEBFFB3-2C7A-4FEB-BF32-C15EB3FFE73A}">
      <dgm:prSet/>
      <dgm:spPr/>
      <dgm:t>
        <a:bodyPr/>
        <a:lstStyle/>
        <a:p>
          <a:endParaRPr lang="en-US"/>
        </a:p>
      </dgm:t>
    </dgm:pt>
    <dgm:pt modelId="{0BFAF536-0FAF-4567-A5AC-87CCD7355064}" type="sibTrans" cxnId="{DBEBFFB3-2C7A-4FEB-BF32-C15EB3FFE73A}">
      <dgm:prSet/>
      <dgm:spPr/>
      <dgm:t>
        <a:bodyPr/>
        <a:lstStyle/>
        <a:p>
          <a:endParaRPr lang="en-US"/>
        </a:p>
      </dgm:t>
    </dgm:pt>
    <dgm:pt modelId="{C431A8F5-F086-4353-9BF1-9EA3FC36481D}">
      <dgm:prSet phldrT="[Text]"/>
      <dgm:spPr/>
      <dgm:t>
        <a:bodyPr/>
        <a:lstStyle/>
        <a:p>
          <a:r>
            <a:rPr lang="en-US" dirty="0">
              <a:latin typeface="+mj-lt"/>
            </a:rPr>
            <a:t>500+</a:t>
          </a:r>
        </a:p>
        <a:p>
          <a:r>
            <a:rPr lang="en-US" dirty="0">
              <a:latin typeface="+mj-lt"/>
            </a:rPr>
            <a:t>clinics</a:t>
          </a:r>
        </a:p>
      </dgm:t>
    </dgm:pt>
    <dgm:pt modelId="{9A9014EE-5588-47CD-AB45-F0F92AE883C8}" type="parTrans" cxnId="{DAC84E8B-F4E0-41EF-B9B8-C40A0C43DCA7}">
      <dgm:prSet/>
      <dgm:spPr/>
      <dgm:t>
        <a:bodyPr/>
        <a:lstStyle/>
        <a:p>
          <a:endParaRPr lang="en-US"/>
        </a:p>
      </dgm:t>
    </dgm:pt>
    <dgm:pt modelId="{5BB64734-636C-4BB9-8692-15A25BA74E86}" type="sibTrans" cxnId="{DAC84E8B-F4E0-41EF-B9B8-C40A0C43DCA7}">
      <dgm:prSet/>
      <dgm:spPr/>
      <dgm:t>
        <a:bodyPr/>
        <a:lstStyle/>
        <a:p>
          <a:endParaRPr lang="en-US"/>
        </a:p>
      </dgm:t>
    </dgm:pt>
    <dgm:pt modelId="{B28A79B8-E9C1-4935-973B-0E1B13BC145C}" type="pres">
      <dgm:prSet presAssocID="{5D2C5B9F-CA44-443F-B7B4-E9B529105983}" presName="theList" presStyleCnt="0">
        <dgm:presLayoutVars>
          <dgm:dir/>
          <dgm:animLvl val="lvl"/>
          <dgm:resizeHandles val="exact"/>
        </dgm:presLayoutVars>
      </dgm:prSet>
      <dgm:spPr/>
    </dgm:pt>
    <dgm:pt modelId="{DFDEF9C6-F702-4149-8B01-9C96D2AD80E0}" type="pres">
      <dgm:prSet presAssocID="{A5493714-9383-46CD-BC9D-E301B27081C1}" presName="compNode" presStyleCnt="0"/>
      <dgm:spPr/>
    </dgm:pt>
    <dgm:pt modelId="{292C8677-2424-4651-A580-5CA2AE0AD70A}" type="pres">
      <dgm:prSet presAssocID="{A5493714-9383-46CD-BC9D-E301B27081C1}" presName="aNode" presStyleLbl="bgShp" presStyleIdx="0" presStyleCnt="5" custLinFactNeighborX="-285"/>
      <dgm:spPr/>
    </dgm:pt>
    <dgm:pt modelId="{71406EE3-9A9C-4DCD-9016-73584501F559}" type="pres">
      <dgm:prSet presAssocID="{A5493714-9383-46CD-BC9D-E301B27081C1}" presName="textNode" presStyleLbl="bgShp" presStyleIdx="0" presStyleCnt="5"/>
      <dgm:spPr/>
    </dgm:pt>
    <dgm:pt modelId="{F43654B9-5EF0-4984-B7E2-E4970640EB40}" type="pres">
      <dgm:prSet presAssocID="{A5493714-9383-46CD-BC9D-E301B27081C1}" presName="compChildNode" presStyleCnt="0"/>
      <dgm:spPr/>
    </dgm:pt>
    <dgm:pt modelId="{8FB2BF5F-AEA3-49BC-BB19-FB9C253048FF}" type="pres">
      <dgm:prSet presAssocID="{A5493714-9383-46CD-BC9D-E301B27081C1}" presName="theInnerList" presStyleCnt="0"/>
      <dgm:spPr/>
    </dgm:pt>
    <dgm:pt modelId="{01ACC638-CF5C-413C-AEF3-5AC6382470F2}" type="pres">
      <dgm:prSet presAssocID="{D8CB2C63-04E8-4D24-87DF-602AA2541D0C}" presName="childNode" presStyleLbl="node1" presStyleIdx="0" presStyleCnt="10">
        <dgm:presLayoutVars>
          <dgm:bulletEnabled val="1"/>
        </dgm:presLayoutVars>
      </dgm:prSet>
      <dgm:spPr/>
    </dgm:pt>
    <dgm:pt modelId="{70C62684-4A3A-4513-96DA-F52C76E50A16}" type="pres">
      <dgm:prSet presAssocID="{D8CB2C63-04E8-4D24-87DF-602AA2541D0C}" presName="aSpace2" presStyleCnt="0"/>
      <dgm:spPr/>
    </dgm:pt>
    <dgm:pt modelId="{70925CDE-5FA8-4450-BDCC-FFF9AB0AD806}" type="pres">
      <dgm:prSet presAssocID="{8E9C6DBA-4376-4CED-A6ED-4B56D6DD2019}" presName="childNode" presStyleLbl="node1" presStyleIdx="1" presStyleCnt="10">
        <dgm:presLayoutVars>
          <dgm:bulletEnabled val="1"/>
        </dgm:presLayoutVars>
      </dgm:prSet>
      <dgm:spPr/>
    </dgm:pt>
    <dgm:pt modelId="{A519F289-E87A-432F-8C72-3C1C7AF8CF59}" type="pres">
      <dgm:prSet presAssocID="{A5493714-9383-46CD-BC9D-E301B27081C1}" presName="aSpace" presStyleCnt="0"/>
      <dgm:spPr/>
    </dgm:pt>
    <dgm:pt modelId="{E12C4F11-400B-4408-9A3C-037DFAC82A69}" type="pres">
      <dgm:prSet presAssocID="{8FE710AF-9EE1-4FBE-A4C0-2B42F51C406C}" presName="compNode" presStyleCnt="0"/>
      <dgm:spPr/>
    </dgm:pt>
    <dgm:pt modelId="{4E857AB2-DD60-44FD-AF74-062F8DB29D6B}" type="pres">
      <dgm:prSet presAssocID="{8FE710AF-9EE1-4FBE-A4C0-2B42F51C406C}" presName="aNode" presStyleLbl="bgShp" presStyleIdx="1" presStyleCnt="5" custLinFactNeighborX="-285"/>
      <dgm:spPr/>
    </dgm:pt>
    <dgm:pt modelId="{216488D5-A18E-49A1-BA37-6297C962F2B9}" type="pres">
      <dgm:prSet presAssocID="{8FE710AF-9EE1-4FBE-A4C0-2B42F51C406C}" presName="textNode" presStyleLbl="bgShp" presStyleIdx="1" presStyleCnt="5"/>
      <dgm:spPr/>
    </dgm:pt>
    <dgm:pt modelId="{BA8D8D49-9CE1-4105-B42D-9ECB3867606B}" type="pres">
      <dgm:prSet presAssocID="{8FE710AF-9EE1-4FBE-A4C0-2B42F51C406C}" presName="compChildNode" presStyleCnt="0"/>
      <dgm:spPr/>
    </dgm:pt>
    <dgm:pt modelId="{A68704B2-2330-4145-AA10-562607704ED2}" type="pres">
      <dgm:prSet presAssocID="{8FE710AF-9EE1-4FBE-A4C0-2B42F51C406C}" presName="theInnerList" presStyleCnt="0"/>
      <dgm:spPr/>
    </dgm:pt>
    <dgm:pt modelId="{7721A4B8-6589-4255-A806-209A2CCF8041}" type="pres">
      <dgm:prSet presAssocID="{4E3DFE99-B5A7-487A-81F2-6ADB12B5F641}" presName="childNode" presStyleLbl="node1" presStyleIdx="2" presStyleCnt="10">
        <dgm:presLayoutVars>
          <dgm:bulletEnabled val="1"/>
        </dgm:presLayoutVars>
      </dgm:prSet>
      <dgm:spPr/>
    </dgm:pt>
    <dgm:pt modelId="{9100FBE5-BA95-47D4-87E6-BD3EE281E65B}" type="pres">
      <dgm:prSet presAssocID="{4E3DFE99-B5A7-487A-81F2-6ADB12B5F641}" presName="aSpace2" presStyleCnt="0"/>
      <dgm:spPr/>
    </dgm:pt>
    <dgm:pt modelId="{91F03772-CE00-46B5-9014-D08C912A8804}" type="pres">
      <dgm:prSet presAssocID="{2750DC28-5A98-4034-BE19-5B476526CFF6}" presName="childNode" presStyleLbl="node1" presStyleIdx="3" presStyleCnt="10">
        <dgm:presLayoutVars>
          <dgm:bulletEnabled val="1"/>
        </dgm:presLayoutVars>
      </dgm:prSet>
      <dgm:spPr/>
    </dgm:pt>
    <dgm:pt modelId="{C6C985E3-87C5-4DD9-A852-358EBCEFE16A}" type="pres">
      <dgm:prSet presAssocID="{8FE710AF-9EE1-4FBE-A4C0-2B42F51C406C}" presName="aSpace" presStyleCnt="0"/>
      <dgm:spPr/>
    </dgm:pt>
    <dgm:pt modelId="{9AB60487-BB53-4412-9A3F-9BBEA4C1E48B}" type="pres">
      <dgm:prSet presAssocID="{59783D03-406B-4386-80F8-A94512DE6830}" presName="compNode" presStyleCnt="0"/>
      <dgm:spPr/>
    </dgm:pt>
    <dgm:pt modelId="{84154945-51E4-4AF9-8DCA-6BCC4029E180}" type="pres">
      <dgm:prSet presAssocID="{59783D03-406B-4386-80F8-A94512DE6830}" presName="aNode" presStyleLbl="bgShp" presStyleIdx="2" presStyleCnt="5" custLinFactNeighborX="-285"/>
      <dgm:spPr/>
    </dgm:pt>
    <dgm:pt modelId="{D6C74C2C-C462-4E77-891E-8FB11E7E7229}" type="pres">
      <dgm:prSet presAssocID="{59783D03-406B-4386-80F8-A94512DE6830}" presName="textNode" presStyleLbl="bgShp" presStyleIdx="2" presStyleCnt="5"/>
      <dgm:spPr/>
    </dgm:pt>
    <dgm:pt modelId="{845B6EDB-B685-4ECE-B256-4C3A195B82C2}" type="pres">
      <dgm:prSet presAssocID="{59783D03-406B-4386-80F8-A94512DE6830}" presName="compChildNode" presStyleCnt="0"/>
      <dgm:spPr/>
    </dgm:pt>
    <dgm:pt modelId="{677D8683-54D5-47B7-9CED-7F5B74DF2279}" type="pres">
      <dgm:prSet presAssocID="{59783D03-406B-4386-80F8-A94512DE6830}" presName="theInnerList" presStyleCnt="0"/>
      <dgm:spPr/>
    </dgm:pt>
    <dgm:pt modelId="{D27E13A3-67B9-4099-BC39-EDA3EEA10F65}" type="pres">
      <dgm:prSet presAssocID="{524D083A-4290-4354-935E-05F700DFC893}" presName="childNode" presStyleLbl="node1" presStyleIdx="4" presStyleCnt="10">
        <dgm:presLayoutVars>
          <dgm:bulletEnabled val="1"/>
        </dgm:presLayoutVars>
      </dgm:prSet>
      <dgm:spPr/>
    </dgm:pt>
    <dgm:pt modelId="{F17C2E56-1996-4DA5-823B-EDEFFD112482}" type="pres">
      <dgm:prSet presAssocID="{524D083A-4290-4354-935E-05F700DFC893}" presName="aSpace2" presStyleCnt="0"/>
      <dgm:spPr/>
    </dgm:pt>
    <dgm:pt modelId="{C84C4ABC-CA88-4660-A945-7E613F27CF05}" type="pres">
      <dgm:prSet presAssocID="{3BAFF405-9BFF-402A-99E7-F804320191CB}" presName="childNode" presStyleLbl="node1" presStyleIdx="5" presStyleCnt="10">
        <dgm:presLayoutVars>
          <dgm:bulletEnabled val="1"/>
        </dgm:presLayoutVars>
      </dgm:prSet>
      <dgm:spPr/>
    </dgm:pt>
    <dgm:pt modelId="{C69206FE-AE78-4070-A571-A5CC50C60412}" type="pres">
      <dgm:prSet presAssocID="{59783D03-406B-4386-80F8-A94512DE6830}" presName="aSpace" presStyleCnt="0"/>
      <dgm:spPr/>
    </dgm:pt>
    <dgm:pt modelId="{0500C50E-3061-4BE7-B7A9-8439ECEBC3D6}" type="pres">
      <dgm:prSet presAssocID="{E012B9A8-21C9-4EC9-9492-3C3665B68544}" presName="compNode" presStyleCnt="0"/>
      <dgm:spPr/>
    </dgm:pt>
    <dgm:pt modelId="{5DE6A97D-6ACF-4813-BA0E-71A45E615072}" type="pres">
      <dgm:prSet presAssocID="{E012B9A8-21C9-4EC9-9492-3C3665B68544}" presName="aNode" presStyleLbl="bgShp" presStyleIdx="3" presStyleCnt="5" custLinFactNeighborX="-285"/>
      <dgm:spPr/>
    </dgm:pt>
    <dgm:pt modelId="{084C58DC-D90D-4749-B20A-813125F1016E}" type="pres">
      <dgm:prSet presAssocID="{E012B9A8-21C9-4EC9-9492-3C3665B68544}" presName="textNode" presStyleLbl="bgShp" presStyleIdx="3" presStyleCnt="5"/>
      <dgm:spPr/>
    </dgm:pt>
    <dgm:pt modelId="{4D1A1D9E-C486-49F1-BA86-9530D89DFAB2}" type="pres">
      <dgm:prSet presAssocID="{E012B9A8-21C9-4EC9-9492-3C3665B68544}" presName="compChildNode" presStyleCnt="0"/>
      <dgm:spPr/>
    </dgm:pt>
    <dgm:pt modelId="{AF0D7C58-6F0E-476A-8206-C1D91F27F025}" type="pres">
      <dgm:prSet presAssocID="{E012B9A8-21C9-4EC9-9492-3C3665B68544}" presName="theInnerList" presStyleCnt="0"/>
      <dgm:spPr/>
    </dgm:pt>
    <dgm:pt modelId="{E7B958B0-B295-4998-902C-27D32BC18D8D}" type="pres">
      <dgm:prSet presAssocID="{B2319113-7A91-4960-A479-60B823493875}" presName="childNode" presStyleLbl="node1" presStyleIdx="6" presStyleCnt="10">
        <dgm:presLayoutVars>
          <dgm:bulletEnabled val="1"/>
        </dgm:presLayoutVars>
      </dgm:prSet>
      <dgm:spPr/>
    </dgm:pt>
    <dgm:pt modelId="{668971E8-AA1A-4694-85C7-D15FD98C7A78}" type="pres">
      <dgm:prSet presAssocID="{B2319113-7A91-4960-A479-60B823493875}" presName="aSpace2" presStyleCnt="0"/>
      <dgm:spPr/>
    </dgm:pt>
    <dgm:pt modelId="{6A73B6E1-A924-43FA-B358-D84F46C5954D}" type="pres">
      <dgm:prSet presAssocID="{83E75861-A7B1-4725-91A4-5051DEE1173E}" presName="childNode" presStyleLbl="node1" presStyleIdx="7" presStyleCnt="10">
        <dgm:presLayoutVars>
          <dgm:bulletEnabled val="1"/>
        </dgm:presLayoutVars>
      </dgm:prSet>
      <dgm:spPr/>
    </dgm:pt>
    <dgm:pt modelId="{D6DFFA53-BD0E-4878-9D5B-364F923F90DA}" type="pres">
      <dgm:prSet presAssocID="{E012B9A8-21C9-4EC9-9492-3C3665B68544}" presName="aSpace" presStyleCnt="0"/>
      <dgm:spPr/>
    </dgm:pt>
    <dgm:pt modelId="{14E53D71-5749-40BF-94F3-BF8B7155ACFD}" type="pres">
      <dgm:prSet presAssocID="{C37C6967-7201-4D09-BA47-A3566A8162EC}" presName="compNode" presStyleCnt="0"/>
      <dgm:spPr/>
    </dgm:pt>
    <dgm:pt modelId="{450C7FC4-CE92-479C-8DE4-80427981399E}" type="pres">
      <dgm:prSet presAssocID="{C37C6967-7201-4D09-BA47-A3566A8162EC}" presName="aNode" presStyleLbl="bgShp" presStyleIdx="4" presStyleCnt="5"/>
      <dgm:spPr/>
    </dgm:pt>
    <dgm:pt modelId="{99F21EBB-F8FD-42CE-8B15-F48A7BD21A3E}" type="pres">
      <dgm:prSet presAssocID="{C37C6967-7201-4D09-BA47-A3566A8162EC}" presName="textNode" presStyleLbl="bgShp" presStyleIdx="4" presStyleCnt="5"/>
      <dgm:spPr/>
    </dgm:pt>
    <dgm:pt modelId="{29502479-B789-44DE-8933-90BF43E03378}" type="pres">
      <dgm:prSet presAssocID="{C37C6967-7201-4D09-BA47-A3566A8162EC}" presName="compChildNode" presStyleCnt="0"/>
      <dgm:spPr/>
    </dgm:pt>
    <dgm:pt modelId="{0CB5BB61-015F-4526-9EC2-FBB3C65D307B}" type="pres">
      <dgm:prSet presAssocID="{C37C6967-7201-4D09-BA47-A3566A8162EC}" presName="theInnerList" presStyleCnt="0"/>
      <dgm:spPr/>
    </dgm:pt>
    <dgm:pt modelId="{898E0D9D-B16C-4E40-96E0-154F0FA5D63A}" type="pres">
      <dgm:prSet presAssocID="{C1B9B82B-D53B-4C34-A9B0-9146C5E6E8CE}" presName="childNode" presStyleLbl="node1" presStyleIdx="8" presStyleCnt="10">
        <dgm:presLayoutVars>
          <dgm:bulletEnabled val="1"/>
        </dgm:presLayoutVars>
      </dgm:prSet>
      <dgm:spPr/>
    </dgm:pt>
    <dgm:pt modelId="{5A4F6C02-441D-416C-8C48-3E7D895140F1}" type="pres">
      <dgm:prSet presAssocID="{C1B9B82B-D53B-4C34-A9B0-9146C5E6E8CE}" presName="aSpace2" presStyleCnt="0"/>
      <dgm:spPr/>
    </dgm:pt>
    <dgm:pt modelId="{32107291-2AB9-4AC2-8D9A-FDE7096CE12C}" type="pres">
      <dgm:prSet presAssocID="{C431A8F5-F086-4353-9BF1-9EA3FC36481D}" presName="childNode" presStyleLbl="node1" presStyleIdx="9" presStyleCnt="10">
        <dgm:presLayoutVars>
          <dgm:bulletEnabled val="1"/>
        </dgm:presLayoutVars>
      </dgm:prSet>
      <dgm:spPr/>
    </dgm:pt>
  </dgm:ptLst>
  <dgm:cxnLst>
    <dgm:cxn modelId="{B1C91D05-6555-4F56-BE4D-D8347EB66067}" type="presOf" srcId="{3BAFF405-9BFF-402A-99E7-F804320191CB}" destId="{C84C4ABC-CA88-4660-A945-7E613F27CF05}" srcOrd="0" destOrd="0" presId="urn:microsoft.com/office/officeart/2005/8/layout/lProcess2"/>
    <dgm:cxn modelId="{C46B1E1D-FEDB-4A51-95AA-F6FC3498E6B3}" type="presOf" srcId="{C1B9B82B-D53B-4C34-A9B0-9146C5E6E8CE}" destId="{898E0D9D-B16C-4E40-96E0-154F0FA5D63A}" srcOrd="0" destOrd="0" presId="urn:microsoft.com/office/officeart/2005/8/layout/lProcess2"/>
    <dgm:cxn modelId="{A415FC20-4DFE-43BD-8D93-26DAC76B3558}" type="presOf" srcId="{2750DC28-5A98-4034-BE19-5B476526CFF6}" destId="{91F03772-CE00-46B5-9014-D08C912A8804}" srcOrd="0" destOrd="0" presId="urn:microsoft.com/office/officeart/2005/8/layout/lProcess2"/>
    <dgm:cxn modelId="{D7E8E524-28E9-4FFB-96B9-08CEDF0D4404}" srcId="{8FE710AF-9EE1-4FBE-A4C0-2B42F51C406C}" destId="{2750DC28-5A98-4034-BE19-5B476526CFF6}" srcOrd="1" destOrd="0" parTransId="{A0413007-E344-4722-A249-B00DB90198F4}" sibTransId="{75E30B66-E7B3-43C8-94A0-31A107934784}"/>
    <dgm:cxn modelId="{E4C6FD2A-E219-4F2A-933F-619964A8D428}" type="presOf" srcId="{4E3DFE99-B5A7-487A-81F2-6ADB12B5F641}" destId="{7721A4B8-6589-4255-A806-209A2CCF8041}" srcOrd="0" destOrd="0" presId="urn:microsoft.com/office/officeart/2005/8/layout/lProcess2"/>
    <dgm:cxn modelId="{2413E032-2AB5-46CC-8D15-2EEFF80C5015}" type="presOf" srcId="{A5493714-9383-46CD-BC9D-E301B27081C1}" destId="{71406EE3-9A9C-4DCD-9016-73584501F559}" srcOrd="1" destOrd="0" presId="urn:microsoft.com/office/officeart/2005/8/layout/lProcess2"/>
    <dgm:cxn modelId="{E09FF15B-240D-4896-A6C1-0C2F16D6EC41}" srcId="{E012B9A8-21C9-4EC9-9492-3C3665B68544}" destId="{83E75861-A7B1-4725-91A4-5051DEE1173E}" srcOrd="1" destOrd="0" parTransId="{EE0B3FBF-CD9D-455A-B933-BA948259B24A}" sibTransId="{8BF057E8-0332-409F-BCFB-A566B7F7C01D}"/>
    <dgm:cxn modelId="{78AC605E-F2C6-4A33-80DD-EA294557FA69}" type="presOf" srcId="{8E9C6DBA-4376-4CED-A6ED-4B56D6DD2019}" destId="{70925CDE-5FA8-4450-BDCC-FFF9AB0AD806}" srcOrd="0" destOrd="0" presId="urn:microsoft.com/office/officeart/2005/8/layout/lProcess2"/>
    <dgm:cxn modelId="{EB0E9362-12C7-484D-9759-002C460A6086}" srcId="{5D2C5B9F-CA44-443F-B7B4-E9B529105983}" destId="{59783D03-406B-4386-80F8-A94512DE6830}" srcOrd="2" destOrd="0" parTransId="{AF1EAB1C-1D12-4DDB-A897-8B35E9A12E43}" sibTransId="{F150E279-8153-40CB-81E9-9345E4D14A4C}"/>
    <dgm:cxn modelId="{A2B29F69-57B9-44EB-9F39-7A08E51097C9}" type="presOf" srcId="{59783D03-406B-4386-80F8-A94512DE6830}" destId="{84154945-51E4-4AF9-8DCA-6BCC4029E180}" srcOrd="0" destOrd="0" presId="urn:microsoft.com/office/officeart/2005/8/layout/lProcess2"/>
    <dgm:cxn modelId="{94FD426F-4564-4B51-8123-0DA35A5C3C4D}" type="presOf" srcId="{B2319113-7A91-4960-A479-60B823493875}" destId="{E7B958B0-B295-4998-902C-27D32BC18D8D}" srcOrd="0" destOrd="0" presId="urn:microsoft.com/office/officeart/2005/8/layout/lProcess2"/>
    <dgm:cxn modelId="{6B8FE970-B869-4196-9E87-1162B4DCFA1C}" srcId="{5D2C5B9F-CA44-443F-B7B4-E9B529105983}" destId="{E012B9A8-21C9-4EC9-9492-3C3665B68544}" srcOrd="3" destOrd="0" parTransId="{573B17EE-DCBD-4A41-A76D-25C08B29A743}" sibTransId="{F2904B39-C73C-483D-925B-E5BE9044FEE7}"/>
    <dgm:cxn modelId="{794FB684-4F8E-4A68-932B-5811153F1D45}" type="presOf" srcId="{5D2C5B9F-CA44-443F-B7B4-E9B529105983}" destId="{B28A79B8-E9C1-4935-973B-0E1B13BC145C}" srcOrd="0" destOrd="0" presId="urn:microsoft.com/office/officeart/2005/8/layout/lProcess2"/>
    <dgm:cxn modelId="{DAC84E8B-F4E0-41EF-B9B8-C40A0C43DCA7}" srcId="{C37C6967-7201-4D09-BA47-A3566A8162EC}" destId="{C431A8F5-F086-4353-9BF1-9EA3FC36481D}" srcOrd="1" destOrd="0" parTransId="{9A9014EE-5588-47CD-AB45-F0F92AE883C8}" sibTransId="{5BB64734-636C-4BB9-8692-15A25BA74E86}"/>
    <dgm:cxn modelId="{2F92BF90-A031-4B31-8159-B74B33BB3B02}" type="presOf" srcId="{E012B9A8-21C9-4EC9-9492-3C3665B68544}" destId="{084C58DC-D90D-4749-B20A-813125F1016E}" srcOrd="1" destOrd="0" presId="urn:microsoft.com/office/officeart/2005/8/layout/lProcess2"/>
    <dgm:cxn modelId="{706C4793-C5E0-4FA2-AC8C-5DD4C09E2DAA}" type="presOf" srcId="{83E75861-A7B1-4725-91A4-5051DEE1173E}" destId="{6A73B6E1-A924-43FA-B358-D84F46C5954D}" srcOrd="0" destOrd="0" presId="urn:microsoft.com/office/officeart/2005/8/layout/lProcess2"/>
    <dgm:cxn modelId="{135E6299-32B0-46F4-96C4-B520E8BB645A}" srcId="{59783D03-406B-4386-80F8-A94512DE6830}" destId="{524D083A-4290-4354-935E-05F700DFC893}" srcOrd="0" destOrd="0" parTransId="{B3EC33E8-78B1-4B24-9451-7F38CE559CC8}" sibTransId="{8C59BBBF-AD30-4A0C-BDD1-8E861A8697D3}"/>
    <dgm:cxn modelId="{38A05A9A-C6F1-4A2F-BE84-FB3975F527FA}" type="presOf" srcId="{8FE710AF-9EE1-4FBE-A4C0-2B42F51C406C}" destId="{4E857AB2-DD60-44FD-AF74-062F8DB29D6B}" srcOrd="0" destOrd="0" presId="urn:microsoft.com/office/officeart/2005/8/layout/lProcess2"/>
    <dgm:cxn modelId="{15C2709B-1EC0-4862-897F-85397F8F3399}" srcId="{59783D03-406B-4386-80F8-A94512DE6830}" destId="{3BAFF405-9BFF-402A-99E7-F804320191CB}" srcOrd="1" destOrd="0" parTransId="{A7442D23-5BBF-42E7-9A59-7F208173FD8D}" sibTransId="{DF50ACE9-14D3-4327-8B78-87448A79F7C0}"/>
    <dgm:cxn modelId="{BE7DC49B-EBC0-4E6A-B66E-D5EEABDCC5AB}" type="presOf" srcId="{8FE710AF-9EE1-4FBE-A4C0-2B42F51C406C}" destId="{216488D5-A18E-49A1-BA37-6297C962F2B9}" srcOrd="1" destOrd="0" presId="urn:microsoft.com/office/officeart/2005/8/layout/lProcess2"/>
    <dgm:cxn modelId="{3B28D0A3-F340-4E05-81BA-37F59AC972C5}" type="presOf" srcId="{C37C6967-7201-4D09-BA47-A3566A8162EC}" destId="{450C7FC4-CE92-479C-8DE4-80427981399E}" srcOrd="0" destOrd="0" presId="urn:microsoft.com/office/officeart/2005/8/layout/lProcess2"/>
    <dgm:cxn modelId="{A4A947A7-0A49-428C-9DCF-B5EC5A3C964B}" type="presOf" srcId="{A5493714-9383-46CD-BC9D-E301B27081C1}" destId="{292C8677-2424-4651-A580-5CA2AE0AD70A}" srcOrd="0" destOrd="0" presId="urn:microsoft.com/office/officeart/2005/8/layout/lProcess2"/>
    <dgm:cxn modelId="{0817AFA9-920F-43C4-830E-9B3AB363AB65}" srcId="{5D2C5B9F-CA44-443F-B7B4-E9B529105983}" destId="{8FE710AF-9EE1-4FBE-A4C0-2B42F51C406C}" srcOrd="1" destOrd="0" parTransId="{533214B7-30AF-4E1A-A365-499211A92727}" sibTransId="{539F009F-A153-4EAD-BE2F-26880C9E76D3}"/>
    <dgm:cxn modelId="{E2EF3AAA-BB04-4433-88C4-C913CB80D094}" type="presOf" srcId="{C37C6967-7201-4D09-BA47-A3566A8162EC}" destId="{99F21EBB-F8FD-42CE-8B15-F48A7BD21A3E}" srcOrd="1" destOrd="0" presId="urn:microsoft.com/office/officeart/2005/8/layout/lProcess2"/>
    <dgm:cxn modelId="{8F3CDEAA-F240-4562-96C3-C7C9E8868053}" srcId="{8FE710AF-9EE1-4FBE-A4C0-2B42F51C406C}" destId="{4E3DFE99-B5A7-487A-81F2-6ADB12B5F641}" srcOrd="0" destOrd="0" parTransId="{FFF1D794-E4ED-494E-9100-B5E8A866BDBF}" sibTransId="{67DF3526-C32F-4FDD-A7E4-BA6160AFF403}"/>
    <dgm:cxn modelId="{B7E5A4B0-99CC-4CB5-B0A7-886EAEBDE0C6}" type="presOf" srcId="{D8CB2C63-04E8-4D24-87DF-602AA2541D0C}" destId="{01ACC638-CF5C-413C-AEF3-5AC6382470F2}" srcOrd="0" destOrd="0" presId="urn:microsoft.com/office/officeart/2005/8/layout/lProcess2"/>
    <dgm:cxn modelId="{98C5A9B3-B838-4F56-8576-A0CF939280AC}" type="presOf" srcId="{E012B9A8-21C9-4EC9-9492-3C3665B68544}" destId="{5DE6A97D-6ACF-4813-BA0E-71A45E615072}" srcOrd="0" destOrd="0" presId="urn:microsoft.com/office/officeart/2005/8/layout/lProcess2"/>
    <dgm:cxn modelId="{DBEBFFB3-2C7A-4FEB-BF32-C15EB3FFE73A}" srcId="{C37C6967-7201-4D09-BA47-A3566A8162EC}" destId="{C1B9B82B-D53B-4C34-A9B0-9146C5E6E8CE}" srcOrd="0" destOrd="0" parTransId="{E8196A05-8699-4707-92F2-D26A54A0A636}" sibTransId="{0BFAF536-0FAF-4567-A5AC-87CCD7355064}"/>
    <dgm:cxn modelId="{739498B9-597C-42DE-B1EF-63525EED49DA}" srcId="{5D2C5B9F-CA44-443F-B7B4-E9B529105983}" destId="{C37C6967-7201-4D09-BA47-A3566A8162EC}" srcOrd="4" destOrd="0" parTransId="{DC4C350B-BF35-4D11-A375-B1F73989EB3B}" sibTransId="{FD784097-FAFB-4370-BFA7-0C16913E7388}"/>
    <dgm:cxn modelId="{A58494BF-41FA-4007-B382-79CD347788C4}" srcId="{A5493714-9383-46CD-BC9D-E301B27081C1}" destId="{D8CB2C63-04E8-4D24-87DF-602AA2541D0C}" srcOrd="0" destOrd="0" parTransId="{29C4FAC8-F3A6-4C17-AD54-5C5B197043FB}" sibTransId="{068034C8-2269-4CC4-AFE8-B586A9DE2418}"/>
    <dgm:cxn modelId="{A77E13C3-1B97-4382-A9F4-58C87E2564DE}" srcId="{E012B9A8-21C9-4EC9-9492-3C3665B68544}" destId="{B2319113-7A91-4960-A479-60B823493875}" srcOrd="0" destOrd="0" parTransId="{71C72443-6943-4FBE-AE0E-61CA54EAD014}" sibTransId="{DA5FAB40-059F-4744-BCFB-3BB7DB0DBB55}"/>
    <dgm:cxn modelId="{29F4DCCE-74D2-423B-BB80-55BFAF67AC17}" srcId="{A5493714-9383-46CD-BC9D-E301B27081C1}" destId="{8E9C6DBA-4376-4CED-A6ED-4B56D6DD2019}" srcOrd="1" destOrd="0" parTransId="{3FAF4C8E-C326-46EA-9A8B-52F42D2D99F4}" sibTransId="{98E11C1E-F66A-4EE6-99C2-417FB80DB152}"/>
    <dgm:cxn modelId="{597232CF-F219-4F91-9810-D6B9429145AD}" srcId="{5D2C5B9F-CA44-443F-B7B4-E9B529105983}" destId="{A5493714-9383-46CD-BC9D-E301B27081C1}" srcOrd="0" destOrd="0" parTransId="{06CA18D9-5D4F-4C04-9A53-056DECE6A0DA}" sibTransId="{68DF0792-8D12-4824-881F-0031804AA516}"/>
    <dgm:cxn modelId="{9D1A42E9-86B0-4B2A-B20C-070A6A689D0A}" type="presOf" srcId="{C431A8F5-F086-4353-9BF1-9EA3FC36481D}" destId="{32107291-2AB9-4AC2-8D9A-FDE7096CE12C}" srcOrd="0" destOrd="0" presId="urn:microsoft.com/office/officeart/2005/8/layout/lProcess2"/>
    <dgm:cxn modelId="{9AD88BE9-373A-40A1-8DE8-9C4840434F10}" type="presOf" srcId="{524D083A-4290-4354-935E-05F700DFC893}" destId="{D27E13A3-67B9-4099-BC39-EDA3EEA10F65}" srcOrd="0" destOrd="0" presId="urn:microsoft.com/office/officeart/2005/8/layout/lProcess2"/>
    <dgm:cxn modelId="{AF4D50F8-070A-4485-9716-51F30346688B}" type="presOf" srcId="{59783D03-406B-4386-80F8-A94512DE6830}" destId="{D6C74C2C-C462-4E77-891E-8FB11E7E7229}" srcOrd="1" destOrd="0" presId="urn:microsoft.com/office/officeart/2005/8/layout/lProcess2"/>
    <dgm:cxn modelId="{68AF32F7-03E0-4575-870B-490F95084C45}" type="presParOf" srcId="{B28A79B8-E9C1-4935-973B-0E1B13BC145C}" destId="{DFDEF9C6-F702-4149-8B01-9C96D2AD80E0}" srcOrd="0" destOrd="0" presId="urn:microsoft.com/office/officeart/2005/8/layout/lProcess2"/>
    <dgm:cxn modelId="{CA220A0F-EC63-4CCC-8AF4-8B389705B5BA}" type="presParOf" srcId="{DFDEF9C6-F702-4149-8B01-9C96D2AD80E0}" destId="{292C8677-2424-4651-A580-5CA2AE0AD70A}" srcOrd="0" destOrd="0" presId="urn:microsoft.com/office/officeart/2005/8/layout/lProcess2"/>
    <dgm:cxn modelId="{6283B4C2-2568-467C-A873-AE6E0A0823D6}" type="presParOf" srcId="{DFDEF9C6-F702-4149-8B01-9C96D2AD80E0}" destId="{71406EE3-9A9C-4DCD-9016-73584501F559}" srcOrd="1" destOrd="0" presId="urn:microsoft.com/office/officeart/2005/8/layout/lProcess2"/>
    <dgm:cxn modelId="{BE46E0C2-BB36-4D7D-89FD-B8AC0724470F}" type="presParOf" srcId="{DFDEF9C6-F702-4149-8B01-9C96D2AD80E0}" destId="{F43654B9-5EF0-4984-B7E2-E4970640EB40}" srcOrd="2" destOrd="0" presId="urn:microsoft.com/office/officeart/2005/8/layout/lProcess2"/>
    <dgm:cxn modelId="{8E587B32-E64D-4D7A-BA87-188A61B7C091}" type="presParOf" srcId="{F43654B9-5EF0-4984-B7E2-E4970640EB40}" destId="{8FB2BF5F-AEA3-49BC-BB19-FB9C253048FF}" srcOrd="0" destOrd="0" presId="urn:microsoft.com/office/officeart/2005/8/layout/lProcess2"/>
    <dgm:cxn modelId="{B239A46B-3BD4-443A-A858-1EA6AC2C0C8F}" type="presParOf" srcId="{8FB2BF5F-AEA3-49BC-BB19-FB9C253048FF}" destId="{01ACC638-CF5C-413C-AEF3-5AC6382470F2}" srcOrd="0" destOrd="0" presId="urn:microsoft.com/office/officeart/2005/8/layout/lProcess2"/>
    <dgm:cxn modelId="{D6C91139-B33F-496E-803E-F262FE82EDFD}" type="presParOf" srcId="{8FB2BF5F-AEA3-49BC-BB19-FB9C253048FF}" destId="{70C62684-4A3A-4513-96DA-F52C76E50A16}" srcOrd="1" destOrd="0" presId="urn:microsoft.com/office/officeart/2005/8/layout/lProcess2"/>
    <dgm:cxn modelId="{0A479803-3854-42AC-A9EC-F2673D7712E0}" type="presParOf" srcId="{8FB2BF5F-AEA3-49BC-BB19-FB9C253048FF}" destId="{70925CDE-5FA8-4450-BDCC-FFF9AB0AD806}" srcOrd="2" destOrd="0" presId="urn:microsoft.com/office/officeart/2005/8/layout/lProcess2"/>
    <dgm:cxn modelId="{4F5F6060-1D10-4A77-B32E-5520C871DF08}" type="presParOf" srcId="{B28A79B8-E9C1-4935-973B-0E1B13BC145C}" destId="{A519F289-E87A-432F-8C72-3C1C7AF8CF59}" srcOrd="1" destOrd="0" presId="urn:microsoft.com/office/officeart/2005/8/layout/lProcess2"/>
    <dgm:cxn modelId="{6B629D52-3DD4-4538-B442-92179E05185A}" type="presParOf" srcId="{B28A79B8-E9C1-4935-973B-0E1B13BC145C}" destId="{E12C4F11-400B-4408-9A3C-037DFAC82A69}" srcOrd="2" destOrd="0" presId="urn:microsoft.com/office/officeart/2005/8/layout/lProcess2"/>
    <dgm:cxn modelId="{E1D5430C-2FA9-4CBD-8BC6-73322EA1B733}" type="presParOf" srcId="{E12C4F11-400B-4408-9A3C-037DFAC82A69}" destId="{4E857AB2-DD60-44FD-AF74-062F8DB29D6B}" srcOrd="0" destOrd="0" presId="urn:microsoft.com/office/officeart/2005/8/layout/lProcess2"/>
    <dgm:cxn modelId="{91235F0B-D3FB-4756-A511-4E292DE30148}" type="presParOf" srcId="{E12C4F11-400B-4408-9A3C-037DFAC82A69}" destId="{216488D5-A18E-49A1-BA37-6297C962F2B9}" srcOrd="1" destOrd="0" presId="urn:microsoft.com/office/officeart/2005/8/layout/lProcess2"/>
    <dgm:cxn modelId="{04891D0A-245C-4E02-AD3A-CD87C287CA0B}" type="presParOf" srcId="{E12C4F11-400B-4408-9A3C-037DFAC82A69}" destId="{BA8D8D49-9CE1-4105-B42D-9ECB3867606B}" srcOrd="2" destOrd="0" presId="urn:microsoft.com/office/officeart/2005/8/layout/lProcess2"/>
    <dgm:cxn modelId="{6A64BCC5-13EC-48F9-8D35-256724984E79}" type="presParOf" srcId="{BA8D8D49-9CE1-4105-B42D-9ECB3867606B}" destId="{A68704B2-2330-4145-AA10-562607704ED2}" srcOrd="0" destOrd="0" presId="urn:microsoft.com/office/officeart/2005/8/layout/lProcess2"/>
    <dgm:cxn modelId="{FB26202F-01B5-4B82-B911-84EA8B95D77F}" type="presParOf" srcId="{A68704B2-2330-4145-AA10-562607704ED2}" destId="{7721A4B8-6589-4255-A806-209A2CCF8041}" srcOrd="0" destOrd="0" presId="urn:microsoft.com/office/officeart/2005/8/layout/lProcess2"/>
    <dgm:cxn modelId="{5C3E0B35-A1C5-4D4F-8F5A-5577E476DA9B}" type="presParOf" srcId="{A68704B2-2330-4145-AA10-562607704ED2}" destId="{9100FBE5-BA95-47D4-87E6-BD3EE281E65B}" srcOrd="1" destOrd="0" presId="urn:microsoft.com/office/officeart/2005/8/layout/lProcess2"/>
    <dgm:cxn modelId="{182FCA10-262B-489C-B41A-73ADE3F93981}" type="presParOf" srcId="{A68704B2-2330-4145-AA10-562607704ED2}" destId="{91F03772-CE00-46B5-9014-D08C912A8804}" srcOrd="2" destOrd="0" presId="urn:microsoft.com/office/officeart/2005/8/layout/lProcess2"/>
    <dgm:cxn modelId="{5C2BC2E6-CBE4-41C1-BC8D-C36A55E17907}" type="presParOf" srcId="{B28A79B8-E9C1-4935-973B-0E1B13BC145C}" destId="{C6C985E3-87C5-4DD9-A852-358EBCEFE16A}" srcOrd="3" destOrd="0" presId="urn:microsoft.com/office/officeart/2005/8/layout/lProcess2"/>
    <dgm:cxn modelId="{923C74E8-BE65-4A0E-9EC6-BF7E340B4FAA}" type="presParOf" srcId="{B28A79B8-E9C1-4935-973B-0E1B13BC145C}" destId="{9AB60487-BB53-4412-9A3F-9BBEA4C1E48B}" srcOrd="4" destOrd="0" presId="urn:microsoft.com/office/officeart/2005/8/layout/lProcess2"/>
    <dgm:cxn modelId="{225D85E8-36C6-4AAE-BA22-870C66769890}" type="presParOf" srcId="{9AB60487-BB53-4412-9A3F-9BBEA4C1E48B}" destId="{84154945-51E4-4AF9-8DCA-6BCC4029E180}" srcOrd="0" destOrd="0" presId="urn:microsoft.com/office/officeart/2005/8/layout/lProcess2"/>
    <dgm:cxn modelId="{D224BDC3-2F4A-4729-93A4-D1C4897E0DC1}" type="presParOf" srcId="{9AB60487-BB53-4412-9A3F-9BBEA4C1E48B}" destId="{D6C74C2C-C462-4E77-891E-8FB11E7E7229}" srcOrd="1" destOrd="0" presId="urn:microsoft.com/office/officeart/2005/8/layout/lProcess2"/>
    <dgm:cxn modelId="{B06ABFA8-A7CE-4EFF-8A97-78AC1C6F4DDF}" type="presParOf" srcId="{9AB60487-BB53-4412-9A3F-9BBEA4C1E48B}" destId="{845B6EDB-B685-4ECE-B256-4C3A195B82C2}" srcOrd="2" destOrd="0" presId="urn:microsoft.com/office/officeart/2005/8/layout/lProcess2"/>
    <dgm:cxn modelId="{85148208-C5BC-4741-8F59-A96A641168C7}" type="presParOf" srcId="{845B6EDB-B685-4ECE-B256-4C3A195B82C2}" destId="{677D8683-54D5-47B7-9CED-7F5B74DF2279}" srcOrd="0" destOrd="0" presId="urn:microsoft.com/office/officeart/2005/8/layout/lProcess2"/>
    <dgm:cxn modelId="{00F7A8BE-3A80-47D9-8AC7-32706B59B04E}" type="presParOf" srcId="{677D8683-54D5-47B7-9CED-7F5B74DF2279}" destId="{D27E13A3-67B9-4099-BC39-EDA3EEA10F65}" srcOrd="0" destOrd="0" presId="urn:microsoft.com/office/officeart/2005/8/layout/lProcess2"/>
    <dgm:cxn modelId="{088ADCD5-D775-41E9-8BAB-8274E7CCA600}" type="presParOf" srcId="{677D8683-54D5-47B7-9CED-7F5B74DF2279}" destId="{F17C2E56-1996-4DA5-823B-EDEFFD112482}" srcOrd="1" destOrd="0" presId="urn:microsoft.com/office/officeart/2005/8/layout/lProcess2"/>
    <dgm:cxn modelId="{05DC08D1-D4DF-4167-BE9E-470D24E4291F}" type="presParOf" srcId="{677D8683-54D5-47B7-9CED-7F5B74DF2279}" destId="{C84C4ABC-CA88-4660-A945-7E613F27CF05}" srcOrd="2" destOrd="0" presId="urn:microsoft.com/office/officeart/2005/8/layout/lProcess2"/>
    <dgm:cxn modelId="{E980D376-415F-408A-BA33-711E2D9766C8}" type="presParOf" srcId="{B28A79B8-E9C1-4935-973B-0E1B13BC145C}" destId="{C69206FE-AE78-4070-A571-A5CC50C60412}" srcOrd="5" destOrd="0" presId="urn:microsoft.com/office/officeart/2005/8/layout/lProcess2"/>
    <dgm:cxn modelId="{2445D804-50BE-42D4-8F3D-C813268E3737}" type="presParOf" srcId="{B28A79B8-E9C1-4935-973B-0E1B13BC145C}" destId="{0500C50E-3061-4BE7-B7A9-8439ECEBC3D6}" srcOrd="6" destOrd="0" presId="urn:microsoft.com/office/officeart/2005/8/layout/lProcess2"/>
    <dgm:cxn modelId="{E997BAA4-72C5-4513-A673-AC34061AFC71}" type="presParOf" srcId="{0500C50E-3061-4BE7-B7A9-8439ECEBC3D6}" destId="{5DE6A97D-6ACF-4813-BA0E-71A45E615072}" srcOrd="0" destOrd="0" presId="urn:microsoft.com/office/officeart/2005/8/layout/lProcess2"/>
    <dgm:cxn modelId="{49301014-D8CF-499D-8339-2101E3251631}" type="presParOf" srcId="{0500C50E-3061-4BE7-B7A9-8439ECEBC3D6}" destId="{084C58DC-D90D-4749-B20A-813125F1016E}" srcOrd="1" destOrd="0" presId="urn:microsoft.com/office/officeart/2005/8/layout/lProcess2"/>
    <dgm:cxn modelId="{970792A8-308D-4EBB-8429-0895C2B05880}" type="presParOf" srcId="{0500C50E-3061-4BE7-B7A9-8439ECEBC3D6}" destId="{4D1A1D9E-C486-49F1-BA86-9530D89DFAB2}" srcOrd="2" destOrd="0" presId="urn:microsoft.com/office/officeart/2005/8/layout/lProcess2"/>
    <dgm:cxn modelId="{564659A7-F2E6-41DF-977D-823A5CF779CD}" type="presParOf" srcId="{4D1A1D9E-C486-49F1-BA86-9530D89DFAB2}" destId="{AF0D7C58-6F0E-476A-8206-C1D91F27F025}" srcOrd="0" destOrd="0" presId="urn:microsoft.com/office/officeart/2005/8/layout/lProcess2"/>
    <dgm:cxn modelId="{1BAF0F1C-9709-4884-881E-20B38F3642AB}" type="presParOf" srcId="{AF0D7C58-6F0E-476A-8206-C1D91F27F025}" destId="{E7B958B0-B295-4998-902C-27D32BC18D8D}" srcOrd="0" destOrd="0" presId="urn:microsoft.com/office/officeart/2005/8/layout/lProcess2"/>
    <dgm:cxn modelId="{DC5A4624-0ABF-47B3-A9E3-6E76B9AF9575}" type="presParOf" srcId="{AF0D7C58-6F0E-476A-8206-C1D91F27F025}" destId="{668971E8-AA1A-4694-85C7-D15FD98C7A78}" srcOrd="1" destOrd="0" presId="urn:microsoft.com/office/officeart/2005/8/layout/lProcess2"/>
    <dgm:cxn modelId="{285AF0C8-CC15-47BE-97EA-1A822862B6C2}" type="presParOf" srcId="{AF0D7C58-6F0E-476A-8206-C1D91F27F025}" destId="{6A73B6E1-A924-43FA-B358-D84F46C5954D}" srcOrd="2" destOrd="0" presId="urn:microsoft.com/office/officeart/2005/8/layout/lProcess2"/>
    <dgm:cxn modelId="{ED364208-CE03-41DE-9939-C90CFF751CA0}" type="presParOf" srcId="{B28A79B8-E9C1-4935-973B-0E1B13BC145C}" destId="{D6DFFA53-BD0E-4878-9D5B-364F923F90DA}" srcOrd="7" destOrd="0" presId="urn:microsoft.com/office/officeart/2005/8/layout/lProcess2"/>
    <dgm:cxn modelId="{6B0D1D19-7A4C-473E-86E0-C195D499DA3F}" type="presParOf" srcId="{B28A79B8-E9C1-4935-973B-0E1B13BC145C}" destId="{14E53D71-5749-40BF-94F3-BF8B7155ACFD}" srcOrd="8" destOrd="0" presId="urn:microsoft.com/office/officeart/2005/8/layout/lProcess2"/>
    <dgm:cxn modelId="{83974890-1726-46C8-B71F-0FDCE917CA4F}" type="presParOf" srcId="{14E53D71-5749-40BF-94F3-BF8B7155ACFD}" destId="{450C7FC4-CE92-479C-8DE4-80427981399E}" srcOrd="0" destOrd="0" presId="urn:microsoft.com/office/officeart/2005/8/layout/lProcess2"/>
    <dgm:cxn modelId="{FFAE274E-FE41-4E5C-9C9C-F383126B0012}" type="presParOf" srcId="{14E53D71-5749-40BF-94F3-BF8B7155ACFD}" destId="{99F21EBB-F8FD-42CE-8B15-F48A7BD21A3E}" srcOrd="1" destOrd="0" presId="urn:microsoft.com/office/officeart/2005/8/layout/lProcess2"/>
    <dgm:cxn modelId="{6BA3DC02-A4E4-4429-B4AC-E77DC2832659}" type="presParOf" srcId="{14E53D71-5749-40BF-94F3-BF8B7155ACFD}" destId="{29502479-B789-44DE-8933-90BF43E03378}" srcOrd="2" destOrd="0" presId="urn:microsoft.com/office/officeart/2005/8/layout/lProcess2"/>
    <dgm:cxn modelId="{D008893D-5337-455B-A2D9-B0889704E3A8}" type="presParOf" srcId="{29502479-B789-44DE-8933-90BF43E03378}" destId="{0CB5BB61-015F-4526-9EC2-FBB3C65D307B}" srcOrd="0" destOrd="0" presId="urn:microsoft.com/office/officeart/2005/8/layout/lProcess2"/>
    <dgm:cxn modelId="{C99A8C80-4377-48DB-B040-B733EA47D119}" type="presParOf" srcId="{0CB5BB61-015F-4526-9EC2-FBB3C65D307B}" destId="{898E0D9D-B16C-4E40-96E0-154F0FA5D63A}" srcOrd="0" destOrd="0" presId="urn:microsoft.com/office/officeart/2005/8/layout/lProcess2"/>
    <dgm:cxn modelId="{E7BF1FFC-202F-426E-A510-151F97B1E0FA}" type="presParOf" srcId="{0CB5BB61-015F-4526-9EC2-FBB3C65D307B}" destId="{5A4F6C02-441D-416C-8C48-3E7D895140F1}" srcOrd="1" destOrd="0" presId="urn:microsoft.com/office/officeart/2005/8/layout/lProcess2"/>
    <dgm:cxn modelId="{AFD0B9B1-5427-4DB1-9D76-FF90E1481E58}" type="presParOf" srcId="{0CB5BB61-015F-4526-9EC2-FBB3C65D307B}" destId="{32107291-2AB9-4AC2-8D9A-FDE7096CE12C}"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C8677-2424-4651-A580-5CA2AE0AD70A}">
      <dsp:nvSpPr>
        <dsp:cNvPr id="0" name=""/>
        <dsp:cNvSpPr/>
      </dsp:nvSpPr>
      <dsp:spPr>
        <a:xfrm>
          <a:off x="0" y="0"/>
          <a:ext cx="1288163" cy="4183204"/>
        </a:xfrm>
        <a:prstGeom prst="roundRect">
          <a:avLst>
            <a:gd name="adj" fmla="val 10000"/>
          </a:avLst>
        </a:prstGeom>
        <a:solidFill>
          <a:srgbClr val="EA5E29"/>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mj-lt"/>
            </a:rPr>
            <a:t>2017</a:t>
          </a:r>
        </a:p>
      </dsp:txBody>
      <dsp:txXfrm>
        <a:off x="0" y="0"/>
        <a:ext cx="1288163" cy="1254961"/>
      </dsp:txXfrm>
    </dsp:sp>
    <dsp:sp modelId="{01ACC638-CF5C-413C-AEF3-5AC6382470F2}">
      <dsp:nvSpPr>
        <dsp:cNvPr id="0" name=""/>
        <dsp:cNvSpPr/>
      </dsp:nvSpPr>
      <dsp:spPr>
        <a:xfrm>
          <a:off x="132487" y="1256186"/>
          <a:ext cx="1030530" cy="126129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8 states</a:t>
          </a:r>
        </a:p>
      </dsp:txBody>
      <dsp:txXfrm>
        <a:off x="162670" y="1286369"/>
        <a:ext cx="970164" cy="1200927"/>
      </dsp:txXfrm>
    </dsp:sp>
    <dsp:sp modelId="{70925CDE-5FA8-4450-BDCC-FFF9AB0AD806}">
      <dsp:nvSpPr>
        <dsp:cNvPr id="0" name=""/>
        <dsp:cNvSpPr/>
      </dsp:nvSpPr>
      <dsp:spPr>
        <a:xfrm>
          <a:off x="132487" y="2711525"/>
          <a:ext cx="1030530" cy="126129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66 clinics</a:t>
          </a:r>
        </a:p>
      </dsp:txBody>
      <dsp:txXfrm>
        <a:off x="162670" y="2741708"/>
        <a:ext cx="970164" cy="1200927"/>
      </dsp:txXfrm>
    </dsp:sp>
    <dsp:sp modelId="{4E857AB2-DD60-44FD-AF74-062F8DB29D6B}">
      <dsp:nvSpPr>
        <dsp:cNvPr id="0" name=""/>
        <dsp:cNvSpPr/>
      </dsp:nvSpPr>
      <dsp:spPr>
        <a:xfrm>
          <a:off x="1384775" y="0"/>
          <a:ext cx="1288163" cy="4183204"/>
        </a:xfrm>
        <a:prstGeom prst="roundRect">
          <a:avLst>
            <a:gd name="adj" fmla="val 10000"/>
          </a:avLst>
        </a:prstGeom>
        <a:solidFill>
          <a:srgbClr val="EA5E29"/>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mj-lt"/>
            </a:rPr>
            <a:t>2019</a:t>
          </a:r>
        </a:p>
      </dsp:txBody>
      <dsp:txXfrm>
        <a:off x="1384775" y="0"/>
        <a:ext cx="1288163" cy="1254961"/>
      </dsp:txXfrm>
    </dsp:sp>
    <dsp:sp modelId="{7721A4B8-6589-4255-A806-209A2CCF8041}">
      <dsp:nvSpPr>
        <dsp:cNvPr id="0" name=""/>
        <dsp:cNvSpPr/>
      </dsp:nvSpPr>
      <dsp:spPr>
        <a:xfrm>
          <a:off x="1517263" y="1256186"/>
          <a:ext cx="1030530" cy="126129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21 states</a:t>
          </a:r>
        </a:p>
      </dsp:txBody>
      <dsp:txXfrm>
        <a:off x="1547446" y="1286369"/>
        <a:ext cx="970164" cy="1200927"/>
      </dsp:txXfrm>
    </dsp:sp>
    <dsp:sp modelId="{91F03772-CE00-46B5-9014-D08C912A8804}">
      <dsp:nvSpPr>
        <dsp:cNvPr id="0" name=""/>
        <dsp:cNvSpPr/>
      </dsp:nvSpPr>
      <dsp:spPr>
        <a:xfrm>
          <a:off x="1517263" y="2711525"/>
          <a:ext cx="1030530" cy="126129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113 clinics</a:t>
          </a:r>
        </a:p>
      </dsp:txBody>
      <dsp:txXfrm>
        <a:off x="1547446" y="2741708"/>
        <a:ext cx="970164" cy="1200927"/>
      </dsp:txXfrm>
    </dsp:sp>
    <dsp:sp modelId="{84154945-51E4-4AF9-8DCA-6BCC4029E180}">
      <dsp:nvSpPr>
        <dsp:cNvPr id="0" name=""/>
        <dsp:cNvSpPr/>
      </dsp:nvSpPr>
      <dsp:spPr>
        <a:xfrm>
          <a:off x="2769551" y="0"/>
          <a:ext cx="1288163" cy="4183204"/>
        </a:xfrm>
        <a:prstGeom prst="roundRect">
          <a:avLst>
            <a:gd name="adj" fmla="val 10000"/>
          </a:avLst>
        </a:prstGeom>
        <a:solidFill>
          <a:srgbClr val="EA5E29"/>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mj-lt"/>
            </a:rPr>
            <a:t>2020</a:t>
          </a:r>
        </a:p>
      </dsp:txBody>
      <dsp:txXfrm>
        <a:off x="2769551" y="0"/>
        <a:ext cx="1288163" cy="1254961"/>
      </dsp:txXfrm>
    </dsp:sp>
    <dsp:sp modelId="{D27E13A3-67B9-4099-BC39-EDA3EEA10F65}">
      <dsp:nvSpPr>
        <dsp:cNvPr id="0" name=""/>
        <dsp:cNvSpPr/>
      </dsp:nvSpPr>
      <dsp:spPr>
        <a:xfrm>
          <a:off x="2902039" y="1256186"/>
          <a:ext cx="1030530" cy="126129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33 states</a:t>
          </a:r>
        </a:p>
      </dsp:txBody>
      <dsp:txXfrm>
        <a:off x="2932222" y="1286369"/>
        <a:ext cx="970164" cy="1200927"/>
      </dsp:txXfrm>
    </dsp:sp>
    <dsp:sp modelId="{C84C4ABC-CA88-4660-A945-7E613F27CF05}">
      <dsp:nvSpPr>
        <dsp:cNvPr id="0" name=""/>
        <dsp:cNvSpPr/>
      </dsp:nvSpPr>
      <dsp:spPr>
        <a:xfrm>
          <a:off x="2902039" y="2711525"/>
          <a:ext cx="1030530" cy="126129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229 clinics</a:t>
          </a:r>
        </a:p>
      </dsp:txBody>
      <dsp:txXfrm>
        <a:off x="2932222" y="2741708"/>
        <a:ext cx="970164" cy="1200927"/>
      </dsp:txXfrm>
    </dsp:sp>
    <dsp:sp modelId="{5DE6A97D-6ACF-4813-BA0E-71A45E615072}">
      <dsp:nvSpPr>
        <dsp:cNvPr id="0" name=""/>
        <dsp:cNvSpPr/>
      </dsp:nvSpPr>
      <dsp:spPr>
        <a:xfrm>
          <a:off x="4154327" y="0"/>
          <a:ext cx="1288163" cy="4183204"/>
        </a:xfrm>
        <a:prstGeom prst="roundRect">
          <a:avLst>
            <a:gd name="adj" fmla="val 10000"/>
          </a:avLst>
        </a:prstGeom>
        <a:solidFill>
          <a:srgbClr val="EA5E29"/>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mj-lt"/>
            </a:rPr>
            <a:t>2021</a:t>
          </a:r>
        </a:p>
      </dsp:txBody>
      <dsp:txXfrm>
        <a:off x="4154327" y="0"/>
        <a:ext cx="1288163" cy="1254961"/>
      </dsp:txXfrm>
    </dsp:sp>
    <dsp:sp modelId="{E7B958B0-B295-4998-902C-27D32BC18D8D}">
      <dsp:nvSpPr>
        <dsp:cNvPr id="0" name=""/>
        <dsp:cNvSpPr/>
      </dsp:nvSpPr>
      <dsp:spPr>
        <a:xfrm>
          <a:off x="4286814" y="1256186"/>
          <a:ext cx="1030530" cy="126129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42 states</a:t>
          </a:r>
        </a:p>
      </dsp:txBody>
      <dsp:txXfrm>
        <a:off x="4316997" y="1286369"/>
        <a:ext cx="970164" cy="1200927"/>
      </dsp:txXfrm>
    </dsp:sp>
    <dsp:sp modelId="{6A73B6E1-A924-43FA-B358-D84F46C5954D}">
      <dsp:nvSpPr>
        <dsp:cNvPr id="0" name=""/>
        <dsp:cNvSpPr/>
      </dsp:nvSpPr>
      <dsp:spPr>
        <a:xfrm>
          <a:off x="4286814" y="2711525"/>
          <a:ext cx="1030530" cy="126129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430 clinics</a:t>
          </a:r>
        </a:p>
      </dsp:txBody>
      <dsp:txXfrm>
        <a:off x="4316997" y="2741708"/>
        <a:ext cx="970164" cy="1200927"/>
      </dsp:txXfrm>
    </dsp:sp>
    <dsp:sp modelId="{450C7FC4-CE92-479C-8DE4-80427981399E}">
      <dsp:nvSpPr>
        <dsp:cNvPr id="0" name=""/>
        <dsp:cNvSpPr/>
      </dsp:nvSpPr>
      <dsp:spPr>
        <a:xfrm>
          <a:off x="5542774" y="0"/>
          <a:ext cx="1288163" cy="4183204"/>
        </a:xfrm>
        <a:prstGeom prst="roundRect">
          <a:avLst>
            <a:gd name="adj" fmla="val 10000"/>
          </a:avLst>
        </a:prstGeom>
        <a:solidFill>
          <a:srgbClr val="EA5E29"/>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mj-lt"/>
            </a:rPr>
            <a:t>2022</a:t>
          </a:r>
        </a:p>
      </dsp:txBody>
      <dsp:txXfrm>
        <a:off x="5542774" y="0"/>
        <a:ext cx="1288163" cy="1254961"/>
      </dsp:txXfrm>
    </dsp:sp>
    <dsp:sp modelId="{898E0D9D-B16C-4E40-96E0-154F0FA5D63A}">
      <dsp:nvSpPr>
        <dsp:cNvPr id="0" name=""/>
        <dsp:cNvSpPr/>
      </dsp:nvSpPr>
      <dsp:spPr>
        <a:xfrm>
          <a:off x="5671590" y="1256186"/>
          <a:ext cx="1030530" cy="126129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46 states</a:t>
          </a:r>
        </a:p>
      </dsp:txBody>
      <dsp:txXfrm>
        <a:off x="5701773" y="1286369"/>
        <a:ext cx="970164" cy="1200927"/>
      </dsp:txXfrm>
    </dsp:sp>
    <dsp:sp modelId="{32107291-2AB9-4AC2-8D9A-FDE7096CE12C}">
      <dsp:nvSpPr>
        <dsp:cNvPr id="0" name=""/>
        <dsp:cNvSpPr/>
      </dsp:nvSpPr>
      <dsp:spPr>
        <a:xfrm>
          <a:off x="5671590" y="2711525"/>
          <a:ext cx="1030530" cy="126129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500+</a:t>
          </a:r>
        </a:p>
        <a:p>
          <a:pPr marL="0" lvl="0" indent="0" algn="ctr" defTabSz="1200150">
            <a:lnSpc>
              <a:spcPct val="90000"/>
            </a:lnSpc>
            <a:spcBef>
              <a:spcPct val="0"/>
            </a:spcBef>
            <a:spcAft>
              <a:spcPct val="35000"/>
            </a:spcAft>
            <a:buNone/>
          </a:pPr>
          <a:r>
            <a:rPr lang="en-US" sz="2700" kern="1200" dirty="0">
              <a:latin typeface="+mj-lt"/>
            </a:rPr>
            <a:t>clinics</a:t>
          </a:r>
        </a:p>
      </dsp:txBody>
      <dsp:txXfrm>
        <a:off x="5701773" y="2741708"/>
        <a:ext cx="970164" cy="120092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E26A4-76CC-4D56-A3C0-D92826C27E4C}"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44881-5097-4F4F-A41F-3D331A78176C}" type="slidenum">
              <a:rPr lang="en-US" smtClean="0"/>
              <a:t>‹#›</a:t>
            </a:fld>
            <a:endParaRPr lang="en-US"/>
          </a:p>
        </p:txBody>
      </p:sp>
    </p:spTree>
    <p:extLst>
      <p:ext uri="{BB962C8B-B14F-4D97-AF65-F5344CB8AC3E}">
        <p14:creationId xmlns:p14="http://schemas.microsoft.com/office/powerpoint/2010/main" val="3252821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A4E15834-762D-4B24-B16F-8D955890CC58}" type="slidenum">
              <a:rPr lang="en-US" smtClean="0"/>
              <a:t>3</a:t>
            </a:fld>
            <a:endParaRPr lang="en-US"/>
          </a:p>
        </p:txBody>
      </p:sp>
    </p:spTree>
    <p:extLst>
      <p:ext uri="{BB962C8B-B14F-4D97-AF65-F5344CB8AC3E}">
        <p14:creationId xmlns:p14="http://schemas.microsoft.com/office/powerpoint/2010/main" val="271393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744881-5097-4F4F-A41F-3D331A78176C}" type="slidenum">
              <a:rPr lang="en-US" smtClean="0"/>
              <a:t>4</a:t>
            </a:fld>
            <a:endParaRPr lang="en-US"/>
          </a:p>
        </p:txBody>
      </p:sp>
    </p:spTree>
    <p:extLst>
      <p:ext uri="{BB962C8B-B14F-4D97-AF65-F5344CB8AC3E}">
        <p14:creationId xmlns:p14="http://schemas.microsoft.com/office/powerpoint/2010/main" val="2155509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A4E15834-762D-4B24-B16F-8D955890CC58}" type="slidenum">
              <a:rPr lang="en-US" smtClean="0"/>
              <a:t>12</a:t>
            </a:fld>
            <a:endParaRPr lang="en-US"/>
          </a:p>
        </p:txBody>
      </p:sp>
    </p:spTree>
    <p:extLst>
      <p:ext uri="{BB962C8B-B14F-4D97-AF65-F5344CB8AC3E}">
        <p14:creationId xmlns:p14="http://schemas.microsoft.com/office/powerpoint/2010/main" val="3325453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https://hcpf.colorado.gov/sites/hcpf/files/SB%2019-222%20Implementation%20Plan%20.pdf</a:t>
            </a:r>
          </a:p>
        </p:txBody>
      </p:sp>
      <p:sp>
        <p:nvSpPr>
          <p:cNvPr id="4" name="Slide Number Placeholder 3"/>
          <p:cNvSpPr>
            <a:spLocks noGrp="1"/>
          </p:cNvSpPr>
          <p:nvPr>
            <p:ph type="sldNum" sz="quarter" idx="5"/>
          </p:nvPr>
        </p:nvSpPr>
        <p:spPr/>
        <p:txBody>
          <a:bodyPr/>
          <a:lstStyle/>
          <a:p>
            <a:fld id="{74744881-5097-4F4F-A41F-3D331A78176C}" type="slidenum">
              <a:rPr lang="en-US" smtClean="0"/>
              <a:t>13</a:t>
            </a:fld>
            <a:endParaRPr lang="en-US"/>
          </a:p>
        </p:txBody>
      </p:sp>
    </p:spTree>
    <p:extLst>
      <p:ext uri="{BB962C8B-B14F-4D97-AF65-F5344CB8AC3E}">
        <p14:creationId xmlns:p14="http://schemas.microsoft.com/office/powerpoint/2010/main" val="964561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https://hcpf.colorado.gov/sites/hcpf/files/SB%2019-222%20Implementation%20Plan%20.pdf</a:t>
            </a:r>
          </a:p>
        </p:txBody>
      </p:sp>
      <p:sp>
        <p:nvSpPr>
          <p:cNvPr id="4" name="Slide Number Placeholder 3"/>
          <p:cNvSpPr>
            <a:spLocks noGrp="1"/>
          </p:cNvSpPr>
          <p:nvPr>
            <p:ph type="sldNum" sz="quarter" idx="5"/>
          </p:nvPr>
        </p:nvSpPr>
        <p:spPr/>
        <p:txBody>
          <a:bodyPr/>
          <a:lstStyle/>
          <a:p>
            <a:fld id="{74744881-5097-4F4F-A41F-3D331A78176C}" type="slidenum">
              <a:rPr lang="en-US" smtClean="0"/>
              <a:t>14</a:t>
            </a:fld>
            <a:endParaRPr lang="en-US"/>
          </a:p>
        </p:txBody>
      </p:sp>
    </p:spTree>
    <p:extLst>
      <p:ext uri="{BB962C8B-B14F-4D97-AF65-F5344CB8AC3E}">
        <p14:creationId xmlns:p14="http://schemas.microsoft.com/office/powerpoint/2010/main" val="2252191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A4E15834-762D-4B24-B16F-8D955890CC58}" type="slidenum">
              <a:rPr lang="en-US" smtClean="0"/>
              <a:t>15</a:t>
            </a:fld>
            <a:endParaRPr lang="en-US"/>
          </a:p>
        </p:txBody>
      </p:sp>
    </p:spTree>
    <p:extLst>
      <p:ext uri="{BB962C8B-B14F-4D97-AF65-F5344CB8AC3E}">
        <p14:creationId xmlns:p14="http://schemas.microsoft.com/office/powerpoint/2010/main" val="4151671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https://hcpf.colorado.gov/sites/hcpf/files/SB%2019-222%20Implementation%20Plan%20.pdf</a:t>
            </a:r>
          </a:p>
        </p:txBody>
      </p:sp>
      <p:sp>
        <p:nvSpPr>
          <p:cNvPr id="4" name="Slide Number Placeholder 3"/>
          <p:cNvSpPr>
            <a:spLocks noGrp="1"/>
          </p:cNvSpPr>
          <p:nvPr>
            <p:ph type="sldNum" sz="quarter" idx="5"/>
          </p:nvPr>
        </p:nvSpPr>
        <p:spPr/>
        <p:txBody>
          <a:bodyPr/>
          <a:lstStyle/>
          <a:p>
            <a:fld id="{74744881-5097-4F4F-A41F-3D331A78176C}" type="slidenum">
              <a:rPr lang="en-US" smtClean="0"/>
              <a:t>16</a:t>
            </a:fld>
            <a:endParaRPr lang="en-US"/>
          </a:p>
        </p:txBody>
      </p:sp>
    </p:spTree>
    <p:extLst>
      <p:ext uri="{BB962C8B-B14F-4D97-AF65-F5344CB8AC3E}">
        <p14:creationId xmlns:p14="http://schemas.microsoft.com/office/powerpoint/2010/main" val="667877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A4E15834-762D-4B24-B16F-8D955890CC58}" type="slidenum">
              <a:rPr lang="en-US" smtClean="0"/>
              <a:t>17</a:t>
            </a:fld>
            <a:endParaRPr lang="en-US"/>
          </a:p>
        </p:txBody>
      </p:sp>
    </p:spTree>
    <p:extLst>
      <p:ext uri="{BB962C8B-B14F-4D97-AF65-F5344CB8AC3E}">
        <p14:creationId xmlns:p14="http://schemas.microsoft.com/office/powerpoint/2010/main" val="1600676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A4E15834-762D-4B24-B16F-8D955890CC58}" type="slidenum">
              <a:rPr lang="en-US" smtClean="0"/>
              <a:t>19</a:t>
            </a:fld>
            <a:endParaRPr lang="en-US"/>
          </a:p>
        </p:txBody>
      </p:sp>
    </p:spTree>
    <p:extLst>
      <p:ext uri="{BB962C8B-B14F-4D97-AF65-F5344CB8AC3E}">
        <p14:creationId xmlns:p14="http://schemas.microsoft.com/office/powerpoint/2010/main" val="3755581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D62ADE-84EE-1D43-A24B-D76FB1F99A6E}"/>
              </a:ext>
            </a:extLst>
          </p:cNvPr>
          <p:cNvSpPr/>
          <p:nvPr userDrawn="1"/>
        </p:nvSpPr>
        <p:spPr>
          <a:xfrm>
            <a:off x="0" y="2563"/>
            <a:ext cx="811807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3D39F0E-AA40-5A4B-8FDF-00E8393CC49C}"/>
              </a:ext>
            </a:extLst>
          </p:cNvPr>
          <p:cNvCxnSpPr>
            <a:cxnSpLocks/>
          </p:cNvCxnSpPr>
          <p:nvPr userDrawn="1"/>
        </p:nvCxnSpPr>
        <p:spPr>
          <a:xfrm>
            <a:off x="653406" y="0"/>
            <a:ext cx="0" cy="76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B2ECCD4-703B-B747-9C2B-456AA024E500}"/>
              </a:ext>
            </a:extLst>
          </p:cNvPr>
          <p:cNvSpPr>
            <a:spLocks noGrp="1"/>
          </p:cNvSpPr>
          <p:nvPr>
            <p:ph type="title" hasCustomPrompt="1"/>
          </p:nvPr>
        </p:nvSpPr>
        <p:spPr>
          <a:xfrm>
            <a:off x="804209" y="2105860"/>
            <a:ext cx="4915273" cy="2206164"/>
          </a:xfrm>
        </p:spPr>
        <p:txBody>
          <a:bodyPr>
            <a:normAutofit/>
          </a:bodyPr>
          <a:lstStyle>
            <a:lvl1pPr marL="0" algn="l" defTabSz="914400" rtl="0" eaLnBrk="1" latinLnBrk="0" hangingPunct="1">
              <a:lnSpc>
                <a:spcPct val="90000"/>
              </a:lnSpc>
              <a:spcBef>
                <a:spcPct val="0"/>
              </a:spcBef>
              <a:buNone/>
              <a:defRPr lang="en-US" sz="4400" b="1" kern="1200" spc="100" dirty="0">
                <a:solidFill>
                  <a:schemeClr val="bg1"/>
                </a:solidFill>
                <a:latin typeface="Calibri" panose="020F0502020204030204" pitchFamily="34" charset="0"/>
                <a:ea typeface="+mj-ea"/>
                <a:cs typeface="Calibri" panose="020F0502020204030204" pitchFamily="34" charset="0"/>
              </a:defRPr>
            </a:lvl1pPr>
          </a:lstStyle>
          <a:p>
            <a:r>
              <a:rPr lang="en-US" dirty="0"/>
              <a:t>Section Title</a:t>
            </a:r>
            <a:br>
              <a:rPr lang="en-US" dirty="0"/>
            </a:br>
            <a:r>
              <a:rPr lang="en-US" dirty="0"/>
              <a:t>Use Up to Three</a:t>
            </a:r>
            <a:br>
              <a:rPr lang="en-US" dirty="0"/>
            </a:br>
            <a:r>
              <a:rPr lang="en-US" dirty="0"/>
              <a:t>Lines of Text</a:t>
            </a:r>
          </a:p>
        </p:txBody>
      </p:sp>
      <p:sp>
        <p:nvSpPr>
          <p:cNvPr id="8" name="TextBox 7">
            <a:extLst>
              <a:ext uri="{FF2B5EF4-FFF2-40B4-BE49-F238E27FC236}">
                <a16:creationId xmlns:a16="http://schemas.microsoft.com/office/drawing/2014/main" id="{F4B14CEA-CAC6-7C42-8D89-03C573E45A6D}"/>
              </a:ext>
            </a:extLst>
          </p:cNvPr>
          <p:cNvSpPr txBox="1"/>
          <p:nvPr userDrawn="1"/>
        </p:nvSpPr>
        <p:spPr>
          <a:xfrm>
            <a:off x="793321" y="6302467"/>
            <a:ext cx="3017173" cy="230832"/>
          </a:xfrm>
          <a:prstGeom prst="rect">
            <a:avLst/>
          </a:prstGeom>
          <a:noFill/>
        </p:spPr>
        <p:txBody>
          <a:bodyPr wrap="none" rtlCol="0" anchor="t">
            <a:spAutoFit/>
          </a:bodyPr>
          <a:lstStyle/>
          <a:p>
            <a:r>
              <a:rPr lang="en-US" sz="900" spc="200" dirty="0">
                <a:solidFill>
                  <a:schemeClr val="bg1"/>
                </a:solidFill>
                <a:latin typeface="Calibri" panose="020F0502020204030204" pitchFamily="34" charset="0"/>
                <a:cs typeface="Calibri" panose="020F0502020204030204" pitchFamily="34" charset="0"/>
              </a:rPr>
              <a:t>INTERNAL USE ONLY © 2021 RELIAS LLC ​</a:t>
            </a:r>
          </a:p>
        </p:txBody>
      </p:sp>
      <p:sp>
        <p:nvSpPr>
          <p:cNvPr id="9" name="Text Placeholder 10">
            <a:extLst>
              <a:ext uri="{FF2B5EF4-FFF2-40B4-BE49-F238E27FC236}">
                <a16:creationId xmlns:a16="http://schemas.microsoft.com/office/drawing/2014/main" id="{6D4C17F2-B781-D840-AF0F-63A1BCEDC23E}"/>
              </a:ext>
            </a:extLst>
          </p:cNvPr>
          <p:cNvSpPr>
            <a:spLocks noGrp="1"/>
          </p:cNvSpPr>
          <p:nvPr>
            <p:ph type="body" sz="quarter" idx="10" hasCustomPrompt="1"/>
          </p:nvPr>
        </p:nvSpPr>
        <p:spPr>
          <a:xfrm>
            <a:off x="793321" y="529808"/>
            <a:ext cx="6154271" cy="312874"/>
          </a:xfrm>
        </p:spPr>
        <p:txBody>
          <a:bodyPr>
            <a:noAutofit/>
          </a:bodyPr>
          <a:lstStyle>
            <a:lvl1pPr>
              <a:defRPr lang="en-US" sz="1400" b="1" kern="1200" spc="400" baseline="0" dirty="0">
                <a:solidFill>
                  <a:schemeClr val="bg1"/>
                </a:solidFill>
                <a:latin typeface="Calibri" panose="020F0502020204030204" pitchFamily="34" charset="0"/>
                <a:ea typeface="+mn-ea"/>
                <a:cs typeface="Calibri" panose="020F0502020204030204" pitchFamily="34" charset="0"/>
              </a:defRPr>
            </a:lvl1pPr>
          </a:lstStyle>
          <a:p>
            <a:pPr lvl="0"/>
            <a:r>
              <a:rPr lang="en-US" dirty="0"/>
              <a:t>01 SECTION HEADER</a:t>
            </a:r>
          </a:p>
        </p:txBody>
      </p:sp>
      <p:sp>
        <p:nvSpPr>
          <p:cNvPr id="11" name="Text Placeholder 10">
            <a:extLst>
              <a:ext uri="{FF2B5EF4-FFF2-40B4-BE49-F238E27FC236}">
                <a16:creationId xmlns:a16="http://schemas.microsoft.com/office/drawing/2014/main" id="{91850C21-4350-FB4F-9FA9-7F5926014859}"/>
              </a:ext>
            </a:extLst>
          </p:cNvPr>
          <p:cNvSpPr>
            <a:spLocks noGrp="1"/>
          </p:cNvSpPr>
          <p:nvPr>
            <p:ph type="body" sz="quarter" idx="11" hasCustomPrompt="1"/>
          </p:nvPr>
        </p:nvSpPr>
        <p:spPr>
          <a:xfrm>
            <a:off x="793750" y="4548620"/>
            <a:ext cx="3103333" cy="954107"/>
          </a:xfrm>
        </p:spPr>
        <p:txBody>
          <a:bodyPr>
            <a:normAutofit/>
          </a:bodyPr>
          <a:lstStyle>
            <a:lvl1pPr marL="0" algn="l" defTabSz="914400" rtl="0" eaLnBrk="1" latinLnBrk="0" hangingPunct="1">
              <a:defRPr lang="en-US" sz="1400" kern="1200" dirty="0">
                <a:solidFill>
                  <a:schemeClr val="bg1"/>
                </a:solidFill>
                <a:latin typeface="+mn-lt"/>
                <a:ea typeface="+mn-ea"/>
                <a:cs typeface="+mn-cs"/>
              </a:defRPr>
            </a:lvl1pPr>
          </a:lstStyle>
          <a:p>
            <a:pPr lvl="0"/>
            <a:r>
              <a:rPr lang="en-US" dirty="0"/>
              <a:t>Quick intro text. If needed, one or two sentences. Quick intro text. If needed, one or two sentences.</a:t>
            </a:r>
          </a:p>
        </p:txBody>
      </p:sp>
    </p:spTree>
    <p:extLst>
      <p:ext uri="{BB962C8B-B14F-4D97-AF65-F5344CB8AC3E}">
        <p14:creationId xmlns:p14="http://schemas.microsoft.com/office/powerpoint/2010/main" val="82711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3F615-0371-7B44-8B36-5A304F524AD2}" type="slidenum">
              <a:rPr lang="en-US" smtClean="0"/>
              <a:t>‹#›</a:t>
            </a:fld>
            <a:endParaRPr lang="en-US"/>
          </a:p>
        </p:txBody>
      </p:sp>
      <p:pic>
        <p:nvPicPr>
          <p:cNvPr id="5" name="Picture 4">
            <a:extLst>
              <a:ext uri="{FF2B5EF4-FFF2-40B4-BE49-F238E27FC236}">
                <a16:creationId xmlns:a16="http://schemas.microsoft.com/office/drawing/2014/main" id="{6C1F4779-12AF-4BB0-1154-A2C500F649FA}"/>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81496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3692938"/>
            <a:ext cx="11022496" cy="1655763"/>
          </a:xfrm>
        </p:spPr>
        <p:txBody>
          <a:bodyPr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5440778"/>
            <a:ext cx="11022496" cy="1052098"/>
          </a:xfrm>
        </p:spPr>
        <p:txBody>
          <a:bodyPr>
            <a:noAutofit/>
          </a:bodyPr>
          <a:lstStyle>
            <a:lvl1pPr marL="0" indent="0" algn="ctr">
              <a:lnSpc>
                <a:spcPct val="100000"/>
              </a:lnSpc>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2853031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EA5E29"/>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027393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738252-D25F-464B-8188-40A5EDA9A29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838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6172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3712051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441F09-DB47-B048-A636-B1ABE63651C7}"/>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839788" y="365125"/>
            <a:ext cx="10515600" cy="1325563"/>
          </a:xfrm>
        </p:spPr>
        <p:txBody>
          <a:bodyPr>
            <a:noAutofit/>
          </a:bodyPr>
          <a:lstStyle>
            <a:lvl1pPr>
              <a:defRPr>
                <a:solidFill>
                  <a:srgbClr val="EA5E29"/>
                </a:solidFill>
              </a:defRPr>
            </a:lvl1pPr>
          </a:lstStyle>
          <a:p>
            <a:r>
              <a:rPr lang="en-US"/>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839788" y="1681163"/>
            <a:ext cx="5157787"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839788" y="2505075"/>
            <a:ext cx="5157787"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6172200" y="1681163"/>
            <a:ext cx="5183188"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6172200" y="2505075"/>
            <a:ext cx="5183188"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748530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41592C-9981-4841-904D-07EDED18F70F}"/>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2463684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0BC382-B8B7-F548-B731-C20C8254CE8E}"/>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4238614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4EBE40-104E-C344-9510-48039709E2F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5183188" y="457201"/>
            <a:ext cx="6172200" cy="4572000"/>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4151039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927D83-B179-554F-947A-B64035D82E97}"/>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457201"/>
            <a:ext cx="61722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2423181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685800" y="1140477"/>
            <a:ext cx="10515600" cy="1325563"/>
          </a:xfrm>
          <a:prstGeom prst="rect">
            <a:avLst/>
          </a:prstGeom>
        </p:spPr>
        <p:txBody>
          <a:bodyPr vert="horz" lIns="91440" tIns="45720" rIns="91440" bIns="45720" rtlCol="0" anchor="ctr">
            <a:normAutofit/>
          </a:bodyPr>
          <a:lstStyle/>
          <a:p>
            <a:r>
              <a:rPr lang="en-US" dirty="0"/>
              <a:t>Slide Title</a:t>
            </a:r>
          </a:p>
        </p:txBody>
      </p:sp>
      <p:sp>
        <p:nvSpPr>
          <p:cNvPr id="11" name="Text Placeholder 10">
            <a:extLst>
              <a:ext uri="{FF2B5EF4-FFF2-40B4-BE49-F238E27FC236}">
                <a16:creationId xmlns:a16="http://schemas.microsoft.com/office/drawing/2014/main" id="{52C9DC89-7E5B-8E42-8A0D-7BCB6EAD8849}"/>
              </a:ext>
            </a:extLst>
          </p:cNvPr>
          <p:cNvSpPr>
            <a:spLocks noGrp="1"/>
          </p:cNvSpPr>
          <p:nvPr>
            <p:ph type="body" sz="quarter" idx="10" hasCustomPrompt="1"/>
          </p:nvPr>
        </p:nvSpPr>
        <p:spPr>
          <a:xfrm>
            <a:off x="685800" y="529808"/>
            <a:ext cx="6154271" cy="223837"/>
          </a:xfrm>
        </p:spPr>
        <p:txBody>
          <a:bodyPr>
            <a:noAutofit/>
          </a:bodyPr>
          <a:lstStyle>
            <a:lvl1pPr>
              <a:defRPr lang="en-US" sz="1200" kern="1200" spc="300" dirty="0">
                <a:solidFill>
                  <a:schemeClr val="accent3"/>
                </a:solidFill>
                <a:latin typeface="+mn-lt"/>
                <a:ea typeface="+mn-ea"/>
                <a:cs typeface="+mn-cs"/>
              </a:defRPr>
            </a:lvl1pPr>
          </a:lstStyle>
          <a:p>
            <a:pPr lvl="0"/>
            <a:r>
              <a:rPr lang="en-US" dirty="0"/>
              <a:t>SECTION HEADER</a:t>
            </a:r>
          </a:p>
        </p:txBody>
      </p:sp>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685800" y="2465388"/>
            <a:ext cx="5024437" cy="2913062"/>
          </a:xfrm>
        </p:spPr>
        <p:txBody>
          <a:bodyPr/>
          <a:lstStyle/>
          <a:p>
            <a:pPr lvl="0"/>
            <a:r>
              <a:rPr lang="en-US" dirty="0"/>
              <a:t>Click to edit Master text style</a:t>
            </a:r>
          </a:p>
        </p:txBody>
      </p:sp>
    </p:spTree>
    <p:extLst>
      <p:ext uri="{BB962C8B-B14F-4D97-AF65-F5344CB8AC3E}">
        <p14:creationId xmlns:p14="http://schemas.microsoft.com/office/powerpoint/2010/main" val="198252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685800" y="1140477"/>
            <a:ext cx="10515600" cy="1325563"/>
          </a:xfrm>
          <a:prstGeom prst="rect">
            <a:avLst/>
          </a:prstGeom>
        </p:spPr>
        <p:txBody>
          <a:bodyPr vert="horz" lIns="91440" tIns="45720" rIns="91440" bIns="45720" rtlCol="0" anchor="ctr">
            <a:normAutofit/>
          </a:bodyPr>
          <a:lstStyle/>
          <a:p>
            <a:r>
              <a:rPr lang="en-US" dirty="0"/>
              <a:t>Slide Title</a:t>
            </a:r>
          </a:p>
        </p:txBody>
      </p:sp>
      <p:sp>
        <p:nvSpPr>
          <p:cNvPr id="11" name="Text Placeholder 10">
            <a:extLst>
              <a:ext uri="{FF2B5EF4-FFF2-40B4-BE49-F238E27FC236}">
                <a16:creationId xmlns:a16="http://schemas.microsoft.com/office/drawing/2014/main" id="{52C9DC89-7E5B-8E42-8A0D-7BCB6EAD8849}"/>
              </a:ext>
            </a:extLst>
          </p:cNvPr>
          <p:cNvSpPr>
            <a:spLocks noGrp="1"/>
          </p:cNvSpPr>
          <p:nvPr>
            <p:ph type="body" sz="quarter" idx="10" hasCustomPrompt="1"/>
          </p:nvPr>
        </p:nvSpPr>
        <p:spPr>
          <a:xfrm>
            <a:off x="685800" y="529808"/>
            <a:ext cx="6154271" cy="223837"/>
          </a:xfrm>
        </p:spPr>
        <p:txBody>
          <a:bodyPr>
            <a:noAutofit/>
          </a:bodyPr>
          <a:lstStyle>
            <a:lvl1pPr>
              <a:defRPr lang="en-US" sz="1200" kern="1200" spc="300" dirty="0">
                <a:solidFill>
                  <a:schemeClr val="accent3"/>
                </a:solidFill>
                <a:latin typeface="+mn-lt"/>
                <a:ea typeface="+mn-ea"/>
                <a:cs typeface="+mn-cs"/>
              </a:defRPr>
            </a:lvl1pPr>
          </a:lstStyle>
          <a:p>
            <a:pPr lvl="0"/>
            <a:r>
              <a:rPr lang="en-US" dirty="0"/>
              <a:t>SECTION HEADER</a:t>
            </a:r>
          </a:p>
        </p:txBody>
      </p:sp>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685800" y="2465388"/>
            <a:ext cx="2794951" cy="2913062"/>
          </a:xfrm>
        </p:spPr>
        <p:txBody>
          <a:bodyPr>
            <a:normAutofit/>
          </a:bodyPr>
          <a:lstStyle>
            <a:lvl1pPr>
              <a:defRPr lang="en-US" sz="1600" kern="1200" dirty="0" smtClean="0">
                <a:solidFill>
                  <a:srgbClr val="485865"/>
                </a:solidFill>
                <a:latin typeface="Calibri" panose="020F0502020204030204" pitchFamily="34" charset="0"/>
                <a:ea typeface="+mn-ea"/>
                <a:cs typeface="Calibri" panose="020F0502020204030204" pitchFamily="34" charset="0"/>
              </a:defRPr>
            </a:lvl1pPr>
          </a:lstStyle>
          <a:p>
            <a:pPr lvl="0"/>
            <a:r>
              <a:rPr lang="en-US" dirty="0"/>
              <a:t>Click to edit Master text style</a:t>
            </a:r>
          </a:p>
        </p:txBody>
      </p:sp>
    </p:spTree>
    <p:extLst>
      <p:ext uri="{BB962C8B-B14F-4D97-AF65-F5344CB8AC3E}">
        <p14:creationId xmlns:p14="http://schemas.microsoft.com/office/powerpoint/2010/main" val="366097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8DDBD51-C398-DA4F-BB5C-471AE8502290}"/>
              </a:ext>
            </a:extLst>
          </p:cNvPr>
          <p:cNvSpPr>
            <a:spLocks noGrp="1"/>
          </p:cNvSpPr>
          <p:nvPr>
            <p:ph type="title" hasCustomPrompt="1"/>
          </p:nvPr>
        </p:nvSpPr>
        <p:spPr>
          <a:xfrm>
            <a:off x="685800" y="995681"/>
            <a:ext cx="10515600" cy="802640"/>
          </a:xfrm>
          <a:prstGeom prst="rect">
            <a:avLst/>
          </a:prstGeom>
        </p:spPr>
        <p:txBody>
          <a:bodyPr vert="horz" lIns="91440" tIns="45720" rIns="91440" bIns="45720" rtlCol="0" anchor="ctr">
            <a:normAutofit/>
          </a:bodyPr>
          <a:lstStyle/>
          <a:p>
            <a:r>
              <a:rPr lang="en-US" dirty="0"/>
              <a:t>Chart Title</a:t>
            </a:r>
          </a:p>
        </p:txBody>
      </p:sp>
      <p:sp>
        <p:nvSpPr>
          <p:cNvPr id="5" name="Text Placeholder 10">
            <a:extLst>
              <a:ext uri="{FF2B5EF4-FFF2-40B4-BE49-F238E27FC236}">
                <a16:creationId xmlns:a16="http://schemas.microsoft.com/office/drawing/2014/main" id="{AE36241E-CE4B-C049-A431-1613B2429796}"/>
              </a:ext>
            </a:extLst>
          </p:cNvPr>
          <p:cNvSpPr>
            <a:spLocks noGrp="1"/>
          </p:cNvSpPr>
          <p:nvPr>
            <p:ph type="body" sz="quarter" idx="10" hasCustomPrompt="1"/>
          </p:nvPr>
        </p:nvSpPr>
        <p:spPr>
          <a:xfrm>
            <a:off x="685800" y="529808"/>
            <a:ext cx="6154271" cy="223837"/>
          </a:xfrm>
        </p:spPr>
        <p:txBody>
          <a:bodyPr>
            <a:noAutofit/>
          </a:bodyPr>
          <a:lstStyle>
            <a:lvl1pPr>
              <a:defRPr lang="en-US" sz="1200" kern="1200" spc="300" dirty="0">
                <a:solidFill>
                  <a:schemeClr val="accent3"/>
                </a:solidFill>
                <a:latin typeface="+mn-lt"/>
                <a:ea typeface="+mn-ea"/>
                <a:cs typeface="+mn-cs"/>
              </a:defRPr>
            </a:lvl1pPr>
          </a:lstStyle>
          <a:p>
            <a:pPr lvl="0"/>
            <a:r>
              <a:rPr lang="en-US" dirty="0"/>
              <a:t>SECTION HEADER</a:t>
            </a:r>
          </a:p>
        </p:txBody>
      </p:sp>
    </p:spTree>
    <p:extLst>
      <p:ext uri="{BB962C8B-B14F-4D97-AF65-F5344CB8AC3E}">
        <p14:creationId xmlns:p14="http://schemas.microsoft.com/office/powerpoint/2010/main" val="130174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5C266-4D5A-8145-A004-D83CC63F6CA6}"/>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7A33B"/>
              </a:solidFill>
            </a:endParaRPr>
          </a:p>
        </p:txBody>
      </p:sp>
      <p:pic>
        <p:nvPicPr>
          <p:cNvPr id="4" name="Picture 3">
            <a:extLst>
              <a:ext uri="{FF2B5EF4-FFF2-40B4-BE49-F238E27FC236}">
                <a16:creationId xmlns:a16="http://schemas.microsoft.com/office/drawing/2014/main" id="{4A19A2CB-3CC8-194A-BDE9-BE75F60A47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1685" y="6228114"/>
            <a:ext cx="903248" cy="240781"/>
          </a:xfrm>
          <a:prstGeom prst="rect">
            <a:avLst/>
          </a:prstGeom>
        </p:spPr>
      </p:pic>
      <p:cxnSp>
        <p:nvCxnSpPr>
          <p:cNvPr id="5" name="Straight Connector 4">
            <a:extLst>
              <a:ext uri="{FF2B5EF4-FFF2-40B4-BE49-F238E27FC236}">
                <a16:creationId xmlns:a16="http://schemas.microsoft.com/office/drawing/2014/main" id="{1A6BDAFE-2023-3B4C-8324-133ADA91C1BD}"/>
              </a:ext>
            </a:extLst>
          </p:cNvPr>
          <p:cNvCxnSpPr>
            <a:cxnSpLocks/>
          </p:cNvCxnSpPr>
          <p:nvPr userDrawn="1"/>
        </p:nvCxnSpPr>
        <p:spPr>
          <a:xfrm>
            <a:off x="656925" y="2209800"/>
            <a:ext cx="0" cy="2057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BEC934-4AD9-FE49-BB5F-8EF5A9624451}"/>
              </a:ext>
            </a:extLst>
          </p:cNvPr>
          <p:cNvSpPr txBox="1"/>
          <p:nvPr userDrawn="1"/>
        </p:nvSpPr>
        <p:spPr>
          <a:xfrm>
            <a:off x="1712258" y="6228114"/>
            <a:ext cx="4292450" cy="230832"/>
          </a:xfrm>
          <a:prstGeom prst="rect">
            <a:avLst/>
          </a:prstGeom>
          <a:noFill/>
        </p:spPr>
        <p:txBody>
          <a:bodyPr wrap="square" rtlCol="0" anchor="t">
            <a:spAutoFit/>
          </a:bodyPr>
          <a:lstStyle/>
          <a:p>
            <a:r>
              <a:rPr lang="en-US" sz="900" spc="200" dirty="0">
                <a:solidFill>
                  <a:schemeClr val="bg1"/>
                </a:solidFill>
                <a:latin typeface="Calibri" panose="020F0502020204030204" pitchFamily="34" charset="0"/>
                <a:cs typeface="Calibri" panose="020F0502020204030204" pitchFamily="34" charset="0"/>
              </a:rPr>
              <a:t>INTERNAL USE ONLY © 2021 RELIAS LLC</a:t>
            </a:r>
          </a:p>
        </p:txBody>
      </p:sp>
      <p:sp>
        <p:nvSpPr>
          <p:cNvPr id="2" name="Title 1">
            <a:extLst>
              <a:ext uri="{FF2B5EF4-FFF2-40B4-BE49-F238E27FC236}">
                <a16:creationId xmlns:a16="http://schemas.microsoft.com/office/drawing/2014/main" id="{28B73B38-C8E2-C943-BD15-CFEB160A6945}"/>
              </a:ext>
            </a:extLst>
          </p:cNvPr>
          <p:cNvSpPr>
            <a:spLocks noGrp="1"/>
          </p:cNvSpPr>
          <p:nvPr>
            <p:ph type="title"/>
          </p:nvPr>
        </p:nvSpPr>
        <p:spPr>
          <a:xfrm>
            <a:off x="800096" y="2209800"/>
            <a:ext cx="4952998" cy="2057400"/>
          </a:xfrm>
        </p:spPr>
        <p:txBody>
          <a:bodyPr>
            <a:normAutofit/>
          </a:bodyPr>
          <a:lstStyle>
            <a:lvl1pPr>
              <a:defRPr lang="en-US" sz="2800" b="0" kern="1200" dirty="0">
                <a:solidFill>
                  <a:schemeClr val="bg1"/>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8" name="Picture Placeholder 7">
            <a:extLst>
              <a:ext uri="{FF2B5EF4-FFF2-40B4-BE49-F238E27FC236}">
                <a16:creationId xmlns:a16="http://schemas.microsoft.com/office/drawing/2014/main" id="{1E16042A-B907-E041-A09A-5285382456D0}"/>
              </a:ext>
            </a:extLst>
          </p:cNvPr>
          <p:cNvSpPr>
            <a:spLocks noGrp="1"/>
          </p:cNvSpPr>
          <p:nvPr>
            <p:ph type="pic" sz="quarter" idx="10" hasCustomPrompt="1"/>
          </p:nvPr>
        </p:nvSpPr>
        <p:spPr>
          <a:xfrm>
            <a:off x="6096000" y="0"/>
            <a:ext cx="6096000" cy="6858000"/>
          </a:xfrm>
        </p:spPr>
        <p:txBody>
          <a:bodyPr/>
          <a:lstStyle/>
          <a:p>
            <a:r>
              <a:rPr lang="en-US" dirty="0"/>
              <a:t>Add image here (optional)</a:t>
            </a:r>
          </a:p>
        </p:txBody>
      </p:sp>
    </p:spTree>
    <p:extLst>
      <p:ext uri="{BB962C8B-B14F-4D97-AF65-F5344CB8AC3E}">
        <p14:creationId xmlns:p14="http://schemas.microsoft.com/office/powerpoint/2010/main" val="410021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0B4D11-FE99-D149-8D92-3DDA8A1810E4}"/>
              </a:ext>
            </a:extLst>
          </p:cNvPr>
          <p:cNvSpPr txBox="1"/>
          <p:nvPr userDrawn="1"/>
        </p:nvSpPr>
        <p:spPr>
          <a:xfrm>
            <a:off x="1712258" y="6228114"/>
            <a:ext cx="4292450" cy="230832"/>
          </a:xfrm>
          <a:prstGeom prst="rect">
            <a:avLst/>
          </a:prstGeom>
          <a:noFill/>
        </p:spPr>
        <p:txBody>
          <a:bodyPr wrap="square" rtlCol="0" anchor="t">
            <a:spAutoFit/>
          </a:bodyPr>
          <a:lstStyle/>
          <a:p>
            <a:r>
              <a:rPr lang="en-US" sz="900" spc="200" dirty="0">
                <a:solidFill>
                  <a:srgbClr val="485865"/>
                </a:solidFill>
                <a:latin typeface="Calibri" panose="020F0502020204030204" pitchFamily="34" charset="0"/>
                <a:cs typeface="Calibri" panose="020F0502020204030204" pitchFamily="34" charset="0"/>
              </a:rPr>
              <a:t>INTERNAL USE ONLY © 2021 RELIAS LLC</a:t>
            </a:r>
          </a:p>
        </p:txBody>
      </p:sp>
      <p:pic>
        <p:nvPicPr>
          <p:cNvPr id="6" name="Picture 5">
            <a:extLst>
              <a:ext uri="{FF2B5EF4-FFF2-40B4-BE49-F238E27FC236}">
                <a16:creationId xmlns:a16="http://schemas.microsoft.com/office/drawing/2014/main" id="{FE7B2EFB-7D4F-EC4E-8869-1889BD3F05F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1685" y="6228114"/>
            <a:ext cx="903248" cy="240642"/>
          </a:xfrm>
          <a:prstGeom prst="rect">
            <a:avLst/>
          </a:prstGeom>
        </p:spPr>
      </p:pic>
    </p:spTree>
    <p:extLst>
      <p:ext uri="{BB962C8B-B14F-4D97-AF65-F5344CB8AC3E}">
        <p14:creationId xmlns:p14="http://schemas.microsoft.com/office/powerpoint/2010/main" val="414405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89B3BC-A5AC-9D4E-B6EE-6AB906EAE5A9}"/>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8909D3-F154-AB41-9BCD-DBF788FE165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023727"/>
            <a:ext cx="1311871" cy="349709"/>
          </a:xfrm>
          <a:prstGeom prst="rect">
            <a:avLst/>
          </a:prstGeom>
        </p:spPr>
      </p:pic>
      <p:sp>
        <p:nvSpPr>
          <p:cNvPr id="2" name="Title 1">
            <a:extLst>
              <a:ext uri="{FF2B5EF4-FFF2-40B4-BE49-F238E27FC236}">
                <a16:creationId xmlns:a16="http://schemas.microsoft.com/office/drawing/2014/main" id="{AF2C1B8F-5E56-8140-A224-7E5CFC0DC881}"/>
              </a:ext>
            </a:extLst>
          </p:cNvPr>
          <p:cNvSpPr>
            <a:spLocks noGrp="1"/>
          </p:cNvSpPr>
          <p:nvPr>
            <p:ph type="title" hasCustomPrompt="1"/>
          </p:nvPr>
        </p:nvSpPr>
        <p:spPr>
          <a:xfrm>
            <a:off x="838200" y="2570348"/>
            <a:ext cx="10515600" cy="1325563"/>
          </a:xfrm>
        </p:spPr>
        <p:txBody>
          <a:bodyPr/>
          <a:lstStyle>
            <a:lvl1pPr algn="ctr">
              <a:defRPr>
                <a:solidFill>
                  <a:schemeClr val="bg1"/>
                </a:solidFill>
              </a:defRPr>
            </a:lvl1pPr>
          </a:lstStyle>
          <a:p>
            <a:r>
              <a:rPr lang="en-US" dirty="0"/>
              <a:t>THANK YOU</a:t>
            </a:r>
          </a:p>
        </p:txBody>
      </p:sp>
    </p:spTree>
    <p:extLst>
      <p:ext uri="{BB962C8B-B14F-4D97-AF65-F5344CB8AC3E}">
        <p14:creationId xmlns:p14="http://schemas.microsoft.com/office/powerpoint/2010/main" val="360146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EA5E29"/>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5"/>
            <a:ext cx="11062252" cy="4018584"/>
          </a:xfrm>
        </p:spPr>
        <p:txBody>
          <a:bodyPr>
            <a:noAutofit/>
          </a:bodyPr>
          <a:lstStyle>
            <a:lvl1pPr marL="0" indent="0">
              <a:buNone/>
              <a:defRPr sz="2200" b="0" i="0">
                <a:latin typeface="Calibri Light" panose="020F0302020204030204" pitchFamily="34" charset="0"/>
                <a:cs typeface="Calibri Light" panose="020F0302020204030204" pitchFamily="34" charset="0"/>
              </a:defRPr>
            </a:lvl1pPr>
          </a:lstStyle>
          <a:p>
            <a:pPr lvl="0"/>
            <a:r>
              <a:rPr lang="en-US"/>
              <a:t>Set body text font between 18-22pt. If body text cannot fit within these ranges, push text to second slide or copy edits may be necessary.</a:t>
            </a:r>
          </a:p>
          <a:p>
            <a:pPr lvl="0"/>
            <a:endParaRPr lang="en-US"/>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21612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8FD6AE-95F9-2843-9670-091142A8C28F}"/>
              </a:ext>
            </a:extLst>
          </p:cNvPr>
          <p:cNvPicPr>
            <a:picLocks noChangeAspect="1"/>
          </p:cNvPicPr>
          <p:nvPr userDrawn="1"/>
        </p:nvPicPr>
        <p:blipFill>
          <a:blip r:embed="rId2"/>
          <a:srcRect/>
          <a:stretch/>
        </p:blipFill>
        <p:spPr>
          <a:xfrm>
            <a:off x="0" y="7315"/>
            <a:ext cx="12192000" cy="6858000"/>
          </a:xfrm>
          <a:prstGeom prst="rect">
            <a:avLst/>
          </a:prstGeom>
        </p:spPr>
      </p:pic>
      <p:sp>
        <p:nvSpPr>
          <p:cNvPr id="2" name="Title 1"/>
          <p:cNvSpPr>
            <a:spLocks noGrp="1"/>
          </p:cNvSpPr>
          <p:nvPr>
            <p:ph type="ctrTitle" hasCustomPrompt="1"/>
          </p:nvPr>
        </p:nvSpPr>
        <p:spPr>
          <a:xfrm>
            <a:off x="914400" y="3459992"/>
            <a:ext cx="10363200" cy="1685235"/>
          </a:xfrm>
        </p:spPr>
        <p:txBody>
          <a:bodyPr wrap="square"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dirty="0"/>
              <a:t>Set Title Slide Font Between 40-65pt</a:t>
            </a:r>
          </a:p>
        </p:txBody>
      </p:sp>
      <p:sp>
        <p:nvSpPr>
          <p:cNvPr id="3" name="Subtitle 2"/>
          <p:cNvSpPr>
            <a:spLocks noGrp="1"/>
          </p:cNvSpPr>
          <p:nvPr>
            <p:ph type="subTitle" idx="1" hasCustomPrompt="1"/>
          </p:nvPr>
        </p:nvSpPr>
        <p:spPr>
          <a:xfrm>
            <a:off x="914400" y="5237302"/>
            <a:ext cx="10363200" cy="1248258"/>
          </a:xfrm>
        </p:spPr>
        <p:txBody>
          <a:bodyPr>
            <a:noAutofit/>
          </a:bodyPr>
          <a:lstStyle>
            <a:lvl1pPr marL="0" indent="0" algn="ctr">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Set subtitle font between 24-35pt. If titles cannot fit within these ranges, copy edits may be necessary.</a:t>
            </a:r>
          </a:p>
        </p:txBody>
      </p:sp>
      <p:sp>
        <p:nvSpPr>
          <p:cNvPr id="6" name="Slide Number Placeholder 5"/>
          <p:cNvSpPr>
            <a:spLocks noGrp="1"/>
          </p:cNvSpPr>
          <p:nvPr>
            <p:ph type="sldNum" sz="quarter" idx="12"/>
          </p:nvPr>
        </p:nvSpPr>
        <p:spPr>
          <a:xfrm>
            <a:off x="9448800" y="6485561"/>
            <a:ext cx="2743200" cy="365125"/>
          </a:xfrm>
        </p:spPr>
        <p:txBody>
          <a:bodyPr/>
          <a:lstStyle/>
          <a:p>
            <a:fld id="{0E5DFA69-656B-6C42-BCA9-A7EFA50B4608}" type="slidenum">
              <a:rPr lang="en-US" smtClean="0"/>
              <a:t>‹#›</a:t>
            </a:fld>
            <a:endParaRPr lang="en-US" dirty="0"/>
          </a:p>
        </p:txBody>
      </p:sp>
    </p:spTree>
    <p:extLst>
      <p:ext uri="{BB962C8B-B14F-4D97-AF65-F5344CB8AC3E}">
        <p14:creationId xmlns:p14="http://schemas.microsoft.com/office/powerpoint/2010/main" val="2001260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3B572-DBA4-9B48-B096-8A98C28593EA}"/>
              </a:ext>
            </a:extLst>
          </p:cNvPr>
          <p:cNvSpPr>
            <a:spLocks noGrp="1"/>
          </p:cNvSpPr>
          <p:nvPr>
            <p:ph type="title"/>
          </p:nvPr>
        </p:nvSpPr>
        <p:spPr>
          <a:xfrm>
            <a:off x="685800" y="1140477"/>
            <a:ext cx="10515600" cy="1325563"/>
          </a:xfrm>
          <a:prstGeom prst="rect">
            <a:avLst/>
          </a:prstGeom>
        </p:spPr>
        <p:txBody>
          <a:bodyPr vert="horz" lIns="91440" tIns="45720" rIns="91440" bIns="45720" rtlCol="0" anchor="ctr">
            <a:normAutofit/>
          </a:bodyPr>
          <a:lstStyle/>
          <a:p>
            <a:r>
              <a:rPr lang="en-US" dirty="0"/>
              <a:t>Slide Title</a:t>
            </a:r>
          </a:p>
        </p:txBody>
      </p:sp>
      <p:sp>
        <p:nvSpPr>
          <p:cNvPr id="3" name="Text Placeholder 2">
            <a:extLst>
              <a:ext uri="{FF2B5EF4-FFF2-40B4-BE49-F238E27FC236}">
                <a16:creationId xmlns:a16="http://schemas.microsoft.com/office/drawing/2014/main" id="{707B8A04-3281-554F-A59B-194A95743BA4}"/>
              </a:ext>
            </a:extLst>
          </p:cNvPr>
          <p:cNvSpPr>
            <a:spLocks noGrp="1"/>
          </p:cNvSpPr>
          <p:nvPr>
            <p:ph type="body" idx="1"/>
          </p:nvPr>
        </p:nvSpPr>
        <p:spPr>
          <a:xfrm>
            <a:off x="685800" y="2466040"/>
            <a:ext cx="4996542" cy="2752165"/>
          </a:xfrm>
          <a:prstGeom prst="rect">
            <a:avLst/>
          </a:prstGeom>
        </p:spPr>
        <p:txBody>
          <a:bodyPr vert="horz" lIns="91440" tIns="45720" rIns="91440" bIns="45720" rtlCol="0">
            <a:normAutofit/>
          </a:bodyPr>
          <a:lstStyle/>
          <a:p>
            <a:pPr lvl="0"/>
            <a:r>
              <a:rPr lang="en-US" dirty="0"/>
              <a:t>Text here text here Text here text here Text here text here Text here text here</a:t>
            </a:r>
          </a:p>
        </p:txBody>
      </p:sp>
      <p:sp>
        <p:nvSpPr>
          <p:cNvPr id="4" name="Slide Number Placeholder 3">
            <a:extLst>
              <a:ext uri="{FF2B5EF4-FFF2-40B4-BE49-F238E27FC236}">
                <a16:creationId xmlns:a16="http://schemas.microsoft.com/office/drawing/2014/main" id="{A126800D-2F2D-324E-A291-1B497BB159AE}"/>
              </a:ext>
            </a:extLst>
          </p:cNvPr>
          <p:cNvSpPr txBox="1">
            <a:spLocks/>
          </p:cNvSpPr>
          <p:nvPr userDrawn="1"/>
        </p:nvSpPr>
        <p:spPr>
          <a:xfrm>
            <a:off x="10439400" y="6138399"/>
            <a:ext cx="1143000" cy="29415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F6602F-B843-44E6-8370-2B28DF95710E}" type="slidenum">
              <a:rPr lang="en-US" sz="1400" smtClean="0">
                <a:solidFill>
                  <a:srgbClr val="485865"/>
                </a:solidFill>
                <a:latin typeface="Calibri" panose="020F0502020204030204" pitchFamily="34" charset="0"/>
              </a:rPr>
              <a:pPr algn="r"/>
              <a:t>‹#›</a:t>
            </a:fld>
            <a:endParaRPr lang="en-US" sz="1400" dirty="0">
              <a:solidFill>
                <a:srgbClr val="485865"/>
              </a:solidFill>
              <a:latin typeface="Calibri" panose="020F0502020204030204" pitchFamily="34" charset="0"/>
            </a:endParaRPr>
          </a:p>
        </p:txBody>
      </p:sp>
      <p:sp>
        <p:nvSpPr>
          <p:cNvPr id="5" name="TextBox 4">
            <a:extLst>
              <a:ext uri="{FF2B5EF4-FFF2-40B4-BE49-F238E27FC236}">
                <a16:creationId xmlns:a16="http://schemas.microsoft.com/office/drawing/2014/main" id="{231E43BD-1C91-E845-A955-E5DFDBA1F4F1}"/>
              </a:ext>
            </a:extLst>
          </p:cNvPr>
          <p:cNvSpPr txBox="1"/>
          <p:nvPr userDrawn="1"/>
        </p:nvSpPr>
        <p:spPr>
          <a:xfrm>
            <a:off x="685800" y="6199329"/>
            <a:ext cx="3017173" cy="230832"/>
          </a:xfrm>
          <a:prstGeom prst="rect">
            <a:avLst/>
          </a:prstGeom>
          <a:noFill/>
        </p:spPr>
        <p:txBody>
          <a:bodyPr wrap="none" rtlCol="0" anchor="t">
            <a:spAutoFit/>
          </a:bodyPr>
          <a:lstStyle/>
          <a:p>
            <a:r>
              <a:rPr lang="en-US" sz="900" spc="200" dirty="0">
                <a:solidFill>
                  <a:srgbClr val="485865"/>
                </a:solidFill>
                <a:latin typeface="Calibri" panose="020F0502020204030204" pitchFamily="34" charset="0"/>
                <a:cs typeface="Calibri" panose="020F0502020204030204" pitchFamily="34" charset="0"/>
              </a:rPr>
              <a:t>INTERNAL USE ONLY © 2022 RELIAS LLC ​</a:t>
            </a:r>
          </a:p>
        </p:txBody>
      </p:sp>
    </p:spTree>
    <p:extLst>
      <p:ext uri="{BB962C8B-B14F-4D97-AF65-F5344CB8AC3E}">
        <p14:creationId xmlns:p14="http://schemas.microsoft.com/office/powerpoint/2010/main" val="4271577294"/>
      </p:ext>
    </p:extLst>
  </p:cSld>
  <p:clrMap bg1="lt1" tx1="dk1" bg2="lt2" tx2="dk2" accent1="accent1" accent2="accent2" accent3="accent3" accent4="accent4" accent5="accent5" accent6="accent6" hlink="hlink" folHlink="folHlink"/>
  <p:sldLayoutIdLst>
    <p:sldLayoutId id="2147483718" r:id="rId1"/>
    <p:sldLayoutId id="2147483739" r:id="rId2"/>
    <p:sldLayoutId id="214748374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lang="en-US" sz="5000" b="1" kern="1200" dirty="0">
          <a:solidFill>
            <a:srgbClr val="485865"/>
          </a:solidFill>
          <a:latin typeface="+mj-lt"/>
          <a:ea typeface="+mn-ea"/>
          <a:cs typeface="+mn-cs"/>
        </a:defRPr>
      </a:lvl1pPr>
    </p:titleStyle>
    <p:bodyStyle>
      <a:lvl1pPr marL="0" indent="0" algn="l" defTabSz="914400" rtl="0" eaLnBrk="1" latinLnBrk="0" hangingPunct="1">
        <a:lnSpc>
          <a:spcPct val="100000"/>
        </a:lnSpc>
        <a:spcBef>
          <a:spcPts val="1000"/>
        </a:spcBef>
        <a:buFont typeface="Arial" panose="020B0604020202020204" pitchFamily="34" charset="0"/>
        <a:buNone/>
        <a:defRPr lang="en-US" sz="2200" kern="1200" dirty="0">
          <a:solidFill>
            <a:srgbClr val="485865"/>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9/28/2023</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105371112"/>
      </p:ext>
    </p:extLst>
  </p:cSld>
  <p:clrMap bg1="lt1" tx1="dk1" bg2="lt2" tx2="dk2" accent1="accent1" accent2="accent2" accent3="accent3" accent4="accent4" accent5="accent5" accent6="accent6" hlink="hlink" folHlink="folHlink"/>
  <p:sldLayoutIdLst>
    <p:sldLayoutId id="2147483662" r:id="rId1"/>
    <p:sldLayoutId id="2147483742" r:id="rId2"/>
    <p:sldLayoutId id="214748374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9/28/2023</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58066236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microsoft.com/office/2018/10/relationships/comments" Target="../comments/modernComment_7FFE5B01_2F72844F.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mailto:brettb@thenationalcouncil.org" TargetMode="External"/><Relationship Id="rId2" Type="http://schemas.openxmlformats.org/officeDocument/2006/relationships/hyperlink" Target="mailto:rebeccad@thenationalcouncil.org" TargetMode="External"/><Relationship Id="rId1" Type="http://schemas.openxmlformats.org/officeDocument/2006/relationships/slideLayout" Target="../slideLayouts/slideLayout12.xml"/><Relationship Id="rId5" Type="http://schemas.openxmlformats.org/officeDocument/2006/relationships/image" Target="../media/image23.jpg"/><Relationship Id="rId4" Type="http://schemas.openxmlformats.org/officeDocument/2006/relationships/hyperlink" Target="mailto:monikaw@thenationalcouncil.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mpty orange chairs forming a circle">
            <a:extLst>
              <a:ext uri="{FF2B5EF4-FFF2-40B4-BE49-F238E27FC236}">
                <a16:creationId xmlns:a16="http://schemas.microsoft.com/office/drawing/2014/main" id="{6F1D8D4C-3ED2-82A7-7054-119CCCDD9A41}"/>
              </a:ext>
            </a:extLst>
          </p:cNvPr>
          <p:cNvPicPr>
            <a:picLocks noChangeAspect="1"/>
          </p:cNvPicPr>
          <p:nvPr/>
        </p:nvPicPr>
        <p:blipFill rotWithShape="1">
          <a:blip r:embed="rId3">
            <a:alphaModFix amt="50000"/>
          </a:blip>
          <a:srcRect t="8542" r="-1" b="14907"/>
          <a:stretch/>
        </p:blipFill>
        <p:spPr>
          <a:xfrm>
            <a:off x="20" y="10"/>
            <a:ext cx="12188930" cy="6857990"/>
          </a:xfrm>
          <a:prstGeom prst="rect">
            <a:avLst/>
          </a:prstGeom>
        </p:spPr>
      </p:pic>
      <p:sp>
        <p:nvSpPr>
          <p:cNvPr id="2" name="TextBox 1">
            <a:extLst>
              <a:ext uri="{FF2B5EF4-FFF2-40B4-BE49-F238E27FC236}">
                <a16:creationId xmlns:a16="http://schemas.microsoft.com/office/drawing/2014/main" id="{3C4B334D-5C2F-74CC-D2A4-6DBD405E6912}"/>
              </a:ext>
            </a:extLst>
          </p:cNvPr>
          <p:cNvSpPr txBox="1"/>
          <p:nvPr/>
        </p:nvSpPr>
        <p:spPr>
          <a:xfrm>
            <a:off x="1524000" y="1122363"/>
            <a:ext cx="9144000" cy="306324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dirty="0">
                <a:solidFill>
                  <a:schemeClr val="bg1"/>
                </a:solidFill>
                <a:latin typeface="+mj-lt"/>
                <a:ea typeface="+mj-ea"/>
                <a:cs typeface="+mj-cs"/>
              </a:rPr>
              <a:t>Welcome! Please find a seat with people from another team</a:t>
            </a:r>
          </a:p>
        </p:txBody>
      </p:sp>
      <p:sp>
        <p:nvSpPr>
          <p:cNvPr id="17"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6034127"/>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77B330D-E673-4EDE-BBB3-F2523CC55287}"/>
              </a:ext>
            </a:extLst>
          </p:cNvPr>
          <p:cNvSpPr/>
          <p:nvPr/>
        </p:nvSpPr>
        <p:spPr>
          <a:xfrm>
            <a:off x="8668871" y="4609385"/>
            <a:ext cx="3523129" cy="225910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1BE53CA-8492-4D1E-BEE2-C24EDA51D4FC}"/>
              </a:ext>
            </a:extLst>
          </p:cNvPr>
          <p:cNvSpPr>
            <a:spLocks noGrp="1"/>
          </p:cNvSpPr>
          <p:nvPr>
            <p:ph idx="1"/>
          </p:nvPr>
        </p:nvSpPr>
        <p:spPr>
          <a:xfrm>
            <a:off x="609600" y="1080239"/>
            <a:ext cx="4086044" cy="4759447"/>
          </a:xfrm>
        </p:spPr>
        <p:txBody>
          <a:bodyPr>
            <a:normAutofit fontScale="92500"/>
          </a:bodyPr>
          <a:lstStyle/>
          <a:p>
            <a:pPr>
              <a:spcAft>
                <a:spcPts val="1200"/>
              </a:spcAft>
            </a:pPr>
            <a:r>
              <a:rPr lang="en-US" sz="1800" dirty="0">
                <a:solidFill>
                  <a:srgbClr val="000000"/>
                </a:solidFill>
              </a:rPr>
              <a:t>Proposing 5 clinic collected measures and 13 state collected measures - a change from 9 clinic reported measures and 12 state reported measures. </a:t>
            </a:r>
            <a:endParaRPr lang="en-US" sz="1800" b="0" i="0" u="none" strike="noStrike" baseline="0" dirty="0">
              <a:solidFill>
                <a:srgbClr val="000000"/>
              </a:solidFill>
            </a:endParaRPr>
          </a:p>
          <a:p>
            <a:pPr>
              <a:spcAft>
                <a:spcPts val="1200"/>
              </a:spcAft>
            </a:pPr>
            <a:r>
              <a:rPr lang="en-US" sz="1800" b="0" i="0" u="none" strike="noStrike" baseline="0" dirty="0">
                <a:solidFill>
                  <a:srgbClr val="000000"/>
                </a:solidFill>
              </a:rPr>
              <a:t>Strengthened the focus on </a:t>
            </a:r>
            <a:r>
              <a:rPr lang="en-US" sz="1800" dirty="0">
                <a:solidFill>
                  <a:srgbClr val="000000"/>
                </a:solidFill>
              </a:rPr>
              <a:t>time to services</a:t>
            </a:r>
            <a:r>
              <a:rPr lang="en-US" sz="1800" b="0" i="0" u="none" strike="noStrike" baseline="0" dirty="0">
                <a:solidFill>
                  <a:srgbClr val="000000"/>
                </a:solidFill>
              </a:rPr>
              <a:t>, crisis response, social determinants of health (SDOH), and Medications for Opioid Use Disorder (MOUD). </a:t>
            </a:r>
          </a:p>
          <a:p>
            <a:pPr>
              <a:spcAft>
                <a:spcPts val="1200"/>
              </a:spcAft>
            </a:pPr>
            <a:r>
              <a:rPr lang="en-US" sz="1800" dirty="0">
                <a:solidFill>
                  <a:srgbClr val="000000"/>
                </a:solidFill>
              </a:rPr>
              <a:t>Will be using updated</a:t>
            </a:r>
            <a:r>
              <a:rPr lang="en-US" sz="1800" b="0" i="0" u="none" strike="noStrike" baseline="0" dirty="0">
                <a:solidFill>
                  <a:srgbClr val="000000"/>
                </a:solidFill>
              </a:rPr>
              <a:t> technical specifications that are now out-of-date for existing CCBHC measures that are retained. </a:t>
            </a:r>
          </a:p>
          <a:p>
            <a:pPr>
              <a:spcAft>
                <a:spcPts val="1200"/>
              </a:spcAft>
            </a:pPr>
            <a:r>
              <a:rPr lang="en-US" sz="1800" b="0" i="0" u="none" strike="noStrike" baseline="0" dirty="0">
                <a:solidFill>
                  <a:srgbClr val="000000"/>
                </a:solidFill>
              </a:rPr>
              <a:t>Removing or making optional some of the existing quality measures that have been problematic. This will balance the burden created by new measures. </a:t>
            </a:r>
          </a:p>
          <a:p>
            <a:endParaRPr lang="en-US" dirty="0"/>
          </a:p>
        </p:txBody>
      </p:sp>
      <p:sp>
        <p:nvSpPr>
          <p:cNvPr id="3" name="Slide Number Placeholder 2">
            <a:extLst>
              <a:ext uri="{FF2B5EF4-FFF2-40B4-BE49-F238E27FC236}">
                <a16:creationId xmlns:a16="http://schemas.microsoft.com/office/drawing/2014/main" id="{AC644F9E-5162-4560-8CFD-476408C44CFB}"/>
              </a:ext>
            </a:extLst>
          </p:cNvPr>
          <p:cNvSpPr>
            <a:spLocks noGrp="1"/>
          </p:cNvSpPr>
          <p:nvPr>
            <p:ph type="sldNum" sz="quarter" idx="10"/>
          </p:nvPr>
        </p:nvSpPr>
        <p:spPr>
          <a:xfrm>
            <a:off x="6096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7D4089-40B5-457D-927F-16367A53BB79}" type="slidenum">
              <a:rPr lang="en-US" smtClean="0"/>
              <a:pPr/>
              <a:t>10</a:t>
            </a:fld>
            <a:endParaRPr lang="en-US" dirty="0"/>
          </a:p>
        </p:txBody>
      </p:sp>
      <p:sp>
        <p:nvSpPr>
          <p:cNvPr id="4" name="Title 3">
            <a:extLst>
              <a:ext uri="{FF2B5EF4-FFF2-40B4-BE49-F238E27FC236}">
                <a16:creationId xmlns:a16="http://schemas.microsoft.com/office/drawing/2014/main" id="{5BE2187A-7597-4575-92B7-509E64A78A82}"/>
              </a:ext>
            </a:extLst>
          </p:cNvPr>
          <p:cNvSpPr>
            <a:spLocks noGrp="1"/>
          </p:cNvSpPr>
          <p:nvPr>
            <p:ph type="title"/>
          </p:nvPr>
        </p:nvSpPr>
        <p:spPr>
          <a:xfrm>
            <a:off x="367552" y="17653"/>
            <a:ext cx="11062252" cy="1325563"/>
          </a:xfrm>
        </p:spPr>
        <p:txBody>
          <a:bodyPr>
            <a:normAutofit/>
          </a:bodyPr>
          <a:lstStyle/>
          <a:p>
            <a:r>
              <a:rPr lang="en-US" sz="3200" b="1" dirty="0">
                <a:latin typeface="+mj-lt"/>
                <a:ea typeface="Times New Roman" panose="02020603050405020304" pitchFamily="18" charset="0"/>
                <a:cs typeface="Calibri" panose="020F0502020204030204" pitchFamily="34" charset="0"/>
              </a:rPr>
              <a:t>Updated Quality Measures</a:t>
            </a:r>
            <a:endParaRPr lang="en-US" dirty="0">
              <a:latin typeface="+mj-lt"/>
            </a:endParaRPr>
          </a:p>
        </p:txBody>
      </p:sp>
      <p:graphicFrame>
        <p:nvGraphicFramePr>
          <p:cNvPr id="10" name="Table 9">
            <a:extLst>
              <a:ext uri="{FF2B5EF4-FFF2-40B4-BE49-F238E27FC236}">
                <a16:creationId xmlns:a16="http://schemas.microsoft.com/office/drawing/2014/main" id="{8667F254-A5B4-4B94-AD10-25D422E5B009}"/>
              </a:ext>
            </a:extLst>
          </p:cNvPr>
          <p:cNvGraphicFramePr>
            <a:graphicFrameLocks noGrp="1"/>
          </p:cNvGraphicFramePr>
          <p:nvPr>
            <p:extLst>
              <p:ext uri="{D42A27DB-BD31-4B8C-83A1-F6EECF244321}">
                <p14:modId xmlns:p14="http://schemas.microsoft.com/office/powerpoint/2010/main" val="1656177041"/>
              </p:ext>
            </p:extLst>
          </p:nvPr>
        </p:nvGraphicFramePr>
        <p:xfrm>
          <a:off x="5022506" y="453870"/>
          <a:ext cx="7077636" cy="5506860"/>
        </p:xfrm>
        <a:graphic>
          <a:graphicData uri="http://schemas.openxmlformats.org/drawingml/2006/table">
            <a:tbl>
              <a:tblPr firstRow="1" firstCol="1" bandRow="1">
                <a:tableStyleId>{5940675A-B579-460E-94D1-54222C63F5DA}</a:tableStyleId>
              </a:tblPr>
              <a:tblGrid>
                <a:gridCol w="7077636">
                  <a:extLst>
                    <a:ext uri="{9D8B030D-6E8A-4147-A177-3AD203B41FA5}">
                      <a16:colId xmlns:a16="http://schemas.microsoft.com/office/drawing/2014/main" val="493386618"/>
                    </a:ext>
                  </a:extLst>
                </a:gridCol>
              </a:tblGrid>
              <a:tr h="218579">
                <a:tc>
                  <a:txBody>
                    <a:bodyPr/>
                    <a:lstStyle/>
                    <a:p>
                      <a:pPr marL="0" marR="0" indent="0">
                        <a:lnSpc>
                          <a:spcPct val="115000"/>
                        </a:lnSpc>
                        <a:spcBef>
                          <a:spcPts val="0"/>
                        </a:spcBef>
                        <a:spcAft>
                          <a:spcPts val="0"/>
                        </a:spcAft>
                      </a:pPr>
                      <a:r>
                        <a:rPr lang="en-US" sz="1400" b="1" dirty="0">
                          <a:effectLst/>
                        </a:rPr>
                        <a:t>Clinic-Collected Measures (Required)</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solidFill>
                      <a:schemeClr val="tx2">
                        <a:lumMod val="20000"/>
                        <a:lumOff val="80000"/>
                      </a:schemeClr>
                    </a:solidFill>
                  </a:tcPr>
                </a:tc>
                <a:extLst>
                  <a:ext uri="{0D108BD9-81ED-4DB2-BD59-A6C34878D82A}">
                    <a16:rowId xmlns:a16="http://schemas.microsoft.com/office/drawing/2014/main" val="3959982759"/>
                  </a:ext>
                </a:extLst>
              </a:tr>
              <a:tr h="218579">
                <a:tc>
                  <a:txBody>
                    <a:bodyPr/>
                    <a:lstStyle/>
                    <a:p>
                      <a:pPr marL="95250" marR="0" indent="-57150">
                        <a:lnSpc>
                          <a:spcPct val="115000"/>
                        </a:lnSpc>
                        <a:spcBef>
                          <a:spcPts val="0"/>
                        </a:spcBef>
                        <a:spcAft>
                          <a:spcPts val="0"/>
                        </a:spcAft>
                      </a:pPr>
                      <a:r>
                        <a:rPr lang="en-US" sz="1400" dirty="0">
                          <a:effectLst/>
                        </a:rPr>
                        <a:t>Time to Services (I-SERV)*</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solidFill>
                      <a:schemeClr val="accent3">
                        <a:lumMod val="20000"/>
                        <a:lumOff val="80000"/>
                      </a:schemeClr>
                    </a:solidFill>
                  </a:tcPr>
                </a:tc>
                <a:extLst>
                  <a:ext uri="{0D108BD9-81ED-4DB2-BD59-A6C34878D82A}">
                    <a16:rowId xmlns:a16="http://schemas.microsoft.com/office/drawing/2014/main" val="426432712"/>
                  </a:ext>
                </a:extLst>
              </a:tr>
              <a:tr h="218579">
                <a:tc>
                  <a:txBody>
                    <a:bodyPr/>
                    <a:lstStyle/>
                    <a:p>
                      <a:pPr marL="209550" marR="0" indent="-171450">
                        <a:lnSpc>
                          <a:spcPct val="115000"/>
                        </a:lnSpc>
                        <a:spcBef>
                          <a:spcPts val="0"/>
                        </a:spcBef>
                        <a:spcAft>
                          <a:spcPts val="0"/>
                        </a:spcAft>
                      </a:pPr>
                      <a:r>
                        <a:rPr lang="en-US" sz="1400" dirty="0">
                          <a:effectLst/>
                        </a:rPr>
                        <a:t>Depression Remission at Six Months (DEP-REM-6)</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tc>
                <a:extLst>
                  <a:ext uri="{0D108BD9-81ED-4DB2-BD59-A6C34878D82A}">
                    <a16:rowId xmlns:a16="http://schemas.microsoft.com/office/drawing/2014/main" val="2797842474"/>
                  </a:ext>
                </a:extLst>
              </a:tr>
              <a:tr h="218579">
                <a:tc>
                  <a:txBody>
                    <a:bodyPr/>
                    <a:lstStyle/>
                    <a:p>
                      <a:pPr marL="209550" marR="0" indent="-171450">
                        <a:lnSpc>
                          <a:spcPct val="115000"/>
                        </a:lnSpc>
                        <a:spcBef>
                          <a:spcPts val="0"/>
                        </a:spcBef>
                        <a:spcAft>
                          <a:spcPts val="0"/>
                        </a:spcAft>
                      </a:pPr>
                      <a:r>
                        <a:rPr lang="en-US" sz="1400" dirty="0">
                          <a:effectLst/>
                        </a:rPr>
                        <a:t>Preventive Care and Screening: Unhealthy Alcohol Use: Screening and Brief Counseling (ASC)</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tc>
                <a:extLst>
                  <a:ext uri="{0D108BD9-81ED-4DB2-BD59-A6C34878D82A}">
                    <a16:rowId xmlns:a16="http://schemas.microsoft.com/office/drawing/2014/main" val="975576816"/>
                  </a:ext>
                </a:extLst>
              </a:tr>
              <a:tr h="218579">
                <a:tc>
                  <a:txBody>
                    <a:bodyPr/>
                    <a:lstStyle/>
                    <a:p>
                      <a:pPr marL="209550" marR="0" indent="-171450">
                        <a:lnSpc>
                          <a:spcPct val="115000"/>
                        </a:lnSpc>
                        <a:spcBef>
                          <a:spcPts val="0"/>
                        </a:spcBef>
                        <a:spcAft>
                          <a:spcPts val="0"/>
                        </a:spcAft>
                      </a:pPr>
                      <a:r>
                        <a:rPr lang="en-US" sz="1400" dirty="0">
                          <a:effectLst/>
                        </a:rPr>
                        <a:t>Screening for Clinical Depression and Follow-Up Plan (CDF-CH and CDF-AD)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tc>
                <a:extLst>
                  <a:ext uri="{0D108BD9-81ED-4DB2-BD59-A6C34878D82A}">
                    <a16:rowId xmlns:a16="http://schemas.microsoft.com/office/drawing/2014/main" val="2139451521"/>
                  </a:ext>
                </a:extLst>
              </a:tr>
              <a:tr h="218579">
                <a:tc>
                  <a:txBody>
                    <a:bodyPr/>
                    <a:lstStyle/>
                    <a:p>
                      <a:pPr marL="209550" marR="0" indent="-171450">
                        <a:lnSpc>
                          <a:spcPct val="115000"/>
                        </a:lnSpc>
                        <a:spcBef>
                          <a:spcPts val="0"/>
                        </a:spcBef>
                        <a:spcAft>
                          <a:spcPts val="0"/>
                        </a:spcAft>
                      </a:pPr>
                      <a:r>
                        <a:rPr lang="en-US" sz="1400" dirty="0">
                          <a:effectLst/>
                        </a:rPr>
                        <a:t>Screening for Social Drivers of Health (</a:t>
                      </a:r>
                      <a:r>
                        <a:rPr lang="en-US" sz="1400">
                          <a:effectLst/>
                        </a:rPr>
                        <a:t>SDOH)*</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solidFill>
                      <a:schemeClr val="accent3">
                        <a:lumMod val="20000"/>
                        <a:lumOff val="80000"/>
                      </a:schemeClr>
                    </a:solidFill>
                  </a:tcPr>
                </a:tc>
                <a:extLst>
                  <a:ext uri="{0D108BD9-81ED-4DB2-BD59-A6C34878D82A}">
                    <a16:rowId xmlns:a16="http://schemas.microsoft.com/office/drawing/2014/main" val="3203648692"/>
                  </a:ext>
                </a:extLst>
              </a:tr>
              <a:tr h="218579">
                <a:tc>
                  <a:txBody>
                    <a:bodyPr/>
                    <a:lstStyle/>
                    <a:p>
                      <a:pPr marL="95250" marR="0" indent="-57150">
                        <a:lnSpc>
                          <a:spcPct val="115000"/>
                        </a:lnSpc>
                        <a:spcBef>
                          <a:spcPts val="0"/>
                        </a:spcBef>
                        <a:spcAft>
                          <a:spcPts val="0"/>
                        </a:spcAft>
                      </a:pPr>
                      <a:r>
                        <a:rPr lang="en-US" sz="1400" b="1" dirty="0">
                          <a:effectLst/>
                        </a:rPr>
                        <a:t>State-Collected Measures (Required)</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solidFill>
                      <a:schemeClr val="tx2">
                        <a:lumMod val="20000"/>
                        <a:lumOff val="80000"/>
                      </a:schemeClr>
                    </a:solidFill>
                  </a:tcPr>
                </a:tc>
                <a:extLst>
                  <a:ext uri="{0D108BD9-81ED-4DB2-BD59-A6C34878D82A}">
                    <a16:rowId xmlns:a16="http://schemas.microsoft.com/office/drawing/2014/main" val="4008128794"/>
                  </a:ext>
                </a:extLst>
              </a:tr>
              <a:tr h="218579">
                <a:tc>
                  <a:txBody>
                    <a:bodyPr/>
                    <a:lstStyle/>
                    <a:p>
                      <a:pPr marL="209550" marR="0" indent="-171450">
                        <a:lnSpc>
                          <a:spcPct val="115000"/>
                        </a:lnSpc>
                        <a:spcBef>
                          <a:spcPts val="0"/>
                        </a:spcBef>
                        <a:spcAft>
                          <a:spcPts val="0"/>
                        </a:spcAft>
                      </a:pPr>
                      <a:r>
                        <a:rPr lang="en-US" sz="1400" dirty="0">
                          <a:effectLst/>
                        </a:rPr>
                        <a:t>Patient Experience of Care Survey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solidFill>
                      <a:schemeClr val="bg1">
                        <a:lumMod val="95000"/>
                      </a:schemeClr>
                    </a:solidFill>
                  </a:tcPr>
                </a:tc>
                <a:extLst>
                  <a:ext uri="{0D108BD9-81ED-4DB2-BD59-A6C34878D82A}">
                    <a16:rowId xmlns:a16="http://schemas.microsoft.com/office/drawing/2014/main" val="1745960880"/>
                  </a:ext>
                </a:extLst>
              </a:tr>
              <a:tr h="218579">
                <a:tc>
                  <a:txBody>
                    <a:bodyPr/>
                    <a:lstStyle/>
                    <a:p>
                      <a:pPr marL="209550" marR="0" indent="-171450">
                        <a:lnSpc>
                          <a:spcPct val="115000"/>
                        </a:lnSpc>
                        <a:spcBef>
                          <a:spcPts val="0"/>
                        </a:spcBef>
                        <a:spcAft>
                          <a:spcPts val="0"/>
                        </a:spcAft>
                      </a:pPr>
                      <a:r>
                        <a:rPr lang="en-US" sz="1400" dirty="0">
                          <a:effectLst/>
                        </a:rPr>
                        <a:t>Youth/Family Experience of Care Survey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solidFill>
                      <a:schemeClr val="bg1">
                        <a:lumMod val="95000"/>
                      </a:schemeClr>
                    </a:solidFill>
                  </a:tcPr>
                </a:tc>
                <a:extLst>
                  <a:ext uri="{0D108BD9-81ED-4DB2-BD59-A6C34878D82A}">
                    <a16:rowId xmlns:a16="http://schemas.microsoft.com/office/drawing/2014/main" val="334223957"/>
                  </a:ext>
                </a:extLst>
              </a:tr>
              <a:tr h="218579">
                <a:tc>
                  <a:txBody>
                    <a:bodyPr/>
                    <a:lstStyle/>
                    <a:p>
                      <a:pPr marL="209550" marR="0" indent="-171450">
                        <a:lnSpc>
                          <a:spcPct val="115000"/>
                        </a:lnSpc>
                        <a:spcBef>
                          <a:spcPts val="0"/>
                        </a:spcBef>
                        <a:spcAft>
                          <a:spcPts val="0"/>
                        </a:spcAft>
                      </a:pPr>
                      <a:r>
                        <a:rPr lang="en-US" sz="1400" dirty="0">
                          <a:effectLst/>
                        </a:rPr>
                        <a:t>Adherence to Antipsychotic Medications for Individuals with Schizophrenia (SAA-AD)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solidFill>
                      <a:schemeClr val="bg1">
                        <a:lumMod val="95000"/>
                      </a:schemeClr>
                    </a:solidFill>
                  </a:tcPr>
                </a:tc>
                <a:extLst>
                  <a:ext uri="{0D108BD9-81ED-4DB2-BD59-A6C34878D82A}">
                    <a16:rowId xmlns:a16="http://schemas.microsoft.com/office/drawing/2014/main" val="2667001545"/>
                  </a:ext>
                </a:extLst>
              </a:tr>
              <a:tr h="218579">
                <a:tc>
                  <a:txBody>
                    <a:bodyPr/>
                    <a:lstStyle/>
                    <a:p>
                      <a:pPr marL="209550" marR="0" indent="-171450">
                        <a:lnSpc>
                          <a:spcPct val="115000"/>
                        </a:lnSpc>
                        <a:spcBef>
                          <a:spcPts val="0"/>
                        </a:spcBef>
                        <a:spcAft>
                          <a:spcPts val="0"/>
                        </a:spcAft>
                      </a:pPr>
                      <a:r>
                        <a:rPr lang="en-US" sz="1400" dirty="0">
                          <a:effectLst/>
                        </a:rPr>
                        <a:t>Follow-Up After Hospitalization for Mental Illness, ages 18+ (adult) (FUH-AD) </a:t>
                      </a:r>
                    </a:p>
                  </a:txBody>
                  <a:tcPr marL="68410" marR="68410" marT="9144" marB="9144" anchor="ctr">
                    <a:solidFill>
                      <a:schemeClr val="bg1">
                        <a:lumMod val="95000"/>
                      </a:schemeClr>
                    </a:solidFill>
                  </a:tcPr>
                </a:tc>
                <a:extLst>
                  <a:ext uri="{0D108BD9-81ED-4DB2-BD59-A6C34878D82A}">
                    <a16:rowId xmlns:a16="http://schemas.microsoft.com/office/drawing/2014/main" val="3634310304"/>
                  </a:ext>
                </a:extLst>
              </a:tr>
              <a:tr h="218579">
                <a:tc>
                  <a:txBody>
                    <a:bodyPr/>
                    <a:lstStyle/>
                    <a:p>
                      <a:pPr marL="209550" marR="0" indent="-171450">
                        <a:lnSpc>
                          <a:spcPct val="115000"/>
                        </a:lnSpc>
                        <a:spcBef>
                          <a:spcPts val="0"/>
                        </a:spcBef>
                        <a:spcAft>
                          <a:spcPts val="0"/>
                        </a:spcAft>
                      </a:pPr>
                      <a:r>
                        <a:rPr lang="en-US" sz="1400" dirty="0">
                          <a:effectLst/>
                        </a:rPr>
                        <a:t>Follow-Up After Hospitalization for Mental Illness, ages 6 to 17 (child/adolescent) (FUH-CH)</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solidFill>
                      <a:schemeClr val="bg1">
                        <a:lumMod val="95000"/>
                      </a:schemeClr>
                    </a:solidFill>
                  </a:tcPr>
                </a:tc>
                <a:extLst>
                  <a:ext uri="{0D108BD9-81ED-4DB2-BD59-A6C34878D82A}">
                    <a16:rowId xmlns:a16="http://schemas.microsoft.com/office/drawing/2014/main" val="2060391411"/>
                  </a:ext>
                </a:extLst>
              </a:tr>
              <a:tr h="218579">
                <a:tc>
                  <a:txBody>
                    <a:bodyPr/>
                    <a:lstStyle/>
                    <a:p>
                      <a:pPr marL="209550" marR="0" indent="-171450">
                        <a:lnSpc>
                          <a:spcPct val="115000"/>
                        </a:lnSpc>
                        <a:spcBef>
                          <a:spcPts val="0"/>
                        </a:spcBef>
                        <a:spcAft>
                          <a:spcPts val="0"/>
                        </a:spcAft>
                      </a:pPr>
                      <a:r>
                        <a:rPr lang="en-US" sz="1400" dirty="0">
                          <a:effectLst/>
                        </a:rPr>
                        <a:t>Initiation and Engagement of Alcohol and Other Drug Dependence Treatment (IET-AD)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solidFill>
                      <a:schemeClr val="bg1">
                        <a:lumMod val="95000"/>
                      </a:schemeClr>
                    </a:solidFill>
                  </a:tcPr>
                </a:tc>
                <a:extLst>
                  <a:ext uri="{0D108BD9-81ED-4DB2-BD59-A6C34878D82A}">
                    <a16:rowId xmlns:a16="http://schemas.microsoft.com/office/drawing/2014/main" val="2922815098"/>
                  </a:ext>
                </a:extLst>
              </a:tr>
              <a:tr h="280610">
                <a:tc>
                  <a:txBody>
                    <a:bodyPr/>
                    <a:lstStyle/>
                    <a:p>
                      <a:pPr marL="209550" marR="0" indent="-171450">
                        <a:lnSpc>
                          <a:spcPct val="115000"/>
                        </a:lnSpc>
                        <a:spcBef>
                          <a:spcPts val="0"/>
                        </a:spcBef>
                        <a:spcAft>
                          <a:spcPts val="0"/>
                        </a:spcAft>
                      </a:pPr>
                      <a:r>
                        <a:rPr lang="en-US" sz="1400" dirty="0">
                          <a:effectLst/>
                        </a:rPr>
                        <a:t>Follow-Up After Emergency Department Visit for Mental Illness (FUM-CH and FUM-AD)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solidFill>
                      <a:schemeClr val="bg1">
                        <a:lumMod val="95000"/>
                      </a:schemeClr>
                    </a:solidFill>
                  </a:tcPr>
                </a:tc>
                <a:extLst>
                  <a:ext uri="{0D108BD9-81ED-4DB2-BD59-A6C34878D82A}">
                    <a16:rowId xmlns:a16="http://schemas.microsoft.com/office/drawing/2014/main" val="145114988"/>
                  </a:ext>
                </a:extLst>
              </a:tr>
              <a:tr h="433760">
                <a:tc>
                  <a:txBody>
                    <a:bodyPr/>
                    <a:lstStyle/>
                    <a:p>
                      <a:pPr marL="53975" marR="0" indent="-15875">
                        <a:lnSpc>
                          <a:spcPct val="115000"/>
                        </a:lnSpc>
                        <a:spcBef>
                          <a:spcPts val="0"/>
                        </a:spcBef>
                        <a:spcAft>
                          <a:spcPts val="0"/>
                        </a:spcAft>
                      </a:pPr>
                      <a:r>
                        <a:rPr lang="en-US" sz="1400" dirty="0">
                          <a:effectLst/>
                        </a:rPr>
                        <a:t>Follow-Up After Emergency Department Visit for Alcohol and Other Drug Dependence (FUA-CH and FUA-AD)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solidFill>
                      <a:schemeClr val="bg1">
                        <a:lumMod val="95000"/>
                      </a:schemeClr>
                    </a:solidFill>
                  </a:tcPr>
                </a:tc>
                <a:extLst>
                  <a:ext uri="{0D108BD9-81ED-4DB2-BD59-A6C34878D82A}">
                    <a16:rowId xmlns:a16="http://schemas.microsoft.com/office/drawing/2014/main" val="38787002"/>
                  </a:ext>
                </a:extLst>
              </a:tr>
              <a:tr h="218579">
                <a:tc>
                  <a:txBody>
                    <a:bodyPr/>
                    <a:lstStyle/>
                    <a:p>
                      <a:pPr marL="209550" marR="0" indent="-171450">
                        <a:lnSpc>
                          <a:spcPct val="115000"/>
                        </a:lnSpc>
                        <a:spcBef>
                          <a:spcPts val="0"/>
                        </a:spcBef>
                        <a:spcAft>
                          <a:spcPts val="0"/>
                        </a:spcAft>
                      </a:pPr>
                      <a:r>
                        <a:rPr lang="en-US" sz="1400" dirty="0">
                          <a:effectLst/>
                        </a:rPr>
                        <a:t>Plan All-Cause Readmissions Rate (PCR-AD)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solidFill>
                      <a:schemeClr val="bg1">
                        <a:lumMod val="95000"/>
                      </a:schemeClr>
                    </a:solidFill>
                  </a:tcPr>
                </a:tc>
                <a:extLst>
                  <a:ext uri="{0D108BD9-81ED-4DB2-BD59-A6C34878D82A}">
                    <a16:rowId xmlns:a16="http://schemas.microsoft.com/office/drawing/2014/main" val="1078888555"/>
                  </a:ext>
                </a:extLst>
              </a:tr>
              <a:tr h="433760">
                <a:tc>
                  <a:txBody>
                    <a:bodyPr/>
                    <a:lstStyle/>
                    <a:p>
                      <a:pPr marL="53975" marR="0" indent="-15875">
                        <a:lnSpc>
                          <a:spcPct val="115000"/>
                        </a:lnSpc>
                        <a:spcBef>
                          <a:spcPts val="0"/>
                        </a:spcBef>
                        <a:spcAft>
                          <a:spcPts val="0"/>
                        </a:spcAft>
                      </a:pPr>
                      <a:r>
                        <a:rPr lang="en-US" sz="1400" dirty="0">
                          <a:effectLst/>
                        </a:rPr>
                        <a:t>Follow-Up Care for Children Prescribed Attention-Deficit Hyperactivity Disorder (ADHD) Medication (ADD-CH)</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solidFill>
                      <a:schemeClr val="bg1">
                        <a:lumMod val="95000"/>
                      </a:schemeClr>
                    </a:solidFill>
                  </a:tcPr>
                </a:tc>
                <a:extLst>
                  <a:ext uri="{0D108BD9-81ED-4DB2-BD59-A6C34878D82A}">
                    <a16:rowId xmlns:a16="http://schemas.microsoft.com/office/drawing/2014/main" val="1102619673"/>
                  </a:ext>
                </a:extLst>
              </a:tr>
              <a:tr h="218579">
                <a:tc>
                  <a:txBody>
                    <a:bodyPr/>
                    <a:lstStyle/>
                    <a:p>
                      <a:pPr marL="209550" marR="0" indent="-171450">
                        <a:lnSpc>
                          <a:spcPct val="115000"/>
                        </a:lnSpc>
                        <a:spcBef>
                          <a:spcPts val="0"/>
                        </a:spcBef>
                        <a:spcAft>
                          <a:spcPts val="0"/>
                        </a:spcAft>
                      </a:pPr>
                      <a:r>
                        <a:rPr lang="en-US" sz="1400" dirty="0">
                          <a:effectLst/>
                        </a:rPr>
                        <a:t>Antidepressant Medication Management (AMM-BH)</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solidFill>
                      <a:schemeClr val="bg1">
                        <a:lumMod val="95000"/>
                      </a:schemeClr>
                    </a:solidFill>
                  </a:tcPr>
                </a:tc>
                <a:extLst>
                  <a:ext uri="{0D108BD9-81ED-4DB2-BD59-A6C34878D82A}">
                    <a16:rowId xmlns:a16="http://schemas.microsoft.com/office/drawing/2014/main" val="2879848650"/>
                  </a:ext>
                </a:extLst>
              </a:tr>
              <a:tr h="218579">
                <a:tc>
                  <a:txBody>
                    <a:bodyPr/>
                    <a:lstStyle/>
                    <a:p>
                      <a:pPr marL="209550" marR="0" indent="-171450">
                        <a:lnSpc>
                          <a:spcPct val="115000"/>
                        </a:lnSpc>
                        <a:spcBef>
                          <a:spcPts val="0"/>
                        </a:spcBef>
                        <a:spcAft>
                          <a:spcPts val="0"/>
                        </a:spcAft>
                      </a:pPr>
                      <a:r>
                        <a:rPr lang="en-US" sz="1400" dirty="0">
                          <a:effectLst/>
                        </a:rPr>
                        <a:t>Use of Pharmacotherapy for Opioid Use Disorder (OUD-AD)*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solidFill>
                      <a:schemeClr val="accent3">
                        <a:lumMod val="20000"/>
                        <a:lumOff val="80000"/>
                      </a:schemeClr>
                    </a:solidFill>
                  </a:tcPr>
                </a:tc>
                <a:extLst>
                  <a:ext uri="{0D108BD9-81ED-4DB2-BD59-A6C34878D82A}">
                    <a16:rowId xmlns:a16="http://schemas.microsoft.com/office/drawing/2014/main" val="3501603521"/>
                  </a:ext>
                </a:extLst>
              </a:tr>
              <a:tr h="218579">
                <a:tc>
                  <a:txBody>
                    <a:bodyPr/>
                    <a:lstStyle/>
                    <a:p>
                      <a:pPr marL="209550" marR="0" indent="-171450">
                        <a:lnSpc>
                          <a:spcPct val="115000"/>
                        </a:lnSpc>
                        <a:spcBef>
                          <a:spcPts val="0"/>
                        </a:spcBef>
                        <a:spcAft>
                          <a:spcPts val="0"/>
                        </a:spcAft>
                      </a:pPr>
                      <a:r>
                        <a:rPr lang="en-US" sz="1400" dirty="0">
                          <a:effectLst/>
                        </a:rPr>
                        <a:t>Comprehensive Diabetes Care: Hemoglobin A1c (HbA1c) Poor Control (&gt;9.0%) (HPC-AD)*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10" marR="68410" marT="9144" marB="9144" anchor="ctr">
                    <a:solidFill>
                      <a:schemeClr val="accent3">
                        <a:lumMod val="20000"/>
                        <a:lumOff val="80000"/>
                      </a:schemeClr>
                    </a:solidFill>
                  </a:tcPr>
                </a:tc>
                <a:extLst>
                  <a:ext uri="{0D108BD9-81ED-4DB2-BD59-A6C34878D82A}">
                    <a16:rowId xmlns:a16="http://schemas.microsoft.com/office/drawing/2014/main" val="744340276"/>
                  </a:ext>
                </a:extLst>
              </a:tr>
            </a:tbl>
          </a:graphicData>
        </a:graphic>
      </p:graphicFrame>
      <p:sp>
        <p:nvSpPr>
          <p:cNvPr id="12" name="TextBox 11">
            <a:extLst>
              <a:ext uri="{FF2B5EF4-FFF2-40B4-BE49-F238E27FC236}">
                <a16:creationId xmlns:a16="http://schemas.microsoft.com/office/drawing/2014/main" id="{A74DEF4D-34D1-4FAD-B376-83A3224B52F8}"/>
              </a:ext>
            </a:extLst>
          </p:cNvPr>
          <p:cNvSpPr txBox="1"/>
          <p:nvPr/>
        </p:nvSpPr>
        <p:spPr>
          <a:xfrm>
            <a:off x="4989312" y="6144149"/>
            <a:ext cx="6940739" cy="276999"/>
          </a:xfrm>
          <a:prstGeom prst="rect">
            <a:avLst/>
          </a:prstGeom>
          <a:noFill/>
        </p:spPr>
        <p:txBody>
          <a:bodyPr wrap="square" rtlCol="0">
            <a:spAutoFit/>
          </a:bodyPr>
          <a:lstStyle/>
          <a:p>
            <a:r>
              <a:rPr lang="en-US" sz="1200" dirty="0"/>
              <a:t>*new or significantly expanded measure</a:t>
            </a:r>
          </a:p>
        </p:txBody>
      </p:sp>
    </p:spTree>
    <p:extLst>
      <p:ext uri="{BB962C8B-B14F-4D97-AF65-F5344CB8AC3E}">
        <p14:creationId xmlns:p14="http://schemas.microsoft.com/office/powerpoint/2010/main" val="287209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7245-69FC-6400-648F-4BB8F99AF805}"/>
              </a:ext>
            </a:extLst>
          </p:cNvPr>
          <p:cNvSpPr>
            <a:spLocks noGrp="1"/>
          </p:cNvSpPr>
          <p:nvPr>
            <p:ph type="title"/>
          </p:nvPr>
        </p:nvSpPr>
        <p:spPr/>
        <p:txBody>
          <a:bodyPr/>
          <a:lstStyle/>
          <a:p>
            <a:r>
              <a:rPr lang="en-US" dirty="0"/>
              <a:t>CCBHC Financial Model</a:t>
            </a:r>
          </a:p>
        </p:txBody>
      </p:sp>
      <p:sp>
        <p:nvSpPr>
          <p:cNvPr id="3" name="Content Placeholder 2">
            <a:extLst>
              <a:ext uri="{FF2B5EF4-FFF2-40B4-BE49-F238E27FC236}">
                <a16:creationId xmlns:a16="http://schemas.microsoft.com/office/drawing/2014/main" id="{870F565B-157D-3DC1-0851-2FD4A4E9A9F2}"/>
              </a:ext>
            </a:extLst>
          </p:cNvPr>
          <p:cNvSpPr>
            <a:spLocks noGrp="1"/>
          </p:cNvSpPr>
          <p:nvPr>
            <p:ph idx="1"/>
          </p:nvPr>
        </p:nvSpPr>
        <p:spPr>
          <a:xfrm>
            <a:off x="564874" y="1530626"/>
            <a:ext cx="11062252" cy="4309215"/>
          </a:xfrm>
        </p:spPr>
        <p:txBody>
          <a:bodyPr/>
          <a:lstStyle/>
          <a:p>
            <a:pPr marL="0" indent="0">
              <a:buNone/>
            </a:pPr>
            <a:r>
              <a:rPr lang="en-US" b="1" dirty="0"/>
              <a:t>In Medicaid demonstration or SPA:</a:t>
            </a:r>
          </a:p>
          <a:p>
            <a:r>
              <a:rPr lang="en-US" dirty="0"/>
              <a:t>Bundled, cost-related Medicaid payment rate inclusive of </a:t>
            </a:r>
            <a:r>
              <a:rPr lang="en-US" u="sng" dirty="0"/>
              <a:t>all CCBHC services and activities </a:t>
            </a:r>
            <a:r>
              <a:rPr lang="en-US" dirty="0"/>
              <a:t>(prospective payment system, or PPS)</a:t>
            </a:r>
          </a:p>
          <a:p>
            <a:r>
              <a:rPr lang="en-US" dirty="0"/>
              <a:t>Bundled around daily (PPS-1) or monthly (PPS-2) visits</a:t>
            </a:r>
          </a:p>
          <a:p>
            <a:r>
              <a:rPr lang="en-US" b="1" dirty="0">
                <a:solidFill>
                  <a:schemeClr val="accent1"/>
                </a:solidFill>
              </a:rPr>
              <a:t>New in 2023: options for carving out special crisis services rates (PPS-3 and PPS-4)</a:t>
            </a:r>
          </a:p>
          <a:p>
            <a:r>
              <a:rPr lang="en-US" dirty="0"/>
              <a:t>States may customize to align with value-based payment (VBP) or other goals</a:t>
            </a:r>
          </a:p>
          <a:p>
            <a:r>
              <a:rPr lang="en-US" dirty="0"/>
              <a:t>CCBHC PPS supports enhanced operations leading to improved outcomes</a:t>
            </a:r>
          </a:p>
          <a:p>
            <a:pPr marL="0" indent="0">
              <a:buNone/>
            </a:pPr>
            <a:endParaRPr lang="en-US" b="1" dirty="0"/>
          </a:p>
          <a:p>
            <a:pPr marL="0" indent="0">
              <a:buNone/>
            </a:pPr>
            <a:r>
              <a:rPr lang="en-US" b="1" dirty="0"/>
              <a:t>Under the federal grant program:</a:t>
            </a:r>
          </a:p>
          <a:p>
            <a:r>
              <a:rPr lang="en-US" dirty="0"/>
              <a:t>$1M per year for 4 years</a:t>
            </a:r>
          </a:p>
        </p:txBody>
      </p:sp>
      <p:sp>
        <p:nvSpPr>
          <p:cNvPr id="4" name="Rectangle: Diagonal Corners Rounded 3">
            <a:extLst>
              <a:ext uri="{FF2B5EF4-FFF2-40B4-BE49-F238E27FC236}">
                <a16:creationId xmlns:a16="http://schemas.microsoft.com/office/drawing/2014/main" id="{2BCCF45C-7001-D96B-744C-F592DF2DA813}"/>
              </a:ext>
            </a:extLst>
          </p:cNvPr>
          <p:cNvSpPr/>
          <p:nvPr/>
        </p:nvSpPr>
        <p:spPr>
          <a:xfrm>
            <a:off x="4641574" y="4522304"/>
            <a:ext cx="5347252" cy="1317537"/>
          </a:xfrm>
          <a:prstGeom prst="round2DiagRect">
            <a:avLst/>
          </a:prstGeom>
          <a:solidFill>
            <a:srgbClr val="ACCAD3"/>
          </a:solidFill>
          <a:ln>
            <a:solidFill>
              <a:srgbClr val="ACCA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Grants are an important springboard to CCBHC readiness, but capped, time-limited funding limits long-term impact and sustainability, alignment with state VBP goals</a:t>
            </a:r>
          </a:p>
        </p:txBody>
      </p:sp>
    </p:spTree>
    <p:extLst>
      <p:ext uri="{BB962C8B-B14F-4D97-AF65-F5344CB8AC3E}">
        <p14:creationId xmlns:p14="http://schemas.microsoft.com/office/powerpoint/2010/main" val="1414645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7BBE44-E160-4736-95CA-0E6150C61D8A}"/>
              </a:ext>
            </a:extLst>
          </p:cNvPr>
          <p:cNvSpPr txBox="1">
            <a:spLocks/>
          </p:cNvSpPr>
          <p:nvPr/>
        </p:nvSpPr>
        <p:spPr bwMode="auto">
          <a:xfrm>
            <a:off x="0" y="2585340"/>
            <a:ext cx="12191999" cy="1090190"/>
          </a:xfrm>
          <a:prstGeom prst="rect">
            <a:avLst/>
          </a:prstGeom>
          <a:solidFill>
            <a:srgbClr val="53605F"/>
          </a:solidFill>
          <a:ln>
            <a:solidFill>
              <a:srgbClr val="53605F"/>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ctr" anchorCtr="0" compatLnSpc="1">
            <a:prstTxWarp prst="textNoShape">
              <a:avLst/>
            </a:prstTxWarp>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algn="ctr"/>
            <a:r>
              <a:rPr lang="en-US" sz="2100" dirty="0">
                <a:solidFill>
                  <a:schemeClr val="bg1"/>
                </a:solidFill>
                <a:latin typeface="Open Sans" panose="020B0606030504020204"/>
              </a:rPr>
              <a:t>Options and Opportunities for Colorado</a:t>
            </a:r>
          </a:p>
        </p:txBody>
      </p:sp>
    </p:spTree>
    <p:extLst>
      <p:ext uri="{BB962C8B-B14F-4D97-AF65-F5344CB8AC3E}">
        <p14:creationId xmlns:p14="http://schemas.microsoft.com/office/powerpoint/2010/main" val="1484557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C0FD45-B337-F4DC-6147-9A259932E89E}"/>
              </a:ext>
            </a:extLst>
          </p:cNvPr>
          <p:cNvSpPr>
            <a:spLocks noGrp="1"/>
          </p:cNvSpPr>
          <p:nvPr>
            <p:ph type="title"/>
          </p:nvPr>
        </p:nvSpPr>
        <p:spPr/>
        <p:txBody>
          <a:bodyPr/>
          <a:lstStyle/>
          <a:p>
            <a:r>
              <a:rPr lang="en-US" dirty="0"/>
              <a:t>New CO service model and framework</a:t>
            </a:r>
          </a:p>
        </p:txBody>
      </p:sp>
      <p:sp>
        <p:nvSpPr>
          <p:cNvPr id="5" name="Content Placeholder 4">
            <a:extLst>
              <a:ext uri="{FF2B5EF4-FFF2-40B4-BE49-F238E27FC236}">
                <a16:creationId xmlns:a16="http://schemas.microsoft.com/office/drawing/2014/main" id="{3A932B01-D714-362F-D0AF-E7EFA9C9162E}"/>
              </a:ext>
            </a:extLst>
          </p:cNvPr>
          <p:cNvSpPr>
            <a:spLocks noGrp="1"/>
          </p:cNvSpPr>
          <p:nvPr>
            <p:ph idx="1"/>
          </p:nvPr>
        </p:nvSpPr>
        <p:spPr/>
        <p:txBody>
          <a:bodyPr/>
          <a:lstStyle/>
          <a:p>
            <a:pPr marL="342900" indent="-342900">
              <a:buFont typeface="Arial" panose="020B0604020202020204" pitchFamily="34" charset="0"/>
              <a:buChar char="•"/>
            </a:pPr>
            <a:r>
              <a:rPr lang="en-US" dirty="0">
                <a:latin typeface="+mn-lt"/>
              </a:rPr>
              <a:t>New provider definitions</a:t>
            </a:r>
          </a:p>
          <a:p>
            <a:pPr marL="342900" indent="-342900">
              <a:buFont typeface="Arial" panose="020B0604020202020204" pitchFamily="34" charset="0"/>
              <a:buChar char="•"/>
            </a:pPr>
            <a:r>
              <a:rPr lang="en-US" dirty="0">
                <a:latin typeface="+mn-lt"/>
              </a:rPr>
              <a:t>Expanded provider network</a:t>
            </a:r>
          </a:p>
          <a:p>
            <a:pPr marL="342900" indent="-342900">
              <a:buFont typeface="Arial" panose="020B0604020202020204" pitchFamily="34" charset="0"/>
              <a:buChar char="•"/>
            </a:pPr>
            <a:r>
              <a:rPr lang="en-US" dirty="0">
                <a:latin typeface="+mn-lt"/>
              </a:rPr>
              <a:t>Minimum set of services</a:t>
            </a:r>
          </a:p>
          <a:p>
            <a:pPr marL="342900" indent="-342900">
              <a:buFont typeface="Arial" panose="020B0604020202020204" pitchFamily="34" charset="0"/>
              <a:buChar char="•"/>
            </a:pPr>
            <a:r>
              <a:rPr lang="en-US" dirty="0">
                <a:latin typeface="+mn-lt"/>
              </a:rPr>
              <a:t>Value-based payment </a:t>
            </a:r>
          </a:p>
          <a:p>
            <a:pPr marL="342900" indent="-342900">
              <a:buFont typeface="Arial" panose="020B0604020202020204" pitchFamily="34" charset="0"/>
              <a:buChar char="•"/>
            </a:pPr>
            <a:r>
              <a:rPr lang="en-US" dirty="0">
                <a:latin typeface="+mn-lt"/>
              </a:rPr>
              <a:t>Improved data infrastructure</a:t>
            </a:r>
          </a:p>
        </p:txBody>
      </p:sp>
      <p:sp>
        <p:nvSpPr>
          <p:cNvPr id="6" name="Rectangle: Diagonal Corners Rounded 5">
            <a:extLst>
              <a:ext uri="{FF2B5EF4-FFF2-40B4-BE49-F238E27FC236}">
                <a16:creationId xmlns:a16="http://schemas.microsoft.com/office/drawing/2014/main" id="{08DE067F-F90C-E22D-303D-3AD5E9D4860B}"/>
              </a:ext>
            </a:extLst>
          </p:cNvPr>
          <p:cNvSpPr/>
          <p:nvPr/>
        </p:nvSpPr>
        <p:spPr>
          <a:xfrm>
            <a:off x="5013434" y="1690688"/>
            <a:ext cx="6379780" cy="2723658"/>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Alignment with CCBHC</a:t>
            </a:r>
          </a:p>
          <a:p>
            <a:pPr algn="ctr"/>
            <a:endParaRPr lang="en-US" b="1" dirty="0"/>
          </a:p>
          <a:p>
            <a:pPr marL="342900" indent="-342900">
              <a:buFont typeface="Arial" panose="020B0604020202020204" pitchFamily="34" charset="0"/>
              <a:buChar char="•"/>
            </a:pPr>
            <a:r>
              <a:rPr lang="en-US" dirty="0">
                <a:latin typeface="+mn-lt"/>
              </a:rPr>
              <a:t>Comprehensive Behavioral Health Providers </a:t>
            </a:r>
          </a:p>
          <a:p>
            <a:pPr marL="342900" indent="-342900">
              <a:buFont typeface="Arial" panose="020B0604020202020204" pitchFamily="34" charset="0"/>
              <a:buChar char="•"/>
            </a:pPr>
            <a:r>
              <a:rPr lang="en-US" dirty="0">
                <a:latin typeface="+mn-lt"/>
              </a:rPr>
              <a:t>Partnerships with other provider types</a:t>
            </a:r>
          </a:p>
          <a:p>
            <a:pPr marL="342900" indent="-342900">
              <a:buFont typeface="Arial" panose="020B0604020202020204" pitchFamily="34" charset="0"/>
              <a:buChar char="•"/>
            </a:pPr>
            <a:r>
              <a:rPr lang="en-US" dirty="0">
                <a:latin typeface="+mn-lt"/>
              </a:rPr>
              <a:t>PPS</a:t>
            </a:r>
          </a:p>
          <a:p>
            <a:pPr marL="342900" indent="-342900">
              <a:buFont typeface="Arial" panose="020B0604020202020204" pitchFamily="34" charset="0"/>
              <a:buChar char="•"/>
            </a:pPr>
            <a:r>
              <a:rPr lang="en-US" dirty="0">
                <a:latin typeface="+mn-lt"/>
              </a:rPr>
              <a:t>Support for data infrastructure &amp; quality measurement</a:t>
            </a:r>
          </a:p>
          <a:p>
            <a:pPr marL="342900" indent="-342900">
              <a:buFont typeface="Arial" panose="020B0604020202020204" pitchFamily="34" charset="0"/>
              <a:buChar char="•"/>
            </a:pPr>
            <a:r>
              <a:rPr lang="en-US" dirty="0"/>
              <a:t>State flexibility to tailor model</a:t>
            </a:r>
            <a:endParaRPr lang="en-US" dirty="0">
              <a:latin typeface="+mn-lt"/>
            </a:endParaRPr>
          </a:p>
          <a:p>
            <a:pPr algn="ctr"/>
            <a:endParaRPr lang="en-US" b="1" dirty="0"/>
          </a:p>
        </p:txBody>
      </p:sp>
    </p:spTree>
    <p:extLst>
      <p:ext uri="{BB962C8B-B14F-4D97-AF65-F5344CB8AC3E}">
        <p14:creationId xmlns:p14="http://schemas.microsoft.com/office/powerpoint/2010/main" val="672075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C0FD45-B337-F4DC-6147-9A259932E89E}"/>
              </a:ext>
            </a:extLst>
          </p:cNvPr>
          <p:cNvSpPr>
            <a:spLocks noGrp="1"/>
          </p:cNvSpPr>
          <p:nvPr>
            <p:ph type="title"/>
          </p:nvPr>
        </p:nvSpPr>
        <p:spPr/>
        <p:txBody>
          <a:bodyPr/>
          <a:lstStyle/>
          <a:p>
            <a:r>
              <a:rPr lang="en-US" dirty="0"/>
              <a:t>Options and timelines for Colorado</a:t>
            </a:r>
          </a:p>
        </p:txBody>
      </p:sp>
      <p:sp>
        <p:nvSpPr>
          <p:cNvPr id="5" name="Content Placeholder 4">
            <a:extLst>
              <a:ext uri="{FF2B5EF4-FFF2-40B4-BE49-F238E27FC236}">
                <a16:creationId xmlns:a16="http://schemas.microsoft.com/office/drawing/2014/main" id="{3A932B01-D714-362F-D0AF-E7EFA9C9162E}"/>
              </a:ext>
            </a:extLst>
          </p:cNvPr>
          <p:cNvSpPr>
            <a:spLocks noGrp="1"/>
          </p:cNvSpPr>
          <p:nvPr>
            <p:ph idx="1"/>
          </p:nvPr>
        </p:nvSpPr>
        <p:spPr/>
        <p:txBody>
          <a:bodyPr/>
          <a:lstStyle/>
          <a:p>
            <a:pPr marL="342900" indent="-342900">
              <a:buFont typeface="Arial" panose="020B0604020202020204" pitchFamily="34" charset="0"/>
              <a:buChar char="•"/>
            </a:pPr>
            <a:r>
              <a:rPr lang="en-US" b="1" dirty="0">
                <a:latin typeface="+mn-lt"/>
              </a:rPr>
              <a:t>Section 223 CCBHC demonstration</a:t>
            </a:r>
          </a:p>
          <a:p>
            <a:pPr marL="1028700" lvl="1" indent="-342900"/>
            <a:r>
              <a:rPr lang="en-US" sz="2200" dirty="0"/>
              <a:t>Current planning round underway with 15+ states</a:t>
            </a:r>
          </a:p>
          <a:p>
            <a:pPr marL="1028700" lvl="1" indent="-342900"/>
            <a:r>
              <a:rPr lang="en-US" sz="2200" dirty="0"/>
              <a:t>Next planning round: application for state planning grants expected in 2024; next opportunity to join demonstration in 2026</a:t>
            </a:r>
            <a:endParaRPr lang="en-US" sz="2200" dirty="0">
              <a:latin typeface="+mn-lt"/>
            </a:endParaRPr>
          </a:p>
          <a:p>
            <a:pPr marL="342900" indent="-342900">
              <a:buFont typeface="Arial" panose="020B0604020202020204" pitchFamily="34" charset="0"/>
              <a:buChar char="•"/>
            </a:pPr>
            <a:r>
              <a:rPr lang="en-US" b="1" dirty="0">
                <a:latin typeface="+mn-lt"/>
              </a:rPr>
              <a:t>Independent CCBHC implementation via SPA or waiver</a:t>
            </a:r>
          </a:p>
          <a:p>
            <a:pPr marL="1028700" lvl="1" indent="-342900"/>
            <a:r>
              <a:rPr lang="en-US" sz="2200" dirty="0"/>
              <a:t>Option available at any time</a:t>
            </a:r>
            <a:endParaRPr lang="en-US" sz="2200" dirty="0">
              <a:latin typeface="+mn-lt"/>
            </a:endParaRPr>
          </a:p>
          <a:p>
            <a:pPr marL="342900" indent="-342900">
              <a:buFont typeface="Arial" panose="020B0604020202020204" pitchFamily="34" charset="0"/>
              <a:buChar char="•"/>
            </a:pPr>
            <a:r>
              <a:rPr lang="en-US" b="1" dirty="0">
                <a:latin typeface="+mn-lt"/>
              </a:rPr>
              <a:t>Federal CCBHC grants (CCBHC-IA and CCBHC-PDI)</a:t>
            </a:r>
          </a:p>
          <a:p>
            <a:pPr marL="1028700" lvl="1" indent="-342900"/>
            <a:r>
              <a:rPr lang="en-US" sz="2200" dirty="0"/>
              <a:t>Yearly funding cycle</a:t>
            </a:r>
          </a:p>
          <a:p>
            <a:pPr marL="1028700" lvl="1" indent="-342900"/>
            <a:r>
              <a:rPr lang="en-US" sz="2200" dirty="0">
                <a:latin typeface="+mn-lt"/>
              </a:rPr>
              <a:t>Funding level subject to congressional appropriation each year</a:t>
            </a:r>
          </a:p>
          <a:p>
            <a:pPr marL="342900" indent="-342900">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878151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7BBE44-E160-4736-95CA-0E6150C61D8A}"/>
              </a:ext>
            </a:extLst>
          </p:cNvPr>
          <p:cNvSpPr txBox="1">
            <a:spLocks/>
          </p:cNvSpPr>
          <p:nvPr/>
        </p:nvSpPr>
        <p:spPr bwMode="auto">
          <a:xfrm>
            <a:off x="0" y="2585340"/>
            <a:ext cx="12191999" cy="1090190"/>
          </a:xfrm>
          <a:prstGeom prst="rect">
            <a:avLst/>
          </a:prstGeom>
          <a:solidFill>
            <a:srgbClr val="53605F"/>
          </a:solidFill>
          <a:ln>
            <a:solidFill>
              <a:srgbClr val="53605F"/>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ctr" anchorCtr="0" compatLnSpc="1">
            <a:prstTxWarp prst="textNoShape">
              <a:avLst/>
            </a:prstTxWarp>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algn="ctr"/>
            <a:r>
              <a:rPr lang="en-US" sz="2100" dirty="0">
                <a:solidFill>
                  <a:schemeClr val="bg1"/>
                </a:solidFill>
                <a:latin typeface="Open Sans" panose="020B0606030504020204"/>
              </a:rPr>
              <a:t>What’s on </a:t>
            </a:r>
            <a:r>
              <a:rPr lang="en-US" sz="2100" u="sng" dirty="0">
                <a:solidFill>
                  <a:schemeClr val="bg1"/>
                </a:solidFill>
                <a:latin typeface="Open Sans" panose="020B0606030504020204"/>
              </a:rPr>
              <a:t>Your</a:t>
            </a:r>
            <a:r>
              <a:rPr lang="en-US" sz="2100" dirty="0">
                <a:solidFill>
                  <a:schemeClr val="bg1"/>
                </a:solidFill>
                <a:latin typeface="Open Sans" panose="020B0606030504020204"/>
              </a:rPr>
              <a:t> Mind?</a:t>
            </a:r>
          </a:p>
        </p:txBody>
      </p:sp>
    </p:spTree>
    <p:extLst>
      <p:ext uri="{BB962C8B-B14F-4D97-AF65-F5344CB8AC3E}">
        <p14:creationId xmlns:p14="http://schemas.microsoft.com/office/powerpoint/2010/main" val="1428026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C0FD45-B337-F4DC-6147-9A259932E89E}"/>
              </a:ext>
            </a:extLst>
          </p:cNvPr>
          <p:cNvSpPr>
            <a:spLocks noGrp="1"/>
          </p:cNvSpPr>
          <p:nvPr>
            <p:ph type="title"/>
          </p:nvPr>
        </p:nvSpPr>
        <p:spPr/>
        <p:txBody>
          <a:bodyPr/>
          <a:lstStyle/>
          <a:p>
            <a:r>
              <a:rPr lang="en-US" dirty="0"/>
              <a:t>What CCBHC topics are you most interested in discussing today?</a:t>
            </a:r>
          </a:p>
        </p:txBody>
      </p:sp>
      <p:sp>
        <p:nvSpPr>
          <p:cNvPr id="5" name="Content Placeholder 4">
            <a:extLst>
              <a:ext uri="{FF2B5EF4-FFF2-40B4-BE49-F238E27FC236}">
                <a16:creationId xmlns:a16="http://schemas.microsoft.com/office/drawing/2014/main" id="{3A932B01-D714-362F-D0AF-E7EFA9C9162E}"/>
              </a:ext>
            </a:extLst>
          </p:cNvPr>
          <p:cNvSpPr>
            <a:spLocks noGrp="1"/>
          </p:cNvSpPr>
          <p:nvPr>
            <p:ph idx="1"/>
          </p:nvPr>
        </p:nvSpPr>
        <p:spPr>
          <a:xfrm>
            <a:off x="564874" y="2091559"/>
            <a:ext cx="11062252" cy="3752650"/>
          </a:xfrm>
        </p:spPr>
        <p:txBody>
          <a:bodyPr/>
          <a:lstStyle/>
          <a:p>
            <a:pPr marL="342900" indent="-342900">
              <a:buFont typeface="Arial" panose="020B0604020202020204" pitchFamily="34" charset="0"/>
              <a:buChar char="•"/>
            </a:pPr>
            <a:r>
              <a:rPr lang="en-US" dirty="0">
                <a:latin typeface="+mn-lt"/>
              </a:rPr>
              <a:t>Alignment of CCBHC with the state’s new service model and framework?</a:t>
            </a:r>
          </a:p>
          <a:p>
            <a:pPr marL="342900" indent="-342900">
              <a:buFont typeface="Arial" panose="020B0604020202020204" pitchFamily="34" charset="0"/>
              <a:buChar char="•"/>
            </a:pPr>
            <a:r>
              <a:rPr lang="en-US" dirty="0">
                <a:latin typeface="+mn-lt"/>
              </a:rPr>
              <a:t>Opportunities for clinics under PPS payment?</a:t>
            </a:r>
          </a:p>
          <a:p>
            <a:pPr marL="342900" indent="-342900">
              <a:buFont typeface="Arial" panose="020B0604020202020204" pitchFamily="34" charset="0"/>
              <a:buChar char="•"/>
            </a:pPr>
            <a:r>
              <a:rPr lang="en-US" dirty="0">
                <a:latin typeface="+mn-lt"/>
              </a:rPr>
              <a:t>Cross-system partnerships and clinic readiness for CCBHC?</a:t>
            </a:r>
          </a:p>
          <a:p>
            <a:pPr marL="342900" indent="-342900">
              <a:buFont typeface="Arial" panose="020B0604020202020204" pitchFamily="34" charset="0"/>
              <a:buChar char="•"/>
            </a:pPr>
            <a:r>
              <a:rPr lang="en-US" dirty="0">
                <a:latin typeface="+mn-lt"/>
              </a:rPr>
              <a:t>Supporting and partnering with the state?</a:t>
            </a:r>
          </a:p>
          <a:p>
            <a:pPr marL="342900" indent="-342900">
              <a:buFont typeface="Arial" panose="020B0604020202020204" pitchFamily="34" charset="0"/>
              <a:buChar char="•"/>
            </a:pPr>
            <a:r>
              <a:rPr lang="en-US" dirty="0">
                <a:latin typeface="+mn-lt"/>
              </a:rPr>
              <a:t>Other? Please raise your hand and share!</a:t>
            </a:r>
          </a:p>
        </p:txBody>
      </p:sp>
    </p:spTree>
    <p:extLst>
      <p:ext uri="{BB962C8B-B14F-4D97-AF65-F5344CB8AC3E}">
        <p14:creationId xmlns:p14="http://schemas.microsoft.com/office/powerpoint/2010/main" val="3980826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7BBE44-E160-4736-95CA-0E6150C61D8A}"/>
              </a:ext>
            </a:extLst>
          </p:cNvPr>
          <p:cNvSpPr txBox="1">
            <a:spLocks/>
          </p:cNvSpPr>
          <p:nvPr/>
        </p:nvSpPr>
        <p:spPr bwMode="auto">
          <a:xfrm>
            <a:off x="0" y="2585340"/>
            <a:ext cx="12191999" cy="1090190"/>
          </a:xfrm>
          <a:prstGeom prst="rect">
            <a:avLst/>
          </a:prstGeom>
          <a:solidFill>
            <a:srgbClr val="53605F"/>
          </a:solidFill>
          <a:ln>
            <a:solidFill>
              <a:srgbClr val="53605F"/>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ctr" anchorCtr="0" compatLnSpc="1">
            <a:prstTxWarp prst="textNoShape">
              <a:avLst/>
            </a:prstTxWarp>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algn="ctr"/>
            <a:r>
              <a:rPr lang="en-US" sz="2100" dirty="0">
                <a:solidFill>
                  <a:schemeClr val="bg1"/>
                </a:solidFill>
                <a:latin typeface="Open Sans" panose="020B0606030504020204"/>
              </a:rPr>
              <a:t>Roundtable Discussions</a:t>
            </a:r>
          </a:p>
        </p:txBody>
      </p:sp>
    </p:spTree>
    <p:extLst>
      <p:ext uri="{BB962C8B-B14F-4D97-AF65-F5344CB8AC3E}">
        <p14:creationId xmlns:p14="http://schemas.microsoft.com/office/powerpoint/2010/main" val="1855404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B3FF8D-EE7E-703C-0E6F-3B5D65DDF054}"/>
              </a:ext>
            </a:extLst>
          </p:cNvPr>
          <p:cNvSpPr>
            <a:spLocks noGrp="1"/>
          </p:cNvSpPr>
          <p:nvPr>
            <p:ph type="title"/>
          </p:nvPr>
        </p:nvSpPr>
        <p:spPr/>
        <p:txBody>
          <a:bodyPr/>
          <a:lstStyle/>
          <a:p>
            <a:r>
              <a:rPr lang="en-US" dirty="0"/>
              <a:t>How it works</a:t>
            </a:r>
          </a:p>
        </p:txBody>
      </p:sp>
      <p:sp>
        <p:nvSpPr>
          <p:cNvPr id="5" name="Content Placeholder 4">
            <a:extLst>
              <a:ext uri="{FF2B5EF4-FFF2-40B4-BE49-F238E27FC236}">
                <a16:creationId xmlns:a16="http://schemas.microsoft.com/office/drawing/2014/main" id="{8850AB9E-1AE3-1273-748F-22FBCC27909D}"/>
              </a:ext>
            </a:extLst>
          </p:cNvPr>
          <p:cNvSpPr>
            <a:spLocks noGrp="1"/>
          </p:cNvSpPr>
          <p:nvPr>
            <p:ph idx="1"/>
          </p:nvPr>
        </p:nvSpPr>
        <p:spPr/>
        <p:txBody>
          <a:bodyPr/>
          <a:lstStyle/>
          <a:p>
            <a:pPr marL="342900" indent="-342900">
              <a:buFont typeface="Arial" panose="020B0604020202020204" pitchFamily="34" charset="0"/>
              <a:buChar char="•"/>
            </a:pPr>
            <a:r>
              <a:rPr lang="en-US" dirty="0">
                <a:latin typeface="+mn-lt"/>
              </a:rPr>
              <a:t>Moderators will rotate among groups to facilitate discussion on select topics:</a:t>
            </a:r>
          </a:p>
          <a:p>
            <a:pPr marL="1028700" lvl="1" indent="-342900"/>
            <a:r>
              <a:rPr lang="en-US" sz="2200" dirty="0"/>
              <a:t>Alignment of CCBHC with the state’s new service model and framework</a:t>
            </a:r>
          </a:p>
          <a:p>
            <a:pPr marL="1028700" lvl="1" indent="-342900"/>
            <a:r>
              <a:rPr lang="en-US" sz="2200" dirty="0"/>
              <a:t>Opportunities for clinics under PPS payment</a:t>
            </a:r>
          </a:p>
          <a:p>
            <a:pPr marL="1028700" lvl="1" indent="-342900"/>
            <a:r>
              <a:rPr lang="en-US" sz="2200" dirty="0"/>
              <a:t>Cross-system partnerships and clinic readiness for CCBHC</a:t>
            </a:r>
          </a:p>
          <a:p>
            <a:pPr marL="1028700" lvl="1" indent="-342900"/>
            <a:r>
              <a:rPr lang="en-US" sz="2200" dirty="0"/>
              <a:t>Supporting and partnering with the state</a:t>
            </a:r>
            <a:br>
              <a:rPr lang="en-US" sz="2200" dirty="0"/>
            </a:br>
            <a:endParaRPr lang="en-US" sz="2200" dirty="0"/>
          </a:p>
          <a:p>
            <a:pPr marL="342900" indent="-342900">
              <a:buFont typeface="Arial" panose="020B0604020202020204" pitchFamily="34" charset="0"/>
              <a:buChar char="•"/>
            </a:pPr>
            <a:r>
              <a:rPr lang="en-US" dirty="0">
                <a:latin typeface="+mn-lt"/>
              </a:rPr>
              <a:t>Use this time to ask questions, brainstorm ideas, learn how others are thinking about the issues, and flag potential action items for CBHC</a:t>
            </a:r>
          </a:p>
          <a:p>
            <a:endParaRPr lang="en-US" dirty="0">
              <a:latin typeface="+mn-lt"/>
            </a:endParaRPr>
          </a:p>
        </p:txBody>
      </p:sp>
    </p:spTree>
    <p:extLst>
      <p:ext uri="{BB962C8B-B14F-4D97-AF65-F5344CB8AC3E}">
        <p14:creationId xmlns:p14="http://schemas.microsoft.com/office/powerpoint/2010/main" val="2375780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7BBE44-E160-4736-95CA-0E6150C61D8A}"/>
              </a:ext>
            </a:extLst>
          </p:cNvPr>
          <p:cNvSpPr txBox="1">
            <a:spLocks/>
          </p:cNvSpPr>
          <p:nvPr/>
        </p:nvSpPr>
        <p:spPr bwMode="auto">
          <a:xfrm>
            <a:off x="0" y="2585340"/>
            <a:ext cx="12191999" cy="1090190"/>
          </a:xfrm>
          <a:prstGeom prst="rect">
            <a:avLst/>
          </a:prstGeom>
          <a:solidFill>
            <a:srgbClr val="53605F"/>
          </a:solidFill>
          <a:ln>
            <a:solidFill>
              <a:srgbClr val="53605F"/>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ctr" anchorCtr="0" compatLnSpc="1">
            <a:prstTxWarp prst="textNoShape">
              <a:avLst/>
            </a:prstTxWarp>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algn="ctr"/>
            <a:r>
              <a:rPr lang="en-US" sz="2100" dirty="0">
                <a:solidFill>
                  <a:schemeClr val="bg1"/>
                </a:solidFill>
                <a:latin typeface="Open Sans" panose="020B0606030504020204"/>
              </a:rPr>
              <a:t>Synthesis and Q&amp;A</a:t>
            </a:r>
          </a:p>
        </p:txBody>
      </p:sp>
    </p:spTree>
    <p:extLst>
      <p:ext uri="{BB962C8B-B14F-4D97-AF65-F5344CB8AC3E}">
        <p14:creationId xmlns:p14="http://schemas.microsoft.com/office/powerpoint/2010/main" val="417079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A280-50A7-1F44-BCC7-D6A7CF01727A}"/>
              </a:ext>
            </a:extLst>
          </p:cNvPr>
          <p:cNvSpPr>
            <a:spLocks noGrp="1"/>
          </p:cNvSpPr>
          <p:nvPr>
            <p:ph type="ctrTitle"/>
          </p:nvPr>
        </p:nvSpPr>
        <p:spPr>
          <a:xfrm>
            <a:off x="2209800" y="3497753"/>
            <a:ext cx="7772400" cy="1685235"/>
          </a:xfrm>
        </p:spPr>
        <p:txBody>
          <a:bodyPr>
            <a:noAutofit/>
          </a:bodyPr>
          <a:lstStyle/>
          <a:p>
            <a:pPr>
              <a:lnSpc>
                <a:spcPct val="100000"/>
              </a:lnSpc>
            </a:pPr>
            <a:r>
              <a:rPr lang="en-US" sz="4000" dirty="0"/>
              <a:t>Shaping the Future of CCBHCs in Colorado</a:t>
            </a:r>
          </a:p>
        </p:txBody>
      </p:sp>
      <p:sp>
        <p:nvSpPr>
          <p:cNvPr id="3" name="Subtitle 2">
            <a:extLst>
              <a:ext uri="{FF2B5EF4-FFF2-40B4-BE49-F238E27FC236}">
                <a16:creationId xmlns:a16="http://schemas.microsoft.com/office/drawing/2014/main" id="{E57AEBE2-D5F8-1F49-BCC8-9A92149155B3}"/>
              </a:ext>
            </a:extLst>
          </p:cNvPr>
          <p:cNvSpPr>
            <a:spLocks noGrp="1"/>
          </p:cNvSpPr>
          <p:nvPr>
            <p:ph type="subTitle" idx="1"/>
          </p:nvPr>
        </p:nvSpPr>
        <p:spPr>
          <a:xfrm>
            <a:off x="2209801" y="5182988"/>
            <a:ext cx="7772399" cy="1248258"/>
          </a:xfrm>
        </p:spPr>
        <p:txBody>
          <a:bodyPr/>
          <a:lstStyle/>
          <a:p>
            <a:pPr>
              <a:lnSpc>
                <a:spcPct val="100000"/>
              </a:lnSpc>
            </a:pPr>
            <a:r>
              <a:rPr lang="en-US" b="1" i="1" dirty="0"/>
              <a:t>A Stakeholder Roundtable</a:t>
            </a:r>
          </a:p>
          <a:p>
            <a:pPr>
              <a:lnSpc>
                <a:spcPct val="100000"/>
              </a:lnSpc>
            </a:pPr>
            <a:r>
              <a:rPr lang="en-US" dirty="0"/>
              <a:t>September 2023</a:t>
            </a:r>
          </a:p>
          <a:p>
            <a:pPr>
              <a:lnSpc>
                <a:spcPct val="100000"/>
              </a:lnSpc>
            </a:pPr>
            <a:endParaRPr lang="en-US" b="1" i="1" dirty="0"/>
          </a:p>
        </p:txBody>
      </p:sp>
      <p:pic>
        <p:nvPicPr>
          <p:cNvPr id="4" name="Picture 3">
            <a:extLst>
              <a:ext uri="{FF2B5EF4-FFF2-40B4-BE49-F238E27FC236}">
                <a16:creationId xmlns:a16="http://schemas.microsoft.com/office/drawing/2014/main" id="{0E411D13-EEFA-4489-91A0-B8D3EA7C0AF8}"/>
              </a:ext>
            </a:extLst>
          </p:cNvPr>
          <p:cNvPicPr>
            <a:picLocks noChangeAspect="1"/>
          </p:cNvPicPr>
          <p:nvPr/>
        </p:nvPicPr>
        <p:blipFill rotWithShape="1">
          <a:blip r:embed="rId2"/>
          <a:srcRect t="5461" b="5812"/>
          <a:stretch/>
        </p:blipFill>
        <p:spPr>
          <a:xfrm>
            <a:off x="4128654" y="6180856"/>
            <a:ext cx="3934689" cy="500779"/>
          </a:xfrm>
          <a:prstGeom prst="rect">
            <a:avLst/>
          </a:prstGeom>
        </p:spPr>
      </p:pic>
    </p:spTree>
    <p:extLst>
      <p:ext uri="{BB962C8B-B14F-4D97-AF65-F5344CB8AC3E}">
        <p14:creationId xmlns:p14="http://schemas.microsoft.com/office/powerpoint/2010/main" val="1826615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6D884-4C7B-2022-B98F-3E99EDB25CE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C4AB54F1-76D5-5997-FA6A-16D482583E08}"/>
              </a:ext>
            </a:extLst>
          </p:cNvPr>
          <p:cNvSpPr>
            <a:spLocks noGrp="1"/>
          </p:cNvSpPr>
          <p:nvPr>
            <p:ph idx="1"/>
          </p:nvPr>
        </p:nvSpPr>
        <p:spPr>
          <a:xfrm>
            <a:off x="1490870" y="1555531"/>
            <a:ext cx="10136256" cy="4284310"/>
          </a:xfrm>
        </p:spPr>
        <p:txBody>
          <a:bodyPr/>
          <a:lstStyle/>
          <a:p>
            <a:pPr marL="0" indent="0">
              <a:buNone/>
            </a:pPr>
            <a:endParaRPr lang="en-US" dirty="0"/>
          </a:p>
          <a:p>
            <a:pPr marL="0" indent="0">
              <a:buNone/>
            </a:pPr>
            <a:r>
              <a:rPr lang="en-US" b="1" dirty="0"/>
              <a:t>Rebecca Farley David</a:t>
            </a:r>
            <a:br>
              <a:rPr lang="en-US" dirty="0"/>
            </a:br>
            <a:r>
              <a:rPr lang="en-US" dirty="0">
                <a:hlinkClick r:id="rId2"/>
              </a:rPr>
              <a:t>rebeccad@thenationalcouncil.org</a:t>
            </a:r>
            <a:endParaRPr lang="en-US" dirty="0"/>
          </a:p>
          <a:p>
            <a:pPr marL="0" indent="0">
              <a:buNone/>
            </a:pPr>
            <a:endParaRPr lang="en-US" dirty="0"/>
          </a:p>
          <a:p>
            <a:pPr marL="0" indent="0">
              <a:buNone/>
            </a:pPr>
            <a:r>
              <a:rPr lang="en-US" b="1" dirty="0"/>
              <a:t>Brett Beckerson</a:t>
            </a:r>
            <a:br>
              <a:rPr lang="en-US" b="1" dirty="0"/>
            </a:br>
            <a:r>
              <a:rPr lang="en-US" dirty="0">
                <a:hlinkClick r:id="rId3"/>
              </a:rPr>
              <a:t>brettb@thenationalcouncil.org</a:t>
            </a:r>
            <a:endParaRPr lang="en-US" dirty="0"/>
          </a:p>
          <a:p>
            <a:pPr marL="0" indent="0">
              <a:buNone/>
            </a:pPr>
            <a:endParaRPr lang="en-US" dirty="0"/>
          </a:p>
          <a:p>
            <a:pPr marL="0" indent="0">
              <a:buNone/>
            </a:pPr>
            <a:r>
              <a:rPr lang="en-US" b="1" dirty="0"/>
              <a:t>Monika Witt</a:t>
            </a:r>
            <a:br>
              <a:rPr lang="en-US" b="1" dirty="0"/>
            </a:br>
            <a:r>
              <a:rPr lang="en-US" dirty="0">
                <a:hlinkClick r:id="rId4"/>
              </a:rPr>
              <a:t>monikaw@thenationalcouncil.org</a:t>
            </a:r>
            <a:r>
              <a:rPr lang="en-US" dirty="0"/>
              <a:t> </a:t>
            </a:r>
            <a:br>
              <a:rPr lang="en-US" dirty="0"/>
            </a:br>
            <a:endParaRPr lang="en-US" dirty="0"/>
          </a:p>
          <a:p>
            <a:pPr marL="0" indent="0">
              <a:buNone/>
            </a:pPr>
            <a:endParaRPr lang="en-US" dirty="0"/>
          </a:p>
        </p:txBody>
      </p:sp>
      <p:pic>
        <p:nvPicPr>
          <p:cNvPr id="5" name="Picture 4" descr="A picture containing text, businesscard, vector graphics&#10;&#10;Description automatically generated">
            <a:extLst>
              <a:ext uri="{FF2B5EF4-FFF2-40B4-BE49-F238E27FC236}">
                <a16:creationId xmlns:a16="http://schemas.microsoft.com/office/drawing/2014/main" id="{F225EBA3-6FF6-DB21-687E-D344B1DD9B7A}"/>
              </a:ext>
            </a:extLst>
          </p:cNvPr>
          <p:cNvPicPr>
            <a:picLocks noChangeAspect="1"/>
          </p:cNvPicPr>
          <p:nvPr/>
        </p:nvPicPr>
        <p:blipFill rotWithShape="1">
          <a:blip r:embed="rId5">
            <a:extLst>
              <a:ext uri="{28A0092B-C50C-407E-A947-70E740481C1C}">
                <a14:useLocalDpi xmlns:a14="http://schemas.microsoft.com/office/drawing/2010/main" val="0"/>
              </a:ext>
            </a:extLst>
          </a:blip>
          <a:srcRect t="19312" b="20550"/>
          <a:stretch/>
        </p:blipFill>
        <p:spPr>
          <a:xfrm>
            <a:off x="5491303" y="1690688"/>
            <a:ext cx="4000566" cy="2414173"/>
          </a:xfrm>
          <a:prstGeom prst="rect">
            <a:avLst/>
          </a:prstGeom>
        </p:spPr>
      </p:pic>
    </p:spTree>
    <p:extLst>
      <p:ext uri="{BB962C8B-B14F-4D97-AF65-F5344CB8AC3E}">
        <p14:creationId xmlns:p14="http://schemas.microsoft.com/office/powerpoint/2010/main" val="410338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7BBE44-E160-4736-95CA-0E6150C61D8A}"/>
              </a:ext>
            </a:extLst>
          </p:cNvPr>
          <p:cNvSpPr txBox="1">
            <a:spLocks/>
          </p:cNvSpPr>
          <p:nvPr/>
        </p:nvSpPr>
        <p:spPr bwMode="auto">
          <a:xfrm>
            <a:off x="0" y="2585340"/>
            <a:ext cx="12191999" cy="1090190"/>
          </a:xfrm>
          <a:prstGeom prst="rect">
            <a:avLst/>
          </a:prstGeom>
          <a:solidFill>
            <a:srgbClr val="53605F"/>
          </a:solidFill>
          <a:ln>
            <a:solidFill>
              <a:srgbClr val="53605F"/>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ctr" anchorCtr="0" compatLnSpc="1">
            <a:prstTxWarp prst="textNoShape">
              <a:avLst/>
            </a:prstTxWarp>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algn="ctr"/>
            <a:r>
              <a:rPr lang="en-US" sz="2100" dirty="0">
                <a:solidFill>
                  <a:schemeClr val="bg1"/>
                </a:solidFill>
                <a:latin typeface="Open Sans" panose="020B0606030504020204"/>
              </a:rPr>
              <a:t>National Updates and Trends</a:t>
            </a:r>
          </a:p>
        </p:txBody>
      </p:sp>
    </p:spTree>
    <p:extLst>
      <p:ext uri="{BB962C8B-B14F-4D97-AF65-F5344CB8AC3E}">
        <p14:creationId xmlns:p14="http://schemas.microsoft.com/office/powerpoint/2010/main" val="1536762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01429345-124F-9551-937B-4C2D1960B9A9}"/>
              </a:ext>
            </a:extLst>
          </p:cNvPr>
          <p:cNvSpPr txBox="1">
            <a:spLocks/>
          </p:cNvSpPr>
          <p:nvPr/>
        </p:nvSpPr>
        <p:spPr>
          <a:xfrm>
            <a:off x="1529855" y="1375110"/>
            <a:ext cx="5637552" cy="2033959"/>
          </a:xfrm>
          <a:prstGeom prst="rect">
            <a:avLst/>
          </a:prstGeom>
        </p:spPr>
        <p:txBody>
          <a:bodyPr vert="horz" lIns="68580" tIns="34290" rIns="68580" bIns="3429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sz="1600" b="1" dirty="0"/>
              <a:t>Staffing</a:t>
            </a:r>
          </a:p>
          <a:p>
            <a:pPr marL="0" indent="0">
              <a:lnSpc>
                <a:spcPct val="200000"/>
              </a:lnSpc>
              <a:buNone/>
            </a:pPr>
            <a:r>
              <a:rPr lang="en-US" sz="1600" b="1" dirty="0"/>
              <a:t>Availability &amp; Accessibility of Services</a:t>
            </a:r>
          </a:p>
          <a:p>
            <a:pPr marL="0" indent="0">
              <a:lnSpc>
                <a:spcPct val="200000"/>
              </a:lnSpc>
              <a:buNone/>
            </a:pPr>
            <a:r>
              <a:rPr lang="en-US" sz="1600" b="1" dirty="0"/>
              <a:t>Care Coordination</a:t>
            </a:r>
          </a:p>
          <a:p>
            <a:pPr marL="0" indent="0">
              <a:lnSpc>
                <a:spcPct val="200000"/>
              </a:lnSpc>
              <a:buNone/>
            </a:pPr>
            <a:r>
              <a:rPr lang="en-US" sz="1600" b="1" dirty="0"/>
              <a:t>Scope of Services</a:t>
            </a:r>
          </a:p>
          <a:p>
            <a:pPr marL="0" indent="0">
              <a:lnSpc>
                <a:spcPct val="200000"/>
              </a:lnSpc>
              <a:buNone/>
            </a:pPr>
            <a:r>
              <a:rPr lang="en-US" sz="1600" b="1" dirty="0"/>
              <a:t>Quality &amp; Other Reporting</a:t>
            </a:r>
          </a:p>
          <a:p>
            <a:pPr marL="0" indent="0">
              <a:lnSpc>
                <a:spcPct val="200000"/>
              </a:lnSpc>
              <a:buNone/>
            </a:pPr>
            <a:r>
              <a:rPr lang="en-US" sz="1600" b="1" dirty="0"/>
              <a:t>Organizational Authority, Accreditation &amp; Governance </a:t>
            </a:r>
          </a:p>
          <a:p>
            <a:pPr marL="342900" indent="-342900">
              <a:lnSpc>
                <a:spcPct val="150000"/>
              </a:lnSpc>
              <a:buFont typeface="+mj-lt"/>
              <a:buAutoNum type="arabicPeriod" startAt="4"/>
            </a:pPr>
            <a:endParaRPr lang="en-US" sz="1600" b="1" dirty="0"/>
          </a:p>
          <a:p>
            <a:pPr marL="342900" indent="-342900">
              <a:lnSpc>
                <a:spcPct val="150000"/>
              </a:lnSpc>
              <a:buFont typeface="+mj-lt"/>
              <a:buAutoNum type="arabicPeriod"/>
            </a:pPr>
            <a:endParaRPr lang="en-US" sz="1600" b="1" dirty="0"/>
          </a:p>
          <a:p>
            <a:pPr marL="342900" indent="-342900">
              <a:buFont typeface="+mj-lt"/>
              <a:buAutoNum type="arabicPeriod"/>
            </a:pPr>
            <a:endParaRPr lang="en-US" sz="1600" b="1" dirty="0"/>
          </a:p>
        </p:txBody>
      </p:sp>
      <p:pic>
        <p:nvPicPr>
          <p:cNvPr id="21" name="Graphic 20" descr="Bar graph with upward trend outline">
            <a:extLst>
              <a:ext uri="{FF2B5EF4-FFF2-40B4-BE49-F238E27FC236}">
                <a16:creationId xmlns:a16="http://schemas.microsoft.com/office/drawing/2014/main" id="{A3056A41-2001-9800-721E-FFEFB50523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5630" y="3966304"/>
            <a:ext cx="442710" cy="460872"/>
          </a:xfrm>
          <a:prstGeom prst="rect">
            <a:avLst/>
          </a:prstGeom>
        </p:spPr>
      </p:pic>
      <p:pic>
        <p:nvPicPr>
          <p:cNvPr id="22" name="Graphic 21" descr="Handshake outline">
            <a:extLst>
              <a:ext uri="{FF2B5EF4-FFF2-40B4-BE49-F238E27FC236}">
                <a16:creationId xmlns:a16="http://schemas.microsoft.com/office/drawing/2014/main" id="{9E54BD3C-9DE4-D6BA-2B35-C7EF439B40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0250" y="2753417"/>
            <a:ext cx="442710" cy="460872"/>
          </a:xfrm>
          <a:prstGeom prst="rect">
            <a:avLst/>
          </a:prstGeom>
        </p:spPr>
      </p:pic>
      <p:pic>
        <p:nvPicPr>
          <p:cNvPr id="23" name="Graphic 22" descr="Clipboard Badge outline">
            <a:extLst>
              <a:ext uri="{FF2B5EF4-FFF2-40B4-BE49-F238E27FC236}">
                <a16:creationId xmlns:a16="http://schemas.microsoft.com/office/drawing/2014/main" id="{E4128BF9-166D-430A-0BCA-954232C94F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5630" y="4572748"/>
            <a:ext cx="442710" cy="460872"/>
          </a:xfrm>
          <a:prstGeom prst="rect">
            <a:avLst/>
          </a:prstGeom>
        </p:spPr>
      </p:pic>
      <p:pic>
        <p:nvPicPr>
          <p:cNvPr id="24" name="Graphic 23" descr="Unlock outline">
            <a:extLst>
              <a:ext uri="{FF2B5EF4-FFF2-40B4-BE49-F238E27FC236}">
                <a16:creationId xmlns:a16="http://schemas.microsoft.com/office/drawing/2014/main" id="{23D79509-5529-68B0-D026-F81EC86C38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5862" y="2146973"/>
            <a:ext cx="442710" cy="460872"/>
          </a:xfrm>
          <a:prstGeom prst="rect">
            <a:avLst/>
          </a:prstGeom>
        </p:spPr>
      </p:pic>
      <p:pic>
        <p:nvPicPr>
          <p:cNvPr id="25" name="Graphic 24" descr="Group of people outline">
            <a:extLst>
              <a:ext uri="{FF2B5EF4-FFF2-40B4-BE49-F238E27FC236}">
                <a16:creationId xmlns:a16="http://schemas.microsoft.com/office/drawing/2014/main" id="{508C0DF5-FAF0-231B-E5A6-690CBAD1A8A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0250" y="1540529"/>
            <a:ext cx="442710" cy="460872"/>
          </a:xfrm>
          <a:prstGeom prst="rect">
            <a:avLst/>
          </a:prstGeom>
        </p:spPr>
      </p:pic>
      <p:pic>
        <p:nvPicPr>
          <p:cNvPr id="26" name="Graphic 25" descr="Artificial Intelligence outline">
            <a:extLst>
              <a:ext uri="{FF2B5EF4-FFF2-40B4-BE49-F238E27FC236}">
                <a16:creationId xmlns:a16="http://schemas.microsoft.com/office/drawing/2014/main" id="{B95B02BB-3C22-65EA-79AF-784B11778C5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5630" y="3359861"/>
            <a:ext cx="442710" cy="460872"/>
          </a:xfrm>
          <a:prstGeom prst="rect">
            <a:avLst/>
          </a:prstGeom>
        </p:spPr>
      </p:pic>
      <p:sp>
        <p:nvSpPr>
          <p:cNvPr id="27" name="Title 1">
            <a:extLst>
              <a:ext uri="{FF2B5EF4-FFF2-40B4-BE49-F238E27FC236}">
                <a16:creationId xmlns:a16="http://schemas.microsoft.com/office/drawing/2014/main" id="{41AA543B-0C33-7771-F43B-CB3769F40127}"/>
              </a:ext>
            </a:extLst>
          </p:cNvPr>
          <p:cNvSpPr txBox="1">
            <a:spLocks/>
          </p:cNvSpPr>
          <p:nvPr/>
        </p:nvSpPr>
        <p:spPr>
          <a:xfrm>
            <a:off x="989814" y="226258"/>
            <a:ext cx="5759778" cy="135989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400" kern="1200">
                <a:solidFill>
                  <a:srgbClr val="EA5E29"/>
                </a:solidFill>
                <a:latin typeface="+mj-lt"/>
                <a:ea typeface="+mj-ea"/>
                <a:cs typeface="+mj-cs"/>
              </a:defRPr>
            </a:lvl1pPr>
          </a:lstStyle>
          <a:p>
            <a:r>
              <a:rPr lang="en-US" sz="4400" dirty="0">
                <a:latin typeface="Calibri Light" panose="020F0302020204030204" pitchFamily="34" charset="0"/>
                <a:cs typeface="Calibri Light" panose="020F0302020204030204" pitchFamily="34" charset="0"/>
              </a:rPr>
              <a:t>The CCBHC Model</a:t>
            </a:r>
          </a:p>
        </p:txBody>
      </p:sp>
      <p:sp>
        <p:nvSpPr>
          <p:cNvPr id="4" name="TextBox 3">
            <a:extLst>
              <a:ext uri="{FF2B5EF4-FFF2-40B4-BE49-F238E27FC236}">
                <a16:creationId xmlns:a16="http://schemas.microsoft.com/office/drawing/2014/main" id="{55239DF5-5F26-E340-484C-9573F132CFB2}"/>
              </a:ext>
            </a:extLst>
          </p:cNvPr>
          <p:cNvSpPr txBox="1"/>
          <p:nvPr/>
        </p:nvSpPr>
        <p:spPr>
          <a:xfrm>
            <a:off x="5966972" y="1375110"/>
            <a:ext cx="5271355" cy="3785652"/>
          </a:xfrm>
          <a:prstGeom prst="rect">
            <a:avLst/>
          </a:prstGeom>
          <a:noFill/>
        </p:spPr>
        <p:txBody>
          <a:bodyPr wrap="square" rtlCol="0">
            <a:spAutoFit/>
          </a:bodyPr>
          <a:lstStyle/>
          <a:p>
            <a:r>
              <a:rPr lang="en-US" sz="1600" dirty="0">
                <a:latin typeface="+mj-lt"/>
              </a:rPr>
              <a:t>A CCBHC is a specially-designated clinic that receives flexible funding to expand the scope of mental health and substance use services available in their community to ensure health equity and high-quality care for underserved populations</a:t>
            </a:r>
            <a:r>
              <a:rPr lang="en-US" sz="1600" dirty="0">
                <a:solidFill>
                  <a:srgbClr val="EB5F29"/>
                </a:solidFill>
                <a:latin typeface="+mj-lt"/>
              </a:rPr>
              <a:t>.</a:t>
            </a:r>
            <a:endParaRPr lang="en-US" sz="1600" dirty="0">
              <a:latin typeface="+mj-lt"/>
            </a:endParaRPr>
          </a:p>
          <a:p>
            <a:pPr marL="285750" indent="-285750">
              <a:buFont typeface="Arial" panose="020B0604020202020204" pitchFamily="34" charset="0"/>
              <a:buChar char="•"/>
            </a:pPr>
            <a:r>
              <a:rPr lang="en-US" sz="1600" dirty="0">
                <a:latin typeface="+mj-lt"/>
              </a:rPr>
              <a:t>CCBHCs are </a:t>
            </a:r>
            <a:r>
              <a:rPr lang="en-US" sz="1600" b="1" dirty="0">
                <a:latin typeface="+mj-lt"/>
              </a:rPr>
              <a:t>required to serve everyone </a:t>
            </a:r>
            <a:r>
              <a:rPr lang="en-US" sz="1600" dirty="0">
                <a:latin typeface="+mj-lt"/>
              </a:rPr>
              <a:t>regardless of insurance status or diagnosis</a:t>
            </a:r>
          </a:p>
          <a:p>
            <a:pPr marL="285750" indent="-285750">
              <a:buFont typeface="Arial" panose="020B0604020202020204" pitchFamily="34" charset="0"/>
              <a:buChar char="•"/>
            </a:pPr>
            <a:r>
              <a:rPr lang="en-US" sz="1600" dirty="0">
                <a:latin typeface="+mj-lt"/>
              </a:rPr>
              <a:t>CCBHCs must meet </a:t>
            </a:r>
            <a:r>
              <a:rPr lang="en-US" sz="1600" b="1" dirty="0">
                <a:latin typeface="+mj-lt"/>
              </a:rPr>
              <a:t>timeliness of access standards</a:t>
            </a:r>
            <a:r>
              <a:rPr lang="en-US" sz="1600" dirty="0">
                <a:latin typeface="+mj-lt"/>
              </a:rPr>
              <a:t>, including </a:t>
            </a:r>
            <a:r>
              <a:rPr lang="en-US" sz="1600" b="1" dirty="0">
                <a:latin typeface="+mj-lt"/>
              </a:rPr>
              <a:t>immediate response for crisis needs </a:t>
            </a:r>
            <a:r>
              <a:rPr lang="en-US" sz="1600" dirty="0">
                <a:latin typeface="+mj-lt"/>
              </a:rPr>
              <a:t>and access within 10 days or less for routine needs</a:t>
            </a:r>
          </a:p>
          <a:p>
            <a:pPr marL="285750" indent="-285750">
              <a:buFont typeface="Arial" panose="020B0604020202020204" pitchFamily="34" charset="0"/>
              <a:buChar char="•"/>
            </a:pPr>
            <a:r>
              <a:rPr lang="en-US" sz="1600" dirty="0">
                <a:latin typeface="+mj-lt"/>
              </a:rPr>
              <a:t>CCBHCs must </a:t>
            </a:r>
            <a:r>
              <a:rPr lang="en-US" sz="1600" b="1" dirty="0">
                <a:latin typeface="+mj-lt"/>
              </a:rPr>
              <a:t>directly provide </a:t>
            </a:r>
            <a:r>
              <a:rPr lang="en-US" sz="1600" dirty="0">
                <a:latin typeface="+mj-lt"/>
              </a:rPr>
              <a:t>or </a:t>
            </a:r>
            <a:r>
              <a:rPr lang="en-US" sz="1600" b="1" dirty="0">
                <a:latin typeface="+mj-lt"/>
              </a:rPr>
              <a:t>ensure access to an array of crisis response services and supports, </a:t>
            </a:r>
            <a:r>
              <a:rPr lang="en-US" sz="1600" dirty="0">
                <a:latin typeface="+mj-lt"/>
              </a:rPr>
              <a:t>including 24/7 mobile crisis response and crisis stabilization</a:t>
            </a:r>
          </a:p>
          <a:p>
            <a:pPr marL="285750" indent="-285750">
              <a:buFont typeface="Arial" panose="020B0604020202020204" pitchFamily="34" charset="0"/>
              <a:buChar char="•"/>
            </a:pPr>
            <a:r>
              <a:rPr lang="en-US" sz="1600" dirty="0">
                <a:latin typeface="+mj-lt"/>
              </a:rPr>
              <a:t>CCBHCs must </a:t>
            </a:r>
            <a:r>
              <a:rPr lang="en-US" sz="1600" b="1" dirty="0">
                <a:latin typeface="+mj-lt"/>
              </a:rPr>
              <a:t>partner and coordinate with other entities involved in crisis response </a:t>
            </a:r>
            <a:r>
              <a:rPr lang="en-US" sz="1600" dirty="0">
                <a:latin typeface="+mj-lt"/>
              </a:rPr>
              <a:t>(e.g., law enforcement, emergency departments)</a:t>
            </a:r>
          </a:p>
        </p:txBody>
      </p:sp>
    </p:spTree>
    <p:extLst>
      <p:ext uri="{BB962C8B-B14F-4D97-AF65-F5344CB8AC3E}">
        <p14:creationId xmlns:p14="http://schemas.microsoft.com/office/powerpoint/2010/main" val="77009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FABE-4B18-540E-9104-75742984A5DF}"/>
              </a:ext>
            </a:extLst>
          </p:cNvPr>
          <p:cNvSpPr>
            <a:spLocks noGrp="1"/>
          </p:cNvSpPr>
          <p:nvPr>
            <p:ph type="title"/>
          </p:nvPr>
        </p:nvSpPr>
        <p:spPr/>
        <p:txBody>
          <a:bodyPr/>
          <a:lstStyle/>
          <a:p>
            <a:r>
              <a:rPr lang="en-US" dirty="0"/>
              <a:t>History: Federal Funds Led to State Actions</a:t>
            </a:r>
          </a:p>
        </p:txBody>
      </p:sp>
      <p:graphicFrame>
        <p:nvGraphicFramePr>
          <p:cNvPr id="4" name="Content Placeholder 3">
            <a:extLst>
              <a:ext uri="{FF2B5EF4-FFF2-40B4-BE49-F238E27FC236}">
                <a16:creationId xmlns:a16="http://schemas.microsoft.com/office/drawing/2014/main" id="{D6AB1AC7-AE9D-B7E3-FE7B-717FFFE4F5D5}"/>
              </a:ext>
            </a:extLst>
          </p:cNvPr>
          <p:cNvGraphicFramePr>
            <a:graphicFrameLocks noGrp="1"/>
          </p:cNvGraphicFramePr>
          <p:nvPr>
            <p:ph idx="1"/>
          </p:nvPr>
        </p:nvGraphicFramePr>
        <p:xfrm>
          <a:off x="628882" y="1673932"/>
          <a:ext cx="6834609" cy="4183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F1B91EC-AC68-B328-BF1C-F00D953FFBE8}"/>
              </a:ext>
            </a:extLst>
          </p:cNvPr>
          <p:cNvSpPr txBox="1"/>
          <p:nvPr/>
        </p:nvSpPr>
        <p:spPr>
          <a:xfrm>
            <a:off x="7626096" y="2615184"/>
            <a:ext cx="4251960" cy="2308324"/>
          </a:xfrm>
          <a:prstGeom prst="rect">
            <a:avLst/>
          </a:prstGeom>
          <a:noFill/>
        </p:spPr>
        <p:txBody>
          <a:bodyPr wrap="square" rtlCol="0">
            <a:spAutoFit/>
          </a:bodyPr>
          <a:lstStyle/>
          <a:p>
            <a:r>
              <a:rPr lang="en-US" b="1" dirty="0">
                <a:solidFill>
                  <a:srgbClr val="074E80"/>
                </a:solidFill>
              </a:rPr>
              <a:t>2014: </a:t>
            </a:r>
            <a:r>
              <a:rPr lang="en-US" dirty="0"/>
              <a:t>Congress passed PAMA</a:t>
            </a:r>
          </a:p>
          <a:p>
            <a:r>
              <a:rPr lang="en-US" b="1" dirty="0">
                <a:solidFill>
                  <a:srgbClr val="074E80"/>
                </a:solidFill>
              </a:rPr>
              <a:t>2016: </a:t>
            </a:r>
            <a:r>
              <a:rPr lang="en-US" dirty="0"/>
              <a:t>23 states received planning grants</a:t>
            </a:r>
          </a:p>
          <a:p>
            <a:r>
              <a:rPr lang="en-US" b="1" dirty="0">
                <a:solidFill>
                  <a:srgbClr val="074E80"/>
                </a:solidFill>
              </a:rPr>
              <a:t>2017</a:t>
            </a:r>
            <a:r>
              <a:rPr lang="en-US" dirty="0"/>
              <a:t>: 8 state demo launched!</a:t>
            </a:r>
          </a:p>
          <a:p>
            <a:r>
              <a:rPr lang="en-US" b="1" dirty="0">
                <a:solidFill>
                  <a:srgbClr val="074E80"/>
                </a:solidFill>
              </a:rPr>
              <a:t>2018: </a:t>
            </a:r>
            <a:r>
              <a:rPr lang="en-US" dirty="0"/>
              <a:t>SAMHSA CCBHC-E grants launched</a:t>
            </a:r>
          </a:p>
          <a:p>
            <a:r>
              <a:rPr lang="en-US" b="1" dirty="0">
                <a:solidFill>
                  <a:srgbClr val="074E80"/>
                </a:solidFill>
              </a:rPr>
              <a:t>2020: </a:t>
            </a:r>
            <a:r>
              <a:rPr lang="en-US" dirty="0"/>
              <a:t>2 new demo states! Data published!</a:t>
            </a:r>
          </a:p>
          <a:p>
            <a:r>
              <a:rPr lang="en-US" b="1" dirty="0">
                <a:solidFill>
                  <a:srgbClr val="074E80"/>
                </a:solidFill>
              </a:rPr>
              <a:t>2021: </a:t>
            </a:r>
            <a:r>
              <a:rPr lang="en-US" dirty="0"/>
              <a:t>State legislative options emerged.</a:t>
            </a:r>
          </a:p>
          <a:p>
            <a:r>
              <a:rPr lang="en-US" b="1" dirty="0">
                <a:solidFill>
                  <a:srgbClr val="074E80"/>
                </a:solidFill>
              </a:rPr>
              <a:t>2022: </a:t>
            </a:r>
            <a:r>
              <a:rPr lang="en-US" dirty="0"/>
              <a:t>Congress passed BSCA</a:t>
            </a:r>
          </a:p>
          <a:p>
            <a:r>
              <a:rPr lang="en-US" b="1" dirty="0">
                <a:solidFill>
                  <a:srgbClr val="074E80"/>
                </a:solidFill>
              </a:rPr>
              <a:t>2023: </a:t>
            </a:r>
            <a:r>
              <a:rPr lang="en-US" dirty="0"/>
              <a:t>15 states received planning grants</a:t>
            </a:r>
          </a:p>
        </p:txBody>
      </p:sp>
    </p:spTree>
    <p:extLst>
      <p:ext uri="{BB962C8B-B14F-4D97-AF65-F5344CB8AC3E}">
        <p14:creationId xmlns:p14="http://schemas.microsoft.com/office/powerpoint/2010/main" val="1911247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018A-9800-BE0C-BDA6-FE8799EC9901}"/>
              </a:ext>
            </a:extLst>
          </p:cNvPr>
          <p:cNvSpPr>
            <a:spLocks noGrp="1"/>
          </p:cNvSpPr>
          <p:nvPr>
            <p:ph type="title"/>
          </p:nvPr>
        </p:nvSpPr>
        <p:spPr/>
        <p:txBody>
          <a:bodyPr/>
          <a:lstStyle/>
          <a:p>
            <a:r>
              <a:rPr lang="en-US" dirty="0"/>
              <a:t>CCBHC Implementation Pathways</a:t>
            </a:r>
          </a:p>
        </p:txBody>
      </p:sp>
      <p:sp>
        <p:nvSpPr>
          <p:cNvPr id="3" name="Content Placeholder 2">
            <a:extLst>
              <a:ext uri="{FF2B5EF4-FFF2-40B4-BE49-F238E27FC236}">
                <a16:creationId xmlns:a16="http://schemas.microsoft.com/office/drawing/2014/main" id="{4DB1B5DA-6028-697B-73B2-B2BD77AA4A30}"/>
              </a:ext>
            </a:extLst>
          </p:cNvPr>
          <p:cNvSpPr>
            <a:spLocks noGrp="1"/>
          </p:cNvSpPr>
          <p:nvPr>
            <p:ph idx="1"/>
          </p:nvPr>
        </p:nvSpPr>
        <p:spPr/>
        <p:txBody>
          <a:bodyPr/>
          <a:lstStyle/>
          <a:p>
            <a:pPr marL="457200" indent="-457200">
              <a:buFont typeface="+mj-lt"/>
              <a:buAutoNum type="arabicPeriod"/>
            </a:pPr>
            <a:r>
              <a:rPr lang="en-US" dirty="0"/>
              <a:t>Section 223 CCBHC Demonstration Program*</a:t>
            </a:r>
          </a:p>
          <a:p>
            <a:pPr marL="457200" indent="-457200">
              <a:buFont typeface="+mj-lt"/>
              <a:buAutoNum type="arabicPeriod"/>
            </a:pPr>
            <a:r>
              <a:rPr lang="en-US" dirty="0"/>
              <a:t>Independent State Medicaid-funded CCBHC Programs</a:t>
            </a:r>
          </a:p>
          <a:p>
            <a:pPr marL="457200" indent="-457200">
              <a:buFont typeface="+mj-lt"/>
              <a:buAutoNum type="arabicPeriod"/>
            </a:pPr>
            <a:r>
              <a:rPr lang="en-US" dirty="0"/>
              <a:t>SAMHSA-administered CCBHC Grant Program </a:t>
            </a:r>
          </a:p>
        </p:txBody>
      </p:sp>
      <p:sp>
        <p:nvSpPr>
          <p:cNvPr id="4" name="TextBox 3">
            <a:extLst>
              <a:ext uri="{FF2B5EF4-FFF2-40B4-BE49-F238E27FC236}">
                <a16:creationId xmlns:a16="http://schemas.microsoft.com/office/drawing/2014/main" id="{3BE9EEBD-3624-12DF-8CEC-984A6BC4A3DC}"/>
              </a:ext>
            </a:extLst>
          </p:cNvPr>
          <p:cNvSpPr txBox="1"/>
          <p:nvPr/>
        </p:nvSpPr>
        <p:spPr>
          <a:xfrm>
            <a:off x="564874" y="5685952"/>
            <a:ext cx="9533764" cy="307777"/>
          </a:xfrm>
          <a:prstGeom prst="rect">
            <a:avLst/>
          </a:prstGeom>
          <a:noFill/>
        </p:spPr>
        <p:txBody>
          <a:bodyPr wrap="none" rtlCol="0">
            <a:spAutoFit/>
          </a:bodyPr>
          <a:lstStyle/>
          <a:p>
            <a:r>
              <a:rPr lang="en-US" sz="1400" i="1" dirty="0"/>
              <a:t>*Section 223 is a reference to the relevant section of the Protecting Access to Medicare Act, which established the demonstration</a:t>
            </a:r>
          </a:p>
        </p:txBody>
      </p:sp>
      <p:graphicFrame>
        <p:nvGraphicFramePr>
          <p:cNvPr id="5" name="Table 5">
            <a:extLst>
              <a:ext uri="{FF2B5EF4-FFF2-40B4-BE49-F238E27FC236}">
                <a16:creationId xmlns:a16="http://schemas.microsoft.com/office/drawing/2014/main" id="{AA193D90-FE46-3DF9-74C1-8F085B89701D}"/>
              </a:ext>
            </a:extLst>
          </p:cNvPr>
          <p:cNvGraphicFramePr>
            <a:graphicFrameLocks noGrp="1"/>
          </p:cNvGraphicFramePr>
          <p:nvPr/>
        </p:nvGraphicFramePr>
        <p:xfrm>
          <a:off x="578954" y="3473616"/>
          <a:ext cx="11034091" cy="1651000"/>
        </p:xfrm>
        <a:graphic>
          <a:graphicData uri="http://schemas.openxmlformats.org/drawingml/2006/table">
            <a:tbl>
              <a:tblPr firstRow="1" bandRow="1">
                <a:tableStyleId>{5C22544A-7EE6-4342-B048-85BDC9FD1C3A}</a:tableStyleId>
              </a:tblPr>
              <a:tblGrid>
                <a:gridCol w="5553489">
                  <a:extLst>
                    <a:ext uri="{9D8B030D-6E8A-4147-A177-3AD203B41FA5}">
                      <a16:colId xmlns:a16="http://schemas.microsoft.com/office/drawing/2014/main" val="2321844357"/>
                    </a:ext>
                  </a:extLst>
                </a:gridCol>
                <a:gridCol w="5480602">
                  <a:extLst>
                    <a:ext uri="{9D8B030D-6E8A-4147-A177-3AD203B41FA5}">
                      <a16:colId xmlns:a16="http://schemas.microsoft.com/office/drawing/2014/main" val="3815860770"/>
                    </a:ext>
                  </a:extLst>
                </a:gridCol>
              </a:tblGrid>
              <a:tr h="370840">
                <a:tc>
                  <a:txBody>
                    <a:bodyPr/>
                    <a:lstStyle/>
                    <a:p>
                      <a:r>
                        <a:rPr lang="en-US" dirty="0"/>
                        <a:t>Medicaid CCBHC Implementation (1 &amp;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4F80"/>
                    </a:solidFill>
                  </a:tcPr>
                </a:tc>
                <a:tc>
                  <a:txBody>
                    <a:bodyPr/>
                    <a:lstStyle/>
                    <a:p>
                      <a:r>
                        <a:rPr lang="en-US" dirty="0"/>
                        <a:t>SAMHSA Grant Program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4F80"/>
                    </a:solidFill>
                  </a:tcPr>
                </a:tc>
                <a:extLst>
                  <a:ext uri="{0D108BD9-81ED-4DB2-BD59-A6C34878D82A}">
                    <a16:rowId xmlns:a16="http://schemas.microsoft.com/office/drawing/2014/main" val="3123785690"/>
                  </a:ext>
                </a:extLst>
              </a:tr>
              <a:tr h="370840">
                <a:tc>
                  <a:txBody>
                    <a:bodyPr/>
                    <a:lstStyle/>
                    <a:p>
                      <a:r>
                        <a:rPr lang="en-US" dirty="0"/>
                        <a:t>CCBHCs receive cost-related Medicaid reimbursement (PPS or similar)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CCBHCs receive grant funding, do not qualify for special Medicaid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2519746"/>
                  </a:ext>
                </a:extLst>
              </a:tr>
              <a:tr h="370840">
                <a:tc>
                  <a:txBody>
                    <a:bodyPr/>
                    <a:lstStyle/>
                    <a:p>
                      <a:r>
                        <a:rPr lang="en-US" dirty="0"/>
                        <a:t>States finalize certification criteria and certify clinics; accountable for oversight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Clinics attest to meeting federal CCBHC criteria; states can support applications but do not have oversight 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7092137"/>
                  </a:ext>
                </a:extLst>
              </a:tr>
            </a:tbl>
          </a:graphicData>
        </a:graphic>
      </p:graphicFrame>
      <p:sp>
        <p:nvSpPr>
          <p:cNvPr id="6" name="Oval 5">
            <a:extLst>
              <a:ext uri="{FF2B5EF4-FFF2-40B4-BE49-F238E27FC236}">
                <a16:creationId xmlns:a16="http://schemas.microsoft.com/office/drawing/2014/main" id="{ED3174B1-C04E-89E3-C50E-4D418842D784}"/>
              </a:ext>
            </a:extLst>
          </p:cNvPr>
          <p:cNvSpPr/>
          <p:nvPr/>
        </p:nvSpPr>
        <p:spPr>
          <a:xfrm>
            <a:off x="9153939" y="576470"/>
            <a:ext cx="2663687" cy="2663687"/>
          </a:xfrm>
          <a:prstGeom prst="ellipse">
            <a:avLst/>
          </a:prstGeom>
          <a:solidFill>
            <a:srgbClr val="EB5E2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Colorado CHIP Rate (Demo): </a:t>
            </a:r>
            <a:r>
              <a:rPr lang="en-US" b="1" dirty="0"/>
              <a:t>65.00%</a:t>
            </a:r>
          </a:p>
          <a:p>
            <a:pPr algn="ctr"/>
            <a:endParaRPr lang="en-US" dirty="0"/>
          </a:p>
          <a:p>
            <a:pPr algn="ctr"/>
            <a:r>
              <a:rPr lang="en-US" dirty="0"/>
              <a:t>Colorado Medicaid FMAP match rate: </a:t>
            </a:r>
            <a:r>
              <a:rPr lang="en-US" b="1" dirty="0"/>
              <a:t>50.00%</a:t>
            </a:r>
          </a:p>
        </p:txBody>
      </p:sp>
    </p:spTree>
    <p:extLst>
      <p:ext uri="{BB962C8B-B14F-4D97-AF65-F5344CB8AC3E}">
        <p14:creationId xmlns:p14="http://schemas.microsoft.com/office/powerpoint/2010/main" val="124414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A10461-0667-A946-54F3-2B01E5E225B0}"/>
              </a:ext>
            </a:extLst>
          </p:cNvPr>
          <p:cNvGrpSpPr/>
          <p:nvPr/>
        </p:nvGrpSpPr>
        <p:grpSpPr>
          <a:xfrm>
            <a:off x="3419323" y="160791"/>
            <a:ext cx="8522129" cy="5372472"/>
            <a:chOff x="5157992" y="1665629"/>
            <a:chExt cx="2936367" cy="1919171"/>
          </a:xfrm>
          <a:solidFill>
            <a:schemeClr val="bg2">
              <a:lumMod val="90000"/>
            </a:schemeClr>
          </a:solidFill>
        </p:grpSpPr>
        <p:sp>
          <p:nvSpPr>
            <p:cNvPr id="3" name="Freeform 5">
              <a:extLst>
                <a:ext uri="{FF2B5EF4-FFF2-40B4-BE49-F238E27FC236}">
                  <a16:creationId xmlns:a16="http://schemas.microsoft.com/office/drawing/2014/main" id="{997C032E-1BC8-362B-1FAA-EE7DAFC8A2AB}"/>
                </a:ext>
              </a:extLst>
            </p:cNvPr>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solidFill>
              <a:schemeClr val="accent4"/>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6" name="Freeform 6">
              <a:extLst>
                <a:ext uri="{FF2B5EF4-FFF2-40B4-BE49-F238E27FC236}">
                  <a16:creationId xmlns:a16="http://schemas.microsoft.com/office/drawing/2014/main" id="{C7094E43-883E-3D7D-87B6-3DD577626468}"/>
                </a:ext>
              </a:extLst>
            </p:cNvPr>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solidFill>
              <a:srgbClr val="00847D"/>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7" name="Freeform 7">
              <a:extLst>
                <a:ext uri="{FF2B5EF4-FFF2-40B4-BE49-F238E27FC236}">
                  <a16:creationId xmlns:a16="http://schemas.microsoft.com/office/drawing/2014/main" id="{89437E40-5541-527C-DE19-99CFD0FA3FC0}"/>
                </a:ext>
              </a:extLst>
            </p:cNvPr>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solidFill>
              <a:srgbClr val="074E8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8" name="Freeform 8">
              <a:extLst>
                <a:ext uri="{FF2B5EF4-FFF2-40B4-BE49-F238E27FC236}">
                  <a16:creationId xmlns:a16="http://schemas.microsoft.com/office/drawing/2014/main" id="{11A8D14D-3A75-BFE6-A3C7-D9018C3C3693}"/>
                </a:ext>
              </a:extLst>
            </p:cNvPr>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solidFill>
              <a:srgbClr val="5F3467"/>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solidFill>
                  <a:schemeClr val="bg1">
                    <a:lumMod val="95000"/>
                  </a:schemeClr>
                </a:solidFill>
                <a:latin typeface="Source Sans Pro" panose="020B0503030403020204" pitchFamily="34" charset="0"/>
              </a:endParaRPr>
            </a:p>
          </p:txBody>
        </p:sp>
        <p:sp>
          <p:nvSpPr>
            <p:cNvPr id="9" name="Freeform 9">
              <a:extLst>
                <a:ext uri="{FF2B5EF4-FFF2-40B4-BE49-F238E27FC236}">
                  <a16:creationId xmlns:a16="http://schemas.microsoft.com/office/drawing/2014/main" id="{EC7012D2-9D96-FADE-9BE4-904B0C835194}"/>
                </a:ext>
              </a:extLst>
            </p:cNvPr>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solidFill>
              <a:srgbClr val="074E8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10" name="Freeform 10">
              <a:extLst>
                <a:ext uri="{FF2B5EF4-FFF2-40B4-BE49-F238E27FC236}">
                  <a16:creationId xmlns:a16="http://schemas.microsoft.com/office/drawing/2014/main" id="{4B45E55B-2B12-3040-2562-1A8EF2809A02}"/>
                </a:ext>
              </a:extLst>
            </p:cNvPr>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11" name="Freeform 11">
              <a:extLst>
                <a:ext uri="{FF2B5EF4-FFF2-40B4-BE49-F238E27FC236}">
                  <a16:creationId xmlns:a16="http://schemas.microsoft.com/office/drawing/2014/main" id="{7D6440F9-87FF-3ACC-5526-89A29E616F8D}"/>
                </a:ext>
              </a:extLst>
            </p:cNvPr>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solidFill>
              <a:srgbClr val="00847D"/>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12" name="Freeform 12">
              <a:extLst>
                <a:ext uri="{FF2B5EF4-FFF2-40B4-BE49-F238E27FC236}">
                  <a16:creationId xmlns:a16="http://schemas.microsoft.com/office/drawing/2014/main" id="{BF1428D1-3796-9D57-F1BC-6C10C7C6D63D}"/>
                </a:ext>
              </a:extLst>
            </p:cNvPr>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solidFill>
              <a:schemeClr val="accent4"/>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13" name="Freeform 13">
              <a:extLst>
                <a:ext uri="{FF2B5EF4-FFF2-40B4-BE49-F238E27FC236}">
                  <a16:creationId xmlns:a16="http://schemas.microsoft.com/office/drawing/2014/main" id="{791EE32B-A106-C682-1B0B-50ADED0EED68}"/>
                </a:ext>
              </a:extLst>
            </p:cNvPr>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14" name="Freeform 14">
              <a:extLst>
                <a:ext uri="{FF2B5EF4-FFF2-40B4-BE49-F238E27FC236}">
                  <a16:creationId xmlns:a16="http://schemas.microsoft.com/office/drawing/2014/main" id="{5120423B-1930-C46C-6F10-EA963F41B63E}"/>
                </a:ext>
              </a:extLst>
            </p:cNvPr>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solidFill>
              <a:srgbClr val="5F3467"/>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15" name="Freeform 15">
              <a:extLst>
                <a:ext uri="{FF2B5EF4-FFF2-40B4-BE49-F238E27FC236}">
                  <a16:creationId xmlns:a16="http://schemas.microsoft.com/office/drawing/2014/main" id="{BC1C2F76-1220-6D23-94E6-9949D5E68384}"/>
                </a:ext>
              </a:extLst>
            </p:cNvPr>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solidFill>
              <a:srgbClr val="FFC00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16" name="Freeform 16">
              <a:extLst>
                <a:ext uri="{FF2B5EF4-FFF2-40B4-BE49-F238E27FC236}">
                  <a16:creationId xmlns:a16="http://schemas.microsoft.com/office/drawing/2014/main" id="{1A192B27-3145-04B7-D442-04FD6BC2BC79}"/>
                </a:ext>
              </a:extLst>
            </p:cNvPr>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solidFill>
              <a:srgbClr val="074E8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17" name="Freeform 17">
              <a:extLst>
                <a:ext uri="{FF2B5EF4-FFF2-40B4-BE49-F238E27FC236}">
                  <a16:creationId xmlns:a16="http://schemas.microsoft.com/office/drawing/2014/main" id="{E3217318-822B-E98C-194C-D3922E6B385F}"/>
                </a:ext>
              </a:extLst>
            </p:cNvPr>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solidFill>
              <a:srgbClr val="5F3467"/>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18" name="Freeform 18">
              <a:extLst>
                <a:ext uri="{FF2B5EF4-FFF2-40B4-BE49-F238E27FC236}">
                  <a16:creationId xmlns:a16="http://schemas.microsoft.com/office/drawing/2014/main" id="{71BB259F-5E79-3411-EB36-CD220AB1E77B}"/>
                </a:ext>
              </a:extLst>
            </p:cNvPr>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19" name="Freeform 19">
              <a:extLst>
                <a:ext uri="{FF2B5EF4-FFF2-40B4-BE49-F238E27FC236}">
                  <a16:creationId xmlns:a16="http://schemas.microsoft.com/office/drawing/2014/main" id="{977B26CB-18C4-4E19-897D-2C058D63AAD2}"/>
                </a:ext>
              </a:extLst>
            </p:cNvPr>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20" name="Freeform 20">
              <a:extLst>
                <a:ext uri="{FF2B5EF4-FFF2-40B4-BE49-F238E27FC236}">
                  <a16:creationId xmlns:a16="http://schemas.microsoft.com/office/drawing/2014/main" id="{D14345C1-C782-C7D7-139D-1E50F35A7B5C}"/>
                </a:ext>
              </a:extLst>
            </p:cNvPr>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solidFill>
              <a:schemeClr val="accent4"/>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21" name="Freeform 21">
              <a:extLst>
                <a:ext uri="{FF2B5EF4-FFF2-40B4-BE49-F238E27FC236}">
                  <a16:creationId xmlns:a16="http://schemas.microsoft.com/office/drawing/2014/main" id="{A7291991-7A84-8770-1ED1-389F4DC91735}"/>
                </a:ext>
              </a:extLst>
            </p:cNvPr>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solidFill>
              <a:srgbClr val="00847D"/>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22" name="Freeform 22">
              <a:extLst>
                <a:ext uri="{FF2B5EF4-FFF2-40B4-BE49-F238E27FC236}">
                  <a16:creationId xmlns:a16="http://schemas.microsoft.com/office/drawing/2014/main" id="{F732929F-18D1-BDCE-3DD0-6EBF3DE2972C}"/>
                </a:ext>
              </a:extLst>
            </p:cNvPr>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solidFill>
              <a:srgbClr val="00847D"/>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23" name="Freeform 23">
              <a:extLst>
                <a:ext uri="{FF2B5EF4-FFF2-40B4-BE49-F238E27FC236}">
                  <a16:creationId xmlns:a16="http://schemas.microsoft.com/office/drawing/2014/main" id="{EC34897A-B3DE-9181-200A-945493C2AB7E}"/>
                </a:ext>
              </a:extLst>
            </p:cNvPr>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solidFill>
                  <a:schemeClr val="accent2"/>
                </a:solidFill>
                <a:latin typeface="Source Sans Pro" panose="020B0503030403020204" pitchFamily="34" charset="0"/>
              </a:endParaRPr>
            </a:p>
          </p:txBody>
        </p:sp>
        <p:sp>
          <p:nvSpPr>
            <p:cNvPr id="24" name="Freeform 24">
              <a:extLst>
                <a:ext uri="{FF2B5EF4-FFF2-40B4-BE49-F238E27FC236}">
                  <a16:creationId xmlns:a16="http://schemas.microsoft.com/office/drawing/2014/main" id="{498077AC-CBE9-98C0-D341-506A6468B0C3}"/>
                </a:ext>
              </a:extLst>
            </p:cNvPr>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solidFill>
              <a:srgbClr val="00847D"/>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25" name="Freeform 25">
              <a:extLst>
                <a:ext uri="{FF2B5EF4-FFF2-40B4-BE49-F238E27FC236}">
                  <a16:creationId xmlns:a16="http://schemas.microsoft.com/office/drawing/2014/main" id="{0DE0C18A-1FAE-A8CD-842F-442E9695BE43}"/>
                </a:ext>
              </a:extLst>
            </p:cNvPr>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solidFill>
              <a:srgbClr val="00847D"/>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26" name="Freeform 26">
              <a:extLst>
                <a:ext uri="{FF2B5EF4-FFF2-40B4-BE49-F238E27FC236}">
                  <a16:creationId xmlns:a16="http://schemas.microsoft.com/office/drawing/2014/main" id="{82CE90F4-6555-27D4-C728-64336E79E19F}"/>
                </a:ext>
              </a:extLst>
            </p:cNvPr>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solidFill>
              <a:srgbClr val="074E8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27" name="Freeform 27">
              <a:extLst>
                <a:ext uri="{FF2B5EF4-FFF2-40B4-BE49-F238E27FC236}">
                  <a16:creationId xmlns:a16="http://schemas.microsoft.com/office/drawing/2014/main" id="{A06863ED-B1FC-E182-8CB5-99E8402FF6F8}"/>
                </a:ext>
              </a:extLst>
            </p:cNvPr>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solidFill>
              <a:srgbClr val="00847D"/>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28" name="Freeform 28">
              <a:extLst>
                <a:ext uri="{FF2B5EF4-FFF2-40B4-BE49-F238E27FC236}">
                  <a16:creationId xmlns:a16="http://schemas.microsoft.com/office/drawing/2014/main" id="{5F6ED318-AF44-18AE-3A2C-84A79924881A}"/>
                </a:ext>
              </a:extLst>
            </p:cNvPr>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solidFill>
              <a:srgbClr val="074E8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29" name="Freeform 29">
              <a:extLst>
                <a:ext uri="{FF2B5EF4-FFF2-40B4-BE49-F238E27FC236}">
                  <a16:creationId xmlns:a16="http://schemas.microsoft.com/office/drawing/2014/main" id="{5CCFAFE2-648D-36DD-5719-E26282BB4C48}"/>
                </a:ext>
              </a:extLst>
            </p:cNvPr>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30" name="Freeform 30">
              <a:extLst>
                <a:ext uri="{FF2B5EF4-FFF2-40B4-BE49-F238E27FC236}">
                  <a16:creationId xmlns:a16="http://schemas.microsoft.com/office/drawing/2014/main" id="{77634886-96C6-2CB7-105F-CDA864FF343B}"/>
                </a:ext>
              </a:extLst>
            </p:cNvPr>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31" name="Freeform 31">
              <a:extLst>
                <a:ext uri="{FF2B5EF4-FFF2-40B4-BE49-F238E27FC236}">
                  <a16:creationId xmlns:a16="http://schemas.microsoft.com/office/drawing/2014/main" id="{6906F7E4-55CB-80E9-E6BF-E194C5AB0CB5}"/>
                </a:ext>
              </a:extLst>
            </p:cNvPr>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solidFill>
              <a:srgbClr val="00847D"/>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32" name="Freeform 32">
              <a:extLst>
                <a:ext uri="{FF2B5EF4-FFF2-40B4-BE49-F238E27FC236}">
                  <a16:creationId xmlns:a16="http://schemas.microsoft.com/office/drawing/2014/main" id="{C05258A9-BC5E-BAD9-C52B-6EB65499A124}"/>
                </a:ext>
              </a:extLst>
            </p:cNvPr>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33" name="Freeform 33">
              <a:extLst>
                <a:ext uri="{FF2B5EF4-FFF2-40B4-BE49-F238E27FC236}">
                  <a16:creationId xmlns:a16="http://schemas.microsoft.com/office/drawing/2014/main" id="{20FD2057-AF73-D1E6-1574-436F3AC5556B}"/>
                </a:ext>
              </a:extLst>
            </p:cNvPr>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solidFill>
              <a:schemeClr val="accent4"/>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34" name="Freeform 34">
              <a:extLst>
                <a:ext uri="{FF2B5EF4-FFF2-40B4-BE49-F238E27FC236}">
                  <a16:creationId xmlns:a16="http://schemas.microsoft.com/office/drawing/2014/main" id="{B1DA8320-62C5-F9C6-961F-DC17B1C16891}"/>
                </a:ext>
              </a:extLst>
            </p:cNvPr>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solidFill>
              <a:srgbClr val="5F3467"/>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35" name="Freeform 35">
              <a:extLst>
                <a:ext uri="{FF2B5EF4-FFF2-40B4-BE49-F238E27FC236}">
                  <a16:creationId xmlns:a16="http://schemas.microsoft.com/office/drawing/2014/main" id="{BD09FCF8-6BF9-C25C-1235-69E787B71161}"/>
                </a:ext>
              </a:extLst>
            </p:cNvPr>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solidFill>
              <a:srgbClr val="5F3467"/>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36" name="Freeform 36">
              <a:extLst>
                <a:ext uri="{FF2B5EF4-FFF2-40B4-BE49-F238E27FC236}">
                  <a16:creationId xmlns:a16="http://schemas.microsoft.com/office/drawing/2014/main" id="{96DE15AE-7B36-A2D0-C61B-9C56503B7DF4}"/>
                </a:ext>
              </a:extLst>
            </p:cNvPr>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solidFill>
              <a:srgbClr val="5F3467"/>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37" name="Freeform 37">
              <a:extLst>
                <a:ext uri="{FF2B5EF4-FFF2-40B4-BE49-F238E27FC236}">
                  <a16:creationId xmlns:a16="http://schemas.microsoft.com/office/drawing/2014/main" id="{CBFA571B-7D67-5F4D-8129-833F84CC6051}"/>
                </a:ext>
              </a:extLst>
            </p:cNvPr>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solidFill>
              <a:srgbClr val="00847D"/>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38" name="Freeform 38">
              <a:extLst>
                <a:ext uri="{FF2B5EF4-FFF2-40B4-BE49-F238E27FC236}">
                  <a16:creationId xmlns:a16="http://schemas.microsoft.com/office/drawing/2014/main" id="{3EBAF504-BCA6-1574-DBB7-CFAFCB1A2139}"/>
                </a:ext>
              </a:extLst>
            </p:cNvPr>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solidFill>
              <a:srgbClr val="00847D"/>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solidFill>
                  <a:schemeClr val="accent6"/>
                </a:solidFill>
                <a:latin typeface="Source Sans Pro" panose="020B0503030403020204" pitchFamily="34" charset="0"/>
              </a:endParaRPr>
            </a:p>
          </p:txBody>
        </p:sp>
        <p:sp>
          <p:nvSpPr>
            <p:cNvPr id="39" name="Freeform 39">
              <a:extLst>
                <a:ext uri="{FF2B5EF4-FFF2-40B4-BE49-F238E27FC236}">
                  <a16:creationId xmlns:a16="http://schemas.microsoft.com/office/drawing/2014/main" id="{99E79FBD-93E6-B3A6-D83D-E7F5FF8A949D}"/>
                </a:ext>
              </a:extLst>
            </p:cNvPr>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solidFill>
              <a:srgbClr val="074E8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40" name="Freeform 40">
              <a:extLst>
                <a:ext uri="{FF2B5EF4-FFF2-40B4-BE49-F238E27FC236}">
                  <a16:creationId xmlns:a16="http://schemas.microsoft.com/office/drawing/2014/main" id="{24F79030-25C1-7FA9-547D-31FEAF25980F}"/>
                </a:ext>
              </a:extLst>
            </p:cNvPr>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solidFill>
              <a:schemeClr val="bg2">
                <a:lumMod val="90000"/>
              </a:schemeClr>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41" name="Freeform 41">
              <a:extLst>
                <a:ext uri="{FF2B5EF4-FFF2-40B4-BE49-F238E27FC236}">
                  <a16:creationId xmlns:a16="http://schemas.microsoft.com/office/drawing/2014/main" id="{A221D2D9-86B2-93FD-51E4-F4D36DB87F01}"/>
                </a:ext>
              </a:extLst>
            </p:cNvPr>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solidFill>
              <a:srgbClr val="00847D"/>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42" name="Freeform 42">
              <a:extLst>
                <a:ext uri="{FF2B5EF4-FFF2-40B4-BE49-F238E27FC236}">
                  <a16:creationId xmlns:a16="http://schemas.microsoft.com/office/drawing/2014/main" id="{260B4DFA-C3AD-54E1-C6E4-9D7CFCF5732C}"/>
                </a:ext>
              </a:extLst>
            </p:cNvPr>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solidFill>
              <a:srgbClr val="00847D"/>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43" name="Freeform 43">
              <a:extLst>
                <a:ext uri="{FF2B5EF4-FFF2-40B4-BE49-F238E27FC236}">
                  <a16:creationId xmlns:a16="http://schemas.microsoft.com/office/drawing/2014/main" id="{9FD50624-CFC8-CC08-A466-7A849F0306DB}"/>
                </a:ext>
              </a:extLst>
            </p:cNvPr>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solidFill>
              <a:srgbClr val="074E8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44" name="Freeform 44">
              <a:extLst>
                <a:ext uri="{FF2B5EF4-FFF2-40B4-BE49-F238E27FC236}">
                  <a16:creationId xmlns:a16="http://schemas.microsoft.com/office/drawing/2014/main" id="{B4ACB8F6-DB9B-A1C5-4F08-2D6BA4A71486}"/>
                </a:ext>
              </a:extLst>
            </p:cNvPr>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solidFill>
              <a:srgbClr val="00847D"/>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45" name="Freeform 45">
              <a:extLst>
                <a:ext uri="{FF2B5EF4-FFF2-40B4-BE49-F238E27FC236}">
                  <a16:creationId xmlns:a16="http://schemas.microsoft.com/office/drawing/2014/main" id="{988097E5-8554-3410-1B7B-7293765D2FFC}"/>
                </a:ext>
              </a:extLst>
            </p:cNvPr>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46" name="Freeform 46">
              <a:extLst>
                <a:ext uri="{FF2B5EF4-FFF2-40B4-BE49-F238E27FC236}">
                  <a16:creationId xmlns:a16="http://schemas.microsoft.com/office/drawing/2014/main" id="{A82A2033-1955-759A-9346-F488DE0916B3}"/>
                </a:ext>
              </a:extLst>
            </p:cNvPr>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47" name="Freeform 47">
              <a:extLst>
                <a:ext uri="{FF2B5EF4-FFF2-40B4-BE49-F238E27FC236}">
                  <a16:creationId xmlns:a16="http://schemas.microsoft.com/office/drawing/2014/main" id="{24D89E3D-5C1D-9127-F491-7AB51B50D1DC}"/>
                </a:ext>
              </a:extLst>
            </p:cNvPr>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48" name="Line 48">
              <a:extLst>
                <a:ext uri="{FF2B5EF4-FFF2-40B4-BE49-F238E27FC236}">
                  <a16:creationId xmlns:a16="http://schemas.microsoft.com/office/drawing/2014/main" id="{4D7DD1B4-2C6F-C3B5-1FD1-FBEACA008B9D}"/>
                </a:ext>
              </a:extLst>
            </p:cNvPr>
            <p:cNvSpPr>
              <a:spLocks noChangeShapeType="1"/>
            </p:cNvSpPr>
            <p:nvPr/>
          </p:nvSpPr>
          <p:spPr bwMode="auto">
            <a:xfrm>
              <a:off x="6881808" y="2014722"/>
              <a:ext cx="0" cy="0"/>
            </a:xfrm>
            <a:prstGeom prst="line">
              <a:avLst/>
            </a:prstGeom>
            <a:grpFill/>
            <a:ln w="0">
              <a:solidFill>
                <a:schemeClr val="bg2"/>
              </a:solidFill>
              <a:round/>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49" name="Line 49">
              <a:extLst>
                <a:ext uri="{FF2B5EF4-FFF2-40B4-BE49-F238E27FC236}">
                  <a16:creationId xmlns:a16="http://schemas.microsoft.com/office/drawing/2014/main" id="{B81440F6-6692-3E2C-6DFC-8EE49C43AB01}"/>
                </a:ext>
              </a:extLst>
            </p:cNvPr>
            <p:cNvSpPr>
              <a:spLocks noChangeShapeType="1"/>
            </p:cNvSpPr>
            <p:nvPr/>
          </p:nvSpPr>
          <p:spPr bwMode="auto">
            <a:xfrm>
              <a:off x="6881808" y="2014722"/>
              <a:ext cx="0" cy="0"/>
            </a:xfrm>
            <a:prstGeom prst="line">
              <a:avLst/>
            </a:prstGeom>
            <a:grp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50" name="Freeform 50">
              <a:extLst>
                <a:ext uri="{FF2B5EF4-FFF2-40B4-BE49-F238E27FC236}">
                  <a16:creationId xmlns:a16="http://schemas.microsoft.com/office/drawing/2014/main" id="{F4CE8573-E902-B741-5646-873ADE2A547E}"/>
                </a:ext>
              </a:extLst>
            </p:cNvPr>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51" name="Freeform 51">
              <a:extLst>
                <a:ext uri="{FF2B5EF4-FFF2-40B4-BE49-F238E27FC236}">
                  <a16:creationId xmlns:a16="http://schemas.microsoft.com/office/drawing/2014/main" id="{CCA49E10-DD0B-116B-7761-E18ABAEC427C}"/>
                </a:ext>
              </a:extLst>
            </p:cNvPr>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solidFill>
              <a:srgbClr val="5F3467"/>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52" name="Freeform 52">
              <a:extLst>
                <a:ext uri="{FF2B5EF4-FFF2-40B4-BE49-F238E27FC236}">
                  <a16:creationId xmlns:a16="http://schemas.microsoft.com/office/drawing/2014/main" id="{7745C461-FB86-4FF4-F6D6-471DEBCAF2B0}"/>
                </a:ext>
              </a:extLst>
            </p:cNvPr>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solidFill>
              <a:srgbClr val="00847D"/>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53" name="Freeform 53">
              <a:extLst>
                <a:ext uri="{FF2B5EF4-FFF2-40B4-BE49-F238E27FC236}">
                  <a16:creationId xmlns:a16="http://schemas.microsoft.com/office/drawing/2014/main" id="{16D61FB3-4971-B668-1704-171007A30659}"/>
                </a:ext>
              </a:extLst>
            </p:cNvPr>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solidFill>
              <a:srgbClr val="074E8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54" name="Freeform 54">
              <a:extLst>
                <a:ext uri="{FF2B5EF4-FFF2-40B4-BE49-F238E27FC236}">
                  <a16:creationId xmlns:a16="http://schemas.microsoft.com/office/drawing/2014/main" id="{97737658-E621-3A08-0374-F0F78A268148}"/>
                </a:ext>
              </a:extLst>
            </p:cNvPr>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solidFill>
              <a:srgbClr val="074E8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55" name="Freeform 55">
              <a:extLst>
                <a:ext uri="{FF2B5EF4-FFF2-40B4-BE49-F238E27FC236}">
                  <a16:creationId xmlns:a16="http://schemas.microsoft.com/office/drawing/2014/main" id="{0DABE12C-70FF-603B-7295-762B88B3AB36}"/>
                </a:ext>
              </a:extLst>
            </p:cNvPr>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solidFill>
              <a:srgbClr val="00847D"/>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dirty="0">
                <a:latin typeface="Source Sans Pro" panose="020B0503030403020204" pitchFamily="34" charset="0"/>
              </a:endParaRPr>
            </a:p>
          </p:txBody>
        </p:sp>
        <p:sp>
          <p:nvSpPr>
            <p:cNvPr id="56" name="Freeform 68">
              <a:extLst>
                <a:ext uri="{FF2B5EF4-FFF2-40B4-BE49-F238E27FC236}">
                  <a16:creationId xmlns:a16="http://schemas.microsoft.com/office/drawing/2014/main" id="{544AC5B7-58E8-CF47-F0B3-CC6541C01935}"/>
                </a:ext>
              </a:extLst>
            </p:cNvPr>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solidFill>
              <a:srgbClr val="074E8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noAutofit/>
            </a:bodyPr>
            <a:lstStyle/>
            <a:p>
              <a:endParaRPr lang="en-US" sz="675" b="1" dirty="0">
                <a:latin typeface="Source Sans Pro" panose="020B0503030403020204" pitchFamily="34" charset="0"/>
              </a:endParaRPr>
            </a:p>
          </p:txBody>
        </p:sp>
        <p:sp>
          <p:nvSpPr>
            <p:cNvPr id="57" name="Freeform 69">
              <a:extLst>
                <a:ext uri="{FF2B5EF4-FFF2-40B4-BE49-F238E27FC236}">
                  <a16:creationId xmlns:a16="http://schemas.microsoft.com/office/drawing/2014/main" id="{E3FBE171-8E76-FCA3-A014-113D37A87E6C}"/>
                </a:ext>
              </a:extLst>
            </p:cNvPr>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solidFill>
              <a:srgbClr val="5F3467"/>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noAutofit/>
            </a:bodyPr>
            <a:lstStyle/>
            <a:p>
              <a:endParaRPr lang="en-US" sz="675" b="1" dirty="0">
                <a:latin typeface="Source Sans Pro" panose="020B0503030403020204" pitchFamily="34" charset="0"/>
              </a:endParaRPr>
            </a:p>
          </p:txBody>
        </p:sp>
      </p:grpSp>
      <p:sp>
        <p:nvSpPr>
          <p:cNvPr id="58" name="TextBox 57">
            <a:extLst>
              <a:ext uri="{FF2B5EF4-FFF2-40B4-BE49-F238E27FC236}">
                <a16:creationId xmlns:a16="http://schemas.microsoft.com/office/drawing/2014/main" id="{6A12FF81-ECC8-ECDB-FB0F-AC9967CF52AE}"/>
              </a:ext>
            </a:extLst>
          </p:cNvPr>
          <p:cNvSpPr txBox="1"/>
          <p:nvPr/>
        </p:nvSpPr>
        <p:spPr>
          <a:xfrm>
            <a:off x="441028" y="469979"/>
            <a:ext cx="2814352" cy="2062103"/>
          </a:xfrm>
          <a:prstGeom prst="rect">
            <a:avLst/>
          </a:prstGeom>
          <a:noFill/>
        </p:spPr>
        <p:txBody>
          <a:bodyPr wrap="square" rtlCol="0" anchor="ctr" anchorCtr="0">
            <a:spAutoFit/>
          </a:bodyPr>
          <a:lstStyle/>
          <a:p>
            <a:r>
              <a:rPr lang="en-US" sz="3200" b="1" spc="113" dirty="0">
                <a:solidFill>
                  <a:srgbClr val="00847D"/>
                </a:solidFill>
                <a:ea typeface="Noto Sans Light" panose="020B0402040504020204" pitchFamily="34" charset="0"/>
                <a:cs typeface="Lato" panose="020F0502020204030203" pitchFamily="34" charset="0"/>
              </a:rPr>
              <a:t>Federal &amp; State Actions Across the Country</a:t>
            </a:r>
          </a:p>
        </p:txBody>
      </p:sp>
      <p:sp>
        <p:nvSpPr>
          <p:cNvPr id="59" name="Rectangle 58">
            <a:extLst>
              <a:ext uri="{FF2B5EF4-FFF2-40B4-BE49-F238E27FC236}">
                <a16:creationId xmlns:a16="http://schemas.microsoft.com/office/drawing/2014/main" id="{14D347A5-EEBD-F608-4EA8-4FB361DA720C}"/>
              </a:ext>
            </a:extLst>
          </p:cNvPr>
          <p:cNvSpPr/>
          <p:nvPr/>
        </p:nvSpPr>
        <p:spPr>
          <a:xfrm>
            <a:off x="355707" y="3580620"/>
            <a:ext cx="250296" cy="252712"/>
          </a:xfrm>
          <a:prstGeom prst="rect">
            <a:avLst/>
          </a:prstGeom>
          <a:solidFill>
            <a:srgbClr val="EA5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Source Sans Pro Light" panose="020B0403030403020204" pitchFamily="34" charset="0"/>
            </a:endParaRPr>
          </a:p>
        </p:txBody>
      </p:sp>
      <p:sp>
        <p:nvSpPr>
          <p:cNvPr id="60" name="Rectangle 59">
            <a:extLst>
              <a:ext uri="{FF2B5EF4-FFF2-40B4-BE49-F238E27FC236}">
                <a16:creationId xmlns:a16="http://schemas.microsoft.com/office/drawing/2014/main" id="{D6480E4F-83CA-B68A-99A0-1EE476B66FBA}"/>
              </a:ext>
            </a:extLst>
          </p:cNvPr>
          <p:cNvSpPr/>
          <p:nvPr/>
        </p:nvSpPr>
        <p:spPr>
          <a:xfrm>
            <a:off x="352868" y="3832744"/>
            <a:ext cx="250296" cy="252712"/>
          </a:xfrm>
          <a:prstGeom prst="rect">
            <a:avLst/>
          </a:prstGeom>
          <a:solidFill>
            <a:srgbClr val="074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Source Sans Pro Light" panose="020B0403030403020204" pitchFamily="34" charset="0"/>
            </a:endParaRPr>
          </a:p>
        </p:txBody>
      </p:sp>
      <p:sp>
        <p:nvSpPr>
          <p:cNvPr id="61" name="Rectangle 60">
            <a:extLst>
              <a:ext uri="{FF2B5EF4-FFF2-40B4-BE49-F238E27FC236}">
                <a16:creationId xmlns:a16="http://schemas.microsoft.com/office/drawing/2014/main" id="{EC2B230A-2917-1796-96FD-1EA5103EFACD}"/>
              </a:ext>
            </a:extLst>
          </p:cNvPr>
          <p:cNvSpPr/>
          <p:nvPr/>
        </p:nvSpPr>
        <p:spPr>
          <a:xfrm>
            <a:off x="352868" y="4093253"/>
            <a:ext cx="250296" cy="252712"/>
          </a:xfrm>
          <a:prstGeom prst="rect">
            <a:avLst/>
          </a:prstGeom>
          <a:solidFill>
            <a:srgbClr val="008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Source Sans Pro Light" panose="020B0403030403020204" pitchFamily="34" charset="0"/>
            </a:endParaRPr>
          </a:p>
        </p:txBody>
      </p:sp>
      <p:sp>
        <p:nvSpPr>
          <p:cNvPr id="62" name="Subtitle 2">
            <a:extLst>
              <a:ext uri="{FF2B5EF4-FFF2-40B4-BE49-F238E27FC236}">
                <a16:creationId xmlns:a16="http://schemas.microsoft.com/office/drawing/2014/main" id="{CDC4C712-C5BE-CD1A-D8E7-6412ED199F01}"/>
              </a:ext>
            </a:extLst>
          </p:cNvPr>
          <p:cNvSpPr txBox="1">
            <a:spLocks/>
          </p:cNvSpPr>
          <p:nvPr/>
        </p:nvSpPr>
        <p:spPr>
          <a:xfrm>
            <a:off x="701445" y="3593488"/>
            <a:ext cx="4080992" cy="262149"/>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00"/>
              </a:lnSpc>
              <a:spcBef>
                <a:spcPts val="638"/>
              </a:spcBef>
            </a:pPr>
            <a:r>
              <a:rPr lang="en-US" sz="1050" dirty="0">
                <a:latin typeface="+mj-lt"/>
                <a:ea typeface="Noto Sans Light" panose="020B0402040504020204" pitchFamily="34" charset="0"/>
                <a:cs typeface="Lato Light" panose="020F0502020204030203" pitchFamily="34" charset="0"/>
              </a:rPr>
              <a:t>Established the CCBHC Model through Medicaid Demonstration </a:t>
            </a:r>
          </a:p>
        </p:txBody>
      </p:sp>
      <p:sp>
        <p:nvSpPr>
          <p:cNvPr id="63" name="Subtitle 2">
            <a:extLst>
              <a:ext uri="{FF2B5EF4-FFF2-40B4-BE49-F238E27FC236}">
                <a16:creationId xmlns:a16="http://schemas.microsoft.com/office/drawing/2014/main" id="{B491ABAC-5ED8-21F6-AAD1-B73AC7B6F411}"/>
              </a:ext>
            </a:extLst>
          </p:cNvPr>
          <p:cNvSpPr txBox="1">
            <a:spLocks/>
          </p:cNvSpPr>
          <p:nvPr/>
        </p:nvSpPr>
        <p:spPr>
          <a:xfrm>
            <a:off x="684130" y="3854585"/>
            <a:ext cx="4080992" cy="262149"/>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00"/>
              </a:lnSpc>
              <a:spcBef>
                <a:spcPts val="638"/>
              </a:spcBef>
            </a:pPr>
            <a:r>
              <a:rPr lang="en-US" sz="1050" dirty="0">
                <a:latin typeface="+mj-lt"/>
                <a:ea typeface="Noto Sans Light" panose="020B0402040504020204" pitchFamily="34" charset="0"/>
                <a:cs typeface="Lato Light" panose="020F0502020204030203" pitchFamily="34" charset="0"/>
              </a:rPr>
              <a:t>CCBHC Planning Grant (2016)</a:t>
            </a:r>
          </a:p>
        </p:txBody>
      </p:sp>
      <p:sp>
        <p:nvSpPr>
          <p:cNvPr id="64" name="Subtitle 2">
            <a:extLst>
              <a:ext uri="{FF2B5EF4-FFF2-40B4-BE49-F238E27FC236}">
                <a16:creationId xmlns:a16="http://schemas.microsoft.com/office/drawing/2014/main" id="{58CA00B2-8548-110B-13EF-58C9415C198F}"/>
              </a:ext>
            </a:extLst>
          </p:cNvPr>
          <p:cNvSpPr txBox="1">
            <a:spLocks/>
          </p:cNvSpPr>
          <p:nvPr/>
        </p:nvSpPr>
        <p:spPr>
          <a:xfrm>
            <a:off x="690498" y="4112668"/>
            <a:ext cx="4080992" cy="262149"/>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00"/>
              </a:lnSpc>
              <a:spcBef>
                <a:spcPts val="638"/>
              </a:spcBef>
            </a:pPr>
            <a:r>
              <a:rPr lang="en-US" sz="1050" dirty="0">
                <a:latin typeface="+mj-lt"/>
                <a:ea typeface="Noto Sans Light" panose="020B0402040504020204" pitchFamily="34" charset="0"/>
                <a:cs typeface="Lato Light" panose="020F0502020204030203" pitchFamily="34" charset="0"/>
              </a:rPr>
              <a:t>CCBHC Planning Grant (2023)</a:t>
            </a:r>
          </a:p>
        </p:txBody>
      </p:sp>
      <p:sp>
        <p:nvSpPr>
          <p:cNvPr id="65" name="Rectangle 64">
            <a:extLst>
              <a:ext uri="{FF2B5EF4-FFF2-40B4-BE49-F238E27FC236}">
                <a16:creationId xmlns:a16="http://schemas.microsoft.com/office/drawing/2014/main" id="{D23B33C0-B8EC-0185-187C-64BE86ECF41B}"/>
              </a:ext>
            </a:extLst>
          </p:cNvPr>
          <p:cNvSpPr/>
          <p:nvPr/>
        </p:nvSpPr>
        <p:spPr>
          <a:xfrm>
            <a:off x="352867" y="4337538"/>
            <a:ext cx="250296" cy="252712"/>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Source Sans Pro Light" panose="020B0403030403020204" pitchFamily="34" charset="0"/>
            </a:endParaRPr>
          </a:p>
        </p:txBody>
      </p:sp>
      <p:sp>
        <p:nvSpPr>
          <p:cNvPr id="66" name="Subtitle 2">
            <a:extLst>
              <a:ext uri="{FF2B5EF4-FFF2-40B4-BE49-F238E27FC236}">
                <a16:creationId xmlns:a16="http://schemas.microsoft.com/office/drawing/2014/main" id="{6629D407-181F-6968-8EE5-B6DAC4A12018}"/>
              </a:ext>
            </a:extLst>
          </p:cNvPr>
          <p:cNvSpPr txBox="1">
            <a:spLocks/>
          </p:cNvSpPr>
          <p:nvPr/>
        </p:nvSpPr>
        <p:spPr>
          <a:xfrm>
            <a:off x="696865" y="4356848"/>
            <a:ext cx="4080992" cy="262149"/>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00"/>
              </a:lnSpc>
              <a:spcBef>
                <a:spcPts val="638"/>
              </a:spcBef>
            </a:pPr>
            <a:r>
              <a:rPr lang="en-US" sz="1050" dirty="0">
                <a:latin typeface="+mj-lt"/>
                <a:ea typeface="Noto Sans Light" panose="020B0402040504020204" pitchFamily="34" charset="0"/>
                <a:cs typeface="Lato Light" panose="020F0502020204030203" pitchFamily="34" charset="0"/>
              </a:rPr>
              <a:t>No CCBHC Actions </a:t>
            </a:r>
          </a:p>
        </p:txBody>
      </p:sp>
      <p:sp>
        <p:nvSpPr>
          <p:cNvPr id="67" name="Rectangle 66">
            <a:extLst>
              <a:ext uri="{FF2B5EF4-FFF2-40B4-BE49-F238E27FC236}">
                <a16:creationId xmlns:a16="http://schemas.microsoft.com/office/drawing/2014/main" id="{5300C8EB-F725-0BA3-0785-A84DAF9534F8}"/>
              </a:ext>
            </a:extLst>
          </p:cNvPr>
          <p:cNvSpPr/>
          <p:nvPr/>
        </p:nvSpPr>
        <p:spPr>
          <a:xfrm>
            <a:off x="352867" y="4594352"/>
            <a:ext cx="250296" cy="252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Source Sans Pro Light" panose="020B0403030403020204" pitchFamily="34" charset="0"/>
            </a:endParaRPr>
          </a:p>
        </p:txBody>
      </p:sp>
      <p:sp>
        <p:nvSpPr>
          <p:cNvPr id="68" name="Subtitle 2">
            <a:extLst>
              <a:ext uri="{FF2B5EF4-FFF2-40B4-BE49-F238E27FC236}">
                <a16:creationId xmlns:a16="http://schemas.microsoft.com/office/drawing/2014/main" id="{E47A65EE-3681-EAE5-C82A-4F110A078D3B}"/>
              </a:ext>
            </a:extLst>
          </p:cNvPr>
          <p:cNvSpPr txBox="1">
            <a:spLocks/>
          </p:cNvSpPr>
          <p:nvPr/>
        </p:nvSpPr>
        <p:spPr>
          <a:xfrm>
            <a:off x="680462" y="4614931"/>
            <a:ext cx="2703733" cy="262149"/>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00"/>
              </a:lnSpc>
              <a:spcBef>
                <a:spcPts val="638"/>
              </a:spcBef>
            </a:pPr>
            <a:r>
              <a:rPr lang="en-US" sz="1050" dirty="0">
                <a:latin typeface="+mj-lt"/>
                <a:ea typeface="Noto Sans Light" panose="020B0402040504020204" pitchFamily="34" charset="0"/>
                <a:cs typeface="Lato Light" panose="020F0502020204030203" pitchFamily="34" charset="0"/>
              </a:rPr>
              <a:t>State Legislation to Pursue the CCBHC Model </a:t>
            </a:r>
          </a:p>
        </p:txBody>
      </p:sp>
      <p:sp>
        <p:nvSpPr>
          <p:cNvPr id="69" name="Rectangle 68">
            <a:extLst>
              <a:ext uri="{FF2B5EF4-FFF2-40B4-BE49-F238E27FC236}">
                <a16:creationId xmlns:a16="http://schemas.microsoft.com/office/drawing/2014/main" id="{65174836-69A5-68B5-B770-0ECF33E21087}"/>
              </a:ext>
            </a:extLst>
          </p:cNvPr>
          <p:cNvSpPr/>
          <p:nvPr/>
        </p:nvSpPr>
        <p:spPr>
          <a:xfrm>
            <a:off x="355707" y="4849132"/>
            <a:ext cx="243486" cy="252712"/>
          </a:xfrm>
          <a:prstGeom prst="rect">
            <a:avLst/>
          </a:prstGeom>
          <a:solidFill>
            <a:srgbClr val="5F3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Source Sans Pro Light" panose="020B0403030403020204" pitchFamily="34" charset="0"/>
            </a:endParaRPr>
          </a:p>
        </p:txBody>
      </p:sp>
      <p:sp>
        <p:nvSpPr>
          <p:cNvPr id="70" name="Subtitle 2">
            <a:extLst>
              <a:ext uri="{FF2B5EF4-FFF2-40B4-BE49-F238E27FC236}">
                <a16:creationId xmlns:a16="http://schemas.microsoft.com/office/drawing/2014/main" id="{EC88C3EB-E45E-D503-F69F-662E945D4AAC}"/>
              </a:ext>
            </a:extLst>
          </p:cNvPr>
          <p:cNvSpPr txBox="1">
            <a:spLocks/>
          </p:cNvSpPr>
          <p:nvPr/>
        </p:nvSpPr>
        <p:spPr>
          <a:xfrm>
            <a:off x="675437" y="4849132"/>
            <a:ext cx="2788988" cy="262149"/>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00"/>
              </a:lnSpc>
              <a:spcBef>
                <a:spcPts val="638"/>
              </a:spcBef>
            </a:pPr>
            <a:r>
              <a:rPr lang="en-US" sz="1050" dirty="0">
                <a:latin typeface="+mj-lt"/>
                <a:ea typeface="Noto Sans Light" panose="020B0402040504020204" pitchFamily="34" charset="0"/>
                <a:cs typeface="Lato Light" panose="020F0502020204030203" pitchFamily="34" charset="0"/>
              </a:rPr>
              <a:t>CCBHC Clinic-level SAMHSA Grant</a:t>
            </a:r>
          </a:p>
        </p:txBody>
      </p:sp>
      <p:sp>
        <p:nvSpPr>
          <p:cNvPr id="4" name="Subtitle 2">
            <a:extLst>
              <a:ext uri="{FF2B5EF4-FFF2-40B4-BE49-F238E27FC236}">
                <a16:creationId xmlns:a16="http://schemas.microsoft.com/office/drawing/2014/main" id="{5A42F565-9FE7-71E9-15EB-F5109AD2AB97}"/>
              </a:ext>
            </a:extLst>
          </p:cNvPr>
          <p:cNvSpPr txBox="1">
            <a:spLocks/>
          </p:cNvSpPr>
          <p:nvPr/>
        </p:nvSpPr>
        <p:spPr>
          <a:xfrm>
            <a:off x="680462" y="5132606"/>
            <a:ext cx="2788988" cy="262149"/>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00"/>
              </a:lnSpc>
              <a:spcBef>
                <a:spcPts val="638"/>
              </a:spcBef>
            </a:pPr>
            <a:r>
              <a:rPr lang="en-US" sz="1050" dirty="0">
                <a:latin typeface="+mj-lt"/>
                <a:ea typeface="Noto Sans Light" panose="020B0402040504020204" pitchFamily="34" charset="0"/>
                <a:cs typeface="Lato Light" panose="020F0502020204030203" pitchFamily="34" charset="0"/>
              </a:rPr>
              <a:t>CCBHC State Legislation or Appropriations</a:t>
            </a:r>
          </a:p>
        </p:txBody>
      </p:sp>
      <p:pic>
        <p:nvPicPr>
          <p:cNvPr id="71" name="Graphic 70" descr="Checkmark with solid fill">
            <a:extLst>
              <a:ext uri="{FF2B5EF4-FFF2-40B4-BE49-F238E27FC236}">
                <a16:creationId xmlns:a16="http://schemas.microsoft.com/office/drawing/2014/main" id="{2E58DECD-504C-8F0C-700F-682236A6BA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3396" y="5132606"/>
            <a:ext cx="262149" cy="262149"/>
          </a:xfrm>
          <a:prstGeom prst="rect">
            <a:avLst/>
          </a:prstGeom>
        </p:spPr>
      </p:pic>
      <p:pic>
        <p:nvPicPr>
          <p:cNvPr id="72" name="Graphic 71" descr="Checkmark with solid fill">
            <a:extLst>
              <a:ext uri="{FF2B5EF4-FFF2-40B4-BE49-F238E27FC236}">
                <a16:creationId xmlns:a16="http://schemas.microsoft.com/office/drawing/2014/main" id="{12D3CA0E-E6CA-EF01-7D6D-0F3494E73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70419" y="3942290"/>
            <a:ext cx="262149" cy="262149"/>
          </a:xfrm>
          <a:prstGeom prst="rect">
            <a:avLst/>
          </a:prstGeom>
        </p:spPr>
      </p:pic>
      <p:pic>
        <p:nvPicPr>
          <p:cNvPr id="73" name="Graphic 72" descr="Checkmark with solid fill">
            <a:extLst>
              <a:ext uri="{FF2B5EF4-FFF2-40B4-BE49-F238E27FC236}">
                <a16:creationId xmlns:a16="http://schemas.microsoft.com/office/drawing/2014/main" id="{E84217D4-0BC0-2426-CE44-A7F4B5EE0F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55294" y="2588156"/>
            <a:ext cx="262149" cy="262149"/>
          </a:xfrm>
          <a:prstGeom prst="rect">
            <a:avLst/>
          </a:prstGeom>
        </p:spPr>
      </p:pic>
      <p:pic>
        <p:nvPicPr>
          <p:cNvPr id="74" name="Graphic 73" descr="Checkmark with solid fill">
            <a:extLst>
              <a:ext uri="{FF2B5EF4-FFF2-40B4-BE49-F238E27FC236}">
                <a16:creationId xmlns:a16="http://schemas.microsoft.com/office/drawing/2014/main" id="{07D3BACB-9CE6-A927-93A4-11682B4F30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28065" y="757012"/>
            <a:ext cx="262149" cy="262149"/>
          </a:xfrm>
          <a:prstGeom prst="rect">
            <a:avLst/>
          </a:prstGeom>
        </p:spPr>
      </p:pic>
      <p:pic>
        <p:nvPicPr>
          <p:cNvPr id="75" name="Graphic 74" descr="Checkmark with solid fill">
            <a:extLst>
              <a:ext uri="{FF2B5EF4-FFF2-40B4-BE49-F238E27FC236}">
                <a16:creationId xmlns:a16="http://schemas.microsoft.com/office/drawing/2014/main" id="{E350E62C-CFCE-23FE-FD12-B6FAB1F8AD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50257" y="2230804"/>
            <a:ext cx="262149" cy="262149"/>
          </a:xfrm>
          <a:prstGeom prst="rect">
            <a:avLst/>
          </a:prstGeom>
        </p:spPr>
      </p:pic>
      <p:pic>
        <p:nvPicPr>
          <p:cNvPr id="76" name="Graphic 75" descr="Checkmark with solid fill">
            <a:extLst>
              <a:ext uri="{FF2B5EF4-FFF2-40B4-BE49-F238E27FC236}">
                <a16:creationId xmlns:a16="http://schemas.microsoft.com/office/drawing/2014/main" id="{F8C6AEEA-024A-2403-0228-3AD5213068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90760" y="2230804"/>
            <a:ext cx="262149" cy="262149"/>
          </a:xfrm>
          <a:prstGeom prst="rect">
            <a:avLst/>
          </a:prstGeom>
        </p:spPr>
      </p:pic>
      <p:pic>
        <p:nvPicPr>
          <p:cNvPr id="77" name="Graphic 76" descr="Checkmark with solid fill">
            <a:extLst>
              <a:ext uri="{FF2B5EF4-FFF2-40B4-BE49-F238E27FC236}">
                <a16:creationId xmlns:a16="http://schemas.microsoft.com/office/drawing/2014/main" id="{37929059-8F55-A2A6-34E6-8FCAFFBD3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16708" y="774034"/>
            <a:ext cx="262149" cy="262149"/>
          </a:xfrm>
          <a:prstGeom prst="rect">
            <a:avLst/>
          </a:prstGeom>
        </p:spPr>
      </p:pic>
      <p:pic>
        <p:nvPicPr>
          <p:cNvPr id="78" name="Graphic 77" descr="Checkmark with solid fill">
            <a:extLst>
              <a:ext uri="{FF2B5EF4-FFF2-40B4-BE49-F238E27FC236}">
                <a16:creationId xmlns:a16="http://schemas.microsoft.com/office/drawing/2014/main" id="{D3D1F426-7AD1-820B-AA1B-80745AF0D2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5002" y="1508496"/>
            <a:ext cx="262149" cy="262149"/>
          </a:xfrm>
          <a:prstGeom prst="rect">
            <a:avLst/>
          </a:prstGeom>
        </p:spPr>
      </p:pic>
      <p:pic>
        <p:nvPicPr>
          <p:cNvPr id="79" name="Graphic 78" descr="Checkmark with solid fill">
            <a:extLst>
              <a:ext uri="{FF2B5EF4-FFF2-40B4-BE49-F238E27FC236}">
                <a16:creationId xmlns:a16="http://schemas.microsoft.com/office/drawing/2014/main" id="{D4498ABB-CFA2-09B5-90C4-B19B5DFF48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0152" y="2935128"/>
            <a:ext cx="262149" cy="262149"/>
          </a:xfrm>
          <a:prstGeom prst="rect">
            <a:avLst/>
          </a:prstGeom>
        </p:spPr>
      </p:pic>
      <p:pic>
        <p:nvPicPr>
          <p:cNvPr id="80" name="Graphic 79" descr="Checkmark with solid fill">
            <a:extLst>
              <a:ext uri="{FF2B5EF4-FFF2-40B4-BE49-F238E27FC236}">
                <a16:creationId xmlns:a16="http://schemas.microsoft.com/office/drawing/2014/main" id="{D5127F87-5DB6-8224-F223-66413F1A76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07091" y="2376039"/>
            <a:ext cx="262149" cy="262149"/>
          </a:xfrm>
          <a:prstGeom prst="rect">
            <a:avLst/>
          </a:prstGeom>
        </p:spPr>
      </p:pic>
      <p:pic>
        <p:nvPicPr>
          <p:cNvPr id="81" name="Graphic 80" descr="Checkmark with solid fill">
            <a:extLst>
              <a:ext uri="{FF2B5EF4-FFF2-40B4-BE49-F238E27FC236}">
                <a16:creationId xmlns:a16="http://schemas.microsoft.com/office/drawing/2014/main" id="{B789B3DD-78B6-60AA-E32C-77EA11BCC4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92470" y="2129393"/>
            <a:ext cx="262149" cy="262149"/>
          </a:xfrm>
          <a:prstGeom prst="rect">
            <a:avLst/>
          </a:prstGeom>
        </p:spPr>
      </p:pic>
    </p:spTree>
    <p:extLst>
      <p:ext uri="{BB962C8B-B14F-4D97-AF65-F5344CB8AC3E}">
        <p14:creationId xmlns:p14="http://schemas.microsoft.com/office/powerpoint/2010/main" val="169671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6B3933-5C94-D2D9-D236-1206BA48CFA4}"/>
              </a:ext>
            </a:extLst>
          </p:cNvPr>
          <p:cNvSpPr>
            <a:spLocks noGrp="1"/>
          </p:cNvSpPr>
          <p:nvPr>
            <p:ph idx="1"/>
          </p:nvPr>
        </p:nvSpPr>
        <p:spPr>
          <a:xfrm>
            <a:off x="425726" y="990736"/>
            <a:ext cx="11194772" cy="5648601"/>
          </a:xfrm>
        </p:spPr>
        <p:txBody>
          <a:bodyPr/>
          <a:lstStyle/>
          <a:p>
            <a:pPr marL="457200" lvl="1" indent="0">
              <a:lnSpc>
                <a:spcPct val="115000"/>
              </a:lnSpc>
              <a:spcBef>
                <a:spcPts val="0"/>
              </a:spcBef>
              <a:spcAft>
                <a:spcPts val="300"/>
              </a:spcAft>
              <a:buNone/>
            </a:pPr>
            <a:r>
              <a:rPr lang="en-US" sz="1600" b="1" dirty="0">
                <a:solidFill>
                  <a:srgbClr val="EB5E29"/>
                </a:solidFill>
                <a:latin typeface="+mj-lt"/>
                <a:cs typeface="Calibri" panose="020F0502020204030204" pitchFamily="34" charset="0"/>
              </a:rPr>
              <a:t>Crisis Care</a:t>
            </a:r>
          </a:p>
          <a:p>
            <a:pPr lvl="1">
              <a:lnSpc>
                <a:spcPct val="115000"/>
              </a:lnSpc>
              <a:spcBef>
                <a:spcPts val="0"/>
              </a:spcBef>
              <a:spcAft>
                <a:spcPts val="300"/>
              </a:spcAft>
            </a:pPr>
            <a:r>
              <a:rPr lang="en-US" sz="1350" dirty="0">
                <a:latin typeface="+mj-lt"/>
                <a:cs typeface="Calibri" panose="020F0502020204030204" pitchFamily="34" charset="0"/>
              </a:rPr>
              <a:t>Required coordination with 988 crisis center serving the CCBHC service area</a:t>
            </a:r>
          </a:p>
          <a:p>
            <a:pPr lvl="1">
              <a:lnSpc>
                <a:spcPct val="115000"/>
              </a:lnSpc>
              <a:spcBef>
                <a:spcPts val="0"/>
              </a:spcBef>
              <a:spcAft>
                <a:spcPts val="300"/>
              </a:spcAft>
            </a:pPr>
            <a:r>
              <a:rPr lang="en-US" sz="1350" dirty="0">
                <a:latin typeface="+mj-lt"/>
                <a:cs typeface="Calibri" panose="020F0502020204030204" pitchFamily="34" charset="0"/>
              </a:rPr>
              <a:t>Updated crisis service requirements to align with SAMHSA’s National Guidelines, including coordination with area air traffic control and urgent care/crisis walk-in capacity, aligned mobile crisis response with guidelines </a:t>
            </a:r>
          </a:p>
          <a:p>
            <a:pPr marL="457200" lvl="1" indent="0">
              <a:lnSpc>
                <a:spcPct val="115000"/>
              </a:lnSpc>
              <a:spcBef>
                <a:spcPts val="0"/>
              </a:spcBef>
              <a:spcAft>
                <a:spcPts val="300"/>
              </a:spcAft>
              <a:buNone/>
            </a:pPr>
            <a:r>
              <a:rPr lang="en-US" sz="1600" b="1" dirty="0">
                <a:solidFill>
                  <a:srgbClr val="EB5E29"/>
                </a:solidFill>
                <a:latin typeface="+mj-lt"/>
                <a:cs typeface="Calibri" panose="020F0502020204030204" pitchFamily="34" charset="0"/>
              </a:rPr>
              <a:t>Responding to Overdose Epidemic</a:t>
            </a:r>
          </a:p>
          <a:p>
            <a:pPr lvl="1">
              <a:lnSpc>
                <a:spcPct val="115000"/>
              </a:lnSpc>
              <a:spcBef>
                <a:spcPts val="0"/>
              </a:spcBef>
              <a:spcAft>
                <a:spcPts val="300"/>
              </a:spcAft>
            </a:pPr>
            <a:r>
              <a:rPr lang="en-US" sz="1350" dirty="0">
                <a:latin typeface="+mj-lt"/>
                <a:cs typeface="Calibri" panose="020F0502020204030204" pitchFamily="34" charset="0"/>
              </a:rPr>
              <a:t>Must have addiction medicine staffing or consultation </a:t>
            </a:r>
          </a:p>
          <a:p>
            <a:pPr lvl="1">
              <a:lnSpc>
                <a:spcPct val="115000"/>
              </a:lnSpc>
              <a:spcBef>
                <a:spcPts val="0"/>
              </a:spcBef>
              <a:spcAft>
                <a:spcPts val="300"/>
              </a:spcAft>
            </a:pPr>
            <a:r>
              <a:rPr lang="en-US" sz="1350" dirty="0">
                <a:latin typeface="+mj-lt"/>
                <a:cs typeface="Calibri" panose="020F0502020204030204" pitchFamily="34" charset="0"/>
              </a:rPr>
              <a:t>Placed stronger emphasis on the ability to prescribe buprenorphine and coordinate with OTPs (if not an OTP) </a:t>
            </a:r>
          </a:p>
          <a:p>
            <a:pPr lvl="1">
              <a:lnSpc>
                <a:spcPct val="115000"/>
              </a:lnSpc>
              <a:spcBef>
                <a:spcPts val="0"/>
              </a:spcBef>
              <a:spcAft>
                <a:spcPts val="300"/>
              </a:spcAft>
            </a:pPr>
            <a:r>
              <a:rPr lang="en-US" sz="1350" dirty="0">
                <a:latin typeface="+mj-lt"/>
                <a:cs typeface="Calibri" panose="020F0502020204030204" pitchFamily="34" charset="0"/>
              </a:rPr>
              <a:t>Added provisions to strengthen ability to address overdose risk </a:t>
            </a:r>
          </a:p>
          <a:p>
            <a:pPr lvl="1">
              <a:lnSpc>
                <a:spcPct val="115000"/>
              </a:lnSpc>
              <a:spcBef>
                <a:spcPts val="0"/>
              </a:spcBef>
              <a:spcAft>
                <a:spcPts val="300"/>
              </a:spcAft>
            </a:pPr>
            <a:r>
              <a:rPr lang="en-US" sz="1350" dirty="0">
                <a:latin typeface="+mj-lt"/>
                <a:cs typeface="Calibri" panose="020F0502020204030204" pitchFamily="34" charset="0"/>
              </a:rPr>
              <a:t>Included requirement to provide intensive outpatient services for SUD </a:t>
            </a:r>
          </a:p>
          <a:p>
            <a:pPr lvl="1">
              <a:lnSpc>
                <a:spcPct val="115000"/>
              </a:lnSpc>
              <a:spcBef>
                <a:spcPts val="0"/>
              </a:spcBef>
              <a:spcAft>
                <a:spcPts val="300"/>
              </a:spcAft>
            </a:pPr>
            <a:r>
              <a:rPr lang="en-US" sz="1350" dirty="0">
                <a:latin typeface="+mj-lt"/>
                <a:cs typeface="Calibri" panose="020F0502020204030204" pitchFamily="34" charset="0"/>
              </a:rPr>
              <a:t>Added focus on harm reduction and motivational techniques </a:t>
            </a:r>
          </a:p>
          <a:p>
            <a:pPr lvl="1">
              <a:lnSpc>
                <a:spcPct val="115000"/>
              </a:lnSpc>
              <a:spcBef>
                <a:spcPts val="0"/>
              </a:spcBef>
              <a:spcAft>
                <a:spcPts val="300"/>
              </a:spcAft>
            </a:pPr>
            <a:r>
              <a:rPr lang="en-US" sz="1350" dirty="0">
                <a:latin typeface="+mj-lt"/>
                <a:cs typeface="Calibri" panose="020F0502020204030204" pitchFamily="34" charset="0"/>
              </a:rPr>
              <a:t>Requires quality improvement plans to address fatal and non-fatal overdoses </a:t>
            </a:r>
          </a:p>
          <a:p>
            <a:pPr marL="457200" lvl="1" indent="0">
              <a:lnSpc>
                <a:spcPct val="115000"/>
              </a:lnSpc>
              <a:spcBef>
                <a:spcPts val="0"/>
              </a:spcBef>
              <a:spcAft>
                <a:spcPts val="300"/>
              </a:spcAft>
              <a:buNone/>
            </a:pPr>
            <a:r>
              <a:rPr lang="en-US" sz="1600" b="1" dirty="0">
                <a:solidFill>
                  <a:srgbClr val="EB5E29"/>
                </a:solidFill>
                <a:latin typeface="+mj-lt"/>
                <a:cs typeface="Calibri" panose="020F0502020204030204" pitchFamily="34" charset="0"/>
              </a:rPr>
              <a:t>Addressing Health Equity</a:t>
            </a:r>
          </a:p>
          <a:p>
            <a:pPr lvl="1">
              <a:lnSpc>
                <a:spcPct val="115000"/>
              </a:lnSpc>
              <a:spcBef>
                <a:spcPts val="0"/>
              </a:spcBef>
              <a:spcAft>
                <a:spcPts val="300"/>
              </a:spcAft>
            </a:pPr>
            <a:r>
              <a:rPr lang="en-US" sz="1350" dirty="0">
                <a:latin typeface="+mj-lt"/>
                <a:cs typeface="Calibri" panose="020F0502020204030204" pitchFamily="34" charset="0"/>
              </a:rPr>
              <a:t>Updated training requirements to align with </a:t>
            </a:r>
            <a:r>
              <a:rPr lang="en-US" sz="1350" dirty="0">
                <a:effectLst/>
                <a:latin typeface="+mj-lt"/>
                <a:ea typeface="Times New Roman" panose="02020603050405020304" pitchFamily="18" charset="0"/>
              </a:rPr>
              <a:t>National Cultural and Linguistically Appropriate Services (CLAS) standards</a:t>
            </a:r>
          </a:p>
          <a:p>
            <a:pPr lvl="1">
              <a:lnSpc>
                <a:spcPct val="115000"/>
              </a:lnSpc>
              <a:spcBef>
                <a:spcPts val="0"/>
              </a:spcBef>
              <a:spcAft>
                <a:spcPts val="300"/>
              </a:spcAft>
            </a:pPr>
            <a:r>
              <a:rPr lang="en-US" sz="1350" dirty="0">
                <a:latin typeface="+mj-lt"/>
                <a:ea typeface="Times New Roman" panose="02020603050405020304" pitchFamily="18" charset="0"/>
              </a:rPr>
              <a:t>Included stronger focus on outreach to underserved populations as required activity</a:t>
            </a:r>
          </a:p>
          <a:p>
            <a:pPr lvl="1">
              <a:lnSpc>
                <a:spcPct val="115000"/>
              </a:lnSpc>
              <a:spcBef>
                <a:spcPts val="0"/>
              </a:spcBef>
              <a:spcAft>
                <a:spcPts val="300"/>
              </a:spcAft>
            </a:pPr>
            <a:r>
              <a:rPr lang="en-US" sz="1350" dirty="0">
                <a:latin typeface="+mj-lt"/>
                <a:ea typeface="Times New Roman" panose="02020603050405020304" pitchFamily="18" charset="0"/>
              </a:rPr>
              <a:t>Added </a:t>
            </a:r>
            <a:r>
              <a:rPr lang="en-US" sz="1350" dirty="0">
                <a:solidFill>
                  <a:srgbClr val="000000"/>
                </a:solidFill>
                <a:latin typeface="+mj-lt"/>
                <a:ea typeface="Times New Roman" panose="02020603050405020304" pitchFamily="18" charset="0"/>
                <a:cs typeface="Calibri" panose="020F0502020204030204" pitchFamily="34" charset="0"/>
              </a:rPr>
              <a:t>including stronger focus on </a:t>
            </a:r>
            <a:r>
              <a:rPr lang="en-US" sz="1350" b="0" i="0" u="none" strike="noStrike" baseline="0" dirty="0">
                <a:solidFill>
                  <a:srgbClr val="000000"/>
                </a:solidFill>
                <a:latin typeface="+mj-lt"/>
              </a:rPr>
              <a:t>SDOH and community and social supports in comprehensive diagnostic and treatment planning evaluation</a:t>
            </a:r>
          </a:p>
          <a:p>
            <a:pPr lvl="1">
              <a:lnSpc>
                <a:spcPct val="115000"/>
              </a:lnSpc>
              <a:spcBef>
                <a:spcPts val="0"/>
              </a:spcBef>
              <a:spcAft>
                <a:spcPts val="300"/>
              </a:spcAft>
            </a:pPr>
            <a:r>
              <a:rPr lang="en-US" sz="1350" dirty="0">
                <a:effectLst/>
                <a:latin typeface="+mj-lt"/>
                <a:ea typeface="Times New Roman" panose="02020603050405020304" pitchFamily="18" charset="0"/>
              </a:rPr>
              <a:t>Required that quality improvement plans have an explicit focus on populations experiencing health disparities (including racial and </a:t>
            </a:r>
            <a:br>
              <a:rPr lang="en-US" sz="1350" dirty="0">
                <a:effectLst/>
                <a:latin typeface="+mj-lt"/>
                <a:ea typeface="Times New Roman" panose="02020603050405020304" pitchFamily="18" charset="0"/>
              </a:rPr>
            </a:br>
            <a:r>
              <a:rPr lang="en-US" sz="1350" dirty="0">
                <a:effectLst/>
                <a:latin typeface="+mj-lt"/>
                <a:ea typeface="Times New Roman" panose="02020603050405020304" pitchFamily="18" charset="0"/>
              </a:rPr>
              <a:t>ethnic groups and sexual and gender minorities) and that CCBHCs disaggregate data to track and improve outcomes for </a:t>
            </a:r>
            <a:br>
              <a:rPr lang="en-US" sz="1350" dirty="0">
                <a:effectLst/>
                <a:latin typeface="+mj-lt"/>
                <a:ea typeface="Times New Roman" panose="02020603050405020304" pitchFamily="18" charset="0"/>
              </a:rPr>
            </a:br>
            <a:r>
              <a:rPr lang="en-US" sz="1350" dirty="0">
                <a:effectLst/>
                <a:latin typeface="+mj-lt"/>
                <a:ea typeface="Times New Roman" panose="02020603050405020304" pitchFamily="18" charset="0"/>
              </a:rPr>
              <a:t>populations facing health disparities</a:t>
            </a:r>
            <a:endParaRPr lang="en-US" sz="1350" dirty="0">
              <a:latin typeface="+mj-lt"/>
            </a:endParaRPr>
          </a:p>
          <a:p>
            <a:endParaRPr lang="en-US" dirty="0"/>
          </a:p>
        </p:txBody>
      </p:sp>
      <p:sp>
        <p:nvSpPr>
          <p:cNvPr id="4" name="Title 1">
            <a:extLst>
              <a:ext uri="{FF2B5EF4-FFF2-40B4-BE49-F238E27FC236}">
                <a16:creationId xmlns:a16="http://schemas.microsoft.com/office/drawing/2014/main" id="{424B8880-0E24-E77C-E248-9B070A91700A}"/>
              </a:ext>
            </a:extLst>
          </p:cNvPr>
          <p:cNvSpPr txBox="1">
            <a:spLocks/>
          </p:cNvSpPr>
          <p:nvPr/>
        </p:nvSpPr>
        <p:spPr>
          <a:xfrm>
            <a:off x="571502" y="218663"/>
            <a:ext cx="8820976" cy="916743"/>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400" kern="1200">
                <a:solidFill>
                  <a:srgbClr val="EA5E29"/>
                </a:solidFill>
                <a:latin typeface="+mj-lt"/>
                <a:ea typeface="+mj-ea"/>
                <a:cs typeface="+mj-cs"/>
              </a:defRPr>
            </a:lvl1pPr>
          </a:lstStyle>
          <a:p>
            <a:r>
              <a:rPr lang="en-US" sz="4800" dirty="0">
                <a:latin typeface="Calibri Light" panose="020F0302020204030204" pitchFamily="34" charset="0"/>
                <a:cs typeface="Calibri Light" panose="020F0302020204030204" pitchFamily="34" charset="0"/>
              </a:rPr>
              <a:t>Updated Criteria Areas of Focus </a:t>
            </a:r>
          </a:p>
        </p:txBody>
      </p:sp>
    </p:spTree>
    <p:extLst>
      <p:ext uri="{BB962C8B-B14F-4D97-AF65-F5344CB8AC3E}">
        <p14:creationId xmlns:p14="http://schemas.microsoft.com/office/powerpoint/2010/main" val="162748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081C-A8C3-A21A-2410-5CAA3A5F2171}"/>
              </a:ext>
            </a:extLst>
          </p:cNvPr>
          <p:cNvSpPr>
            <a:spLocks noGrp="1"/>
          </p:cNvSpPr>
          <p:nvPr>
            <p:ph type="title"/>
          </p:nvPr>
        </p:nvSpPr>
        <p:spPr>
          <a:xfrm>
            <a:off x="564874" y="93521"/>
            <a:ext cx="11062252" cy="1325563"/>
          </a:xfrm>
        </p:spPr>
        <p:txBody>
          <a:bodyPr/>
          <a:lstStyle/>
          <a:p>
            <a:r>
              <a:rPr lang="en-US">
                <a:latin typeface="Calibri Light"/>
                <a:cs typeface="Calibri Light"/>
              </a:rPr>
              <a:t>Key Changes to General Provisions</a:t>
            </a:r>
          </a:p>
        </p:txBody>
      </p:sp>
      <p:sp>
        <p:nvSpPr>
          <p:cNvPr id="3" name="Content Placeholder 2">
            <a:extLst>
              <a:ext uri="{FF2B5EF4-FFF2-40B4-BE49-F238E27FC236}">
                <a16:creationId xmlns:a16="http://schemas.microsoft.com/office/drawing/2014/main" id="{C5D629DE-95DA-6F0A-9403-A3C1D3C0960B}"/>
              </a:ext>
            </a:extLst>
          </p:cNvPr>
          <p:cNvSpPr>
            <a:spLocks noGrp="1"/>
          </p:cNvSpPr>
          <p:nvPr>
            <p:ph idx="1"/>
          </p:nvPr>
        </p:nvSpPr>
        <p:spPr>
          <a:xfrm>
            <a:off x="564874" y="1330859"/>
            <a:ext cx="10371712" cy="4359441"/>
          </a:xfrm>
        </p:spPr>
        <p:txBody>
          <a:bodyPr vert="horz" lIns="91440" tIns="45720" rIns="91440" bIns="45720" rtlCol="0" anchor="t">
            <a:noAutofit/>
          </a:bodyPr>
          <a:lstStyle/>
          <a:p>
            <a:pPr marL="285750" indent="-285750">
              <a:buFont typeface="Arial"/>
              <a:buChar char="•"/>
            </a:pPr>
            <a:r>
              <a:rPr lang="en-US" sz="2000">
                <a:latin typeface="Calibri" panose="020F0502020204030204" pitchFamily="34" charset="0"/>
                <a:cs typeface="Calibri" panose="020F0502020204030204" pitchFamily="34" charset="0"/>
              </a:rPr>
              <a:t>Changes requirement for CCBHCs to directly provide four of the nine CCBHC required services to requirement that </a:t>
            </a:r>
            <a:r>
              <a:rPr lang="en-US" sz="2000" i="1">
                <a:solidFill>
                  <a:srgbClr val="EB5E29"/>
                </a:solidFill>
                <a:latin typeface="Calibri" panose="020F0502020204030204" pitchFamily="34" charset="0"/>
                <a:cs typeface="Calibri" panose="020F0502020204030204" pitchFamily="34" charset="0"/>
              </a:rPr>
              <a:t>CCBHCs directly deliver the majority (51% or more) of encounters</a:t>
            </a:r>
            <a:r>
              <a:rPr lang="en-US" sz="2000">
                <a:solidFill>
                  <a:srgbClr val="EB5E29"/>
                </a:solidFill>
                <a:latin typeface="Calibri" panose="020F0502020204030204" pitchFamily="34" charset="0"/>
                <a:cs typeface="Calibri" panose="020F0502020204030204" pitchFamily="34" charset="0"/>
              </a:rPr>
              <a:t> </a:t>
            </a:r>
            <a:r>
              <a:rPr lang="en-US" sz="2000">
                <a:latin typeface="Calibri" panose="020F0502020204030204" pitchFamily="34" charset="0"/>
                <a:cs typeface="Calibri" panose="020F0502020204030204" pitchFamily="34" charset="0"/>
              </a:rPr>
              <a:t>across the required services (excluding Crisis Services) rather than through Designated Collaborating Organizations (DCOs) (Criteria 4.a).</a:t>
            </a:r>
          </a:p>
          <a:p>
            <a:pPr marL="285750" indent="-285750">
              <a:buFont typeface="Arial"/>
              <a:buChar char="•"/>
            </a:pPr>
            <a:r>
              <a:rPr lang="en-US" sz="2000" i="1">
                <a:solidFill>
                  <a:srgbClr val="EB5E29"/>
                </a:solidFill>
                <a:latin typeface="Calibri" panose="020F0502020204030204" pitchFamily="34" charset="0"/>
                <a:cs typeface="Calibri" panose="020F0502020204030204" pitchFamily="34" charset="0"/>
              </a:rPr>
              <a:t>Enhances definition of Designated Collaborating Organization </a:t>
            </a:r>
            <a:r>
              <a:rPr lang="en-US" sz="2000" i="1">
                <a:latin typeface="Calibri" panose="020F0502020204030204" pitchFamily="34" charset="0"/>
                <a:cs typeface="Calibri" panose="020F0502020204030204" pitchFamily="34" charset="0"/>
              </a:rPr>
              <a:t>(Appendix A – Terms and Definitions)</a:t>
            </a:r>
            <a:r>
              <a:rPr lang="en-US" sz="2000">
                <a:latin typeface="Calibri" panose="020F0502020204030204" pitchFamily="34" charset="0"/>
                <a:cs typeface="Calibri" panose="020F0502020204030204" pitchFamily="34" charset="0"/>
              </a:rPr>
              <a:t>. Additional clarity provided on the mechanisms for formal relationships and payment mechanisms with DCOs. Addresses expectations that DCO relationships require more regular, intensive collaboration across organizations than would take place with other types of care coordination partners.</a:t>
            </a:r>
          </a:p>
          <a:p>
            <a:pPr marL="285750" indent="-285750">
              <a:buFont typeface="Arial"/>
              <a:buChar char="•"/>
            </a:pPr>
            <a:r>
              <a:rPr lang="en-US" sz="2000" i="1">
                <a:solidFill>
                  <a:srgbClr val="EB5E29"/>
                </a:solidFill>
                <a:latin typeface="Calibri" panose="020F0502020204030204" pitchFamily="34" charset="0"/>
                <a:cs typeface="Calibri" panose="020F0502020204030204" pitchFamily="34" charset="0"/>
              </a:rPr>
              <a:t>Detailed expectations of Needs Assessments </a:t>
            </a:r>
            <a:r>
              <a:rPr lang="en-US" sz="2000" i="1">
                <a:latin typeface="Calibri" panose="020F0502020204030204" pitchFamily="34" charset="0"/>
                <a:cs typeface="Calibri" panose="020F0502020204030204" pitchFamily="34" charset="0"/>
              </a:rPr>
              <a:t>(Appendix A – Terms and Definitions).</a:t>
            </a:r>
            <a:r>
              <a:rPr lang="en-US" sz="2000">
                <a:latin typeface="Calibri" panose="020F0502020204030204" pitchFamily="34" charset="0"/>
                <a:cs typeface="Calibri" panose="020F0502020204030204" pitchFamily="34" charset="0"/>
              </a:rPr>
              <a:t> The CCBHC needs assessment is critical to development of staffing, services and implementation plan. The revised criteria include a detailed list of required elements, inputs and engagements within the needs assessment.</a:t>
            </a:r>
          </a:p>
          <a:p>
            <a:endParaRPr lang="en-US"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0901525"/>
      </p:ext>
    </p:extLst>
  </p:cSld>
  <p:clrMapOvr>
    <a:masterClrMapping/>
  </p:clrMapOvr>
</p:sld>
</file>

<file path=ppt/theme/theme1.xml><?xml version="1.0" encoding="utf-8"?>
<a:theme xmlns:a="http://schemas.openxmlformats.org/drawingml/2006/main" name="Relias Blue">
  <a:themeElements>
    <a:clrScheme name="Relias">
      <a:dk1>
        <a:srgbClr val="000000"/>
      </a:dk1>
      <a:lt1>
        <a:srgbClr val="FFFFFF"/>
      </a:lt1>
      <a:dk2>
        <a:srgbClr val="075669"/>
      </a:dk2>
      <a:lt2>
        <a:srgbClr val="485865"/>
      </a:lt2>
      <a:accent1>
        <a:srgbClr val="67A33B"/>
      </a:accent1>
      <a:accent2>
        <a:srgbClr val="C7E09B"/>
      </a:accent2>
      <a:accent3>
        <a:srgbClr val="48C1BA"/>
      </a:accent3>
      <a:accent4>
        <a:srgbClr val="FAB517"/>
      </a:accent4>
      <a:accent5>
        <a:srgbClr val="2B235E"/>
      </a:accent5>
      <a:accent6>
        <a:srgbClr val="877EBB"/>
      </a:accent6>
      <a:hlink>
        <a:srgbClr val="48C1BA"/>
      </a:hlink>
      <a:folHlink>
        <a:srgbClr val="48C1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64782</TotalTime>
  <Words>1596</Words>
  <Application>Microsoft Office PowerPoint</Application>
  <PresentationFormat>Widescreen</PresentationFormat>
  <Paragraphs>181</Paragraphs>
  <Slides>20</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Calibri Light</vt:lpstr>
      <vt:lpstr>Source Sans Pro</vt:lpstr>
      <vt:lpstr>Calibri</vt:lpstr>
      <vt:lpstr>Open Sans</vt:lpstr>
      <vt:lpstr>Arial</vt:lpstr>
      <vt:lpstr>Source Sans Pro Light</vt:lpstr>
      <vt:lpstr>Relias Blue</vt:lpstr>
      <vt:lpstr>1_Office Theme</vt:lpstr>
      <vt:lpstr>2_Office Theme</vt:lpstr>
      <vt:lpstr>PowerPoint Presentation</vt:lpstr>
      <vt:lpstr>Shaping the Future of CCBHCs in Colorado</vt:lpstr>
      <vt:lpstr>PowerPoint Presentation</vt:lpstr>
      <vt:lpstr>PowerPoint Presentation</vt:lpstr>
      <vt:lpstr>History: Federal Funds Led to State Actions</vt:lpstr>
      <vt:lpstr>CCBHC Implementation Pathways</vt:lpstr>
      <vt:lpstr>PowerPoint Presentation</vt:lpstr>
      <vt:lpstr>PowerPoint Presentation</vt:lpstr>
      <vt:lpstr>Key Changes to General Provisions</vt:lpstr>
      <vt:lpstr>Updated Quality Measures</vt:lpstr>
      <vt:lpstr>CCBHC Financial Model</vt:lpstr>
      <vt:lpstr>PowerPoint Presentation</vt:lpstr>
      <vt:lpstr>New CO service model and framework</vt:lpstr>
      <vt:lpstr>Options and timelines for Colorado</vt:lpstr>
      <vt:lpstr>PowerPoint Presentation</vt:lpstr>
      <vt:lpstr>What CCBHC topics are you most interested in discussing today?</vt:lpstr>
      <vt:lpstr>PowerPoint Presentation</vt:lpstr>
      <vt:lpstr>How it works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Beckerson</dc:creator>
  <cp:lastModifiedBy>Brett Beckerson</cp:lastModifiedBy>
  <cp:revision>80</cp:revision>
  <dcterms:created xsi:type="dcterms:W3CDTF">2021-11-11T14:43:40Z</dcterms:created>
  <dcterms:modified xsi:type="dcterms:W3CDTF">2023-09-28T19:28:39Z</dcterms:modified>
</cp:coreProperties>
</file>