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3" r:id="rId5"/>
    <p:sldId id="290" r:id="rId6"/>
    <p:sldId id="261" r:id="rId7"/>
    <p:sldId id="275" r:id="rId8"/>
    <p:sldId id="291" r:id="rId9"/>
    <p:sldId id="266" r:id="rId10"/>
    <p:sldId id="292" r:id="rId11"/>
    <p:sldId id="295" r:id="rId12"/>
    <p:sldId id="296" r:id="rId13"/>
    <p:sldId id="297" r:id="rId14"/>
    <p:sldId id="280" r:id="rId15"/>
    <p:sldId id="281" r:id="rId16"/>
    <p:sldId id="284" r:id="rId17"/>
    <p:sldId id="294" r:id="rId18"/>
    <p:sldId id="288" r:id="rId19"/>
    <p:sldId id="293" r:id="rId20"/>
    <p:sldId id="282" r:id="rId21"/>
    <p:sldId id="298" r:id="rId22"/>
    <p:sldId id="289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7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326"/>
    <a:srgbClr val="EAE7DF"/>
    <a:srgbClr val="E7824F"/>
    <a:srgbClr val="52A496"/>
    <a:srgbClr val="56AA9C"/>
    <a:srgbClr val="45897D"/>
    <a:srgbClr val="F48120"/>
    <a:srgbClr val="BF4029"/>
    <a:srgbClr val="66B2A5"/>
    <a:srgbClr val="C1D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95835-A1C2-41D0-8A69-61EBB6FF2F72}" v="613" dt="2024-06-07T20:32:52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516" y="96"/>
      </p:cViewPr>
      <p:guideLst>
        <p:guide orient="horz" pos="2160"/>
        <p:guide pos="576"/>
        <p:guide pos="7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spenpointe.sharepoint.com/sites/Marketing/Shared%20Documents/General/Marketing%20O%20Drive/_DH%20Collateral/Admin/CBHC%20Conference%20Sept%202024%20Chart.pd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08695304326973E-2"/>
          <c:y val="6.004868521756046E-2"/>
          <c:w val="0.95081000605751986"/>
          <c:h val="0.8786198825916136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1DFE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1DFED"/>
                </a:solidFill>
              </a:ln>
              <a:effectLst/>
            </c:spPr>
          </c:marker>
          <c:cat>
            <c:strRef>
              <c:f>Sheet1!$A$1:$A$24</c:f>
              <c:strCache>
                <c:ptCount val="24"/>
                <c:pt idx="0">
                  <c:v>Month</c:v>
                </c:pt>
                <c:pt idx="1">
                  <c:v>Goal</c:v>
                </c:pt>
                <c:pt idx="3">
                  <c:v>Jul-23</c:v>
                </c:pt>
                <c:pt idx="4">
                  <c:v>Aug-23</c:v>
                </c:pt>
                <c:pt idx="5">
                  <c:v>Sep-23</c:v>
                </c:pt>
                <c:pt idx="6">
                  <c:v>Oct-23</c:v>
                </c:pt>
                <c:pt idx="7">
                  <c:v>Nov-23</c:v>
                </c:pt>
                <c:pt idx="8">
                  <c:v>Dec-23</c:v>
                </c:pt>
                <c:pt idx="9">
                  <c:v>Jan-24</c:v>
                </c:pt>
                <c:pt idx="10">
                  <c:v>Feb-24</c:v>
                </c:pt>
                <c:pt idx="11">
                  <c:v>Mar-24</c:v>
                </c:pt>
                <c:pt idx="12">
                  <c:v>Apr-24</c:v>
                </c:pt>
                <c:pt idx="13">
                  <c:v>May-24</c:v>
                </c:pt>
                <c:pt idx="14">
                  <c:v>Jun-24</c:v>
                </c:pt>
                <c:pt idx="15">
                  <c:v>Jul-24</c:v>
                </c:pt>
                <c:pt idx="16">
                  <c:v>Aug-24</c:v>
                </c:pt>
                <c:pt idx="17">
                  <c:v>Sep-24</c:v>
                </c:pt>
                <c:pt idx="18">
                  <c:v>Oct-24</c:v>
                </c:pt>
                <c:pt idx="19">
                  <c:v>Nov-24</c:v>
                </c:pt>
                <c:pt idx="20">
                  <c:v>Dec-24</c:v>
                </c:pt>
                <c:pt idx="21">
                  <c:v>Jan-25</c:v>
                </c:pt>
                <c:pt idx="22">
                  <c:v>Feb-25</c:v>
                </c:pt>
                <c:pt idx="23">
                  <c:v>Mar-25</c:v>
                </c:pt>
              </c:strCache>
            </c:strRef>
          </c:cat>
          <c:val>
            <c:numRef>
              <c:f>Sheet1!$B$1:$B$24</c:f>
              <c:numCache>
                <c:formatCode>General</c:formatCode>
                <c:ptCount val="24"/>
                <c:pt idx="3">
                  <c:v>4.0999999999999996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4.0999999999999996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4.0999999999999996</c:v>
                </c:pt>
                <c:pt idx="13">
                  <c:v>4.0999999999999996</c:v>
                </c:pt>
                <c:pt idx="14">
                  <c:v>4.0999999999999996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4.0999999999999996</c:v>
                </c:pt>
                <c:pt idx="18">
                  <c:v>4.0999999999999996</c:v>
                </c:pt>
                <c:pt idx="19">
                  <c:v>4.0999999999999996</c:v>
                </c:pt>
                <c:pt idx="20">
                  <c:v>4.0999999999999996</c:v>
                </c:pt>
                <c:pt idx="21">
                  <c:v>4.0999999999999996</c:v>
                </c:pt>
                <c:pt idx="22">
                  <c:v>4.0999999999999996</c:v>
                </c:pt>
                <c:pt idx="23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EB-4DFD-A5BF-45A200324850}"/>
            </c:ext>
          </c:extLst>
        </c:ser>
        <c:ser>
          <c:idx val="1"/>
          <c:order val="1"/>
          <c:spPr>
            <a:ln w="28575" cap="rnd">
              <a:solidFill>
                <a:srgbClr val="66B2A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66B2A5"/>
                </a:solidFill>
              </a:ln>
              <a:effectLst/>
            </c:spPr>
          </c:marker>
          <c:cat>
            <c:strRef>
              <c:f>Sheet1!$A$1:$A$24</c:f>
              <c:strCache>
                <c:ptCount val="24"/>
                <c:pt idx="0">
                  <c:v>Month</c:v>
                </c:pt>
                <c:pt idx="1">
                  <c:v>Goal</c:v>
                </c:pt>
                <c:pt idx="3">
                  <c:v>Jul-23</c:v>
                </c:pt>
                <c:pt idx="4">
                  <c:v>Aug-23</c:v>
                </c:pt>
                <c:pt idx="5">
                  <c:v>Sep-23</c:v>
                </c:pt>
                <c:pt idx="6">
                  <c:v>Oct-23</c:v>
                </c:pt>
                <c:pt idx="7">
                  <c:v>Nov-23</c:v>
                </c:pt>
                <c:pt idx="8">
                  <c:v>Dec-23</c:v>
                </c:pt>
                <c:pt idx="9">
                  <c:v>Jan-24</c:v>
                </c:pt>
                <c:pt idx="10">
                  <c:v>Feb-24</c:v>
                </c:pt>
                <c:pt idx="11">
                  <c:v>Mar-24</c:v>
                </c:pt>
                <c:pt idx="12">
                  <c:v>Apr-24</c:v>
                </c:pt>
                <c:pt idx="13">
                  <c:v>May-24</c:v>
                </c:pt>
                <c:pt idx="14">
                  <c:v>Jun-24</c:v>
                </c:pt>
                <c:pt idx="15">
                  <c:v>Jul-24</c:v>
                </c:pt>
                <c:pt idx="16">
                  <c:v>Aug-24</c:v>
                </c:pt>
                <c:pt idx="17">
                  <c:v>Sep-24</c:v>
                </c:pt>
                <c:pt idx="18">
                  <c:v>Oct-24</c:v>
                </c:pt>
                <c:pt idx="19">
                  <c:v>Nov-24</c:v>
                </c:pt>
                <c:pt idx="20">
                  <c:v>Dec-24</c:v>
                </c:pt>
                <c:pt idx="21">
                  <c:v>Jan-25</c:v>
                </c:pt>
                <c:pt idx="22">
                  <c:v>Feb-25</c:v>
                </c:pt>
                <c:pt idx="23">
                  <c:v>Mar-25</c:v>
                </c:pt>
              </c:strCache>
            </c:strRef>
          </c:cat>
          <c:val>
            <c:numRef>
              <c:f>Sheet1!$C$1:$C$24</c:f>
              <c:numCache>
                <c:formatCode>General</c:formatCode>
                <c:ptCount val="24"/>
                <c:pt idx="3">
                  <c:v>3.6</c:v>
                </c:pt>
                <c:pt idx="4">
                  <c:v>3.6</c:v>
                </c:pt>
                <c:pt idx="5">
                  <c:v>3.6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  <c:pt idx="9">
                  <c:v>3.6</c:v>
                </c:pt>
                <c:pt idx="10">
                  <c:v>3.6</c:v>
                </c:pt>
                <c:pt idx="11">
                  <c:v>3.6</c:v>
                </c:pt>
                <c:pt idx="12">
                  <c:v>3.6</c:v>
                </c:pt>
                <c:pt idx="13">
                  <c:v>3.6</c:v>
                </c:pt>
                <c:pt idx="14">
                  <c:v>3.6</c:v>
                </c:pt>
                <c:pt idx="15">
                  <c:v>3.6</c:v>
                </c:pt>
                <c:pt idx="16">
                  <c:v>3.6</c:v>
                </c:pt>
                <c:pt idx="17">
                  <c:v>3.6</c:v>
                </c:pt>
                <c:pt idx="18">
                  <c:v>3.6</c:v>
                </c:pt>
                <c:pt idx="19">
                  <c:v>3.6</c:v>
                </c:pt>
                <c:pt idx="20">
                  <c:v>3.6</c:v>
                </c:pt>
                <c:pt idx="21">
                  <c:v>3.6</c:v>
                </c:pt>
                <c:pt idx="22">
                  <c:v>3.6</c:v>
                </c:pt>
                <c:pt idx="23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EB-4DFD-A5BF-45A200324850}"/>
            </c:ext>
          </c:extLst>
        </c:ser>
        <c:ser>
          <c:idx val="2"/>
          <c:order val="2"/>
          <c:spPr>
            <a:ln w="28575" cap="rnd">
              <a:solidFill>
                <a:srgbClr val="52A49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52A496"/>
                </a:solidFill>
              </a:ln>
              <a:effectLst/>
            </c:spPr>
          </c:marker>
          <c:cat>
            <c:strRef>
              <c:f>Sheet1!$A$1:$A$24</c:f>
              <c:strCache>
                <c:ptCount val="24"/>
                <c:pt idx="0">
                  <c:v>Month</c:v>
                </c:pt>
                <c:pt idx="1">
                  <c:v>Goal</c:v>
                </c:pt>
                <c:pt idx="3">
                  <c:v>Jul-23</c:v>
                </c:pt>
                <c:pt idx="4">
                  <c:v>Aug-23</c:v>
                </c:pt>
                <c:pt idx="5">
                  <c:v>Sep-23</c:v>
                </c:pt>
                <c:pt idx="6">
                  <c:v>Oct-23</c:v>
                </c:pt>
                <c:pt idx="7">
                  <c:v>Nov-23</c:v>
                </c:pt>
                <c:pt idx="8">
                  <c:v>Dec-23</c:v>
                </c:pt>
                <c:pt idx="9">
                  <c:v>Jan-24</c:v>
                </c:pt>
                <c:pt idx="10">
                  <c:v>Feb-24</c:v>
                </c:pt>
                <c:pt idx="11">
                  <c:v>Mar-24</c:v>
                </c:pt>
                <c:pt idx="12">
                  <c:v>Apr-24</c:v>
                </c:pt>
                <c:pt idx="13">
                  <c:v>May-24</c:v>
                </c:pt>
                <c:pt idx="14">
                  <c:v>Jun-24</c:v>
                </c:pt>
                <c:pt idx="15">
                  <c:v>Jul-24</c:v>
                </c:pt>
                <c:pt idx="16">
                  <c:v>Aug-24</c:v>
                </c:pt>
                <c:pt idx="17">
                  <c:v>Sep-24</c:v>
                </c:pt>
                <c:pt idx="18">
                  <c:v>Oct-24</c:v>
                </c:pt>
                <c:pt idx="19">
                  <c:v>Nov-24</c:v>
                </c:pt>
                <c:pt idx="20">
                  <c:v>Dec-24</c:v>
                </c:pt>
                <c:pt idx="21">
                  <c:v>Jan-25</c:v>
                </c:pt>
                <c:pt idx="22">
                  <c:v>Feb-25</c:v>
                </c:pt>
                <c:pt idx="23">
                  <c:v>Mar-25</c:v>
                </c:pt>
              </c:strCache>
            </c:strRef>
          </c:cat>
          <c:val>
            <c:numRef>
              <c:f>Sheet1!$D$1:$D$24</c:f>
              <c:numCache>
                <c:formatCode>General</c:formatCode>
                <c:ptCount val="24"/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3.1</c:v>
                </c:pt>
                <c:pt idx="10">
                  <c:v>3.1</c:v>
                </c:pt>
                <c:pt idx="11">
                  <c:v>3.1</c:v>
                </c:pt>
                <c:pt idx="12">
                  <c:v>3.1</c:v>
                </c:pt>
                <c:pt idx="13">
                  <c:v>3.1</c:v>
                </c:pt>
                <c:pt idx="14">
                  <c:v>3.1</c:v>
                </c:pt>
                <c:pt idx="15">
                  <c:v>3.1</c:v>
                </c:pt>
                <c:pt idx="16">
                  <c:v>3.1</c:v>
                </c:pt>
                <c:pt idx="17">
                  <c:v>3.1</c:v>
                </c:pt>
                <c:pt idx="18">
                  <c:v>3.1</c:v>
                </c:pt>
                <c:pt idx="19">
                  <c:v>3.1</c:v>
                </c:pt>
                <c:pt idx="20">
                  <c:v>3.1</c:v>
                </c:pt>
                <c:pt idx="21">
                  <c:v>3.1</c:v>
                </c:pt>
                <c:pt idx="22">
                  <c:v>3.1</c:v>
                </c:pt>
                <c:pt idx="2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EB-4DFD-A5BF-45A200324850}"/>
            </c:ext>
          </c:extLst>
        </c:ser>
        <c:ser>
          <c:idx val="3"/>
          <c:order val="3"/>
          <c:spPr>
            <a:ln w="28575" cap="rnd">
              <a:solidFill>
                <a:srgbClr val="E1632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E16326"/>
                </a:solidFill>
              </a:ln>
              <a:effectLst/>
            </c:spPr>
          </c:marker>
          <c:cat>
            <c:strRef>
              <c:f>Sheet1!$A$1:$A$24</c:f>
              <c:strCache>
                <c:ptCount val="24"/>
                <c:pt idx="0">
                  <c:v>Month</c:v>
                </c:pt>
                <c:pt idx="1">
                  <c:v>Goal</c:v>
                </c:pt>
                <c:pt idx="3">
                  <c:v>Jul-23</c:v>
                </c:pt>
                <c:pt idx="4">
                  <c:v>Aug-23</c:v>
                </c:pt>
                <c:pt idx="5">
                  <c:v>Sep-23</c:v>
                </c:pt>
                <c:pt idx="6">
                  <c:v>Oct-23</c:v>
                </c:pt>
                <c:pt idx="7">
                  <c:v>Nov-23</c:v>
                </c:pt>
                <c:pt idx="8">
                  <c:v>Dec-23</c:v>
                </c:pt>
                <c:pt idx="9">
                  <c:v>Jan-24</c:v>
                </c:pt>
                <c:pt idx="10">
                  <c:v>Feb-24</c:v>
                </c:pt>
                <c:pt idx="11">
                  <c:v>Mar-24</c:v>
                </c:pt>
                <c:pt idx="12">
                  <c:v>Apr-24</c:v>
                </c:pt>
                <c:pt idx="13">
                  <c:v>May-24</c:v>
                </c:pt>
                <c:pt idx="14">
                  <c:v>Jun-24</c:v>
                </c:pt>
                <c:pt idx="15">
                  <c:v>Jul-24</c:v>
                </c:pt>
                <c:pt idx="16">
                  <c:v>Aug-24</c:v>
                </c:pt>
                <c:pt idx="17">
                  <c:v>Sep-24</c:v>
                </c:pt>
                <c:pt idx="18">
                  <c:v>Oct-24</c:v>
                </c:pt>
                <c:pt idx="19">
                  <c:v>Nov-24</c:v>
                </c:pt>
                <c:pt idx="20">
                  <c:v>Dec-24</c:v>
                </c:pt>
                <c:pt idx="21">
                  <c:v>Jan-25</c:v>
                </c:pt>
                <c:pt idx="22">
                  <c:v>Feb-25</c:v>
                </c:pt>
                <c:pt idx="23">
                  <c:v>Mar-25</c:v>
                </c:pt>
              </c:strCache>
            </c:strRef>
          </c:cat>
          <c:val>
            <c:numRef>
              <c:f>Sheet1!$E$1:$E$24</c:f>
              <c:numCache>
                <c:formatCode>General</c:formatCode>
                <c:ptCount val="24"/>
                <c:pt idx="3">
                  <c:v>2.9</c:v>
                </c:pt>
                <c:pt idx="4">
                  <c:v>2.7</c:v>
                </c:pt>
                <c:pt idx="5">
                  <c:v>2.75</c:v>
                </c:pt>
                <c:pt idx="6">
                  <c:v>3.2</c:v>
                </c:pt>
                <c:pt idx="7">
                  <c:v>3.09</c:v>
                </c:pt>
                <c:pt idx="8">
                  <c:v>3.07</c:v>
                </c:pt>
                <c:pt idx="9">
                  <c:v>3.4</c:v>
                </c:pt>
                <c:pt idx="10">
                  <c:v>3.75</c:v>
                </c:pt>
                <c:pt idx="11">
                  <c:v>3.85</c:v>
                </c:pt>
                <c:pt idx="12">
                  <c:v>3.75</c:v>
                </c:pt>
                <c:pt idx="13">
                  <c:v>3.6</c:v>
                </c:pt>
                <c:pt idx="14">
                  <c:v>3.85</c:v>
                </c:pt>
                <c:pt idx="15">
                  <c:v>3.78</c:v>
                </c:pt>
                <c:pt idx="16">
                  <c:v>4.4000000000000004</c:v>
                </c:pt>
                <c:pt idx="17">
                  <c:v>4.5</c:v>
                </c:pt>
                <c:pt idx="18">
                  <c:v>3.78</c:v>
                </c:pt>
                <c:pt idx="19">
                  <c:v>3.75</c:v>
                </c:pt>
                <c:pt idx="20">
                  <c:v>3.49</c:v>
                </c:pt>
                <c:pt idx="21">
                  <c:v>3.9</c:v>
                </c:pt>
                <c:pt idx="22">
                  <c:v>4.5</c:v>
                </c:pt>
                <c:pt idx="23">
                  <c:v>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EB-4DFD-A5BF-45A200324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613216"/>
        <c:axId val="1532608416"/>
      </c:lineChart>
      <c:catAx>
        <c:axId val="15326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EAE7D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08416"/>
        <c:crosses val="autoZero"/>
        <c:auto val="1"/>
        <c:lblAlgn val="ctr"/>
        <c:lblOffset val="100"/>
        <c:noMultiLvlLbl val="0"/>
      </c:catAx>
      <c:valAx>
        <c:axId val="15326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EAE7D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26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7A04-642D-6046-860F-634E3FB3A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6BA0F-17C6-814B-8515-C6D26D3E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A person and person in a circle&#10;&#10;Description automatically generated">
            <a:extLst>
              <a:ext uri="{FF2B5EF4-FFF2-40B4-BE49-F238E27FC236}">
                <a16:creationId xmlns:a16="http://schemas.microsoft.com/office/drawing/2014/main" id="{C8BFEA7D-4E30-3ED3-E97F-D58EB6E9A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8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BE91-5D9C-0847-AEAF-10C1FC12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318A-7A1B-1248-9C71-4C715924E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6CD86BB-C149-9FAF-65E3-D686283B1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FEB24-AF23-5940-A925-415C9334C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37998-2CB3-9044-B966-6A0891C99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4D4CE-BC26-1643-92BD-4E48C007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817074-31AF-3445-8AD7-944F054C7788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4524-35A2-6047-8831-7720DC3F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7754C-3794-A241-9524-2B989D6A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08531C-33C7-0D44-8EE2-D9D3816D47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6518-C957-164A-89FD-EA1831B2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8F96-2924-D441-B2A0-D1BF35FC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1922FA-580C-71BB-7EDC-90BC25A62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2491-408C-8A4E-9FB1-D508CDE3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3753-34C9-4E4A-A7BE-6C1E800F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D37BB40-C047-569E-B12F-081355A99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ABAF-3E6B-7846-AFEE-8C2BF61A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E7D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CEEEE-DB5E-4847-A724-E40DBBED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DF00D-764A-3444-B8BC-6F5AFF687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9DD52BD-D885-58EA-3009-DDEC2AC39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0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28AF-68D8-9A49-8EC6-DD3CBFB9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397A6-D4DE-7542-A2CE-E1ABCEE19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11CC4-C959-E14A-8816-1EC177564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6C408-1257-4D46-9970-A312D82D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255AE-743D-A64E-A2FB-96EBF0E5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C5A8D6F-F35F-F399-D132-69016C5F0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639F-B517-7C40-A85D-C117F81D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8FA3DF-66A0-64C7-7D54-20C9F9BB0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1FB3126-FD00-4DF9-F4F9-7D8C17503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5516-8A1C-E247-AB77-3198D929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EB55-15A9-5547-85DF-157B6ED7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D9478-8D76-7744-805D-01254F8B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1970E4F-4958-7E8C-0DF0-B606B9D28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F244-F851-6844-9A16-CC87AC68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68D52-0439-F346-92A3-77315E172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8DF5E-1C95-F44F-AE4B-C958E27D3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404F32-1B1E-92F7-76EC-F6B0617E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6753" y="6336049"/>
            <a:ext cx="1114093" cy="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32716F"/>
            </a:gs>
            <a:gs pos="24000">
              <a:srgbClr val="0C3F52"/>
            </a:gs>
            <a:gs pos="100000">
              <a:srgbClr val="45897D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2BE96-5A52-FD40-BB48-201E7AE8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B6E7A-316E-BA4F-A8D2-F6C8C108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AE7D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EAE7D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EAE7D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AE7D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AE7D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EAE7D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40B2-4693-E548-B03D-8B9FF9AF8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806" y="1850483"/>
            <a:ext cx="5870093" cy="146367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E163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Changing the Culture of Access and Performance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0AB9EB-C8AF-5F43-AAE7-4053E55CF110}"/>
              </a:ext>
            </a:extLst>
          </p:cNvPr>
          <p:cNvSpPr txBox="1">
            <a:spLocks/>
          </p:cNvSpPr>
          <p:nvPr/>
        </p:nvSpPr>
        <p:spPr>
          <a:xfrm>
            <a:off x="863652" y="5621926"/>
            <a:ext cx="6100566" cy="690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Presented by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Kevin Light, COO</a:t>
            </a:r>
            <a:br>
              <a:rPr lang="en-US" sz="28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Katie Blickenderfer, CCO</a:t>
            </a:r>
          </a:p>
        </p:txBody>
      </p:sp>
      <p:pic>
        <p:nvPicPr>
          <p:cNvPr id="11" name="Picture 10" descr="Orange letters on a black background&#10;&#10;Description automatically generated">
            <a:extLst>
              <a:ext uri="{FF2B5EF4-FFF2-40B4-BE49-F238E27FC236}">
                <a16:creationId xmlns:a16="http://schemas.microsoft.com/office/drawing/2014/main" id="{A17EC428-A8D5-B379-3086-E19F3E2DF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032" y="545950"/>
            <a:ext cx="2512297" cy="7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2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B9C112-F8E8-BF2F-0889-F5484B0C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28775"/>
              </p:ext>
            </p:extLst>
          </p:nvPr>
        </p:nvGraphicFramePr>
        <p:xfrm>
          <a:off x="974741" y="1977428"/>
          <a:ext cx="10305287" cy="34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3736">
                  <a:extLst>
                    <a:ext uri="{9D8B030D-6E8A-4147-A177-3AD203B41FA5}">
                      <a16:colId xmlns:a16="http://schemas.microsoft.com/office/drawing/2014/main" val="3190273905"/>
                    </a:ext>
                  </a:extLst>
                </a:gridCol>
                <a:gridCol w="1543665">
                  <a:extLst>
                    <a:ext uri="{9D8B030D-6E8A-4147-A177-3AD203B41FA5}">
                      <a16:colId xmlns:a16="http://schemas.microsoft.com/office/drawing/2014/main" val="1584324483"/>
                    </a:ext>
                  </a:extLst>
                </a:gridCol>
                <a:gridCol w="1622323">
                  <a:extLst>
                    <a:ext uri="{9D8B030D-6E8A-4147-A177-3AD203B41FA5}">
                      <a16:colId xmlns:a16="http://schemas.microsoft.com/office/drawing/2014/main" val="2207521764"/>
                    </a:ext>
                  </a:extLst>
                </a:gridCol>
                <a:gridCol w="1818967">
                  <a:extLst>
                    <a:ext uri="{9D8B030D-6E8A-4147-A177-3AD203B41FA5}">
                      <a16:colId xmlns:a16="http://schemas.microsoft.com/office/drawing/2014/main" val="2705851247"/>
                    </a:ext>
                  </a:extLst>
                </a:gridCol>
                <a:gridCol w="1516596">
                  <a:extLst>
                    <a:ext uri="{9D8B030D-6E8A-4147-A177-3AD203B41FA5}">
                      <a16:colId xmlns:a16="http://schemas.microsoft.com/office/drawing/2014/main" val="290296743"/>
                    </a:ext>
                  </a:extLst>
                </a:gridCol>
              </a:tblGrid>
              <a:tr h="287592">
                <a:tc>
                  <a:txBody>
                    <a:bodyPr/>
                    <a:lstStyle/>
                    <a:p>
                      <a:endParaRPr lang="en-US" sz="2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Days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Hours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56531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Available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6012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5569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80364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95366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Holiday</a:t>
                      </a:r>
                    </a:p>
                  </a:txBody>
                  <a:tcPr>
                    <a:lnB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2.4</a:t>
                      </a:r>
                    </a:p>
                  </a:txBody>
                  <a:tcPr>
                    <a:lnB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>
                    <a:lnB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96</a:t>
                      </a:r>
                    </a:p>
                  </a:txBody>
                  <a:tcPr>
                    <a:lnB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.60</a:t>
                      </a:r>
                    </a:p>
                  </a:txBody>
                  <a:tcPr>
                    <a:lnB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330816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Time Left</a:t>
                      </a:r>
                    </a:p>
                  </a:txBody>
                  <a:tcPr>
                    <a:lnT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109</a:t>
                      </a:r>
                    </a:p>
                  </a:txBody>
                  <a:tcPr>
                    <a:lnT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872</a:t>
                      </a:r>
                    </a:p>
                  </a:txBody>
                  <a:tcPr>
                    <a:lnT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4.45</a:t>
                      </a:r>
                    </a:p>
                  </a:txBody>
                  <a:tcPr>
                    <a:lnT w="5715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86354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 Additional Time Available</a:t>
                      </a:r>
                    </a:p>
                  </a:txBody>
                  <a:tcPr>
                    <a:lnT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42%</a:t>
                      </a:r>
                    </a:p>
                  </a:txBody>
                  <a:tcPr>
                    <a:lnT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42%</a:t>
                      </a:r>
                    </a:p>
                  </a:txBody>
                  <a:tcPr>
                    <a:lnT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702088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C78625-3310-5191-177B-7BF8C819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Business Sustainability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670BAC-D50F-4045-71FE-14787781254E}"/>
              </a:ext>
            </a:extLst>
          </p:cNvPr>
          <p:cNvSpPr txBox="1">
            <a:spLocks/>
          </p:cNvSpPr>
          <p:nvPr/>
        </p:nvSpPr>
        <p:spPr>
          <a:xfrm>
            <a:off x="877528" y="1051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Time available</a:t>
            </a:r>
          </a:p>
        </p:txBody>
      </p:sp>
    </p:spTree>
    <p:extLst>
      <p:ext uri="{BB962C8B-B14F-4D97-AF65-F5344CB8AC3E}">
        <p14:creationId xmlns:p14="http://schemas.microsoft.com/office/powerpoint/2010/main" val="112406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16DE-80D9-DFE9-29D8-F99BFF56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Service Equity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E6338-047B-422A-9773-4243BEAC0FEC}"/>
              </a:ext>
            </a:extLst>
          </p:cNvPr>
          <p:cNvSpPr txBox="1"/>
          <p:nvPr/>
        </p:nvSpPr>
        <p:spPr>
          <a:xfrm>
            <a:off x="3618201" y="199243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E650E-3DBE-7284-DE55-DF006F2F3636}"/>
              </a:ext>
            </a:extLst>
          </p:cNvPr>
          <p:cNvSpPr txBox="1"/>
          <p:nvPr/>
        </p:nvSpPr>
        <p:spPr>
          <a:xfrm>
            <a:off x="3618201" y="260491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5-8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3E429-D35F-9AC5-916D-E3EEFFE7FD35}"/>
              </a:ext>
            </a:extLst>
          </p:cNvPr>
          <p:cNvSpPr txBox="1"/>
          <p:nvPr/>
        </p:nvSpPr>
        <p:spPr>
          <a:xfrm>
            <a:off x="3618201" y="321739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9-12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CE70D-F615-35AF-8A88-E64AA7D961A5}"/>
              </a:ext>
            </a:extLst>
          </p:cNvPr>
          <p:cNvSpPr txBox="1"/>
          <p:nvPr/>
        </p:nvSpPr>
        <p:spPr>
          <a:xfrm>
            <a:off x="3618201" y="382987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13-16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7B547-9CF3-4BD3-F723-0C13087A7596}"/>
              </a:ext>
            </a:extLst>
          </p:cNvPr>
          <p:cNvSpPr txBox="1"/>
          <p:nvPr/>
        </p:nvSpPr>
        <p:spPr>
          <a:xfrm>
            <a:off x="3618201" y="444235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17-20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A27F6-AC58-C9C9-76A7-8BB6CC5A5751}"/>
              </a:ext>
            </a:extLst>
          </p:cNvPr>
          <p:cNvSpPr txBox="1"/>
          <p:nvPr/>
        </p:nvSpPr>
        <p:spPr>
          <a:xfrm>
            <a:off x="3618201" y="5054837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21-24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7A9AA-901B-0A77-7648-8ABBBC3BFBD0}"/>
              </a:ext>
            </a:extLst>
          </p:cNvPr>
          <p:cNvSpPr txBox="1"/>
          <p:nvPr/>
        </p:nvSpPr>
        <p:spPr>
          <a:xfrm>
            <a:off x="3618201" y="5667316"/>
            <a:ext cx="11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44E4B-51BF-1FB0-F1FA-E4697AD30F19}"/>
              </a:ext>
            </a:extLst>
          </p:cNvPr>
          <p:cNvSpPr txBox="1"/>
          <p:nvPr/>
        </p:nvSpPr>
        <p:spPr>
          <a:xfrm>
            <a:off x="6888587" y="2604917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1.333400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D40C7-A729-1D05-1E3F-35CDF0E7A69E}"/>
              </a:ext>
            </a:extLst>
          </p:cNvPr>
          <p:cNvSpPr txBox="1"/>
          <p:nvPr/>
        </p:nvSpPr>
        <p:spPr>
          <a:xfrm>
            <a:off x="6888587" y="3217397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1.500000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FFE37-17E0-206E-0C33-E1CA173E8AF0}"/>
              </a:ext>
            </a:extLst>
          </p:cNvPr>
          <p:cNvSpPr txBox="1"/>
          <p:nvPr/>
        </p:nvSpPr>
        <p:spPr>
          <a:xfrm>
            <a:off x="6888587" y="3829877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1.666670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A8172-59A4-0719-B9BA-C8FA6C09310E}"/>
              </a:ext>
            </a:extLst>
          </p:cNvPr>
          <p:cNvSpPr txBox="1"/>
          <p:nvPr/>
        </p:nvSpPr>
        <p:spPr>
          <a:xfrm>
            <a:off x="6888587" y="4442357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1.888400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6E234-7B67-61D6-7335-DA6F167C5073}"/>
              </a:ext>
            </a:extLst>
          </p:cNvPr>
          <p:cNvSpPr txBox="1"/>
          <p:nvPr/>
        </p:nvSpPr>
        <p:spPr>
          <a:xfrm>
            <a:off x="6888587" y="5054837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2.000000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57E38-48A1-D51A-C965-2F6DF02F5562}"/>
              </a:ext>
            </a:extLst>
          </p:cNvPr>
          <p:cNvSpPr txBox="1"/>
          <p:nvPr/>
        </p:nvSpPr>
        <p:spPr>
          <a:xfrm>
            <a:off x="13179064" y="3418860"/>
            <a:ext cx="1541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2.166670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96088B-D9CE-1D35-DBC6-FD39C1ED9117}"/>
              </a:ext>
            </a:extLst>
          </p:cNvPr>
          <p:cNvSpPr txBox="1"/>
          <p:nvPr/>
        </p:nvSpPr>
        <p:spPr>
          <a:xfrm>
            <a:off x="6888587" y="1992437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1.166670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4D5202-0046-223B-DED4-BCF2E51C5925}"/>
              </a:ext>
            </a:extLst>
          </p:cNvPr>
          <p:cNvSpPr txBox="1"/>
          <p:nvPr/>
        </p:nvSpPr>
        <p:spPr>
          <a:xfrm>
            <a:off x="6888587" y="5667316"/>
            <a:ext cx="198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2.166670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B08D34-AD89-1AC5-85EF-010B4A406AAA}"/>
              </a:ext>
            </a:extLst>
          </p:cNvPr>
          <p:cNvSpPr txBox="1"/>
          <p:nvPr/>
        </p:nvSpPr>
        <p:spPr>
          <a:xfrm>
            <a:off x="1384609" y="2936343"/>
            <a:ext cx="1982142" cy="1895296"/>
          </a:xfrm>
          <a:prstGeom prst="rightArrow">
            <a:avLst/>
          </a:prstGeom>
          <a:solidFill>
            <a:srgbClr val="E163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Group Size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AF7B9E-BA92-935A-00A3-D4A8F54B1423}"/>
              </a:ext>
            </a:extLst>
          </p:cNvPr>
          <p:cNvSpPr txBox="1"/>
          <p:nvPr/>
        </p:nvSpPr>
        <p:spPr>
          <a:xfrm>
            <a:off x="8903629" y="2936343"/>
            <a:ext cx="1984248" cy="1895296"/>
          </a:xfrm>
          <a:prstGeom prst="leftArrow">
            <a:avLst/>
          </a:prstGeom>
          <a:solidFill>
            <a:srgbClr val="E1632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Factor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5BD532E-B7E5-3809-E167-231D12C1A336}"/>
              </a:ext>
            </a:extLst>
          </p:cNvPr>
          <p:cNvCxnSpPr>
            <a:cxnSpLocks/>
          </p:cNvCxnSpPr>
          <p:nvPr/>
        </p:nvCxnSpPr>
        <p:spPr>
          <a:xfrm>
            <a:off x="4929351" y="2259723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4BA61C5-72E6-62B0-61DA-8C6C53FCCA0B}"/>
              </a:ext>
            </a:extLst>
          </p:cNvPr>
          <p:cNvCxnSpPr>
            <a:cxnSpLocks/>
          </p:cNvCxnSpPr>
          <p:nvPr/>
        </p:nvCxnSpPr>
        <p:spPr>
          <a:xfrm>
            <a:off x="4929351" y="2874578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1CAF33-19D7-AB6F-7229-21FB37D56F42}"/>
              </a:ext>
            </a:extLst>
          </p:cNvPr>
          <p:cNvCxnSpPr>
            <a:cxnSpLocks/>
          </p:cNvCxnSpPr>
          <p:nvPr/>
        </p:nvCxnSpPr>
        <p:spPr>
          <a:xfrm>
            <a:off x="4929351" y="3489433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08F55-8237-B254-0F8E-68353119EAD3}"/>
              </a:ext>
            </a:extLst>
          </p:cNvPr>
          <p:cNvCxnSpPr>
            <a:cxnSpLocks/>
          </p:cNvCxnSpPr>
          <p:nvPr/>
        </p:nvCxnSpPr>
        <p:spPr>
          <a:xfrm>
            <a:off x="4929351" y="4104288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16FFDA-FC2F-C46C-014D-24A11431AD2C}"/>
              </a:ext>
            </a:extLst>
          </p:cNvPr>
          <p:cNvCxnSpPr>
            <a:cxnSpLocks/>
          </p:cNvCxnSpPr>
          <p:nvPr/>
        </p:nvCxnSpPr>
        <p:spPr>
          <a:xfrm>
            <a:off x="4929351" y="4719143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0CE76C-AFB0-7CA8-D71E-41A035557934}"/>
              </a:ext>
            </a:extLst>
          </p:cNvPr>
          <p:cNvCxnSpPr>
            <a:cxnSpLocks/>
          </p:cNvCxnSpPr>
          <p:nvPr/>
        </p:nvCxnSpPr>
        <p:spPr>
          <a:xfrm>
            <a:off x="4929351" y="5333998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A008F34-3801-6952-43A8-FC1BA9B73E67}"/>
              </a:ext>
            </a:extLst>
          </p:cNvPr>
          <p:cNvCxnSpPr>
            <a:cxnSpLocks/>
          </p:cNvCxnSpPr>
          <p:nvPr/>
        </p:nvCxnSpPr>
        <p:spPr>
          <a:xfrm>
            <a:off x="4929351" y="5948855"/>
            <a:ext cx="1765738" cy="0"/>
          </a:xfrm>
          <a:prstGeom prst="line">
            <a:avLst/>
          </a:prstGeom>
          <a:ln w="38100" cap="rnd">
            <a:solidFill>
              <a:srgbClr val="E163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19D1A1-CB86-5A1F-3BD1-10AC40A91A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Clinical Performance Incentives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B1585B-AEF3-C2AA-AE8C-D4C9DA8E80F8}"/>
              </a:ext>
            </a:extLst>
          </p:cNvPr>
          <p:cNvSpPr txBox="1">
            <a:spLocks/>
          </p:cNvSpPr>
          <p:nvPr/>
        </p:nvSpPr>
        <p:spPr>
          <a:xfrm>
            <a:off x="859220" y="1366897"/>
            <a:ext cx="10515600" cy="440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After careful consideration and modeling of financial performance, we implemented:</a:t>
            </a:r>
          </a:p>
          <a:p>
            <a:endParaRPr lang="en-US" sz="2800" dirty="0"/>
          </a:p>
          <a:p>
            <a:pPr marL="52388" algn="ctr"/>
            <a:r>
              <a:rPr lang="en-US" sz="2800" b="1" dirty="0">
                <a:solidFill>
                  <a:srgbClr val="EAE7D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GOAL</a:t>
            </a:r>
          </a:p>
          <a:p>
            <a:pPr marL="52388" algn="ctr"/>
            <a:r>
              <a:rPr lang="en-US" sz="2800" dirty="0">
                <a:solidFill>
                  <a:srgbClr val="EAE7D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Face-to-Face Time Providing Quality Clinical Care</a:t>
            </a:r>
          </a:p>
          <a:p>
            <a:pPr marL="52388" algn="ctr"/>
            <a:endParaRPr lang="en-US" sz="2800" b="1" dirty="0">
              <a:solidFill>
                <a:srgbClr val="EAE7D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2388" algn="ctr"/>
            <a:r>
              <a:rPr lang="en-US" sz="2800" dirty="0">
                <a:solidFill>
                  <a:srgbClr val="EAE7DF"/>
                </a:solidFill>
              </a:rPr>
              <a:t>Minimum – 4 hours per day x 55 days (quarter) = 220 hours</a:t>
            </a:r>
          </a:p>
          <a:p>
            <a:pPr marL="52388" algn="ctr"/>
            <a:r>
              <a:rPr lang="en-US" sz="2800" dirty="0">
                <a:solidFill>
                  <a:srgbClr val="EAE7DF"/>
                </a:solidFill>
              </a:rPr>
              <a:t>Target Goal – 5 hours per day x 55 days (quarter) = 275 hours</a:t>
            </a:r>
          </a:p>
          <a:p>
            <a:pPr marL="52388" algn="ctr"/>
            <a:r>
              <a:rPr lang="en-US" sz="2800" dirty="0">
                <a:solidFill>
                  <a:srgbClr val="EAE7DF"/>
                </a:solidFill>
              </a:rPr>
              <a:t> </a:t>
            </a:r>
          </a:p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90BEA-A4AF-AED7-485B-CC8B2485590F}"/>
              </a:ext>
            </a:extLst>
          </p:cNvPr>
          <p:cNvSpPr txBox="1"/>
          <p:nvPr/>
        </p:nvSpPr>
        <p:spPr>
          <a:xfrm>
            <a:off x="2489200" y="5237947"/>
            <a:ext cx="3180080" cy="954107"/>
          </a:xfrm>
          <a:prstGeom prst="rect">
            <a:avLst/>
          </a:prstGeom>
          <a:solidFill>
            <a:srgbClr val="E1632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EAE7DF"/>
                </a:solidFill>
              </a:rPr>
              <a:t>Tier II &gt; 220 – 275 </a:t>
            </a:r>
            <a:br>
              <a:rPr lang="en-US" sz="2800" dirty="0">
                <a:solidFill>
                  <a:srgbClr val="EAE7DF"/>
                </a:solidFill>
              </a:rPr>
            </a:br>
            <a:r>
              <a:rPr lang="en-US" sz="2800" dirty="0">
                <a:solidFill>
                  <a:srgbClr val="EAE7DF"/>
                </a:solidFill>
              </a:rPr>
              <a:t>= $27.27/hours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37FE0-B6FF-D324-2CC8-F431C5A4BEDD}"/>
              </a:ext>
            </a:extLst>
          </p:cNvPr>
          <p:cNvSpPr txBox="1"/>
          <p:nvPr/>
        </p:nvSpPr>
        <p:spPr>
          <a:xfrm>
            <a:off x="6524900" y="5237947"/>
            <a:ext cx="3182112" cy="954107"/>
          </a:xfrm>
          <a:prstGeom prst="rect">
            <a:avLst/>
          </a:prstGeom>
          <a:solidFill>
            <a:srgbClr val="E16326"/>
          </a:solidFill>
        </p:spPr>
        <p:txBody>
          <a:bodyPr wrap="square">
            <a:spAutoFit/>
          </a:bodyPr>
          <a:lstStyle/>
          <a:p>
            <a:pPr marL="52388" algn="ctr"/>
            <a:r>
              <a:rPr lang="en-US" sz="2800" dirty="0">
                <a:solidFill>
                  <a:srgbClr val="EAE7DF"/>
                </a:solidFill>
              </a:rPr>
              <a:t>Tier III &gt; 275</a:t>
            </a:r>
          </a:p>
          <a:p>
            <a:pPr marL="52388" algn="ctr"/>
            <a:r>
              <a:rPr lang="en-US" sz="2800" dirty="0">
                <a:solidFill>
                  <a:srgbClr val="EAE7DF"/>
                </a:solidFill>
              </a:rPr>
              <a:t>= $54.54/hours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7623E-E669-C8A0-D1A8-6DE660C8D60C}"/>
              </a:ext>
            </a:extLst>
          </p:cNvPr>
          <p:cNvSpPr/>
          <p:nvPr/>
        </p:nvSpPr>
        <p:spPr>
          <a:xfrm>
            <a:off x="2387600" y="5151120"/>
            <a:ext cx="3383280" cy="1127760"/>
          </a:xfrm>
          <a:prstGeom prst="rect">
            <a:avLst/>
          </a:prstGeom>
          <a:noFill/>
          <a:ln>
            <a:solidFill>
              <a:srgbClr val="EAE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0F8A6-5185-F117-E130-011BC8D18D41}"/>
              </a:ext>
            </a:extLst>
          </p:cNvPr>
          <p:cNvSpPr/>
          <p:nvPr/>
        </p:nvSpPr>
        <p:spPr>
          <a:xfrm>
            <a:off x="6424316" y="5151120"/>
            <a:ext cx="3383280" cy="1127760"/>
          </a:xfrm>
          <a:prstGeom prst="rect">
            <a:avLst/>
          </a:prstGeom>
          <a:noFill/>
          <a:ln>
            <a:solidFill>
              <a:srgbClr val="EAE7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27848DF-C21C-BF4F-B7BB-5F9C9E7578F9}"/>
              </a:ext>
            </a:extLst>
          </p:cNvPr>
          <p:cNvSpPr txBox="1"/>
          <p:nvPr/>
        </p:nvSpPr>
        <p:spPr>
          <a:xfrm>
            <a:off x="1221480" y="4985675"/>
            <a:ext cx="2293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2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Provider time made available to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45CA13-2E21-B198-7587-6CF496CA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 Standard Alignment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79EA2C-A9CE-48AA-98BB-27C045DEE239}"/>
              </a:ext>
            </a:extLst>
          </p:cNvPr>
          <p:cNvGrpSpPr/>
          <p:nvPr/>
        </p:nvGrpSpPr>
        <p:grpSpPr>
          <a:xfrm>
            <a:off x="1246384" y="2344106"/>
            <a:ext cx="2243588" cy="2243588"/>
            <a:chOff x="1250267" y="2102369"/>
            <a:chExt cx="2243588" cy="2243588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B2B43EBF-0424-9CEB-8DE4-4BC67748D136}"/>
                </a:ext>
              </a:extLst>
            </p:cNvPr>
            <p:cNvSpPr/>
            <p:nvPr/>
          </p:nvSpPr>
          <p:spPr>
            <a:xfrm>
              <a:off x="1387736" y="2239838"/>
              <a:ext cx="1968650" cy="1968650"/>
            </a:xfrm>
            <a:prstGeom prst="flowChartConnector">
              <a:avLst/>
            </a:prstGeom>
            <a:solidFill>
              <a:srgbClr val="F4812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4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85%</a:t>
              </a: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F86FCE5-E0D9-0E23-01DF-12A7A80A0015}"/>
                </a:ext>
              </a:extLst>
            </p:cNvPr>
            <p:cNvSpPr/>
            <p:nvPr/>
          </p:nvSpPr>
          <p:spPr>
            <a:xfrm>
              <a:off x="1250267" y="2102369"/>
              <a:ext cx="2243588" cy="2243588"/>
            </a:xfrm>
            <a:prstGeom prst="flowChartConnector">
              <a:avLst/>
            </a:prstGeom>
            <a:noFill/>
            <a:ln>
              <a:solidFill>
                <a:srgbClr val="EAE7D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E86983-9A21-E69F-4FF3-362D482B8E87}"/>
              </a:ext>
            </a:extLst>
          </p:cNvPr>
          <p:cNvGrpSpPr/>
          <p:nvPr/>
        </p:nvGrpSpPr>
        <p:grpSpPr>
          <a:xfrm>
            <a:off x="5033149" y="2344106"/>
            <a:ext cx="2243588" cy="2243588"/>
            <a:chOff x="5033149" y="2102369"/>
            <a:chExt cx="2243588" cy="2243588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57F6CED1-0B7B-CCF1-49A3-BA158D0B28B3}"/>
                </a:ext>
              </a:extLst>
            </p:cNvPr>
            <p:cNvSpPr/>
            <p:nvPr/>
          </p:nvSpPr>
          <p:spPr>
            <a:xfrm>
              <a:off x="5170618" y="2239838"/>
              <a:ext cx="1968650" cy="1968650"/>
            </a:xfrm>
            <a:prstGeom prst="flowChartConnector">
              <a:avLst/>
            </a:prstGeom>
            <a:solidFill>
              <a:srgbClr val="E16326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4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95%</a:t>
              </a: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ABC15354-EE81-EFD4-9CEE-A625411D0E91}"/>
                </a:ext>
              </a:extLst>
            </p:cNvPr>
            <p:cNvSpPr/>
            <p:nvPr/>
          </p:nvSpPr>
          <p:spPr>
            <a:xfrm>
              <a:off x="5033149" y="2102369"/>
              <a:ext cx="2243588" cy="2243588"/>
            </a:xfrm>
            <a:prstGeom prst="flowChartConnector">
              <a:avLst/>
            </a:prstGeom>
            <a:noFill/>
            <a:ln>
              <a:solidFill>
                <a:srgbClr val="EAE7D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73943-5253-B1A6-5344-9ABD391C25FE}"/>
              </a:ext>
            </a:extLst>
          </p:cNvPr>
          <p:cNvGrpSpPr/>
          <p:nvPr/>
        </p:nvGrpSpPr>
        <p:grpSpPr>
          <a:xfrm>
            <a:off x="8827682" y="2344106"/>
            <a:ext cx="2243588" cy="2243588"/>
            <a:chOff x="8816031" y="2103819"/>
            <a:chExt cx="2243588" cy="2243588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FA564F0-FABD-CF00-8735-4BB966772119}"/>
                </a:ext>
              </a:extLst>
            </p:cNvPr>
            <p:cNvSpPr/>
            <p:nvPr/>
          </p:nvSpPr>
          <p:spPr>
            <a:xfrm>
              <a:off x="8953500" y="2241288"/>
              <a:ext cx="1968650" cy="1968650"/>
            </a:xfrm>
            <a:prstGeom prst="flowChartConnector">
              <a:avLst/>
            </a:prstGeom>
            <a:solidFill>
              <a:srgbClr val="BF4029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4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20%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374017D3-903F-0815-AFD2-676EDA2264FE}"/>
                </a:ext>
              </a:extLst>
            </p:cNvPr>
            <p:cNvSpPr/>
            <p:nvPr/>
          </p:nvSpPr>
          <p:spPr>
            <a:xfrm>
              <a:off x="8816031" y="2103819"/>
              <a:ext cx="2243588" cy="2243588"/>
            </a:xfrm>
            <a:prstGeom prst="flowChartConnector">
              <a:avLst/>
            </a:prstGeom>
            <a:noFill/>
            <a:ln>
              <a:solidFill>
                <a:srgbClr val="EAE7DF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A19C4A-FC8D-89EF-7553-C72D2DD7ABCF}"/>
              </a:ext>
            </a:extLst>
          </p:cNvPr>
          <p:cNvCxnSpPr>
            <a:cxnSpLocks/>
          </p:cNvCxnSpPr>
          <p:nvPr/>
        </p:nvCxnSpPr>
        <p:spPr>
          <a:xfrm>
            <a:off x="6154943" y="4587693"/>
            <a:ext cx="0" cy="226045"/>
          </a:xfrm>
          <a:prstGeom prst="line">
            <a:avLst/>
          </a:prstGeom>
          <a:ln>
            <a:solidFill>
              <a:srgbClr val="EAE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17C3BC-49F5-250A-7785-A33D5975410B}"/>
              </a:ext>
            </a:extLst>
          </p:cNvPr>
          <p:cNvSpPr txBox="1"/>
          <p:nvPr/>
        </p:nvSpPr>
        <p:spPr>
          <a:xfrm>
            <a:off x="5012129" y="4985675"/>
            <a:ext cx="2293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4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Available time that gets scheduled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D481C-8627-E24F-8DF5-D66EF9FCD104}"/>
              </a:ext>
            </a:extLst>
          </p:cNvPr>
          <p:cNvSpPr txBox="1"/>
          <p:nvPr/>
        </p:nvSpPr>
        <p:spPr>
          <a:xfrm>
            <a:off x="8802778" y="4977349"/>
            <a:ext cx="229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4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No-show rates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4009CE-118B-D69B-0D8C-0933A16FB045}"/>
              </a:ext>
            </a:extLst>
          </p:cNvPr>
          <p:cNvSpPr txBox="1"/>
          <p:nvPr/>
        </p:nvSpPr>
        <p:spPr>
          <a:xfrm>
            <a:off x="9511984" y="3975534"/>
            <a:ext cx="874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less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63EDA56-0F1B-B1CB-B264-DBEA562CDFEC}"/>
              </a:ext>
            </a:extLst>
          </p:cNvPr>
          <p:cNvSpPr txBox="1">
            <a:spLocks/>
          </p:cNvSpPr>
          <p:nvPr/>
        </p:nvSpPr>
        <p:spPr>
          <a:xfrm>
            <a:off x="859220" y="1051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200" dirty="0"/>
              <a:t>This aligned clinical, operation and business practices.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9E3261-70FC-A344-A567-7B02C2A5A586}"/>
              </a:ext>
            </a:extLst>
          </p:cNvPr>
          <p:cNvCxnSpPr>
            <a:cxnSpLocks/>
          </p:cNvCxnSpPr>
          <p:nvPr/>
        </p:nvCxnSpPr>
        <p:spPr>
          <a:xfrm>
            <a:off x="2368178" y="4598203"/>
            <a:ext cx="0" cy="226045"/>
          </a:xfrm>
          <a:prstGeom prst="line">
            <a:avLst/>
          </a:prstGeom>
          <a:ln>
            <a:solidFill>
              <a:srgbClr val="EAE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3405EE-3BE2-7A90-AB74-C634ABD32A0C}"/>
              </a:ext>
            </a:extLst>
          </p:cNvPr>
          <p:cNvCxnSpPr>
            <a:cxnSpLocks/>
          </p:cNvCxnSpPr>
          <p:nvPr/>
        </p:nvCxnSpPr>
        <p:spPr>
          <a:xfrm>
            <a:off x="9949476" y="4595540"/>
            <a:ext cx="0" cy="226045"/>
          </a:xfrm>
          <a:prstGeom prst="line">
            <a:avLst/>
          </a:prstGeom>
          <a:ln>
            <a:solidFill>
              <a:srgbClr val="EAE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623E44EB-8E7F-5A32-2D18-940602E2B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4826" y="2759929"/>
            <a:ext cx="606704" cy="604344"/>
          </a:xfrm>
          <a:prstGeom prst="rect">
            <a:avLst/>
          </a:prstGeom>
        </p:spPr>
      </p:pic>
      <p:sp>
        <p:nvSpPr>
          <p:cNvPr id="40" name="Arrow: Down 39">
            <a:extLst>
              <a:ext uri="{FF2B5EF4-FFF2-40B4-BE49-F238E27FC236}">
                <a16:creationId xmlns:a16="http://schemas.microsoft.com/office/drawing/2014/main" id="{D9516F30-C680-2B0E-CD9A-C4CA086C76EB}"/>
              </a:ext>
            </a:extLst>
          </p:cNvPr>
          <p:cNvSpPr/>
          <p:nvPr/>
        </p:nvSpPr>
        <p:spPr>
          <a:xfrm>
            <a:off x="9679551" y="2698850"/>
            <a:ext cx="539849" cy="705482"/>
          </a:xfrm>
          <a:prstGeom prst="downArrow">
            <a:avLst/>
          </a:prstGeom>
          <a:solidFill>
            <a:srgbClr val="EAE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4F2D7FBD-DB77-8488-F874-845F23849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6176" y="2719805"/>
            <a:ext cx="617534" cy="6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75D17-1513-73C6-C084-8931090C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Key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B023-9215-42D7-1116-1C1C19557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Executive Team meetings with all providers</a:t>
            </a:r>
          </a:p>
          <a:p>
            <a:pPr>
              <a:lnSpc>
                <a:spcPct val="100000"/>
              </a:lnSpc>
            </a:pPr>
            <a:r>
              <a:rPr lang="en-US" dirty="0"/>
              <a:t>Transparency in financial calculations to create a shared understanding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Performance Management aligned with KPIs</a:t>
            </a:r>
          </a:p>
        </p:txBody>
      </p:sp>
    </p:spTree>
    <p:extLst>
      <p:ext uri="{BB962C8B-B14F-4D97-AF65-F5344CB8AC3E}">
        <p14:creationId xmlns:p14="http://schemas.microsoft.com/office/powerpoint/2010/main" val="94119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2A07-188F-0A1A-4DC9-412440AC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Measure and Monitor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091EB-707A-A2B8-151E-92F65EB5A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Caseload capacity</a:t>
            </a:r>
          </a:p>
          <a:p>
            <a:pPr>
              <a:lnSpc>
                <a:spcPct val="150000"/>
              </a:lnSpc>
            </a:pPr>
            <a:r>
              <a:rPr lang="en-US" dirty="0"/>
              <a:t>Schedule available, schedule filled, and no-shows</a:t>
            </a:r>
          </a:p>
          <a:p>
            <a:pPr>
              <a:lnSpc>
                <a:spcPct val="150000"/>
              </a:lnSpc>
            </a:pPr>
            <a:r>
              <a:rPr lang="en-US" dirty="0"/>
              <a:t>Frequency of client visits</a:t>
            </a:r>
          </a:p>
          <a:p>
            <a:pPr>
              <a:lnSpc>
                <a:spcPct val="150000"/>
              </a:lnSpc>
            </a:pPr>
            <a:r>
              <a:rPr lang="en-US" dirty="0"/>
              <a:t>Changes in CPT mix (45-min. services vs. 60-min. services)</a:t>
            </a:r>
          </a:p>
          <a:p>
            <a:pPr>
              <a:lnSpc>
                <a:spcPct val="150000"/>
              </a:lnSpc>
            </a:pPr>
            <a:r>
              <a:rPr lang="en-US" dirty="0"/>
              <a:t>Changes in patient discharge rates</a:t>
            </a:r>
          </a:p>
        </p:txBody>
      </p:sp>
    </p:spTree>
    <p:extLst>
      <p:ext uri="{BB962C8B-B14F-4D97-AF65-F5344CB8AC3E}">
        <p14:creationId xmlns:p14="http://schemas.microsoft.com/office/powerpoint/2010/main" val="169364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A459-4850-863E-61A8-C062B099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 and balances in reviewing services to ensure clinically indicated care continues to be provided</a:t>
            </a:r>
          </a:p>
          <a:p>
            <a:r>
              <a:rPr lang="en-US" dirty="0"/>
              <a:t>Dashboards developed for leadership to monitor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EEDCD6-A7C3-97AA-5775-0DD97327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Management</a:t>
            </a:r>
          </a:p>
        </p:txBody>
      </p:sp>
    </p:spTree>
    <p:extLst>
      <p:ext uri="{BB962C8B-B14F-4D97-AF65-F5344CB8AC3E}">
        <p14:creationId xmlns:p14="http://schemas.microsoft.com/office/powerpoint/2010/main" val="153148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05946-5388-5D85-B555-DB9CAD5B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Hours/Day/pFTE - Our history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445E6F-E2A1-7594-F011-A08887F5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Clinical Performance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72DEBBC-2C17-66AD-0041-E0E204510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988278"/>
              </p:ext>
            </p:extLst>
          </p:nvPr>
        </p:nvGraphicFramePr>
        <p:xfrm>
          <a:off x="722589" y="1996966"/>
          <a:ext cx="10712666" cy="417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75813B5-ECD5-38DD-0612-4507E6A484D2}"/>
              </a:ext>
            </a:extLst>
          </p:cNvPr>
          <p:cNvSpPr txBox="1"/>
          <p:nvPr/>
        </p:nvSpPr>
        <p:spPr>
          <a:xfrm>
            <a:off x="1806268" y="4472215"/>
            <a:ext cx="199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Productivity</a:t>
            </a:r>
          </a:p>
          <a:p>
            <a:pPr algn="ctr"/>
            <a:r>
              <a:rPr lang="en-US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AD8430-394E-8FBD-798E-D25AEE6E9584}"/>
              </a:ext>
            </a:extLst>
          </p:cNvPr>
          <p:cNvCxnSpPr>
            <a:cxnSpLocks/>
          </p:cNvCxnSpPr>
          <p:nvPr/>
        </p:nvCxnSpPr>
        <p:spPr>
          <a:xfrm flipV="1">
            <a:off x="2805200" y="3972028"/>
            <a:ext cx="0" cy="575001"/>
          </a:xfrm>
          <a:prstGeom prst="straightConnector1">
            <a:avLst/>
          </a:prstGeom>
          <a:ln w="38100">
            <a:solidFill>
              <a:srgbClr val="EAE7DF"/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6767F6-16D3-CFB3-40DA-7EBF83C62B1B}"/>
              </a:ext>
            </a:extLst>
          </p:cNvPr>
          <p:cNvSpPr txBox="1"/>
          <p:nvPr/>
        </p:nvSpPr>
        <p:spPr>
          <a:xfrm>
            <a:off x="6588228" y="4472215"/>
            <a:ext cx="199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Bonus</a:t>
            </a:r>
          </a:p>
          <a:p>
            <a:pPr algn="ctr"/>
            <a:r>
              <a:rPr lang="en-US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ECEF9C-A9AE-7763-B762-DDB3C39BCED9}"/>
              </a:ext>
            </a:extLst>
          </p:cNvPr>
          <p:cNvCxnSpPr>
            <a:cxnSpLocks/>
          </p:cNvCxnSpPr>
          <p:nvPr/>
        </p:nvCxnSpPr>
        <p:spPr>
          <a:xfrm flipV="1">
            <a:off x="7574792" y="3381247"/>
            <a:ext cx="0" cy="1168424"/>
          </a:xfrm>
          <a:prstGeom prst="straightConnector1">
            <a:avLst/>
          </a:prstGeom>
          <a:ln w="38100">
            <a:solidFill>
              <a:srgbClr val="EAE7DF"/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157EF3-B858-E205-8BC7-2128A9372116}"/>
              </a:ext>
            </a:extLst>
          </p:cNvPr>
          <p:cNvSpPr txBox="1"/>
          <p:nvPr/>
        </p:nvSpPr>
        <p:spPr>
          <a:xfrm>
            <a:off x="8552626" y="4472215"/>
            <a:ext cx="19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Holidays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08C73D-DCF2-943E-29FE-C1AEDBA871A5}"/>
              </a:ext>
            </a:extLst>
          </p:cNvPr>
          <p:cNvCxnSpPr>
            <a:cxnSpLocks/>
          </p:cNvCxnSpPr>
          <p:nvPr/>
        </p:nvCxnSpPr>
        <p:spPr>
          <a:xfrm flipV="1">
            <a:off x="9554347" y="3537225"/>
            <a:ext cx="6447" cy="1009804"/>
          </a:xfrm>
          <a:prstGeom prst="straightConnector1">
            <a:avLst/>
          </a:prstGeom>
          <a:ln w="38100">
            <a:solidFill>
              <a:srgbClr val="EAE7DF"/>
            </a:solidFill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88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B9C112-F8E8-BF2F-0889-F5484B0C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53228"/>
              </p:ext>
            </p:extLst>
          </p:nvPr>
        </p:nvGraphicFramePr>
        <p:xfrm>
          <a:off x="974740" y="1977428"/>
          <a:ext cx="10050611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02860">
                  <a:extLst>
                    <a:ext uri="{9D8B030D-6E8A-4147-A177-3AD203B41FA5}">
                      <a16:colId xmlns:a16="http://schemas.microsoft.com/office/drawing/2014/main" val="3190273905"/>
                    </a:ext>
                  </a:extLst>
                </a:gridCol>
                <a:gridCol w="1786806">
                  <a:extLst>
                    <a:ext uri="{9D8B030D-6E8A-4147-A177-3AD203B41FA5}">
                      <a16:colId xmlns:a16="http://schemas.microsoft.com/office/drawing/2014/main" val="1584324483"/>
                    </a:ext>
                  </a:extLst>
                </a:gridCol>
                <a:gridCol w="2105471">
                  <a:extLst>
                    <a:ext uri="{9D8B030D-6E8A-4147-A177-3AD203B41FA5}">
                      <a16:colId xmlns:a16="http://schemas.microsoft.com/office/drawing/2014/main" val="2705851247"/>
                    </a:ext>
                  </a:extLst>
                </a:gridCol>
                <a:gridCol w="1755474">
                  <a:extLst>
                    <a:ext uri="{9D8B030D-6E8A-4147-A177-3AD203B41FA5}">
                      <a16:colId xmlns:a16="http://schemas.microsoft.com/office/drawing/2014/main" val="290296743"/>
                    </a:ext>
                  </a:extLst>
                </a:gridCol>
              </a:tblGrid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 Quarter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Post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Change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56531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Clients per pFTE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6012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Encounters per pFTE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5569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Hours per pFTE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8036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C78625-3310-5191-177B-7BF8C819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Overall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ABCA9-ACFC-B08B-6537-BA3D274DA160}"/>
              </a:ext>
            </a:extLst>
          </p:cNvPr>
          <p:cNvSpPr txBox="1"/>
          <p:nvPr/>
        </p:nvSpPr>
        <p:spPr>
          <a:xfrm>
            <a:off x="974740" y="4138400"/>
            <a:ext cx="1026072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626% Return on Investment!!!</a:t>
            </a:r>
          </a:p>
          <a:p>
            <a:pPr marL="461963" indent="-4619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0% Percent turnover post-implementation!!</a:t>
            </a:r>
          </a:p>
          <a:p>
            <a:pPr marL="461963" indent="-4619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 DETERMINED WE NEED MORE CLIENTS</a:t>
            </a:r>
          </a:p>
        </p:txBody>
      </p:sp>
    </p:spTree>
    <p:extLst>
      <p:ext uri="{BB962C8B-B14F-4D97-AF65-F5344CB8AC3E}">
        <p14:creationId xmlns:p14="http://schemas.microsoft.com/office/powerpoint/2010/main" val="253200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484BD-83CD-8E4B-CA96-D7EB2520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888" y="3556220"/>
            <a:ext cx="7784224" cy="1856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Alignment with clinical providers, operations, and finance on expectations and goals.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F67580-662C-FF36-21C4-F0C25511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 dirty="0">
                <a:effectLst>
                  <a:reflection blurRad="50800" stA="43000" endPos="45500" dir="5400000" sy="-100000" algn="bl" rotWithShape="0"/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BIGGEST WIN!</a:t>
            </a:r>
          </a:p>
        </p:txBody>
      </p:sp>
    </p:spTree>
    <p:extLst>
      <p:ext uri="{BB962C8B-B14F-4D97-AF65-F5344CB8AC3E}">
        <p14:creationId xmlns:p14="http://schemas.microsoft.com/office/powerpoint/2010/main" val="385310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6ADC22-C189-DD64-227E-C87DE5F4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B40086-1557-1421-BE15-248ACC7D6971}"/>
              </a:ext>
            </a:extLst>
          </p:cNvPr>
          <p:cNvSpPr/>
          <p:nvPr/>
        </p:nvSpPr>
        <p:spPr>
          <a:xfrm>
            <a:off x="1940824" y="2111604"/>
            <a:ext cx="2509050" cy="3140609"/>
          </a:xfrm>
          <a:custGeom>
            <a:avLst/>
            <a:gdLst>
              <a:gd name="connsiteX0" fmla="*/ 0 w 2141524"/>
              <a:gd name="connsiteY0" fmla="*/ 214152 h 3140609"/>
              <a:gd name="connsiteX1" fmla="*/ 214152 w 2141524"/>
              <a:gd name="connsiteY1" fmla="*/ 0 h 3140609"/>
              <a:gd name="connsiteX2" fmla="*/ 1927372 w 2141524"/>
              <a:gd name="connsiteY2" fmla="*/ 0 h 3140609"/>
              <a:gd name="connsiteX3" fmla="*/ 2141524 w 2141524"/>
              <a:gd name="connsiteY3" fmla="*/ 214152 h 3140609"/>
              <a:gd name="connsiteX4" fmla="*/ 2141524 w 2141524"/>
              <a:gd name="connsiteY4" fmla="*/ 2926457 h 3140609"/>
              <a:gd name="connsiteX5" fmla="*/ 1927372 w 2141524"/>
              <a:gd name="connsiteY5" fmla="*/ 3140609 h 3140609"/>
              <a:gd name="connsiteX6" fmla="*/ 214152 w 2141524"/>
              <a:gd name="connsiteY6" fmla="*/ 3140609 h 3140609"/>
              <a:gd name="connsiteX7" fmla="*/ 0 w 2141524"/>
              <a:gd name="connsiteY7" fmla="*/ 2926457 h 3140609"/>
              <a:gd name="connsiteX8" fmla="*/ 0 w 2141524"/>
              <a:gd name="connsiteY8" fmla="*/ 214152 h 31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524" h="3140609">
                <a:moveTo>
                  <a:pt x="0" y="214152"/>
                </a:moveTo>
                <a:cubicBezTo>
                  <a:pt x="0" y="95879"/>
                  <a:pt x="95879" y="0"/>
                  <a:pt x="214152" y="0"/>
                </a:cubicBezTo>
                <a:lnTo>
                  <a:pt x="1927372" y="0"/>
                </a:lnTo>
                <a:cubicBezTo>
                  <a:pt x="2045645" y="0"/>
                  <a:pt x="2141524" y="95879"/>
                  <a:pt x="2141524" y="214152"/>
                </a:cubicBezTo>
                <a:lnTo>
                  <a:pt x="2141524" y="2926457"/>
                </a:lnTo>
                <a:cubicBezTo>
                  <a:pt x="2141524" y="3044730"/>
                  <a:pt x="2045645" y="3140609"/>
                  <a:pt x="1927372" y="3140609"/>
                </a:cubicBezTo>
                <a:lnTo>
                  <a:pt x="214152" y="3140609"/>
                </a:lnTo>
                <a:cubicBezTo>
                  <a:pt x="95879" y="3140609"/>
                  <a:pt x="0" y="3044730"/>
                  <a:pt x="0" y="2926457"/>
                </a:cubicBezTo>
                <a:lnTo>
                  <a:pt x="0" y="214152"/>
                </a:lnTo>
                <a:close/>
              </a:path>
            </a:pathLst>
          </a:custGeom>
          <a:solidFill>
            <a:srgbClr val="BF402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412707" rIns="156464" bIns="78458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Quality Care Serving Our Community</a:t>
            </a:r>
            <a:endParaRPr lang="en-US" sz="2800" kern="1200" dirty="0"/>
          </a:p>
        </p:txBody>
      </p:sp>
      <p:sp>
        <p:nvSpPr>
          <p:cNvPr id="10" name="Oval 9" descr="Female attending counseling">
            <a:extLst>
              <a:ext uri="{FF2B5EF4-FFF2-40B4-BE49-F238E27FC236}">
                <a16:creationId xmlns:a16="http://schemas.microsoft.com/office/drawing/2014/main" id="{CA9C3525-061D-C121-64EE-C9BD565427D7}"/>
              </a:ext>
            </a:extLst>
          </p:cNvPr>
          <p:cNvSpPr/>
          <p:nvPr/>
        </p:nvSpPr>
        <p:spPr>
          <a:xfrm>
            <a:off x="2672438" y="2300040"/>
            <a:ext cx="1045822" cy="1045822"/>
          </a:xfrm>
          <a:prstGeom prst="ellipse">
            <a:avLst/>
          </a:prstGeom>
          <a:solidFill>
            <a:srgbClr val="EAE7D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10B243-C7AF-D874-A86B-8AE121FBFB45}"/>
              </a:ext>
            </a:extLst>
          </p:cNvPr>
          <p:cNvSpPr/>
          <p:nvPr/>
        </p:nvSpPr>
        <p:spPr>
          <a:xfrm>
            <a:off x="4855447" y="2111604"/>
            <a:ext cx="2509050" cy="3140609"/>
          </a:xfrm>
          <a:custGeom>
            <a:avLst/>
            <a:gdLst>
              <a:gd name="connsiteX0" fmla="*/ 0 w 2141524"/>
              <a:gd name="connsiteY0" fmla="*/ 214152 h 3140609"/>
              <a:gd name="connsiteX1" fmla="*/ 214152 w 2141524"/>
              <a:gd name="connsiteY1" fmla="*/ 0 h 3140609"/>
              <a:gd name="connsiteX2" fmla="*/ 1927372 w 2141524"/>
              <a:gd name="connsiteY2" fmla="*/ 0 h 3140609"/>
              <a:gd name="connsiteX3" fmla="*/ 2141524 w 2141524"/>
              <a:gd name="connsiteY3" fmla="*/ 214152 h 3140609"/>
              <a:gd name="connsiteX4" fmla="*/ 2141524 w 2141524"/>
              <a:gd name="connsiteY4" fmla="*/ 2926457 h 3140609"/>
              <a:gd name="connsiteX5" fmla="*/ 1927372 w 2141524"/>
              <a:gd name="connsiteY5" fmla="*/ 3140609 h 3140609"/>
              <a:gd name="connsiteX6" fmla="*/ 214152 w 2141524"/>
              <a:gd name="connsiteY6" fmla="*/ 3140609 h 3140609"/>
              <a:gd name="connsiteX7" fmla="*/ 0 w 2141524"/>
              <a:gd name="connsiteY7" fmla="*/ 2926457 h 3140609"/>
              <a:gd name="connsiteX8" fmla="*/ 0 w 2141524"/>
              <a:gd name="connsiteY8" fmla="*/ 214152 h 31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524" h="3140609">
                <a:moveTo>
                  <a:pt x="0" y="214152"/>
                </a:moveTo>
                <a:cubicBezTo>
                  <a:pt x="0" y="95879"/>
                  <a:pt x="95879" y="0"/>
                  <a:pt x="214152" y="0"/>
                </a:cubicBezTo>
                <a:lnTo>
                  <a:pt x="1927372" y="0"/>
                </a:lnTo>
                <a:cubicBezTo>
                  <a:pt x="2045645" y="0"/>
                  <a:pt x="2141524" y="95879"/>
                  <a:pt x="2141524" y="214152"/>
                </a:cubicBezTo>
                <a:lnTo>
                  <a:pt x="2141524" y="2926457"/>
                </a:lnTo>
                <a:cubicBezTo>
                  <a:pt x="2141524" y="3044730"/>
                  <a:pt x="2045645" y="3140609"/>
                  <a:pt x="1927372" y="3140609"/>
                </a:cubicBezTo>
                <a:lnTo>
                  <a:pt x="214152" y="3140609"/>
                </a:lnTo>
                <a:cubicBezTo>
                  <a:pt x="95879" y="3140609"/>
                  <a:pt x="0" y="3044730"/>
                  <a:pt x="0" y="2926457"/>
                </a:cubicBezTo>
                <a:lnTo>
                  <a:pt x="0" y="214152"/>
                </a:lnTo>
                <a:close/>
              </a:path>
            </a:pathLst>
          </a:custGeom>
          <a:solidFill>
            <a:srgbClr val="E163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412707" rIns="156464" bIns="78458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 Retention</a:t>
            </a:r>
          </a:p>
        </p:txBody>
      </p:sp>
      <p:sp>
        <p:nvSpPr>
          <p:cNvPr id="13" name="Oval 12" descr="Workers in office">
            <a:extLst>
              <a:ext uri="{FF2B5EF4-FFF2-40B4-BE49-F238E27FC236}">
                <a16:creationId xmlns:a16="http://schemas.microsoft.com/office/drawing/2014/main" id="{BB5B508F-C9C8-8DF9-B0D3-01B1A9F16C5D}"/>
              </a:ext>
            </a:extLst>
          </p:cNvPr>
          <p:cNvSpPr/>
          <p:nvPr/>
        </p:nvSpPr>
        <p:spPr>
          <a:xfrm>
            <a:off x="5587061" y="2300040"/>
            <a:ext cx="1045822" cy="1045822"/>
          </a:xfrm>
          <a:prstGeom prst="ellipse">
            <a:avLst/>
          </a:prstGeom>
          <a:solidFill>
            <a:srgbClr val="EAE7D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FD6525-8D71-78F9-C2F7-6F69F92AE2B6}"/>
              </a:ext>
            </a:extLst>
          </p:cNvPr>
          <p:cNvSpPr/>
          <p:nvPr/>
        </p:nvSpPr>
        <p:spPr>
          <a:xfrm>
            <a:off x="7770071" y="2111604"/>
            <a:ext cx="2509050" cy="3140609"/>
          </a:xfrm>
          <a:custGeom>
            <a:avLst/>
            <a:gdLst>
              <a:gd name="connsiteX0" fmla="*/ 0 w 2141524"/>
              <a:gd name="connsiteY0" fmla="*/ 214152 h 3140609"/>
              <a:gd name="connsiteX1" fmla="*/ 214152 w 2141524"/>
              <a:gd name="connsiteY1" fmla="*/ 0 h 3140609"/>
              <a:gd name="connsiteX2" fmla="*/ 1927372 w 2141524"/>
              <a:gd name="connsiteY2" fmla="*/ 0 h 3140609"/>
              <a:gd name="connsiteX3" fmla="*/ 2141524 w 2141524"/>
              <a:gd name="connsiteY3" fmla="*/ 214152 h 3140609"/>
              <a:gd name="connsiteX4" fmla="*/ 2141524 w 2141524"/>
              <a:gd name="connsiteY4" fmla="*/ 2926457 h 3140609"/>
              <a:gd name="connsiteX5" fmla="*/ 1927372 w 2141524"/>
              <a:gd name="connsiteY5" fmla="*/ 3140609 h 3140609"/>
              <a:gd name="connsiteX6" fmla="*/ 214152 w 2141524"/>
              <a:gd name="connsiteY6" fmla="*/ 3140609 h 3140609"/>
              <a:gd name="connsiteX7" fmla="*/ 0 w 2141524"/>
              <a:gd name="connsiteY7" fmla="*/ 2926457 h 3140609"/>
              <a:gd name="connsiteX8" fmla="*/ 0 w 2141524"/>
              <a:gd name="connsiteY8" fmla="*/ 214152 h 31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524" h="3140609">
                <a:moveTo>
                  <a:pt x="0" y="214152"/>
                </a:moveTo>
                <a:cubicBezTo>
                  <a:pt x="0" y="95879"/>
                  <a:pt x="95879" y="0"/>
                  <a:pt x="214152" y="0"/>
                </a:cubicBezTo>
                <a:lnTo>
                  <a:pt x="1927372" y="0"/>
                </a:lnTo>
                <a:cubicBezTo>
                  <a:pt x="2045645" y="0"/>
                  <a:pt x="2141524" y="95879"/>
                  <a:pt x="2141524" y="214152"/>
                </a:cubicBezTo>
                <a:lnTo>
                  <a:pt x="2141524" y="2926457"/>
                </a:lnTo>
                <a:cubicBezTo>
                  <a:pt x="2141524" y="3044730"/>
                  <a:pt x="2045645" y="3140609"/>
                  <a:pt x="1927372" y="3140609"/>
                </a:cubicBezTo>
                <a:lnTo>
                  <a:pt x="214152" y="3140609"/>
                </a:lnTo>
                <a:cubicBezTo>
                  <a:pt x="95879" y="3140609"/>
                  <a:pt x="0" y="3044730"/>
                  <a:pt x="0" y="2926457"/>
                </a:cubicBezTo>
                <a:lnTo>
                  <a:pt x="0" y="214152"/>
                </a:lnTo>
                <a:close/>
              </a:path>
            </a:pathLst>
          </a:custGeom>
          <a:solidFill>
            <a:srgbClr val="F4812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412707" rIns="156464" bIns="784587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Sustainability</a:t>
            </a:r>
          </a:p>
        </p:txBody>
      </p:sp>
      <p:sp>
        <p:nvSpPr>
          <p:cNvPr id="16" name="Oval 15" descr="Businessman writing on glass in meeting">
            <a:extLst>
              <a:ext uri="{FF2B5EF4-FFF2-40B4-BE49-F238E27FC236}">
                <a16:creationId xmlns:a16="http://schemas.microsoft.com/office/drawing/2014/main" id="{C147F216-2BC0-8063-6AD7-BDCC97AC5D05}"/>
              </a:ext>
            </a:extLst>
          </p:cNvPr>
          <p:cNvSpPr/>
          <p:nvPr/>
        </p:nvSpPr>
        <p:spPr>
          <a:xfrm>
            <a:off x="8501685" y="2300040"/>
            <a:ext cx="1045822" cy="1045822"/>
          </a:xfrm>
          <a:prstGeom prst="ellipse">
            <a:avLst/>
          </a:prstGeom>
          <a:solidFill>
            <a:srgbClr val="EAE7D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3E726FB5-92D3-1E22-2C2F-06037B01B01A}"/>
              </a:ext>
            </a:extLst>
          </p:cNvPr>
          <p:cNvSpPr/>
          <p:nvPr/>
        </p:nvSpPr>
        <p:spPr>
          <a:xfrm>
            <a:off x="3097520" y="4624091"/>
            <a:ext cx="6031353" cy="471091"/>
          </a:xfrm>
          <a:prstGeom prst="leftRightArrow">
            <a:avLst/>
          </a:prstGeom>
          <a:solidFill>
            <a:srgbClr val="EAE7D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Graphic 5" descr="User with solid fill">
            <a:extLst>
              <a:ext uri="{FF2B5EF4-FFF2-40B4-BE49-F238E27FC236}">
                <a16:creationId xmlns:a16="http://schemas.microsoft.com/office/drawing/2014/main" id="{4C6CF23F-1547-4E7B-9A1F-AEA0BB4A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763" y="2365751"/>
            <a:ext cx="860418" cy="860418"/>
          </a:xfrm>
          <a:prstGeom prst="rect">
            <a:avLst/>
          </a:prstGeom>
        </p:spPr>
      </p:pic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46B2DD64-6055-FE9E-9DEA-6FB5D6C2A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7396" y="2365751"/>
            <a:ext cx="914400" cy="914400"/>
          </a:xfrm>
          <a:prstGeom prst="rect">
            <a:avLst/>
          </a:prstGeom>
        </p:spPr>
      </p:pic>
      <p:pic>
        <p:nvPicPr>
          <p:cNvPr id="14" name="Graphic 13" descr="Care with solid fill">
            <a:extLst>
              <a:ext uri="{FF2B5EF4-FFF2-40B4-BE49-F238E27FC236}">
                <a16:creationId xmlns:a16="http://schemas.microsoft.com/office/drawing/2014/main" id="{3D94344F-244A-96C8-468D-6FFF07951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1693" y="2444040"/>
            <a:ext cx="747312" cy="7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40B2-4693-E548-B03D-8B9FF9AF8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325" y="1057573"/>
            <a:ext cx="5975226" cy="1463676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E163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r>
              <a:rPr lang="en-US" sz="8000" b="1" dirty="0">
                <a:solidFill>
                  <a:srgbClr val="E16326"/>
                </a:solidFill>
              </a:rPr>
              <a:t>!</a:t>
            </a:r>
            <a:endParaRPr lang="en-US" sz="8000" b="1" dirty="0">
              <a:solidFill>
                <a:srgbClr val="E1632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4F0DB3-8EF2-C6DA-771A-A5A47ABE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66" y="5472011"/>
            <a:ext cx="2785431" cy="7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DC245B-9CD8-EC33-0292-B3A5924D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97D09-66DA-EDAF-16DA-722286FF7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Provider turnover (burnout and compensation competition)</a:t>
            </a:r>
          </a:p>
          <a:p>
            <a:pPr>
              <a:lnSpc>
                <a:spcPct val="150000"/>
              </a:lnSpc>
            </a:pPr>
            <a:r>
              <a:rPr lang="en-US" dirty="0"/>
              <a:t>Low productivity</a:t>
            </a:r>
          </a:p>
          <a:p>
            <a:pPr>
              <a:lnSpc>
                <a:spcPct val="150000"/>
              </a:lnSpc>
            </a:pPr>
            <a:r>
              <a:rPr lang="en-US" dirty="0"/>
              <a:t>Challenges with capacity and scheduling</a:t>
            </a:r>
          </a:p>
          <a:p>
            <a:pPr>
              <a:lnSpc>
                <a:spcPct val="150000"/>
              </a:lnSpc>
            </a:pPr>
            <a:r>
              <a:rPr lang="en-US" dirty="0"/>
              <a:t>Rising unit cost</a:t>
            </a:r>
          </a:p>
        </p:txBody>
      </p:sp>
    </p:spTree>
    <p:extLst>
      <p:ext uri="{BB962C8B-B14F-4D97-AF65-F5344CB8AC3E}">
        <p14:creationId xmlns:p14="http://schemas.microsoft.com/office/powerpoint/2010/main" val="26541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A8B4B3-BC4F-348C-9ADE-436B07B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Failed Attempts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66F08A-B9CF-ED0A-4687-D6369FC4776B}"/>
              </a:ext>
            </a:extLst>
          </p:cNvPr>
          <p:cNvSpPr/>
          <p:nvPr/>
        </p:nvSpPr>
        <p:spPr>
          <a:xfrm>
            <a:off x="2351332" y="2041721"/>
            <a:ext cx="7489336" cy="1666823"/>
          </a:xfrm>
          <a:custGeom>
            <a:avLst/>
            <a:gdLst>
              <a:gd name="connsiteX0" fmla="*/ 0 w 5800435"/>
              <a:gd name="connsiteY0" fmla="*/ 129094 h 1290942"/>
              <a:gd name="connsiteX1" fmla="*/ 129094 w 5800435"/>
              <a:gd name="connsiteY1" fmla="*/ 0 h 1290942"/>
              <a:gd name="connsiteX2" fmla="*/ 5671341 w 5800435"/>
              <a:gd name="connsiteY2" fmla="*/ 0 h 1290942"/>
              <a:gd name="connsiteX3" fmla="*/ 5800435 w 5800435"/>
              <a:gd name="connsiteY3" fmla="*/ 129094 h 1290942"/>
              <a:gd name="connsiteX4" fmla="*/ 5800435 w 5800435"/>
              <a:gd name="connsiteY4" fmla="*/ 1161848 h 1290942"/>
              <a:gd name="connsiteX5" fmla="*/ 5671341 w 5800435"/>
              <a:gd name="connsiteY5" fmla="*/ 1290942 h 1290942"/>
              <a:gd name="connsiteX6" fmla="*/ 129094 w 5800435"/>
              <a:gd name="connsiteY6" fmla="*/ 1290942 h 1290942"/>
              <a:gd name="connsiteX7" fmla="*/ 0 w 5800435"/>
              <a:gd name="connsiteY7" fmla="*/ 1161848 h 1290942"/>
              <a:gd name="connsiteX8" fmla="*/ 0 w 5800435"/>
              <a:gd name="connsiteY8" fmla="*/ 129094 h 129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0435" h="1290942">
                <a:moveTo>
                  <a:pt x="0" y="129094"/>
                </a:moveTo>
                <a:cubicBezTo>
                  <a:pt x="0" y="57797"/>
                  <a:pt x="57797" y="0"/>
                  <a:pt x="129094" y="0"/>
                </a:cubicBezTo>
                <a:lnTo>
                  <a:pt x="5671341" y="0"/>
                </a:lnTo>
                <a:cubicBezTo>
                  <a:pt x="5742638" y="0"/>
                  <a:pt x="5800435" y="57797"/>
                  <a:pt x="5800435" y="129094"/>
                </a:cubicBezTo>
                <a:lnTo>
                  <a:pt x="5800435" y="1161848"/>
                </a:lnTo>
                <a:cubicBezTo>
                  <a:pt x="5800435" y="1233145"/>
                  <a:pt x="5742638" y="1290942"/>
                  <a:pt x="5671341" y="1290942"/>
                </a:cubicBezTo>
                <a:lnTo>
                  <a:pt x="129094" y="1290942"/>
                </a:lnTo>
                <a:cubicBezTo>
                  <a:pt x="57797" y="1290942"/>
                  <a:pt x="0" y="1233145"/>
                  <a:pt x="0" y="1161848"/>
                </a:cubicBezTo>
                <a:lnTo>
                  <a:pt x="0" y="129094"/>
                </a:lnTo>
                <a:close/>
              </a:path>
            </a:pathLst>
          </a:custGeom>
          <a:solidFill>
            <a:srgbClr val="BF402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001" tIns="83820" rIns="83821" bIns="83820" numCol="1" spcCol="1270" anchor="ctr" anchorCtr="0">
            <a:noAutofit/>
          </a:bodyPr>
          <a:lstStyle/>
          <a:p>
            <a:pPr marL="514350"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Carrot: Monetary bonus for 100+ hours per month</a:t>
            </a:r>
          </a:p>
        </p:txBody>
      </p:sp>
      <p:sp>
        <p:nvSpPr>
          <p:cNvPr id="13" name="Rectangle: Rounded Corners 12" descr="Bundle of raw carrots with tops, speckled with mud, laying on dark surface">
            <a:extLst>
              <a:ext uri="{FF2B5EF4-FFF2-40B4-BE49-F238E27FC236}">
                <a16:creationId xmlns:a16="http://schemas.microsoft.com/office/drawing/2014/main" id="{EF7F4165-4AD7-861A-D822-709F429E4B2D}"/>
              </a:ext>
            </a:extLst>
          </p:cNvPr>
          <p:cNvSpPr/>
          <p:nvPr/>
        </p:nvSpPr>
        <p:spPr>
          <a:xfrm>
            <a:off x="2532976" y="2212856"/>
            <a:ext cx="1497868" cy="1333458"/>
          </a:xfrm>
          <a:prstGeom prst="roundRect">
            <a:avLst>
              <a:gd name="adj" fmla="val 10000"/>
            </a:avLst>
          </a:prstGeom>
          <a:solidFill>
            <a:srgbClr val="EAE7D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30CFB-A83C-793B-73B6-2117D7A3E26A}"/>
              </a:ext>
            </a:extLst>
          </p:cNvPr>
          <p:cNvSpPr/>
          <p:nvPr/>
        </p:nvSpPr>
        <p:spPr>
          <a:xfrm>
            <a:off x="2351332" y="4275623"/>
            <a:ext cx="7489336" cy="1666823"/>
          </a:xfrm>
          <a:custGeom>
            <a:avLst/>
            <a:gdLst>
              <a:gd name="connsiteX0" fmla="*/ 0 w 5800435"/>
              <a:gd name="connsiteY0" fmla="*/ 129094 h 1290942"/>
              <a:gd name="connsiteX1" fmla="*/ 129094 w 5800435"/>
              <a:gd name="connsiteY1" fmla="*/ 0 h 1290942"/>
              <a:gd name="connsiteX2" fmla="*/ 5671341 w 5800435"/>
              <a:gd name="connsiteY2" fmla="*/ 0 h 1290942"/>
              <a:gd name="connsiteX3" fmla="*/ 5800435 w 5800435"/>
              <a:gd name="connsiteY3" fmla="*/ 129094 h 1290942"/>
              <a:gd name="connsiteX4" fmla="*/ 5800435 w 5800435"/>
              <a:gd name="connsiteY4" fmla="*/ 1161848 h 1290942"/>
              <a:gd name="connsiteX5" fmla="*/ 5671341 w 5800435"/>
              <a:gd name="connsiteY5" fmla="*/ 1290942 h 1290942"/>
              <a:gd name="connsiteX6" fmla="*/ 129094 w 5800435"/>
              <a:gd name="connsiteY6" fmla="*/ 1290942 h 1290942"/>
              <a:gd name="connsiteX7" fmla="*/ 0 w 5800435"/>
              <a:gd name="connsiteY7" fmla="*/ 1161848 h 1290942"/>
              <a:gd name="connsiteX8" fmla="*/ 0 w 5800435"/>
              <a:gd name="connsiteY8" fmla="*/ 129094 h 129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0435" h="1290942">
                <a:moveTo>
                  <a:pt x="0" y="129094"/>
                </a:moveTo>
                <a:cubicBezTo>
                  <a:pt x="0" y="57797"/>
                  <a:pt x="57797" y="0"/>
                  <a:pt x="129094" y="0"/>
                </a:cubicBezTo>
                <a:lnTo>
                  <a:pt x="5671341" y="0"/>
                </a:lnTo>
                <a:cubicBezTo>
                  <a:pt x="5742638" y="0"/>
                  <a:pt x="5800435" y="57797"/>
                  <a:pt x="5800435" y="129094"/>
                </a:cubicBezTo>
                <a:lnTo>
                  <a:pt x="5800435" y="1161848"/>
                </a:lnTo>
                <a:cubicBezTo>
                  <a:pt x="5800435" y="1233145"/>
                  <a:pt x="5742638" y="1290942"/>
                  <a:pt x="5671341" y="1290942"/>
                </a:cubicBezTo>
                <a:lnTo>
                  <a:pt x="129094" y="1290942"/>
                </a:lnTo>
                <a:cubicBezTo>
                  <a:pt x="57797" y="1290942"/>
                  <a:pt x="0" y="1233145"/>
                  <a:pt x="0" y="1161848"/>
                </a:cubicBezTo>
                <a:lnTo>
                  <a:pt x="0" y="129094"/>
                </a:lnTo>
                <a:close/>
              </a:path>
            </a:pathLst>
          </a:custGeom>
          <a:solidFill>
            <a:srgbClr val="E163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001" tIns="83820" rIns="83821" bIns="83820" numCol="1" spcCol="1270" anchor="ctr" anchorCtr="0">
            <a:noAutofit/>
          </a:bodyPr>
          <a:lstStyle/>
          <a:p>
            <a:pPr marL="514350"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Stick: Performance corrective actions</a:t>
            </a:r>
            <a:br>
              <a:rPr lang="en-US" sz="2800" kern="1200" dirty="0"/>
            </a:br>
            <a:r>
              <a:rPr lang="en-US" sz="2800" kern="1200" dirty="0"/>
              <a:t>(write-ups)</a:t>
            </a:r>
          </a:p>
        </p:txBody>
      </p:sp>
      <p:sp>
        <p:nvSpPr>
          <p:cNvPr id="16" name="Rectangle: Rounded Corners 15" descr="Close up of incense sticks">
            <a:extLst>
              <a:ext uri="{FF2B5EF4-FFF2-40B4-BE49-F238E27FC236}">
                <a16:creationId xmlns:a16="http://schemas.microsoft.com/office/drawing/2014/main" id="{F5E6001C-21D5-9DB2-20FB-8E258C3FEA65}"/>
              </a:ext>
            </a:extLst>
          </p:cNvPr>
          <p:cNvSpPr/>
          <p:nvPr/>
        </p:nvSpPr>
        <p:spPr>
          <a:xfrm>
            <a:off x="2522466" y="4446758"/>
            <a:ext cx="1497868" cy="1333458"/>
          </a:xfrm>
          <a:prstGeom prst="roundRect">
            <a:avLst>
              <a:gd name="adj" fmla="val 10000"/>
            </a:avLst>
          </a:prstGeom>
          <a:solidFill>
            <a:srgbClr val="EAE7D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EAB03-2924-B3A9-C6B9-617B27EF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22284">
            <a:off x="2875312" y="2279502"/>
            <a:ext cx="824240" cy="12756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21B46B1-D739-1AFA-D369-F1B42B679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79125">
            <a:off x="2767630" y="4565456"/>
            <a:ext cx="925361" cy="11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9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44CCB-F1D5-52AE-1638-FBDF51CC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Differently</a:t>
            </a: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89B5B1E2-59CB-5C50-7DA3-B885BDDE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1380" y="2007476"/>
            <a:ext cx="4029239" cy="40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D956D0-92E8-DF6B-69E5-61268582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45"/>
            <a:ext cx="10515600" cy="39048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Business sustainability calculation and plan</a:t>
            </a:r>
          </a:p>
          <a:p>
            <a:pPr>
              <a:lnSpc>
                <a:spcPct val="150000"/>
              </a:lnSpc>
            </a:pPr>
            <a:r>
              <a:rPr lang="en-US" dirty="0"/>
              <a:t>Schedule Availability, scheduled time, and no-show standard alignment</a:t>
            </a:r>
          </a:p>
          <a:p>
            <a:pPr>
              <a:lnSpc>
                <a:spcPct val="150000"/>
              </a:lnSpc>
            </a:pPr>
            <a:r>
              <a:rPr lang="en-US" dirty="0"/>
              <a:t>Communication Plan </a:t>
            </a:r>
          </a:p>
          <a:p>
            <a:pPr>
              <a:lnSpc>
                <a:spcPct val="150000"/>
              </a:lnSpc>
            </a:pPr>
            <a:r>
              <a:rPr lang="en-US" dirty="0"/>
              <a:t>Quality Management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58EB85-49A1-E1D5-0620-DCED0D3D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Compensation Development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8626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670BAC-D50F-4045-71FE-14787781254E}"/>
              </a:ext>
            </a:extLst>
          </p:cNvPr>
          <p:cNvSpPr txBox="1">
            <a:spLocks/>
          </p:cNvSpPr>
          <p:nvPr/>
        </p:nvSpPr>
        <p:spPr>
          <a:xfrm>
            <a:off x="859220" y="1051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Where we started…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B9C112-F8E8-BF2F-0889-F5484B0C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742556"/>
              </p:ext>
            </p:extLst>
          </p:nvPr>
        </p:nvGraphicFramePr>
        <p:xfrm>
          <a:off x="969819" y="1977428"/>
          <a:ext cx="10307781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5927">
                  <a:extLst>
                    <a:ext uri="{9D8B030D-6E8A-4147-A177-3AD203B41FA5}">
                      <a16:colId xmlns:a16="http://schemas.microsoft.com/office/drawing/2014/main" val="3190273905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1584324483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290296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Annual Days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Quarterly Days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5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Days available annually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6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8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95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Available service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3308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C78625-3310-5191-177B-7BF8C819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Business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6981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8625-3310-5191-177B-7BF8C819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Business Sustainability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670BAC-D50F-4045-71FE-14787781254E}"/>
              </a:ext>
            </a:extLst>
          </p:cNvPr>
          <p:cNvSpPr txBox="1">
            <a:spLocks/>
          </p:cNvSpPr>
          <p:nvPr/>
        </p:nvSpPr>
        <p:spPr>
          <a:xfrm>
            <a:off x="859220" y="1293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With these days available, our range of potential hours per provider were: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B9C112-F8E8-BF2F-0889-F5484B0C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9098"/>
              </p:ext>
            </p:extLst>
          </p:nvPr>
        </p:nvGraphicFramePr>
        <p:xfrm>
          <a:off x="974741" y="2534473"/>
          <a:ext cx="10307781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5927">
                  <a:extLst>
                    <a:ext uri="{9D8B030D-6E8A-4147-A177-3AD203B41FA5}">
                      <a16:colId xmlns:a16="http://schemas.microsoft.com/office/drawing/2014/main" val="3190273905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1584324483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290296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@ 4 hours per day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@ 5 hours per day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5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 days per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6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220 days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55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23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B9C112-F8E8-BF2F-0889-F5484B0CA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01955"/>
              </p:ext>
            </p:extLst>
          </p:nvPr>
        </p:nvGraphicFramePr>
        <p:xfrm>
          <a:off x="974741" y="1977428"/>
          <a:ext cx="10305287" cy="4160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0779">
                  <a:extLst>
                    <a:ext uri="{9D8B030D-6E8A-4147-A177-3AD203B41FA5}">
                      <a16:colId xmlns:a16="http://schemas.microsoft.com/office/drawing/2014/main" val="3190273905"/>
                    </a:ext>
                  </a:extLst>
                </a:gridCol>
                <a:gridCol w="2001868">
                  <a:extLst>
                    <a:ext uri="{9D8B030D-6E8A-4147-A177-3AD203B41FA5}">
                      <a16:colId xmlns:a16="http://schemas.microsoft.com/office/drawing/2014/main" val="1584324483"/>
                    </a:ext>
                  </a:extLst>
                </a:gridCol>
                <a:gridCol w="2209983">
                  <a:extLst>
                    <a:ext uri="{9D8B030D-6E8A-4147-A177-3AD203B41FA5}">
                      <a16:colId xmlns:a16="http://schemas.microsoft.com/office/drawing/2014/main" val="2207521764"/>
                    </a:ext>
                  </a:extLst>
                </a:gridCol>
                <a:gridCol w="2219892">
                  <a:extLst>
                    <a:ext uri="{9D8B030D-6E8A-4147-A177-3AD203B41FA5}">
                      <a16:colId xmlns:a16="http://schemas.microsoft.com/office/drawing/2014/main" val="2705851247"/>
                    </a:ext>
                  </a:extLst>
                </a:gridCol>
                <a:gridCol w="1902765">
                  <a:extLst>
                    <a:ext uri="{9D8B030D-6E8A-4147-A177-3AD203B41FA5}">
                      <a16:colId xmlns:a16="http://schemas.microsoft.com/office/drawing/2014/main" val="290296743"/>
                    </a:ext>
                  </a:extLst>
                </a:gridCol>
              </a:tblGrid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FY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FY Quarter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Business Days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Days Asked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Extra Days</a:t>
                      </a:r>
                    </a:p>
                  </a:txBody>
                  <a:tcPr>
                    <a:solidFill>
                      <a:srgbClr val="E16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56531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6012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5569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80364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995366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63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8330816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86354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47865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2024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613103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2025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rgbClr val="E78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9414961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208816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59913"/>
                  </a:ext>
                </a:extLst>
              </a:tr>
              <a:tr h="28759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91723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C78625-3310-5191-177B-7BF8C819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Business Sustainability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670BAC-D50F-4045-71FE-14787781254E}"/>
              </a:ext>
            </a:extLst>
          </p:cNvPr>
          <p:cNvSpPr txBox="1">
            <a:spLocks/>
          </p:cNvSpPr>
          <p:nvPr/>
        </p:nvSpPr>
        <p:spPr>
          <a:xfrm>
            <a:off x="877528" y="1051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Vetted with the actual business days per quarter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EAA9D6-0BAC-3D19-07D3-9FDFBD1FF9A6}"/>
              </a:ext>
            </a:extLst>
          </p:cNvPr>
          <p:cNvSpPr txBox="1">
            <a:spLocks/>
          </p:cNvSpPr>
          <p:nvPr/>
        </p:nvSpPr>
        <p:spPr>
          <a:xfrm>
            <a:off x="877528" y="6112594"/>
            <a:ext cx="10515600" cy="494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AE7D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400" dirty="0"/>
              <a:t>*Q2 each year is a challenge. (Holidays)</a:t>
            </a:r>
          </a:p>
        </p:txBody>
      </p:sp>
    </p:spTree>
    <p:extLst>
      <p:ext uri="{BB962C8B-B14F-4D97-AF65-F5344CB8AC3E}">
        <p14:creationId xmlns:p14="http://schemas.microsoft.com/office/powerpoint/2010/main" val="347437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0c3b74-620e-42d5-8a35-fff86ada6ecc">
      <Terms xmlns="http://schemas.microsoft.com/office/infopath/2007/PartnerControls"/>
    </lcf76f155ced4ddcb4097134ff3c332f>
    <TaxCatchAll xmlns="df9809d5-f5ee-4c86-a3db-75ebe79f860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DAA8FEE570F478F1789F9D9F31EC6" ma:contentTypeVersion="18" ma:contentTypeDescription="Create a new document." ma:contentTypeScope="" ma:versionID="a74735ec5dca90acfe21adeca8b90dc6">
  <xsd:schema xmlns:xsd="http://www.w3.org/2001/XMLSchema" xmlns:xs="http://www.w3.org/2001/XMLSchema" xmlns:p="http://schemas.microsoft.com/office/2006/metadata/properties" xmlns:ns2="150c3b74-620e-42d5-8a35-fff86ada6ecc" xmlns:ns3="df9809d5-f5ee-4c86-a3db-75ebe79f860b" targetNamespace="http://schemas.microsoft.com/office/2006/metadata/properties" ma:root="true" ma:fieldsID="c1dd3fea4024dd38720fe82045664325" ns2:_="" ns3:_="">
    <xsd:import namespace="150c3b74-620e-42d5-8a35-fff86ada6ecc"/>
    <xsd:import namespace="df9809d5-f5ee-4c86-a3db-75ebe79f86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c3b74-620e-42d5-8a35-fff86ada6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d83602d-cc08-4be2-a8d4-bdab47f9ca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809d5-f5ee-4c86-a3db-75ebe79f860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c7b5e5d-6383-4be6-9656-65ad9cd08aed}" ma:internalName="TaxCatchAll" ma:showField="CatchAllData" ma:web="df9809d5-f5ee-4c86-a3db-75ebe79f86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426585-6EA1-4C38-A23C-58781F111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4346BA-EA10-4E94-A6B2-4AF65C62718B}">
  <ds:schemaRefs>
    <ds:schemaRef ds:uri="http://schemas.microsoft.com/office/2006/metadata/properties"/>
    <ds:schemaRef ds:uri="http://schemas.microsoft.com/office/infopath/2007/PartnerControls"/>
    <ds:schemaRef ds:uri="150c3b74-620e-42d5-8a35-fff86ada6ecc"/>
    <ds:schemaRef ds:uri="df9809d5-f5ee-4c86-a3db-75ebe79f860b"/>
  </ds:schemaRefs>
</ds:datastoreItem>
</file>

<file path=customXml/itemProps3.xml><?xml version="1.0" encoding="utf-8"?>
<ds:datastoreItem xmlns:ds="http://schemas.openxmlformats.org/officeDocument/2006/customXml" ds:itemID="{0A351BAB-2FC9-4560-8700-A5B0595D8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0c3b74-620e-42d5-8a35-fff86ada6ecc"/>
    <ds:schemaRef ds:uri="df9809d5-f5ee-4c86-a3db-75ebe79f86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601</Words>
  <Application>Microsoft Office PowerPoint</Application>
  <PresentationFormat>Widescreen</PresentationFormat>
  <Paragraphs>238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Lato</vt:lpstr>
      <vt:lpstr>Lato Black</vt:lpstr>
      <vt:lpstr>Office Theme</vt:lpstr>
      <vt:lpstr>Changing the Culture of Access and Performance</vt:lpstr>
      <vt:lpstr>Our Goals</vt:lpstr>
      <vt:lpstr>Barriers to Goals</vt:lpstr>
      <vt:lpstr>Previous Failed Attempts</vt:lpstr>
      <vt:lpstr>Thinking Differently</vt:lpstr>
      <vt:lpstr>Incentive Compensation Development &amp; Implementation</vt:lpstr>
      <vt:lpstr>Business Sustainability</vt:lpstr>
      <vt:lpstr>Business Sustainability</vt:lpstr>
      <vt:lpstr>Business Sustainability</vt:lpstr>
      <vt:lpstr>Business Sustainability</vt:lpstr>
      <vt:lpstr>Group Service Equity</vt:lpstr>
      <vt:lpstr>PowerPoint Presentation</vt:lpstr>
      <vt:lpstr>KPI Standard Alignment</vt:lpstr>
      <vt:lpstr>Communication is Key</vt:lpstr>
      <vt:lpstr>Things to Measure and Monitor</vt:lpstr>
      <vt:lpstr>Quality Management</vt:lpstr>
      <vt:lpstr>Outpatient Clinical Performance</vt:lpstr>
      <vt:lpstr>Overall Results</vt:lpstr>
      <vt:lpstr>BIGGEST WIN!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Sather</dc:creator>
  <cp:lastModifiedBy>Emily Crossman</cp:lastModifiedBy>
  <cp:revision>22</cp:revision>
  <dcterms:created xsi:type="dcterms:W3CDTF">2021-01-26T19:50:46Z</dcterms:created>
  <dcterms:modified xsi:type="dcterms:W3CDTF">2024-07-15T16:21:59Z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0x0101000FADAA8FEE570F478F1789F9D9F31EC6</vt:lpwstr>
  </property>
  <property fmtid="{D5CDD505-2E9C-101B-9397-08002B2CF9AE}" pid="3" name="MediaServiceImageTags">
    <vt:lpwstr/>
  </property>
</Properties>
</file>