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2" r:id="rId9"/>
    <p:sldId id="278" r:id="rId10"/>
    <p:sldId id="261" r:id="rId11"/>
    <p:sldId id="263" r:id="rId12"/>
    <p:sldId id="274" r:id="rId13"/>
    <p:sldId id="264" r:id="rId14"/>
    <p:sldId id="276" r:id="rId15"/>
    <p:sldId id="277" r:id="rId16"/>
    <p:sldId id="281" r:id="rId17"/>
    <p:sldId id="275" r:id="rId18"/>
    <p:sldId id="279" r:id="rId19"/>
    <p:sldId id="280" r:id="rId20"/>
    <p:sldId id="273" r:id="rId21"/>
    <p:sldId id="282" r:id="rId22"/>
    <p:sldId id="265" r:id="rId23"/>
    <p:sldId id="267" r:id="rId24"/>
    <p:sldId id="272" r:id="rId25"/>
    <p:sldId id="268" r:id="rId26"/>
    <p:sldId id="27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C21E-CCF0-4649-A127-697BDD56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A41BD-1005-46CA-954E-EB798F2E1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C2E2-1657-4D3C-880C-7DAE862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9954D-8897-47E0-AA27-AB06705D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5C51-EB4B-457D-B49E-4B286994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B087-3504-41D9-B61C-96194623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6AA29-8260-45FC-82AD-6D21A3773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17C71-3019-4287-8AD4-60A06C8D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FCC56-D80B-4E10-8573-05D7BCD3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206CC-43E2-4037-BD3A-C813537F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39B1C-9F07-4935-82D0-99D1545AF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1828-1239-49B3-96EA-2591D03DE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F73D-D1A3-4AA2-8432-98A9D0E7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71CDA-C146-4BC7-B190-686E141B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4E0E4-FB8A-476C-96E0-D6EA5E7B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2BF9-CE9A-41A4-B4C4-DBC9897E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E6869-1885-4663-87D7-1421AA9AA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35E6-C380-4C0A-B851-09BDB25B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78B8B-1EDA-4D34-BD72-CA57CD83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A407-6727-420F-9003-CFEED4E0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CD00-6C4F-4A46-B409-26D3F571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F611E-1900-473D-9E60-8A73F69C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ED3D-EE96-4162-98C0-CC10DF82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D23D-F09A-4918-848D-0E7D8CF1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510D3-4E5D-427B-A46E-E153AC1E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38EA-5A67-47DD-BB23-D62876F6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8408D-8CFA-4981-98BA-FDCF31F04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3B316-F287-43ED-AE43-CDE631B45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E8049-22A1-4A41-A357-9286B64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BAAA8-F670-4010-9F99-DFA888AF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3B852-49B8-4E7D-95EB-7402AA49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FCD5-1AB0-4DF6-A2BA-EBEAE9B1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5046A-455A-42A2-993E-19E1F3CE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EA3F5-F0DE-4E47-A28F-CACFD0CB4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07E24-A1D6-4F14-8736-776FDE93C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9FC84-EB94-4693-B895-959A56CFE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E0559-E544-4C47-ADE0-E0B3D1D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C91F1-28BF-478B-B7F7-652FF252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B6D3F-3474-4BAA-9B5C-99DB8A10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E86D-4E86-4FF5-A897-0808E2A9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33DBD-6F61-4BC1-A6D7-F8455027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7D8BA-DA67-4B09-8DD6-1A2D5C5F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C9B6D-164C-456C-9DA1-05687E3B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8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2DC39-5C98-415A-A049-0F309408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BDFAD-D74B-470D-911D-C22D5FAE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DFB5B-AD11-45BE-9B11-EB662B50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A5CF-3756-4690-B469-7CF151F9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5D06-E736-40DC-AC94-E56EC6EC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8CC6-6E48-4CB5-A954-4F166FC1E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31F0C-BACE-4E90-A3A4-105C2BC1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E0DAC-DF36-47E2-805E-7F5983F0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9DC35-2D64-4534-9A7A-80941706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E269-E4DB-4F3C-9012-B87C28AF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5B765-CF45-4633-948A-F9AD61B39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E98B3-CAF1-4355-8452-FDB2D3E7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3F725-C60A-4352-AA42-C68784AB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5BE2F-631F-4F44-8A95-DF077F4F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8D34-674F-4275-ACF5-9A5972C5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97B7E-7FBB-4EB1-AC12-F275CF5B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5F690-4956-48DA-A566-953E0E921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46CC4-A447-4CC1-B9E2-F2E5658BE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16D-DD58-4C58-9824-FB25EF71897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0FFB3-E798-4B7D-BF78-9CB61B574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1797-D50E-4AF0-8E94-6FDFE39FC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166E-0FE7-4C69-855A-2C9AA959B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48EA-59AC-486C-B55D-823B70BCE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65" y="1218616"/>
            <a:ext cx="10934299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A Conceptual and Practical Model for Trauma Treatment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5B7BE-746B-44DB-9206-0CADE733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5057"/>
            <a:ext cx="9144000" cy="1655762"/>
          </a:xfrm>
        </p:spPr>
        <p:txBody>
          <a:bodyPr/>
          <a:lstStyle/>
          <a:p>
            <a:r>
              <a:rPr lang="en-US" dirty="0"/>
              <a:t>Janine M. D’Anniballe, Ph.D.</a:t>
            </a:r>
          </a:p>
          <a:p>
            <a:r>
              <a:rPr lang="en-US" dirty="0"/>
              <a:t>Director of Psychological Health and Performance</a:t>
            </a:r>
          </a:p>
          <a:p>
            <a:r>
              <a:rPr lang="en-US" dirty="0"/>
              <a:t>University of Colorado, Boulder</a:t>
            </a:r>
          </a:p>
        </p:txBody>
      </p:sp>
    </p:spTree>
    <p:extLst>
      <p:ext uri="{BB962C8B-B14F-4D97-AF65-F5344CB8AC3E}">
        <p14:creationId xmlns:p14="http://schemas.microsoft.com/office/powerpoint/2010/main" val="110643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04F4A-2FCC-473E-9298-4B1E10146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77" y="105677"/>
            <a:ext cx="6646645" cy="66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CFFBE-129D-4F96-B3BB-573E4E01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0" y="-162559"/>
            <a:ext cx="10175240" cy="1853248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Phase I: Establishing Safety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18174-716E-4FC3-A1A4-9D8672CB3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Psychoeducation</a:t>
            </a:r>
          </a:p>
          <a:p>
            <a:r>
              <a:rPr lang="en-US" sz="3600" dirty="0"/>
              <a:t>Safety and safety planning</a:t>
            </a:r>
          </a:p>
          <a:p>
            <a:r>
              <a:rPr lang="en-US" sz="3600" dirty="0"/>
              <a:t>Symptom reduction</a:t>
            </a:r>
          </a:p>
          <a:p>
            <a:r>
              <a:rPr lang="en-US" sz="3600" dirty="0"/>
              <a:t>Emotion regulation</a:t>
            </a:r>
          </a:p>
          <a:p>
            <a:r>
              <a:rPr lang="en-US" sz="3600" dirty="0"/>
              <a:t>Coping skills</a:t>
            </a:r>
          </a:p>
          <a:p>
            <a:r>
              <a:rPr lang="en-US" sz="3600" dirty="0"/>
              <a:t>Support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7C7390-C6AF-417C-A173-473D1B971D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3120" y="1690689"/>
            <a:ext cx="4880927" cy="3248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54D4E7-5CBE-4D66-8695-B4C33E5EF78D}"/>
              </a:ext>
            </a:extLst>
          </p:cNvPr>
          <p:cNvSpPr txBox="1"/>
          <p:nvPr/>
        </p:nvSpPr>
        <p:spPr>
          <a:xfrm>
            <a:off x="6949440" y="5167311"/>
            <a:ext cx="301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Don’t Sleep on Phase I</a:t>
            </a:r>
          </a:p>
        </p:txBody>
      </p:sp>
    </p:spTree>
    <p:extLst>
      <p:ext uri="{BB962C8B-B14F-4D97-AF65-F5344CB8AC3E}">
        <p14:creationId xmlns:p14="http://schemas.microsoft.com/office/powerpoint/2010/main" val="10486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3433F0-B483-43C4-9D5E-0780DF93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I: Establishing Safety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756E1-3357-4153-BBE0-1A564BF0E7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Measured in SKILLS not TIME</a:t>
            </a:r>
          </a:p>
          <a:p>
            <a:r>
              <a:rPr lang="en-US" sz="3600" dirty="0"/>
              <a:t>Use the window of tolerance as the North Star</a:t>
            </a:r>
          </a:p>
          <a:p>
            <a:r>
              <a:rPr lang="en-US" sz="3600" dirty="0"/>
              <a:t>Identify what takes client out of the window of tolerance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111061-C2A1-4CD3-A6C9-78929F5AC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9592" y="1825625"/>
            <a:ext cx="4694208" cy="30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DB54-12BF-46F5-9003-D0420061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II: Remembrance and Mourning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616E-25DE-44EC-8A69-672C8EFC1C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Goal:  create an </a:t>
            </a:r>
            <a:r>
              <a:rPr lang="en-US" dirty="0" err="1"/>
              <a:t>explicity</a:t>
            </a:r>
            <a:r>
              <a:rPr lang="en-US" dirty="0"/>
              <a:t>-remembered </a:t>
            </a:r>
            <a:r>
              <a:rPr lang="en-US" b="1" dirty="0"/>
              <a:t>narrative </a:t>
            </a:r>
            <a:r>
              <a:rPr lang="en-US" dirty="0"/>
              <a:t>account of the harmful event(s)</a:t>
            </a:r>
          </a:p>
          <a:p>
            <a:r>
              <a:rPr lang="en-US" dirty="0"/>
              <a:t>By facing and resolving the intrusive  memory, there can be more control</a:t>
            </a:r>
          </a:p>
        </p:txBody>
      </p:sp>
      <p:pic>
        <p:nvPicPr>
          <p:cNvPr id="2050" name="Picture 2" descr="Kentucky Counseling Center">
            <a:extLst>
              <a:ext uri="{FF2B5EF4-FFF2-40B4-BE49-F238E27FC236}">
                <a16:creationId xmlns:a16="http://schemas.microsoft.com/office/drawing/2014/main" id="{8E6BD59C-2DEC-4952-B598-71062A5A4D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86" y="2337038"/>
            <a:ext cx="5001861" cy="33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3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B78F-6075-405D-AA18-74341B82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Readiness for Phase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DA42-0D21-4853-AABF-5BC41BC784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sufficient safety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favorable life circumstances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good therapeutic relationship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willing to engage with traumatic content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26" name="Picture 2" descr="Readiness Check Fall 2023 » Be A Learning Hero">
            <a:extLst>
              <a:ext uri="{FF2B5EF4-FFF2-40B4-BE49-F238E27FC236}">
                <a16:creationId xmlns:a16="http://schemas.microsoft.com/office/drawing/2014/main" id="{9A2CC9F0-919F-4332-B4DB-FA916E8FD4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690188"/>
            <a:ext cx="6167812" cy="61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9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1F92-2530-4395-9735-D5DC4A16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Readiness for Phase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3000-B04E-428D-9E5C-6480FB8094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possess range of affect regulation skills and uses them</a:t>
            </a:r>
          </a:p>
          <a:p>
            <a:r>
              <a:rPr lang="en-US" sz="4000" dirty="0"/>
              <a:t> support</a:t>
            </a:r>
          </a:p>
          <a:p>
            <a:r>
              <a:rPr lang="en-US" sz="4000" dirty="0"/>
              <a:t> general sense of sufficient resilience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D57A6-5F62-45FD-90C2-88CF0E624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3650" y="2134279"/>
            <a:ext cx="4454105" cy="29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Only Way Out Is Through — Thalith Nasir">
            <a:extLst>
              <a:ext uri="{FF2B5EF4-FFF2-40B4-BE49-F238E27FC236}">
                <a16:creationId xmlns:a16="http://schemas.microsoft.com/office/drawing/2014/main" id="{DC8ADF30-3603-443F-AE2D-7FCC8CA7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0"/>
            <a:ext cx="960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AEAE14-2937-45B9-985A-527212A0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II:  Remembrance and Mourning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7AE3C-BF88-4293-9C6A-1734880C1F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Approaches:</a:t>
            </a:r>
            <a:endParaRPr lang="en-US" dirty="0"/>
          </a:p>
          <a:p>
            <a:r>
              <a:rPr lang="en-US" sz="3200" dirty="0"/>
              <a:t>Pairing memory with affect</a:t>
            </a:r>
          </a:p>
          <a:p>
            <a:r>
              <a:rPr lang="en-US" sz="3200" dirty="0"/>
              <a:t>Acknowledging and processing somatic or implicit memory (not just an intellectual discussion)</a:t>
            </a:r>
          </a:p>
          <a:p>
            <a:r>
              <a:rPr lang="en-US" sz="3200" dirty="0"/>
              <a:t>Naming and grieving losses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1EF96E-27AC-4F7E-838C-FC89727D4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6487" y="2166405"/>
            <a:ext cx="5181600" cy="291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400F-C16C-4471-B61F-875A3C3C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365125"/>
            <a:ext cx="10680032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How do you know if Phase II work is effective?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0729-EC6A-4280-AF24-6791C70E4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Denial and minimization reduce</a:t>
            </a:r>
          </a:p>
          <a:p>
            <a:r>
              <a:rPr lang="en-US" sz="3600" dirty="0"/>
              <a:t>Client stays in the window of tolerance (in and out of session)</a:t>
            </a:r>
          </a:p>
          <a:p>
            <a:r>
              <a:rPr lang="en-US" sz="3600" dirty="0"/>
              <a:t>Client remains present while remembering the past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BDE34-6558-4D93-8132-333C39D48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5734" y="2377440"/>
            <a:ext cx="3783828" cy="3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1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9362-AEBE-4B42-82B6-7446366B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994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How do you know if Phase II work is effective?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7872-60B4-4497-9D57-3674705752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/>
              <a:t>Client is in control of the remembering</a:t>
            </a:r>
          </a:p>
          <a:p>
            <a:r>
              <a:rPr lang="en-US" sz="4400" dirty="0"/>
              <a:t>Decreased dissociation</a:t>
            </a:r>
          </a:p>
          <a:p>
            <a:r>
              <a:rPr lang="en-US" sz="4400" dirty="0"/>
              <a:t>Awareness of the body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002A6C-B651-4D05-A9AA-517E8E529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3833" y="2380891"/>
            <a:ext cx="5162482" cy="24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D698-DE56-4FBC-AFFC-50E7B40B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What is Psychological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1423-C2AB-4829-BCD8-E26B3F8C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DSM-5-TR definition:  actual or threatened death, serious injury, or sexual violation </a:t>
            </a:r>
          </a:p>
          <a:p>
            <a:pPr lvl="1"/>
            <a:r>
              <a:rPr lang="en-US" dirty="0"/>
              <a:t>Responses include:  intrusion, avoidance, changes in cognitions and/or mood, physical reactivity</a:t>
            </a:r>
          </a:p>
          <a:p>
            <a:pPr lvl="1"/>
            <a:r>
              <a:rPr lang="en-US" dirty="0"/>
              <a:t>Single incident event examples</a:t>
            </a:r>
          </a:p>
          <a:p>
            <a:pPr lvl="1"/>
            <a:r>
              <a:rPr lang="en-US" dirty="0"/>
              <a:t>Cultural and environmental considerations</a:t>
            </a:r>
          </a:p>
          <a:p>
            <a:pPr lvl="1"/>
            <a:r>
              <a:rPr lang="en-US" dirty="0"/>
              <a:t>Genetic considerations  (e.g., amygdala reactivity)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b="1" dirty="0"/>
              <a:t>BUT … what is missing?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7797-803E-40F3-9E62-E02CA4AB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III:  Integration and Reconnection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8D37-E63A-460D-81C0-8857FCB491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Applying trauma’s impact in relation to current life challenges</a:t>
            </a:r>
          </a:p>
          <a:p>
            <a:r>
              <a:rPr lang="en-US" sz="3600" dirty="0"/>
              <a:t>Making meaning</a:t>
            </a:r>
          </a:p>
          <a:p>
            <a:r>
              <a:rPr lang="en-US" sz="3600" dirty="0"/>
              <a:t>Intimacy and sexuality</a:t>
            </a:r>
          </a:p>
          <a:p>
            <a:r>
              <a:rPr lang="en-US" sz="3600" dirty="0"/>
              <a:t>Working on physical health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683507-9C50-42B6-A294-51CA2D4C4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64688"/>
            <a:ext cx="5782792" cy="28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203-726D-4863-9EE0-E3929B54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Phase III: Integration and Reconnection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F0D0D-A88F-4351-B55E-533B33A646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sz="4000" dirty="0"/>
              <a:t>Parenting skills</a:t>
            </a:r>
          </a:p>
          <a:p>
            <a:r>
              <a:rPr lang="en-US" sz="4000" dirty="0"/>
              <a:t>Career choices</a:t>
            </a:r>
          </a:p>
          <a:p>
            <a:r>
              <a:rPr lang="en-US" sz="4000" dirty="0"/>
              <a:t>Enhancing relationship with self and others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B1FB3-AEDD-4506-814B-F15E1F6EA5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994355"/>
            <a:ext cx="5181600" cy="28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C21F-E24D-48FF-93DF-05CED307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III: Reconnection and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988BF-C8A7-4D78-8374-1F82C354B7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Taking risks to trust</a:t>
            </a:r>
          </a:p>
          <a:p>
            <a:r>
              <a:rPr lang="en-US" dirty="0"/>
              <a:t>Reworking identity</a:t>
            </a:r>
          </a:p>
          <a:p>
            <a:r>
              <a:rPr lang="en-US" dirty="0"/>
              <a:t>Values, needs, and wants</a:t>
            </a:r>
          </a:p>
          <a:p>
            <a:r>
              <a:rPr lang="en-US" dirty="0"/>
              <a:t>Identifying triggers</a:t>
            </a:r>
          </a:p>
          <a:p>
            <a:r>
              <a:rPr lang="en-US" dirty="0"/>
              <a:t>Working with limiting beliefs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75CDCF-5FCB-47F7-8ED0-D86BDCA63D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7" y="2286794"/>
            <a:ext cx="48482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7C63CA-504F-4E9F-A6ED-CBC35CBC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IV:  Truth and Repair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E23F02-CDE4-464F-A550-9835EEAD8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658" y="1805468"/>
            <a:ext cx="5181600" cy="4351338"/>
          </a:xfrm>
        </p:spPr>
        <p:txBody>
          <a:bodyPr anchor="ctr"/>
          <a:lstStyle/>
          <a:p>
            <a:r>
              <a:rPr lang="en-US" sz="3200" dirty="0"/>
              <a:t>Themes of justice and accountability (formal and informal)</a:t>
            </a:r>
          </a:p>
          <a:p>
            <a:r>
              <a:rPr lang="en-US" sz="3200" dirty="0"/>
              <a:t>Truth-telling to bystanders, enablers, and </a:t>
            </a:r>
            <a:r>
              <a:rPr lang="en-US" sz="3200" dirty="0" err="1"/>
              <a:t>misresponders</a:t>
            </a:r>
            <a:endParaRPr lang="en-US" sz="3200" dirty="0"/>
          </a:p>
          <a:p>
            <a:r>
              <a:rPr lang="en-US" sz="3200" dirty="0"/>
              <a:t>Empowerment and social change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0586D1-A95E-4A4F-AE13-3901277FD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V="1">
            <a:off x="0" y="6858000"/>
            <a:ext cx="710880" cy="707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5C639-46F8-4785-A32E-F3ECAC82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52" y="1805468"/>
            <a:ext cx="3754990" cy="375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CCA7F-C653-486E-BC7C-DAA79C631F72}"/>
              </a:ext>
            </a:extLst>
          </p:cNvPr>
          <p:cNvSpPr txBox="1"/>
          <p:nvPr/>
        </p:nvSpPr>
        <p:spPr>
          <a:xfrm>
            <a:off x="8001438" y="5675239"/>
            <a:ext cx="309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Judith Herman, MD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E7BF512B-C6EF-4807-AD87-D2ECA3CB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1642" y="6135033"/>
            <a:ext cx="879275" cy="8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8F37-75A8-4616-8F68-E1D2133906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6905" y="1357161"/>
            <a:ext cx="9962148" cy="435352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Question: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How might you work with accountability and repair of bystanders?</a:t>
            </a:r>
          </a:p>
        </p:txBody>
      </p:sp>
    </p:spTree>
    <p:extLst>
      <p:ext uri="{BB962C8B-B14F-4D97-AF65-F5344CB8AC3E}">
        <p14:creationId xmlns:p14="http://schemas.microsoft.com/office/powerpoint/2010/main" val="105760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711486-6B70-43F5-BBDE-24FCA58F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Phase IV:   Trauma-Centered Social Justice (TCSJ)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745B4F-6E97-44CD-8191-9D6DFE523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Recognizes the impact of emotional abuse on people and communities while striving for social justice</a:t>
            </a:r>
          </a:p>
          <a:p>
            <a:r>
              <a:rPr lang="en-US" sz="3600" dirty="0"/>
              <a:t>Particularly in the #</a:t>
            </a:r>
            <a:r>
              <a:rPr lang="en-US" sz="3600" dirty="0" err="1"/>
              <a:t>BlackLives</a:t>
            </a:r>
            <a:r>
              <a:rPr lang="en-US" sz="3600" dirty="0"/>
              <a:t> Matter, #MeToo, and Climate Justice social justice movements</a:t>
            </a:r>
          </a:p>
          <a:p>
            <a:endParaRPr lang="en-US" sz="36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D2852-407D-4F3C-940E-6556A3EC009B}"/>
              </a:ext>
            </a:extLst>
          </p:cNvPr>
          <p:cNvSpPr txBox="1"/>
          <p:nvPr/>
        </p:nvSpPr>
        <p:spPr>
          <a:xfrm>
            <a:off x="7202466" y="5654197"/>
            <a:ext cx="3895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Noa Ben-Asher, JD</a:t>
            </a:r>
          </a:p>
          <a:p>
            <a:pPr algn="ctr"/>
            <a:r>
              <a:rPr lang="en-US" dirty="0"/>
              <a:t>St. John’s University School of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742F8-27EE-4509-AD44-25B942002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"/>
          <a:stretch/>
        </p:blipFill>
        <p:spPr>
          <a:xfrm>
            <a:off x="7348550" y="2129838"/>
            <a:ext cx="3603426" cy="35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3436-22CE-4219-9757-2C1F0EB2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Trauma-Centered 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CFE0-0D70-44AF-AAC0-FFDDD77967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Intersectionality approach</a:t>
            </a:r>
          </a:p>
          <a:p>
            <a:r>
              <a:rPr lang="en-US" sz="3600" dirty="0"/>
              <a:t>Aims to address root causes of trauma by advocating for systemic changes that promote equity and justice.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0F356-64B8-4752-8917-B24C32903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126" y="1582289"/>
            <a:ext cx="2985045" cy="1986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55876-08CA-407A-9030-EB121933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62" y="2907852"/>
            <a:ext cx="2538607" cy="2538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BDC38-06F2-410C-B5D4-AE515A217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08690"/>
            <a:ext cx="2908845" cy="19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4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79EA-C442-4DC0-8658-297069BB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Brainstorm for Activism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0499-DF64-41EB-9E94-F2161D0686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Sexual violence</a:t>
            </a:r>
          </a:p>
          <a:p>
            <a:r>
              <a:rPr lang="en-US" sz="4000" dirty="0"/>
              <a:t>Gun violence</a:t>
            </a:r>
          </a:p>
          <a:p>
            <a:r>
              <a:rPr lang="en-US" sz="4000" dirty="0"/>
              <a:t>Identity-based violence</a:t>
            </a:r>
          </a:p>
          <a:p>
            <a:r>
              <a:rPr lang="en-US" sz="4000" dirty="0"/>
              <a:t>Environmental abuse</a:t>
            </a:r>
          </a:p>
          <a:p>
            <a:pPr marL="0" indent="0">
              <a:buNone/>
            </a:pPr>
            <a:endParaRPr lang="en-US" sz="5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B7300-DDB2-45BD-94AD-850FD6955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14" y="1947912"/>
            <a:ext cx="4739480" cy="29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6BCE-F046-4F22-BB9E-62F45378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What is Psychological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F2A-D74B-48D8-A090-3E32AFAD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1565930"/>
            <a:ext cx="5774356" cy="4700115"/>
          </a:xfrm>
        </p:spPr>
        <p:txBody>
          <a:bodyPr>
            <a:normAutofit/>
          </a:bodyPr>
          <a:lstStyle/>
          <a:p>
            <a:r>
              <a:rPr lang="en-US" sz="3200" dirty="0"/>
              <a:t>Complex Trauma (C-PTSD)</a:t>
            </a:r>
          </a:p>
          <a:p>
            <a:r>
              <a:rPr lang="en-US" sz="3200" dirty="0"/>
              <a:t>Comes from longer-term repetitive patterns of painful events </a:t>
            </a:r>
          </a:p>
          <a:p>
            <a:r>
              <a:rPr lang="en-US" sz="3200" dirty="0"/>
              <a:t>Chronic </a:t>
            </a:r>
            <a:r>
              <a:rPr lang="en-US" sz="3200" dirty="0" err="1"/>
              <a:t>misattunement</a:t>
            </a:r>
            <a:r>
              <a:rPr lang="en-US" sz="3200" dirty="0"/>
              <a:t> with caregiver(s)</a:t>
            </a:r>
          </a:p>
          <a:p>
            <a:endParaRPr lang="en-US" sz="3200" dirty="0"/>
          </a:p>
          <a:p>
            <a:r>
              <a:rPr lang="en-US" sz="3200" dirty="0"/>
              <a:t>Examples?</a:t>
            </a:r>
          </a:p>
          <a:p>
            <a:r>
              <a:rPr lang="en-US" sz="3200" dirty="0"/>
              <a:t>Themes?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9DDD2-F82B-4759-846A-A644EA47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1" y="2082556"/>
            <a:ext cx="5533526" cy="31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F92C-25B6-4DBD-A19E-178B0B6A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C-PTSD:   Impact and Adaptive Responses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BEE930-D705-4BAD-BE73-9BD64FB8C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8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4000" dirty="0"/>
              <a:t>Difficulty with self-concept or identity</a:t>
            </a:r>
          </a:p>
          <a:p>
            <a:pPr lvl="1"/>
            <a:r>
              <a:rPr lang="en-US" sz="4000" dirty="0"/>
              <a:t>Challenges with emotional regulation</a:t>
            </a:r>
          </a:p>
          <a:p>
            <a:pPr lvl="1"/>
            <a:r>
              <a:rPr lang="en-US" sz="4000" dirty="0"/>
              <a:t>Interpersonal difficulties</a:t>
            </a:r>
          </a:p>
          <a:p>
            <a:pPr lvl="1"/>
            <a:r>
              <a:rPr lang="en-US" sz="4000" dirty="0"/>
              <a:t>Shame</a:t>
            </a:r>
          </a:p>
          <a:p>
            <a:pPr lvl="1"/>
            <a:r>
              <a:rPr lang="en-US" sz="4000" dirty="0"/>
              <a:t>Dissociation</a:t>
            </a:r>
          </a:p>
          <a:p>
            <a:pPr lvl="1"/>
            <a:r>
              <a:rPr lang="en-US" sz="4000" dirty="0"/>
              <a:t>Vulnerabilities to addiction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59C95A-8B19-4855-B022-002378F5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Trauma – a painful past experience that affects us in the present.</a:t>
            </a:r>
          </a:p>
        </p:txBody>
      </p:sp>
      <p:pic>
        <p:nvPicPr>
          <p:cNvPr id="1026" name="Picture 2" descr="Past Or Present? – Writing your first ...">
            <a:extLst>
              <a:ext uri="{FF2B5EF4-FFF2-40B4-BE49-F238E27FC236}">
                <a16:creationId xmlns:a16="http://schemas.microsoft.com/office/drawing/2014/main" id="{65A88EE9-E897-4640-9779-2AB62C22D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588582"/>
            <a:ext cx="5388927" cy="26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5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59F9-8D87-4C62-AEE3-5AA6AC09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89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Common Treatment Goal with any Trauma:   Move the Nervous System from Dysregulation to Regulation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F744A3-B0D5-4EB7-AF25-EDF520D99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127" y="2437724"/>
            <a:ext cx="3811745" cy="38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128BB-B52E-41F6-9645-69DD517A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-494" r="552" b="1"/>
          <a:stretch/>
        </p:blipFill>
        <p:spPr>
          <a:xfrm>
            <a:off x="1886552" y="131227"/>
            <a:ext cx="8672362" cy="65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B8EE-0288-4452-A376-2899E7B5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7" y="336232"/>
            <a:ext cx="118679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Four Stages of Trauma Treatment </a:t>
            </a:r>
            <a:br>
              <a:rPr lang="en-US" sz="3600" b="1" dirty="0">
                <a:latin typeface="+mn-lt"/>
              </a:rPr>
            </a:br>
            <a:r>
              <a:rPr lang="en-US" sz="3600" dirty="0">
                <a:latin typeface="+mn-lt"/>
              </a:rPr>
              <a:t>(Judith Herman,  Daniel Siegel, Christine Courtois, Bessel Van </a:t>
            </a:r>
            <a:r>
              <a:rPr lang="en-US" sz="3600" dirty="0" err="1">
                <a:latin typeface="+mn-lt"/>
              </a:rPr>
              <a:t>derKolk</a:t>
            </a:r>
            <a:r>
              <a:rPr lang="en-US" sz="3600" dirty="0"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1930F-F8D6-4E4D-9C29-6A1F19FE66C6}"/>
              </a:ext>
            </a:extLst>
          </p:cNvPr>
          <p:cNvSpPr txBox="1"/>
          <p:nvPr/>
        </p:nvSpPr>
        <p:spPr>
          <a:xfrm>
            <a:off x="1930400" y="6013133"/>
            <a:ext cx="833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Therapist Getting Grounded First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9F9F44-35FE-4663-8B34-7A2D80250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943"/>
          <a:stretch/>
        </p:blipFill>
        <p:spPr>
          <a:xfrm>
            <a:off x="2637322" y="1661795"/>
            <a:ext cx="6872438" cy="4351338"/>
          </a:xfrm>
        </p:spPr>
      </p:pic>
    </p:spTree>
    <p:extLst>
      <p:ext uri="{BB962C8B-B14F-4D97-AF65-F5344CB8AC3E}">
        <p14:creationId xmlns:p14="http://schemas.microsoft.com/office/powerpoint/2010/main" val="392092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1227-245D-4AF6-BA8D-7EC9F310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Assumptions of this Treatment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DEA6-1AD1-4B26-A9F5-58B25C60C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Non-linear</a:t>
            </a:r>
          </a:p>
          <a:p>
            <a:r>
              <a:rPr lang="en-US" sz="4400" dirty="0"/>
              <a:t>Phase II is not the “standard” </a:t>
            </a:r>
          </a:p>
          <a:p>
            <a:r>
              <a:rPr lang="en-US" sz="4400" dirty="0"/>
              <a:t>Therapist is actively engaged in healing their own trauma</a:t>
            </a:r>
          </a:p>
        </p:txBody>
      </p:sp>
    </p:spTree>
    <p:extLst>
      <p:ext uri="{BB962C8B-B14F-4D97-AF65-F5344CB8AC3E}">
        <p14:creationId xmlns:p14="http://schemas.microsoft.com/office/powerpoint/2010/main" val="396133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4440</TotalTime>
  <Words>628</Words>
  <Application>Microsoft Office PowerPoint</Application>
  <PresentationFormat>Widescreen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A Conceptual and Practical Model for Trauma Treatment </vt:lpstr>
      <vt:lpstr>What is Psychological Trauma?</vt:lpstr>
      <vt:lpstr>What is Psychological Trauma</vt:lpstr>
      <vt:lpstr>C-PTSD:   Impact and Adaptive Responses</vt:lpstr>
      <vt:lpstr>Trauma – a painful past experience that affects us in the present.</vt:lpstr>
      <vt:lpstr>Common Treatment Goal with any Trauma:   Move the Nervous System from Dysregulation to Regulation</vt:lpstr>
      <vt:lpstr>PowerPoint Presentation</vt:lpstr>
      <vt:lpstr>Four Stages of Trauma Treatment  (Judith Herman,  Daniel Siegel, Christine Courtois, Bessel Van derKolk)</vt:lpstr>
      <vt:lpstr>Assumptions of this Treatment Model</vt:lpstr>
      <vt:lpstr>PowerPoint Presentation</vt:lpstr>
      <vt:lpstr>Phase I: Establishing Safety  </vt:lpstr>
      <vt:lpstr>Phase I: Establishing Safety</vt:lpstr>
      <vt:lpstr>Phase II: Remembrance and Mourning</vt:lpstr>
      <vt:lpstr>Readiness for Phase II </vt:lpstr>
      <vt:lpstr>Readiness for Phase II</vt:lpstr>
      <vt:lpstr>PowerPoint Presentation</vt:lpstr>
      <vt:lpstr>Phase II:  Remembrance and Mourning</vt:lpstr>
      <vt:lpstr>How do you know if Phase II work is effective?</vt:lpstr>
      <vt:lpstr>How do you know if Phase II work is effective?</vt:lpstr>
      <vt:lpstr>Phase III:  Integration and Reconnection</vt:lpstr>
      <vt:lpstr>Phase III: Integration and Reconnection</vt:lpstr>
      <vt:lpstr>Phase III: Reconnection and Integration</vt:lpstr>
      <vt:lpstr>Phase IV:  Truth and Repair</vt:lpstr>
      <vt:lpstr>Question:  How might you work with accountability and repair of bystanders?</vt:lpstr>
      <vt:lpstr>Phase IV:   Trauma-Centered Social Justice (TCSJ)</vt:lpstr>
      <vt:lpstr>Trauma-Centered Social Justice</vt:lpstr>
      <vt:lpstr>Brainstorm for Activism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Conceptual and Practical Model for Trauma Treatment</dc:title>
  <dc:creator>Janine D'Anniballe</dc:creator>
  <cp:lastModifiedBy>Diandra Walker</cp:lastModifiedBy>
  <cp:revision>56</cp:revision>
  <dcterms:created xsi:type="dcterms:W3CDTF">2024-08-10T17:47:44Z</dcterms:created>
  <dcterms:modified xsi:type="dcterms:W3CDTF">2024-08-23T20:09:36Z</dcterms:modified>
</cp:coreProperties>
</file>