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8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EBB0"/>
    <a:srgbClr val="81E2B7"/>
    <a:srgbClr val="57D7C0"/>
    <a:srgbClr val="1CCCCA"/>
    <a:srgbClr val="00BFD2"/>
    <a:srgbClr val="00B1D8"/>
    <a:srgbClr val="00A2DA"/>
    <a:srgbClr val="009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0C3BD-5111-BE4E-A71C-0ABC3F53395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E9710-C88C-7A4A-AE9B-79A6D3B1A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76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D2D5-3AAF-22FB-DBDF-B6584EC23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Raleway SemiBold" panose="020B0503030101060003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EFD1E7-5150-AA4C-453E-02C54B44E7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3339"/>
            <a:ext cx="9144000" cy="1655762"/>
          </a:xfr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93B1E-E338-FD02-2F7E-3072D322B6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4093" y="6381474"/>
            <a:ext cx="1095566" cy="365125"/>
          </a:xfrm>
        </p:spPr>
        <p:txBody>
          <a:bodyPr anchor="b"/>
          <a:lstStyle/>
          <a:p>
            <a:fld id="{BB8FB488-6531-B44F-AB54-597B654E2C82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916EE-995B-C13A-F5C2-9643CE18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6361" y="6146975"/>
            <a:ext cx="4355824" cy="599624"/>
          </a:xfrm>
          <a:ln>
            <a:solidFill>
              <a:schemeClr val="accent1"/>
            </a:solidFill>
          </a:ln>
        </p:spPr>
        <p:txBody>
          <a:bodyPr anchor="b"/>
          <a:lstStyle/>
          <a:p>
            <a:r>
              <a:rPr lang="en-US" b="1">
                <a:solidFill>
                  <a:schemeClr val="accent1"/>
                </a:solidFill>
              </a:rPr>
              <a:t>Our Mission: </a:t>
            </a:r>
            <a:r>
              <a:rPr lang="en-US"/>
              <a:t>Deeply rooted in our diverse community, we deliver state-of-the-art care and meaningful outcomes that impact emotional well-being and addiction recovery.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9A4CA-85F8-9F7B-BDD7-05602DF8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78887" y="6381474"/>
            <a:ext cx="1374912" cy="365125"/>
          </a:xfrm>
        </p:spPr>
        <p:txBody>
          <a:bodyPr anchor="b"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8F3327-6347-AE96-04E7-C15AB2E81012}"/>
              </a:ext>
            </a:extLst>
          </p:cNvPr>
          <p:cNvCxnSpPr>
            <a:cxnSpLocks/>
          </p:cNvCxnSpPr>
          <p:nvPr userDrawn="1"/>
        </p:nvCxnSpPr>
        <p:spPr>
          <a:xfrm>
            <a:off x="1523999" y="3678621"/>
            <a:ext cx="9144000" cy="0"/>
          </a:xfrm>
          <a:prstGeom prst="line">
            <a:avLst/>
          </a:prstGeom>
          <a:ln w="508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 blue and black circle&#10;&#10;Description automatically generated">
            <a:extLst>
              <a:ext uri="{FF2B5EF4-FFF2-40B4-BE49-F238E27FC236}">
                <a16:creationId xmlns:a16="http://schemas.microsoft.com/office/drawing/2014/main" id="{8C48BE91-14C2-AF13-51B8-E37FB0B457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7338"/>
          <a:stretch/>
        </p:blipFill>
        <p:spPr>
          <a:xfrm>
            <a:off x="-935422" y="-26159"/>
            <a:ext cx="1566041" cy="6910318"/>
          </a:xfrm>
          <a:prstGeom prst="rect">
            <a:avLst/>
          </a:prstGeom>
        </p:spPr>
      </p:pic>
      <p:pic>
        <p:nvPicPr>
          <p:cNvPr id="15" name="Picture 14" descr="A close-up of a logo&#10;&#10;Description automatically generated">
            <a:extLst>
              <a:ext uri="{FF2B5EF4-FFF2-40B4-BE49-F238E27FC236}">
                <a16:creationId xmlns:a16="http://schemas.microsoft.com/office/drawing/2014/main" id="{D56D0570-63B6-1543-8BBA-604612D486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9962" y="5961948"/>
            <a:ext cx="3338659" cy="78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92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709A7-4790-879D-0D9F-A9A5F66CA4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effectLst/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DE85D4-859C-955C-8E9C-ECCE4D463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228600" indent="-2286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2pPr marL="685800" indent="-228600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10137-E3A0-DE82-DB08-0EF8F6E74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2539-2E4C-0B40-B34B-DE2082D05816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A484A-A453-3BAB-143F-5B09BF514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13254-B947-B961-0C01-6EDF8985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2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FE3416-6A74-8D0B-D755-89E52615F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gradFill flip="none" rotWithShape="1">
            <a:gsLst>
              <a:gs pos="0">
                <a:srgbClr val="0092D6"/>
              </a:gs>
              <a:gs pos="10000">
                <a:srgbClr val="00A2DA"/>
              </a:gs>
              <a:gs pos="86000">
                <a:srgbClr val="81E2B7"/>
              </a:gs>
              <a:gs pos="71000">
                <a:srgbClr val="57D7C0"/>
              </a:gs>
              <a:gs pos="57000">
                <a:srgbClr val="1CCCCA"/>
              </a:gs>
              <a:gs pos="43000">
                <a:srgbClr val="00BFD2"/>
              </a:gs>
              <a:gs pos="29000">
                <a:srgbClr val="00B1D8"/>
              </a:gs>
              <a:gs pos="100000">
                <a:srgbClr val="A7EBB0"/>
              </a:gs>
            </a:gsLst>
            <a:lin ang="10800000" scaled="1"/>
            <a:tileRect/>
          </a:gradFill>
        </p:spPr>
        <p:txBody>
          <a:bodyPr vert="eaVert"/>
          <a:lstStyle>
            <a:lvl1pPr>
              <a:defRPr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FA480-F58A-97B9-70BD-85B5F1B60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 marL="228600" indent="-2286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1110E-AE81-A817-6FA7-1A30687F9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83D-EDF2-1448-AC19-279880196007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B56C7-B138-1C07-544C-FABDC1A9A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B8497-5628-B727-1D66-D3E6F19C5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5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logo with a circular design&#10;&#10;Description automatically generated with medium confidence">
            <a:extLst>
              <a:ext uri="{FF2B5EF4-FFF2-40B4-BE49-F238E27FC236}">
                <a16:creationId xmlns:a16="http://schemas.microsoft.com/office/drawing/2014/main" id="{3A918B14-3C2A-A94F-6BB6-0A3676D41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548890" y="1725021"/>
            <a:ext cx="9627782" cy="9627782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8A6C-E481-D196-4942-E944F8ABE15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defRPr b="1" i="0">
                <a:solidFill>
                  <a:schemeClr val="bg1"/>
                </a:solidFill>
                <a:latin typeface="Raleway SemiBold" panose="020B0503030101060003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3FE8D-E741-87B1-A38A-211641EBFF5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alpha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228600" indent="-228600">
              <a:buFontTx/>
              <a:buBlip>
                <a:blip r:embed="rId3"/>
              </a:buBlip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Courier New" panose="02070309020205020404" pitchFamily="49" charset="0"/>
              <a:buChar char="o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q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8CD52-137F-4BBC-371A-8EC520CF8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198ED1-B33C-FD44-AFB5-A12197389FA7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ED593-199F-A5C5-ED11-D32DE8D18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9FB7F-EE3F-A2A0-CB84-3CE00F879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7E517E-293C-564D-9DEE-541A95770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6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138E0-3BD8-C5EE-EBDA-073E1A6BA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968668"/>
            <a:ext cx="10515600" cy="248179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5DB7E-8AC3-FBA7-D012-4AF14EA7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56BC-6973-0A40-9D7A-1D8F561E730D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791A6-B8C4-C660-FF6D-35F24393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77649-02A6-3DFD-CA28-DA808A9B7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B4970E-C716-271E-D900-C540ACCFE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21848"/>
            <a:ext cx="10515600" cy="1818155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392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5F07F-A2AD-1C9D-8186-7332571367C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accent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C6EB7-8D02-403B-0065-779F1363C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ln w="12700">
            <a:solidFill>
              <a:schemeClr val="accent4"/>
            </a:solidFill>
          </a:ln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8B289-4AEE-76C4-8F21-4076F431B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ln w="12700">
            <a:solidFill>
              <a:schemeClr val="accent4"/>
            </a:solidFill>
          </a:ln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AC822C-85EE-5D3C-DFDD-438DCDEB0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DFF6-3A0F-B74B-B6A2-525273323552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76E5D-86F1-606A-EE08-29CC8200B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28B8C-30A1-6F2A-EF7B-92FB240FF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9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639672C-EA8C-C550-A3CC-4AF8515BE805}"/>
              </a:ext>
            </a:extLst>
          </p:cNvPr>
          <p:cNvSpPr/>
          <p:nvPr userDrawn="1"/>
        </p:nvSpPr>
        <p:spPr>
          <a:xfrm>
            <a:off x="-557247" y="6280785"/>
            <a:ext cx="13503348" cy="525780"/>
          </a:xfrm>
          <a:prstGeom prst="rect">
            <a:avLst/>
          </a:prstGeom>
          <a:gradFill>
            <a:gsLst>
              <a:gs pos="0">
                <a:srgbClr val="0092D6"/>
              </a:gs>
              <a:gs pos="10000">
                <a:srgbClr val="00A2DA"/>
              </a:gs>
              <a:gs pos="86000">
                <a:srgbClr val="81E2B7"/>
              </a:gs>
              <a:gs pos="71000">
                <a:srgbClr val="57D7C0"/>
              </a:gs>
              <a:gs pos="57000">
                <a:srgbClr val="1CCCCA"/>
              </a:gs>
              <a:gs pos="43000">
                <a:srgbClr val="00BFD2"/>
              </a:gs>
              <a:gs pos="29000">
                <a:srgbClr val="00B1D8"/>
              </a:gs>
              <a:gs pos="100000">
                <a:srgbClr val="A7EBB0"/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E0DCF1-950C-782D-9CCB-089A9B01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effectLst>
                  <a:glow rad="50800">
                    <a:schemeClr val="tx2">
                      <a:alpha val="40218"/>
                    </a:schemeClr>
                  </a:glow>
                </a:effectLst>
                <a:latin typeface="Raleway" panose="020B0503030101060003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E4A1C6-C93E-E3BB-C6F6-A5A736893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noFill/>
          <a:ln w="25400">
            <a:noFill/>
          </a:ln>
        </p:spPr>
        <p:txBody>
          <a:bodyPr anchor="b"/>
          <a:lstStyle>
            <a:lvl1pPr marL="0" indent="0" algn="ctr">
              <a:buNone/>
              <a:defRPr sz="2400" b="1" i="0">
                <a:solidFill>
                  <a:schemeClr val="accent1"/>
                </a:solidFill>
                <a:latin typeface="Raleway SemiBold" panose="020B0503030101060003" pitchFamily="34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7B285C-1152-DD04-7BD0-52728FAAF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7992E8-AD46-3960-3DED-ED948D5E21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ln w="25400">
            <a:noFill/>
          </a:ln>
        </p:spPr>
        <p:txBody>
          <a:bodyPr anchor="b"/>
          <a:lstStyle>
            <a:lvl1pPr marL="0" indent="0" algn="ctr">
              <a:buNone/>
              <a:defRPr sz="2400" b="1" i="0">
                <a:solidFill>
                  <a:schemeClr val="accent1"/>
                </a:solidFill>
                <a:latin typeface="Raleway SemiBold" panose="020B0503030101060003" pitchFamily="34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32FAA0-FDBF-D200-F1D2-FEF4253133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D36CCE-AA92-C707-2A5C-6F54C4944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BA6127A-5551-E949-81CD-10D66C49DDA6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60713A-3876-4AC4-A950-350E9B92F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2050F2-77CC-B3C4-5409-68B4DB547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7E517E-293C-564D-9DEE-541A95770A5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E42ABD4-C95D-97E2-F35B-057B60484A03}"/>
              </a:ext>
            </a:extLst>
          </p:cNvPr>
          <p:cNvGrpSpPr/>
          <p:nvPr userDrawn="1"/>
        </p:nvGrpSpPr>
        <p:grpSpPr>
          <a:xfrm>
            <a:off x="550135" y="6356350"/>
            <a:ext cx="1998755" cy="369332"/>
            <a:chOff x="550135" y="6356350"/>
            <a:chExt cx="1998755" cy="369332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555E268-7CD9-2490-D1CB-A06A0360BF2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/>
            <a:stretch/>
          </p:blipFill>
          <p:spPr>
            <a:xfrm>
              <a:off x="550135" y="6356350"/>
              <a:ext cx="365125" cy="36512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ED832CE-42A8-F913-A11A-2241CFB0E75E}"/>
                </a:ext>
              </a:extLst>
            </p:cNvPr>
            <p:cNvSpPr txBox="1"/>
            <p:nvPr userDrawn="1"/>
          </p:nvSpPr>
          <p:spPr>
            <a:xfrm>
              <a:off x="838200" y="6356350"/>
              <a:ext cx="17106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  <a:latin typeface="Raleway" panose="020B0503030101060003" pitchFamily="34" charset="77"/>
                </a:rPr>
                <a:t>uroraMHR.org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789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187ED-C3F1-9595-197B-F16847E1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475892" cy="5633339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FDC23B-EDC6-6A5C-009F-C37C74E44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CDC5-C0FF-C545-AE4B-034A99F1BEE1}" type="datetime1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DF3191-EF34-BB24-7D92-ADB8B4FF9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5B586-A270-FCA6-7418-1D87F5734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9B2407-01EE-A4ED-5BBF-FBBF1AC9F2F8}"/>
              </a:ext>
            </a:extLst>
          </p:cNvPr>
          <p:cNvSpPr/>
          <p:nvPr userDrawn="1"/>
        </p:nvSpPr>
        <p:spPr>
          <a:xfrm>
            <a:off x="11641865" y="-33689"/>
            <a:ext cx="785613" cy="6925377"/>
          </a:xfrm>
          <a:prstGeom prst="rect">
            <a:avLst/>
          </a:prstGeom>
          <a:gradFill>
            <a:gsLst>
              <a:gs pos="0">
                <a:srgbClr val="0092D6"/>
              </a:gs>
              <a:gs pos="10000">
                <a:srgbClr val="00A2DA"/>
              </a:gs>
              <a:gs pos="86000">
                <a:srgbClr val="81E2B7"/>
              </a:gs>
              <a:gs pos="71000">
                <a:srgbClr val="57D7C0"/>
              </a:gs>
              <a:gs pos="57000">
                <a:srgbClr val="1CCCCA"/>
              </a:gs>
              <a:gs pos="43000">
                <a:srgbClr val="00BFD2"/>
              </a:gs>
              <a:gs pos="29000">
                <a:srgbClr val="00B1D8"/>
              </a:gs>
              <a:gs pos="100000">
                <a:srgbClr val="A7EBB0"/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4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alphaModFix amt="40201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E49E99-DB68-8341-722E-0D1FB0B29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4137-8933-6849-825E-F7FAFD168A21}" type="datetime1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4B13D5-DD9A-00A2-2864-38375524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E0662-0657-FC3D-C9FA-FAD6F0257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5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6A313-4BE5-41DD-7215-350D9F54C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B425D-DFAB-32D1-2F0A-9ADE39897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400"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 sz="2000"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CD33F1-A96D-D6D4-5DD4-9B8C01688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B558EA-BA19-C572-7E10-2596260F4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9F35-74E5-5B4E-81C2-2A8037B858BD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2F83D-372A-6682-B7E6-05BB11DA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1F3C1-CBB1-F102-5D4E-A9113AEA6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8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F68A3-190E-07B0-CCE3-841AEF5D1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solidFill>
            <a:schemeClr val="accent4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688F6D-404A-C922-A180-B5D90CB84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ln w="254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05472-1411-3B59-21BE-745837267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8F8E1-5EF5-92ED-3FF1-89A0260F9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58F-EBF0-2A47-8696-8EF506270B03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D78343-A3DC-C451-DFA6-E4B97E4FB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830A7-2FF3-0411-8A06-82BBB7E27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1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9D47C3-5A2B-870D-E029-9B0FF777C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084FC-B335-216B-846F-90A9A410E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31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645DB-8148-1224-006E-E6D5CAE1F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14092" y="6361596"/>
            <a:ext cx="114057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B8728FC9-4BAB-4B40-8C9E-8F0D0B413AAD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92F36-2793-6BEA-9AC1-D0D9C8AC1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33002" y="6361596"/>
            <a:ext cx="3710354" cy="365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30A9C-78DD-CC98-C905-334AC2CC3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21686" y="6356350"/>
            <a:ext cx="18321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9C7E517E-293C-564D-9DEE-541A95770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5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Raleway SemiBold" panose="020B05030301010600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aleway" panose="020B0503030101060003" pitchFamily="34" charset="77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aleway" panose="020B0503030101060003" pitchFamily="34" charset="77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aleway" panose="020B0503030101060003" pitchFamily="34" charset="77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icholeschreiner@auroramhr.org" TargetMode="External"/><Relationship Id="rId2" Type="http://schemas.openxmlformats.org/officeDocument/2006/relationships/hyperlink" Target="mailto:bradleycrookston@auroramhr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2718D-9A89-16FA-441A-EF3094C14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907916" y="-1998"/>
            <a:ext cx="13099915" cy="1655762"/>
          </a:xfrm>
        </p:spPr>
        <p:txBody>
          <a:bodyPr anchor="t">
            <a:normAutofit fontScale="90000"/>
          </a:bodyPr>
          <a:lstStyle/>
          <a:p>
            <a:r>
              <a:rPr lang="en-US" sz="3600" b="1" dirty="0">
                <a:latin typeface="Raleway" panose="020B0503030101060003" pitchFamily="34" charset="77"/>
              </a:rPr>
              <a:t>Building an Innovative Continuum of Care</a:t>
            </a:r>
            <a:br>
              <a:rPr lang="en-US" sz="3600" b="1" dirty="0">
                <a:latin typeface="Raleway" panose="020B0503030101060003" pitchFamily="34" charset="77"/>
              </a:rPr>
            </a:br>
            <a:r>
              <a:rPr lang="en-US" sz="2400" b="1" dirty="0"/>
              <a:t>I/DD Youth and Adults</a:t>
            </a:r>
            <a:br>
              <a:rPr lang="en-US" sz="1200" dirty="0"/>
            </a:br>
            <a:r>
              <a:rPr lang="en-US" sz="1200" dirty="0"/>
              <a:t>Bradley Crookston PhD, LPC-S, NCC &amp; Nichole Schreiner MA, LPC</a:t>
            </a:r>
            <a:br>
              <a:rPr lang="en-US" sz="1200" dirty="0"/>
            </a:br>
            <a:r>
              <a:rPr lang="en-US" sz="1100" dirty="0">
                <a:hlinkClick r:id="rId2"/>
              </a:rPr>
              <a:t>bradleycrookston@auroramhr.org</a:t>
            </a:r>
            <a:r>
              <a:rPr lang="en-US" sz="1100" dirty="0"/>
              <a:t> </a:t>
            </a:r>
            <a:r>
              <a:rPr lang="en-US" sz="1100" dirty="0">
                <a:hlinkClick r:id="rId3"/>
              </a:rPr>
              <a:t>nicholeschreiner@auroramhr.org</a:t>
            </a:r>
            <a:br>
              <a:rPr lang="en-US" sz="800" dirty="0"/>
            </a:br>
            <a:endParaRPr lang="en-US" sz="3600" b="1" dirty="0">
              <a:latin typeface="Raleway" panose="020B0503030101060003" pitchFamily="34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06208-8A42-9877-EF45-1EDDFFE47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3824" y="1200419"/>
            <a:ext cx="4056433" cy="440711"/>
          </a:xfrm>
        </p:spPr>
        <p:txBody>
          <a:bodyPr>
            <a:normAutofit/>
          </a:bodyPr>
          <a:lstStyle/>
          <a:p>
            <a:r>
              <a:rPr lang="en-US" dirty="0"/>
              <a:t>Best Practices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59267-8CD5-0F61-9FF8-4CF1D0BD8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B488-6531-B44F-AB54-597B654E2C82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165A2-ABB1-271C-4687-7BE13AA42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Our Mission: </a:t>
            </a:r>
            <a:r>
              <a:rPr lang="en-US"/>
              <a:t>Deeply rooted in our diverse community, we deliver state-of-the-art care and meaningful outcomes that impact emotional well-being and addiction recovery.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35F0B-6B93-8A56-A279-429719D1C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1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3FC1A30D-2B28-0E4B-2306-FAAE57DE2207}"/>
              </a:ext>
            </a:extLst>
          </p:cNvPr>
          <p:cNvSpPr txBox="1">
            <a:spLocks/>
          </p:cNvSpPr>
          <p:nvPr/>
        </p:nvSpPr>
        <p:spPr>
          <a:xfrm>
            <a:off x="0" y="1213052"/>
            <a:ext cx="2450593" cy="440711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Mental Health Care for I/DD Youth &amp; Adults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E25394F-D50C-BCF4-23A9-135AC15E0591}"/>
              </a:ext>
            </a:extLst>
          </p:cNvPr>
          <p:cNvSpPr txBox="1">
            <a:spLocks/>
          </p:cNvSpPr>
          <p:nvPr/>
        </p:nvSpPr>
        <p:spPr>
          <a:xfrm>
            <a:off x="8882130" y="1213052"/>
            <a:ext cx="2471669" cy="751935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Continuum of Care for I/DD Youth and Adults at AMHR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6FD9940-D9CA-02EC-83FD-6B311C047289}"/>
              </a:ext>
            </a:extLst>
          </p:cNvPr>
          <p:cNvSpPr txBox="1">
            <a:spLocks/>
          </p:cNvSpPr>
          <p:nvPr/>
        </p:nvSpPr>
        <p:spPr>
          <a:xfrm>
            <a:off x="0" y="1746830"/>
            <a:ext cx="2450593" cy="63644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Raleway" panose="020B05030301010600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State of Colorado</a:t>
            </a:r>
          </a:p>
          <a:p>
            <a:r>
              <a:rPr lang="en-US" b="1" dirty="0"/>
              <a:t>Current Providers and Professionals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83D324F-2184-58E9-415C-19ADCDD8D4ED}"/>
              </a:ext>
            </a:extLst>
          </p:cNvPr>
          <p:cNvSpPr txBox="1">
            <a:spLocks/>
          </p:cNvSpPr>
          <p:nvPr/>
        </p:nvSpPr>
        <p:spPr>
          <a:xfrm>
            <a:off x="3638146" y="1746829"/>
            <a:ext cx="4056432" cy="15022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Raleway" panose="020B05030301010600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Verdana"/>
              </a:rPr>
              <a:t>Positive and Collaborative Culture</a:t>
            </a:r>
            <a:endParaRPr lang="en-US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Verdana"/>
              </a:rPr>
              <a:t>Hands On Specialized </a:t>
            </a:r>
            <a:r>
              <a:rPr lang="en-US" b="1" dirty="0">
                <a:latin typeface="Raleway"/>
                <a:ea typeface="Verdana"/>
              </a:rPr>
              <a:t>Training </a:t>
            </a:r>
            <a:r>
              <a:rPr lang="en-US" dirty="0">
                <a:latin typeface="Raleway"/>
                <a:ea typeface="Verdana"/>
              </a:rPr>
              <a:t>and Collaborative Onboarding Process </a:t>
            </a:r>
            <a:r>
              <a:rPr lang="en-US" sz="1050" dirty="0">
                <a:latin typeface="Raleway"/>
                <a:ea typeface="Verdana"/>
              </a:rPr>
              <a:t>(Green, 2022).</a:t>
            </a:r>
            <a:endParaRPr lang="en-US" sz="105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Verdana"/>
              </a:rPr>
              <a:t>Adaptability &amp; Individualization</a:t>
            </a:r>
            <a:endParaRPr lang="en-US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Verdana"/>
              </a:rPr>
              <a:t>Destigmatize &amp; Empower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Verdana"/>
              </a:rPr>
              <a:t>Improve &amp; Expand Access to Care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Raleway"/>
                <a:ea typeface="Verdana"/>
              </a:rPr>
              <a:t>(Developmental Disabilities Administration, Washington State Department of Human Services, 2022).</a:t>
            </a:r>
            <a:endParaRPr 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7E66E54-5F57-1D4B-B2FA-B1253CCC6D7E}"/>
              </a:ext>
            </a:extLst>
          </p:cNvPr>
          <p:cNvSpPr txBox="1">
            <a:spLocks/>
          </p:cNvSpPr>
          <p:nvPr/>
        </p:nvSpPr>
        <p:spPr>
          <a:xfrm>
            <a:off x="8882130" y="2065053"/>
            <a:ext cx="2471669" cy="15022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Raleway" panose="020B05030301010600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/>
            <a:r>
              <a:rPr lang="en-US" sz="1200" dirty="0">
                <a:latin typeface="Raleway"/>
                <a:ea typeface="Verdana"/>
              </a:rPr>
              <a:t>Individual therapy</a:t>
            </a:r>
            <a:endParaRPr lang="en-US" sz="1200" dirty="0"/>
          </a:p>
          <a:p>
            <a:pPr marL="0" lvl="1" algn="ctr"/>
            <a:r>
              <a:rPr lang="en-US" sz="1200" dirty="0">
                <a:latin typeface="Raleway"/>
                <a:ea typeface="Verdana"/>
              </a:rPr>
              <a:t>Family therapy</a:t>
            </a:r>
          </a:p>
          <a:p>
            <a:pPr marL="0" lvl="1" algn="ctr"/>
            <a:r>
              <a:rPr lang="en-US" sz="1200" dirty="0">
                <a:latin typeface="Raleway"/>
                <a:ea typeface="Verdana"/>
              </a:rPr>
              <a:t>Psychoeducation</a:t>
            </a:r>
          </a:p>
          <a:p>
            <a:pPr marL="0" lvl="1" algn="ctr"/>
            <a:r>
              <a:rPr lang="en-US" sz="1200" dirty="0">
                <a:latin typeface="Raleway"/>
                <a:ea typeface="Verdana"/>
              </a:rPr>
              <a:t>Group therapy</a:t>
            </a:r>
          </a:p>
          <a:p>
            <a:pPr marL="0" lvl="1" algn="ctr"/>
            <a:r>
              <a:rPr lang="en-US" sz="1200" dirty="0">
                <a:latin typeface="Raleway"/>
                <a:ea typeface="Verdana"/>
              </a:rPr>
              <a:t>Medication Management</a:t>
            </a:r>
          </a:p>
          <a:p>
            <a:pPr marL="0" lvl="1" algn="ctr"/>
            <a:r>
              <a:rPr lang="en-US" sz="1200" dirty="0">
                <a:latin typeface="Raleway"/>
                <a:ea typeface="Verdana"/>
              </a:rPr>
              <a:t>Case Management</a:t>
            </a:r>
          </a:p>
          <a:p>
            <a:pPr marL="0" lvl="1" algn="ctr"/>
            <a:r>
              <a:rPr lang="en-US" sz="1200" dirty="0">
                <a:latin typeface="Raleway"/>
                <a:ea typeface="Verdana"/>
              </a:rPr>
              <a:t>Adult Family Therapy</a:t>
            </a:r>
          </a:p>
          <a:p>
            <a:pPr marL="0" lvl="1" algn="ctr"/>
            <a:r>
              <a:rPr lang="en-US" sz="1200" dirty="0">
                <a:latin typeface="Raleway"/>
                <a:ea typeface="Verdana"/>
              </a:rPr>
              <a:t>Relationship Therapy</a:t>
            </a:r>
          </a:p>
          <a:p>
            <a:pPr marL="0" lvl="1"/>
            <a:endParaRPr lang="en-US" sz="1200" dirty="0">
              <a:latin typeface="Raleway"/>
              <a:ea typeface="Verdana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447A8A5-0A4B-3B77-F0FB-D2800918AA29}"/>
              </a:ext>
            </a:extLst>
          </p:cNvPr>
          <p:cNvSpPr txBox="1">
            <a:spLocks/>
          </p:cNvSpPr>
          <p:nvPr/>
        </p:nvSpPr>
        <p:spPr>
          <a:xfrm>
            <a:off x="-2" y="3758888"/>
            <a:ext cx="2450593" cy="440711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Community Partnerships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A4028DD-76B2-4696-8E87-488149E673C3}"/>
              </a:ext>
            </a:extLst>
          </p:cNvPr>
          <p:cNvSpPr txBox="1">
            <a:spLocks/>
          </p:cNvSpPr>
          <p:nvPr/>
        </p:nvSpPr>
        <p:spPr>
          <a:xfrm>
            <a:off x="-2" y="4277419"/>
            <a:ext cx="2450593" cy="18014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Raleway" panose="020B05030301010600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>
                <a:latin typeface="Raleway"/>
                <a:ea typeface="Verdana"/>
              </a:rPr>
              <a:t>Needs to be democratic and transformative (</a:t>
            </a:r>
            <a:r>
              <a:rPr lang="en-US" sz="1100" dirty="0">
                <a:solidFill>
                  <a:srgbClr val="404040"/>
                </a:solidFill>
                <a:latin typeface="Raleway"/>
                <a:ea typeface="Verdana"/>
              </a:rPr>
              <a:t>Saltmarsh, Hartley, and Clayton, 2009; </a:t>
            </a:r>
            <a:r>
              <a:rPr lang="en-US" sz="1100" dirty="0" err="1">
                <a:solidFill>
                  <a:srgbClr val="404040"/>
                </a:solidFill>
                <a:latin typeface="Raleway"/>
                <a:ea typeface="Verdana"/>
              </a:rPr>
              <a:t>Furco</a:t>
            </a:r>
            <a:r>
              <a:rPr lang="en-US" sz="1100" dirty="0">
                <a:solidFill>
                  <a:srgbClr val="404040"/>
                </a:solidFill>
                <a:latin typeface="Raleway"/>
                <a:ea typeface="Verdana"/>
              </a:rPr>
              <a:t>, 2010; Jameson, Clayton, and Jaeger, 2010).</a:t>
            </a:r>
            <a:endParaRPr lang="en-US" sz="1100" dirty="0"/>
          </a:p>
          <a:p>
            <a:pPr algn="l"/>
            <a:r>
              <a:rPr lang="en-US" sz="1100" dirty="0">
                <a:latin typeface="Raleway"/>
                <a:ea typeface="Verdana"/>
              </a:rPr>
              <a:t>Client needs priority</a:t>
            </a:r>
          </a:p>
          <a:p>
            <a:pPr algn="l"/>
            <a:r>
              <a:rPr lang="en-US" sz="1100" dirty="0">
                <a:latin typeface="Raleway"/>
                <a:ea typeface="Verdana"/>
              </a:rPr>
              <a:t>Both partners benefit and learn together</a:t>
            </a:r>
            <a:endParaRPr lang="en-US" sz="1100" dirty="0"/>
          </a:p>
          <a:p>
            <a:pPr algn="l"/>
            <a:r>
              <a:rPr lang="en-US" sz="1100" dirty="0">
                <a:latin typeface="Raleway"/>
                <a:ea typeface="Verdana"/>
              </a:rPr>
              <a:t>Shared expertise </a:t>
            </a:r>
            <a:r>
              <a:rPr lang="en-US" sz="1100" dirty="0">
                <a:solidFill>
                  <a:srgbClr val="404040"/>
                </a:solidFill>
                <a:latin typeface="Raleway"/>
                <a:ea typeface="Verdana"/>
              </a:rPr>
              <a:t>(Bjarnason &amp; Coldstream, 2003).</a:t>
            </a:r>
            <a:endParaRPr lang="en-US" sz="1100" dirty="0">
              <a:latin typeface="Raleway"/>
              <a:ea typeface="Verdana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F87C3F5-B61A-DE7B-4306-9647904AF5D2}"/>
              </a:ext>
            </a:extLst>
          </p:cNvPr>
          <p:cNvSpPr txBox="1">
            <a:spLocks/>
          </p:cNvSpPr>
          <p:nvPr/>
        </p:nvSpPr>
        <p:spPr>
          <a:xfrm>
            <a:off x="3613824" y="3758888"/>
            <a:ext cx="4080754" cy="440711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Multiculturalism and Social Justice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D1CC24B4-F259-F3BA-D213-B6F97F39A90A}"/>
              </a:ext>
            </a:extLst>
          </p:cNvPr>
          <p:cNvSpPr txBox="1">
            <a:spLocks/>
          </p:cNvSpPr>
          <p:nvPr/>
        </p:nvSpPr>
        <p:spPr>
          <a:xfrm>
            <a:off x="3613824" y="4300608"/>
            <a:ext cx="4056432" cy="177827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Raleway" panose="020B05030301010600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Verdana"/>
              </a:rPr>
              <a:t>Multicultural and Social Justice Counseling Competencies (MSJCC) (</a:t>
            </a:r>
            <a:r>
              <a:rPr lang="en-US" dirty="0" err="1">
                <a:latin typeface="Raleway"/>
                <a:ea typeface="Verdana"/>
              </a:rPr>
              <a:t>Ratts</a:t>
            </a:r>
            <a:r>
              <a:rPr lang="en-US" dirty="0">
                <a:latin typeface="Raleway"/>
                <a:ea typeface="Verdana"/>
              </a:rPr>
              <a:t>, et al., 2016).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/>
              <a:t>Oppression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/>
              <a:t>Privilege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Calibri"/>
                <a:cs typeface="Calibri"/>
              </a:rPr>
              <a:t>Intersectionality</a:t>
            </a:r>
            <a:endParaRPr lang="en-US" dirty="0">
              <a:latin typeface="Raleway"/>
              <a:ea typeface="Verdana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Verdana"/>
              </a:rPr>
              <a:t>Stigmatization</a:t>
            </a:r>
            <a:endParaRPr lang="en-US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Verdana"/>
              </a:rPr>
              <a:t>Neurodivergent-affirming Care</a:t>
            </a:r>
            <a:endParaRPr lang="en-US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Verdana"/>
              </a:rPr>
              <a:t>Ethical Responsibility (ACA, 2014; CACREP, 2015).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2E015BD5-FA7F-6927-2701-4DE0005D3870}"/>
              </a:ext>
            </a:extLst>
          </p:cNvPr>
          <p:cNvSpPr txBox="1">
            <a:spLocks/>
          </p:cNvSpPr>
          <p:nvPr/>
        </p:nvSpPr>
        <p:spPr>
          <a:xfrm>
            <a:off x="8857811" y="3758888"/>
            <a:ext cx="2471669" cy="440711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Clinician I/DD Specialization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3513B357-DE48-2608-297D-512B28B84A03}"/>
              </a:ext>
            </a:extLst>
          </p:cNvPr>
          <p:cNvSpPr txBox="1">
            <a:spLocks/>
          </p:cNvSpPr>
          <p:nvPr/>
        </p:nvSpPr>
        <p:spPr>
          <a:xfrm>
            <a:off x="8882130" y="4300608"/>
            <a:ext cx="2471669" cy="15022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Raleway" panose="020B05030301010600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>
                <a:latin typeface="Raleway"/>
              </a:rPr>
              <a:t>Clinician Comfort (Evans, 2017)</a:t>
            </a:r>
            <a:endParaRPr lang="en-US" sz="1200" dirty="0">
              <a:latin typeface="Raleway" pitchFamily="2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>
                <a:latin typeface="Raleway"/>
              </a:rPr>
              <a:t>Training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>
                <a:latin typeface="Raleway"/>
              </a:rPr>
              <a:t>Support Services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>
                <a:latin typeface="Raleway"/>
              </a:rPr>
              <a:t>Implications for ASD Care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en-US" sz="1200" dirty="0">
              <a:latin typeface="Raleway"/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14861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77A9F6-7008-D00E-84C8-CF64E334AA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C64E7-49D2-1BE8-B4B7-8DDC2F99D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C973-71D9-10E9-9C9A-A39D2B6E0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1200" dirty="0">
                <a:latin typeface="Raleway"/>
                <a:ea typeface="Verdana"/>
                <a:cs typeface="Times New Roman"/>
              </a:rPr>
              <a:t>American Counseling Association. (2014). </a:t>
            </a:r>
            <a:r>
              <a:rPr lang="en-US" sz="1200" i="1" dirty="0">
                <a:latin typeface="Raleway"/>
                <a:ea typeface="Verdana"/>
                <a:cs typeface="Times New Roman"/>
              </a:rPr>
              <a:t>Code of ethics</a:t>
            </a:r>
            <a:r>
              <a:rPr lang="en-US" sz="1200" dirty="0">
                <a:latin typeface="Raleway"/>
                <a:ea typeface="Verdana"/>
                <a:cs typeface="Times New Roman"/>
              </a:rPr>
              <a:t>. Alexandria, VA: Author.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Raleway"/>
                <a:ea typeface="Verdana"/>
                <a:cs typeface="Times New Roman"/>
              </a:rPr>
              <a:t>Bjarnson, S. &amp; Coldstream, P. (2003). </a:t>
            </a:r>
            <a:r>
              <a:rPr lang="en-US" sz="1200" i="1" dirty="0">
                <a:latin typeface="Raleway"/>
                <a:ea typeface="Verdana"/>
                <a:cs typeface="Times New Roman"/>
              </a:rPr>
              <a:t>The idea of engagement: Universities in Society</a:t>
            </a:r>
            <a:r>
              <a:rPr lang="en-US" sz="1200" dirty="0">
                <a:latin typeface="Raleway"/>
                <a:ea typeface="Verdana"/>
                <a:cs typeface="Times New Roman"/>
              </a:rPr>
              <a:t>. London: Association of Commonwealth Universities.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Raleway"/>
                <a:ea typeface="Verdana"/>
                <a:cs typeface="Times New Roman"/>
              </a:rPr>
              <a:t>Council for Accreditation of Counseling and Related Education Programs. (2015) </a:t>
            </a:r>
            <a:r>
              <a:rPr lang="en-US" sz="1200" i="1" dirty="0">
                <a:latin typeface="Raleway"/>
                <a:ea typeface="Verdana"/>
                <a:cs typeface="Times New Roman"/>
              </a:rPr>
              <a:t>Final Version of the 2016 CACREP Standards</a:t>
            </a:r>
            <a:r>
              <a:rPr lang="en-US" sz="1200" dirty="0">
                <a:latin typeface="Raleway"/>
                <a:ea typeface="Verdana"/>
                <a:cs typeface="Times New Roman"/>
              </a:rPr>
              <a:t>. Alexandria, VA: Author.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Raleway"/>
                <a:ea typeface="Verdana"/>
                <a:cs typeface="Times New Roman"/>
              </a:rPr>
              <a:t>Developmental Disabilities Administration, Washington State Department of Human Services. (2022). Best practices for co-occurring conditions: Serving people with intellectual and developmental disabilities and mental health conditions. Olympia, WA: Author.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Raleway"/>
                <a:ea typeface="Verdana"/>
                <a:cs typeface="Times New Roman"/>
              </a:rPr>
              <a:t>Evans, </a:t>
            </a:r>
            <a:r>
              <a:rPr lang="en-US" sz="1200" dirty="0" err="1">
                <a:latin typeface="Raleway"/>
                <a:ea typeface="Verdana"/>
                <a:cs typeface="Times New Roman"/>
              </a:rPr>
              <a:t>Syard</a:t>
            </a:r>
            <a:r>
              <a:rPr lang="en-US" sz="1200" dirty="0">
                <a:latin typeface="Raleway"/>
                <a:ea typeface="Verdana"/>
                <a:cs typeface="Times New Roman"/>
              </a:rPr>
              <a:t> G., "Mental Health Counselors Working with Individuals with Developmental Disabilities: A Phenomenological Investigation" (2017). Theses and Dissertations. 1894.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Raleway"/>
                <a:ea typeface="Verdana"/>
                <a:cs typeface="Times New Roman"/>
              </a:rPr>
              <a:t>Green, Rebecca (2022). The Direct Care Workforce Crisis: Factors Affecting Employee Retention and Turnover Amidst a Pandemic. SPNHA Review: Vol. 18: </a:t>
            </a:r>
            <a:r>
              <a:rPr lang="en-US" sz="1200" dirty="0" err="1">
                <a:latin typeface="Raleway"/>
                <a:ea typeface="Verdana"/>
                <a:cs typeface="Times New Roman"/>
              </a:rPr>
              <a:t>Iss</a:t>
            </a:r>
            <a:r>
              <a:rPr lang="en-US" sz="1200" dirty="0">
                <a:latin typeface="Raleway"/>
                <a:ea typeface="Verdana"/>
                <a:cs typeface="Times New Roman"/>
              </a:rPr>
              <a:t>. 1, Article 7. 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Raleway"/>
                <a:ea typeface="Verdana"/>
                <a:cs typeface="Times New Roman"/>
              </a:rPr>
              <a:t>Furco, A. (2010). The engaged campus: Toward a comprehensive approach to public engagement. </a:t>
            </a:r>
            <a:r>
              <a:rPr lang="en-US" sz="1200" i="1" dirty="0">
                <a:latin typeface="Raleway"/>
                <a:ea typeface="Verdana"/>
                <a:cs typeface="Times New Roman"/>
              </a:rPr>
              <a:t>British Journal of Educational Studies, </a:t>
            </a:r>
            <a:r>
              <a:rPr lang="en-US" sz="1200" dirty="0">
                <a:latin typeface="Raleway"/>
                <a:ea typeface="Verdana"/>
                <a:cs typeface="Times New Roman"/>
              </a:rPr>
              <a:t>58(4), 375-390.</a:t>
            </a:r>
            <a:endParaRPr lang="en-US" sz="1200">
              <a:latin typeface="Raleway"/>
              <a:cs typeface="Times New Roman"/>
            </a:endParaRPr>
          </a:p>
          <a:p>
            <a:pPr>
              <a:buBlip>
                <a:blip r:embed="rId2"/>
              </a:buBlip>
            </a:pPr>
            <a:r>
              <a:rPr lang="en-US" sz="1200" dirty="0">
                <a:latin typeface="Raleway"/>
                <a:ea typeface="Verdana"/>
                <a:cs typeface="Times New Roman"/>
              </a:rPr>
              <a:t>Ratts, M. J., Singh, A. A., Nassar‐McMillan, S., Butler, S. K., &amp; McCullough, J. R. (2016). Multicultural and Social Justice Counseling Competencies: Guidelines for the   Counseling Profession. </a:t>
            </a:r>
            <a:r>
              <a:rPr lang="en-US" sz="1200" i="1" dirty="0">
                <a:latin typeface="Raleway"/>
                <a:ea typeface="Verdana"/>
                <a:cs typeface="Times New Roman"/>
              </a:rPr>
              <a:t>Journal of Multicultural Counseling and Development</a:t>
            </a:r>
            <a:r>
              <a:rPr lang="en-US" sz="1200" dirty="0">
                <a:latin typeface="Raleway"/>
                <a:ea typeface="Verdana"/>
                <a:cs typeface="Times New Roman"/>
              </a:rPr>
              <a:t>, </a:t>
            </a:r>
            <a:r>
              <a:rPr lang="en-US" sz="1200" i="1" dirty="0">
                <a:latin typeface="Raleway"/>
                <a:ea typeface="Verdana"/>
                <a:cs typeface="Times New Roman"/>
              </a:rPr>
              <a:t>44</a:t>
            </a:r>
            <a:r>
              <a:rPr lang="en-US" sz="1200" dirty="0">
                <a:latin typeface="Raleway"/>
                <a:ea typeface="Verdana"/>
                <a:cs typeface="Times New Roman"/>
              </a:rPr>
              <a:t>(1), 28-48.‏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Raleway"/>
                <a:ea typeface="Verdana"/>
                <a:cs typeface="Times New Roman"/>
              </a:rPr>
              <a:t>Saltmarsh, J., Hartley, M., &amp; Clayton, P.H., (2009). </a:t>
            </a:r>
            <a:r>
              <a:rPr lang="en-US" sz="1200" i="1" dirty="0">
                <a:latin typeface="Raleway"/>
                <a:ea typeface="Verdana"/>
                <a:cs typeface="Times New Roman"/>
              </a:rPr>
              <a:t>The democratic engagement white paper</a:t>
            </a:r>
            <a:r>
              <a:rPr lang="en-US" sz="1200" dirty="0">
                <a:latin typeface="Raleway"/>
                <a:ea typeface="Verdana"/>
                <a:cs typeface="Times New Roman"/>
              </a:rPr>
              <a:t>, Boston, MA: New England Resource Center for Higher Education.</a:t>
            </a:r>
            <a:endParaRPr lang="en-US" sz="1200">
              <a:latin typeface="Raleway"/>
              <a:ea typeface="Verdana"/>
            </a:endParaRPr>
          </a:p>
          <a:p>
            <a:pPr>
              <a:buBlip>
                <a:blip r:embed="rId2"/>
              </a:buBlip>
            </a:pPr>
            <a:endParaRPr lang="en-US" sz="1200" dirty="0">
              <a:latin typeface="Raleway"/>
            </a:endParaRPr>
          </a:p>
          <a:p>
            <a:pPr>
              <a:buBlip>
                <a:blip r:embed="rId2"/>
              </a:buBlip>
            </a:pPr>
            <a:endParaRPr lang="en-US" sz="1200" dirty="0">
              <a:latin typeface="Raleway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316E0-F83C-199F-6938-92964EDE5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415-7874-D345-9FCC-1C5158FED529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E79A9-C454-80F8-D13E-DB57B1FA9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D3E55-FCC0-7A14-CF92-06AE249A4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2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7D5980C-6FBC-247F-B813-8EB4B4CAFDAB}"/>
              </a:ext>
            </a:extLst>
          </p:cNvPr>
          <p:cNvGrpSpPr/>
          <p:nvPr/>
        </p:nvGrpSpPr>
        <p:grpSpPr>
          <a:xfrm>
            <a:off x="550135" y="6356350"/>
            <a:ext cx="1998755" cy="369332"/>
            <a:chOff x="550135" y="6356350"/>
            <a:chExt cx="1998755" cy="369332"/>
          </a:xfrm>
        </p:grpSpPr>
        <p:pic>
          <p:nvPicPr>
            <p:cNvPr id="8" name="Picture 7" descr="A letter in a blue circle&#10;&#10;Description automatically generated">
              <a:extLst>
                <a:ext uri="{FF2B5EF4-FFF2-40B4-BE49-F238E27FC236}">
                  <a16:creationId xmlns:a16="http://schemas.microsoft.com/office/drawing/2014/main" id="{4C7A5901-6282-C34E-0FEF-95B5F8A0A2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50135" y="6356350"/>
              <a:ext cx="365125" cy="36512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F4EC8F8-4DAF-68F9-4DC9-8EADF9AAD345}"/>
                </a:ext>
              </a:extLst>
            </p:cNvPr>
            <p:cNvSpPr txBox="1"/>
            <p:nvPr userDrawn="1"/>
          </p:nvSpPr>
          <p:spPr>
            <a:xfrm>
              <a:off x="838200" y="6356350"/>
              <a:ext cx="17106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  <a:latin typeface="Raleway" panose="020B0503030101060003" pitchFamily="34" charset="77"/>
                </a:rPr>
                <a:t>uroraMHR.org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9825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MHR">
      <a:dk1>
        <a:srgbClr val="000000"/>
      </a:dk1>
      <a:lt1>
        <a:srgbClr val="FFFFFF"/>
      </a:lt1>
      <a:dk2>
        <a:srgbClr val="606966"/>
      </a:dk2>
      <a:lt2>
        <a:srgbClr val="E7E6E6"/>
      </a:lt2>
      <a:accent1>
        <a:srgbClr val="0092D6"/>
      </a:accent1>
      <a:accent2>
        <a:srgbClr val="5DD6F5"/>
      </a:accent2>
      <a:accent3>
        <a:srgbClr val="B6F0F0"/>
      </a:accent3>
      <a:accent4>
        <a:srgbClr val="00A798"/>
      </a:accent4>
      <a:accent5>
        <a:srgbClr val="38D9A9"/>
      </a:accent5>
      <a:accent6>
        <a:srgbClr val="A7EBB0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AMHR - 1" id="{FC9CFD3D-C18C-EF4B-9232-ADFA8617F70D}" vid="{913BDEC0-A040-524E-9E9B-292EB5AA95C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E51755272BAC4091BF240697933F1E" ma:contentTypeVersion="8" ma:contentTypeDescription="Create a new document." ma:contentTypeScope="" ma:versionID="47b41ac6324468b8de17acb10f0195d8">
  <xsd:schema xmlns:xsd="http://www.w3.org/2001/XMLSchema" xmlns:xs="http://www.w3.org/2001/XMLSchema" xmlns:p="http://schemas.microsoft.com/office/2006/metadata/properties" xmlns:ns2="a133ae8a-483b-4022-8839-27087ccdf27d" targetNamespace="http://schemas.microsoft.com/office/2006/metadata/properties" ma:root="true" ma:fieldsID="d45e16cbf40ab1e581cd933da9f242fb" ns2:_="">
    <xsd:import namespace="a133ae8a-483b-4022-8839-27087ccdf2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3ae8a-483b-4022-8839-27087ccdf2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78BDDE-E1E6-4C34-BFB4-B15F89212D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94E951-79F5-479E-A68C-B340E1742291}">
  <ds:schemaRefs>
    <ds:schemaRef ds:uri="a133ae8a-483b-4022-8839-27087ccdf27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2983E27-2FA2-4266-9F31-82D70A4D598A}">
  <ds:schemaRefs>
    <ds:schemaRef ds:uri="06dff93e-a53d-47a2-85b2-13fa00cf67c5"/>
    <ds:schemaRef ds:uri="14155eaa-3963-4bd8-98d6-b13a6c968ac8"/>
    <ds:schemaRef ds:uri="62090e69-105a-444d-aef4-1cc54f6755d1"/>
    <ds:schemaRef ds:uri="e0328536-59a9-47ce-b724-37d8750f7e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AMHR - 1</Template>
  <TotalTime>20</TotalTime>
  <Words>567</Words>
  <Application>Microsoft Office PowerPoint</Application>
  <PresentationFormat>Widescreen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Courier New</vt:lpstr>
      <vt:lpstr>Raleway</vt:lpstr>
      <vt:lpstr>Raleway SemiBold</vt:lpstr>
      <vt:lpstr>Wingdings</vt:lpstr>
      <vt:lpstr>Office Theme</vt:lpstr>
      <vt:lpstr>Building an Innovative Continuum of Care I/DD Youth and Adults Bradley Crookston PhD, LPC-S, NCC &amp; Nichole Schreiner MA, LPC bradleycrookston@auroramhr.org nicholeschreiner@auroramhr.org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Bradley Crookston</dc:creator>
  <cp:lastModifiedBy>Bradley Crookston</cp:lastModifiedBy>
  <cp:revision>68</cp:revision>
  <dcterms:created xsi:type="dcterms:W3CDTF">2024-02-26T19:13:45Z</dcterms:created>
  <dcterms:modified xsi:type="dcterms:W3CDTF">2024-09-18T19:06:29Z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0x0101005CE51755272BAC4091BF240697933F1E</vt:lpwstr>
  </property>
  <property fmtid="{D5CDD505-2E9C-101B-9397-08002B2CF9AE}" pid="3" name="Order">
    <vt:r8>500</vt:r8>
  </property>
  <property fmtid="{D5CDD505-2E9C-101B-9397-08002B2CF9AE}" pid="4" name="xd_Signature">
    <vt:bool>false</vt:bool>
  </property>
  <property fmtid="{D5CDD505-2E9C-101B-9397-08002B2CF9AE}" pid="5" name="SharedWithUsers">
    <vt:lpwstr>24;#Cody Cochran;#11;#Lori Mackenzie</vt:lpwstr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MediaServiceImageTags">
    <vt:lpwstr/>
  </property>
</Properties>
</file>