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49" r:id="rId2"/>
    <p:sldMasterId id="2147483672" r:id="rId3"/>
    <p:sldMasterId id="2147483851" r:id="rId4"/>
    <p:sldMasterId id="2147483860" r:id="rId5"/>
  </p:sldMasterIdLst>
  <p:notesMasterIdLst>
    <p:notesMasterId r:id="rId50"/>
  </p:notesMasterIdLst>
  <p:sldIdLst>
    <p:sldId id="257" r:id="rId6"/>
    <p:sldId id="271" r:id="rId7"/>
    <p:sldId id="258" r:id="rId8"/>
    <p:sldId id="2147375972" r:id="rId9"/>
    <p:sldId id="2147375839" r:id="rId10"/>
    <p:sldId id="2147375888" r:id="rId11"/>
    <p:sldId id="2147376030" r:id="rId12"/>
    <p:sldId id="311" r:id="rId13"/>
    <p:sldId id="295" r:id="rId14"/>
    <p:sldId id="298" r:id="rId15"/>
    <p:sldId id="2147376033" r:id="rId16"/>
    <p:sldId id="2363" r:id="rId17"/>
    <p:sldId id="2145706248" r:id="rId18"/>
    <p:sldId id="2147376029" r:id="rId19"/>
    <p:sldId id="2147375803" r:id="rId20"/>
    <p:sldId id="2147375806" r:id="rId21"/>
    <p:sldId id="2145706153" r:id="rId22"/>
    <p:sldId id="2147375807" r:id="rId23"/>
    <p:sldId id="2147376027" r:id="rId24"/>
    <p:sldId id="2147375814" r:id="rId25"/>
    <p:sldId id="2147376028" r:id="rId26"/>
    <p:sldId id="322" r:id="rId27"/>
    <p:sldId id="2147375991" r:id="rId28"/>
    <p:sldId id="2147375973" r:id="rId29"/>
    <p:sldId id="2147376031" r:id="rId30"/>
    <p:sldId id="299" r:id="rId31"/>
    <p:sldId id="320" r:id="rId32"/>
    <p:sldId id="2147376032" r:id="rId33"/>
    <p:sldId id="319" r:id="rId34"/>
    <p:sldId id="316" r:id="rId35"/>
    <p:sldId id="321" r:id="rId36"/>
    <p:sldId id="324" r:id="rId37"/>
    <p:sldId id="313" r:id="rId38"/>
    <p:sldId id="314" r:id="rId39"/>
    <p:sldId id="310" r:id="rId40"/>
    <p:sldId id="300" r:id="rId41"/>
    <p:sldId id="293" r:id="rId42"/>
    <p:sldId id="323" r:id="rId43"/>
    <p:sldId id="303" r:id="rId44"/>
    <p:sldId id="304" r:id="rId45"/>
    <p:sldId id="2147375992" r:id="rId46"/>
    <p:sldId id="2147375980" r:id="rId47"/>
    <p:sldId id="2145706237" r:id="rId48"/>
    <p:sldId id="214737598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820A"/>
    <a:srgbClr val="F4910C"/>
    <a:srgbClr val="CE7810"/>
    <a:srgbClr val="4D7983"/>
    <a:srgbClr val="ECF0F1"/>
    <a:srgbClr val="047699"/>
    <a:srgbClr val="7FD3EE"/>
    <a:srgbClr val="064F80"/>
    <a:srgbClr val="A9A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8" autoAdjust="0"/>
    <p:restoredTop sz="79377" autoAdjust="0"/>
  </p:normalViewPr>
  <p:slideViewPr>
    <p:cSldViewPr snapToGrid="0">
      <p:cViewPr varScale="1">
        <p:scale>
          <a:sx n="85" d="100"/>
          <a:sy n="85" d="100"/>
        </p:scale>
        <p:origin x="93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Reid" userId="237b9444-c503-4f57-85ad-4a4bde099d0a" providerId="ADAL" clId="{4F3ABB72-DDA5-4086-A6F4-A46F0FC1113A}"/>
    <pc:docChg chg="custSel modSld">
      <pc:chgData name="Sara Reid" userId="237b9444-c503-4f57-85ad-4a4bde099d0a" providerId="ADAL" clId="{4F3ABB72-DDA5-4086-A6F4-A46F0FC1113A}" dt="2024-09-19T16:44:58.276" v="120" actId="404"/>
      <pc:docMkLst>
        <pc:docMk/>
      </pc:docMkLst>
      <pc:sldChg chg="modNotesTx">
        <pc:chgData name="Sara Reid" userId="237b9444-c503-4f57-85ad-4a4bde099d0a" providerId="ADAL" clId="{4F3ABB72-DDA5-4086-A6F4-A46F0FC1113A}" dt="2024-09-19T16:40:53.296" v="0" actId="20577"/>
        <pc:sldMkLst>
          <pc:docMk/>
          <pc:sldMk cId="698506192" sldId="257"/>
        </pc:sldMkLst>
      </pc:sldChg>
      <pc:sldChg chg="modNotesTx">
        <pc:chgData name="Sara Reid" userId="237b9444-c503-4f57-85ad-4a4bde099d0a" providerId="ADAL" clId="{4F3ABB72-DDA5-4086-A6F4-A46F0FC1113A}" dt="2024-09-19T16:40:59.060" v="2" actId="20577"/>
        <pc:sldMkLst>
          <pc:docMk/>
          <pc:sldMk cId="2537993129" sldId="258"/>
        </pc:sldMkLst>
      </pc:sldChg>
      <pc:sldChg chg="modNotesTx">
        <pc:chgData name="Sara Reid" userId="237b9444-c503-4f57-85ad-4a4bde099d0a" providerId="ADAL" clId="{4F3ABB72-DDA5-4086-A6F4-A46F0FC1113A}" dt="2024-09-19T16:40:55.973" v="1" actId="20577"/>
        <pc:sldMkLst>
          <pc:docMk/>
          <pc:sldMk cId="197701885" sldId="271"/>
        </pc:sldMkLst>
      </pc:sldChg>
      <pc:sldChg chg="modNotesTx">
        <pc:chgData name="Sara Reid" userId="237b9444-c503-4f57-85ad-4a4bde099d0a" providerId="ADAL" clId="{4F3ABB72-DDA5-4086-A6F4-A46F0FC1113A}" dt="2024-09-19T16:42:34.432" v="34" actId="20577"/>
        <pc:sldMkLst>
          <pc:docMk/>
          <pc:sldMk cId="1212816628" sldId="293"/>
        </pc:sldMkLst>
      </pc:sldChg>
      <pc:sldChg chg="modNotesTx">
        <pc:chgData name="Sara Reid" userId="237b9444-c503-4f57-85ad-4a4bde099d0a" providerId="ADAL" clId="{4F3ABB72-DDA5-4086-A6F4-A46F0FC1113A}" dt="2024-09-19T16:41:16.902" v="8" actId="20577"/>
        <pc:sldMkLst>
          <pc:docMk/>
          <pc:sldMk cId="3716437060" sldId="295"/>
        </pc:sldMkLst>
      </pc:sldChg>
      <pc:sldChg chg="modNotesTx">
        <pc:chgData name="Sara Reid" userId="237b9444-c503-4f57-85ad-4a4bde099d0a" providerId="ADAL" clId="{4F3ABB72-DDA5-4086-A6F4-A46F0FC1113A}" dt="2024-09-19T16:41:19.912" v="9" actId="20577"/>
        <pc:sldMkLst>
          <pc:docMk/>
          <pc:sldMk cId="2131785474" sldId="298"/>
        </pc:sldMkLst>
      </pc:sldChg>
      <pc:sldChg chg="modNotesTx">
        <pc:chgData name="Sara Reid" userId="237b9444-c503-4f57-85ad-4a4bde099d0a" providerId="ADAL" clId="{4F3ABB72-DDA5-4086-A6F4-A46F0FC1113A}" dt="2024-09-19T16:42:03.731" v="25" actId="20577"/>
        <pc:sldMkLst>
          <pc:docMk/>
          <pc:sldMk cId="3942605500" sldId="299"/>
        </pc:sldMkLst>
      </pc:sldChg>
      <pc:sldChg chg="modNotesTx">
        <pc:chgData name="Sara Reid" userId="237b9444-c503-4f57-85ad-4a4bde099d0a" providerId="ADAL" clId="{4F3ABB72-DDA5-4086-A6F4-A46F0FC1113A}" dt="2024-09-19T16:42:32.558" v="33" actId="20577"/>
        <pc:sldMkLst>
          <pc:docMk/>
          <pc:sldMk cId="759873465" sldId="300"/>
        </pc:sldMkLst>
      </pc:sldChg>
      <pc:sldChg chg="modNotesTx">
        <pc:chgData name="Sara Reid" userId="237b9444-c503-4f57-85ad-4a4bde099d0a" providerId="ADAL" clId="{4F3ABB72-DDA5-4086-A6F4-A46F0FC1113A}" dt="2024-09-19T16:42:37.909" v="36" actId="20577"/>
        <pc:sldMkLst>
          <pc:docMk/>
          <pc:sldMk cId="445189993" sldId="303"/>
        </pc:sldMkLst>
      </pc:sldChg>
      <pc:sldChg chg="modSp mod modNotesTx">
        <pc:chgData name="Sara Reid" userId="237b9444-c503-4f57-85ad-4a4bde099d0a" providerId="ADAL" clId="{4F3ABB72-DDA5-4086-A6F4-A46F0FC1113A}" dt="2024-09-19T16:44:58.276" v="120" actId="404"/>
        <pc:sldMkLst>
          <pc:docMk/>
          <pc:sldMk cId="4223279902" sldId="304"/>
        </pc:sldMkLst>
        <pc:spChg chg="mod">
          <ac:chgData name="Sara Reid" userId="237b9444-c503-4f57-85ad-4a4bde099d0a" providerId="ADAL" clId="{4F3ABB72-DDA5-4086-A6F4-A46F0FC1113A}" dt="2024-09-19T16:44:58.276" v="120" actId="404"/>
          <ac:spMkLst>
            <pc:docMk/>
            <pc:sldMk cId="4223279902" sldId="304"/>
            <ac:spMk id="5" creationId="{FEF4CC9C-B969-3601-132C-D80C6E0CF9A3}"/>
          </ac:spMkLst>
        </pc:spChg>
      </pc:sldChg>
      <pc:sldChg chg="modNotesTx">
        <pc:chgData name="Sara Reid" userId="237b9444-c503-4f57-85ad-4a4bde099d0a" providerId="ADAL" clId="{4F3ABB72-DDA5-4086-A6F4-A46F0FC1113A}" dt="2024-09-19T16:42:29.416" v="32" actId="20577"/>
        <pc:sldMkLst>
          <pc:docMk/>
          <pc:sldMk cId="4265239561" sldId="310"/>
        </pc:sldMkLst>
      </pc:sldChg>
      <pc:sldChg chg="modNotesTx">
        <pc:chgData name="Sara Reid" userId="237b9444-c503-4f57-85ad-4a4bde099d0a" providerId="ADAL" clId="{4F3ABB72-DDA5-4086-A6F4-A46F0FC1113A}" dt="2024-09-19T16:41:13.914" v="7" actId="20577"/>
        <pc:sldMkLst>
          <pc:docMk/>
          <pc:sldMk cId="914418942" sldId="311"/>
        </pc:sldMkLst>
      </pc:sldChg>
      <pc:sldChg chg="modNotesTx">
        <pc:chgData name="Sara Reid" userId="237b9444-c503-4f57-85ad-4a4bde099d0a" providerId="ADAL" clId="{4F3ABB72-DDA5-4086-A6F4-A46F0FC1113A}" dt="2024-09-19T16:42:19.141" v="29" actId="20577"/>
        <pc:sldMkLst>
          <pc:docMk/>
          <pc:sldMk cId="2576816885" sldId="316"/>
        </pc:sldMkLst>
      </pc:sldChg>
      <pc:sldChg chg="modNotesTx">
        <pc:chgData name="Sara Reid" userId="237b9444-c503-4f57-85ad-4a4bde099d0a" providerId="ADAL" clId="{4F3ABB72-DDA5-4086-A6F4-A46F0FC1113A}" dt="2024-09-19T16:42:17.160" v="28" actId="20577"/>
        <pc:sldMkLst>
          <pc:docMk/>
          <pc:sldMk cId="2522101919" sldId="319"/>
        </pc:sldMkLst>
      </pc:sldChg>
      <pc:sldChg chg="modNotesTx">
        <pc:chgData name="Sara Reid" userId="237b9444-c503-4f57-85ad-4a4bde099d0a" providerId="ADAL" clId="{4F3ABB72-DDA5-4086-A6F4-A46F0FC1113A}" dt="2024-09-19T16:42:07.434" v="26" actId="20577"/>
        <pc:sldMkLst>
          <pc:docMk/>
          <pc:sldMk cId="2073723032" sldId="320"/>
        </pc:sldMkLst>
      </pc:sldChg>
      <pc:sldChg chg="modNotesTx">
        <pc:chgData name="Sara Reid" userId="237b9444-c503-4f57-85ad-4a4bde099d0a" providerId="ADAL" clId="{4F3ABB72-DDA5-4086-A6F4-A46F0FC1113A}" dt="2024-09-19T16:42:23.170" v="30" actId="20577"/>
        <pc:sldMkLst>
          <pc:docMk/>
          <pc:sldMk cId="2515836272" sldId="321"/>
        </pc:sldMkLst>
      </pc:sldChg>
      <pc:sldChg chg="modNotesTx">
        <pc:chgData name="Sara Reid" userId="237b9444-c503-4f57-85ad-4a4bde099d0a" providerId="ADAL" clId="{4F3ABB72-DDA5-4086-A6F4-A46F0FC1113A}" dt="2024-09-19T16:41:53.814" v="21" actId="20577"/>
        <pc:sldMkLst>
          <pc:docMk/>
          <pc:sldMk cId="1559914610" sldId="322"/>
        </pc:sldMkLst>
      </pc:sldChg>
      <pc:sldChg chg="modNotesTx">
        <pc:chgData name="Sara Reid" userId="237b9444-c503-4f57-85ad-4a4bde099d0a" providerId="ADAL" clId="{4F3ABB72-DDA5-4086-A6F4-A46F0FC1113A}" dt="2024-09-19T16:42:36.165" v="35" actId="20577"/>
        <pc:sldMkLst>
          <pc:docMk/>
          <pc:sldMk cId="304197929" sldId="323"/>
        </pc:sldMkLst>
      </pc:sldChg>
      <pc:sldChg chg="modNotesTx">
        <pc:chgData name="Sara Reid" userId="237b9444-c503-4f57-85ad-4a4bde099d0a" providerId="ADAL" clId="{4F3ABB72-DDA5-4086-A6F4-A46F0FC1113A}" dt="2024-09-19T16:42:25.509" v="31" actId="20577"/>
        <pc:sldMkLst>
          <pc:docMk/>
          <pc:sldMk cId="3879598740" sldId="324"/>
        </pc:sldMkLst>
      </pc:sldChg>
      <pc:sldChg chg="modNotesTx">
        <pc:chgData name="Sara Reid" userId="237b9444-c503-4f57-85ad-4a4bde099d0a" providerId="ADAL" clId="{4F3ABB72-DDA5-4086-A6F4-A46F0FC1113A}" dt="2024-09-19T16:41:25.899" v="11" actId="20577"/>
        <pc:sldMkLst>
          <pc:docMk/>
          <pc:sldMk cId="290880171" sldId="2363"/>
        </pc:sldMkLst>
      </pc:sldChg>
      <pc:sldChg chg="modNotesTx">
        <pc:chgData name="Sara Reid" userId="237b9444-c503-4f57-85ad-4a4bde099d0a" providerId="ADAL" clId="{4F3ABB72-DDA5-4086-A6F4-A46F0FC1113A}" dt="2024-09-19T16:41:40.576" v="16" actId="20577"/>
        <pc:sldMkLst>
          <pc:docMk/>
          <pc:sldMk cId="2055175806" sldId="2145706153"/>
        </pc:sldMkLst>
      </pc:sldChg>
      <pc:sldChg chg="modNotesTx">
        <pc:chgData name="Sara Reid" userId="237b9444-c503-4f57-85ad-4a4bde099d0a" providerId="ADAL" clId="{4F3ABB72-DDA5-4086-A6F4-A46F0FC1113A}" dt="2024-09-19T16:41:28.592" v="12" actId="20577"/>
        <pc:sldMkLst>
          <pc:docMk/>
          <pc:sldMk cId="739600929" sldId="2145706248"/>
        </pc:sldMkLst>
      </pc:sldChg>
      <pc:sldChg chg="modNotesTx">
        <pc:chgData name="Sara Reid" userId="237b9444-c503-4f57-85ad-4a4bde099d0a" providerId="ADAL" clId="{4F3ABB72-DDA5-4086-A6F4-A46F0FC1113A}" dt="2024-09-19T16:41:33.963" v="14" actId="20577"/>
        <pc:sldMkLst>
          <pc:docMk/>
          <pc:sldMk cId="1644189786" sldId="2147375803"/>
        </pc:sldMkLst>
      </pc:sldChg>
      <pc:sldChg chg="modNotesTx">
        <pc:chgData name="Sara Reid" userId="237b9444-c503-4f57-85ad-4a4bde099d0a" providerId="ADAL" clId="{4F3ABB72-DDA5-4086-A6F4-A46F0FC1113A}" dt="2024-09-19T16:41:36.815" v="15" actId="20577"/>
        <pc:sldMkLst>
          <pc:docMk/>
          <pc:sldMk cId="3655088618" sldId="2147375806"/>
        </pc:sldMkLst>
      </pc:sldChg>
      <pc:sldChg chg="modNotesTx">
        <pc:chgData name="Sara Reid" userId="237b9444-c503-4f57-85ad-4a4bde099d0a" providerId="ADAL" clId="{4F3ABB72-DDA5-4086-A6F4-A46F0FC1113A}" dt="2024-09-19T16:41:43.350" v="17" actId="20577"/>
        <pc:sldMkLst>
          <pc:docMk/>
          <pc:sldMk cId="887637010" sldId="2147375807"/>
        </pc:sldMkLst>
      </pc:sldChg>
      <pc:sldChg chg="modNotesTx">
        <pc:chgData name="Sara Reid" userId="237b9444-c503-4f57-85ad-4a4bde099d0a" providerId="ADAL" clId="{4F3ABB72-DDA5-4086-A6F4-A46F0FC1113A}" dt="2024-09-19T16:41:49.265" v="19" actId="20577"/>
        <pc:sldMkLst>
          <pc:docMk/>
          <pc:sldMk cId="800127843" sldId="2147375814"/>
        </pc:sldMkLst>
      </pc:sldChg>
      <pc:sldChg chg="modNotesTx">
        <pc:chgData name="Sara Reid" userId="237b9444-c503-4f57-85ad-4a4bde099d0a" providerId="ADAL" clId="{4F3ABB72-DDA5-4086-A6F4-A46F0FC1113A}" dt="2024-09-19T16:41:05.025" v="4" actId="20577"/>
        <pc:sldMkLst>
          <pc:docMk/>
          <pc:sldMk cId="2568613142" sldId="2147375839"/>
        </pc:sldMkLst>
      </pc:sldChg>
      <pc:sldChg chg="modNotesTx">
        <pc:chgData name="Sara Reid" userId="237b9444-c503-4f57-85ad-4a4bde099d0a" providerId="ADAL" clId="{4F3ABB72-DDA5-4086-A6F4-A46F0FC1113A}" dt="2024-09-19T16:41:07.894" v="5" actId="20577"/>
        <pc:sldMkLst>
          <pc:docMk/>
          <pc:sldMk cId="1409267328" sldId="2147375888"/>
        </pc:sldMkLst>
      </pc:sldChg>
      <pc:sldChg chg="modNotesTx">
        <pc:chgData name="Sara Reid" userId="237b9444-c503-4f57-85ad-4a4bde099d0a" providerId="ADAL" clId="{4F3ABB72-DDA5-4086-A6F4-A46F0FC1113A}" dt="2024-09-19T16:41:02.122" v="3" actId="20577"/>
        <pc:sldMkLst>
          <pc:docMk/>
          <pc:sldMk cId="4185880440" sldId="2147375972"/>
        </pc:sldMkLst>
      </pc:sldChg>
      <pc:sldChg chg="modNotesTx">
        <pc:chgData name="Sara Reid" userId="237b9444-c503-4f57-85ad-4a4bde099d0a" providerId="ADAL" clId="{4F3ABB72-DDA5-4086-A6F4-A46F0FC1113A}" dt="2024-09-19T16:41:58.511" v="23" actId="20577"/>
        <pc:sldMkLst>
          <pc:docMk/>
          <pc:sldMk cId="3151040553" sldId="2147375973"/>
        </pc:sldMkLst>
      </pc:sldChg>
      <pc:sldChg chg="modNotesTx">
        <pc:chgData name="Sara Reid" userId="237b9444-c503-4f57-85ad-4a4bde099d0a" providerId="ADAL" clId="{4F3ABB72-DDA5-4086-A6F4-A46F0FC1113A}" dt="2024-09-19T16:41:56.120" v="22" actId="20577"/>
        <pc:sldMkLst>
          <pc:docMk/>
          <pc:sldMk cId="2204689114" sldId="2147375991"/>
        </pc:sldMkLst>
      </pc:sldChg>
      <pc:sldChg chg="modNotesTx">
        <pc:chgData name="Sara Reid" userId="237b9444-c503-4f57-85ad-4a4bde099d0a" providerId="ADAL" clId="{4F3ABB72-DDA5-4086-A6F4-A46F0FC1113A}" dt="2024-09-19T16:41:45.964" v="18" actId="20577"/>
        <pc:sldMkLst>
          <pc:docMk/>
          <pc:sldMk cId="23300146" sldId="2147376027"/>
        </pc:sldMkLst>
      </pc:sldChg>
      <pc:sldChg chg="modNotesTx">
        <pc:chgData name="Sara Reid" userId="237b9444-c503-4f57-85ad-4a4bde099d0a" providerId="ADAL" clId="{4F3ABB72-DDA5-4086-A6F4-A46F0FC1113A}" dt="2024-09-19T16:41:51.767" v="20" actId="20577"/>
        <pc:sldMkLst>
          <pc:docMk/>
          <pc:sldMk cId="3096527008" sldId="2147376028"/>
        </pc:sldMkLst>
      </pc:sldChg>
      <pc:sldChg chg="modNotesTx">
        <pc:chgData name="Sara Reid" userId="237b9444-c503-4f57-85ad-4a4bde099d0a" providerId="ADAL" clId="{4F3ABB72-DDA5-4086-A6F4-A46F0FC1113A}" dt="2024-09-19T16:41:31.224" v="13" actId="20577"/>
        <pc:sldMkLst>
          <pc:docMk/>
          <pc:sldMk cId="3495188720" sldId="2147376029"/>
        </pc:sldMkLst>
      </pc:sldChg>
      <pc:sldChg chg="modNotesTx">
        <pc:chgData name="Sara Reid" userId="237b9444-c503-4f57-85ad-4a4bde099d0a" providerId="ADAL" clId="{4F3ABB72-DDA5-4086-A6F4-A46F0FC1113A}" dt="2024-09-19T16:41:10.770" v="6" actId="20577"/>
        <pc:sldMkLst>
          <pc:docMk/>
          <pc:sldMk cId="2069987004" sldId="2147376030"/>
        </pc:sldMkLst>
      </pc:sldChg>
      <pc:sldChg chg="modNotesTx">
        <pc:chgData name="Sara Reid" userId="237b9444-c503-4f57-85ad-4a4bde099d0a" providerId="ADAL" clId="{4F3ABB72-DDA5-4086-A6F4-A46F0FC1113A}" dt="2024-09-19T16:42:00.683" v="24" actId="20577"/>
        <pc:sldMkLst>
          <pc:docMk/>
          <pc:sldMk cId="1557989238" sldId="2147376031"/>
        </pc:sldMkLst>
      </pc:sldChg>
      <pc:sldChg chg="modNotesTx">
        <pc:chgData name="Sara Reid" userId="237b9444-c503-4f57-85ad-4a4bde099d0a" providerId="ADAL" clId="{4F3ABB72-DDA5-4086-A6F4-A46F0FC1113A}" dt="2024-09-19T16:42:12.380" v="27" actId="20577"/>
        <pc:sldMkLst>
          <pc:docMk/>
          <pc:sldMk cId="1535862020" sldId="2147376032"/>
        </pc:sldMkLst>
      </pc:sldChg>
      <pc:sldChg chg="modNotesTx">
        <pc:chgData name="Sara Reid" userId="237b9444-c503-4f57-85ad-4a4bde099d0a" providerId="ADAL" clId="{4F3ABB72-DDA5-4086-A6F4-A46F0FC1113A}" dt="2024-09-19T16:41:22.673" v="10" actId="20577"/>
        <pc:sldMkLst>
          <pc:docMk/>
          <pc:sldMk cId="3978794155" sldId="214737603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mhpcolorado.sharepoint.com/sites/ProgramEvaluationTeam/Shared%20Documents/General/NOMS%20-%20All%20Grants/NOMS%20Quarterly%20Reports/NOMS%20FY23%20Quarterly%20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403155557157388E-2"/>
          <c:y val="2.5034066270459083E-2"/>
          <c:w val="0.89123156000743009"/>
          <c:h val="0.59874535546454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'[NOMS FY23 Quarterly Report.xlsx]PIVOTS'!$C$11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0E8E94"/>
            </a:solidFill>
            <a:ln>
              <a:noFill/>
            </a:ln>
            <a:effectLst/>
          </c:spPr>
          <c:invertIfNegative val="0"/>
          <c:cat>
            <c:strRef>
              <c:f>'[NOMS FY23 Quarterly Report.xlsx]PIVOTS'!$A$12:$A$18</c:f>
              <c:strCache>
                <c:ptCount val="7"/>
                <c:pt idx="0">
                  <c:v>Daily Functioning</c:v>
                </c:pt>
                <c:pt idx="1">
                  <c:v>Psychological Distress</c:v>
                </c:pt>
                <c:pt idx="2">
                  <c:v>Social Connectedness</c:v>
                </c:pt>
                <c:pt idx="3">
                  <c:v>Overall Health</c:v>
                </c:pt>
                <c:pt idx="4">
                  <c:v>Quality of Life</c:v>
                </c:pt>
                <c:pt idx="5">
                  <c:v>Housing Stability</c:v>
                </c:pt>
                <c:pt idx="6">
                  <c:v>ED Utilization (1+)</c:v>
                </c:pt>
              </c:strCache>
            </c:strRef>
          </c:cat>
          <c:val>
            <c:numRef>
              <c:f>'[NOMS FY23 Quarterly Report.xlsx]PIVOTS'!$C$12:$C$18</c:f>
              <c:numCache>
                <c:formatCode>0.0%</c:formatCode>
                <c:ptCount val="7"/>
                <c:pt idx="0">
                  <c:v>0.4228423581593051</c:v>
                </c:pt>
                <c:pt idx="1">
                  <c:v>0.35822550831792976</c:v>
                </c:pt>
                <c:pt idx="2">
                  <c:v>0.61874651292542315</c:v>
                </c:pt>
                <c:pt idx="3">
                  <c:v>0.54757028486315396</c:v>
                </c:pt>
                <c:pt idx="4">
                  <c:v>0.4860251359969987</c:v>
                </c:pt>
                <c:pt idx="5">
                  <c:v>0.76972713864306785</c:v>
                </c:pt>
                <c:pt idx="6">
                  <c:v>7.5320810861074949E-2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0-410B-AC6A-CBB7AFB25EAE}"/>
            </c:ext>
          </c:extLst>
        </c:ser>
        <c:ser>
          <c:idx val="1"/>
          <c:order val="1"/>
          <c:tx>
            <c:strRef>
              <c:f>'[NOMS FY23 Quarterly Report.xlsx]PIVOTS'!$E$11</c:f>
              <c:strCache>
                <c:ptCount val="1"/>
                <c:pt idx="0">
                  <c:v>Follow-Up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'[NOMS FY23 Quarterly Report.xlsx]PIVOTS'!$A$12:$A$18</c:f>
              <c:strCache>
                <c:ptCount val="7"/>
                <c:pt idx="0">
                  <c:v>Daily Functioning</c:v>
                </c:pt>
                <c:pt idx="1">
                  <c:v>Psychological Distress</c:v>
                </c:pt>
                <c:pt idx="2">
                  <c:v>Social Connectedness</c:v>
                </c:pt>
                <c:pt idx="3">
                  <c:v>Overall Health</c:v>
                </c:pt>
                <c:pt idx="4">
                  <c:v>Quality of Life</c:v>
                </c:pt>
                <c:pt idx="5">
                  <c:v>Housing Stability</c:v>
                </c:pt>
                <c:pt idx="6">
                  <c:v>ED Utilization (1+)</c:v>
                </c:pt>
              </c:strCache>
            </c:strRef>
          </c:cat>
          <c:val>
            <c:numRef>
              <c:f>'[NOMS FY23 Quarterly Report.xlsx]PIVOTS'!$E$12:$E$18</c:f>
              <c:numCache>
                <c:formatCode>0.0%</c:formatCode>
                <c:ptCount val="7"/>
                <c:pt idx="0">
                  <c:v>0.55651703623580318</c:v>
                </c:pt>
                <c:pt idx="1">
                  <c:v>0.20779220779220781</c:v>
                </c:pt>
                <c:pt idx="2">
                  <c:v>0.66666666666666663</c:v>
                </c:pt>
                <c:pt idx="3">
                  <c:v>0.61333333333333329</c:v>
                </c:pt>
                <c:pt idx="4">
                  <c:v>0.61633663366336633</c:v>
                </c:pt>
                <c:pt idx="5">
                  <c:v>0.92423833917497977</c:v>
                </c:pt>
                <c:pt idx="6">
                  <c:v>2.3978201634877384E-2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0-410B-AC6A-CBB7AFB25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1191248"/>
        <c:axId val="2011213296"/>
      </c:barChart>
      <c:catAx>
        <c:axId val="201119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213296"/>
        <c:crosses val="autoZero"/>
        <c:auto val="1"/>
        <c:lblAlgn val="ctr"/>
        <c:lblOffset val="100"/>
        <c:noMultiLvlLbl val="0"/>
      </c:catAx>
      <c:valAx>
        <c:axId val="201121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1912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06748600626011"/>
          <c:y val="0.92083937629485857"/>
          <c:w val="0.36568854163657449"/>
          <c:h val="6.568890453439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6D31F-E7EC-4E87-94DF-1AA1F2368E79}" type="doc">
      <dgm:prSet loTypeId="urn:microsoft.com/office/officeart/2005/8/layout/hProcess11" loCatId="process" qsTypeId="urn:microsoft.com/office/officeart/2005/8/quickstyle/simple1" qsCatId="simple" csTypeId="urn:microsoft.com/office/officeart/2005/8/colors/accent0_1" csCatId="mainScheme" phldr="1"/>
      <dgm:spPr/>
    </dgm:pt>
    <dgm:pt modelId="{5874FC3A-86B6-4F68-8339-4D30DDF1DDB6}">
      <dgm:prSet phldrT="[Text]"/>
      <dgm:spPr/>
      <dgm:t>
        <a:bodyPr/>
        <a:lstStyle/>
        <a:p>
          <a:r>
            <a:rPr lang="en-US" b="1" dirty="0"/>
            <a:t>Dec. 2024</a:t>
          </a:r>
          <a:r>
            <a:rPr lang="en-US" dirty="0"/>
            <a:t>: Planning grants awarded</a:t>
          </a:r>
        </a:p>
      </dgm:t>
    </dgm:pt>
    <dgm:pt modelId="{D8775EF3-A6BF-4D6B-9761-81F73EC7B66B}" type="parTrans" cxnId="{8A757447-8C19-4B26-ACAA-41D562E35E69}">
      <dgm:prSet/>
      <dgm:spPr/>
      <dgm:t>
        <a:bodyPr/>
        <a:lstStyle/>
        <a:p>
          <a:endParaRPr lang="en-US"/>
        </a:p>
      </dgm:t>
    </dgm:pt>
    <dgm:pt modelId="{4AEF94E8-B7A8-4C4E-97F1-44283CC27752}" type="sibTrans" cxnId="{8A757447-8C19-4B26-ACAA-41D562E35E69}">
      <dgm:prSet/>
      <dgm:spPr/>
      <dgm:t>
        <a:bodyPr/>
        <a:lstStyle/>
        <a:p>
          <a:endParaRPr lang="en-US"/>
        </a:p>
      </dgm:t>
    </dgm:pt>
    <dgm:pt modelId="{15D6A339-4872-430D-986C-868BCFEA4B36}">
      <dgm:prSet phldrT="[Text]"/>
      <dgm:spPr/>
      <dgm:t>
        <a:bodyPr/>
        <a:lstStyle/>
        <a:p>
          <a:r>
            <a:rPr lang="en-US" b="1"/>
            <a:t>July 2026: </a:t>
          </a:r>
          <a:r>
            <a:rPr lang="en-US"/>
            <a:t>10 demo states selected</a:t>
          </a:r>
        </a:p>
      </dgm:t>
    </dgm:pt>
    <dgm:pt modelId="{D2633C8B-AB7D-4533-B9F8-5906EA24CF81}" type="parTrans" cxnId="{23F3B1CE-4444-475F-82BB-9922DF02D38F}">
      <dgm:prSet/>
      <dgm:spPr/>
      <dgm:t>
        <a:bodyPr/>
        <a:lstStyle/>
        <a:p>
          <a:endParaRPr lang="en-US"/>
        </a:p>
      </dgm:t>
    </dgm:pt>
    <dgm:pt modelId="{A953F23A-BD58-4D57-B5D4-E46E24144C15}" type="sibTrans" cxnId="{23F3B1CE-4444-475F-82BB-9922DF02D38F}">
      <dgm:prSet/>
      <dgm:spPr/>
      <dgm:t>
        <a:bodyPr/>
        <a:lstStyle/>
        <a:p>
          <a:endParaRPr lang="en-US"/>
        </a:p>
      </dgm:t>
    </dgm:pt>
    <dgm:pt modelId="{5BE4AE3C-F3DD-4DF2-93A7-C2975559EBBB}">
      <dgm:prSet phldrT="[Text]"/>
      <dgm:spPr/>
      <dgm:t>
        <a:bodyPr/>
        <a:lstStyle/>
        <a:p>
          <a:r>
            <a:rPr lang="en-US" b="1"/>
            <a:t>July 2028: </a:t>
          </a:r>
          <a:r>
            <a:rPr lang="en-US"/>
            <a:t>10 demo states selected</a:t>
          </a:r>
        </a:p>
      </dgm:t>
    </dgm:pt>
    <dgm:pt modelId="{A11748B2-8878-4802-BCDF-ED255BBFFDE8}" type="parTrans" cxnId="{B07BDD49-0E3F-4C83-AD96-37BC398A0622}">
      <dgm:prSet/>
      <dgm:spPr/>
      <dgm:t>
        <a:bodyPr/>
        <a:lstStyle/>
        <a:p>
          <a:endParaRPr lang="en-US"/>
        </a:p>
      </dgm:t>
    </dgm:pt>
    <dgm:pt modelId="{67DC8006-E936-4673-83AD-4EEDE954AC83}" type="sibTrans" cxnId="{B07BDD49-0E3F-4C83-AD96-37BC398A0622}">
      <dgm:prSet/>
      <dgm:spPr/>
      <dgm:t>
        <a:bodyPr/>
        <a:lstStyle/>
        <a:p>
          <a:endParaRPr lang="en-US"/>
        </a:p>
      </dgm:t>
    </dgm:pt>
    <dgm:pt modelId="{599A53F0-30F8-44C0-AD72-26AC0553B2CB}">
      <dgm:prSet phldrT="[Text]"/>
      <dgm:spPr/>
      <dgm:t>
        <a:bodyPr/>
        <a:lstStyle/>
        <a:p>
          <a:r>
            <a:rPr lang="en-US" b="1"/>
            <a:t>July 2030: </a:t>
          </a:r>
          <a:r>
            <a:rPr lang="en-US"/>
            <a:t>10 demo states selected</a:t>
          </a:r>
        </a:p>
      </dgm:t>
    </dgm:pt>
    <dgm:pt modelId="{CF44AC1C-9836-4A95-9A39-92E7C2FBCF85}" type="parTrans" cxnId="{131A2EC1-B501-4BDC-A6E8-D6EB33B498A1}">
      <dgm:prSet/>
      <dgm:spPr/>
      <dgm:t>
        <a:bodyPr/>
        <a:lstStyle/>
        <a:p>
          <a:endParaRPr lang="en-US"/>
        </a:p>
      </dgm:t>
    </dgm:pt>
    <dgm:pt modelId="{4440C1F6-8D55-400A-83CC-D2D92120701A}" type="sibTrans" cxnId="{131A2EC1-B501-4BDC-A6E8-D6EB33B498A1}">
      <dgm:prSet/>
      <dgm:spPr/>
      <dgm:t>
        <a:bodyPr/>
        <a:lstStyle/>
        <a:p>
          <a:endParaRPr lang="en-US"/>
        </a:p>
      </dgm:t>
    </dgm:pt>
    <dgm:pt modelId="{05B12F55-342A-458C-BBC9-958DB5E7BC9C}">
      <dgm:prSet phldrT="[Text]"/>
      <dgm:spPr/>
      <dgm:t>
        <a:bodyPr/>
        <a:lstStyle/>
        <a:p>
          <a:r>
            <a:rPr lang="en-US" b="1" dirty="0"/>
            <a:t>April 1, 2026: </a:t>
          </a:r>
          <a:r>
            <a:rPr lang="en-US" dirty="0"/>
            <a:t>Demo applications due</a:t>
          </a:r>
        </a:p>
      </dgm:t>
    </dgm:pt>
    <dgm:pt modelId="{2EE97FC7-3005-4A94-B131-8533BC0F3C9E}" type="parTrans" cxnId="{83C8EF01-0910-40CF-95BE-812AA26D6FF0}">
      <dgm:prSet/>
      <dgm:spPr/>
      <dgm:t>
        <a:bodyPr/>
        <a:lstStyle/>
        <a:p>
          <a:endParaRPr lang="en-US"/>
        </a:p>
      </dgm:t>
    </dgm:pt>
    <dgm:pt modelId="{E5050592-9E0D-4CE4-BB58-02F85EC9730B}" type="sibTrans" cxnId="{83C8EF01-0910-40CF-95BE-812AA26D6FF0}">
      <dgm:prSet/>
      <dgm:spPr/>
      <dgm:t>
        <a:bodyPr/>
        <a:lstStyle/>
        <a:p>
          <a:endParaRPr lang="en-US"/>
        </a:p>
      </dgm:t>
    </dgm:pt>
    <dgm:pt modelId="{4C3C531D-810A-46AE-BC2F-A038CCD29022}">
      <dgm:prSet phldrT="[Text]"/>
      <dgm:spPr/>
      <dgm:t>
        <a:bodyPr/>
        <a:lstStyle/>
        <a:p>
          <a:r>
            <a:rPr lang="en-US" b="1" dirty="0"/>
            <a:t>July 29, 2024: </a:t>
          </a:r>
          <a:r>
            <a:rPr lang="en-US" dirty="0"/>
            <a:t>Planning grant NOFO released</a:t>
          </a:r>
        </a:p>
      </dgm:t>
    </dgm:pt>
    <dgm:pt modelId="{A39B1196-69EF-4C53-B294-9DDB11261ED1}" type="parTrans" cxnId="{3C9E2B84-186D-4A4C-9A73-9B31A05335AE}">
      <dgm:prSet/>
      <dgm:spPr/>
      <dgm:t>
        <a:bodyPr/>
        <a:lstStyle/>
        <a:p>
          <a:endParaRPr lang="en-US"/>
        </a:p>
      </dgm:t>
    </dgm:pt>
    <dgm:pt modelId="{AF70B840-4568-4825-89D8-40D0A578C8EE}" type="sibTrans" cxnId="{3C9E2B84-186D-4A4C-9A73-9B31A05335AE}">
      <dgm:prSet/>
      <dgm:spPr/>
      <dgm:t>
        <a:bodyPr/>
        <a:lstStyle/>
        <a:p>
          <a:endParaRPr lang="en-US"/>
        </a:p>
      </dgm:t>
    </dgm:pt>
    <dgm:pt modelId="{5525B171-8B50-4DD4-8FD6-926A0D1DC1F5}">
      <dgm:prSet phldrT="[Text]"/>
      <dgm:spPr/>
      <dgm:t>
        <a:bodyPr/>
        <a:lstStyle/>
        <a:p>
          <a:r>
            <a:rPr lang="en-US" b="1" dirty="0"/>
            <a:t>Sept. 12, 2024:</a:t>
          </a:r>
          <a:br>
            <a:rPr lang="en-US" dirty="0"/>
          </a:br>
          <a:r>
            <a:rPr lang="en-US" dirty="0"/>
            <a:t>Planning grant apps due</a:t>
          </a:r>
        </a:p>
      </dgm:t>
    </dgm:pt>
    <dgm:pt modelId="{71C01000-4E3E-403F-9904-AE22BD5CADC3}" type="parTrans" cxnId="{64B8C9D7-38F6-42B1-8422-B4BD4C80F27C}">
      <dgm:prSet/>
      <dgm:spPr/>
      <dgm:t>
        <a:bodyPr/>
        <a:lstStyle/>
        <a:p>
          <a:endParaRPr lang="en-US"/>
        </a:p>
      </dgm:t>
    </dgm:pt>
    <dgm:pt modelId="{39008D4A-D806-43C4-B55A-305252DB294D}" type="sibTrans" cxnId="{64B8C9D7-38F6-42B1-8422-B4BD4C80F27C}">
      <dgm:prSet/>
      <dgm:spPr/>
      <dgm:t>
        <a:bodyPr/>
        <a:lstStyle/>
        <a:p>
          <a:endParaRPr lang="en-US"/>
        </a:p>
      </dgm:t>
    </dgm:pt>
    <dgm:pt modelId="{A4EA932C-D310-4465-9EEB-9A50B6B46B90}" type="pres">
      <dgm:prSet presAssocID="{ADE6D31F-E7EC-4E87-94DF-1AA1F2368E79}" presName="Name0" presStyleCnt="0">
        <dgm:presLayoutVars>
          <dgm:dir/>
          <dgm:resizeHandles val="exact"/>
        </dgm:presLayoutVars>
      </dgm:prSet>
      <dgm:spPr/>
    </dgm:pt>
    <dgm:pt modelId="{42A45852-5CE7-4F21-8F86-8B7EF71E163B}" type="pres">
      <dgm:prSet presAssocID="{ADE6D31F-E7EC-4E87-94DF-1AA1F2368E79}" presName="arrow" presStyleLbl="bgShp" presStyleIdx="0" presStyleCnt="1"/>
      <dgm:spPr/>
    </dgm:pt>
    <dgm:pt modelId="{6A0F6746-D406-4CA8-8D56-14FE4FB2592F}" type="pres">
      <dgm:prSet presAssocID="{ADE6D31F-E7EC-4E87-94DF-1AA1F2368E79}" presName="points" presStyleCnt="0"/>
      <dgm:spPr/>
    </dgm:pt>
    <dgm:pt modelId="{CB9C817C-BDCB-4965-834D-35D1844B0ED2}" type="pres">
      <dgm:prSet presAssocID="{4C3C531D-810A-46AE-BC2F-A038CCD29022}" presName="compositeA" presStyleCnt="0"/>
      <dgm:spPr/>
    </dgm:pt>
    <dgm:pt modelId="{86E450C5-D44B-4D73-B9AB-C5CBA0387459}" type="pres">
      <dgm:prSet presAssocID="{4C3C531D-810A-46AE-BC2F-A038CCD29022}" presName="textA" presStyleLbl="revTx" presStyleIdx="0" presStyleCnt="7">
        <dgm:presLayoutVars>
          <dgm:bulletEnabled val="1"/>
        </dgm:presLayoutVars>
      </dgm:prSet>
      <dgm:spPr/>
    </dgm:pt>
    <dgm:pt modelId="{9FC5791B-679E-4F66-B6C4-062B99DCDA32}" type="pres">
      <dgm:prSet presAssocID="{4C3C531D-810A-46AE-BC2F-A038CCD29022}" presName="circleA" presStyleLbl="node1" presStyleIdx="0" presStyleCnt="7"/>
      <dgm:spPr/>
    </dgm:pt>
    <dgm:pt modelId="{C9E1AA8D-590B-4737-A7B6-EE164620F976}" type="pres">
      <dgm:prSet presAssocID="{4C3C531D-810A-46AE-BC2F-A038CCD29022}" presName="spaceA" presStyleCnt="0"/>
      <dgm:spPr/>
    </dgm:pt>
    <dgm:pt modelId="{47D259A6-E394-45EB-8825-91440FD5DF26}" type="pres">
      <dgm:prSet presAssocID="{AF70B840-4568-4825-89D8-40D0A578C8EE}" presName="space" presStyleCnt="0"/>
      <dgm:spPr/>
    </dgm:pt>
    <dgm:pt modelId="{9B46F221-0D96-46A8-AF1E-B61443637EB1}" type="pres">
      <dgm:prSet presAssocID="{5525B171-8B50-4DD4-8FD6-926A0D1DC1F5}" presName="compositeB" presStyleCnt="0"/>
      <dgm:spPr/>
    </dgm:pt>
    <dgm:pt modelId="{9F8B5037-6CC9-4186-9E46-DC2464FEA80F}" type="pres">
      <dgm:prSet presAssocID="{5525B171-8B50-4DD4-8FD6-926A0D1DC1F5}" presName="textB" presStyleLbl="revTx" presStyleIdx="1" presStyleCnt="7">
        <dgm:presLayoutVars>
          <dgm:bulletEnabled val="1"/>
        </dgm:presLayoutVars>
      </dgm:prSet>
      <dgm:spPr/>
    </dgm:pt>
    <dgm:pt modelId="{E0A91E0C-F0F1-4FE8-A8BE-8DB7A9CA8046}" type="pres">
      <dgm:prSet presAssocID="{5525B171-8B50-4DD4-8FD6-926A0D1DC1F5}" presName="circleB" presStyleLbl="node1" presStyleIdx="1" presStyleCnt="7"/>
      <dgm:spPr/>
    </dgm:pt>
    <dgm:pt modelId="{FB3334AD-BB41-4ABB-AD76-1B656403AB87}" type="pres">
      <dgm:prSet presAssocID="{5525B171-8B50-4DD4-8FD6-926A0D1DC1F5}" presName="spaceB" presStyleCnt="0"/>
      <dgm:spPr/>
    </dgm:pt>
    <dgm:pt modelId="{01631ADE-76D4-408F-8468-03D7927E3986}" type="pres">
      <dgm:prSet presAssocID="{39008D4A-D806-43C4-B55A-305252DB294D}" presName="space" presStyleCnt="0"/>
      <dgm:spPr/>
    </dgm:pt>
    <dgm:pt modelId="{4D041140-C896-4832-B5EF-D6FD248ABC57}" type="pres">
      <dgm:prSet presAssocID="{5874FC3A-86B6-4F68-8339-4D30DDF1DDB6}" presName="compositeA" presStyleCnt="0"/>
      <dgm:spPr/>
    </dgm:pt>
    <dgm:pt modelId="{52EE73C8-A77D-4320-8445-F0B252344DB8}" type="pres">
      <dgm:prSet presAssocID="{5874FC3A-86B6-4F68-8339-4D30DDF1DDB6}" presName="textA" presStyleLbl="revTx" presStyleIdx="2" presStyleCnt="7">
        <dgm:presLayoutVars>
          <dgm:bulletEnabled val="1"/>
        </dgm:presLayoutVars>
      </dgm:prSet>
      <dgm:spPr/>
    </dgm:pt>
    <dgm:pt modelId="{5DC492AD-18E5-40D0-B8C5-AE9C34BEDE17}" type="pres">
      <dgm:prSet presAssocID="{5874FC3A-86B6-4F68-8339-4D30DDF1DDB6}" presName="circleA" presStyleLbl="node1" presStyleIdx="2" presStyleCnt="7"/>
      <dgm:spPr/>
    </dgm:pt>
    <dgm:pt modelId="{C239D2CA-A393-4521-8AB9-893D4627B98F}" type="pres">
      <dgm:prSet presAssocID="{5874FC3A-86B6-4F68-8339-4D30DDF1DDB6}" presName="spaceA" presStyleCnt="0"/>
      <dgm:spPr/>
    </dgm:pt>
    <dgm:pt modelId="{C22A207C-F281-4B0F-9114-AD5E06087B29}" type="pres">
      <dgm:prSet presAssocID="{4AEF94E8-B7A8-4C4E-97F1-44283CC27752}" presName="space" presStyleCnt="0"/>
      <dgm:spPr/>
    </dgm:pt>
    <dgm:pt modelId="{9A2D4A08-7EEF-44A2-A941-A2F5591EAA8F}" type="pres">
      <dgm:prSet presAssocID="{05B12F55-342A-458C-BBC9-958DB5E7BC9C}" presName="compositeB" presStyleCnt="0"/>
      <dgm:spPr/>
    </dgm:pt>
    <dgm:pt modelId="{6C56716F-452D-4A31-AC0E-8DFC7B2CE3E9}" type="pres">
      <dgm:prSet presAssocID="{05B12F55-342A-458C-BBC9-958DB5E7BC9C}" presName="textB" presStyleLbl="revTx" presStyleIdx="3" presStyleCnt="7">
        <dgm:presLayoutVars>
          <dgm:bulletEnabled val="1"/>
        </dgm:presLayoutVars>
      </dgm:prSet>
      <dgm:spPr/>
    </dgm:pt>
    <dgm:pt modelId="{2C419A80-3B52-4643-BF74-2E95C5B4AF69}" type="pres">
      <dgm:prSet presAssocID="{05B12F55-342A-458C-BBC9-958DB5E7BC9C}" presName="circleB" presStyleLbl="node1" presStyleIdx="3" presStyleCnt="7"/>
      <dgm:spPr/>
    </dgm:pt>
    <dgm:pt modelId="{F8358C60-B54C-4489-ADEB-668414C2601E}" type="pres">
      <dgm:prSet presAssocID="{05B12F55-342A-458C-BBC9-958DB5E7BC9C}" presName="spaceB" presStyleCnt="0"/>
      <dgm:spPr/>
    </dgm:pt>
    <dgm:pt modelId="{6472147D-7724-4D3B-B3F5-4F1AAEB23DAD}" type="pres">
      <dgm:prSet presAssocID="{E5050592-9E0D-4CE4-BB58-02F85EC9730B}" presName="space" presStyleCnt="0"/>
      <dgm:spPr/>
    </dgm:pt>
    <dgm:pt modelId="{1A72C7D2-C054-43AE-BE5B-0B1DF4A22E40}" type="pres">
      <dgm:prSet presAssocID="{15D6A339-4872-430D-986C-868BCFEA4B36}" presName="compositeA" presStyleCnt="0"/>
      <dgm:spPr/>
    </dgm:pt>
    <dgm:pt modelId="{811DF353-A4C6-4B06-BAEA-9DE7240F8469}" type="pres">
      <dgm:prSet presAssocID="{15D6A339-4872-430D-986C-868BCFEA4B36}" presName="textA" presStyleLbl="revTx" presStyleIdx="4" presStyleCnt="7">
        <dgm:presLayoutVars>
          <dgm:bulletEnabled val="1"/>
        </dgm:presLayoutVars>
      </dgm:prSet>
      <dgm:spPr/>
    </dgm:pt>
    <dgm:pt modelId="{3D641EDE-01BA-44C9-8EB4-90DA0459876A}" type="pres">
      <dgm:prSet presAssocID="{15D6A339-4872-430D-986C-868BCFEA4B36}" presName="circleA" presStyleLbl="node1" presStyleIdx="4" presStyleCnt="7"/>
      <dgm:spPr/>
    </dgm:pt>
    <dgm:pt modelId="{B9F42891-52E2-4A91-ACB5-A284B557C37D}" type="pres">
      <dgm:prSet presAssocID="{15D6A339-4872-430D-986C-868BCFEA4B36}" presName="spaceA" presStyleCnt="0"/>
      <dgm:spPr/>
    </dgm:pt>
    <dgm:pt modelId="{079C8401-9FCA-4BDA-967B-129510AC74F2}" type="pres">
      <dgm:prSet presAssocID="{A953F23A-BD58-4D57-B5D4-E46E24144C15}" presName="space" presStyleCnt="0"/>
      <dgm:spPr/>
    </dgm:pt>
    <dgm:pt modelId="{C988C15C-2936-4F28-AB5B-A66F0EBAEE7E}" type="pres">
      <dgm:prSet presAssocID="{5BE4AE3C-F3DD-4DF2-93A7-C2975559EBBB}" presName="compositeB" presStyleCnt="0"/>
      <dgm:spPr/>
    </dgm:pt>
    <dgm:pt modelId="{9A96F08B-6A53-4586-B6FC-CC0098932C03}" type="pres">
      <dgm:prSet presAssocID="{5BE4AE3C-F3DD-4DF2-93A7-C2975559EBBB}" presName="textB" presStyleLbl="revTx" presStyleIdx="5" presStyleCnt="7">
        <dgm:presLayoutVars>
          <dgm:bulletEnabled val="1"/>
        </dgm:presLayoutVars>
      </dgm:prSet>
      <dgm:spPr/>
    </dgm:pt>
    <dgm:pt modelId="{8503A8C5-BCB5-47E9-807B-46BB1D8E3864}" type="pres">
      <dgm:prSet presAssocID="{5BE4AE3C-F3DD-4DF2-93A7-C2975559EBBB}" presName="circleB" presStyleLbl="node1" presStyleIdx="5" presStyleCnt="7"/>
      <dgm:spPr/>
    </dgm:pt>
    <dgm:pt modelId="{89334150-6D5D-47F5-ACAF-4584B39BEC4D}" type="pres">
      <dgm:prSet presAssocID="{5BE4AE3C-F3DD-4DF2-93A7-C2975559EBBB}" presName="spaceB" presStyleCnt="0"/>
      <dgm:spPr/>
    </dgm:pt>
    <dgm:pt modelId="{159EA470-78C5-4612-BE21-51A977901CEF}" type="pres">
      <dgm:prSet presAssocID="{67DC8006-E936-4673-83AD-4EEDE954AC83}" presName="space" presStyleCnt="0"/>
      <dgm:spPr/>
    </dgm:pt>
    <dgm:pt modelId="{42E48D83-893A-455F-9E07-1749EABBA635}" type="pres">
      <dgm:prSet presAssocID="{599A53F0-30F8-44C0-AD72-26AC0553B2CB}" presName="compositeA" presStyleCnt="0"/>
      <dgm:spPr/>
    </dgm:pt>
    <dgm:pt modelId="{A1490D20-E0DB-4AF3-A2F8-150784E48755}" type="pres">
      <dgm:prSet presAssocID="{599A53F0-30F8-44C0-AD72-26AC0553B2CB}" presName="textA" presStyleLbl="revTx" presStyleIdx="6" presStyleCnt="7">
        <dgm:presLayoutVars>
          <dgm:bulletEnabled val="1"/>
        </dgm:presLayoutVars>
      </dgm:prSet>
      <dgm:spPr/>
    </dgm:pt>
    <dgm:pt modelId="{4C19CE93-9318-4FE2-81E4-2B9E79A0AC6D}" type="pres">
      <dgm:prSet presAssocID="{599A53F0-30F8-44C0-AD72-26AC0553B2CB}" presName="circleA" presStyleLbl="node1" presStyleIdx="6" presStyleCnt="7"/>
      <dgm:spPr/>
    </dgm:pt>
    <dgm:pt modelId="{0FA430FF-2569-4D7F-9432-F3A4F651E99A}" type="pres">
      <dgm:prSet presAssocID="{599A53F0-30F8-44C0-AD72-26AC0553B2CB}" presName="spaceA" presStyleCnt="0"/>
      <dgm:spPr/>
    </dgm:pt>
  </dgm:ptLst>
  <dgm:cxnLst>
    <dgm:cxn modelId="{DCDF7201-EE76-4E35-9796-8CEF70C89B0E}" type="presOf" srcId="{ADE6D31F-E7EC-4E87-94DF-1AA1F2368E79}" destId="{A4EA932C-D310-4465-9EEB-9A50B6B46B90}" srcOrd="0" destOrd="0" presId="urn:microsoft.com/office/officeart/2005/8/layout/hProcess11"/>
    <dgm:cxn modelId="{83C8EF01-0910-40CF-95BE-812AA26D6FF0}" srcId="{ADE6D31F-E7EC-4E87-94DF-1AA1F2368E79}" destId="{05B12F55-342A-458C-BBC9-958DB5E7BC9C}" srcOrd="3" destOrd="0" parTransId="{2EE97FC7-3005-4A94-B131-8533BC0F3C9E}" sibTransId="{E5050592-9E0D-4CE4-BB58-02F85EC9730B}"/>
    <dgm:cxn modelId="{0F06962F-B2F8-483A-B7B2-3C970BB759FD}" type="presOf" srcId="{15D6A339-4872-430D-986C-868BCFEA4B36}" destId="{811DF353-A4C6-4B06-BAEA-9DE7240F8469}" srcOrd="0" destOrd="0" presId="urn:microsoft.com/office/officeart/2005/8/layout/hProcess11"/>
    <dgm:cxn modelId="{9C6CBA2F-EA2C-4BA7-8D4D-DB1B04F34697}" type="presOf" srcId="{4C3C531D-810A-46AE-BC2F-A038CCD29022}" destId="{86E450C5-D44B-4D73-B9AB-C5CBA0387459}" srcOrd="0" destOrd="0" presId="urn:microsoft.com/office/officeart/2005/8/layout/hProcess11"/>
    <dgm:cxn modelId="{7FC40262-5857-4EF3-A026-532B2CF1FA16}" type="presOf" srcId="{5BE4AE3C-F3DD-4DF2-93A7-C2975559EBBB}" destId="{9A96F08B-6A53-4586-B6FC-CC0098932C03}" srcOrd="0" destOrd="0" presId="urn:microsoft.com/office/officeart/2005/8/layout/hProcess11"/>
    <dgm:cxn modelId="{8A757447-8C19-4B26-ACAA-41D562E35E69}" srcId="{ADE6D31F-E7EC-4E87-94DF-1AA1F2368E79}" destId="{5874FC3A-86B6-4F68-8339-4D30DDF1DDB6}" srcOrd="2" destOrd="0" parTransId="{D8775EF3-A6BF-4D6B-9761-81F73EC7B66B}" sibTransId="{4AEF94E8-B7A8-4C4E-97F1-44283CC27752}"/>
    <dgm:cxn modelId="{B07BDD49-0E3F-4C83-AD96-37BC398A0622}" srcId="{ADE6D31F-E7EC-4E87-94DF-1AA1F2368E79}" destId="{5BE4AE3C-F3DD-4DF2-93A7-C2975559EBBB}" srcOrd="5" destOrd="0" parTransId="{A11748B2-8878-4802-BCDF-ED255BBFFDE8}" sibTransId="{67DC8006-E936-4673-83AD-4EEDE954AC83}"/>
    <dgm:cxn modelId="{3C9E2B84-186D-4A4C-9A73-9B31A05335AE}" srcId="{ADE6D31F-E7EC-4E87-94DF-1AA1F2368E79}" destId="{4C3C531D-810A-46AE-BC2F-A038CCD29022}" srcOrd="0" destOrd="0" parTransId="{A39B1196-69EF-4C53-B294-9DDB11261ED1}" sibTransId="{AF70B840-4568-4825-89D8-40D0A578C8EE}"/>
    <dgm:cxn modelId="{7FCE0C94-C797-4E0F-AA92-76681F840A1F}" type="presOf" srcId="{5525B171-8B50-4DD4-8FD6-926A0D1DC1F5}" destId="{9F8B5037-6CC9-4186-9E46-DC2464FEA80F}" srcOrd="0" destOrd="0" presId="urn:microsoft.com/office/officeart/2005/8/layout/hProcess11"/>
    <dgm:cxn modelId="{78522FBF-CA87-460A-98CB-A4121A75E813}" type="presOf" srcId="{599A53F0-30F8-44C0-AD72-26AC0553B2CB}" destId="{A1490D20-E0DB-4AF3-A2F8-150784E48755}" srcOrd="0" destOrd="0" presId="urn:microsoft.com/office/officeart/2005/8/layout/hProcess11"/>
    <dgm:cxn modelId="{131A2EC1-B501-4BDC-A6E8-D6EB33B498A1}" srcId="{ADE6D31F-E7EC-4E87-94DF-1AA1F2368E79}" destId="{599A53F0-30F8-44C0-AD72-26AC0553B2CB}" srcOrd="6" destOrd="0" parTransId="{CF44AC1C-9836-4A95-9A39-92E7C2FBCF85}" sibTransId="{4440C1F6-8D55-400A-83CC-D2D92120701A}"/>
    <dgm:cxn modelId="{23F3B1CE-4444-475F-82BB-9922DF02D38F}" srcId="{ADE6D31F-E7EC-4E87-94DF-1AA1F2368E79}" destId="{15D6A339-4872-430D-986C-868BCFEA4B36}" srcOrd="4" destOrd="0" parTransId="{D2633C8B-AB7D-4533-B9F8-5906EA24CF81}" sibTransId="{A953F23A-BD58-4D57-B5D4-E46E24144C15}"/>
    <dgm:cxn modelId="{64B8C9D7-38F6-42B1-8422-B4BD4C80F27C}" srcId="{ADE6D31F-E7EC-4E87-94DF-1AA1F2368E79}" destId="{5525B171-8B50-4DD4-8FD6-926A0D1DC1F5}" srcOrd="1" destOrd="0" parTransId="{71C01000-4E3E-403F-9904-AE22BD5CADC3}" sibTransId="{39008D4A-D806-43C4-B55A-305252DB294D}"/>
    <dgm:cxn modelId="{F8006EE1-CA26-4850-8E3C-9294030AD75D}" type="presOf" srcId="{05B12F55-342A-458C-BBC9-958DB5E7BC9C}" destId="{6C56716F-452D-4A31-AC0E-8DFC7B2CE3E9}" srcOrd="0" destOrd="0" presId="urn:microsoft.com/office/officeart/2005/8/layout/hProcess11"/>
    <dgm:cxn modelId="{00A839E7-CB39-49E1-9EF5-8C77B5FAD71B}" type="presOf" srcId="{5874FC3A-86B6-4F68-8339-4D30DDF1DDB6}" destId="{52EE73C8-A77D-4320-8445-F0B252344DB8}" srcOrd="0" destOrd="0" presId="urn:microsoft.com/office/officeart/2005/8/layout/hProcess11"/>
    <dgm:cxn modelId="{C11985E5-0603-44DC-BE6F-5399D18B1189}" type="presParOf" srcId="{A4EA932C-D310-4465-9EEB-9A50B6B46B90}" destId="{42A45852-5CE7-4F21-8F86-8B7EF71E163B}" srcOrd="0" destOrd="0" presId="urn:microsoft.com/office/officeart/2005/8/layout/hProcess11"/>
    <dgm:cxn modelId="{2EF1804A-0803-48FC-87FA-CAED86F79369}" type="presParOf" srcId="{A4EA932C-D310-4465-9EEB-9A50B6B46B90}" destId="{6A0F6746-D406-4CA8-8D56-14FE4FB2592F}" srcOrd="1" destOrd="0" presId="urn:microsoft.com/office/officeart/2005/8/layout/hProcess11"/>
    <dgm:cxn modelId="{93565D54-23C7-414B-8AA8-09E6F630044B}" type="presParOf" srcId="{6A0F6746-D406-4CA8-8D56-14FE4FB2592F}" destId="{CB9C817C-BDCB-4965-834D-35D1844B0ED2}" srcOrd="0" destOrd="0" presId="urn:microsoft.com/office/officeart/2005/8/layout/hProcess11"/>
    <dgm:cxn modelId="{CCF83655-0733-4443-9EEA-8457EC4F33D1}" type="presParOf" srcId="{CB9C817C-BDCB-4965-834D-35D1844B0ED2}" destId="{86E450C5-D44B-4D73-B9AB-C5CBA0387459}" srcOrd="0" destOrd="0" presId="urn:microsoft.com/office/officeart/2005/8/layout/hProcess11"/>
    <dgm:cxn modelId="{91EA2D43-4003-4301-AA07-1CA906B948DA}" type="presParOf" srcId="{CB9C817C-BDCB-4965-834D-35D1844B0ED2}" destId="{9FC5791B-679E-4F66-B6C4-062B99DCDA32}" srcOrd="1" destOrd="0" presId="urn:microsoft.com/office/officeart/2005/8/layout/hProcess11"/>
    <dgm:cxn modelId="{76126BBD-91EC-41F6-AE6E-71AA120CF2C2}" type="presParOf" srcId="{CB9C817C-BDCB-4965-834D-35D1844B0ED2}" destId="{C9E1AA8D-590B-4737-A7B6-EE164620F976}" srcOrd="2" destOrd="0" presId="urn:microsoft.com/office/officeart/2005/8/layout/hProcess11"/>
    <dgm:cxn modelId="{8CCB8354-D6B3-49EF-927A-75F8E4BEB4DD}" type="presParOf" srcId="{6A0F6746-D406-4CA8-8D56-14FE4FB2592F}" destId="{47D259A6-E394-45EB-8825-91440FD5DF26}" srcOrd="1" destOrd="0" presId="urn:microsoft.com/office/officeart/2005/8/layout/hProcess11"/>
    <dgm:cxn modelId="{A7C6D490-E65A-419D-9E06-24E25D52228C}" type="presParOf" srcId="{6A0F6746-D406-4CA8-8D56-14FE4FB2592F}" destId="{9B46F221-0D96-46A8-AF1E-B61443637EB1}" srcOrd="2" destOrd="0" presId="urn:microsoft.com/office/officeart/2005/8/layout/hProcess11"/>
    <dgm:cxn modelId="{534EFB04-B14C-42B7-9C1A-FFA8C1F3F4A8}" type="presParOf" srcId="{9B46F221-0D96-46A8-AF1E-B61443637EB1}" destId="{9F8B5037-6CC9-4186-9E46-DC2464FEA80F}" srcOrd="0" destOrd="0" presId="urn:microsoft.com/office/officeart/2005/8/layout/hProcess11"/>
    <dgm:cxn modelId="{B0368C1D-E234-470F-B2C6-4CA8808277C6}" type="presParOf" srcId="{9B46F221-0D96-46A8-AF1E-B61443637EB1}" destId="{E0A91E0C-F0F1-4FE8-A8BE-8DB7A9CA8046}" srcOrd="1" destOrd="0" presId="urn:microsoft.com/office/officeart/2005/8/layout/hProcess11"/>
    <dgm:cxn modelId="{19040924-7D8D-4AE7-B66A-A6770C1144E5}" type="presParOf" srcId="{9B46F221-0D96-46A8-AF1E-B61443637EB1}" destId="{FB3334AD-BB41-4ABB-AD76-1B656403AB87}" srcOrd="2" destOrd="0" presId="urn:microsoft.com/office/officeart/2005/8/layout/hProcess11"/>
    <dgm:cxn modelId="{FD621EA6-55C2-43AC-AD70-D42BCD135D83}" type="presParOf" srcId="{6A0F6746-D406-4CA8-8D56-14FE4FB2592F}" destId="{01631ADE-76D4-408F-8468-03D7927E3986}" srcOrd="3" destOrd="0" presId="urn:microsoft.com/office/officeart/2005/8/layout/hProcess11"/>
    <dgm:cxn modelId="{B7C5A45B-54A1-4D23-A6D7-55C79708A610}" type="presParOf" srcId="{6A0F6746-D406-4CA8-8D56-14FE4FB2592F}" destId="{4D041140-C896-4832-B5EF-D6FD248ABC57}" srcOrd="4" destOrd="0" presId="urn:microsoft.com/office/officeart/2005/8/layout/hProcess11"/>
    <dgm:cxn modelId="{F4F74111-A523-4991-99DD-A85DB6092192}" type="presParOf" srcId="{4D041140-C896-4832-B5EF-D6FD248ABC57}" destId="{52EE73C8-A77D-4320-8445-F0B252344DB8}" srcOrd="0" destOrd="0" presId="urn:microsoft.com/office/officeart/2005/8/layout/hProcess11"/>
    <dgm:cxn modelId="{2AFF48D8-AB45-4D4D-BD32-944E0D241400}" type="presParOf" srcId="{4D041140-C896-4832-B5EF-D6FD248ABC57}" destId="{5DC492AD-18E5-40D0-B8C5-AE9C34BEDE17}" srcOrd="1" destOrd="0" presId="urn:microsoft.com/office/officeart/2005/8/layout/hProcess11"/>
    <dgm:cxn modelId="{BE9542F1-382B-49FE-8DED-D202010308C3}" type="presParOf" srcId="{4D041140-C896-4832-B5EF-D6FD248ABC57}" destId="{C239D2CA-A393-4521-8AB9-893D4627B98F}" srcOrd="2" destOrd="0" presId="urn:microsoft.com/office/officeart/2005/8/layout/hProcess11"/>
    <dgm:cxn modelId="{AB349FC2-62CA-45E3-AE84-3E9E4E7983D9}" type="presParOf" srcId="{6A0F6746-D406-4CA8-8D56-14FE4FB2592F}" destId="{C22A207C-F281-4B0F-9114-AD5E06087B29}" srcOrd="5" destOrd="0" presId="urn:microsoft.com/office/officeart/2005/8/layout/hProcess11"/>
    <dgm:cxn modelId="{33F901A3-404D-4A87-A7CB-B8FA70A4FBB2}" type="presParOf" srcId="{6A0F6746-D406-4CA8-8D56-14FE4FB2592F}" destId="{9A2D4A08-7EEF-44A2-A941-A2F5591EAA8F}" srcOrd="6" destOrd="0" presId="urn:microsoft.com/office/officeart/2005/8/layout/hProcess11"/>
    <dgm:cxn modelId="{FFB6776B-3F09-4A5D-9C30-24D6079E422A}" type="presParOf" srcId="{9A2D4A08-7EEF-44A2-A941-A2F5591EAA8F}" destId="{6C56716F-452D-4A31-AC0E-8DFC7B2CE3E9}" srcOrd="0" destOrd="0" presId="urn:microsoft.com/office/officeart/2005/8/layout/hProcess11"/>
    <dgm:cxn modelId="{58202CD8-2A3C-4D85-B2D3-7382EB581472}" type="presParOf" srcId="{9A2D4A08-7EEF-44A2-A941-A2F5591EAA8F}" destId="{2C419A80-3B52-4643-BF74-2E95C5B4AF69}" srcOrd="1" destOrd="0" presId="urn:microsoft.com/office/officeart/2005/8/layout/hProcess11"/>
    <dgm:cxn modelId="{20E89BF7-34EE-46AE-8E34-62C64A05EA3E}" type="presParOf" srcId="{9A2D4A08-7EEF-44A2-A941-A2F5591EAA8F}" destId="{F8358C60-B54C-4489-ADEB-668414C2601E}" srcOrd="2" destOrd="0" presId="urn:microsoft.com/office/officeart/2005/8/layout/hProcess11"/>
    <dgm:cxn modelId="{6A5B2943-3DA0-462F-8A4B-D0C7D9CD71C3}" type="presParOf" srcId="{6A0F6746-D406-4CA8-8D56-14FE4FB2592F}" destId="{6472147D-7724-4D3B-B3F5-4F1AAEB23DAD}" srcOrd="7" destOrd="0" presId="urn:microsoft.com/office/officeart/2005/8/layout/hProcess11"/>
    <dgm:cxn modelId="{43F0C8E3-6D14-4CDE-B201-152FBBC76AEE}" type="presParOf" srcId="{6A0F6746-D406-4CA8-8D56-14FE4FB2592F}" destId="{1A72C7D2-C054-43AE-BE5B-0B1DF4A22E40}" srcOrd="8" destOrd="0" presId="urn:microsoft.com/office/officeart/2005/8/layout/hProcess11"/>
    <dgm:cxn modelId="{00BD59D6-2521-4F1A-96F6-9D2BE8C82027}" type="presParOf" srcId="{1A72C7D2-C054-43AE-BE5B-0B1DF4A22E40}" destId="{811DF353-A4C6-4B06-BAEA-9DE7240F8469}" srcOrd="0" destOrd="0" presId="urn:microsoft.com/office/officeart/2005/8/layout/hProcess11"/>
    <dgm:cxn modelId="{B85CAE8B-C91C-4EAA-A478-6D5D9BB0BD39}" type="presParOf" srcId="{1A72C7D2-C054-43AE-BE5B-0B1DF4A22E40}" destId="{3D641EDE-01BA-44C9-8EB4-90DA0459876A}" srcOrd="1" destOrd="0" presId="urn:microsoft.com/office/officeart/2005/8/layout/hProcess11"/>
    <dgm:cxn modelId="{2DBA596A-906C-447C-A0A7-B19A3E9D3CBA}" type="presParOf" srcId="{1A72C7D2-C054-43AE-BE5B-0B1DF4A22E40}" destId="{B9F42891-52E2-4A91-ACB5-A284B557C37D}" srcOrd="2" destOrd="0" presId="urn:microsoft.com/office/officeart/2005/8/layout/hProcess11"/>
    <dgm:cxn modelId="{6B344939-C496-4DDA-BDE9-64AA98194937}" type="presParOf" srcId="{6A0F6746-D406-4CA8-8D56-14FE4FB2592F}" destId="{079C8401-9FCA-4BDA-967B-129510AC74F2}" srcOrd="9" destOrd="0" presId="urn:microsoft.com/office/officeart/2005/8/layout/hProcess11"/>
    <dgm:cxn modelId="{46873CED-C61E-4F67-9F8B-0B48A5CBDD88}" type="presParOf" srcId="{6A0F6746-D406-4CA8-8D56-14FE4FB2592F}" destId="{C988C15C-2936-4F28-AB5B-A66F0EBAEE7E}" srcOrd="10" destOrd="0" presId="urn:microsoft.com/office/officeart/2005/8/layout/hProcess11"/>
    <dgm:cxn modelId="{0581C343-9584-4377-B02D-8CEBD2109F61}" type="presParOf" srcId="{C988C15C-2936-4F28-AB5B-A66F0EBAEE7E}" destId="{9A96F08B-6A53-4586-B6FC-CC0098932C03}" srcOrd="0" destOrd="0" presId="urn:microsoft.com/office/officeart/2005/8/layout/hProcess11"/>
    <dgm:cxn modelId="{70C43C36-5893-40C8-883D-EA1CCB34AD8E}" type="presParOf" srcId="{C988C15C-2936-4F28-AB5B-A66F0EBAEE7E}" destId="{8503A8C5-BCB5-47E9-807B-46BB1D8E3864}" srcOrd="1" destOrd="0" presId="urn:microsoft.com/office/officeart/2005/8/layout/hProcess11"/>
    <dgm:cxn modelId="{2057649C-F8A9-4E12-9544-9A4615DFF139}" type="presParOf" srcId="{C988C15C-2936-4F28-AB5B-A66F0EBAEE7E}" destId="{89334150-6D5D-47F5-ACAF-4584B39BEC4D}" srcOrd="2" destOrd="0" presId="urn:microsoft.com/office/officeart/2005/8/layout/hProcess11"/>
    <dgm:cxn modelId="{AD59B490-9896-4AFD-B85B-5E765A1432B6}" type="presParOf" srcId="{6A0F6746-D406-4CA8-8D56-14FE4FB2592F}" destId="{159EA470-78C5-4612-BE21-51A977901CEF}" srcOrd="11" destOrd="0" presId="urn:microsoft.com/office/officeart/2005/8/layout/hProcess11"/>
    <dgm:cxn modelId="{C9262064-70A9-4159-9CFE-3CF01251A345}" type="presParOf" srcId="{6A0F6746-D406-4CA8-8D56-14FE4FB2592F}" destId="{42E48D83-893A-455F-9E07-1749EABBA635}" srcOrd="12" destOrd="0" presId="urn:microsoft.com/office/officeart/2005/8/layout/hProcess11"/>
    <dgm:cxn modelId="{EFB78DDE-5A37-4AEC-82CA-ADEA9FBB6BA7}" type="presParOf" srcId="{42E48D83-893A-455F-9E07-1749EABBA635}" destId="{A1490D20-E0DB-4AF3-A2F8-150784E48755}" srcOrd="0" destOrd="0" presId="urn:microsoft.com/office/officeart/2005/8/layout/hProcess11"/>
    <dgm:cxn modelId="{6F1FF791-7823-44D6-8B49-17E20A61E352}" type="presParOf" srcId="{42E48D83-893A-455F-9E07-1749EABBA635}" destId="{4C19CE93-9318-4FE2-81E4-2B9E79A0AC6D}" srcOrd="1" destOrd="0" presId="urn:microsoft.com/office/officeart/2005/8/layout/hProcess11"/>
    <dgm:cxn modelId="{83BBFEDE-51DB-40CF-9DC8-EB8FD3AA43C7}" type="presParOf" srcId="{42E48D83-893A-455F-9E07-1749EABBA635}" destId="{0FA430FF-2569-4D7F-9432-F3A4F651E99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218AC9-AC97-477F-8253-B96B9818DBE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A5BDCF-904B-4885-9606-C5DD43432256}">
      <dgm:prSet phldrT="[Text]"/>
      <dgm:spPr/>
      <dgm:t>
        <a:bodyPr/>
        <a:lstStyle/>
        <a:p>
          <a:r>
            <a:rPr lang="en-US" b="1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More than 8 in 10 </a:t>
          </a:r>
          <a:r>
            <a:rPr lang="en-US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Medicaid CCBHCs and established grantees report seeing patients for routine needs </a:t>
          </a:r>
          <a:r>
            <a:rPr lang="en-US" b="1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within 10 days </a:t>
          </a:r>
          <a:r>
            <a:rPr lang="en-US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of the initial call or referral.</a:t>
          </a:r>
          <a:endParaRPr lang="en-US"/>
        </a:p>
      </dgm:t>
    </dgm:pt>
    <dgm:pt modelId="{FF1A37F5-2505-4547-BF70-65DB0CA0091B}" type="sibTrans" cxnId="{ECACC46C-331C-4E0A-9562-FB282F2074C9}">
      <dgm:prSet/>
      <dgm:spPr/>
      <dgm:t>
        <a:bodyPr/>
        <a:lstStyle/>
        <a:p>
          <a:endParaRPr lang="en-US"/>
        </a:p>
      </dgm:t>
    </dgm:pt>
    <dgm:pt modelId="{FB7E9E05-791A-46F0-954C-3EC83DF58FFE}" type="parTrans" cxnId="{ECACC46C-331C-4E0A-9562-FB282F2074C9}">
      <dgm:prSet/>
      <dgm:spPr/>
      <dgm:t>
        <a:bodyPr/>
        <a:lstStyle/>
        <a:p>
          <a:endParaRPr lang="en-US"/>
        </a:p>
      </dgm:t>
    </dgm:pt>
    <dgm:pt modelId="{A2C16E30-DE04-4C96-92C2-BA4C286929B4}">
      <dgm:prSet/>
      <dgm:spPr/>
      <dgm:t>
        <a:bodyPr/>
        <a:lstStyle/>
        <a:p>
          <a:r>
            <a:rPr lang="en-US" b="1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65%</a:t>
          </a:r>
          <a:r>
            <a:rPr lang="en-US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 offer access within </a:t>
          </a:r>
          <a:r>
            <a:rPr lang="en-US" b="1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one week or less</a:t>
          </a:r>
          <a:r>
            <a:rPr lang="en-US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.</a:t>
          </a:r>
        </a:p>
      </dgm:t>
    </dgm:pt>
    <dgm:pt modelId="{0C2FFCB3-CC41-4256-9883-12CDF689C48E}" type="sibTrans" cxnId="{ACAB4AC4-D216-4473-9775-46C04703A5AA}">
      <dgm:prSet/>
      <dgm:spPr/>
      <dgm:t>
        <a:bodyPr/>
        <a:lstStyle/>
        <a:p>
          <a:endParaRPr lang="en-US"/>
        </a:p>
      </dgm:t>
    </dgm:pt>
    <dgm:pt modelId="{0E1A7EB3-0390-45A9-930F-F30A0C237CDC}" type="parTrans" cxnId="{ACAB4AC4-D216-4473-9775-46C04703A5AA}">
      <dgm:prSet/>
      <dgm:spPr/>
      <dgm:t>
        <a:bodyPr/>
        <a:lstStyle/>
        <a:p>
          <a:endParaRPr lang="en-US"/>
        </a:p>
      </dgm:t>
    </dgm:pt>
    <dgm:pt modelId="{538B4722-DFE3-4703-A98F-13FC22480E3A}">
      <dgm:prSet/>
      <dgm:spPr/>
      <dgm:t>
        <a:bodyPr/>
        <a:lstStyle/>
        <a:p>
          <a:r>
            <a:rPr lang="en-US" b="1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21%</a:t>
          </a:r>
          <a:r>
            <a:rPr lang="en-US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 offer </a:t>
          </a:r>
          <a:r>
            <a:rPr lang="en-US" b="1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same-day access </a:t>
          </a:r>
          <a:r>
            <a:rPr lang="en-US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to routine services.</a:t>
          </a:r>
          <a:endParaRPr lang="en-US"/>
        </a:p>
      </dgm:t>
    </dgm:pt>
    <dgm:pt modelId="{B5F92074-DD2F-40D0-921B-D792A6DA2099}" type="sibTrans" cxnId="{C4D6F3FF-2126-4588-A38A-AB7871A36F1E}">
      <dgm:prSet/>
      <dgm:spPr/>
      <dgm:t>
        <a:bodyPr/>
        <a:lstStyle/>
        <a:p>
          <a:endParaRPr lang="en-US"/>
        </a:p>
      </dgm:t>
    </dgm:pt>
    <dgm:pt modelId="{4627CFA0-A020-4C60-98B3-917E54027FFC}" type="parTrans" cxnId="{C4D6F3FF-2126-4588-A38A-AB7871A36F1E}">
      <dgm:prSet/>
      <dgm:spPr/>
      <dgm:t>
        <a:bodyPr/>
        <a:lstStyle/>
        <a:p>
          <a:endParaRPr lang="en-US"/>
        </a:p>
      </dgm:t>
    </dgm:pt>
    <dgm:pt modelId="{48F6A0B3-0631-4144-8CF5-16EA97FA4A2E}" type="pres">
      <dgm:prSet presAssocID="{5E218AC9-AC97-477F-8253-B96B9818DBEC}" presName="vert0" presStyleCnt="0">
        <dgm:presLayoutVars>
          <dgm:dir/>
          <dgm:animOne val="branch"/>
          <dgm:animLvl val="lvl"/>
        </dgm:presLayoutVars>
      </dgm:prSet>
      <dgm:spPr/>
    </dgm:pt>
    <dgm:pt modelId="{FC02F39F-65C9-4439-87A9-5702623EE899}" type="pres">
      <dgm:prSet presAssocID="{53A5BDCF-904B-4885-9606-C5DD43432256}" presName="thickLine" presStyleLbl="alignNode1" presStyleIdx="0" presStyleCnt="1"/>
      <dgm:spPr/>
    </dgm:pt>
    <dgm:pt modelId="{FEDAC6F4-C684-4BBC-9CD7-B94A8F5F77DF}" type="pres">
      <dgm:prSet presAssocID="{53A5BDCF-904B-4885-9606-C5DD43432256}" presName="horz1" presStyleCnt="0"/>
      <dgm:spPr/>
    </dgm:pt>
    <dgm:pt modelId="{29A7322C-3AD0-498B-856E-5D096357CCEA}" type="pres">
      <dgm:prSet presAssocID="{53A5BDCF-904B-4885-9606-C5DD43432256}" presName="tx1" presStyleLbl="revTx" presStyleIdx="0" presStyleCnt="3" custScaleX="387049"/>
      <dgm:spPr/>
    </dgm:pt>
    <dgm:pt modelId="{7AA0E185-F37F-4863-9AA0-A65CA2BC51E1}" type="pres">
      <dgm:prSet presAssocID="{53A5BDCF-904B-4885-9606-C5DD43432256}" presName="vert1" presStyleCnt="0"/>
      <dgm:spPr/>
    </dgm:pt>
    <dgm:pt modelId="{FD20AF54-EAA6-4527-B894-860AE5ADDC8B}" type="pres">
      <dgm:prSet presAssocID="{A2C16E30-DE04-4C96-92C2-BA4C286929B4}" presName="vertSpace2a" presStyleCnt="0"/>
      <dgm:spPr/>
    </dgm:pt>
    <dgm:pt modelId="{6899EE5C-9C13-49AB-896B-66375E7DBED4}" type="pres">
      <dgm:prSet presAssocID="{A2C16E30-DE04-4C96-92C2-BA4C286929B4}" presName="horz2" presStyleCnt="0"/>
      <dgm:spPr/>
    </dgm:pt>
    <dgm:pt modelId="{90C6A24E-EA75-431E-B549-AAB19901B843}" type="pres">
      <dgm:prSet presAssocID="{A2C16E30-DE04-4C96-92C2-BA4C286929B4}" presName="horzSpace2" presStyleCnt="0"/>
      <dgm:spPr/>
    </dgm:pt>
    <dgm:pt modelId="{E3482DFD-9DD3-4A0C-B5E2-B7AF5B20DCE8}" type="pres">
      <dgm:prSet presAssocID="{A2C16E30-DE04-4C96-92C2-BA4C286929B4}" presName="tx2" presStyleLbl="revTx" presStyleIdx="1" presStyleCnt="3"/>
      <dgm:spPr/>
    </dgm:pt>
    <dgm:pt modelId="{920147F5-B2C9-4961-8250-6B7769EF524C}" type="pres">
      <dgm:prSet presAssocID="{A2C16E30-DE04-4C96-92C2-BA4C286929B4}" presName="vert2" presStyleCnt="0"/>
      <dgm:spPr/>
    </dgm:pt>
    <dgm:pt modelId="{1BB9DDB9-394B-4700-9C88-23561A9AD444}" type="pres">
      <dgm:prSet presAssocID="{A2C16E30-DE04-4C96-92C2-BA4C286929B4}" presName="thinLine2b" presStyleLbl="callout" presStyleIdx="0" presStyleCnt="2"/>
      <dgm:spPr/>
    </dgm:pt>
    <dgm:pt modelId="{FDEBB419-2BF8-4E12-B1A6-9AAC38987A64}" type="pres">
      <dgm:prSet presAssocID="{A2C16E30-DE04-4C96-92C2-BA4C286929B4}" presName="vertSpace2b" presStyleCnt="0"/>
      <dgm:spPr/>
    </dgm:pt>
    <dgm:pt modelId="{0D93CBD9-3BF9-4DE6-9A41-938C83AA17A4}" type="pres">
      <dgm:prSet presAssocID="{538B4722-DFE3-4703-A98F-13FC22480E3A}" presName="horz2" presStyleCnt="0"/>
      <dgm:spPr/>
    </dgm:pt>
    <dgm:pt modelId="{C22A8BBE-78B8-4626-8AAE-184F3B27959A}" type="pres">
      <dgm:prSet presAssocID="{538B4722-DFE3-4703-A98F-13FC22480E3A}" presName="horzSpace2" presStyleCnt="0"/>
      <dgm:spPr/>
    </dgm:pt>
    <dgm:pt modelId="{0AD06939-E664-4331-8AF8-79CB6260F5AB}" type="pres">
      <dgm:prSet presAssocID="{538B4722-DFE3-4703-A98F-13FC22480E3A}" presName="tx2" presStyleLbl="revTx" presStyleIdx="2" presStyleCnt="3"/>
      <dgm:spPr/>
    </dgm:pt>
    <dgm:pt modelId="{AE885A7E-0E25-475D-88D3-09391B56DF50}" type="pres">
      <dgm:prSet presAssocID="{538B4722-DFE3-4703-A98F-13FC22480E3A}" presName="vert2" presStyleCnt="0"/>
      <dgm:spPr/>
    </dgm:pt>
    <dgm:pt modelId="{E7A6EB48-5E09-4958-9F18-588DCED6B214}" type="pres">
      <dgm:prSet presAssocID="{538B4722-DFE3-4703-A98F-13FC22480E3A}" presName="thinLine2b" presStyleLbl="callout" presStyleIdx="1" presStyleCnt="2"/>
      <dgm:spPr/>
    </dgm:pt>
    <dgm:pt modelId="{6B154FD4-A000-4C40-8B5D-1B6260FA3314}" type="pres">
      <dgm:prSet presAssocID="{538B4722-DFE3-4703-A98F-13FC22480E3A}" presName="vertSpace2b" presStyleCnt="0"/>
      <dgm:spPr/>
    </dgm:pt>
  </dgm:ptLst>
  <dgm:cxnLst>
    <dgm:cxn modelId="{12B25913-28C6-4D3A-9F68-FC90265E9292}" type="presOf" srcId="{538B4722-DFE3-4703-A98F-13FC22480E3A}" destId="{0AD06939-E664-4331-8AF8-79CB6260F5AB}" srcOrd="0" destOrd="0" presId="urn:microsoft.com/office/officeart/2008/layout/LinedList"/>
    <dgm:cxn modelId="{8A5C692F-91D9-4600-9435-3DCEF9428341}" type="presOf" srcId="{5E218AC9-AC97-477F-8253-B96B9818DBEC}" destId="{48F6A0B3-0631-4144-8CF5-16EA97FA4A2E}" srcOrd="0" destOrd="0" presId="urn:microsoft.com/office/officeart/2008/layout/LinedList"/>
    <dgm:cxn modelId="{8F633D46-BAC8-4CCF-B98A-23E5102AF871}" type="presOf" srcId="{53A5BDCF-904B-4885-9606-C5DD43432256}" destId="{29A7322C-3AD0-498B-856E-5D096357CCEA}" srcOrd="0" destOrd="0" presId="urn:microsoft.com/office/officeart/2008/layout/LinedList"/>
    <dgm:cxn modelId="{ECACC46C-331C-4E0A-9562-FB282F2074C9}" srcId="{5E218AC9-AC97-477F-8253-B96B9818DBEC}" destId="{53A5BDCF-904B-4885-9606-C5DD43432256}" srcOrd="0" destOrd="0" parTransId="{FB7E9E05-791A-46F0-954C-3EC83DF58FFE}" sibTransId="{FF1A37F5-2505-4547-BF70-65DB0CA0091B}"/>
    <dgm:cxn modelId="{1258316D-6E34-4193-9DFF-9DBF9D6BE02A}" type="presOf" srcId="{A2C16E30-DE04-4C96-92C2-BA4C286929B4}" destId="{E3482DFD-9DD3-4A0C-B5E2-B7AF5B20DCE8}" srcOrd="0" destOrd="0" presId="urn:microsoft.com/office/officeart/2008/layout/LinedList"/>
    <dgm:cxn modelId="{ACAB4AC4-D216-4473-9775-46C04703A5AA}" srcId="{53A5BDCF-904B-4885-9606-C5DD43432256}" destId="{A2C16E30-DE04-4C96-92C2-BA4C286929B4}" srcOrd="0" destOrd="0" parTransId="{0E1A7EB3-0390-45A9-930F-F30A0C237CDC}" sibTransId="{0C2FFCB3-CC41-4256-9883-12CDF689C48E}"/>
    <dgm:cxn modelId="{C4D6F3FF-2126-4588-A38A-AB7871A36F1E}" srcId="{53A5BDCF-904B-4885-9606-C5DD43432256}" destId="{538B4722-DFE3-4703-A98F-13FC22480E3A}" srcOrd="1" destOrd="0" parTransId="{4627CFA0-A020-4C60-98B3-917E54027FFC}" sibTransId="{B5F92074-DD2F-40D0-921B-D792A6DA2099}"/>
    <dgm:cxn modelId="{AE3C7C5F-D2E9-4B25-B47F-29B56A79AD2E}" type="presParOf" srcId="{48F6A0B3-0631-4144-8CF5-16EA97FA4A2E}" destId="{FC02F39F-65C9-4439-87A9-5702623EE899}" srcOrd="0" destOrd="0" presId="urn:microsoft.com/office/officeart/2008/layout/LinedList"/>
    <dgm:cxn modelId="{BE71094D-D020-46DF-BDDB-D019E2052C6D}" type="presParOf" srcId="{48F6A0B3-0631-4144-8CF5-16EA97FA4A2E}" destId="{FEDAC6F4-C684-4BBC-9CD7-B94A8F5F77DF}" srcOrd="1" destOrd="0" presId="urn:microsoft.com/office/officeart/2008/layout/LinedList"/>
    <dgm:cxn modelId="{38CDDA78-2570-4A1E-A7B4-5B0E315DE702}" type="presParOf" srcId="{FEDAC6F4-C684-4BBC-9CD7-B94A8F5F77DF}" destId="{29A7322C-3AD0-498B-856E-5D096357CCEA}" srcOrd="0" destOrd="0" presId="urn:microsoft.com/office/officeart/2008/layout/LinedList"/>
    <dgm:cxn modelId="{4895D06F-5BAA-4F04-854C-E440578EFF67}" type="presParOf" srcId="{FEDAC6F4-C684-4BBC-9CD7-B94A8F5F77DF}" destId="{7AA0E185-F37F-4863-9AA0-A65CA2BC51E1}" srcOrd="1" destOrd="0" presId="urn:microsoft.com/office/officeart/2008/layout/LinedList"/>
    <dgm:cxn modelId="{DC22DE23-3C67-4A64-9738-C4E52F8F2664}" type="presParOf" srcId="{7AA0E185-F37F-4863-9AA0-A65CA2BC51E1}" destId="{FD20AF54-EAA6-4527-B894-860AE5ADDC8B}" srcOrd="0" destOrd="0" presId="urn:microsoft.com/office/officeart/2008/layout/LinedList"/>
    <dgm:cxn modelId="{C0226FB5-E42A-4E00-8471-0CCE9C1878E2}" type="presParOf" srcId="{7AA0E185-F37F-4863-9AA0-A65CA2BC51E1}" destId="{6899EE5C-9C13-49AB-896B-66375E7DBED4}" srcOrd="1" destOrd="0" presId="urn:microsoft.com/office/officeart/2008/layout/LinedList"/>
    <dgm:cxn modelId="{AE82A68A-DED5-47D9-9738-8D97A21B7EEA}" type="presParOf" srcId="{6899EE5C-9C13-49AB-896B-66375E7DBED4}" destId="{90C6A24E-EA75-431E-B549-AAB19901B843}" srcOrd="0" destOrd="0" presId="urn:microsoft.com/office/officeart/2008/layout/LinedList"/>
    <dgm:cxn modelId="{E73C05F4-C710-4EE4-8634-B13B1A576089}" type="presParOf" srcId="{6899EE5C-9C13-49AB-896B-66375E7DBED4}" destId="{E3482DFD-9DD3-4A0C-B5E2-B7AF5B20DCE8}" srcOrd="1" destOrd="0" presId="urn:microsoft.com/office/officeart/2008/layout/LinedList"/>
    <dgm:cxn modelId="{EF2E9DB9-9832-45A6-99ED-9F51870D3720}" type="presParOf" srcId="{6899EE5C-9C13-49AB-896B-66375E7DBED4}" destId="{920147F5-B2C9-4961-8250-6B7769EF524C}" srcOrd="2" destOrd="0" presId="urn:microsoft.com/office/officeart/2008/layout/LinedList"/>
    <dgm:cxn modelId="{FBFBC6AA-AD77-4383-A423-3C729FFBCC9B}" type="presParOf" srcId="{7AA0E185-F37F-4863-9AA0-A65CA2BC51E1}" destId="{1BB9DDB9-394B-4700-9C88-23561A9AD444}" srcOrd="2" destOrd="0" presId="urn:microsoft.com/office/officeart/2008/layout/LinedList"/>
    <dgm:cxn modelId="{D7BADF25-59DB-4D64-94A9-9BDA7C7EB5DC}" type="presParOf" srcId="{7AA0E185-F37F-4863-9AA0-A65CA2BC51E1}" destId="{FDEBB419-2BF8-4E12-B1A6-9AAC38987A64}" srcOrd="3" destOrd="0" presId="urn:microsoft.com/office/officeart/2008/layout/LinedList"/>
    <dgm:cxn modelId="{9A94A69A-93EF-49D9-8B1C-829F3BAB46CB}" type="presParOf" srcId="{7AA0E185-F37F-4863-9AA0-A65CA2BC51E1}" destId="{0D93CBD9-3BF9-4DE6-9A41-938C83AA17A4}" srcOrd="4" destOrd="0" presId="urn:microsoft.com/office/officeart/2008/layout/LinedList"/>
    <dgm:cxn modelId="{B549BB64-7E9A-4B7B-B4E9-8043972E0B0C}" type="presParOf" srcId="{0D93CBD9-3BF9-4DE6-9A41-938C83AA17A4}" destId="{C22A8BBE-78B8-4626-8AAE-184F3B27959A}" srcOrd="0" destOrd="0" presId="urn:microsoft.com/office/officeart/2008/layout/LinedList"/>
    <dgm:cxn modelId="{CC61E506-9ED3-4E6F-8529-F7265216B6AA}" type="presParOf" srcId="{0D93CBD9-3BF9-4DE6-9A41-938C83AA17A4}" destId="{0AD06939-E664-4331-8AF8-79CB6260F5AB}" srcOrd="1" destOrd="0" presId="urn:microsoft.com/office/officeart/2008/layout/LinedList"/>
    <dgm:cxn modelId="{4196B2C7-3381-42AB-B797-C915CD4C1BEB}" type="presParOf" srcId="{0D93CBD9-3BF9-4DE6-9A41-938C83AA17A4}" destId="{AE885A7E-0E25-475D-88D3-09391B56DF50}" srcOrd="2" destOrd="0" presId="urn:microsoft.com/office/officeart/2008/layout/LinedList"/>
    <dgm:cxn modelId="{F8EF17A1-3065-41ED-BBCA-4C9DE3E7330C}" type="presParOf" srcId="{7AA0E185-F37F-4863-9AA0-A65CA2BC51E1}" destId="{E7A6EB48-5E09-4958-9F18-588DCED6B214}" srcOrd="5" destOrd="0" presId="urn:microsoft.com/office/officeart/2008/layout/LinedList"/>
    <dgm:cxn modelId="{E2A2204A-1FBE-43BF-B6FC-AEAB83782597}" type="presParOf" srcId="{7AA0E185-F37F-4863-9AA0-A65CA2BC51E1}" destId="{6B154FD4-A000-4C40-8B5D-1B6260FA331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1D2A86-3ECC-47A9-95F7-9CE51DEFA5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FF5B22-B691-482A-81FD-8ECAC18E630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Prioritize whole-person health</a:t>
          </a:r>
        </a:p>
      </dgm:t>
    </dgm:pt>
    <dgm:pt modelId="{ACE5D332-1DC2-48B7-88EC-7A166C2CD93D}" type="parTrans" cxnId="{B315B628-CA9B-4DCA-91D1-25EBD3EE9E93}">
      <dgm:prSet/>
      <dgm:spPr/>
      <dgm:t>
        <a:bodyPr/>
        <a:lstStyle/>
        <a:p>
          <a:endParaRPr lang="en-US"/>
        </a:p>
      </dgm:t>
    </dgm:pt>
    <dgm:pt modelId="{683D901E-0154-4D75-9E21-826FB742A408}" type="sibTrans" cxnId="{B315B628-CA9B-4DCA-91D1-25EBD3EE9E93}">
      <dgm:prSet/>
      <dgm:spPr/>
      <dgm:t>
        <a:bodyPr/>
        <a:lstStyle/>
        <a:p>
          <a:endParaRPr lang="en-US"/>
        </a:p>
      </dgm:t>
    </dgm:pt>
    <dgm:pt modelId="{F2A673B0-4F4C-462C-9EE5-51522C63026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/>
            <a:t>Health equity and enhanced CLAS standards</a:t>
          </a:r>
          <a:endParaRPr lang="en-US" dirty="0"/>
        </a:p>
      </dgm:t>
    </dgm:pt>
    <dgm:pt modelId="{A24A253C-973D-4E23-84A2-7CDC985D862D}" type="parTrans" cxnId="{3D9FA053-AB48-4510-90DC-B571FC5B7849}">
      <dgm:prSet/>
      <dgm:spPr/>
      <dgm:t>
        <a:bodyPr/>
        <a:lstStyle/>
        <a:p>
          <a:endParaRPr lang="en-US"/>
        </a:p>
      </dgm:t>
    </dgm:pt>
    <dgm:pt modelId="{709019CE-74E6-4BDD-AFB9-0A6CD92A415E}" type="sibTrans" cxnId="{3D9FA053-AB48-4510-90DC-B571FC5B7849}">
      <dgm:prSet/>
      <dgm:spPr/>
      <dgm:t>
        <a:bodyPr/>
        <a:lstStyle/>
        <a:p>
          <a:endParaRPr lang="en-US"/>
        </a:p>
      </dgm:t>
    </dgm:pt>
    <dgm:pt modelId="{959820F1-48F4-4628-8652-3740287079F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 Screening and assessment structure</a:t>
          </a:r>
        </a:p>
      </dgm:t>
    </dgm:pt>
    <dgm:pt modelId="{02F2098D-39B9-4DCF-B724-00B6CCCFEDB9}" type="parTrans" cxnId="{4969A5F0-1783-40D7-923C-A12B4FB9BEDB}">
      <dgm:prSet/>
      <dgm:spPr/>
      <dgm:t>
        <a:bodyPr/>
        <a:lstStyle/>
        <a:p>
          <a:endParaRPr lang="en-US"/>
        </a:p>
      </dgm:t>
    </dgm:pt>
    <dgm:pt modelId="{422B9362-BA63-49D0-A05D-EFA5B5D23883}" type="sibTrans" cxnId="{4969A5F0-1783-40D7-923C-A12B4FB9BEDB}">
      <dgm:prSet/>
      <dgm:spPr/>
      <dgm:t>
        <a:bodyPr/>
        <a:lstStyle/>
        <a:p>
          <a:endParaRPr lang="en-US"/>
        </a:p>
      </dgm:t>
    </dgm:pt>
    <dgm:pt modelId="{25F26B19-83CE-4D09-A0B8-ECA8368E839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Emphasize care coordination</a:t>
          </a:r>
        </a:p>
      </dgm:t>
    </dgm:pt>
    <dgm:pt modelId="{6959BE19-882B-4D51-9142-533BFE5DA8B9}" type="parTrans" cxnId="{51FF11B0-61BE-4A7C-82D7-1D2CCF0D3F3D}">
      <dgm:prSet/>
      <dgm:spPr/>
      <dgm:t>
        <a:bodyPr/>
        <a:lstStyle/>
        <a:p>
          <a:endParaRPr lang="en-US"/>
        </a:p>
      </dgm:t>
    </dgm:pt>
    <dgm:pt modelId="{AA11F7AC-5508-4D04-9C20-B07EAFF19DAB}" type="sibTrans" cxnId="{51FF11B0-61BE-4A7C-82D7-1D2CCF0D3F3D}">
      <dgm:prSet/>
      <dgm:spPr/>
      <dgm:t>
        <a:bodyPr/>
        <a:lstStyle/>
        <a:p>
          <a:endParaRPr lang="en-US"/>
        </a:p>
      </dgm:t>
    </dgm:pt>
    <dgm:pt modelId="{902C84B8-9087-4469-97CB-3E0D74047FA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/>
            <a:t>Community Needs Assessment</a:t>
          </a:r>
          <a:endParaRPr lang="en-US" dirty="0"/>
        </a:p>
      </dgm:t>
    </dgm:pt>
    <dgm:pt modelId="{AED14ED6-F16C-468B-8089-E3EC44ED8CB0}" type="parTrans" cxnId="{E30D8D72-3344-4D3E-A101-1A43EA0953BE}">
      <dgm:prSet/>
      <dgm:spPr/>
      <dgm:t>
        <a:bodyPr/>
        <a:lstStyle/>
        <a:p>
          <a:endParaRPr lang="en-US"/>
        </a:p>
      </dgm:t>
    </dgm:pt>
    <dgm:pt modelId="{11D7D6D8-3E67-4877-89E7-7DA7F9B855FB}" type="sibTrans" cxnId="{E30D8D72-3344-4D3E-A101-1A43EA0953BE}">
      <dgm:prSet/>
      <dgm:spPr/>
      <dgm:t>
        <a:bodyPr/>
        <a:lstStyle/>
        <a:p>
          <a:endParaRPr lang="en-US"/>
        </a:p>
      </dgm:t>
    </dgm:pt>
    <dgm:pt modelId="{A42DDA7F-BCC1-4730-87A8-67A1A80420B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/>
            <a:t>Workforce and training standards </a:t>
          </a:r>
          <a:endParaRPr lang="en-US" dirty="0"/>
        </a:p>
      </dgm:t>
    </dgm:pt>
    <dgm:pt modelId="{3C8202F0-7534-4625-A4DA-C9C837A9F9BB}" type="parTrans" cxnId="{B639EC52-FB13-452E-BB87-13672C774DA6}">
      <dgm:prSet/>
      <dgm:spPr/>
      <dgm:t>
        <a:bodyPr/>
        <a:lstStyle/>
        <a:p>
          <a:endParaRPr lang="en-US"/>
        </a:p>
      </dgm:t>
    </dgm:pt>
    <dgm:pt modelId="{C2DD17F9-0B0C-4726-88BE-00C20059A77E}" type="sibTrans" cxnId="{B639EC52-FB13-452E-BB87-13672C774DA6}">
      <dgm:prSet/>
      <dgm:spPr/>
      <dgm:t>
        <a:bodyPr/>
        <a:lstStyle/>
        <a:p>
          <a:endParaRPr lang="en-US"/>
        </a:p>
      </dgm:t>
    </dgm:pt>
    <dgm:pt modelId="{2303E544-1401-4263-B7C4-97651B9AF40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Meaningful inclusion of client voice and Board representation </a:t>
          </a:r>
        </a:p>
      </dgm:t>
    </dgm:pt>
    <dgm:pt modelId="{9EC059A5-14C5-4112-AB87-4D252B6A5681}" type="parTrans" cxnId="{950C4182-AFCD-430E-8A8D-180C63C33906}">
      <dgm:prSet/>
      <dgm:spPr/>
      <dgm:t>
        <a:bodyPr/>
        <a:lstStyle/>
        <a:p>
          <a:endParaRPr lang="en-US"/>
        </a:p>
      </dgm:t>
    </dgm:pt>
    <dgm:pt modelId="{CB7EC178-2D5A-4CA3-9D22-7FE34DD1B2AC}" type="sibTrans" cxnId="{950C4182-AFCD-430E-8A8D-180C63C33906}">
      <dgm:prSet/>
      <dgm:spPr/>
      <dgm:t>
        <a:bodyPr/>
        <a:lstStyle/>
        <a:p>
          <a:endParaRPr lang="en-US"/>
        </a:p>
      </dgm:t>
    </dgm:pt>
    <dgm:pt modelId="{2A24F4F5-3A03-4E43-9A30-D854D57E9D77}" type="pres">
      <dgm:prSet presAssocID="{FD1D2A86-3ECC-47A9-95F7-9CE51DEFA58F}" presName="Name0" presStyleCnt="0">
        <dgm:presLayoutVars>
          <dgm:chMax val="7"/>
          <dgm:chPref val="7"/>
          <dgm:dir/>
        </dgm:presLayoutVars>
      </dgm:prSet>
      <dgm:spPr/>
    </dgm:pt>
    <dgm:pt modelId="{722FD062-12B4-4C07-AA81-4266D163D2FD}" type="pres">
      <dgm:prSet presAssocID="{FD1D2A86-3ECC-47A9-95F7-9CE51DEFA58F}" presName="Name1" presStyleCnt="0"/>
      <dgm:spPr/>
    </dgm:pt>
    <dgm:pt modelId="{9D87C694-F428-429A-B70E-1866BC008584}" type="pres">
      <dgm:prSet presAssocID="{FD1D2A86-3ECC-47A9-95F7-9CE51DEFA58F}" presName="cycle" presStyleCnt="0"/>
      <dgm:spPr/>
    </dgm:pt>
    <dgm:pt modelId="{9C729045-BE56-48B5-8BA0-AC7C000747E4}" type="pres">
      <dgm:prSet presAssocID="{FD1D2A86-3ECC-47A9-95F7-9CE51DEFA58F}" presName="srcNode" presStyleLbl="node1" presStyleIdx="0" presStyleCnt="7"/>
      <dgm:spPr/>
    </dgm:pt>
    <dgm:pt modelId="{DF00A602-B36D-40D6-9C1A-F0016856A59C}" type="pres">
      <dgm:prSet presAssocID="{FD1D2A86-3ECC-47A9-95F7-9CE51DEFA58F}" presName="conn" presStyleLbl="parChTrans1D2" presStyleIdx="0" presStyleCnt="1"/>
      <dgm:spPr/>
    </dgm:pt>
    <dgm:pt modelId="{83B0806A-A306-44D0-B3C9-A33803EEA751}" type="pres">
      <dgm:prSet presAssocID="{FD1D2A86-3ECC-47A9-95F7-9CE51DEFA58F}" presName="extraNode" presStyleLbl="node1" presStyleIdx="0" presStyleCnt="7"/>
      <dgm:spPr/>
    </dgm:pt>
    <dgm:pt modelId="{4BC66F23-55AF-40B4-A59D-D7DD9ED48FA3}" type="pres">
      <dgm:prSet presAssocID="{FD1D2A86-3ECC-47A9-95F7-9CE51DEFA58F}" presName="dstNode" presStyleLbl="node1" presStyleIdx="0" presStyleCnt="7"/>
      <dgm:spPr/>
    </dgm:pt>
    <dgm:pt modelId="{3132CAF6-0148-4B6B-A4E5-B8370E6F0FDA}" type="pres">
      <dgm:prSet presAssocID="{72FF5B22-B691-482A-81FD-8ECAC18E6302}" presName="text_1" presStyleLbl="node1" presStyleIdx="0" presStyleCnt="7">
        <dgm:presLayoutVars>
          <dgm:bulletEnabled val="1"/>
        </dgm:presLayoutVars>
      </dgm:prSet>
      <dgm:spPr/>
    </dgm:pt>
    <dgm:pt modelId="{5D3C9BD5-694B-4B02-81DE-EEFE6A2A3896}" type="pres">
      <dgm:prSet presAssocID="{72FF5B22-B691-482A-81FD-8ECAC18E6302}" presName="accent_1" presStyleCnt="0"/>
      <dgm:spPr/>
    </dgm:pt>
    <dgm:pt modelId="{8D0B6D6F-3A54-4058-A67E-DF8CE44C6560}" type="pres">
      <dgm:prSet presAssocID="{72FF5B22-B691-482A-81FD-8ECAC18E6302}" presName="accentRepeatNode" presStyleLbl="solidFgAcc1" presStyleIdx="0" presStyleCnt="7"/>
      <dgm:spPr/>
    </dgm:pt>
    <dgm:pt modelId="{DD8D0F01-07C1-428D-8379-68BF5494C411}" type="pres">
      <dgm:prSet presAssocID="{F2A673B0-4F4C-462C-9EE5-51522C630267}" presName="text_2" presStyleLbl="node1" presStyleIdx="1" presStyleCnt="7">
        <dgm:presLayoutVars>
          <dgm:bulletEnabled val="1"/>
        </dgm:presLayoutVars>
      </dgm:prSet>
      <dgm:spPr/>
    </dgm:pt>
    <dgm:pt modelId="{F62B2CA6-6FD1-41B3-855C-69F8E09060B0}" type="pres">
      <dgm:prSet presAssocID="{F2A673B0-4F4C-462C-9EE5-51522C630267}" presName="accent_2" presStyleCnt="0"/>
      <dgm:spPr/>
    </dgm:pt>
    <dgm:pt modelId="{B44C7F59-73F9-48CD-92F1-66FC87B66598}" type="pres">
      <dgm:prSet presAssocID="{F2A673B0-4F4C-462C-9EE5-51522C630267}" presName="accentRepeatNode" presStyleLbl="solidFgAcc1" presStyleIdx="1" presStyleCnt="7"/>
      <dgm:spPr/>
    </dgm:pt>
    <dgm:pt modelId="{9718E17F-16D0-42BA-87B3-AC4A51783BD1}" type="pres">
      <dgm:prSet presAssocID="{25F26B19-83CE-4D09-A0B8-ECA8368E839F}" presName="text_3" presStyleLbl="node1" presStyleIdx="2" presStyleCnt="7">
        <dgm:presLayoutVars>
          <dgm:bulletEnabled val="1"/>
        </dgm:presLayoutVars>
      </dgm:prSet>
      <dgm:spPr/>
    </dgm:pt>
    <dgm:pt modelId="{DB68D478-8BDC-4B69-8A29-830B0B7FA0A6}" type="pres">
      <dgm:prSet presAssocID="{25F26B19-83CE-4D09-A0B8-ECA8368E839F}" presName="accent_3" presStyleCnt="0"/>
      <dgm:spPr/>
    </dgm:pt>
    <dgm:pt modelId="{372AAF01-DDAF-4DCC-8BFC-947DD5DE053B}" type="pres">
      <dgm:prSet presAssocID="{25F26B19-83CE-4D09-A0B8-ECA8368E839F}" presName="accentRepeatNode" presStyleLbl="solidFgAcc1" presStyleIdx="2" presStyleCnt="7"/>
      <dgm:spPr/>
    </dgm:pt>
    <dgm:pt modelId="{09829418-B1B1-4DB0-A0FE-EC656E45F2B9}" type="pres">
      <dgm:prSet presAssocID="{959820F1-48F4-4628-8652-3740287079FB}" presName="text_4" presStyleLbl="node1" presStyleIdx="3" presStyleCnt="7">
        <dgm:presLayoutVars>
          <dgm:bulletEnabled val="1"/>
        </dgm:presLayoutVars>
      </dgm:prSet>
      <dgm:spPr/>
    </dgm:pt>
    <dgm:pt modelId="{CA09C70A-012D-4430-9E20-0FF2722824E3}" type="pres">
      <dgm:prSet presAssocID="{959820F1-48F4-4628-8652-3740287079FB}" presName="accent_4" presStyleCnt="0"/>
      <dgm:spPr/>
    </dgm:pt>
    <dgm:pt modelId="{6A3AA9AE-D5BA-4161-BD7F-ED67AB11E351}" type="pres">
      <dgm:prSet presAssocID="{959820F1-48F4-4628-8652-3740287079FB}" presName="accentRepeatNode" presStyleLbl="solidFgAcc1" presStyleIdx="3" presStyleCnt="7"/>
      <dgm:spPr/>
    </dgm:pt>
    <dgm:pt modelId="{D80A789D-B9DB-4F63-9884-49B8CB154B3F}" type="pres">
      <dgm:prSet presAssocID="{902C84B8-9087-4469-97CB-3E0D74047FA0}" presName="text_5" presStyleLbl="node1" presStyleIdx="4" presStyleCnt="7">
        <dgm:presLayoutVars>
          <dgm:bulletEnabled val="1"/>
        </dgm:presLayoutVars>
      </dgm:prSet>
      <dgm:spPr/>
    </dgm:pt>
    <dgm:pt modelId="{A77E30D6-C476-4ADC-BCA7-C6729C1B2BB7}" type="pres">
      <dgm:prSet presAssocID="{902C84B8-9087-4469-97CB-3E0D74047FA0}" presName="accent_5" presStyleCnt="0"/>
      <dgm:spPr/>
    </dgm:pt>
    <dgm:pt modelId="{1B060AFB-52F0-4109-B145-8B290B78921D}" type="pres">
      <dgm:prSet presAssocID="{902C84B8-9087-4469-97CB-3E0D74047FA0}" presName="accentRepeatNode" presStyleLbl="solidFgAcc1" presStyleIdx="4" presStyleCnt="7"/>
      <dgm:spPr/>
    </dgm:pt>
    <dgm:pt modelId="{59D5AAC0-1590-4943-B6DC-E04B89EABA00}" type="pres">
      <dgm:prSet presAssocID="{A42DDA7F-BCC1-4730-87A8-67A1A80420B5}" presName="text_6" presStyleLbl="node1" presStyleIdx="5" presStyleCnt="7">
        <dgm:presLayoutVars>
          <dgm:bulletEnabled val="1"/>
        </dgm:presLayoutVars>
      </dgm:prSet>
      <dgm:spPr/>
    </dgm:pt>
    <dgm:pt modelId="{69CE3666-1B11-4A86-B34F-7122EA4910B8}" type="pres">
      <dgm:prSet presAssocID="{A42DDA7F-BCC1-4730-87A8-67A1A80420B5}" presName="accent_6" presStyleCnt="0"/>
      <dgm:spPr/>
    </dgm:pt>
    <dgm:pt modelId="{DE400A15-2A42-40A2-9424-00FB17E950C2}" type="pres">
      <dgm:prSet presAssocID="{A42DDA7F-BCC1-4730-87A8-67A1A80420B5}" presName="accentRepeatNode" presStyleLbl="solidFgAcc1" presStyleIdx="5" presStyleCnt="7"/>
      <dgm:spPr/>
    </dgm:pt>
    <dgm:pt modelId="{CBDCF5FB-2F22-4D4C-9F68-5797BD440242}" type="pres">
      <dgm:prSet presAssocID="{2303E544-1401-4263-B7C4-97651B9AF40B}" presName="text_7" presStyleLbl="node1" presStyleIdx="6" presStyleCnt="7">
        <dgm:presLayoutVars>
          <dgm:bulletEnabled val="1"/>
        </dgm:presLayoutVars>
      </dgm:prSet>
      <dgm:spPr/>
    </dgm:pt>
    <dgm:pt modelId="{81C01FFE-6346-4175-B336-FA67A55F6197}" type="pres">
      <dgm:prSet presAssocID="{2303E544-1401-4263-B7C4-97651B9AF40B}" presName="accent_7" presStyleCnt="0"/>
      <dgm:spPr/>
    </dgm:pt>
    <dgm:pt modelId="{C6B8ECC7-1C7A-4FA9-A847-D186E5D88DAC}" type="pres">
      <dgm:prSet presAssocID="{2303E544-1401-4263-B7C4-97651B9AF40B}" presName="accentRepeatNode" presStyleLbl="solidFgAcc1" presStyleIdx="6" presStyleCnt="7"/>
      <dgm:spPr/>
    </dgm:pt>
  </dgm:ptLst>
  <dgm:cxnLst>
    <dgm:cxn modelId="{38174825-EAA8-4461-A1D3-05B606F56A2E}" type="presOf" srcId="{959820F1-48F4-4628-8652-3740287079FB}" destId="{09829418-B1B1-4DB0-A0FE-EC656E45F2B9}" srcOrd="0" destOrd="0" presId="urn:microsoft.com/office/officeart/2008/layout/VerticalCurvedList"/>
    <dgm:cxn modelId="{B315B628-CA9B-4DCA-91D1-25EBD3EE9E93}" srcId="{FD1D2A86-3ECC-47A9-95F7-9CE51DEFA58F}" destId="{72FF5B22-B691-482A-81FD-8ECAC18E6302}" srcOrd="0" destOrd="0" parTransId="{ACE5D332-1DC2-48B7-88EC-7A166C2CD93D}" sibTransId="{683D901E-0154-4D75-9E21-826FB742A408}"/>
    <dgm:cxn modelId="{3C83DC3D-5AAC-4804-BB89-EEC900CE4419}" type="presOf" srcId="{F2A673B0-4F4C-462C-9EE5-51522C630267}" destId="{DD8D0F01-07C1-428D-8379-68BF5494C411}" srcOrd="0" destOrd="0" presId="urn:microsoft.com/office/officeart/2008/layout/VerticalCurvedList"/>
    <dgm:cxn modelId="{7FD5CF3F-6C38-440C-9539-DFE47299E014}" type="presOf" srcId="{683D901E-0154-4D75-9E21-826FB742A408}" destId="{DF00A602-B36D-40D6-9C1A-F0016856A59C}" srcOrd="0" destOrd="0" presId="urn:microsoft.com/office/officeart/2008/layout/VerticalCurvedList"/>
    <dgm:cxn modelId="{8E3AAE65-36A1-4954-BE2C-126DBB4F4D29}" type="presOf" srcId="{2303E544-1401-4263-B7C4-97651B9AF40B}" destId="{CBDCF5FB-2F22-4D4C-9F68-5797BD440242}" srcOrd="0" destOrd="0" presId="urn:microsoft.com/office/officeart/2008/layout/VerticalCurvedList"/>
    <dgm:cxn modelId="{4FE60B47-AE93-4DAE-A115-686AA4CD7005}" type="presOf" srcId="{FD1D2A86-3ECC-47A9-95F7-9CE51DEFA58F}" destId="{2A24F4F5-3A03-4E43-9A30-D854D57E9D77}" srcOrd="0" destOrd="0" presId="urn:microsoft.com/office/officeart/2008/layout/VerticalCurvedList"/>
    <dgm:cxn modelId="{E30D8D72-3344-4D3E-A101-1A43EA0953BE}" srcId="{FD1D2A86-3ECC-47A9-95F7-9CE51DEFA58F}" destId="{902C84B8-9087-4469-97CB-3E0D74047FA0}" srcOrd="4" destOrd="0" parTransId="{AED14ED6-F16C-468B-8089-E3EC44ED8CB0}" sibTransId="{11D7D6D8-3E67-4877-89E7-7DA7F9B855FB}"/>
    <dgm:cxn modelId="{B639EC52-FB13-452E-BB87-13672C774DA6}" srcId="{FD1D2A86-3ECC-47A9-95F7-9CE51DEFA58F}" destId="{A42DDA7F-BCC1-4730-87A8-67A1A80420B5}" srcOrd="5" destOrd="0" parTransId="{3C8202F0-7534-4625-A4DA-C9C837A9F9BB}" sibTransId="{C2DD17F9-0B0C-4726-88BE-00C20059A77E}"/>
    <dgm:cxn modelId="{3D9FA053-AB48-4510-90DC-B571FC5B7849}" srcId="{FD1D2A86-3ECC-47A9-95F7-9CE51DEFA58F}" destId="{F2A673B0-4F4C-462C-9EE5-51522C630267}" srcOrd="1" destOrd="0" parTransId="{A24A253C-973D-4E23-84A2-7CDC985D862D}" sibTransId="{709019CE-74E6-4BDD-AFB9-0A6CD92A415E}"/>
    <dgm:cxn modelId="{9B4F5A77-EE59-4FE2-894B-8BB376BE2128}" type="presOf" srcId="{72FF5B22-B691-482A-81FD-8ECAC18E6302}" destId="{3132CAF6-0148-4B6B-A4E5-B8370E6F0FDA}" srcOrd="0" destOrd="0" presId="urn:microsoft.com/office/officeart/2008/layout/VerticalCurvedList"/>
    <dgm:cxn modelId="{3BE0427E-4CF8-460D-B63D-39D1F0E3255C}" type="presOf" srcId="{25F26B19-83CE-4D09-A0B8-ECA8368E839F}" destId="{9718E17F-16D0-42BA-87B3-AC4A51783BD1}" srcOrd="0" destOrd="0" presId="urn:microsoft.com/office/officeart/2008/layout/VerticalCurvedList"/>
    <dgm:cxn modelId="{950C4182-AFCD-430E-8A8D-180C63C33906}" srcId="{FD1D2A86-3ECC-47A9-95F7-9CE51DEFA58F}" destId="{2303E544-1401-4263-B7C4-97651B9AF40B}" srcOrd="6" destOrd="0" parTransId="{9EC059A5-14C5-4112-AB87-4D252B6A5681}" sibTransId="{CB7EC178-2D5A-4CA3-9D22-7FE34DD1B2AC}"/>
    <dgm:cxn modelId="{1F7AA787-1F28-4EDA-A224-036B83BB5724}" type="presOf" srcId="{A42DDA7F-BCC1-4730-87A8-67A1A80420B5}" destId="{59D5AAC0-1590-4943-B6DC-E04B89EABA00}" srcOrd="0" destOrd="0" presId="urn:microsoft.com/office/officeart/2008/layout/VerticalCurvedList"/>
    <dgm:cxn modelId="{51FF11B0-61BE-4A7C-82D7-1D2CCF0D3F3D}" srcId="{FD1D2A86-3ECC-47A9-95F7-9CE51DEFA58F}" destId="{25F26B19-83CE-4D09-A0B8-ECA8368E839F}" srcOrd="2" destOrd="0" parTransId="{6959BE19-882B-4D51-9142-533BFE5DA8B9}" sibTransId="{AA11F7AC-5508-4D04-9C20-B07EAFF19DAB}"/>
    <dgm:cxn modelId="{7B3C7CCA-8D7D-437F-BFF3-862FFEE843CE}" type="presOf" srcId="{902C84B8-9087-4469-97CB-3E0D74047FA0}" destId="{D80A789D-B9DB-4F63-9884-49B8CB154B3F}" srcOrd="0" destOrd="0" presId="urn:microsoft.com/office/officeart/2008/layout/VerticalCurvedList"/>
    <dgm:cxn modelId="{4969A5F0-1783-40D7-923C-A12B4FB9BEDB}" srcId="{FD1D2A86-3ECC-47A9-95F7-9CE51DEFA58F}" destId="{959820F1-48F4-4628-8652-3740287079FB}" srcOrd="3" destOrd="0" parTransId="{02F2098D-39B9-4DCF-B724-00B6CCCFEDB9}" sibTransId="{422B9362-BA63-49D0-A05D-EFA5B5D23883}"/>
    <dgm:cxn modelId="{1B3F369E-C5E6-4C72-AC64-E6CD9BDD611A}" type="presParOf" srcId="{2A24F4F5-3A03-4E43-9A30-D854D57E9D77}" destId="{722FD062-12B4-4C07-AA81-4266D163D2FD}" srcOrd="0" destOrd="0" presId="urn:microsoft.com/office/officeart/2008/layout/VerticalCurvedList"/>
    <dgm:cxn modelId="{D4893B2E-3D6B-41BC-BE9A-C736CCC509DE}" type="presParOf" srcId="{722FD062-12B4-4C07-AA81-4266D163D2FD}" destId="{9D87C694-F428-429A-B70E-1866BC008584}" srcOrd="0" destOrd="0" presId="urn:microsoft.com/office/officeart/2008/layout/VerticalCurvedList"/>
    <dgm:cxn modelId="{E4A6BDD1-126F-4469-9CA5-D065D1F1A3FF}" type="presParOf" srcId="{9D87C694-F428-429A-B70E-1866BC008584}" destId="{9C729045-BE56-48B5-8BA0-AC7C000747E4}" srcOrd="0" destOrd="0" presId="urn:microsoft.com/office/officeart/2008/layout/VerticalCurvedList"/>
    <dgm:cxn modelId="{9B334095-4AE3-414B-B3F1-C9DA521802CA}" type="presParOf" srcId="{9D87C694-F428-429A-B70E-1866BC008584}" destId="{DF00A602-B36D-40D6-9C1A-F0016856A59C}" srcOrd="1" destOrd="0" presId="urn:microsoft.com/office/officeart/2008/layout/VerticalCurvedList"/>
    <dgm:cxn modelId="{691B4DEC-1D4C-46D8-B3BB-1E8B83086718}" type="presParOf" srcId="{9D87C694-F428-429A-B70E-1866BC008584}" destId="{83B0806A-A306-44D0-B3C9-A33803EEA751}" srcOrd="2" destOrd="0" presId="urn:microsoft.com/office/officeart/2008/layout/VerticalCurvedList"/>
    <dgm:cxn modelId="{46412BDC-349D-4353-97B4-47AD3B5266F5}" type="presParOf" srcId="{9D87C694-F428-429A-B70E-1866BC008584}" destId="{4BC66F23-55AF-40B4-A59D-D7DD9ED48FA3}" srcOrd="3" destOrd="0" presId="urn:microsoft.com/office/officeart/2008/layout/VerticalCurvedList"/>
    <dgm:cxn modelId="{16BC5EB3-E53A-471D-B642-616798B0B78E}" type="presParOf" srcId="{722FD062-12B4-4C07-AA81-4266D163D2FD}" destId="{3132CAF6-0148-4B6B-A4E5-B8370E6F0FDA}" srcOrd="1" destOrd="0" presId="urn:microsoft.com/office/officeart/2008/layout/VerticalCurvedList"/>
    <dgm:cxn modelId="{1AE279B7-C95B-4033-9EF1-AF5362F3111C}" type="presParOf" srcId="{722FD062-12B4-4C07-AA81-4266D163D2FD}" destId="{5D3C9BD5-694B-4B02-81DE-EEFE6A2A3896}" srcOrd="2" destOrd="0" presId="urn:microsoft.com/office/officeart/2008/layout/VerticalCurvedList"/>
    <dgm:cxn modelId="{E501855D-AEC8-4D31-B6AE-664CD0A2D587}" type="presParOf" srcId="{5D3C9BD5-694B-4B02-81DE-EEFE6A2A3896}" destId="{8D0B6D6F-3A54-4058-A67E-DF8CE44C6560}" srcOrd="0" destOrd="0" presId="urn:microsoft.com/office/officeart/2008/layout/VerticalCurvedList"/>
    <dgm:cxn modelId="{520EDCA6-353A-49EA-A9E4-0206BBBB61A7}" type="presParOf" srcId="{722FD062-12B4-4C07-AA81-4266D163D2FD}" destId="{DD8D0F01-07C1-428D-8379-68BF5494C411}" srcOrd="3" destOrd="0" presId="urn:microsoft.com/office/officeart/2008/layout/VerticalCurvedList"/>
    <dgm:cxn modelId="{7BADC654-2463-4C16-B8F5-1DEB6FEAB542}" type="presParOf" srcId="{722FD062-12B4-4C07-AA81-4266D163D2FD}" destId="{F62B2CA6-6FD1-41B3-855C-69F8E09060B0}" srcOrd="4" destOrd="0" presId="urn:microsoft.com/office/officeart/2008/layout/VerticalCurvedList"/>
    <dgm:cxn modelId="{F23CDEE1-164D-4DAA-84A1-F84840994136}" type="presParOf" srcId="{F62B2CA6-6FD1-41B3-855C-69F8E09060B0}" destId="{B44C7F59-73F9-48CD-92F1-66FC87B66598}" srcOrd="0" destOrd="0" presId="urn:microsoft.com/office/officeart/2008/layout/VerticalCurvedList"/>
    <dgm:cxn modelId="{03973C72-3573-47B7-881A-BED8A3844CE2}" type="presParOf" srcId="{722FD062-12B4-4C07-AA81-4266D163D2FD}" destId="{9718E17F-16D0-42BA-87B3-AC4A51783BD1}" srcOrd="5" destOrd="0" presId="urn:microsoft.com/office/officeart/2008/layout/VerticalCurvedList"/>
    <dgm:cxn modelId="{774DAC6C-46B2-46D8-A467-D80524ABCB1D}" type="presParOf" srcId="{722FD062-12B4-4C07-AA81-4266D163D2FD}" destId="{DB68D478-8BDC-4B69-8A29-830B0B7FA0A6}" srcOrd="6" destOrd="0" presId="urn:microsoft.com/office/officeart/2008/layout/VerticalCurvedList"/>
    <dgm:cxn modelId="{46640C95-D180-42E7-A929-0707D5DF54D9}" type="presParOf" srcId="{DB68D478-8BDC-4B69-8A29-830B0B7FA0A6}" destId="{372AAF01-DDAF-4DCC-8BFC-947DD5DE053B}" srcOrd="0" destOrd="0" presId="urn:microsoft.com/office/officeart/2008/layout/VerticalCurvedList"/>
    <dgm:cxn modelId="{02979045-828B-45AD-97ED-2329FCF4C20E}" type="presParOf" srcId="{722FD062-12B4-4C07-AA81-4266D163D2FD}" destId="{09829418-B1B1-4DB0-A0FE-EC656E45F2B9}" srcOrd="7" destOrd="0" presId="urn:microsoft.com/office/officeart/2008/layout/VerticalCurvedList"/>
    <dgm:cxn modelId="{D9E862DE-8E48-46F8-8A76-6393D8ECF30F}" type="presParOf" srcId="{722FD062-12B4-4C07-AA81-4266D163D2FD}" destId="{CA09C70A-012D-4430-9E20-0FF2722824E3}" srcOrd="8" destOrd="0" presId="urn:microsoft.com/office/officeart/2008/layout/VerticalCurvedList"/>
    <dgm:cxn modelId="{2B227D79-A78F-462C-B752-8DB4AD499F71}" type="presParOf" srcId="{CA09C70A-012D-4430-9E20-0FF2722824E3}" destId="{6A3AA9AE-D5BA-4161-BD7F-ED67AB11E351}" srcOrd="0" destOrd="0" presId="urn:microsoft.com/office/officeart/2008/layout/VerticalCurvedList"/>
    <dgm:cxn modelId="{08CB9E4C-EF8B-4642-A095-00FD8F0DD3EF}" type="presParOf" srcId="{722FD062-12B4-4C07-AA81-4266D163D2FD}" destId="{D80A789D-B9DB-4F63-9884-49B8CB154B3F}" srcOrd="9" destOrd="0" presId="urn:microsoft.com/office/officeart/2008/layout/VerticalCurvedList"/>
    <dgm:cxn modelId="{08D8C933-DE07-49FD-8984-457E468A89B4}" type="presParOf" srcId="{722FD062-12B4-4C07-AA81-4266D163D2FD}" destId="{A77E30D6-C476-4ADC-BCA7-C6729C1B2BB7}" srcOrd="10" destOrd="0" presId="urn:microsoft.com/office/officeart/2008/layout/VerticalCurvedList"/>
    <dgm:cxn modelId="{E6A556B8-A1F9-4A7B-BCB8-ADA4B2102F30}" type="presParOf" srcId="{A77E30D6-C476-4ADC-BCA7-C6729C1B2BB7}" destId="{1B060AFB-52F0-4109-B145-8B290B78921D}" srcOrd="0" destOrd="0" presId="urn:microsoft.com/office/officeart/2008/layout/VerticalCurvedList"/>
    <dgm:cxn modelId="{648AB76A-115C-4E28-9468-041F4641AC6F}" type="presParOf" srcId="{722FD062-12B4-4C07-AA81-4266D163D2FD}" destId="{59D5AAC0-1590-4943-B6DC-E04B89EABA00}" srcOrd="11" destOrd="0" presId="urn:microsoft.com/office/officeart/2008/layout/VerticalCurvedList"/>
    <dgm:cxn modelId="{58234616-E416-4211-8A5F-D077CC7B27B0}" type="presParOf" srcId="{722FD062-12B4-4C07-AA81-4266D163D2FD}" destId="{69CE3666-1B11-4A86-B34F-7122EA4910B8}" srcOrd="12" destOrd="0" presId="urn:microsoft.com/office/officeart/2008/layout/VerticalCurvedList"/>
    <dgm:cxn modelId="{6C7F9A3A-495A-4C3B-995B-4A801E6553BA}" type="presParOf" srcId="{69CE3666-1B11-4A86-B34F-7122EA4910B8}" destId="{DE400A15-2A42-40A2-9424-00FB17E950C2}" srcOrd="0" destOrd="0" presId="urn:microsoft.com/office/officeart/2008/layout/VerticalCurvedList"/>
    <dgm:cxn modelId="{A7CB1AF0-8CF7-44FE-B694-9CACEEA8C289}" type="presParOf" srcId="{722FD062-12B4-4C07-AA81-4266D163D2FD}" destId="{CBDCF5FB-2F22-4D4C-9F68-5797BD440242}" srcOrd="13" destOrd="0" presId="urn:microsoft.com/office/officeart/2008/layout/VerticalCurvedList"/>
    <dgm:cxn modelId="{122FE38F-9153-4FB6-A3DA-1A2C07EA82A1}" type="presParOf" srcId="{722FD062-12B4-4C07-AA81-4266D163D2FD}" destId="{81C01FFE-6346-4175-B336-FA67A55F6197}" srcOrd="14" destOrd="0" presId="urn:microsoft.com/office/officeart/2008/layout/VerticalCurvedList"/>
    <dgm:cxn modelId="{A88766A1-5377-4718-9CCA-D0C007A8FF25}" type="presParOf" srcId="{81C01FFE-6346-4175-B336-FA67A55F6197}" destId="{C6B8ECC7-1C7A-4FA9-A847-D186E5D88D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B58152-AC6A-40A9-B933-B53E052BF1EE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7006A1F-FFA5-41DC-8DB2-5540BEC140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dirty="0">
              <a:solidFill>
                <a:schemeClr val="bg1"/>
              </a:solidFill>
            </a:rPr>
            <a:t>Sara Reid</a:t>
          </a:r>
        </a:p>
        <a:p>
          <a:pPr>
            <a:lnSpc>
              <a:spcPct val="100000"/>
            </a:lnSpc>
          </a:pPr>
          <a:r>
            <a:rPr lang="en-US" sz="2000" dirty="0">
              <a:solidFill>
                <a:schemeClr val="bg1"/>
              </a:solidFill>
            </a:rPr>
            <a:t>Director of Quality and Program Development</a:t>
          </a:r>
        </a:p>
        <a:p>
          <a:pPr>
            <a:lnSpc>
              <a:spcPct val="100000"/>
            </a:lnSpc>
          </a:pPr>
          <a:r>
            <a:rPr lang="en-US" sz="2000" dirty="0">
              <a:solidFill>
                <a:schemeClr val="bg1"/>
              </a:solidFill>
            </a:rPr>
            <a:t>Chair, CBHC CCBHC Workgroup</a:t>
          </a:r>
        </a:p>
      </dgm:t>
    </dgm:pt>
    <dgm:pt modelId="{80EDA644-CF6D-43B4-B496-AE664F3CECF6}" type="parTrans" cxnId="{BC3D43CF-1F76-408A-9C86-7323B1AFFDD2}">
      <dgm:prSet/>
      <dgm:spPr/>
      <dgm:t>
        <a:bodyPr/>
        <a:lstStyle/>
        <a:p>
          <a:endParaRPr lang="en-US"/>
        </a:p>
      </dgm:t>
    </dgm:pt>
    <dgm:pt modelId="{69FBBF15-B63E-4F80-9C6E-6C108CA4EE50}" type="sibTrans" cxnId="{BC3D43CF-1F76-408A-9C86-7323B1AFFDD2}">
      <dgm:prSet/>
      <dgm:spPr/>
      <dgm:t>
        <a:bodyPr/>
        <a:lstStyle/>
        <a:p>
          <a:endParaRPr lang="en-US"/>
        </a:p>
      </dgm:t>
    </dgm:pt>
    <dgm:pt modelId="{D83B425A-0971-40A8-BA8B-8DFF49782F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bg1"/>
              </a:solidFill>
            </a:rPr>
            <a:t>303-413-6271</a:t>
          </a:r>
        </a:p>
      </dgm:t>
    </dgm:pt>
    <dgm:pt modelId="{3EA068FF-BCA9-4EFB-9021-5710223B3F9D}" type="parTrans" cxnId="{EEBF752D-9F0B-4BF3-A6DC-F49F2ACBB113}">
      <dgm:prSet/>
      <dgm:spPr/>
      <dgm:t>
        <a:bodyPr/>
        <a:lstStyle/>
        <a:p>
          <a:endParaRPr lang="en-US"/>
        </a:p>
      </dgm:t>
    </dgm:pt>
    <dgm:pt modelId="{2B578A93-93DE-4B7E-88E1-EFAAA7285C9D}" type="sibTrans" cxnId="{EEBF752D-9F0B-4BF3-A6DC-F49F2ACBB113}">
      <dgm:prSet/>
      <dgm:spPr/>
      <dgm:t>
        <a:bodyPr/>
        <a:lstStyle/>
        <a:p>
          <a:endParaRPr lang="en-US"/>
        </a:p>
      </dgm:t>
    </dgm:pt>
    <dgm:pt modelId="{4B7C154E-0351-4662-B02D-1D7AB94853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bg1"/>
              </a:solidFill>
            </a:rPr>
            <a:t>sreid@mhpcolorado.org</a:t>
          </a:r>
        </a:p>
      </dgm:t>
    </dgm:pt>
    <dgm:pt modelId="{28DF1332-A029-4C2F-8F32-E1D2165B3D40}" type="parTrans" cxnId="{1188496D-A981-4283-B28F-6493145CE94B}">
      <dgm:prSet/>
      <dgm:spPr/>
      <dgm:t>
        <a:bodyPr/>
        <a:lstStyle/>
        <a:p>
          <a:endParaRPr lang="en-US"/>
        </a:p>
      </dgm:t>
    </dgm:pt>
    <dgm:pt modelId="{39E3989D-56BA-43E6-9309-580830BC4998}" type="sibTrans" cxnId="{1188496D-A981-4283-B28F-6493145CE94B}">
      <dgm:prSet/>
      <dgm:spPr/>
      <dgm:t>
        <a:bodyPr/>
        <a:lstStyle/>
        <a:p>
          <a:endParaRPr lang="en-US"/>
        </a:p>
      </dgm:t>
    </dgm:pt>
    <dgm:pt modelId="{D4565E58-FDBF-46B1-B245-52D7E1CE2C52}" type="pres">
      <dgm:prSet presAssocID="{F8B58152-AC6A-40A9-B933-B53E052BF1EE}" presName="root" presStyleCnt="0">
        <dgm:presLayoutVars>
          <dgm:dir/>
          <dgm:resizeHandles val="exact"/>
        </dgm:presLayoutVars>
      </dgm:prSet>
      <dgm:spPr/>
    </dgm:pt>
    <dgm:pt modelId="{3C48842E-3BB6-4C12-882B-CE0A6EE10976}" type="pres">
      <dgm:prSet presAssocID="{F7006A1F-FFA5-41DC-8DB2-5540BEC14081}" presName="compNode" presStyleCnt="0"/>
      <dgm:spPr/>
    </dgm:pt>
    <dgm:pt modelId="{7039CD56-6344-4CAA-9C78-845C2D9159B5}" type="pres">
      <dgm:prSet presAssocID="{F7006A1F-FFA5-41DC-8DB2-5540BEC14081}" presName="bgRect" presStyleLbl="bgShp" presStyleIdx="0" presStyleCnt="3"/>
      <dgm:spPr>
        <a:noFill/>
      </dgm:spPr>
    </dgm:pt>
    <dgm:pt modelId="{4BA47B86-B3DA-4725-B5E7-DA9B5308EFDC}" type="pres">
      <dgm:prSet presAssocID="{F7006A1F-FFA5-41DC-8DB2-5540BEC140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emale Profile with solid fill"/>
        </a:ext>
      </dgm:extLst>
    </dgm:pt>
    <dgm:pt modelId="{50BEDDE6-89DF-4B51-B0AA-1685B7B83873}" type="pres">
      <dgm:prSet presAssocID="{F7006A1F-FFA5-41DC-8DB2-5540BEC14081}" presName="spaceRect" presStyleCnt="0"/>
      <dgm:spPr/>
    </dgm:pt>
    <dgm:pt modelId="{75B839E0-2F56-431B-A77F-67B8381BC2F5}" type="pres">
      <dgm:prSet presAssocID="{F7006A1F-FFA5-41DC-8DB2-5540BEC14081}" presName="parTx" presStyleLbl="revTx" presStyleIdx="0" presStyleCnt="3" custScaleY="121295">
        <dgm:presLayoutVars>
          <dgm:chMax val="0"/>
          <dgm:chPref val="0"/>
        </dgm:presLayoutVars>
      </dgm:prSet>
      <dgm:spPr/>
    </dgm:pt>
    <dgm:pt modelId="{CBA717F4-C70D-4E66-8CF7-7ADBE27807E2}" type="pres">
      <dgm:prSet presAssocID="{69FBBF15-B63E-4F80-9C6E-6C108CA4EE50}" presName="sibTrans" presStyleCnt="0"/>
      <dgm:spPr/>
    </dgm:pt>
    <dgm:pt modelId="{04AE7933-2FA0-46EF-9DC0-665CC37A4EE5}" type="pres">
      <dgm:prSet presAssocID="{D83B425A-0971-40A8-BA8B-8DFF49782F56}" presName="compNode" presStyleCnt="0"/>
      <dgm:spPr/>
    </dgm:pt>
    <dgm:pt modelId="{58A3DBEB-41D5-4492-82CE-7BF083A15CA5}" type="pres">
      <dgm:prSet presAssocID="{D83B425A-0971-40A8-BA8B-8DFF49782F56}" presName="bgRect" presStyleLbl="bgShp" presStyleIdx="1" presStyleCnt="3"/>
      <dgm:spPr>
        <a:noFill/>
      </dgm:spPr>
    </dgm:pt>
    <dgm:pt modelId="{E779A078-6AA6-4BF2-AF81-56EDBE46C295}" type="pres">
      <dgm:prSet presAssocID="{D83B425A-0971-40A8-BA8B-8DFF49782F5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 with solid fill"/>
        </a:ext>
      </dgm:extLst>
    </dgm:pt>
    <dgm:pt modelId="{C5944C42-C716-4C59-BE44-C76CBCE0300C}" type="pres">
      <dgm:prSet presAssocID="{D83B425A-0971-40A8-BA8B-8DFF49782F56}" presName="spaceRect" presStyleCnt="0"/>
      <dgm:spPr/>
    </dgm:pt>
    <dgm:pt modelId="{514A5898-B8B5-4ED1-A894-4E7B841CFE80}" type="pres">
      <dgm:prSet presAssocID="{D83B425A-0971-40A8-BA8B-8DFF49782F56}" presName="parTx" presStyleLbl="revTx" presStyleIdx="1" presStyleCnt="3">
        <dgm:presLayoutVars>
          <dgm:chMax val="0"/>
          <dgm:chPref val="0"/>
        </dgm:presLayoutVars>
      </dgm:prSet>
      <dgm:spPr/>
    </dgm:pt>
    <dgm:pt modelId="{BE472D53-150E-422C-8E80-4B9070CD64BF}" type="pres">
      <dgm:prSet presAssocID="{2B578A93-93DE-4B7E-88E1-EFAAA7285C9D}" presName="sibTrans" presStyleCnt="0"/>
      <dgm:spPr/>
    </dgm:pt>
    <dgm:pt modelId="{1904FE7D-A0ED-4BB2-AA17-161B8EB3B346}" type="pres">
      <dgm:prSet presAssocID="{4B7C154E-0351-4662-B02D-1D7AB94853A9}" presName="compNode" presStyleCnt="0"/>
      <dgm:spPr/>
    </dgm:pt>
    <dgm:pt modelId="{434E77F6-C728-40C2-8FD7-A73C365EA90B}" type="pres">
      <dgm:prSet presAssocID="{4B7C154E-0351-4662-B02D-1D7AB94853A9}" presName="bgRect" presStyleLbl="bgShp" presStyleIdx="2" presStyleCnt="3"/>
      <dgm:spPr>
        <a:noFill/>
      </dgm:spPr>
    </dgm:pt>
    <dgm:pt modelId="{2E4DB6F1-011D-4C7C-A615-43E0CB495BFF}" type="pres">
      <dgm:prSet presAssocID="{4B7C154E-0351-4662-B02D-1D7AB94853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5EB35971-638D-4903-B20F-D627CBB3370A}" type="pres">
      <dgm:prSet presAssocID="{4B7C154E-0351-4662-B02D-1D7AB94853A9}" presName="spaceRect" presStyleCnt="0"/>
      <dgm:spPr/>
    </dgm:pt>
    <dgm:pt modelId="{52CFE8A2-6B05-46EC-A026-9D36C0A89C68}" type="pres">
      <dgm:prSet presAssocID="{4B7C154E-0351-4662-B02D-1D7AB94853A9}" presName="parTx" presStyleLbl="revTx" presStyleIdx="2" presStyleCnt="3" custLinFactNeighborX="-540" custLinFactNeighborY="-14256">
        <dgm:presLayoutVars>
          <dgm:chMax val="0"/>
          <dgm:chPref val="0"/>
        </dgm:presLayoutVars>
      </dgm:prSet>
      <dgm:spPr/>
    </dgm:pt>
  </dgm:ptLst>
  <dgm:cxnLst>
    <dgm:cxn modelId="{EEBF752D-9F0B-4BF3-A6DC-F49F2ACBB113}" srcId="{F8B58152-AC6A-40A9-B933-B53E052BF1EE}" destId="{D83B425A-0971-40A8-BA8B-8DFF49782F56}" srcOrd="1" destOrd="0" parTransId="{3EA068FF-BCA9-4EFB-9021-5710223B3F9D}" sibTransId="{2B578A93-93DE-4B7E-88E1-EFAAA7285C9D}"/>
    <dgm:cxn modelId="{860E4263-E9D5-4AB1-91CA-1E309A02948D}" type="presOf" srcId="{D83B425A-0971-40A8-BA8B-8DFF49782F56}" destId="{514A5898-B8B5-4ED1-A894-4E7B841CFE80}" srcOrd="0" destOrd="0" presId="urn:microsoft.com/office/officeart/2018/2/layout/IconVerticalSolidList"/>
    <dgm:cxn modelId="{BD72184D-C549-459E-B3A8-BFC1C9BB6912}" type="presOf" srcId="{4B7C154E-0351-4662-B02D-1D7AB94853A9}" destId="{52CFE8A2-6B05-46EC-A026-9D36C0A89C68}" srcOrd="0" destOrd="0" presId="urn:microsoft.com/office/officeart/2018/2/layout/IconVerticalSolidList"/>
    <dgm:cxn modelId="{1188496D-A981-4283-B28F-6493145CE94B}" srcId="{F8B58152-AC6A-40A9-B933-B53E052BF1EE}" destId="{4B7C154E-0351-4662-B02D-1D7AB94853A9}" srcOrd="2" destOrd="0" parTransId="{28DF1332-A029-4C2F-8F32-E1D2165B3D40}" sibTransId="{39E3989D-56BA-43E6-9309-580830BC4998}"/>
    <dgm:cxn modelId="{BC3D43CF-1F76-408A-9C86-7323B1AFFDD2}" srcId="{F8B58152-AC6A-40A9-B933-B53E052BF1EE}" destId="{F7006A1F-FFA5-41DC-8DB2-5540BEC14081}" srcOrd="0" destOrd="0" parTransId="{80EDA644-CF6D-43B4-B496-AE664F3CECF6}" sibTransId="{69FBBF15-B63E-4F80-9C6E-6C108CA4EE50}"/>
    <dgm:cxn modelId="{20A10ADE-D70D-4278-BE9D-EE3C0568B7BD}" type="presOf" srcId="{F7006A1F-FFA5-41DC-8DB2-5540BEC14081}" destId="{75B839E0-2F56-431B-A77F-67B8381BC2F5}" srcOrd="0" destOrd="0" presId="urn:microsoft.com/office/officeart/2018/2/layout/IconVerticalSolidList"/>
    <dgm:cxn modelId="{DF90ABEF-515E-4F39-B0E0-228AFFB1B0F7}" type="presOf" srcId="{F8B58152-AC6A-40A9-B933-B53E052BF1EE}" destId="{D4565E58-FDBF-46B1-B245-52D7E1CE2C52}" srcOrd="0" destOrd="0" presId="urn:microsoft.com/office/officeart/2018/2/layout/IconVerticalSolidList"/>
    <dgm:cxn modelId="{DF9DEF1D-9C86-4036-B732-F2C7B4390A8B}" type="presParOf" srcId="{D4565E58-FDBF-46B1-B245-52D7E1CE2C52}" destId="{3C48842E-3BB6-4C12-882B-CE0A6EE10976}" srcOrd="0" destOrd="0" presId="urn:microsoft.com/office/officeart/2018/2/layout/IconVerticalSolidList"/>
    <dgm:cxn modelId="{135FCD4E-CACE-40E5-BE91-636016AB3DEC}" type="presParOf" srcId="{3C48842E-3BB6-4C12-882B-CE0A6EE10976}" destId="{7039CD56-6344-4CAA-9C78-845C2D9159B5}" srcOrd="0" destOrd="0" presId="urn:microsoft.com/office/officeart/2018/2/layout/IconVerticalSolidList"/>
    <dgm:cxn modelId="{E6C11180-49DF-4A00-88D5-D830872B2312}" type="presParOf" srcId="{3C48842E-3BB6-4C12-882B-CE0A6EE10976}" destId="{4BA47B86-B3DA-4725-B5E7-DA9B5308EFDC}" srcOrd="1" destOrd="0" presId="urn:microsoft.com/office/officeart/2018/2/layout/IconVerticalSolidList"/>
    <dgm:cxn modelId="{C2924AA4-C8D9-492D-920C-63CBB9279861}" type="presParOf" srcId="{3C48842E-3BB6-4C12-882B-CE0A6EE10976}" destId="{50BEDDE6-89DF-4B51-B0AA-1685B7B83873}" srcOrd="2" destOrd="0" presId="urn:microsoft.com/office/officeart/2018/2/layout/IconVerticalSolidList"/>
    <dgm:cxn modelId="{D8F9B261-EE43-4AB7-B5F4-682DFEC44102}" type="presParOf" srcId="{3C48842E-3BB6-4C12-882B-CE0A6EE10976}" destId="{75B839E0-2F56-431B-A77F-67B8381BC2F5}" srcOrd="3" destOrd="0" presId="urn:microsoft.com/office/officeart/2018/2/layout/IconVerticalSolidList"/>
    <dgm:cxn modelId="{7550D8D3-9725-453F-926D-944C84BB1D7D}" type="presParOf" srcId="{D4565E58-FDBF-46B1-B245-52D7E1CE2C52}" destId="{CBA717F4-C70D-4E66-8CF7-7ADBE27807E2}" srcOrd="1" destOrd="0" presId="urn:microsoft.com/office/officeart/2018/2/layout/IconVerticalSolidList"/>
    <dgm:cxn modelId="{68F7AD14-D3F6-465D-9C4C-512FE68236B8}" type="presParOf" srcId="{D4565E58-FDBF-46B1-B245-52D7E1CE2C52}" destId="{04AE7933-2FA0-46EF-9DC0-665CC37A4EE5}" srcOrd="2" destOrd="0" presId="urn:microsoft.com/office/officeart/2018/2/layout/IconVerticalSolidList"/>
    <dgm:cxn modelId="{0EA532AB-936D-474B-9E71-10AFC2C4D9A3}" type="presParOf" srcId="{04AE7933-2FA0-46EF-9DC0-665CC37A4EE5}" destId="{58A3DBEB-41D5-4492-82CE-7BF083A15CA5}" srcOrd="0" destOrd="0" presId="urn:microsoft.com/office/officeart/2018/2/layout/IconVerticalSolidList"/>
    <dgm:cxn modelId="{25B42B5B-990D-4B4E-BA92-FC8B3EF0694D}" type="presParOf" srcId="{04AE7933-2FA0-46EF-9DC0-665CC37A4EE5}" destId="{E779A078-6AA6-4BF2-AF81-56EDBE46C295}" srcOrd="1" destOrd="0" presId="urn:microsoft.com/office/officeart/2018/2/layout/IconVerticalSolidList"/>
    <dgm:cxn modelId="{4DC2733D-1283-42EA-9109-C6BC6464B1BC}" type="presParOf" srcId="{04AE7933-2FA0-46EF-9DC0-665CC37A4EE5}" destId="{C5944C42-C716-4C59-BE44-C76CBCE0300C}" srcOrd="2" destOrd="0" presId="urn:microsoft.com/office/officeart/2018/2/layout/IconVerticalSolidList"/>
    <dgm:cxn modelId="{7B45A44B-579C-4DB9-9104-67FF58081302}" type="presParOf" srcId="{04AE7933-2FA0-46EF-9DC0-665CC37A4EE5}" destId="{514A5898-B8B5-4ED1-A894-4E7B841CFE80}" srcOrd="3" destOrd="0" presId="urn:microsoft.com/office/officeart/2018/2/layout/IconVerticalSolidList"/>
    <dgm:cxn modelId="{C7E55BB7-2E0C-41FD-BC98-D97FE57373F6}" type="presParOf" srcId="{D4565E58-FDBF-46B1-B245-52D7E1CE2C52}" destId="{BE472D53-150E-422C-8E80-4B9070CD64BF}" srcOrd="3" destOrd="0" presId="urn:microsoft.com/office/officeart/2018/2/layout/IconVerticalSolidList"/>
    <dgm:cxn modelId="{222CA2C6-F546-4327-BFD8-8C6D261D9E8B}" type="presParOf" srcId="{D4565E58-FDBF-46B1-B245-52D7E1CE2C52}" destId="{1904FE7D-A0ED-4BB2-AA17-161B8EB3B346}" srcOrd="4" destOrd="0" presId="urn:microsoft.com/office/officeart/2018/2/layout/IconVerticalSolidList"/>
    <dgm:cxn modelId="{F3275576-5446-4311-B403-F3592210BFA6}" type="presParOf" srcId="{1904FE7D-A0ED-4BB2-AA17-161B8EB3B346}" destId="{434E77F6-C728-40C2-8FD7-A73C365EA90B}" srcOrd="0" destOrd="0" presId="urn:microsoft.com/office/officeart/2018/2/layout/IconVerticalSolidList"/>
    <dgm:cxn modelId="{48A653C9-631F-4D77-A05E-30FEE61CD93C}" type="presParOf" srcId="{1904FE7D-A0ED-4BB2-AA17-161B8EB3B346}" destId="{2E4DB6F1-011D-4C7C-A615-43E0CB495BFF}" srcOrd="1" destOrd="0" presId="urn:microsoft.com/office/officeart/2018/2/layout/IconVerticalSolidList"/>
    <dgm:cxn modelId="{C83E1518-6EDC-4E6A-9F88-F49C6F6BB01B}" type="presParOf" srcId="{1904FE7D-A0ED-4BB2-AA17-161B8EB3B346}" destId="{5EB35971-638D-4903-B20F-D627CBB3370A}" srcOrd="2" destOrd="0" presId="urn:microsoft.com/office/officeart/2018/2/layout/IconVerticalSolidList"/>
    <dgm:cxn modelId="{01C746FA-9EE2-4E56-92B2-1923325207E4}" type="presParOf" srcId="{1904FE7D-A0ED-4BB2-AA17-161B8EB3B346}" destId="{52CFE8A2-6B05-46EC-A026-9D36C0A89C68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B58152-AC6A-40A9-B933-B53E052BF1EE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7006A1F-FFA5-41DC-8DB2-5540BEC140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dirty="0">
              <a:solidFill>
                <a:schemeClr val="bg1"/>
              </a:solidFill>
            </a:rPr>
            <a:t>Rebecca Farley David</a:t>
          </a:r>
        </a:p>
        <a:p>
          <a:pPr>
            <a:lnSpc>
              <a:spcPct val="100000"/>
            </a:lnSpc>
          </a:pPr>
          <a:r>
            <a:rPr lang="en-US" sz="2000" dirty="0">
              <a:solidFill>
                <a:schemeClr val="bg1"/>
              </a:solidFill>
            </a:rPr>
            <a:t>Senior Advisor, Public Policy &amp; Special Initiatives</a:t>
          </a:r>
        </a:p>
      </dgm:t>
    </dgm:pt>
    <dgm:pt modelId="{80EDA644-CF6D-43B4-B496-AE664F3CECF6}" type="parTrans" cxnId="{BC3D43CF-1F76-408A-9C86-7323B1AFFDD2}">
      <dgm:prSet/>
      <dgm:spPr/>
      <dgm:t>
        <a:bodyPr/>
        <a:lstStyle/>
        <a:p>
          <a:endParaRPr lang="en-US"/>
        </a:p>
      </dgm:t>
    </dgm:pt>
    <dgm:pt modelId="{69FBBF15-B63E-4F80-9C6E-6C108CA4EE50}" type="sibTrans" cxnId="{BC3D43CF-1F76-408A-9C86-7323B1AFFDD2}">
      <dgm:prSet/>
      <dgm:spPr/>
      <dgm:t>
        <a:bodyPr/>
        <a:lstStyle/>
        <a:p>
          <a:endParaRPr lang="en-US"/>
        </a:p>
      </dgm:t>
    </dgm:pt>
    <dgm:pt modelId="{D83B425A-0971-40A8-BA8B-8DFF49782F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bg1"/>
              </a:solidFill>
            </a:rPr>
            <a:t>202-684-3735</a:t>
          </a:r>
        </a:p>
      </dgm:t>
    </dgm:pt>
    <dgm:pt modelId="{3EA068FF-BCA9-4EFB-9021-5710223B3F9D}" type="parTrans" cxnId="{EEBF752D-9F0B-4BF3-A6DC-F49F2ACBB113}">
      <dgm:prSet/>
      <dgm:spPr/>
      <dgm:t>
        <a:bodyPr/>
        <a:lstStyle/>
        <a:p>
          <a:endParaRPr lang="en-US"/>
        </a:p>
      </dgm:t>
    </dgm:pt>
    <dgm:pt modelId="{2B578A93-93DE-4B7E-88E1-EFAAA7285C9D}" type="sibTrans" cxnId="{EEBF752D-9F0B-4BF3-A6DC-F49F2ACBB113}">
      <dgm:prSet/>
      <dgm:spPr/>
      <dgm:t>
        <a:bodyPr/>
        <a:lstStyle/>
        <a:p>
          <a:endParaRPr lang="en-US"/>
        </a:p>
      </dgm:t>
    </dgm:pt>
    <dgm:pt modelId="{4B7C154E-0351-4662-B02D-1D7AB94853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bg1"/>
              </a:solidFill>
            </a:rPr>
            <a:t>RebeccaD@TheNationalCouncil.org</a:t>
          </a:r>
        </a:p>
      </dgm:t>
    </dgm:pt>
    <dgm:pt modelId="{28DF1332-A029-4C2F-8F32-E1D2165B3D40}" type="parTrans" cxnId="{1188496D-A981-4283-B28F-6493145CE94B}">
      <dgm:prSet/>
      <dgm:spPr/>
      <dgm:t>
        <a:bodyPr/>
        <a:lstStyle/>
        <a:p>
          <a:endParaRPr lang="en-US"/>
        </a:p>
      </dgm:t>
    </dgm:pt>
    <dgm:pt modelId="{39E3989D-56BA-43E6-9309-580830BC4998}" type="sibTrans" cxnId="{1188496D-A981-4283-B28F-6493145CE94B}">
      <dgm:prSet/>
      <dgm:spPr/>
      <dgm:t>
        <a:bodyPr/>
        <a:lstStyle/>
        <a:p>
          <a:endParaRPr lang="en-US"/>
        </a:p>
      </dgm:t>
    </dgm:pt>
    <dgm:pt modelId="{D4565E58-FDBF-46B1-B245-52D7E1CE2C52}" type="pres">
      <dgm:prSet presAssocID="{F8B58152-AC6A-40A9-B933-B53E052BF1EE}" presName="root" presStyleCnt="0">
        <dgm:presLayoutVars>
          <dgm:dir/>
          <dgm:resizeHandles val="exact"/>
        </dgm:presLayoutVars>
      </dgm:prSet>
      <dgm:spPr/>
    </dgm:pt>
    <dgm:pt modelId="{3C48842E-3BB6-4C12-882B-CE0A6EE10976}" type="pres">
      <dgm:prSet presAssocID="{F7006A1F-FFA5-41DC-8DB2-5540BEC14081}" presName="compNode" presStyleCnt="0"/>
      <dgm:spPr/>
    </dgm:pt>
    <dgm:pt modelId="{7039CD56-6344-4CAA-9C78-845C2D9159B5}" type="pres">
      <dgm:prSet presAssocID="{F7006A1F-FFA5-41DC-8DB2-5540BEC14081}" presName="bgRect" presStyleLbl="bgShp" presStyleIdx="0" presStyleCnt="3"/>
      <dgm:spPr>
        <a:noFill/>
      </dgm:spPr>
    </dgm:pt>
    <dgm:pt modelId="{4BA47B86-B3DA-4725-B5E7-DA9B5308EFDC}" type="pres">
      <dgm:prSet presAssocID="{F7006A1F-FFA5-41DC-8DB2-5540BEC140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emale Profile with solid fill"/>
        </a:ext>
      </dgm:extLst>
    </dgm:pt>
    <dgm:pt modelId="{50BEDDE6-89DF-4B51-B0AA-1685B7B83873}" type="pres">
      <dgm:prSet presAssocID="{F7006A1F-FFA5-41DC-8DB2-5540BEC14081}" presName="spaceRect" presStyleCnt="0"/>
      <dgm:spPr/>
    </dgm:pt>
    <dgm:pt modelId="{75B839E0-2F56-431B-A77F-67B8381BC2F5}" type="pres">
      <dgm:prSet presAssocID="{F7006A1F-FFA5-41DC-8DB2-5540BEC14081}" presName="parTx" presStyleLbl="revTx" presStyleIdx="0" presStyleCnt="3" custScaleY="121295">
        <dgm:presLayoutVars>
          <dgm:chMax val="0"/>
          <dgm:chPref val="0"/>
        </dgm:presLayoutVars>
      </dgm:prSet>
      <dgm:spPr/>
    </dgm:pt>
    <dgm:pt modelId="{CBA717F4-C70D-4E66-8CF7-7ADBE27807E2}" type="pres">
      <dgm:prSet presAssocID="{69FBBF15-B63E-4F80-9C6E-6C108CA4EE50}" presName="sibTrans" presStyleCnt="0"/>
      <dgm:spPr/>
    </dgm:pt>
    <dgm:pt modelId="{04AE7933-2FA0-46EF-9DC0-665CC37A4EE5}" type="pres">
      <dgm:prSet presAssocID="{D83B425A-0971-40A8-BA8B-8DFF49782F56}" presName="compNode" presStyleCnt="0"/>
      <dgm:spPr/>
    </dgm:pt>
    <dgm:pt modelId="{58A3DBEB-41D5-4492-82CE-7BF083A15CA5}" type="pres">
      <dgm:prSet presAssocID="{D83B425A-0971-40A8-BA8B-8DFF49782F56}" presName="bgRect" presStyleLbl="bgShp" presStyleIdx="1" presStyleCnt="3"/>
      <dgm:spPr>
        <a:noFill/>
      </dgm:spPr>
    </dgm:pt>
    <dgm:pt modelId="{E779A078-6AA6-4BF2-AF81-56EDBE46C295}" type="pres">
      <dgm:prSet presAssocID="{D83B425A-0971-40A8-BA8B-8DFF49782F5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 with solid fill"/>
        </a:ext>
      </dgm:extLst>
    </dgm:pt>
    <dgm:pt modelId="{C5944C42-C716-4C59-BE44-C76CBCE0300C}" type="pres">
      <dgm:prSet presAssocID="{D83B425A-0971-40A8-BA8B-8DFF49782F56}" presName="spaceRect" presStyleCnt="0"/>
      <dgm:spPr/>
    </dgm:pt>
    <dgm:pt modelId="{514A5898-B8B5-4ED1-A894-4E7B841CFE80}" type="pres">
      <dgm:prSet presAssocID="{D83B425A-0971-40A8-BA8B-8DFF49782F56}" presName="parTx" presStyleLbl="revTx" presStyleIdx="1" presStyleCnt="3">
        <dgm:presLayoutVars>
          <dgm:chMax val="0"/>
          <dgm:chPref val="0"/>
        </dgm:presLayoutVars>
      </dgm:prSet>
      <dgm:spPr/>
    </dgm:pt>
    <dgm:pt modelId="{BE472D53-150E-422C-8E80-4B9070CD64BF}" type="pres">
      <dgm:prSet presAssocID="{2B578A93-93DE-4B7E-88E1-EFAAA7285C9D}" presName="sibTrans" presStyleCnt="0"/>
      <dgm:spPr/>
    </dgm:pt>
    <dgm:pt modelId="{1904FE7D-A0ED-4BB2-AA17-161B8EB3B346}" type="pres">
      <dgm:prSet presAssocID="{4B7C154E-0351-4662-B02D-1D7AB94853A9}" presName="compNode" presStyleCnt="0"/>
      <dgm:spPr/>
    </dgm:pt>
    <dgm:pt modelId="{434E77F6-C728-40C2-8FD7-A73C365EA90B}" type="pres">
      <dgm:prSet presAssocID="{4B7C154E-0351-4662-B02D-1D7AB94853A9}" presName="bgRect" presStyleLbl="bgShp" presStyleIdx="2" presStyleCnt="3"/>
      <dgm:spPr>
        <a:noFill/>
      </dgm:spPr>
    </dgm:pt>
    <dgm:pt modelId="{2E4DB6F1-011D-4C7C-A615-43E0CB495BFF}" type="pres">
      <dgm:prSet presAssocID="{4B7C154E-0351-4662-B02D-1D7AB94853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5EB35971-638D-4903-B20F-D627CBB3370A}" type="pres">
      <dgm:prSet presAssocID="{4B7C154E-0351-4662-B02D-1D7AB94853A9}" presName="spaceRect" presStyleCnt="0"/>
      <dgm:spPr/>
    </dgm:pt>
    <dgm:pt modelId="{52CFE8A2-6B05-46EC-A026-9D36C0A89C68}" type="pres">
      <dgm:prSet presAssocID="{4B7C154E-0351-4662-B02D-1D7AB94853A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EBF752D-9F0B-4BF3-A6DC-F49F2ACBB113}" srcId="{F8B58152-AC6A-40A9-B933-B53E052BF1EE}" destId="{D83B425A-0971-40A8-BA8B-8DFF49782F56}" srcOrd="1" destOrd="0" parTransId="{3EA068FF-BCA9-4EFB-9021-5710223B3F9D}" sibTransId="{2B578A93-93DE-4B7E-88E1-EFAAA7285C9D}"/>
    <dgm:cxn modelId="{860E4263-E9D5-4AB1-91CA-1E309A02948D}" type="presOf" srcId="{D83B425A-0971-40A8-BA8B-8DFF49782F56}" destId="{514A5898-B8B5-4ED1-A894-4E7B841CFE80}" srcOrd="0" destOrd="0" presId="urn:microsoft.com/office/officeart/2018/2/layout/IconVerticalSolidList"/>
    <dgm:cxn modelId="{BD72184D-C549-459E-B3A8-BFC1C9BB6912}" type="presOf" srcId="{4B7C154E-0351-4662-B02D-1D7AB94853A9}" destId="{52CFE8A2-6B05-46EC-A026-9D36C0A89C68}" srcOrd="0" destOrd="0" presId="urn:microsoft.com/office/officeart/2018/2/layout/IconVerticalSolidList"/>
    <dgm:cxn modelId="{1188496D-A981-4283-B28F-6493145CE94B}" srcId="{F8B58152-AC6A-40A9-B933-B53E052BF1EE}" destId="{4B7C154E-0351-4662-B02D-1D7AB94853A9}" srcOrd="2" destOrd="0" parTransId="{28DF1332-A029-4C2F-8F32-E1D2165B3D40}" sibTransId="{39E3989D-56BA-43E6-9309-580830BC4998}"/>
    <dgm:cxn modelId="{BC3D43CF-1F76-408A-9C86-7323B1AFFDD2}" srcId="{F8B58152-AC6A-40A9-B933-B53E052BF1EE}" destId="{F7006A1F-FFA5-41DC-8DB2-5540BEC14081}" srcOrd="0" destOrd="0" parTransId="{80EDA644-CF6D-43B4-B496-AE664F3CECF6}" sibTransId="{69FBBF15-B63E-4F80-9C6E-6C108CA4EE50}"/>
    <dgm:cxn modelId="{20A10ADE-D70D-4278-BE9D-EE3C0568B7BD}" type="presOf" srcId="{F7006A1F-FFA5-41DC-8DB2-5540BEC14081}" destId="{75B839E0-2F56-431B-A77F-67B8381BC2F5}" srcOrd="0" destOrd="0" presId="urn:microsoft.com/office/officeart/2018/2/layout/IconVerticalSolidList"/>
    <dgm:cxn modelId="{DF90ABEF-515E-4F39-B0E0-228AFFB1B0F7}" type="presOf" srcId="{F8B58152-AC6A-40A9-B933-B53E052BF1EE}" destId="{D4565E58-FDBF-46B1-B245-52D7E1CE2C52}" srcOrd="0" destOrd="0" presId="urn:microsoft.com/office/officeart/2018/2/layout/IconVerticalSolidList"/>
    <dgm:cxn modelId="{DF9DEF1D-9C86-4036-B732-F2C7B4390A8B}" type="presParOf" srcId="{D4565E58-FDBF-46B1-B245-52D7E1CE2C52}" destId="{3C48842E-3BB6-4C12-882B-CE0A6EE10976}" srcOrd="0" destOrd="0" presId="urn:microsoft.com/office/officeart/2018/2/layout/IconVerticalSolidList"/>
    <dgm:cxn modelId="{135FCD4E-CACE-40E5-BE91-636016AB3DEC}" type="presParOf" srcId="{3C48842E-3BB6-4C12-882B-CE0A6EE10976}" destId="{7039CD56-6344-4CAA-9C78-845C2D9159B5}" srcOrd="0" destOrd="0" presId="urn:microsoft.com/office/officeart/2018/2/layout/IconVerticalSolidList"/>
    <dgm:cxn modelId="{E6C11180-49DF-4A00-88D5-D830872B2312}" type="presParOf" srcId="{3C48842E-3BB6-4C12-882B-CE0A6EE10976}" destId="{4BA47B86-B3DA-4725-B5E7-DA9B5308EFDC}" srcOrd="1" destOrd="0" presId="urn:microsoft.com/office/officeart/2018/2/layout/IconVerticalSolidList"/>
    <dgm:cxn modelId="{C2924AA4-C8D9-492D-920C-63CBB9279861}" type="presParOf" srcId="{3C48842E-3BB6-4C12-882B-CE0A6EE10976}" destId="{50BEDDE6-89DF-4B51-B0AA-1685B7B83873}" srcOrd="2" destOrd="0" presId="urn:microsoft.com/office/officeart/2018/2/layout/IconVerticalSolidList"/>
    <dgm:cxn modelId="{D8F9B261-EE43-4AB7-B5F4-682DFEC44102}" type="presParOf" srcId="{3C48842E-3BB6-4C12-882B-CE0A6EE10976}" destId="{75B839E0-2F56-431B-A77F-67B8381BC2F5}" srcOrd="3" destOrd="0" presId="urn:microsoft.com/office/officeart/2018/2/layout/IconVerticalSolidList"/>
    <dgm:cxn modelId="{7550D8D3-9725-453F-926D-944C84BB1D7D}" type="presParOf" srcId="{D4565E58-FDBF-46B1-B245-52D7E1CE2C52}" destId="{CBA717F4-C70D-4E66-8CF7-7ADBE27807E2}" srcOrd="1" destOrd="0" presId="urn:microsoft.com/office/officeart/2018/2/layout/IconVerticalSolidList"/>
    <dgm:cxn modelId="{68F7AD14-D3F6-465D-9C4C-512FE68236B8}" type="presParOf" srcId="{D4565E58-FDBF-46B1-B245-52D7E1CE2C52}" destId="{04AE7933-2FA0-46EF-9DC0-665CC37A4EE5}" srcOrd="2" destOrd="0" presId="urn:microsoft.com/office/officeart/2018/2/layout/IconVerticalSolidList"/>
    <dgm:cxn modelId="{0EA532AB-936D-474B-9E71-10AFC2C4D9A3}" type="presParOf" srcId="{04AE7933-2FA0-46EF-9DC0-665CC37A4EE5}" destId="{58A3DBEB-41D5-4492-82CE-7BF083A15CA5}" srcOrd="0" destOrd="0" presId="urn:microsoft.com/office/officeart/2018/2/layout/IconVerticalSolidList"/>
    <dgm:cxn modelId="{25B42B5B-990D-4B4E-BA92-FC8B3EF0694D}" type="presParOf" srcId="{04AE7933-2FA0-46EF-9DC0-665CC37A4EE5}" destId="{E779A078-6AA6-4BF2-AF81-56EDBE46C295}" srcOrd="1" destOrd="0" presId="urn:microsoft.com/office/officeart/2018/2/layout/IconVerticalSolidList"/>
    <dgm:cxn modelId="{4DC2733D-1283-42EA-9109-C6BC6464B1BC}" type="presParOf" srcId="{04AE7933-2FA0-46EF-9DC0-665CC37A4EE5}" destId="{C5944C42-C716-4C59-BE44-C76CBCE0300C}" srcOrd="2" destOrd="0" presId="urn:microsoft.com/office/officeart/2018/2/layout/IconVerticalSolidList"/>
    <dgm:cxn modelId="{7B45A44B-579C-4DB9-9104-67FF58081302}" type="presParOf" srcId="{04AE7933-2FA0-46EF-9DC0-665CC37A4EE5}" destId="{514A5898-B8B5-4ED1-A894-4E7B841CFE80}" srcOrd="3" destOrd="0" presId="urn:microsoft.com/office/officeart/2018/2/layout/IconVerticalSolidList"/>
    <dgm:cxn modelId="{C7E55BB7-2E0C-41FD-BC98-D97FE57373F6}" type="presParOf" srcId="{D4565E58-FDBF-46B1-B245-52D7E1CE2C52}" destId="{BE472D53-150E-422C-8E80-4B9070CD64BF}" srcOrd="3" destOrd="0" presId="urn:microsoft.com/office/officeart/2018/2/layout/IconVerticalSolidList"/>
    <dgm:cxn modelId="{222CA2C6-F546-4327-BFD8-8C6D261D9E8B}" type="presParOf" srcId="{D4565E58-FDBF-46B1-B245-52D7E1CE2C52}" destId="{1904FE7D-A0ED-4BB2-AA17-161B8EB3B346}" srcOrd="4" destOrd="0" presId="urn:microsoft.com/office/officeart/2018/2/layout/IconVerticalSolidList"/>
    <dgm:cxn modelId="{F3275576-5446-4311-B403-F3592210BFA6}" type="presParOf" srcId="{1904FE7D-A0ED-4BB2-AA17-161B8EB3B346}" destId="{434E77F6-C728-40C2-8FD7-A73C365EA90B}" srcOrd="0" destOrd="0" presId="urn:microsoft.com/office/officeart/2018/2/layout/IconVerticalSolidList"/>
    <dgm:cxn modelId="{48A653C9-631F-4D77-A05E-30FEE61CD93C}" type="presParOf" srcId="{1904FE7D-A0ED-4BB2-AA17-161B8EB3B346}" destId="{2E4DB6F1-011D-4C7C-A615-43E0CB495BFF}" srcOrd="1" destOrd="0" presId="urn:microsoft.com/office/officeart/2018/2/layout/IconVerticalSolidList"/>
    <dgm:cxn modelId="{C83E1518-6EDC-4E6A-9F88-F49C6F6BB01B}" type="presParOf" srcId="{1904FE7D-A0ED-4BB2-AA17-161B8EB3B346}" destId="{5EB35971-638D-4903-B20F-D627CBB3370A}" srcOrd="2" destOrd="0" presId="urn:microsoft.com/office/officeart/2018/2/layout/IconVerticalSolidList"/>
    <dgm:cxn modelId="{01C746FA-9EE2-4E56-92B2-1923325207E4}" type="presParOf" srcId="{1904FE7D-A0ED-4BB2-AA17-161B8EB3B346}" destId="{52CFE8A2-6B05-46EC-A026-9D36C0A89C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45852-5CE7-4F21-8F86-8B7EF71E163B}">
      <dsp:nvSpPr>
        <dsp:cNvPr id="0" name=""/>
        <dsp:cNvSpPr/>
      </dsp:nvSpPr>
      <dsp:spPr>
        <a:xfrm>
          <a:off x="0" y="972999"/>
          <a:ext cx="10039902" cy="1297332"/>
        </a:xfrm>
        <a:prstGeom prst="notched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450C5-D44B-4D73-B9AB-C5CBA0387459}">
      <dsp:nvSpPr>
        <dsp:cNvPr id="0" name=""/>
        <dsp:cNvSpPr/>
      </dsp:nvSpPr>
      <dsp:spPr>
        <a:xfrm>
          <a:off x="772" y="0"/>
          <a:ext cx="1237584" cy="129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July 29, 2024: </a:t>
          </a:r>
          <a:r>
            <a:rPr lang="en-US" sz="1500" kern="1200" dirty="0"/>
            <a:t>Planning grant NOFO released</a:t>
          </a:r>
        </a:p>
      </dsp:txBody>
      <dsp:txXfrm>
        <a:off x="772" y="0"/>
        <a:ext cx="1237584" cy="1297332"/>
      </dsp:txXfrm>
    </dsp:sp>
    <dsp:sp modelId="{9FC5791B-679E-4F66-B6C4-062B99DCDA32}">
      <dsp:nvSpPr>
        <dsp:cNvPr id="0" name=""/>
        <dsp:cNvSpPr/>
      </dsp:nvSpPr>
      <dsp:spPr>
        <a:xfrm>
          <a:off x="457397" y="1459499"/>
          <a:ext cx="324333" cy="324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B5037-6CC9-4186-9E46-DC2464FEA80F}">
      <dsp:nvSpPr>
        <dsp:cNvPr id="0" name=""/>
        <dsp:cNvSpPr/>
      </dsp:nvSpPr>
      <dsp:spPr>
        <a:xfrm>
          <a:off x="1300235" y="1945999"/>
          <a:ext cx="1237584" cy="129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Sept. 12, 2024:</a:t>
          </a:r>
          <a:br>
            <a:rPr lang="en-US" sz="1500" kern="1200" dirty="0"/>
          </a:br>
          <a:r>
            <a:rPr lang="en-US" sz="1500" kern="1200" dirty="0"/>
            <a:t>Planning grant apps due</a:t>
          </a:r>
        </a:p>
      </dsp:txBody>
      <dsp:txXfrm>
        <a:off x="1300235" y="1945999"/>
        <a:ext cx="1237584" cy="1297332"/>
      </dsp:txXfrm>
    </dsp:sp>
    <dsp:sp modelId="{E0A91E0C-F0F1-4FE8-A8BE-8DB7A9CA8046}">
      <dsp:nvSpPr>
        <dsp:cNvPr id="0" name=""/>
        <dsp:cNvSpPr/>
      </dsp:nvSpPr>
      <dsp:spPr>
        <a:xfrm>
          <a:off x="1756861" y="1459499"/>
          <a:ext cx="324333" cy="324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E73C8-A77D-4320-8445-F0B252344DB8}">
      <dsp:nvSpPr>
        <dsp:cNvPr id="0" name=""/>
        <dsp:cNvSpPr/>
      </dsp:nvSpPr>
      <dsp:spPr>
        <a:xfrm>
          <a:off x="2599699" y="0"/>
          <a:ext cx="1237584" cy="129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Dec. 2024</a:t>
          </a:r>
          <a:r>
            <a:rPr lang="en-US" sz="1500" kern="1200" dirty="0"/>
            <a:t>: Planning grants awarded</a:t>
          </a:r>
        </a:p>
      </dsp:txBody>
      <dsp:txXfrm>
        <a:off x="2599699" y="0"/>
        <a:ext cx="1237584" cy="1297332"/>
      </dsp:txXfrm>
    </dsp:sp>
    <dsp:sp modelId="{5DC492AD-18E5-40D0-B8C5-AE9C34BEDE17}">
      <dsp:nvSpPr>
        <dsp:cNvPr id="0" name=""/>
        <dsp:cNvSpPr/>
      </dsp:nvSpPr>
      <dsp:spPr>
        <a:xfrm>
          <a:off x="3056325" y="1459499"/>
          <a:ext cx="324333" cy="324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6716F-452D-4A31-AC0E-8DFC7B2CE3E9}">
      <dsp:nvSpPr>
        <dsp:cNvPr id="0" name=""/>
        <dsp:cNvSpPr/>
      </dsp:nvSpPr>
      <dsp:spPr>
        <a:xfrm>
          <a:off x="3899163" y="1945999"/>
          <a:ext cx="1237584" cy="129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April 1, 2026: </a:t>
          </a:r>
          <a:r>
            <a:rPr lang="en-US" sz="1500" kern="1200" dirty="0"/>
            <a:t>Demo applications due</a:t>
          </a:r>
        </a:p>
      </dsp:txBody>
      <dsp:txXfrm>
        <a:off x="3899163" y="1945999"/>
        <a:ext cx="1237584" cy="1297332"/>
      </dsp:txXfrm>
    </dsp:sp>
    <dsp:sp modelId="{2C419A80-3B52-4643-BF74-2E95C5B4AF69}">
      <dsp:nvSpPr>
        <dsp:cNvPr id="0" name=""/>
        <dsp:cNvSpPr/>
      </dsp:nvSpPr>
      <dsp:spPr>
        <a:xfrm>
          <a:off x="4355789" y="1459499"/>
          <a:ext cx="324333" cy="324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DF353-A4C6-4B06-BAEA-9DE7240F8469}">
      <dsp:nvSpPr>
        <dsp:cNvPr id="0" name=""/>
        <dsp:cNvSpPr/>
      </dsp:nvSpPr>
      <dsp:spPr>
        <a:xfrm>
          <a:off x="5198627" y="0"/>
          <a:ext cx="1237584" cy="129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July 2026: </a:t>
          </a:r>
          <a:r>
            <a:rPr lang="en-US" sz="1500" kern="1200"/>
            <a:t>10 demo states selected</a:t>
          </a:r>
        </a:p>
      </dsp:txBody>
      <dsp:txXfrm>
        <a:off x="5198627" y="0"/>
        <a:ext cx="1237584" cy="1297332"/>
      </dsp:txXfrm>
    </dsp:sp>
    <dsp:sp modelId="{3D641EDE-01BA-44C9-8EB4-90DA0459876A}">
      <dsp:nvSpPr>
        <dsp:cNvPr id="0" name=""/>
        <dsp:cNvSpPr/>
      </dsp:nvSpPr>
      <dsp:spPr>
        <a:xfrm>
          <a:off x="5655253" y="1459499"/>
          <a:ext cx="324333" cy="324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6F08B-6A53-4586-B6FC-CC0098932C03}">
      <dsp:nvSpPr>
        <dsp:cNvPr id="0" name=""/>
        <dsp:cNvSpPr/>
      </dsp:nvSpPr>
      <dsp:spPr>
        <a:xfrm>
          <a:off x="6498091" y="1945999"/>
          <a:ext cx="1237584" cy="129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July 2028: </a:t>
          </a:r>
          <a:r>
            <a:rPr lang="en-US" sz="1500" kern="1200"/>
            <a:t>10 demo states selected</a:t>
          </a:r>
        </a:p>
      </dsp:txBody>
      <dsp:txXfrm>
        <a:off x="6498091" y="1945999"/>
        <a:ext cx="1237584" cy="1297332"/>
      </dsp:txXfrm>
    </dsp:sp>
    <dsp:sp modelId="{8503A8C5-BCB5-47E9-807B-46BB1D8E3864}">
      <dsp:nvSpPr>
        <dsp:cNvPr id="0" name=""/>
        <dsp:cNvSpPr/>
      </dsp:nvSpPr>
      <dsp:spPr>
        <a:xfrm>
          <a:off x="6954716" y="1459499"/>
          <a:ext cx="324333" cy="324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90D20-E0DB-4AF3-A2F8-150784E48755}">
      <dsp:nvSpPr>
        <dsp:cNvPr id="0" name=""/>
        <dsp:cNvSpPr/>
      </dsp:nvSpPr>
      <dsp:spPr>
        <a:xfrm>
          <a:off x="7797555" y="0"/>
          <a:ext cx="1237584" cy="129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July 2030: </a:t>
          </a:r>
          <a:r>
            <a:rPr lang="en-US" sz="1500" kern="1200"/>
            <a:t>10 demo states selected</a:t>
          </a:r>
        </a:p>
      </dsp:txBody>
      <dsp:txXfrm>
        <a:off x="7797555" y="0"/>
        <a:ext cx="1237584" cy="1297332"/>
      </dsp:txXfrm>
    </dsp:sp>
    <dsp:sp modelId="{4C19CE93-9318-4FE2-81E4-2B9E79A0AC6D}">
      <dsp:nvSpPr>
        <dsp:cNvPr id="0" name=""/>
        <dsp:cNvSpPr/>
      </dsp:nvSpPr>
      <dsp:spPr>
        <a:xfrm>
          <a:off x="8254180" y="1459499"/>
          <a:ext cx="324333" cy="324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2F39F-65C9-4439-87A9-5702623EE899}">
      <dsp:nvSpPr>
        <dsp:cNvPr id="0" name=""/>
        <dsp:cNvSpPr/>
      </dsp:nvSpPr>
      <dsp:spPr>
        <a:xfrm>
          <a:off x="0" y="0"/>
          <a:ext cx="110622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7322C-3AD0-498B-856E-5D096357CCEA}">
      <dsp:nvSpPr>
        <dsp:cNvPr id="0" name=""/>
        <dsp:cNvSpPr/>
      </dsp:nvSpPr>
      <dsp:spPr>
        <a:xfrm>
          <a:off x="0" y="0"/>
          <a:ext cx="5435667" cy="2263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More than 8 in 10 </a:t>
          </a:r>
          <a:r>
            <a:rPr lang="en-US" sz="2900" kern="12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Medicaid CCBHCs and established grantees report seeing patients for routine needs </a:t>
          </a:r>
          <a:r>
            <a:rPr lang="en-US" sz="2900" b="1" kern="12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within 10 days </a:t>
          </a:r>
          <a:r>
            <a:rPr lang="en-US" sz="2900" kern="12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of the initial call or referral.</a:t>
          </a:r>
          <a:endParaRPr lang="en-US" sz="2900" kern="1200"/>
        </a:p>
      </dsp:txBody>
      <dsp:txXfrm>
        <a:off x="0" y="0"/>
        <a:ext cx="5435667" cy="2263145"/>
      </dsp:txXfrm>
    </dsp:sp>
    <dsp:sp modelId="{E3482DFD-9DD3-4A0C-B5E2-B7AF5B20DCE8}">
      <dsp:nvSpPr>
        <dsp:cNvPr id="0" name=""/>
        <dsp:cNvSpPr/>
      </dsp:nvSpPr>
      <dsp:spPr>
        <a:xfrm>
          <a:off x="5540996" y="52600"/>
          <a:ext cx="5512220" cy="1052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65%</a:t>
          </a:r>
          <a:r>
            <a:rPr lang="en-US" sz="2900" kern="12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 offer access within </a:t>
          </a:r>
          <a:r>
            <a:rPr lang="en-US" sz="2900" b="1" kern="12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one week or less</a:t>
          </a:r>
          <a:r>
            <a:rPr lang="en-US" sz="2900" kern="12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5540996" y="52600"/>
        <a:ext cx="5512220" cy="1052008"/>
      </dsp:txXfrm>
    </dsp:sp>
    <dsp:sp modelId="{1BB9DDB9-394B-4700-9C88-23561A9AD444}">
      <dsp:nvSpPr>
        <dsp:cNvPr id="0" name=""/>
        <dsp:cNvSpPr/>
      </dsp:nvSpPr>
      <dsp:spPr>
        <a:xfrm>
          <a:off x="5435667" y="1104609"/>
          <a:ext cx="56175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06939-E664-4331-8AF8-79CB6260F5AB}">
      <dsp:nvSpPr>
        <dsp:cNvPr id="0" name=""/>
        <dsp:cNvSpPr/>
      </dsp:nvSpPr>
      <dsp:spPr>
        <a:xfrm>
          <a:off x="5540996" y="1157209"/>
          <a:ext cx="5512220" cy="1052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21%</a:t>
          </a:r>
          <a:r>
            <a:rPr lang="en-US" sz="2900" kern="12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 offer </a:t>
          </a:r>
          <a:r>
            <a:rPr lang="en-US" sz="2900" b="1" kern="12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same-day access </a:t>
          </a:r>
          <a:r>
            <a:rPr lang="en-US" sz="2900" kern="12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to routine services.</a:t>
          </a:r>
          <a:endParaRPr lang="en-US" sz="2900" kern="1200"/>
        </a:p>
      </dsp:txBody>
      <dsp:txXfrm>
        <a:off x="5540996" y="1157209"/>
        <a:ext cx="5512220" cy="1052008"/>
      </dsp:txXfrm>
    </dsp:sp>
    <dsp:sp modelId="{E7A6EB48-5E09-4958-9F18-588DCED6B214}">
      <dsp:nvSpPr>
        <dsp:cNvPr id="0" name=""/>
        <dsp:cNvSpPr/>
      </dsp:nvSpPr>
      <dsp:spPr>
        <a:xfrm>
          <a:off x="5435667" y="2209218"/>
          <a:ext cx="56175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0A602-B36D-40D6-9C1A-F0016856A59C}">
      <dsp:nvSpPr>
        <dsp:cNvPr id="0" name=""/>
        <dsp:cNvSpPr/>
      </dsp:nvSpPr>
      <dsp:spPr>
        <a:xfrm>
          <a:off x="-6132614" y="-938915"/>
          <a:ext cx="7305245" cy="7305245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2CAF6-0148-4B6B-A4E5-B8370E6F0FDA}">
      <dsp:nvSpPr>
        <dsp:cNvPr id="0" name=""/>
        <dsp:cNvSpPr/>
      </dsp:nvSpPr>
      <dsp:spPr>
        <a:xfrm>
          <a:off x="380733" y="246730"/>
          <a:ext cx="8403590" cy="49324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51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200" kern="1200" dirty="0"/>
            <a:t>Prioritize whole-person health</a:t>
          </a:r>
        </a:p>
      </dsp:txBody>
      <dsp:txXfrm>
        <a:off x="380733" y="246730"/>
        <a:ext cx="8403590" cy="493243"/>
      </dsp:txXfrm>
    </dsp:sp>
    <dsp:sp modelId="{8D0B6D6F-3A54-4058-A67E-DF8CE44C6560}">
      <dsp:nvSpPr>
        <dsp:cNvPr id="0" name=""/>
        <dsp:cNvSpPr/>
      </dsp:nvSpPr>
      <dsp:spPr>
        <a:xfrm>
          <a:off x="72455" y="185074"/>
          <a:ext cx="616554" cy="616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D0F01-07C1-428D-8379-68BF5494C411}">
      <dsp:nvSpPr>
        <dsp:cNvPr id="0" name=""/>
        <dsp:cNvSpPr/>
      </dsp:nvSpPr>
      <dsp:spPr>
        <a:xfrm>
          <a:off x="827409" y="987029"/>
          <a:ext cx="7956914" cy="49324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51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200" kern="1200"/>
            <a:t>Health equity and enhanced CLAS standards</a:t>
          </a:r>
          <a:endParaRPr lang="en-US" sz="2200" kern="1200" dirty="0"/>
        </a:p>
      </dsp:txBody>
      <dsp:txXfrm>
        <a:off x="827409" y="987029"/>
        <a:ext cx="7956914" cy="493243"/>
      </dsp:txXfrm>
    </dsp:sp>
    <dsp:sp modelId="{B44C7F59-73F9-48CD-92F1-66FC87B66598}">
      <dsp:nvSpPr>
        <dsp:cNvPr id="0" name=""/>
        <dsp:cNvSpPr/>
      </dsp:nvSpPr>
      <dsp:spPr>
        <a:xfrm>
          <a:off x="519132" y="925374"/>
          <a:ext cx="616554" cy="616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8E17F-16D0-42BA-87B3-AC4A51783BD1}">
      <dsp:nvSpPr>
        <dsp:cNvPr id="0" name=""/>
        <dsp:cNvSpPr/>
      </dsp:nvSpPr>
      <dsp:spPr>
        <a:xfrm>
          <a:off x="1072185" y="1726786"/>
          <a:ext cx="7712138" cy="49324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51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Emphasize care coordination</a:t>
          </a:r>
        </a:p>
      </dsp:txBody>
      <dsp:txXfrm>
        <a:off x="1072185" y="1726786"/>
        <a:ext cx="7712138" cy="493243"/>
      </dsp:txXfrm>
    </dsp:sp>
    <dsp:sp modelId="{372AAF01-DDAF-4DCC-8BFC-947DD5DE053B}">
      <dsp:nvSpPr>
        <dsp:cNvPr id="0" name=""/>
        <dsp:cNvSpPr/>
      </dsp:nvSpPr>
      <dsp:spPr>
        <a:xfrm>
          <a:off x="763908" y="1665130"/>
          <a:ext cx="616554" cy="616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29418-B1B1-4DB0-A0FE-EC656E45F2B9}">
      <dsp:nvSpPr>
        <dsp:cNvPr id="0" name=""/>
        <dsp:cNvSpPr/>
      </dsp:nvSpPr>
      <dsp:spPr>
        <a:xfrm>
          <a:off x="1150340" y="2467085"/>
          <a:ext cx="7633983" cy="49324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51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Screening and assessment structure</a:t>
          </a:r>
        </a:p>
      </dsp:txBody>
      <dsp:txXfrm>
        <a:off x="1150340" y="2467085"/>
        <a:ext cx="7633983" cy="493243"/>
      </dsp:txXfrm>
    </dsp:sp>
    <dsp:sp modelId="{6A3AA9AE-D5BA-4161-BD7F-ED67AB11E351}">
      <dsp:nvSpPr>
        <dsp:cNvPr id="0" name=""/>
        <dsp:cNvSpPr/>
      </dsp:nvSpPr>
      <dsp:spPr>
        <a:xfrm>
          <a:off x="842063" y="2405430"/>
          <a:ext cx="616554" cy="616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A789D-B9DB-4F63-9884-49B8CB154B3F}">
      <dsp:nvSpPr>
        <dsp:cNvPr id="0" name=""/>
        <dsp:cNvSpPr/>
      </dsp:nvSpPr>
      <dsp:spPr>
        <a:xfrm>
          <a:off x="1072185" y="3207385"/>
          <a:ext cx="7712138" cy="49324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51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Community Needs Assessment</a:t>
          </a:r>
          <a:endParaRPr lang="en-US" sz="2200" kern="1200" dirty="0"/>
        </a:p>
      </dsp:txBody>
      <dsp:txXfrm>
        <a:off x="1072185" y="3207385"/>
        <a:ext cx="7712138" cy="493243"/>
      </dsp:txXfrm>
    </dsp:sp>
    <dsp:sp modelId="{1B060AFB-52F0-4109-B145-8B290B78921D}">
      <dsp:nvSpPr>
        <dsp:cNvPr id="0" name=""/>
        <dsp:cNvSpPr/>
      </dsp:nvSpPr>
      <dsp:spPr>
        <a:xfrm>
          <a:off x="763908" y="3145729"/>
          <a:ext cx="616554" cy="616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5AAC0-1590-4943-B6DC-E04B89EABA00}">
      <dsp:nvSpPr>
        <dsp:cNvPr id="0" name=""/>
        <dsp:cNvSpPr/>
      </dsp:nvSpPr>
      <dsp:spPr>
        <a:xfrm>
          <a:off x="827409" y="3947141"/>
          <a:ext cx="7956914" cy="49324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51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Workforce and training standards </a:t>
          </a:r>
          <a:endParaRPr lang="en-US" sz="2200" kern="1200" dirty="0"/>
        </a:p>
      </dsp:txBody>
      <dsp:txXfrm>
        <a:off x="827409" y="3947141"/>
        <a:ext cx="7956914" cy="493243"/>
      </dsp:txXfrm>
    </dsp:sp>
    <dsp:sp modelId="{DE400A15-2A42-40A2-9424-00FB17E950C2}">
      <dsp:nvSpPr>
        <dsp:cNvPr id="0" name=""/>
        <dsp:cNvSpPr/>
      </dsp:nvSpPr>
      <dsp:spPr>
        <a:xfrm>
          <a:off x="519132" y="3885486"/>
          <a:ext cx="616554" cy="616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CF5FB-2F22-4D4C-9F68-5797BD440242}">
      <dsp:nvSpPr>
        <dsp:cNvPr id="0" name=""/>
        <dsp:cNvSpPr/>
      </dsp:nvSpPr>
      <dsp:spPr>
        <a:xfrm>
          <a:off x="380733" y="4687441"/>
          <a:ext cx="8403590" cy="49324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51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Meaningful inclusion of client voice and Board representation </a:t>
          </a:r>
        </a:p>
      </dsp:txBody>
      <dsp:txXfrm>
        <a:off x="380733" y="4687441"/>
        <a:ext cx="8403590" cy="493243"/>
      </dsp:txXfrm>
    </dsp:sp>
    <dsp:sp modelId="{C6B8ECC7-1C7A-4FA9-A847-D186E5D88DAC}">
      <dsp:nvSpPr>
        <dsp:cNvPr id="0" name=""/>
        <dsp:cNvSpPr/>
      </dsp:nvSpPr>
      <dsp:spPr>
        <a:xfrm>
          <a:off x="72455" y="4625785"/>
          <a:ext cx="616554" cy="616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9CD56-6344-4CAA-9C78-845C2D9159B5}">
      <dsp:nvSpPr>
        <dsp:cNvPr id="0" name=""/>
        <dsp:cNvSpPr/>
      </dsp:nvSpPr>
      <dsp:spPr>
        <a:xfrm>
          <a:off x="0" y="132470"/>
          <a:ext cx="5794188" cy="824921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A47B86-B3DA-4725-B5E7-DA9B5308EFDC}">
      <dsp:nvSpPr>
        <dsp:cNvPr id="0" name=""/>
        <dsp:cNvSpPr/>
      </dsp:nvSpPr>
      <dsp:spPr>
        <a:xfrm>
          <a:off x="249538" y="318077"/>
          <a:ext cx="550861" cy="4537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B839E0-2F56-431B-A77F-67B8381BC2F5}">
      <dsp:nvSpPr>
        <dsp:cNvPr id="0" name=""/>
        <dsp:cNvSpPr/>
      </dsp:nvSpPr>
      <dsp:spPr>
        <a:xfrm>
          <a:off x="1049938" y="3245"/>
          <a:ext cx="4081115" cy="147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446" tIns="128446" rIns="128446" bIns="12844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Sara Reid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Director of Quality and Program Development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Chair, CBHC CCBHC Workgroup</a:t>
          </a:r>
        </a:p>
      </dsp:txBody>
      <dsp:txXfrm>
        <a:off x="1049938" y="3245"/>
        <a:ext cx="4081115" cy="1472112"/>
      </dsp:txXfrm>
    </dsp:sp>
    <dsp:sp modelId="{58A3DBEB-41D5-4492-82CE-7BF083A15CA5}">
      <dsp:nvSpPr>
        <dsp:cNvPr id="0" name=""/>
        <dsp:cNvSpPr/>
      </dsp:nvSpPr>
      <dsp:spPr>
        <a:xfrm>
          <a:off x="0" y="1669544"/>
          <a:ext cx="5794188" cy="824921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79A078-6AA6-4BF2-AF81-56EDBE46C295}">
      <dsp:nvSpPr>
        <dsp:cNvPr id="0" name=""/>
        <dsp:cNvSpPr/>
      </dsp:nvSpPr>
      <dsp:spPr>
        <a:xfrm>
          <a:off x="249538" y="1855151"/>
          <a:ext cx="550861" cy="4537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A5898-B8B5-4ED1-A894-4E7B841CFE80}">
      <dsp:nvSpPr>
        <dsp:cNvPr id="0" name=""/>
        <dsp:cNvSpPr/>
      </dsp:nvSpPr>
      <dsp:spPr>
        <a:xfrm>
          <a:off x="1049938" y="1669544"/>
          <a:ext cx="4081115" cy="1213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446" tIns="128446" rIns="128446" bIns="12844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303-413-6271</a:t>
          </a:r>
        </a:p>
      </dsp:txBody>
      <dsp:txXfrm>
        <a:off x="1049938" y="1669544"/>
        <a:ext cx="4081115" cy="1213663"/>
      </dsp:txXfrm>
    </dsp:sp>
    <dsp:sp modelId="{434E77F6-C728-40C2-8FD7-A73C365EA90B}">
      <dsp:nvSpPr>
        <dsp:cNvPr id="0" name=""/>
        <dsp:cNvSpPr/>
      </dsp:nvSpPr>
      <dsp:spPr>
        <a:xfrm>
          <a:off x="0" y="3077393"/>
          <a:ext cx="5794188" cy="824921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4DB6F1-011D-4C7C-A615-43E0CB495BFF}">
      <dsp:nvSpPr>
        <dsp:cNvPr id="0" name=""/>
        <dsp:cNvSpPr/>
      </dsp:nvSpPr>
      <dsp:spPr>
        <a:xfrm>
          <a:off x="249538" y="3263001"/>
          <a:ext cx="550861" cy="4537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FE8A2-6B05-46EC-A026-9D36C0A89C68}">
      <dsp:nvSpPr>
        <dsp:cNvPr id="0" name=""/>
        <dsp:cNvSpPr/>
      </dsp:nvSpPr>
      <dsp:spPr>
        <a:xfrm>
          <a:off x="1027900" y="2904374"/>
          <a:ext cx="4081115" cy="1213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446" tIns="128446" rIns="128446" bIns="12844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sreid@mhpcolorado.org</a:t>
          </a:r>
        </a:p>
      </dsp:txBody>
      <dsp:txXfrm>
        <a:off x="1027900" y="2904374"/>
        <a:ext cx="4081115" cy="12136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9CD56-6344-4CAA-9C78-845C2D9159B5}">
      <dsp:nvSpPr>
        <dsp:cNvPr id="0" name=""/>
        <dsp:cNvSpPr/>
      </dsp:nvSpPr>
      <dsp:spPr>
        <a:xfrm>
          <a:off x="0" y="126149"/>
          <a:ext cx="5344318" cy="916400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A47B86-B3DA-4725-B5E7-DA9B5308EFDC}">
      <dsp:nvSpPr>
        <dsp:cNvPr id="0" name=""/>
        <dsp:cNvSpPr/>
      </dsp:nvSpPr>
      <dsp:spPr>
        <a:xfrm>
          <a:off x="277211" y="332339"/>
          <a:ext cx="504020" cy="504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B839E0-2F56-431B-A77F-67B8381BC2F5}">
      <dsp:nvSpPr>
        <dsp:cNvPr id="0" name=""/>
        <dsp:cNvSpPr/>
      </dsp:nvSpPr>
      <dsp:spPr>
        <a:xfrm>
          <a:off x="1058442" y="284"/>
          <a:ext cx="3945022" cy="143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06" tIns="125106" rIns="125106" bIns="12510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Rebecca Farley David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Senior Advisor, Public Policy &amp; Special Initiatives</a:t>
          </a:r>
        </a:p>
      </dsp:txBody>
      <dsp:txXfrm>
        <a:off x="1058442" y="284"/>
        <a:ext cx="3945022" cy="1433833"/>
      </dsp:txXfrm>
    </dsp:sp>
    <dsp:sp modelId="{58A3DBEB-41D5-4492-82CE-7BF083A15CA5}">
      <dsp:nvSpPr>
        <dsp:cNvPr id="0" name=""/>
        <dsp:cNvSpPr/>
      </dsp:nvSpPr>
      <dsp:spPr>
        <a:xfrm>
          <a:off x="0" y="1681963"/>
          <a:ext cx="5344318" cy="916400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79A078-6AA6-4BF2-AF81-56EDBE46C295}">
      <dsp:nvSpPr>
        <dsp:cNvPr id="0" name=""/>
        <dsp:cNvSpPr/>
      </dsp:nvSpPr>
      <dsp:spPr>
        <a:xfrm>
          <a:off x="277211" y="1888153"/>
          <a:ext cx="504020" cy="5040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A5898-B8B5-4ED1-A894-4E7B841CFE80}">
      <dsp:nvSpPr>
        <dsp:cNvPr id="0" name=""/>
        <dsp:cNvSpPr/>
      </dsp:nvSpPr>
      <dsp:spPr>
        <a:xfrm>
          <a:off x="1058442" y="1681963"/>
          <a:ext cx="3945022" cy="1182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06" tIns="125106" rIns="125106" bIns="12510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202-684-3735</a:t>
          </a:r>
        </a:p>
      </dsp:txBody>
      <dsp:txXfrm>
        <a:off x="1058442" y="1681963"/>
        <a:ext cx="3945022" cy="1182104"/>
      </dsp:txXfrm>
    </dsp:sp>
    <dsp:sp modelId="{434E77F6-C728-40C2-8FD7-A73C365EA90B}">
      <dsp:nvSpPr>
        <dsp:cNvPr id="0" name=""/>
        <dsp:cNvSpPr/>
      </dsp:nvSpPr>
      <dsp:spPr>
        <a:xfrm>
          <a:off x="0" y="3111913"/>
          <a:ext cx="5344318" cy="916400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4DB6F1-011D-4C7C-A615-43E0CB495BFF}">
      <dsp:nvSpPr>
        <dsp:cNvPr id="0" name=""/>
        <dsp:cNvSpPr/>
      </dsp:nvSpPr>
      <dsp:spPr>
        <a:xfrm>
          <a:off x="277211" y="3318103"/>
          <a:ext cx="504020" cy="5040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FE8A2-6B05-46EC-A026-9D36C0A89C68}">
      <dsp:nvSpPr>
        <dsp:cNvPr id="0" name=""/>
        <dsp:cNvSpPr/>
      </dsp:nvSpPr>
      <dsp:spPr>
        <a:xfrm>
          <a:off x="1058442" y="3111913"/>
          <a:ext cx="3945022" cy="1182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06" tIns="125106" rIns="125106" bIns="12510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RebeccaD@TheNationalCouncil.org</a:t>
          </a:r>
        </a:p>
      </dsp:txBody>
      <dsp:txXfrm>
        <a:off x="1058442" y="3111913"/>
        <a:ext cx="3945022" cy="1182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7FD9C-6E00-4A44-909D-F625CFA0D6E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8D96E-0C3E-438D-95EF-BA5220B9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6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6ABB-1C6D-EA48-BD31-28398D3EA8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21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4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8D96E-0C3E-438D-95EF-BA5220B903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743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8D96E-0C3E-438D-95EF-BA5220B903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222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8D96E-0C3E-438D-95EF-BA5220B903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48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8D96E-0C3E-438D-95EF-BA5220B903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82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8D96E-0C3E-438D-95EF-BA5220B903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661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8D96E-0C3E-438D-95EF-BA5220B903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048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FA746-D985-4FF1-BAFC-7DD67EC984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095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8D96E-0C3E-438D-95EF-BA5220B903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8D96E-0C3E-438D-95EF-BA5220B903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88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4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8D96E-0C3E-438D-95EF-BA5220B903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204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8D96E-0C3E-438D-95EF-BA5220B903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137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6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491AC-E1DF-4BA7-9E91-F20BCB8579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770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91AC-E1DF-4BA7-9E91-F20BCB8579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0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8D96E-0C3E-438D-95EF-BA5220B903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984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50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53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8D96E-0C3E-438D-95EF-BA5220B903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1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2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670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96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36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391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6ABB-1C6D-EA48-BD31-28398D3EA8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719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6ABB-1C6D-EA48-BD31-28398D3EA8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214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00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848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4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77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6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378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84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25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8D96E-0C3E-438D-95EF-BA5220B903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0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29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D96E-0C3E-438D-95EF-BA5220B903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0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57" y="534282"/>
            <a:ext cx="11093843" cy="4753337"/>
          </a:xfrm>
        </p:spPr>
        <p:txBody>
          <a:bodyPr anchor="ctr"/>
          <a:lstStyle>
            <a:lvl1pPr algn="ctr">
              <a:lnSpc>
                <a:spcPct val="120000"/>
              </a:lnSpc>
              <a:defRPr>
                <a:solidFill>
                  <a:schemeClr val="bg1"/>
                </a:solidFill>
                <a:latin typeface="Brouillard Regular"/>
                <a:cs typeface="Brouillard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11017" y="5414839"/>
            <a:ext cx="6996592" cy="938254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377400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738252-D25F-464B-8188-40A5EDA9A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5D5A0F-7A41-234D-9DDA-A6A755F2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EAC10-D300-BD46-9679-F8E2272D6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06DB-83BD-6C47-B6A4-A94ACD60BC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59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9A26C-206B-6344-8299-4A5F98C258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59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259902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441F09-DB47-B048-A636-B1ABE6365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B6DBFBC-95BD-BE41-B158-FB873284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92B32-7DD0-6840-9D76-89EA11803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30410-7F4A-1944-82BA-5B23A02F598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A5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 text between 24-30pt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032C3-928A-2E48-8545-6F8C5D5B08D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3799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BD89F-CFE6-0140-B528-E416CD2A23B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A5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 text between 24-30pt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40DDA-050A-E441-9554-2DBE7591064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3799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1308789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41592C-9981-4841-904D-07EDED18F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A09872-845A-144A-B6E6-5BE32F03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E336E-6AA0-154E-B50C-A797F9843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</p:spTree>
    <p:extLst>
      <p:ext uri="{BB962C8B-B14F-4D97-AF65-F5344CB8AC3E}">
        <p14:creationId xmlns:p14="http://schemas.microsoft.com/office/powerpoint/2010/main" val="418584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0BC382-B8B7-F548-B731-C20C8254C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CA1E7-3D9B-884F-98FA-9775E26D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3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4EBE40-104E-C344-9510-48039709E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3B9628-2A63-2043-9A11-CAEC1F37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1AE26-5A3C-5D4F-A744-CDFB9BEF3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30-40pt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C979-822C-924E-B3FB-A028760588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457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0275-0A6C-F145-BF29-DD225BCBFD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3393466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927D83-B179-554F-947A-B64035D82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322D32-9A4A-9947-8748-DC302AA9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C4F90-B777-6A42-A136-62B95B051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30-40pt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0E9F2-635E-A446-9FC9-C6FA6729F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1CFAF-595B-3348-AED7-FA0A357110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529838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B91268-AB86-9148-9731-ABF651215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33838-55F5-1E4A-B5FD-9A4BE6FC20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752" y="3692938"/>
            <a:ext cx="11022496" cy="1655763"/>
          </a:xfrm>
        </p:spPr>
        <p:txBody>
          <a:bodyPr anchor="t" anchorCtr="0">
            <a:noAutofit/>
          </a:bodyPr>
          <a:lstStyle>
            <a:lvl1pPr algn="ctr">
              <a:defRPr sz="60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Slide Font Between </a:t>
            </a:r>
            <a:br>
              <a:rPr lang="en-US"/>
            </a:br>
            <a:r>
              <a:rPr lang="en-US"/>
              <a:t>40-65pt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2EF6-2C34-0345-AA20-6335C996C9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4752" y="5440778"/>
            <a:ext cx="11022496" cy="10520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Set subtitle font between 24-35pt. If titles cannot fit within these ranges, </a:t>
            </a:r>
            <a:br>
              <a:rPr lang="en-US"/>
            </a:br>
            <a:r>
              <a:rPr lang="en-US"/>
              <a:t>copy edits may be necessary.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28CAE-3A65-6A4A-842D-CE02EAE9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F14D-D7C6-4744-9649-46967A36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874" y="365125"/>
            <a:ext cx="11062252" cy="1325563"/>
          </a:xfrm>
        </p:spPr>
        <p:txBody>
          <a:bodyPr>
            <a:noAutofit/>
          </a:bodyPr>
          <a:lstStyle>
            <a:lvl1pPr>
              <a:defRPr sz="45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D1DA2-A021-7142-B956-10996DCC0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4874" y="1825626"/>
            <a:ext cx="11062252" cy="4014215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+mn-lt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8183-5489-2A49-9A6F-02B2ED2B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435658-2B81-3940-BC8A-142D00486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38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738252-D25F-464B-8188-40A5EDA9A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5D5A0F-7A41-234D-9DDA-A6A755F2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EAC10-D300-BD46-9679-F8E2272D6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06DB-83BD-6C47-B6A4-A94ACD60BC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59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9A26C-206B-6344-8299-4A5F98C258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59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546541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441F09-DB47-B048-A636-B1ABE6365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B6DBFBC-95BD-BE41-B158-FB873284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92B32-7DD0-6840-9D76-89EA11803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30410-7F4A-1944-82BA-5B23A02F598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A5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 text between 24-30pt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032C3-928A-2E48-8545-6F8C5D5B08D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3799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BD89F-CFE6-0140-B528-E416CD2A23B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A5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 text between 24-30pt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40DDA-050A-E441-9554-2DBE7591064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3799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330240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AE3A9-DAA3-4543-A1D9-8DDD2CCE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90D-BDAA-4266-B374-B53B2E6BD69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D8A3A-97C4-4FEE-8B70-DC520BC5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235AE-6B60-4700-9B44-3CB0EED4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6579-5DB7-45A7-8DC9-5936FF861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pull/>
      </p:transition>
    </mc:Choice>
    <mc:Fallback xmlns="">
      <p:transition spd="slow">
        <p:pull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41592C-9981-4841-904D-07EDED18F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A09872-845A-144A-B6E6-5BE32F03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E336E-6AA0-154E-B50C-A797F9843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</p:spTree>
    <p:extLst>
      <p:ext uri="{BB962C8B-B14F-4D97-AF65-F5344CB8AC3E}">
        <p14:creationId xmlns:p14="http://schemas.microsoft.com/office/powerpoint/2010/main" val="874965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0BC382-B8B7-F548-B731-C20C8254C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CA1E7-3D9B-884F-98FA-9775E26D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73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4EBE40-104E-C344-9510-48039709E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3B9628-2A63-2043-9A11-CAEC1F37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1AE26-5A3C-5D4F-A744-CDFB9BEF3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30-40pt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C979-822C-924E-B3FB-A028760588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457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0275-0A6C-F145-BF29-DD225BCBFD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2653055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927D83-B179-554F-947A-B64035D82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322D32-9A4A-9947-8748-DC302AA9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C4F90-B777-6A42-A136-62B95B051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30-40pt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0E9F2-635E-A446-9FC9-C6FA6729F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1CFAF-595B-3348-AED7-FA0A357110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3118636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DHHS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ller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373488" y="1104782"/>
            <a:ext cx="4178022" cy="5029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043895" y="1104782"/>
            <a:ext cx="4808380" cy="38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843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732338" y="1104782"/>
            <a:ext cx="2130729" cy="1819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843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732338" y="3114565"/>
            <a:ext cx="2160587" cy="1809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843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3488" y="365126"/>
            <a:ext cx="11478084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Title Page Rule Line"/>
          <p:cNvCxnSpPr/>
          <p:nvPr/>
        </p:nvCxnSpPr>
        <p:spPr>
          <a:xfrm>
            <a:off x="373487" y="941997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1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F14D-D7C6-4744-9649-46967A36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874" y="365125"/>
            <a:ext cx="11062252" cy="1325563"/>
          </a:xfrm>
        </p:spPr>
        <p:txBody>
          <a:bodyPr>
            <a:noAutofit/>
          </a:bodyPr>
          <a:lstStyle>
            <a:lvl1pPr>
              <a:defRPr sz="45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D1DA2-A021-7142-B956-10996DCC0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4874" y="1825626"/>
            <a:ext cx="11062252" cy="4014215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+mn-lt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8183-5489-2A49-9A6F-02B2ED2B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435658-2B81-3940-BC8A-142D00486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6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37E5C4AE-811E-BAAF-46D7-7152DADA8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5B6C8-4F02-F288-7762-42452E91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A8853-9F59-11D9-2850-7913AB34F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3CF6F4-901C-ECFA-B51A-1803AE163BC0}"/>
              </a:ext>
            </a:extLst>
          </p:cNvPr>
          <p:cNvCxnSpPr/>
          <p:nvPr userDrawn="1"/>
        </p:nvCxnSpPr>
        <p:spPr>
          <a:xfrm flipV="1">
            <a:off x="838200" y="1180408"/>
            <a:ext cx="10515600" cy="58189"/>
          </a:xfrm>
          <a:prstGeom prst="line">
            <a:avLst/>
          </a:prstGeom>
          <a:ln>
            <a:solidFill>
              <a:srgbClr val="007F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57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C79C-D551-41FE-81CE-576AB482C2D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20F0-BBB5-4341-AF81-515401DD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9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C79C-D551-41FE-81CE-576AB482C2D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20F0-BBB5-4341-AF81-515401DD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C0CC79C-D551-41FE-81CE-576AB482C2D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8320F0-BBB5-4341-AF81-515401DD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8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B91268-AB86-9148-9731-ABF651215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33838-55F5-1E4A-B5FD-9A4BE6FC20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752" y="3692938"/>
            <a:ext cx="11022496" cy="1655763"/>
          </a:xfrm>
        </p:spPr>
        <p:txBody>
          <a:bodyPr anchor="t" anchorCtr="0">
            <a:noAutofit/>
          </a:bodyPr>
          <a:lstStyle>
            <a:lvl1pPr algn="ctr">
              <a:defRPr sz="60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Slide Font Between </a:t>
            </a:r>
            <a:br>
              <a:rPr lang="en-US"/>
            </a:br>
            <a:r>
              <a:rPr lang="en-US"/>
              <a:t>40-65pt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2EF6-2C34-0345-AA20-6335C996C9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4752" y="5440778"/>
            <a:ext cx="11022496" cy="10520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Set subtitle font between 24-35pt. If titles cannot fit within these ranges, </a:t>
            </a:r>
            <a:br>
              <a:rPr lang="en-US"/>
            </a:br>
            <a:r>
              <a:rPr lang="en-US"/>
              <a:t>copy edits may be necessary.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28CAE-3A65-6A4A-842D-CE02EAE9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5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435658-2B81-3940-BC8A-142D00486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0F14D-D7C6-4744-9649-46967A36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874" y="365125"/>
            <a:ext cx="11062252" cy="1325563"/>
          </a:xfrm>
        </p:spPr>
        <p:txBody>
          <a:bodyPr>
            <a:noAutofit/>
          </a:bodyPr>
          <a:lstStyle>
            <a:lvl1pPr>
              <a:defRPr sz="45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D1DA2-A021-7142-B956-10996DCC0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4874" y="1825626"/>
            <a:ext cx="11062252" cy="4014215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+mn-lt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8183-5489-2A49-9A6F-02B2ED2B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9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16566" y="112396"/>
            <a:ext cx="10167436" cy="1143000"/>
          </a:xfrm>
          <a:prstGeom prst="rect">
            <a:avLst/>
          </a:prstGeom>
        </p:spPr>
        <p:txBody>
          <a:bodyPr vert="horz" lIns="111447" tIns="55724" rIns="111447" bIns="55724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16565" y="1676400"/>
            <a:ext cx="9964235" cy="4114800"/>
          </a:xfrm>
          <a:prstGeom prst="rect">
            <a:avLst/>
          </a:prstGeom>
        </p:spPr>
        <p:txBody>
          <a:bodyPr vert="horz" lIns="111447" tIns="55724" rIns="111447" bIns="557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0800" y="6477000"/>
            <a:ext cx="6550280" cy="304800"/>
          </a:xfrm>
          <a:prstGeom prst="rect">
            <a:avLst/>
          </a:prstGeom>
          <a:noFill/>
        </p:spPr>
        <p:txBody>
          <a:bodyPr vert="horz" lIns="111447" tIns="55724" rIns="111447" bIns="55724" rtlCol="0" anchor="ctr"/>
          <a:lstStyle>
            <a:lvl1pPr algn="l">
              <a:defRPr sz="1300" b="0" i="0">
                <a:solidFill>
                  <a:schemeClr val="tx1">
                    <a:lumMod val="50000"/>
                    <a:lumOff val="50000"/>
                  </a:schemeClr>
                </a:solidFill>
                <a:latin typeface="Quattrocento"/>
                <a:cs typeface="Quattrocento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26401" y="6477005"/>
            <a:ext cx="1117599" cy="304801"/>
          </a:xfrm>
          <a:prstGeom prst="rect">
            <a:avLst/>
          </a:prstGeom>
        </p:spPr>
        <p:txBody>
          <a:bodyPr vert="horz" lIns="111447" tIns="55724" rIns="111447" bIns="55724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ira Sans Regular"/>
                <a:cs typeface="Fira Sans Regular"/>
              </a:defRPr>
            </a:lvl1pPr>
          </a:lstStyle>
          <a:p>
            <a:r>
              <a:rPr lang="en-US"/>
              <a:t>2/22/2022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566" y="6477005"/>
            <a:ext cx="780103" cy="288925"/>
          </a:xfrm>
          <a:prstGeom prst="rect">
            <a:avLst/>
          </a:prstGeom>
        </p:spPr>
        <p:txBody>
          <a:bodyPr vert="horz" lIns="111447" tIns="55724" rIns="111447" bIns="55724" rtlCol="0" anchor="ctr"/>
          <a:lstStyle>
            <a:lvl1pPr algn="l">
              <a:defRPr sz="1300" b="0" i="0">
                <a:solidFill>
                  <a:schemeClr val="bg1"/>
                </a:solidFill>
                <a:latin typeface="Fira Sans SemiBold"/>
                <a:cs typeface="Fira Sans SemiBold"/>
              </a:defRPr>
            </a:lvl1pPr>
          </a:lstStyle>
          <a:p>
            <a:fld id="{496F0907-5220-A947-8528-503F0AF51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5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4" r:id="rId2"/>
    <p:sldLayoutId id="2147483850" r:id="rId3"/>
  </p:sldLayoutIdLst>
  <p:hf sldNum="0" hdr="0" ftr="0"/>
  <p:txStyles>
    <p:titleStyle>
      <a:lvl1pPr algn="l" defTabSz="557235" rtl="0" eaLnBrk="1" latinLnBrk="0" hangingPunct="1">
        <a:lnSpc>
          <a:spcPts val="4875"/>
        </a:lnSpc>
        <a:spcBef>
          <a:spcPct val="0"/>
        </a:spcBef>
        <a:buNone/>
        <a:defRPr sz="3800" kern="1200" baseline="0">
          <a:solidFill>
            <a:srgbClr val="408D8D"/>
          </a:solidFill>
          <a:latin typeface="Quattrocento"/>
          <a:ea typeface="+mj-ea"/>
          <a:cs typeface="+mj-cs"/>
        </a:defRPr>
      </a:lvl1pPr>
    </p:titleStyle>
    <p:bodyStyle>
      <a:lvl1pPr marL="0" indent="0" algn="l" defTabSz="557235" rtl="0" eaLnBrk="1" latinLnBrk="0" hangingPunct="1">
        <a:spcBef>
          <a:spcPct val="20000"/>
        </a:spcBef>
        <a:buSzPct val="85000"/>
        <a:buFontTx/>
        <a:buNone/>
        <a:defRPr sz="2900" kern="1200">
          <a:solidFill>
            <a:schemeClr val="tx1">
              <a:lumMod val="65000"/>
              <a:lumOff val="35000"/>
            </a:schemeClr>
          </a:solidFill>
          <a:latin typeface="Fira Sans"/>
          <a:ea typeface="+mn-ea"/>
          <a:cs typeface="+mn-cs"/>
        </a:defRPr>
      </a:lvl1pPr>
      <a:lvl2pPr marL="4572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Fira Sans"/>
          <a:ea typeface="+mn-ea"/>
          <a:cs typeface="+mn-cs"/>
        </a:defRPr>
      </a:lvl2pPr>
      <a:lvl3pPr marL="685800" indent="-228600" algn="l" defTabSz="457200" rtl="0" eaLnBrk="1" latinLnBrk="0" hangingPunct="1">
        <a:spcBef>
          <a:spcPct val="20000"/>
        </a:spcBef>
        <a:buFont typeface="Lucida Grande"/>
        <a:buChar char="−"/>
        <a:defRPr sz="2200" b="0" i="1" kern="1200">
          <a:solidFill>
            <a:schemeClr val="tx1">
              <a:lumMod val="65000"/>
              <a:lumOff val="35000"/>
            </a:schemeClr>
          </a:solidFill>
          <a:latin typeface="Fira Sans Regular"/>
          <a:ea typeface="+mn-ea"/>
          <a:cs typeface="Fira Sans Regular"/>
        </a:defRPr>
      </a:lvl3pPr>
      <a:lvl4pPr marL="9144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Fira Sans Light"/>
          <a:ea typeface="+mn-ea"/>
          <a:cs typeface="Fira Sans Light"/>
        </a:defRPr>
      </a:lvl4pPr>
      <a:lvl5pPr marL="2507559" indent="-278618" algn="l" defTabSz="557235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4794" indent="-278618" algn="l" defTabSz="55723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2030" indent="-278618" algn="l" defTabSz="55723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9265" indent="-278618" algn="l" defTabSz="55723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36501" indent="-278618" algn="l" defTabSz="55723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72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35" algn="l" defTabSz="5572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71" algn="l" defTabSz="5572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706" algn="l" defTabSz="5572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941" algn="l" defTabSz="5572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6177" algn="l" defTabSz="5572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412" algn="l" defTabSz="5572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648" algn="l" defTabSz="5572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57883" algn="l" defTabSz="5572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5F286-233B-50E9-6C77-16AC2EC6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6E552-3C65-30A2-A059-611B271C0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D3DDD-EEBD-5DC9-59A6-3395AC540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7552A-B311-4B9A-A9BC-33D195206FF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9D158-4E39-F791-5F2E-9BA5B5A74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E5697-6669-F5EB-A1FD-FA2F27473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5105B-F98D-48FA-A421-39D46E47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5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7F8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0CC79C-D551-41FE-81CE-576AB482C2D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8320F0-BBB5-4341-AF81-515401DD054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0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FAB1E-1DCF-084E-AF8A-EB63ED4C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DE003-1416-0943-B751-76EB793B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EC401-84AA-DA45-98ED-029205FBA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6214-5550-7C43-AB36-F5FA31A12F1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61BC-D6DD-5E48-85C7-D8DCA93C1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EE7F-2D09-EC4F-8996-BE5EE8B27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FAB1E-1DCF-084E-AF8A-EB63ED4C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DE003-1416-0943-B751-76EB793B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EC401-84AA-DA45-98ED-029205FBA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6214-5550-7C43-AB36-F5FA31A12F1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61BC-D6DD-5E48-85C7-D8DCA93C1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EE7F-2D09-EC4F-8996-BE5EE8B27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1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matt7.wordpress.com/2011/11/29/invisible-differentiation-grouping-without-groups/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26" Type="http://schemas.openxmlformats.org/officeDocument/2006/relationships/image" Target="../media/image42.sv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24" Type="http://schemas.openxmlformats.org/officeDocument/2006/relationships/image" Target="../media/image40.sv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svg"/><Relationship Id="rId19" Type="http://schemas.openxmlformats.org/officeDocument/2006/relationships/image" Target="../media/image35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Relationship Id="rId22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hsa.gov/certified-community-behavioral-health-clinics/guidance-and-webinar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cpf.colorado.gov/accountable-care-collaborative-public-reporti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hcpf.colorado.gov/ccbhc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4/08/15/2024-18316/agency-information-collection-activities-proposed-collection-comment-request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ationalcouncil.org/program/ccbhc-success-cente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32028-5A26-0451-D81D-B2042583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2278-10B0-4B0D-80E9-77651DA36418}" type="datetime1">
              <a:rPr lang="en-US"/>
              <a:t>9/19/2024</a:t>
            </a:fld>
            <a:endParaRPr lang="en-US"/>
          </a:p>
        </p:txBody>
      </p:sp>
      <p:pic>
        <p:nvPicPr>
          <p:cNvPr id="3" name="Picture 3" descr="A picture containing grass, outdoor, sky, yellow&#10;&#10;Description automatically generated">
            <a:extLst>
              <a:ext uri="{FF2B5EF4-FFF2-40B4-BE49-F238E27FC236}">
                <a16:creationId xmlns:a16="http://schemas.microsoft.com/office/drawing/2014/main" id="{4BA38EEB-89F3-B0A8-C306-65B53C7FF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248" y="914"/>
            <a:ext cx="12248732" cy="6809200"/>
          </a:xfrm>
          <a:prstGeom prst="rect">
            <a:avLst/>
          </a:prstGeom>
        </p:spPr>
      </p:pic>
      <p:pic>
        <p:nvPicPr>
          <p:cNvPr id="5" name="Graphic 5">
            <a:extLst>
              <a:ext uri="{FF2B5EF4-FFF2-40B4-BE49-F238E27FC236}">
                <a16:creationId xmlns:a16="http://schemas.microsoft.com/office/drawing/2014/main" id="{7193C30B-9703-603A-62E2-380108233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5929" y="47181"/>
            <a:ext cx="12251412" cy="68144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53A98-2671-0AE1-9A3F-18A1373D7487}"/>
              </a:ext>
            </a:extLst>
          </p:cNvPr>
          <p:cNvSpPr txBox="1"/>
          <p:nvPr/>
        </p:nvSpPr>
        <p:spPr>
          <a:xfrm>
            <a:off x="643580" y="424763"/>
            <a:ext cx="466206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Fira Sans Medium"/>
                <a:cs typeface="Calibri"/>
              </a:rPr>
              <a:t>Mental Health Partners</a:t>
            </a:r>
            <a:endParaRPr lang="en-US" sz="3200">
              <a:solidFill>
                <a:schemeClr val="bg1"/>
              </a:solidFill>
              <a:latin typeface="Fira Sans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B3C743-F15A-ACD7-52CD-A5F2516F9108}"/>
              </a:ext>
            </a:extLst>
          </p:cNvPr>
          <p:cNvSpPr/>
          <p:nvPr/>
        </p:nvSpPr>
        <p:spPr>
          <a:xfrm>
            <a:off x="384463" y="4394096"/>
            <a:ext cx="4343400" cy="2172964"/>
          </a:xfrm>
          <a:prstGeom prst="rect">
            <a:avLst/>
          </a:prstGeom>
          <a:solidFill>
            <a:srgbClr val="007F87"/>
          </a:solidFill>
          <a:ln>
            <a:solidFill>
              <a:srgbClr val="007F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8E47A-8A96-A44B-133C-9ED2C116702B}"/>
              </a:ext>
            </a:extLst>
          </p:cNvPr>
          <p:cNvSpPr txBox="1"/>
          <p:nvPr/>
        </p:nvSpPr>
        <p:spPr>
          <a:xfrm>
            <a:off x="290945" y="5338232"/>
            <a:ext cx="756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MHP and Eleos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66D154-11C0-B511-6DAD-818028AD97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5" t="638"/>
          <a:stretch/>
        </p:blipFill>
        <p:spPr>
          <a:xfrm>
            <a:off x="-45931" y="0"/>
            <a:ext cx="12251413" cy="6839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78C33D-125F-FF27-E812-D5B8B49F5179}"/>
              </a:ext>
            </a:extLst>
          </p:cNvPr>
          <p:cNvSpPr txBox="1"/>
          <p:nvPr/>
        </p:nvSpPr>
        <p:spPr>
          <a:xfrm>
            <a:off x="384463" y="2027384"/>
            <a:ext cx="59740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F87"/>
                </a:solidFill>
                <a:latin typeface="Fira Sans" panose="020B0503050000020004" pitchFamily="34" charset="0"/>
              </a:rPr>
              <a:t>Assembling the Puzzle:</a:t>
            </a:r>
          </a:p>
          <a:p>
            <a:r>
              <a:rPr lang="en-US" sz="1600" dirty="0">
                <a:solidFill>
                  <a:srgbClr val="007F87"/>
                </a:solidFill>
                <a:latin typeface="Fira Sans" panose="020B0503050000020004" pitchFamily="34" charset="0"/>
              </a:rPr>
              <a:t> </a:t>
            </a:r>
          </a:p>
          <a:p>
            <a:r>
              <a:rPr lang="en-US" sz="3200" i="1" dirty="0">
                <a:solidFill>
                  <a:srgbClr val="007F87"/>
                </a:solidFill>
                <a:latin typeface="Fira Sans" panose="020B0503050000020004" pitchFamily="34" charset="0"/>
              </a:rPr>
              <a:t>What the CCBHC Model is and Where it Fits in Colorado’s Evolving Behavioral Healthcare Landscape</a:t>
            </a:r>
            <a:endParaRPr lang="en-US" sz="2800" dirty="0">
              <a:solidFill>
                <a:srgbClr val="007F87"/>
              </a:solidFill>
              <a:latin typeface="Fira Sans" panose="020B05030500000200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B7322A-9338-2CD8-B913-A75D3E0B62C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2000"/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838765">
            <a:off x="3548200" y="1301998"/>
            <a:ext cx="4794767" cy="49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6DB3E8-2B72-909A-C1F4-33FFE511BE0B}"/>
              </a:ext>
            </a:extLst>
          </p:cNvPr>
          <p:cNvSpPr/>
          <p:nvPr/>
        </p:nvSpPr>
        <p:spPr>
          <a:xfrm>
            <a:off x="0" y="5113820"/>
            <a:ext cx="12192000" cy="1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34" y="106739"/>
            <a:ext cx="11323782" cy="691778"/>
          </a:xfrm>
        </p:spPr>
        <p:txBody>
          <a:bodyPr>
            <a:normAutofit/>
          </a:bodyPr>
          <a:lstStyle/>
          <a:p>
            <a:r>
              <a:rPr lang="en-US" sz="3600" dirty="0"/>
              <a:t>CCBHC Criteria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0A8ED1-BCA1-E354-701C-2E7D678B3DB4}"/>
              </a:ext>
            </a:extLst>
          </p:cNvPr>
          <p:cNvGrpSpPr/>
          <p:nvPr/>
        </p:nvGrpSpPr>
        <p:grpSpPr>
          <a:xfrm>
            <a:off x="97192" y="817081"/>
            <a:ext cx="3704253" cy="1909790"/>
            <a:chOff x="89955" y="1037501"/>
            <a:chExt cx="3704253" cy="19097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FF2275-EF5A-FD61-0F4A-81AD74EB9A99}"/>
                </a:ext>
              </a:extLst>
            </p:cNvPr>
            <p:cNvSpPr/>
            <p:nvPr/>
          </p:nvSpPr>
          <p:spPr>
            <a:xfrm>
              <a:off x="89955" y="1043850"/>
              <a:ext cx="3704252" cy="190344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  <a:p>
              <a:pPr marL="173038" lvl="0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General staffing requirements</a:t>
              </a:r>
            </a:p>
            <a:p>
              <a:pPr marL="173038" lvl="0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Licensure and credentialing of providers</a:t>
              </a:r>
            </a:p>
            <a:p>
              <a:pPr marL="173038" lvl="0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Cultural competence and other training</a:t>
              </a:r>
            </a:p>
            <a:p>
              <a:pPr marL="173038" lvl="0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Linguistic competence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D0A11E-052C-ECCE-50B8-85D99ED3E297}"/>
                </a:ext>
              </a:extLst>
            </p:cNvPr>
            <p:cNvSpPr/>
            <p:nvPr/>
          </p:nvSpPr>
          <p:spPr>
            <a:xfrm>
              <a:off x="89956" y="1037501"/>
              <a:ext cx="3704252" cy="3277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Staffing</a:t>
              </a:r>
              <a:endParaRPr lang="en-US" sz="1600" b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582967-86DF-4F08-92C4-715DAEBE2DD7}"/>
              </a:ext>
            </a:extLst>
          </p:cNvPr>
          <p:cNvGrpSpPr/>
          <p:nvPr/>
        </p:nvGrpSpPr>
        <p:grpSpPr>
          <a:xfrm>
            <a:off x="97192" y="2907557"/>
            <a:ext cx="3706540" cy="1520061"/>
            <a:chOff x="97192" y="3026265"/>
            <a:chExt cx="3706540" cy="15200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F9125D-0535-0E80-DCD2-B4E76AD6726C}"/>
                </a:ext>
              </a:extLst>
            </p:cNvPr>
            <p:cNvSpPr/>
            <p:nvPr/>
          </p:nvSpPr>
          <p:spPr>
            <a:xfrm>
              <a:off x="97192" y="3030097"/>
              <a:ext cx="3704252" cy="151622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Data collection, reporting, and tracking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Continuous Quality Improvement (CQI) Plan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68F622-1BE4-74C0-6866-4CF87A95BA9C}"/>
                </a:ext>
              </a:extLst>
            </p:cNvPr>
            <p:cNvSpPr/>
            <p:nvPr/>
          </p:nvSpPr>
          <p:spPr>
            <a:xfrm>
              <a:off x="99480" y="3026265"/>
              <a:ext cx="3704252" cy="3277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Quality and Other Reporting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EA67D7-DBAF-3630-BDC5-767A4C009A1C}"/>
              </a:ext>
            </a:extLst>
          </p:cNvPr>
          <p:cNvGrpSpPr/>
          <p:nvPr/>
        </p:nvGrpSpPr>
        <p:grpSpPr>
          <a:xfrm>
            <a:off x="97192" y="4608304"/>
            <a:ext cx="3704252" cy="2126030"/>
            <a:chOff x="97192" y="4608304"/>
            <a:chExt cx="3704252" cy="21260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600873-AE34-9205-9BDC-BCB9DCB089C7}"/>
                </a:ext>
              </a:extLst>
            </p:cNvPr>
            <p:cNvSpPr/>
            <p:nvPr/>
          </p:nvSpPr>
          <p:spPr>
            <a:xfrm>
              <a:off x="97192" y="4618629"/>
              <a:ext cx="3704252" cy="211570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General requirements of organizational authority and finances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Governance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Accreditation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B7E527-DBEE-3B88-4CE6-B2C1D5B714FF}"/>
                </a:ext>
              </a:extLst>
            </p:cNvPr>
            <p:cNvSpPr/>
            <p:nvPr/>
          </p:nvSpPr>
          <p:spPr>
            <a:xfrm>
              <a:off x="97192" y="4608304"/>
              <a:ext cx="3704252" cy="63044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Organizational Authority, Governance, and Accreditation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238563-9277-941E-A7B1-E5B80BCC2EA0}"/>
              </a:ext>
            </a:extLst>
          </p:cNvPr>
          <p:cNvGrpSpPr/>
          <p:nvPr/>
        </p:nvGrpSpPr>
        <p:grpSpPr>
          <a:xfrm>
            <a:off x="3947983" y="4262858"/>
            <a:ext cx="4052345" cy="2471475"/>
            <a:chOff x="3891108" y="4353875"/>
            <a:chExt cx="4052345" cy="238045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4286CD-387B-5B88-E4D6-D1C0A35D4A63}"/>
                </a:ext>
              </a:extLst>
            </p:cNvPr>
            <p:cNvSpPr/>
            <p:nvPr/>
          </p:nvSpPr>
          <p:spPr>
            <a:xfrm>
              <a:off x="3893968" y="4376056"/>
              <a:ext cx="4049485" cy="23582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General requirements of care coordination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Care coordination and other health information systems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Care coordination agreements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Treatment team, treatment planning, and care coordination activities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0DFC5D-3D29-D126-820B-E18F443CBBD3}"/>
                </a:ext>
              </a:extLst>
            </p:cNvPr>
            <p:cNvSpPr/>
            <p:nvPr/>
          </p:nvSpPr>
          <p:spPr>
            <a:xfrm>
              <a:off x="3891108" y="4353875"/>
              <a:ext cx="4049485" cy="38004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Care Coordination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1886FAB-C472-1444-71E4-74F69F89D05E}"/>
              </a:ext>
            </a:extLst>
          </p:cNvPr>
          <p:cNvGrpSpPr/>
          <p:nvPr/>
        </p:nvGrpSpPr>
        <p:grpSpPr>
          <a:xfrm>
            <a:off x="3950843" y="817081"/>
            <a:ext cx="4052345" cy="3195415"/>
            <a:chOff x="3891108" y="1050014"/>
            <a:chExt cx="4052345" cy="319541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5EBF1A-3E50-5F44-8B50-44A3318849E4}"/>
                </a:ext>
              </a:extLst>
            </p:cNvPr>
            <p:cNvSpPr/>
            <p:nvPr/>
          </p:nvSpPr>
          <p:spPr>
            <a:xfrm>
              <a:off x="3893968" y="1054353"/>
              <a:ext cx="4049485" cy="319107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75000"/>
              </a:pPr>
              <a:endParaRPr lang="en-US" sz="1600" dirty="0"/>
            </a:p>
            <a:p>
              <a:pPr>
                <a:buSzPct val="75000"/>
              </a:pPr>
              <a:endParaRPr lang="en-US" sz="1600" dirty="0"/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General requirements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Requirements for timely access to services and initial and comprehensive evaluation for new consumers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Access to crisis management services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No refusal of services due to inability to pay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Provision of services regardless of residence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7CD6F0-68EB-4A56-5F37-E68B8A8C3B7C}"/>
                </a:ext>
              </a:extLst>
            </p:cNvPr>
            <p:cNvSpPr/>
            <p:nvPr/>
          </p:nvSpPr>
          <p:spPr>
            <a:xfrm>
              <a:off x="3891108" y="1050014"/>
              <a:ext cx="4049485" cy="6105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Availability and Accessibility of Services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E51E6B-B1FF-8EEC-4D64-DDE6554F00CE}"/>
              </a:ext>
            </a:extLst>
          </p:cNvPr>
          <p:cNvGrpSpPr/>
          <p:nvPr/>
        </p:nvGrpSpPr>
        <p:grpSpPr>
          <a:xfrm>
            <a:off x="8132175" y="817081"/>
            <a:ext cx="3983628" cy="5917252"/>
            <a:chOff x="8023738" y="1054164"/>
            <a:chExt cx="4052394" cy="568016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E5D36A0-4518-6EF9-933E-D05F35588010}"/>
                </a:ext>
              </a:extLst>
            </p:cNvPr>
            <p:cNvSpPr/>
            <p:nvPr/>
          </p:nvSpPr>
          <p:spPr>
            <a:xfrm>
              <a:off x="8026646" y="1054339"/>
              <a:ext cx="4049485" cy="56799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General service provisions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Requirement of person-centered and family-centered care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Crisis behavioral health services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Screening, assessment, and diagnosis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Person-centered and family-centered treatment planning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Outpatient mental health and substance use services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Outpatient clinic primary care screening and monitoring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Targeted case management services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Psychiatric rehabilitation services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Peer supports, peer counseling, and family/caregiver supports</a:t>
              </a:r>
            </a:p>
            <a:p>
              <a:pPr marL="173038" indent="-173038">
                <a:buSzPct val="75000"/>
                <a:buFont typeface="Arial" panose="020B0604020202020204" pitchFamily="34" charset="0"/>
                <a:buChar char="•"/>
              </a:pPr>
              <a:r>
                <a:rPr lang="en-US" sz="1600" dirty="0"/>
                <a:t>Intensive, community-based mental health care for members of the armed forces and veterans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D63C3F-CDC2-A7B4-6EFC-E41D8CD175E0}"/>
                </a:ext>
              </a:extLst>
            </p:cNvPr>
            <p:cNvSpPr/>
            <p:nvPr/>
          </p:nvSpPr>
          <p:spPr>
            <a:xfrm>
              <a:off x="8023738" y="1054164"/>
              <a:ext cx="4052394" cy="45078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Scope of Services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F217A71-284D-EDA4-7E80-56431317C0FC}"/>
              </a:ext>
            </a:extLst>
          </p:cNvPr>
          <p:cNvSpPr txBox="1"/>
          <p:nvPr/>
        </p:nvSpPr>
        <p:spPr>
          <a:xfrm>
            <a:off x="5204179" y="487260"/>
            <a:ext cx="6987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50000"/>
                  </a:schemeClr>
                </a:solidFill>
              </a:rPr>
              <a:t>https://www.samhsa.gov/certified-community-behavioral-health-clinics/ccbhc-certification-criteria</a:t>
            </a:r>
          </a:p>
        </p:txBody>
      </p:sp>
    </p:spTree>
    <p:extLst>
      <p:ext uri="{BB962C8B-B14F-4D97-AF65-F5344CB8AC3E}">
        <p14:creationId xmlns:p14="http://schemas.microsoft.com/office/powerpoint/2010/main" val="213178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8180-F8E7-6842-C76D-91638364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46108"/>
          </a:xfrm>
        </p:spPr>
        <p:txBody>
          <a:bodyPr>
            <a:normAutofit/>
          </a:bodyPr>
          <a:lstStyle/>
          <a:p>
            <a:r>
              <a:rPr lang="en-US" dirty="0"/>
              <a:t>Partnerships are a core component of the CCBHC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4D0D3-4209-5071-6A38-A5667600F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743"/>
            <a:ext cx="10788926" cy="3815098"/>
          </a:xfrm>
        </p:spPr>
        <p:txBody>
          <a:bodyPr/>
          <a:lstStyle/>
          <a:p>
            <a:r>
              <a:rPr lang="en-US" dirty="0"/>
              <a:t>Connections with other providers in the community are central to the model</a:t>
            </a:r>
          </a:p>
          <a:p>
            <a:r>
              <a:rPr lang="en-US" dirty="0"/>
              <a:t>Specific partnerships are driven by community needs assessment and state decision making</a:t>
            </a:r>
          </a:p>
          <a:p>
            <a:r>
              <a:rPr lang="en-US" dirty="0"/>
              <a:t>Partnerships are supported through PPS:</a:t>
            </a:r>
          </a:p>
          <a:p>
            <a:pPr lvl="1"/>
            <a:r>
              <a:rPr lang="en-US" dirty="0"/>
              <a:t>Required services/activities involving partners (e.g., care coordination)</a:t>
            </a:r>
          </a:p>
          <a:p>
            <a:pPr lvl="1"/>
            <a:r>
              <a:rPr lang="en-US" dirty="0"/>
              <a:t>Staff time spent building and managing partnerships</a:t>
            </a:r>
          </a:p>
          <a:p>
            <a:pPr lvl="1"/>
            <a:r>
              <a:rPr lang="en-US" dirty="0"/>
              <a:t>Technologies that enable effective partnerships (e.g., electronic information exchange)</a:t>
            </a:r>
          </a:p>
          <a:p>
            <a:pPr lvl="1"/>
            <a:r>
              <a:rPr lang="en-US" dirty="0"/>
              <a:t>Staff training and education</a:t>
            </a:r>
          </a:p>
          <a:p>
            <a:r>
              <a:rPr lang="en-US" dirty="0"/>
              <a:t>Two primary types of partners: </a:t>
            </a:r>
          </a:p>
          <a:p>
            <a:pPr lvl="1"/>
            <a:r>
              <a:rPr lang="en-US" dirty="0"/>
              <a:t>“Designated Collaborating Organization” (DCO)</a:t>
            </a:r>
          </a:p>
          <a:p>
            <a:pPr lvl="1"/>
            <a:r>
              <a:rPr lang="en-US" dirty="0"/>
              <a:t>Care Coordination partners</a:t>
            </a:r>
          </a:p>
        </p:txBody>
      </p:sp>
    </p:spTree>
    <p:extLst>
      <p:ext uri="{BB962C8B-B14F-4D97-AF65-F5344CB8AC3E}">
        <p14:creationId xmlns:p14="http://schemas.microsoft.com/office/powerpoint/2010/main" val="397879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2DDA-CD0B-7213-95BB-1DD6344C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CCBHC-DCO Relationship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845FA-6139-20F0-6A4F-80A2C8FE4C6A}"/>
              </a:ext>
            </a:extLst>
          </p:cNvPr>
          <p:cNvSpPr txBox="1"/>
          <p:nvPr/>
        </p:nvSpPr>
        <p:spPr>
          <a:xfrm>
            <a:off x="2133556" y="3811534"/>
            <a:ext cx="1736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CCBHC PPS payment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1C0F7-119B-A0FB-76DC-F1A4695E45AA}"/>
              </a:ext>
            </a:extLst>
          </p:cNvPr>
          <p:cNvSpPr txBox="1"/>
          <p:nvPr/>
        </p:nvSpPr>
        <p:spPr>
          <a:xfrm>
            <a:off x="7135846" y="3714238"/>
            <a:ext cx="2107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Negotiated DCO rate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E4EAC9-D593-C92B-B5E3-F92C20AF613C}"/>
              </a:ext>
            </a:extLst>
          </p:cNvPr>
          <p:cNvGrpSpPr/>
          <p:nvPr/>
        </p:nvGrpSpPr>
        <p:grpSpPr>
          <a:xfrm>
            <a:off x="9854398" y="3504044"/>
            <a:ext cx="1927116" cy="1359639"/>
            <a:chOff x="8483452" y="3788233"/>
            <a:chExt cx="1927116" cy="1359639"/>
          </a:xfrm>
        </p:grpSpPr>
        <p:pic>
          <p:nvPicPr>
            <p:cNvPr id="7" name="Picture 6" descr="A medical clinic building with a sign&#10;&#10;Description automatically generated">
              <a:extLst>
                <a:ext uri="{FF2B5EF4-FFF2-40B4-BE49-F238E27FC236}">
                  <a16:creationId xmlns:a16="http://schemas.microsoft.com/office/drawing/2014/main" id="{39C1F5CD-9BB6-4E19-9A5A-3F95BABD8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3452" y="3788599"/>
              <a:ext cx="1927116" cy="135927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28DF95-47FA-51C0-0D7A-11C8569E708E}"/>
                </a:ext>
              </a:extLst>
            </p:cNvPr>
            <p:cNvSpPr txBox="1"/>
            <p:nvPr/>
          </p:nvSpPr>
          <p:spPr>
            <a:xfrm>
              <a:off x="8673305" y="3788233"/>
              <a:ext cx="1646354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DCO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A8A5599-B43F-4FB3-A414-8A04FEF925C6}"/>
              </a:ext>
            </a:extLst>
          </p:cNvPr>
          <p:cNvSpPr txBox="1"/>
          <p:nvPr/>
        </p:nvSpPr>
        <p:spPr>
          <a:xfrm>
            <a:off x="7118376" y="3029169"/>
            <a:ext cx="210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CCBHC standards applicable to DCO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14BAA7-CEB4-DC54-4630-E7557C70B0D2}"/>
              </a:ext>
            </a:extLst>
          </p:cNvPr>
          <p:cNvSpPr txBox="1"/>
          <p:nvPr/>
        </p:nvSpPr>
        <p:spPr>
          <a:xfrm>
            <a:off x="7671284" y="5107610"/>
            <a:ext cx="131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 &amp; integration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B7C77D-F1FD-966F-573A-79BE27D61CD5}"/>
              </a:ext>
            </a:extLst>
          </p:cNvPr>
          <p:cNvSpPr txBox="1"/>
          <p:nvPr/>
        </p:nvSpPr>
        <p:spPr>
          <a:xfrm>
            <a:off x="2130606" y="3102268"/>
            <a:ext cx="167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CCBHC standards &amp; requirements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3CB95A-FB5C-1A83-F45F-857560E6F7BA}"/>
              </a:ext>
            </a:extLst>
          </p:cNvPr>
          <p:cNvSpPr txBox="1"/>
          <p:nvPr/>
        </p:nvSpPr>
        <p:spPr>
          <a:xfrm>
            <a:off x="3293938" y="4307494"/>
            <a:ext cx="1679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Encounter info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EB637-CB3B-05EC-69CE-D70AD4E06AEF}"/>
              </a:ext>
            </a:extLst>
          </p:cNvPr>
          <p:cNvSpPr txBox="1"/>
          <p:nvPr/>
        </p:nvSpPr>
        <p:spPr>
          <a:xfrm>
            <a:off x="2721259" y="4826343"/>
            <a:ext cx="160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sharing</a:t>
            </a:r>
          </a:p>
        </p:txBody>
      </p:sp>
      <p:pic>
        <p:nvPicPr>
          <p:cNvPr id="14" name="Picture 13" descr="A green building with a cross on the top&#10;&#10;Description automatically generated">
            <a:extLst>
              <a:ext uri="{FF2B5EF4-FFF2-40B4-BE49-F238E27FC236}">
                <a16:creationId xmlns:a16="http://schemas.microsoft.com/office/drawing/2014/main" id="{45A38CB6-9B98-33B5-5CBE-51965289E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17" y="3070011"/>
            <a:ext cx="2469729" cy="18808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A3FF43C-4AB5-0BA0-5F7F-CB7014410552}"/>
              </a:ext>
            </a:extLst>
          </p:cNvPr>
          <p:cNvGrpSpPr/>
          <p:nvPr/>
        </p:nvGrpSpPr>
        <p:grpSpPr>
          <a:xfrm>
            <a:off x="444534" y="2957504"/>
            <a:ext cx="1503031" cy="1971591"/>
            <a:chOff x="302240" y="2235454"/>
            <a:chExt cx="1503031" cy="1971591"/>
          </a:xfrm>
        </p:grpSpPr>
        <p:pic>
          <p:nvPicPr>
            <p:cNvPr id="16" name="Picture 15" descr="A black and white outline of a building&#10;&#10;Description automatically generated">
              <a:extLst>
                <a:ext uri="{FF2B5EF4-FFF2-40B4-BE49-F238E27FC236}">
                  <a16:creationId xmlns:a16="http://schemas.microsoft.com/office/drawing/2014/main" id="{4E882C41-1D17-A529-F9E6-CF93C5EA2A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24" t="16569" r="23032" b="28289"/>
            <a:stretch/>
          </p:blipFill>
          <p:spPr>
            <a:xfrm>
              <a:off x="319026" y="2235454"/>
              <a:ext cx="1486245" cy="1547913"/>
            </a:xfrm>
            <a:prstGeom prst="rect">
              <a:avLst/>
            </a:prstGeom>
          </p:spPr>
        </p:pic>
        <p:sp>
          <p:nvSpPr>
            <p:cNvPr id="17" name="Rectangle: Diagonal Corners Rounded 16">
              <a:extLst>
                <a:ext uri="{FF2B5EF4-FFF2-40B4-BE49-F238E27FC236}">
                  <a16:creationId xmlns:a16="http://schemas.microsoft.com/office/drawing/2014/main" id="{F963F00D-C83D-36E5-4B81-E94634432303}"/>
                </a:ext>
              </a:extLst>
            </p:cNvPr>
            <p:cNvSpPr/>
            <p:nvPr/>
          </p:nvSpPr>
          <p:spPr>
            <a:xfrm>
              <a:off x="302240" y="3681384"/>
              <a:ext cx="1486244" cy="525661"/>
            </a:xfrm>
            <a:prstGeom prst="round2Diag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State</a:t>
              </a:r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31ADB37-1940-EC47-3E1E-E1E5CE401C1C}"/>
              </a:ext>
            </a:extLst>
          </p:cNvPr>
          <p:cNvSpPr/>
          <p:nvPr/>
        </p:nvSpPr>
        <p:spPr>
          <a:xfrm>
            <a:off x="3810042" y="3884252"/>
            <a:ext cx="728901" cy="164036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B533D5C-1F98-97DD-F472-8191B5484B02}"/>
              </a:ext>
            </a:extLst>
          </p:cNvPr>
          <p:cNvSpPr/>
          <p:nvPr/>
        </p:nvSpPr>
        <p:spPr>
          <a:xfrm>
            <a:off x="3810042" y="3234465"/>
            <a:ext cx="728901" cy="164036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BFDD73A-7DA9-774B-139D-81CD8150BFAE}"/>
              </a:ext>
            </a:extLst>
          </p:cNvPr>
          <p:cNvSpPr/>
          <p:nvPr/>
        </p:nvSpPr>
        <p:spPr>
          <a:xfrm rot="10800000">
            <a:off x="2224108" y="4394555"/>
            <a:ext cx="1052643" cy="161967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A2D7EA9-5BA6-388B-23E0-2F5BCAD01AF6}"/>
              </a:ext>
            </a:extLst>
          </p:cNvPr>
          <p:cNvSpPr/>
          <p:nvPr/>
        </p:nvSpPr>
        <p:spPr>
          <a:xfrm rot="10800000">
            <a:off x="2224109" y="4911337"/>
            <a:ext cx="497150" cy="161967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14E1F3B-BD4F-EE93-FF3A-368AEACBE1FC}"/>
              </a:ext>
            </a:extLst>
          </p:cNvPr>
          <p:cNvSpPr/>
          <p:nvPr/>
        </p:nvSpPr>
        <p:spPr>
          <a:xfrm>
            <a:off x="3806731" y="4909269"/>
            <a:ext cx="728901" cy="164036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F00A60F-4850-2303-9F72-7D6885372787}"/>
              </a:ext>
            </a:extLst>
          </p:cNvPr>
          <p:cNvSpPr/>
          <p:nvPr/>
        </p:nvSpPr>
        <p:spPr>
          <a:xfrm>
            <a:off x="8795905" y="3176773"/>
            <a:ext cx="680310" cy="164036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95F5105-A506-D631-BE23-6A93A2F01F19}"/>
              </a:ext>
            </a:extLst>
          </p:cNvPr>
          <p:cNvSpPr/>
          <p:nvPr/>
        </p:nvSpPr>
        <p:spPr>
          <a:xfrm>
            <a:off x="8811329" y="3797261"/>
            <a:ext cx="728901" cy="164036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51D07C-7321-C42D-67D8-169F771ECF50}"/>
              </a:ext>
            </a:extLst>
          </p:cNvPr>
          <p:cNvSpPr txBox="1"/>
          <p:nvPr/>
        </p:nvSpPr>
        <p:spPr>
          <a:xfrm>
            <a:off x="8293123" y="4183864"/>
            <a:ext cx="126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Encounter info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71AF82F-7D59-D498-D08F-E055F0FF25B4}"/>
              </a:ext>
            </a:extLst>
          </p:cNvPr>
          <p:cNvSpPr/>
          <p:nvPr/>
        </p:nvSpPr>
        <p:spPr>
          <a:xfrm rot="10800000">
            <a:off x="7223293" y="4270925"/>
            <a:ext cx="1052643" cy="161967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A7410E-9F5A-0CEE-E8B9-782F37A147D4}"/>
              </a:ext>
            </a:extLst>
          </p:cNvPr>
          <p:cNvSpPr txBox="1"/>
          <p:nvPr/>
        </p:nvSpPr>
        <p:spPr>
          <a:xfrm>
            <a:off x="7740101" y="4676264"/>
            <a:ext cx="160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sharing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12CD9025-8FAC-916D-D278-EF14F7E6625F}"/>
              </a:ext>
            </a:extLst>
          </p:cNvPr>
          <p:cNvSpPr/>
          <p:nvPr/>
        </p:nvSpPr>
        <p:spPr>
          <a:xfrm rot="10800000">
            <a:off x="7223291" y="4761257"/>
            <a:ext cx="516810" cy="172381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C7F6999-8E73-4BEA-4E2A-746091A3C1A1}"/>
              </a:ext>
            </a:extLst>
          </p:cNvPr>
          <p:cNvSpPr/>
          <p:nvPr/>
        </p:nvSpPr>
        <p:spPr>
          <a:xfrm>
            <a:off x="8825573" y="4759190"/>
            <a:ext cx="728901" cy="164036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58D65B7-4939-99CC-50EE-826B574113FF}"/>
              </a:ext>
            </a:extLst>
          </p:cNvPr>
          <p:cNvSpPr/>
          <p:nvPr/>
        </p:nvSpPr>
        <p:spPr>
          <a:xfrm rot="10800000">
            <a:off x="7223290" y="5288234"/>
            <a:ext cx="447994" cy="172381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EE87831-582A-C0D5-FE94-9B046F1BA091}"/>
              </a:ext>
            </a:extLst>
          </p:cNvPr>
          <p:cNvSpPr/>
          <p:nvPr/>
        </p:nvSpPr>
        <p:spPr>
          <a:xfrm>
            <a:off x="8825572" y="5258301"/>
            <a:ext cx="728901" cy="164036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60E0559E-431A-5EE2-3016-C2F1A1E6EEBD}"/>
              </a:ext>
            </a:extLst>
          </p:cNvPr>
          <p:cNvSpPr/>
          <p:nvPr/>
        </p:nvSpPr>
        <p:spPr>
          <a:xfrm>
            <a:off x="584118" y="1575785"/>
            <a:ext cx="10937322" cy="1038974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DCO is an independent organization that may fill gaps in, or supplement,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CCBHCs’ required services.</a:t>
            </a:r>
          </a:p>
        </p:txBody>
      </p:sp>
    </p:spTree>
    <p:extLst>
      <p:ext uri="{BB962C8B-B14F-4D97-AF65-F5344CB8AC3E}">
        <p14:creationId xmlns:p14="http://schemas.microsoft.com/office/powerpoint/2010/main" val="290880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838BE-E304-BD87-1A62-2230ABD2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Coordination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742B5-6D30-DB07-9422-CF9A689F9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625966"/>
            <a:ext cx="6585982" cy="4213875"/>
          </a:xfrm>
        </p:spPr>
        <p:txBody>
          <a:bodyPr/>
          <a:lstStyle/>
          <a:p>
            <a:r>
              <a:rPr lang="en-US"/>
              <a:t>SAMHSA criteria list required and optional partnerships; states can refine requirements based on local/state needs</a:t>
            </a:r>
          </a:p>
          <a:p>
            <a:pPr lvl="1"/>
            <a:r>
              <a:rPr lang="en-US" b="1" i="1"/>
              <a:t>Required partnerships examples: </a:t>
            </a:r>
            <a:r>
              <a:rPr lang="en-US"/>
              <a:t>FQHCs, hospitals, schools, child welfare agencies, juvenile and criminal justice agencies</a:t>
            </a:r>
          </a:p>
          <a:p>
            <a:pPr lvl="1"/>
            <a:r>
              <a:rPr lang="en-US" b="1" i="1"/>
              <a:t>Optional partnerships examples: </a:t>
            </a:r>
            <a:r>
              <a:rPr lang="en-US"/>
              <a:t>homeless shelters, employment services systems, peer-operated programs, Indian Health Service or other tribal programs, specialty providers</a:t>
            </a:r>
          </a:p>
          <a:p>
            <a:r>
              <a:rPr lang="en-US"/>
              <a:t>Criteria articulate expectations for care coordination, with CCBHCs playing an active leadership role in working collaboratively with partners across sectors and ensuring clients access all needed services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34D177-0243-2C2A-2E03-95154B80C534}"/>
              </a:ext>
            </a:extLst>
          </p:cNvPr>
          <p:cNvGrpSpPr/>
          <p:nvPr/>
        </p:nvGrpSpPr>
        <p:grpSpPr>
          <a:xfrm>
            <a:off x="7160056" y="1625966"/>
            <a:ext cx="4830813" cy="3034744"/>
            <a:chOff x="5439957" y="1594196"/>
            <a:chExt cx="4830813" cy="3034744"/>
          </a:xfrm>
        </p:grpSpPr>
        <p:pic>
          <p:nvPicPr>
            <p:cNvPr id="5" name="Graphic 4" descr="Suburban scene with solid fill">
              <a:extLst>
                <a:ext uri="{FF2B5EF4-FFF2-40B4-BE49-F238E27FC236}">
                  <a16:creationId xmlns:a16="http://schemas.microsoft.com/office/drawing/2014/main" id="{51A528F2-CAA3-3DB2-5147-E84B866BC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88011" y="2464921"/>
              <a:ext cx="1325963" cy="1325963"/>
            </a:xfrm>
            <a:prstGeom prst="rect">
              <a:avLst/>
            </a:prstGeom>
          </p:spPr>
        </p:pic>
        <p:pic>
          <p:nvPicPr>
            <p:cNvPr id="6" name="Graphic 5" descr="Court with solid fill">
              <a:extLst>
                <a:ext uri="{FF2B5EF4-FFF2-40B4-BE49-F238E27FC236}">
                  <a16:creationId xmlns:a16="http://schemas.microsoft.com/office/drawing/2014/main" id="{6BB560DF-382D-F126-6D9F-590B1FAE9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24402" y="1594196"/>
              <a:ext cx="1325963" cy="1325963"/>
            </a:xfrm>
            <a:prstGeom prst="rect">
              <a:avLst/>
            </a:prstGeom>
          </p:spPr>
        </p:pic>
        <p:pic>
          <p:nvPicPr>
            <p:cNvPr id="7" name="Graphic 6" descr="Schoolhouse with solid fill">
              <a:extLst>
                <a:ext uri="{FF2B5EF4-FFF2-40B4-BE49-F238E27FC236}">
                  <a16:creationId xmlns:a16="http://schemas.microsoft.com/office/drawing/2014/main" id="{B27FE0A8-33E9-1DD7-B2BB-CB34181E2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00689" y="2464921"/>
              <a:ext cx="1325963" cy="1325963"/>
            </a:xfrm>
            <a:prstGeom prst="rect">
              <a:avLst/>
            </a:prstGeom>
          </p:spPr>
        </p:pic>
        <p:pic>
          <p:nvPicPr>
            <p:cNvPr id="8" name="Graphic 7" descr="Hospital with solid fill">
              <a:extLst>
                <a:ext uri="{FF2B5EF4-FFF2-40B4-BE49-F238E27FC236}">
                  <a16:creationId xmlns:a16="http://schemas.microsoft.com/office/drawing/2014/main" id="{1DB1816A-5255-619C-5911-62670C925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69835" y="1773373"/>
              <a:ext cx="1051670" cy="1051670"/>
            </a:xfrm>
            <a:prstGeom prst="rect">
              <a:avLst/>
            </a:prstGeom>
          </p:spPr>
        </p:pic>
        <p:pic>
          <p:nvPicPr>
            <p:cNvPr id="9" name="Graphic 8" descr="Office worker female outline">
              <a:extLst>
                <a:ext uri="{FF2B5EF4-FFF2-40B4-BE49-F238E27FC236}">
                  <a16:creationId xmlns:a16="http://schemas.microsoft.com/office/drawing/2014/main" id="{F5600B43-E1C3-B25F-AA1F-F2DFB1E6A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39957" y="3139965"/>
              <a:ext cx="685800" cy="685800"/>
            </a:xfrm>
            <a:prstGeom prst="rect">
              <a:avLst/>
            </a:prstGeom>
          </p:spPr>
        </p:pic>
        <p:pic>
          <p:nvPicPr>
            <p:cNvPr id="10" name="Graphic 9" descr="Office worker male with solid fill">
              <a:extLst>
                <a:ext uri="{FF2B5EF4-FFF2-40B4-BE49-F238E27FC236}">
                  <a16:creationId xmlns:a16="http://schemas.microsoft.com/office/drawing/2014/main" id="{990B64AB-7713-D0C5-E316-02086BB1D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40298" y="2255031"/>
              <a:ext cx="685800" cy="685800"/>
            </a:xfrm>
            <a:prstGeom prst="rect">
              <a:avLst/>
            </a:prstGeom>
          </p:spPr>
        </p:pic>
        <p:pic>
          <p:nvPicPr>
            <p:cNvPr id="11" name="Graphic 10" descr="Office worker female with solid fill">
              <a:extLst>
                <a:ext uri="{FF2B5EF4-FFF2-40B4-BE49-F238E27FC236}">
                  <a16:creationId xmlns:a16="http://schemas.microsoft.com/office/drawing/2014/main" id="{870D54D0-347F-8069-A80A-BAAB03638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731609" y="2075123"/>
              <a:ext cx="685800" cy="685800"/>
            </a:xfrm>
            <a:prstGeom prst="rect">
              <a:avLst/>
            </a:prstGeom>
          </p:spPr>
        </p:pic>
        <p:pic>
          <p:nvPicPr>
            <p:cNvPr id="12" name="Graphic 11" descr="Office worker male outline">
              <a:extLst>
                <a:ext uri="{FF2B5EF4-FFF2-40B4-BE49-F238E27FC236}">
                  <a16:creationId xmlns:a16="http://schemas.microsoft.com/office/drawing/2014/main" id="{243E3642-01B3-CFE7-3A25-D8139A307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584970" y="3167699"/>
              <a:ext cx="685800" cy="685800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FCE87B2-3BEC-7336-FC1A-80D45A5DE19C}"/>
                </a:ext>
              </a:extLst>
            </p:cNvPr>
            <p:cNvSpPr/>
            <p:nvPr/>
          </p:nvSpPr>
          <p:spPr>
            <a:xfrm>
              <a:off x="7194350" y="3302977"/>
              <a:ext cx="1325963" cy="1325963"/>
            </a:xfrm>
            <a:prstGeom prst="ellipse">
              <a:avLst/>
            </a:prstGeom>
            <a:solidFill>
              <a:srgbClr val="EB5E29"/>
            </a:solidFill>
            <a:ln>
              <a:solidFill>
                <a:srgbClr val="EB5E29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CCBHC</a:t>
              </a:r>
            </a:p>
          </p:txBody>
        </p:sp>
        <p:pic>
          <p:nvPicPr>
            <p:cNvPr id="14" name="Graphic 13" descr="Arrow: Clockwise curve outline">
              <a:extLst>
                <a:ext uri="{FF2B5EF4-FFF2-40B4-BE49-F238E27FC236}">
                  <a16:creationId xmlns:a16="http://schemas.microsoft.com/office/drawing/2014/main" id="{AD3D97A8-B34E-D0AF-7E46-C68FEDC74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15517">
              <a:off x="7800446" y="2720837"/>
              <a:ext cx="685800" cy="685800"/>
            </a:xfrm>
            <a:prstGeom prst="rect">
              <a:avLst/>
            </a:prstGeom>
          </p:spPr>
        </p:pic>
        <p:pic>
          <p:nvPicPr>
            <p:cNvPr id="15" name="Graphic 14" descr="Arrow: Slight curve outline">
              <a:extLst>
                <a:ext uri="{FF2B5EF4-FFF2-40B4-BE49-F238E27FC236}">
                  <a16:creationId xmlns:a16="http://schemas.microsoft.com/office/drawing/2014/main" id="{5390D35E-4839-5324-89FE-A0D28825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19604219">
              <a:off x="8519843" y="3589494"/>
              <a:ext cx="685800" cy="685800"/>
            </a:xfrm>
            <a:prstGeom prst="rect">
              <a:avLst/>
            </a:prstGeom>
          </p:spPr>
        </p:pic>
        <p:pic>
          <p:nvPicPr>
            <p:cNvPr id="16" name="Graphic 15" descr="Arrow: Counter-clockwise curve outline">
              <a:extLst>
                <a:ext uri="{FF2B5EF4-FFF2-40B4-BE49-F238E27FC236}">
                  <a16:creationId xmlns:a16="http://schemas.microsoft.com/office/drawing/2014/main" id="{B30B0C6F-CC8B-702E-CC61-BC8E25227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279199" y="2762183"/>
              <a:ext cx="685800" cy="685800"/>
            </a:xfrm>
            <a:prstGeom prst="rect">
              <a:avLst/>
            </a:prstGeom>
          </p:spPr>
        </p:pic>
        <p:pic>
          <p:nvPicPr>
            <p:cNvPr id="17" name="Graphic 16" descr="Arrow: Rotate left outline">
              <a:extLst>
                <a:ext uri="{FF2B5EF4-FFF2-40B4-BE49-F238E27FC236}">
                  <a16:creationId xmlns:a16="http://schemas.microsoft.com/office/drawing/2014/main" id="{7B56F221-8BFA-1620-E463-7F13922F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 rot="2810405">
              <a:off x="6645459" y="3095474"/>
              <a:ext cx="777737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960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4" y="175195"/>
            <a:ext cx="11217117" cy="1173314"/>
          </a:xfrm>
        </p:spPr>
        <p:txBody>
          <a:bodyPr>
            <a:normAutofit/>
          </a:bodyPr>
          <a:lstStyle/>
          <a:p>
            <a:r>
              <a:rPr lang="en-US" sz="3600" dirty="0"/>
              <a:t>The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CB7F4-F931-1E82-5D95-3E77A555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166" y="1692124"/>
            <a:ext cx="6504039" cy="347375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Why is CCBHC Important in Colorado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PPS Model and Federal Medicaid Match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Value Alignment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National Framework to Achieve State Goals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59FF2E-930E-5EC8-1CA6-14AA7F1200A0}"/>
              </a:ext>
            </a:extLst>
          </p:cNvPr>
          <p:cNvSpPr txBox="1">
            <a:spLocks/>
          </p:cNvSpPr>
          <p:nvPr/>
        </p:nvSpPr>
        <p:spPr>
          <a:xfrm>
            <a:off x="746885" y="1692124"/>
            <a:ext cx="4344404" cy="34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What is CCBHC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History and national landscape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Model Components, Criteria, and Partnership</a:t>
            </a:r>
          </a:p>
          <a:p>
            <a:pPr marR="0" lvl="1" fontAlgn="auto">
              <a:lnSpc>
                <a:spcPct val="120000"/>
              </a:lnSpc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b="1" dirty="0">
                <a:solidFill>
                  <a:srgbClr val="DC820A"/>
                </a:solidFill>
              </a:rPr>
              <a:t>Impacts of the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8E7DC0-5811-C20F-D2AD-93B1DD2DBFC6}"/>
              </a:ext>
            </a:extLst>
          </p:cNvPr>
          <p:cNvSpPr/>
          <p:nvPr/>
        </p:nvSpPr>
        <p:spPr>
          <a:xfrm>
            <a:off x="0" y="5113820"/>
            <a:ext cx="12192000" cy="1568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188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DF0E20-5E72-1855-8F3A-9276495C62A6}"/>
              </a:ext>
            </a:extLst>
          </p:cNvPr>
          <p:cNvSpPr txBox="1"/>
          <p:nvPr/>
        </p:nvSpPr>
        <p:spPr>
          <a:xfrm>
            <a:off x="9291483" y="3108680"/>
            <a:ext cx="2541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Medicaid CCBHCs reported average client increases of 33% since becoming a CCBHC.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B57369-50FC-7022-55FF-9ACDBEFE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CCBHCs’ Reach (as of March 2024)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905538E-C8C5-2BD8-8E15-8249ADB8F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771"/>
          <a:stretch/>
        </p:blipFill>
        <p:spPr>
          <a:xfrm>
            <a:off x="564874" y="1599482"/>
            <a:ext cx="8477687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89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D6AB-96BD-3641-A607-06442091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65125"/>
            <a:ext cx="10704871" cy="1325563"/>
          </a:xfrm>
        </p:spPr>
        <p:txBody>
          <a:bodyPr/>
          <a:lstStyle/>
          <a:p>
            <a:r>
              <a:rPr lang="en-US"/>
              <a:t>Percent of CCBHCs Reporting Increases in Clients Served, by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3EE81-2A6E-B36A-309C-5940B403C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9"/>
          <a:stretch/>
        </p:blipFill>
        <p:spPr>
          <a:xfrm>
            <a:off x="127820" y="1582990"/>
            <a:ext cx="7747819" cy="4448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389189-304E-7C73-CC53-C36141A3A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439" y="2809788"/>
            <a:ext cx="2372056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88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69BF-D884-7921-5E9D-BD533375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Reduced Wait Times for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A443C-6AC2-5E84-331A-74A68830C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4748766"/>
            <a:ext cx="11062252" cy="854944"/>
          </a:xfrm>
        </p:spPr>
        <p:txBody>
          <a:bodyPr/>
          <a:lstStyle/>
          <a:p>
            <a:pPr marL="0" indent="0">
              <a:buNone/>
            </a:pPr>
            <a: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national average between an individual’s first outreach/referral until their first appointment is </a:t>
            </a:r>
            <a:r>
              <a:rPr lang="en-US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48 days</a:t>
            </a:r>
            <a:r>
              <a:rPr lang="en-US" sz="1800" b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8322F8-73A8-5815-0067-73EAC1F20090}"/>
              </a:ext>
            </a:extLst>
          </p:cNvPr>
          <p:cNvGraphicFramePr/>
          <p:nvPr/>
        </p:nvGraphicFramePr>
        <p:xfrm>
          <a:off x="564875" y="1871614"/>
          <a:ext cx="11062251" cy="226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5175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0008-F61C-F823-8435-02402BA5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Expansion of Access Points and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6D31-4CDF-FB01-FE76-A00ACC3CD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Many respondents reported the model has enabled them to open more flexible pathways to access, through community-based services and partnerships with other community entities.</a:t>
            </a:r>
          </a:p>
          <a:p>
            <a:r>
              <a:rPr lang="en-US"/>
              <a:t>The model also supports more flexible staffing models that improve client access and engagement.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34B2A-5A9C-F058-5783-162BF7B7B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00" y="3216692"/>
            <a:ext cx="8920242" cy="252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37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FB61-6CCE-7837-6CA3-314DE679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4" y="365125"/>
            <a:ext cx="11062252" cy="1325563"/>
          </a:xfrm>
        </p:spPr>
        <p:txBody>
          <a:bodyPr/>
          <a:lstStyle/>
          <a:p>
            <a:r>
              <a:rPr lang="en-US"/>
              <a:t>CCBHC Status Supports Increased Hiring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D552C4-6CBA-8977-97AB-77C57C2B1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825626"/>
            <a:ext cx="11062252" cy="4014215"/>
          </a:xfrm>
        </p:spPr>
        <p:txBody>
          <a:bodyPr/>
          <a:lstStyle/>
          <a:p>
            <a:r>
              <a:rPr lang="en-US">
                <a:effectLst/>
                <a:ea typeface="Aptos" panose="020B0004020202020204" pitchFamily="34" charset="0"/>
                <a:cs typeface="Calibri" panose="020F0502020204030204" pitchFamily="34" charset="0"/>
              </a:rPr>
              <a:t>98% of Medicaid CCBHCs and established grantees increased their number of staff positions since becoming a CCBHC.</a:t>
            </a:r>
            <a:endParaRPr lang="en-US"/>
          </a:p>
          <a:p>
            <a:r>
              <a:rPr lang="en-US"/>
              <a:t>CCBHCs reported creating </a:t>
            </a:r>
            <a:r>
              <a:rPr lang="en-US" b="1"/>
              <a:t>11,292 new staff positions</a:t>
            </a:r>
            <a:r>
              <a:rPr lang="en-US"/>
              <a:t>.</a:t>
            </a:r>
          </a:p>
          <a:p>
            <a:pPr lvl="1"/>
            <a:r>
              <a:rPr lang="en-US"/>
              <a:t>This includes 3,267 newly created positions among rural CCBHCs.</a:t>
            </a:r>
          </a:p>
          <a:p>
            <a:r>
              <a:rPr lang="en-US"/>
              <a:t>A median staff increase of </a:t>
            </a:r>
            <a:r>
              <a:rPr lang="en-US" b="1"/>
              <a:t>15</a:t>
            </a:r>
            <a:r>
              <a:rPr lang="en-US"/>
              <a:t> </a:t>
            </a:r>
            <a:r>
              <a:rPr lang="en-US" b="1"/>
              <a:t>new staff positions per clinic </a:t>
            </a:r>
            <a:r>
              <a:rPr lang="en-US"/>
              <a:t>were created across the 346 responding Medicaid CCBHCs and established grantees.</a:t>
            </a:r>
          </a:p>
          <a:p>
            <a:pPr lvl="1"/>
            <a:r>
              <a:rPr lang="en-US"/>
              <a:t>Significantly more staff positions were created by Medicaid CCBHCs, with a median of 22 new positions per clinic, than by established grantees, with a median of 12 new positions per clinic.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08E3D7-3228-47C4-F5B9-2224B98EF1A5}"/>
              </a:ext>
            </a:extLst>
          </p:cNvPr>
          <p:cNvSpPr txBox="1">
            <a:spLocks/>
          </p:cNvSpPr>
          <p:nvPr/>
        </p:nvSpPr>
        <p:spPr>
          <a:xfrm>
            <a:off x="652833" y="4634630"/>
            <a:ext cx="11061700" cy="1205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4" y="175195"/>
            <a:ext cx="11217117" cy="1173314"/>
          </a:xfrm>
        </p:spPr>
        <p:txBody>
          <a:bodyPr>
            <a:normAutofit/>
          </a:bodyPr>
          <a:lstStyle/>
          <a:p>
            <a:r>
              <a:rPr lang="en-US" sz="3600" dirty="0"/>
              <a:t>The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CB7F4-F931-1E82-5D95-3E77A555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166" y="1692124"/>
            <a:ext cx="6504039" cy="347375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Why is CCBHC Important in Colorado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PPS Model and Federal Medicaid Match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Value Alignment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National Framework to Achieve State Goals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59FF2E-930E-5EC8-1CA6-14AA7F1200A0}"/>
              </a:ext>
            </a:extLst>
          </p:cNvPr>
          <p:cNvSpPr txBox="1">
            <a:spLocks/>
          </p:cNvSpPr>
          <p:nvPr/>
        </p:nvSpPr>
        <p:spPr>
          <a:xfrm>
            <a:off x="746885" y="1692124"/>
            <a:ext cx="4400848" cy="34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What is CCBHC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History and national landscape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Model Components, Criteria, and Partnership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Impacts of the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8E7DC0-5811-C20F-D2AD-93B1DD2DBFC6}"/>
              </a:ext>
            </a:extLst>
          </p:cNvPr>
          <p:cNvSpPr/>
          <p:nvPr/>
        </p:nvSpPr>
        <p:spPr>
          <a:xfrm>
            <a:off x="0" y="5113820"/>
            <a:ext cx="12192000" cy="1568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1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7D62B-010F-6008-BF01-CF8D6E659C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87" r="15740"/>
          <a:stretch/>
        </p:blipFill>
        <p:spPr>
          <a:xfrm>
            <a:off x="108156" y="1509140"/>
            <a:ext cx="5624051" cy="3541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D21AEF-8F10-5A16-3868-C99EC22E8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37" r="18866"/>
          <a:stretch/>
        </p:blipFill>
        <p:spPr>
          <a:xfrm>
            <a:off x="5653550" y="1509140"/>
            <a:ext cx="6469625" cy="307996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2910D86-013F-55B8-303E-77007FCF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Staff Positions Created by CCBHCs*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5FA9A-C058-5801-E6AC-674746ED3035}"/>
              </a:ext>
            </a:extLst>
          </p:cNvPr>
          <p:cNvSpPr txBox="1"/>
          <p:nvPr/>
        </p:nvSpPr>
        <p:spPr>
          <a:xfrm>
            <a:off x="7364360" y="5348860"/>
            <a:ext cx="2949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*See full report for data on additional types of staff positions.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777C30-88D3-6502-1C78-C039C91E18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367" b="19964"/>
          <a:stretch/>
        </p:blipFill>
        <p:spPr>
          <a:xfrm>
            <a:off x="210549" y="5282350"/>
            <a:ext cx="7153811" cy="6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27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4" y="175195"/>
            <a:ext cx="11217117" cy="1173314"/>
          </a:xfrm>
        </p:spPr>
        <p:txBody>
          <a:bodyPr>
            <a:normAutofit/>
          </a:bodyPr>
          <a:lstStyle/>
          <a:p>
            <a:r>
              <a:rPr lang="en-US" sz="3600" dirty="0"/>
              <a:t>The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CB7F4-F931-1E82-5D95-3E77A555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166" y="1692124"/>
            <a:ext cx="6504039" cy="347375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Why is CCBHC Important in Colorado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DC820A"/>
                </a:solidFill>
              </a:rPr>
              <a:t>PPS Model and Federal Medicaid Match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Value Alignment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National Framework to Achieve State Goals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59FF2E-930E-5EC8-1CA6-14AA7F1200A0}"/>
              </a:ext>
            </a:extLst>
          </p:cNvPr>
          <p:cNvSpPr txBox="1">
            <a:spLocks/>
          </p:cNvSpPr>
          <p:nvPr/>
        </p:nvSpPr>
        <p:spPr>
          <a:xfrm>
            <a:off x="746884" y="1692124"/>
            <a:ext cx="4310537" cy="34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What is CCBHC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History and national landscape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Model Components, Criteria, and Partnership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Impacts of the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8E7DC0-5811-C20F-D2AD-93B1DD2DBFC6}"/>
              </a:ext>
            </a:extLst>
          </p:cNvPr>
          <p:cNvSpPr/>
          <p:nvPr/>
        </p:nvSpPr>
        <p:spPr>
          <a:xfrm>
            <a:off x="0" y="5113820"/>
            <a:ext cx="12192000" cy="1568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527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0706D2-2F45-4D51-0C1E-47B376751B76}"/>
              </a:ext>
            </a:extLst>
          </p:cNvPr>
          <p:cNvSpPr/>
          <p:nvPr/>
        </p:nvSpPr>
        <p:spPr>
          <a:xfrm>
            <a:off x="0" y="5113820"/>
            <a:ext cx="12192000" cy="1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15" y="286937"/>
            <a:ext cx="11323782" cy="925122"/>
          </a:xfrm>
        </p:spPr>
        <p:txBody>
          <a:bodyPr>
            <a:normAutofit/>
          </a:bodyPr>
          <a:lstStyle/>
          <a:p>
            <a:r>
              <a:rPr lang="en-US" sz="3600" dirty="0"/>
              <a:t>CCBHC Prospective Payment System (PPS)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AA05B-9959-70D1-6112-BDEF7DDD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406" y="1383328"/>
            <a:ext cx="8871956" cy="1319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BE263-5A68-3FDA-16B8-4DBCDC8163E0}"/>
              </a:ext>
            </a:extLst>
          </p:cNvPr>
          <p:cNvSpPr txBox="1"/>
          <p:nvPr/>
        </p:nvSpPr>
        <p:spPr>
          <a:xfrm>
            <a:off x="1863568" y="2800512"/>
            <a:ext cx="846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CCBHC offers four Prospective Payment System (PPS) options, which may be paid through managed care contracts or as wraparound payment by the state.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E8DAA-3483-8D78-DF46-6166C7292442}"/>
              </a:ext>
            </a:extLst>
          </p:cNvPr>
          <p:cNvSpPr/>
          <p:nvPr/>
        </p:nvSpPr>
        <p:spPr>
          <a:xfrm>
            <a:off x="1435865" y="3524039"/>
            <a:ext cx="4660135" cy="15897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PPS-1: Daily</a:t>
            </a:r>
          </a:p>
          <a:p>
            <a:pPr algn="ctr"/>
            <a:r>
              <a:rPr lang="en-US" sz="1600" dirty="0"/>
              <a:t>One payment per client for any day in which the client receives at least one encounter. “Encounter” is defined by the state.</a:t>
            </a:r>
          </a:p>
          <a:p>
            <a:pPr algn="ctr"/>
            <a:r>
              <a:rPr lang="en-US" sz="1600" i="1" dirty="0"/>
              <a:t>Optional</a:t>
            </a:r>
            <a:r>
              <a:rPr lang="en-US" sz="1600" dirty="0"/>
              <a:t> quality bonus payment</a:t>
            </a:r>
            <a:endParaRPr lang="en-US" sz="16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F84796-8854-A744-5602-D45F60CC814A}"/>
              </a:ext>
            </a:extLst>
          </p:cNvPr>
          <p:cNvSpPr/>
          <p:nvPr/>
        </p:nvSpPr>
        <p:spPr>
          <a:xfrm>
            <a:off x="6248400" y="3524038"/>
            <a:ext cx="4660135" cy="15897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PPS-2: Monthly</a:t>
            </a:r>
          </a:p>
          <a:p>
            <a:pPr algn="ctr"/>
            <a:r>
              <a:rPr lang="en-US" sz="1600" dirty="0"/>
              <a:t>One payment per client for any month in which the client receives at least one encounter. “Encounter” is defined by the state.</a:t>
            </a:r>
          </a:p>
          <a:p>
            <a:pPr algn="ctr"/>
            <a:r>
              <a:rPr lang="en-US" sz="1600" dirty="0"/>
              <a:t>Quality bonus payment</a:t>
            </a:r>
          </a:p>
          <a:p>
            <a:pPr algn="ctr"/>
            <a:r>
              <a:rPr lang="en-US" sz="1600" dirty="0"/>
              <a:t>*</a:t>
            </a:r>
            <a:r>
              <a:rPr lang="en-US" sz="1600" i="1" dirty="0"/>
              <a:t>Optional</a:t>
            </a:r>
            <a:r>
              <a:rPr lang="en-US" sz="1600" dirty="0"/>
              <a:t> special populations stratified rate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CD7555-47F1-E7C7-F132-7AAD16989D1E}"/>
              </a:ext>
            </a:extLst>
          </p:cNvPr>
          <p:cNvSpPr/>
          <p:nvPr/>
        </p:nvSpPr>
        <p:spPr>
          <a:xfrm>
            <a:off x="1435864" y="5191016"/>
            <a:ext cx="4660135" cy="12695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PPS-3: Daily</a:t>
            </a:r>
          </a:p>
          <a:p>
            <a:pPr algn="ctr"/>
            <a:r>
              <a:rPr lang="en-US" sz="1600" dirty="0"/>
              <a:t>*Special crisis services PPS rates</a:t>
            </a:r>
          </a:p>
          <a:p>
            <a:pPr algn="ctr"/>
            <a:r>
              <a:rPr lang="en-US" sz="1600" i="1" dirty="0"/>
              <a:t>Optional</a:t>
            </a:r>
            <a:r>
              <a:rPr lang="en-US" sz="1600" dirty="0"/>
              <a:t> quality bonus payment</a:t>
            </a:r>
            <a:endParaRPr lang="en-US" sz="16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87E168-003F-91FB-01B9-75AF5B0DFD4B}"/>
              </a:ext>
            </a:extLst>
          </p:cNvPr>
          <p:cNvSpPr/>
          <p:nvPr/>
        </p:nvSpPr>
        <p:spPr>
          <a:xfrm>
            <a:off x="6248399" y="5191014"/>
            <a:ext cx="4660135" cy="12695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PPS-4: Monthly</a:t>
            </a:r>
          </a:p>
          <a:p>
            <a:pPr algn="ctr"/>
            <a:r>
              <a:rPr lang="en-US" sz="1600" dirty="0"/>
              <a:t>Quality bonus payment</a:t>
            </a:r>
          </a:p>
          <a:p>
            <a:pPr algn="ctr"/>
            <a:r>
              <a:rPr lang="en-US" sz="1600" dirty="0"/>
              <a:t>*Special crisis services PPS rates</a:t>
            </a:r>
          </a:p>
          <a:p>
            <a:pPr algn="ctr"/>
            <a:r>
              <a:rPr lang="en-US" sz="1600" dirty="0"/>
              <a:t>*</a:t>
            </a:r>
            <a:r>
              <a:rPr lang="en-US" sz="1600" i="1" dirty="0"/>
              <a:t>Optional</a:t>
            </a:r>
            <a:r>
              <a:rPr lang="en-US" sz="1600" dirty="0"/>
              <a:t> special populations stratified rate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9914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1D72-816E-4A59-299B-0872CE5B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PPS makes the model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2358-9733-6B55-62AC-D75363BF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494692"/>
            <a:ext cx="11062252" cy="43451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PPS allows CCBHCs to:</a:t>
            </a:r>
          </a:p>
          <a:p>
            <a:r>
              <a:rPr lang="en-US" dirty="0"/>
              <a:t>Cover the real costs of direct services – incl. new requirements, new ways of doing business</a:t>
            </a:r>
          </a:p>
          <a:p>
            <a:r>
              <a:rPr lang="en-US" dirty="0"/>
              <a:t>Build in costs associated with indirect services, non-billable activities, and other responsibilities aimed at achieving state goals, such as:</a:t>
            </a:r>
          </a:p>
          <a:p>
            <a:pPr lvl="1"/>
            <a:r>
              <a:rPr lang="en-US" dirty="0"/>
              <a:t>Care coordination; Outreach and engagement; Adopting and maintaining EBP fidelity; Data collection and reporting; Technology adoption</a:t>
            </a:r>
          </a:p>
          <a:p>
            <a:pPr lvl="1"/>
            <a:r>
              <a:rPr lang="en-US" dirty="0"/>
              <a:t>And more…</a:t>
            </a:r>
          </a:p>
          <a:p>
            <a:r>
              <a:rPr lang="en-US" dirty="0"/>
              <a:t>Accommodate differences in service and staffing array, client needs, regional differences, </a:t>
            </a:r>
            <a:br>
              <a:rPr lang="en-US" dirty="0"/>
            </a:br>
            <a:r>
              <a:rPr lang="en-US" dirty="0"/>
              <a:t>etc. with a clinic-specific payment rate</a:t>
            </a:r>
          </a:p>
          <a:p>
            <a:pPr marL="0" indent="0">
              <a:buNone/>
            </a:pPr>
            <a:r>
              <a:rPr lang="en-US" dirty="0"/>
              <a:t>Data from CCBHC demo shows convergence of rates with CCBHC costs over time.</a:t>
            </a:r>
          </a:p>
          <a:p>
            <a:pPr marL="0" indent="0">
              <a:buNone/>
            </a:pPr>
            <a:r>
              <a:rPr lang="en-US" dirty="0"/>
              <a:t>States review cost reports, work with clinics to revise (not a blank check)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89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7C3C3832-D1EB-8C6A-AB6D-E7247DFD20BC}"/>
              </a:ext>
            </a:extLst>
          </p:cNvPr>
          <p:cNvSpPr/>
          <p:nvPr/>
        </p:nvSpPr>
        <p:spPr>
          <a:xfrm>
            <a:off x="9655454" y="1385660"/>
            <a:ext cx="2331137" cy="3516619"/>
          </a:xfrm>
          <a:prstGeom prst="round2DiagRect">
            <a:avLst>
              <a:gd name="adj1" fmla="val 9472"/>
              <a:gd name="adj2" fmla="val 0"/>
            </a:avLst>
          </a:prstGeom>
          <a:solidFill>
            <a:srgbClr val="E8E0D1"/>
          </a:solidFill>
          <a:ln>
            <a:solidFill>
              <a:srgbClr val="E8E0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States can work backward up this chain by articulating goals, identifying what operations and service delivery changes will drive success, and ensuring those services &amp; activities are included in criteria, PPS rates, and data collection / reporting / sharing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37A6E-2EAE-8EAB-8C56-42F0912A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4" y="127967"/>
            <a:ext cx="11062252" cy="1257694"/>
          </a:xfrm>
        </p:spPr>
        <p:txBody>
          <a:bodyPr/>
          <a:lstStyle/>
          <a:p>
            <a:r>
              <a:rPr lang="en-US"/>
              <a:t>Driving value through CCBHCs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F1BC3B-5ACA-A56E-1DF7-4024DA279A46}"/>
              </a:ext>
            </a:extLst>
          </p:cNvPr>
          <p:cNvSpPr txBox="1">
            <a:spLocks/>
          </p:cNvSpPr>
          <p:nvPr/>
        </p:nvSpPr>
        <p:spPr>
          <a:xfrm>
            <a:off x="2820839" y="2391515"/>
            <a:ext cx="6489937" cy="2510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>
              <a:spcBef>
                <a:spcPts val="336"/>
              </a:spcBef>
            </a:pPr>
            <a:r>
              <a:rPr lang="en-US" sz="1500"/>
              <a:t>Expansion of service lines (e.g., crisis response, SUD treatment)</a:t>
            </a:r>
          </a:p>
          <a:p>
            <a:pPr marL="347472" indent="-347472">
              <a:spcBef>
                <a:spcPts val="336"/>
              </a:spcBef>
            </a:pPr>
            <a:r>
              <a:rPr lang="en-US" sz="1500"/>
              <a:t>Ability to hire and retain specialty providers, mitigate workforce shortage</a:t>
            </a:r>
          </a:p>
          <a:p>
            <a:pPr marL="347472" indent="-347472">
              <a:spcBef>
                <a:spcPts val="336"/>
              </a:spcBef>
            </a:pPr>
            <a:r>
              <a:rPr lang="en-US" sz="1500"/>
              <a:t>Same-day access to care</a:t>
            </a:r>
          </a:p>
          <a:p>
            <a:pPr marL="347472" indent="-347472">
              <a:spcBef>
                <a:spcPts val="336"/>
              </a:spcBef>
            </a:pPr>
            <a:r>
              <a:rPr lang="en-US" sz="1500"/>
              <a:t>High-impact, flexible staffing models targeted to patient need</a:t>
            </a:r>
          </a:p>
          <a:p>
            <a:pPr marL="347472" indent="-347472">
              <a:spcBef>
                <a:spcPts val="336"/>
              </a:spcBef>
            </a:pPr>
            <a:r>
              <a:rPr lang="en-US" sz="1500"/>
              <a:t>Technology adoption, electronic health info exchange</a:t>
            </a:r>
          </a:p>
          <a:p>
            <a:pPr marL="347472" indent="-347472">
              <a:spcBef>
                <a:spcPts val="336"/>
              </a:spcBef>
            </a:pPr>
            <a:r>
              <a:rPr lang="en-US" sz="1500"/>
              <a:t>Collaboration/coordination with law enforcement, schools, others</a:t>
            </a:r>
          </a:p>
          <a:p>
            <a:pPr marL="347472" indent="-347472">
              <a:spcBef>
                <a:spcPts val="336"/>
              </a:spcBef>
            </a:pPr>
            <a:r>
              <a:rPr lang="en-US" sz="1500"/>
              <a:t>Data tracking &amp; analytics</a:t>
            </a:r>
          </a:p>
          <a:p>
            <a:pPr marL="347472" indent="-347472">
              <a:spcBef>
                <a:spcPts val="336"/>
              </a:spcBef>
            </a:pPr>
            <a:r>
              <a:rPr lang="en-US" sz="1500">
                <a:solidFill>
                  <a:prstClr val="black"/>
                </a:solidFill>
                <a:cs typeface="Arial"/>
              </a:rPr>
              <a:t>Population health management, data-driven care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D1EB8F-C5FA-6DDC-A297-01B6FBDD3173}"/>
              </a:ext>
            </a:extLst>
          </p:cNvPr>
          <p:cNvSpPr txBox="1">
            <a:spLocks/>
          </p:cNvSpPr>
          <p:nvPr/>
        </p:nvSpPr>
        <p:spPr>
          <a:xfrm>
            <a:off x="2820839" y="4831209"/>
            <a:ext cx="4764930" cy="120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More clients served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500">
                <a:solidFill>
                  <a:prstClr val="black"/>
                </a:solidFill>
                <a:latin typeface="+mn-lt"/>
              </a:rPr>
              <a:t>Elimination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of waitlists or reduction in wait times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500">
                <a:solidFill>
                  <a:prstClr val="black"/>
                </a:solidFill>
                <a:latin typeface="+mn-lt"/>
              </a:rPr>
              <a:t>Reduced hospitalization, ED visits,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incarceration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500">
                <a:solidFill>
                  <a:prstClr val="black"/>
                </a:solidFill>
                <a:latin typeface="+mn-lt"/>
              </a:rPr>
              <a:t>Improved physical health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DAA5FB-BAFC-0A6A-7582-F67A0A0B9C34}"/>
              </a:ext>
            </a:extLst>
          </p:cNvPr>
          <p:cNvSpPr/>
          <p:nvPr/>
        </p:nvSpPr>
        <p:spPr>
          <a:xfrm>
            <a:off x="744206" y="1371167"/>
            <a:ext cx="1932338" cy="751281"/>
          </a:xfrm>
          <a:prstGeom prst="roundRect">
            <a:avLst>
              <a:gd name="adj" fmla="val 8809"/>
            </a:avLst>
          </a:prstGeom>
          <a:solidFill>
            <a:srgbClr val="064F8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CCBHC Status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7C0646-5AAD-9539-EA6A-8B516B1606F5}"/>
              </a:ext>
            </a:extLst>
          </p:cNvPr>
          <p:cNvSpPr/>
          <p:nvPr/>
        </p:nvSpPr>
        <p:spPr>
          <a:xfrm>
            <a:off x="744206" y="2463808"/>
            <a:ext cx="1918599" cy="756471"/>
          </a:xfrm>
          <a:prstGeom prst="roundRect">
            <a:avLst>
              <a:gd name="adj" fmla="val 7461"/>
            </a:avLst>
          </a:prstGeom>
          <a:solidFill>
            <a:srgbClr val="064F8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Enhanced Operations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51CBB2-BCA7-175A-464C-BCCF238CA163}"/>
              </a:ext>
            </a:extLst>
          </p:cNvPr>
          <p:cNvSpPr/>
          <p:nvPr/>
        </p:nvSpPr>
        <p:spPr>
          <a:xfrm>
            <a:off x="744205" y="4874572"/>
            <a:ext cx="1918599" cy="756471"/>
          </a:xfrm>
          <a:prstGeom prst="roundRect">
            <a:avLst>
              <a:gd name="adj" fmla="val 8945"/>
            </a:avLst>
          </a:prstGeom>
          <a:solidFill>
            <a:srgbClr val="064F8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Improved Outcomes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0BBF1E-4806-038E-52F3-3A91BC31E53A}"/>
              </a:ext>
            </a:extLst>
          </p:cNvPr>
          <p:cNvSpPr txBox="1">
            <a:spLocks/>
          </p:cNvSpPr>
          <p:nvPr/>
        </p:nvSpPr>
        <p:spPr>
          <a:xfrm>
            <a:off x="2820839" y="1342262"/>
            <a:ext cx="6750545" cy="919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Certification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= standard core requirements tailored to state needs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PPS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= </a:t>
            </a:r>
            <a:r>
              <a:rPr lang="en-US" sz="1500">
                <a:solidFill>
                  <a:prstClr val="black"/>
                </a:solidFill>
                <a:latin typeface="+mn-lt"/>
              </a:rPr>
              <a:t>Medicaid reimbursement that supports costs associated with expanded access &amp; enhanced operations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9BF7188-E65E-7D7F-891B-2314BA88EB44}"/>
              </a:ext>
            </a:extLst>
          </p:cNvPr>
          <p:cNvSpPr/>
          <p:nvPr/>
        </p:nvSpPr>
        <p:spPr>
          <a:xfrm>
            <a:off x="1554313" y="2142132"/>
            <a:ext cx="338382" cy="321676"/>
          </a:xfrm>
          <a:prstGeom prst="downArrow">
            <a:avLst/>
          </a:prstGeom>
          <a:solidFill>
            <a:srgbClr val="A9ABA4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A6E1FE9-3478-BA79-9598-629D950C881E}"/>
              </a:ext>
            </a:extLst>
          </p:cNvPr>
          <p:cNvSpPr/>
          <p:nvPr/>
        </p:nvSpPr>
        <p:spPr>
          <a:xfrm flipH="1">
            <a:off x="1506153" y="3251208"/>
            <a:ext cx="434699" cy="1580002"/>
          </a:xfrm>
          <a:prstGeom prst="downArrow">
            <a:avLst/>
          </a:prstGeom>
          <a:solidFill>
            <a:srgbClr val="A9ABA4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BC1656EE-9D0F-A1A4-823D-CBD5D7CFBBBB}"/>
              </a:ext>
            </a:extLst>
          </p:cNvPr>
          <p:cNvSpPr/>
          <p:nvPr/>
        </p:nvSpPr>
        <p:spPr>
          <a:xfrm>
            <a:off x="9310776" y="2938587"/>
            <a:ext cx="535309" cy="1958800"/>
          </a:xfrm>
          <a:prstGeom prst="upArrow">
            <a:avLst/>
          </a:prstGeom>
          <a:solidFill>
            <a:srgbClr val="53605F"/>
          </a:solidFill>
          <a:ln>
            <a:solidFill>
              <a:srgbClr val="5360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4" y="175195"/>
            <a:ext cx="11217117" cy="1173314"/>
          </a:xfrm>
        </p:spPr>
        <p:txBody>
          <a:bodyPr>
            <a:normAutofit/>
          </a:bodyPr>
          <a:lstStyle/>
          <a:p>
            <a:r>
              <a:rPr lang="en-US" sz="3600" dirty="0"/>
              <a:t>The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CB7F4-F931-1E82-5D95-3E77A555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166" y="1692124"/>
            <a:ext cx="6504039" cy="347375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Why is CCBHC Important in Colorado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Fira Sans"/>
              </a:rPr>
              <a:t>PPS Model and Federal Medicaid Match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DC820A"/>
                </a:solidFill>
              </a:rPr>
              <a:t>Value Alignment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National Framework to Achieve State Goals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59FF2E-930E-5EC8-1CA6-14AA7F1200A0}"/>
              </a:ext>
            </a:extLst>
          </p:cNvPr>
          <p:cNvSpPr txBox="1">
            <a:spLocks/>
          </p:cNvSpPr>
          <p:nvPr/>
        </p:nvSpPr>
        <p:spPr>
          <a:xfrm>
            <a:off x="746884" y="1692124"/>
            <a:ext cx="4412137" cy="34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What is CCBHC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History and national landscape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Model Components, Criteria, and Partnership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Impacts of the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8E7DC0-5811-C20F-D2AD-93B1DD2DBFC6}"/>
              </a:ext>
            </a:extLst>
          </p:cNvPr>
          <p:cNvSpPr/>
          <p:nvPr/>
        </p:nvSpPr>
        <p:spPr>
          <a:xfrm>
            <a:off x="0" y="5113820"/>
            <a:ext cx="12192000" cy="1568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89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F347D4-91F3-9D7D-CA03-7D092DB95A43}"/>
              </a:ext>
            </a:extLst>
          </p:cNvPr>
          <p:cNvSpPr/>
          <p:nvPr/>
        </p:nvSpPr>
        <p:spPr>
          <a:xfrm>
            <a:off x="0" y="5113820"/>
            <a:ext cx="12192000" cy="1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309707"/>
            <a:ext cx="11323782" cy="1108364"/>
          </a:xfrm>
        </p:spPr>
        <p:txBody>
          <a:bodyPr>
            <a:normAutofit/>
          </a:bodyPr>
          <a:lstStyle/>
          <a:p>
            <a:r>
              <a:rPr lang="en-US" sz="3600" dirty="0"/>
              <a:t>Why is CCBHC Important and What is its Value in CO?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6F4B9A-A8B7-7075-1707-8B6FFEFF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95" y="1484511"/>
            <a:ext cx="11147992" cy="4224597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Provides </a:t>
            </a:r>
            <a:r>
              <a:rPr lang="en-US" b="1" dirty="0">
                <a:solidFill>
                  <a:srgbClr val="DC820A"/>
                </a:solidFill>
              </a:rPr>
              <a:t>national framework </a:t>
            </a:r>
            <a:r>
              <a:rPr lang="en-US" dirty="0"/>
              <a:t>to demonstrate value and recognize the impact of behavioral health providers of all types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Sets a </a:t>
            </a:r>
            <a:r>
              <a:rPr lang="en-US" b="1" dirty="0">
                <a:solidFill>
                  <a:srgbClr val="DC820A"/>
                </a:solidFill>
              </a:rPr>
              <a:t>trusted standard </a:t>
            </a:r>
            <a:r>
              <a:rPr lang="en-US" dirty="0"/>
              <a:t>for clients and communities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Advances work toward payment parity and </a:t>
            </a:r>
            <a:r>
              <a:rPr lang="en-US" b="1" dirty="0">
                <a:solidFill>
                  <a:srgbClr val="DC820A"/>
                </a:solidFill>
              </a:rPr>
              <a:t>value-based payment</a:t>
            </a:r>
            <a:endParaRPr lang="en-US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Comprehensive model that aims to </a:t>
            </a:r>
            <a:r>
              <a:rPr lang="en-US" b="1" dirty="0">
                <a:solidFill>
                  <a:srgbClr val="DC820A"/>
                </a:solidFill>
              </a:rPr>
              <a:t>serve the whole person </a:t>
            </a:r>
            <a:r>
              <a:rPr lang="en-US" dirty="0"/>
              <a:t>and provide </a:t>
            </a:r>
            <a:r>
              <a:rPr lang="en-US" b="1" dirty="0">
                <a:solidFill>
                  <a:srgbClr val="DC820A"/>
                </a:solidFill>
              </a:rPr>
              <a:t>equity</a:t>
            </a:r>
            <a:r>
              <a:rPr lang="en-US" dirty="0"/>
              <a:t> in access to and quality of care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Includes flexibility to </a:t>
            </a:r>
            <a:r>
              <a:rPr lang="en-US" b="1" dirty="0">
                <a:solidFill>
                  <a:srgbClr val="DC820A"/>
                </a:solidFill>
              </a:rPr>
              <a:t>recognize unique local priorities </a:t>
            </a:r>
            <a:r>
              <a:rPr lang="en-US" dirty="0"/>
              <a:t>in response to community needs assessments</a:t>
            </a:r>
          </a:p>
        </p:txBody>
      </p:sp>
    </p:spTree>
    <p:extLst>
      <p:ext uri="{BB962C8B-B14F-4D97-AF65-F5344CB8AC3E}">
        <p14:creationId xmlns:p14="http://schemas.microsoft.com/office/powerpoint/2010/main" val="3942605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0706D2-2F45-4D51-0C1E-47B376751B76}"/>
              </a:ext>
            </a:extLst>
          </p:cNvPr>
          <p:cNvSpPr/>
          <p:nvPr/>
        </p:nvSpPr>
        <p:spPr>
          <a:xfrm>
            <a:off x="0" y="5113820"/>
            <a:ext cx="12192000" cy="1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09" y="242724"/>
            <a:ext cx="11323782" cy="925122"/>
          </a:xfrm>
        </p:spPr>
        <p:txBody>
          <a:bodyPr>
            <a:normAutofit/>
          </a:bodyPr>
          <a:lstStyle/>
          <a:p>
            <a:r>
              <a:rPr lang="en-US" sz="3600" dirty="0"/>
              <a:t>CCBHC Reflects Colorado Values and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2417F-D1F8-748A-74E3-CAB8AB2DD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573" y="1418070"/>
            <a:ext cx="4512554" cy="26247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numCol="1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DC820A"/>
                </a:solidFill>
              </a:rPr>
              <a:t>CCBHCs Treat the Whole Person.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Person- and family-centered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Trauma-informed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Recovery oriented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Culturally responsive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Coordinated care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97AC1E-C997-86F6-5BA7-58EDBB0772C8}"/>
              </a:ext>
            </a:extLst>
          </p:cNvPr>
          <p:cNvSpPr txBox="1">
            <a:spLocks/>
          </p:cNvSpPr>
          <p:nvPr/>
        </p:nvSpPr>
        <p:spPr>
          <a:xfrm>
            <a:off x="983573" y="4227230"/>
            <a:ext cx="4512554" cy="23457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DC820A"/>
                </a:solidFill>
              </a:rPr>
              <a:t>CCBHCs Ask and Listen.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/>
              <a:t>Meaningfully engage individuals and families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/>
              <a:t>Individualized care planning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/>
              <a:t>Client voice in Board and process improvement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E44817-7867-C94E-ECB4-91590F18C04B}"/>
              </a:ext>
            </a:extLst>
          </p:cNvPr>
          <p:cNvSpPr txBox="1">
            <a:spLocks/>
          </p:cNvSpPr>
          <p:nvPr/>
        </p:nvSpPr>
        <p:spPr>
          <a:xfrm>
            <a:off x="5779308" y="4227229"/>
            <a:ext cx="5545849" cy="23457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DC820A"/>
                </a:solidFill>
              </a:rPr>
              <a:t>CCBHCs Address Pain Points.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/>
              <a:t>Reduce administrative burden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/>
              <a:t>Actualize value-based care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/>
              <a:t>Strong accountability standards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/>
              <a:t>Reconnect system silos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15FB51-5308-BAA7-FB69-F4DF0D9C6E84}"/>
              </a:ext>
            </a:extLst>
          </p:cNvPr>
          <p:cNvSpPr txBox="1">
            <a:spLocks/>
          </p:cNvSpPr>
          <p:nvPr/>
        </p:nvSpPr>
        <p:spPr>
          <a:xfrm>
            <a:off x="5779308" y="1418070"/>
            <a:ext cx="5566384" cy="26247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DC820A"/>
                </a:solidFill>
              </a:rPr>
              <a:t>CCBHCs Address Population Health Disparities.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/>
              <a:t>PPS encourages investment in pop health management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/>
              <a:t>Track and treat to social determinants of health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/>
              <a:t>Inform risk stratification methods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/>
              <a:t>Community Needs Assessments</a:t>
            </a:r>
          </a:p>
        </p:txBody>
      </p:sp>
    </p:spTree>
    <p:extLst>
      <p:ext uri="{BB962C8B-B14F-4D97-AF65-F5344CB8AC3E}">
        <p14:creationId xmlns:p14="http://schemas.microsoft.com/office/powerpoint/2010/main" val="2073723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4" y="175195"/>
            <a:ext cx="11217117" cy="1173314"/>
          </a:xfrm>
        </p:spPr>
        <p:txBody>
          <a:bodyPr>
            <a:normAutofit/>
          </a:bodyPr>
          <a:lstStyle/>
          <a:p>
            <a:r>
              <a:rPr lang="en-US" sz="3600" dirty="0"/>
              <a:t>The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CB7F4-F931-1E82-5D95-3E77A555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166" y="1692124"/>
            <a:ext cx="6504039" cy="347375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Why is CCBHC Important in Colorado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Fira Sans"/>
              </a:rPr>
              <a:t>PPS Model and Federal Medicaid Match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Fira Sans"/>
              </a:rPr>
              <a:t>Value Alignment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DC820A"/>
                </a:solidFill>
              </a:rPr>
              <a:t>National Framework to Achieve State Goals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59FF2E-930E-5EC8-1CA6-14AA7F1200A0}"/>
              </a:ext>
            </a:extLst>
          </p:cNvPr>
          <p:cNvSpPr txBox="1">
            <a:spLocks/>
          </p:cNvSpPr>
          <p:nvPr/>
        </p:nvSpPr>
        <p:spPr>
          <a:xfrm>
            <a:off x="746885" y="1692124"/>
            <a:ext cx="4366982" cy="34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What is CCBHC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History and national landscape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Model Components, Criteria, and Partnership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Impacts of the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8E7DC0-5811-C20F-D2AD-93B1DD2DBFC6}"/>
              </a:ext>
            </a:extLst>
          </p:cNvPr>
          <p:cNvSpPr/>
          <p:nvPr/>
        </p:nvSpPr>
        <p:spPr>
          <a:xfrm>
            <a:off x="0" y="5113820"/>
            <a:ext cx="12192000" cy="1568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862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4B9806-6BE2-3D99-1444-BE2AB1484BBD}"/>
              </a:ext>
            </a:extLst>
          </p:cNvPr>
          <p:cNvSpPr/>
          <p:nvPr/>
        </p:nvSpPr>
        <p:spPr>
          <a:xfrm>
            <a:off x="0" y="5113820"/>
            <a:ext cx="12192000" cy="1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309707"/>
            <a:ext cx="11323782" cy="1108364"/>
          </a:xfrm>
        </p:spPr>
        <p:txBody>
          <a:bodyPr>
            <a:normAutofit/>
          </a:bodyPr>
          <a:lstStyle/>
          <a:p>
            <a:r>
              <a:rPr lang="en-US" sz="3600" dirty="0"/>
              <a:t>CCBHC Framework Aligns to New BHA Standards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8AFFC1-78F1-B5D5-82D5-F92A69AD4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604742"/>
              </p:ext>
            </p:extLst>
          </p:nvPr>
        </p:nvGraphicFramePr>
        <p:xfrm>
          <a:off x="2283168" y="1259713"/>
          <a:ext cx="8856780" cy="542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phic 8" descr="Cheers with solid fill">
            <a:extLst>
              <a:ext uri="{FF2B5EF4-FFF2-40B4-BE49-F238E27FC236}">
                <a16:creationId xmlns:a16="http://schemas.microsoft.com/office/drawing/2014/main" id="{9ADDA875-A271-925D-538D-A99EF67B0D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1891" y="2766884"/>
            <a:ext cx="2192593" cy="21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0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0706D2-2F45-4D51-0C1E-47B376751B76}"/>
              </a:ext>
            </a:extLst>
          </p:cNvPr>
          <p:cNvSpPr/>
          <p:nvPr/>
        </p:nvSpPr>
        <p:spPr>
          <a:xfrm>
            <a:off x="0" y="5113820"/>
            <a:ext cx="12192000" cy="1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09" y="242724"/>
            <a:ext cx="11323782" cy="925122"/>
          </a:xfrm>
        </p:spPr>
        <p:txBody>
          <a:bodyPr>
            <a:normAutofit/>
          </a:bodyPr>
          <a:lstStyle/>
          <a:p>
            <a:r>
              <a:rPr lang="en-US" sz="3600" dirty="0"/>
              <a:t>CCBHC + BHA Alignment In 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C38314-6EF6-DF8E-9DBE-C6B7608DF0C9}"/>
              </a:ext>
            </a:extLst>
          </p:cNvPr>
          <p:cNvSpPr txBox="1"/>
          <p:nvPr/>
        </p:nvSpPr>
        <p:spPr>
          <a:xfrm>
            <a:off x="7858873" y="1549867"/>
            <a:ext cx="3578942" cy="715089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Cross-walks of BHA regulatory elements and CCBHC Criteria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E61BB9-4477-627D-A2F2-0CF718545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51" y="1312718"/>
            <a:ext cx="6992544" cy="3040237"/>
          </a:xfrm>
          <a:prstGeom prst="rect">
            <a:avLst/>
          </a:prstGeom>
          <a:ln w="28575">
            <a:solidFill>
              <a:srgbClr val="DC820A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15C5DE-B621-7BC0-13A7-B152CA7E0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625" y="2803145"/>
            <a:ext cx="8165413" cy="290302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4B60D8-C85D-0588-6585-3F17FF5EB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340" y="3662318"/>
            <a:ext cx="6008179" cy="2903003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576816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0706D2-2F45-4D51-0C1E-47B376751B76}"/>
              </a:ext>
            </a:extLst>
          </p:cNvPr>
          <p:cNvSpPr/>
          <p:nvPr/>
        </p:nvSpPr>
        <p:spPr>
          <a:xfrm>
            <a:off x="0" y="5113820"/>
            <a:ext cx="12192000" cy="1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937"/>
            <a:ext cx="12192000" cy="92512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CCBHC Quality Measures </a:t>
            </a:r>
            <a:r>
              <a:rPr lang="en-US" sz="3600" dirty="0">
                <a:sym typeface="Wingdings" panose="05000000000000000000" pitchFamily="2" charset="2"/>
              </a:rPr>
              <a:t> CO RAE BHIP Measures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60183F-2DAD-2E37-8DCD-4E62007F3661}"/>
              </a:ext>
            </a:extLst>
          </p:cNvPr>
          <p:cNvSpPr txBox="1"/>
          <p:nvPr/>
        </p:nvSpPr>
        <p:spPr>
          <a:xfrm>
            <a:off x="436196" y="6157614"/>
            <a:ext cx="738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https://www.samhsa.gov/certified-community-behavioral-health-clinics/guidance-and-webinars</a:t>
            </a:r>
            <a:b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https://hcpf.colorado.gov/accountable-care-collaborative-public-reporting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638FA2-D96E-A30A-BCA5-176313528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33133"/>
              </p:ext>
            </p:extLst>
          </p:nvPr>
        </p:nvGraphicFramePr>
        <p:xfrm>
          <a:off x="318655" y="1469199"/>
          <a:ext cx="11554689" cy="4431275"/>
        </p:xfrm>
        <a:graphic>
          <a:graphicData uri="http://schemas.openxmlformats.org/drawingml/2006/table">
            <a:tbl>
              <a:tblPr/>
              <a:tblGrid>
                <a:gridCol w="3408217">
                  <a:extLst>
                    <a:ext uri="{9D8B030D-6E8A-4147-A177-3AD203B41FA5}">
                      <a16:colId xmlns:a16="http://schemas.microsoft.com/office/drawing/2014/main" val="1817395376"/>
                    </a:ext>
                  </a:extLst>
                </a:gridCol>
                <a:gridCol w="1173018">
                  <a:extLst>
                    <a:ext uri="{9D8B030D-6E8A-4147-A177-3AD203B41FA5}">
                      <a16:colId xmlns:a16="http://schemas.microsoft.com/office/drawing/2014/main" val="3969769048"/>
                    </a:ext>
                  </a:extLst>
                </a:gridCol>
                <a:gridCol w="1191491">
                  <a:extLst>
                    <a:ext uri="{9D8B030D-6E8A-4147-A177-3AD203B41FA5}">
                      <a16:colId xmlns:a16="http://schemas.microsoft.com/office/drawing/2014/main" val="467239145"/>
                    </a:ext>
                  </a:extLst>
                </a:gridCol>
                <a:gridCol w="240145">
                  <a:extLst>
                    <a:ext uri="{9D8B030D-6E8A-4147-A177-3AD203B41FA5}">
                      <a16:colId xmlns:a16="http://schemas.microsoft.com/office/drawing/2014/main" val="3561786616"/>
                    </a:ext>
                  </a:extLst>
                </a:gridCol>
                <a:gridCol w="3500582">
                  <a:extLst>
                    <a:ext uri="{9D8B030D-6E8A-4147-A177-3AD203B41FA5}">
                      <a16:colId xmlns:a16="http://schemas.microsoft.com/office/drawing/2014/main" val="3233403305"/>
                    </a:ext>
                  </a:extLst>
                </a:gridCol>
                <a:gridCol w="734279">
                  <a:extLst>
                    <a:ext uri="{9D8B030D-6E8A-4147-A177-3AD203B41FA5}">
                      <a16:colId xmlns:a16="http://schemas.microsoft.com/office/drawing/2014/main" val="1397727919"/>
                    </a:ext>
                  </a:extLst>
                </a:gridCol>
                <a:gridCol w="1306957">
                  <a:extLst>
                    <a:ext uri="{9D8B030D-6E8A-4147-A177-3AD203B41FA5}">
                      <a16:colId xmlns:a16="http://schemas.microsoft.com/office/drawing/2014/main" val="1693411107"/>
                    </a:ext>
                  </a:extLst>
                </a:gridCol>
              </a:tblGrid>
              <a:tr h="302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Aptos Narrow" panose="020B0004020202020204" pitchFamily="34" charset="0"/>
                        </a:rPr>
                        <a:t>CCBHC Required Clinic Reported Measures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C769E"/>
                          </a:highlight>
                          <a:latin typeface="Aptos Narrow" panose="020B0004020202020204" pitchFamily="34" charset="0"/>
                        </a:rPr>
                        <a:t>Colorado RAE BHIP Measures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76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46500"/>
                  </a:ext>
                </a:extLst>
              </a:tr>
              <a:tr h="114887"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438336"/>
                  </a:ext>
                </a:extLst>
              </a:tr>
              <a:tr h="552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Measure Name and Designated Abbreviation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Steward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CMS Medicaid Core Set (2023)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Measure Name and Designated Abbreviation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Steward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CMS Medicaid Core Set (2023)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091523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Time to Services (I-SERV)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SAMHSA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Engagement in outpatient substance use disorder (SUD) treatment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NCQA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Yes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(IET-AD)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187158"/>
                  </a:ext>
                </a:extLst>
              </a:tr>
              <a:tr h="701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Depression Remission at Six Months (DEP-REM-6)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Minnesota Community Measurement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Follow-up within 7 days after an inpatient hospital discharge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NCQA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Yes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(FUH-CH, FUH-AD)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947245"/>
                  </a:ext>
                </a:extLst>
              </a:tr>
              <a:tr h="868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Preventive Care and Screening: Unhealthy Alcohol Use: Screening and Brief Counseling (ASC)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NCQA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Follow-up within 7 days after an emergency department visit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NCQA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Yes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(FUA-CH, FUA-AD)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884879"/>
                  </a:ext>
                </a:extLst>
              </a:tr>
              <a:tr h="803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Screening for Social Drivers of Health (SDOH)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Follow-up within 30 days after a positive depression screen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HCPF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Similar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(CDF-CH, CDF-AD)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889479"/>
                  </a:ext>
                </a:extLst>
              </a:tr>
              <a:tr h="5058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Screening for Clinical Depression and Follow-Up Plan (CDF-AD and CDF-CH)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Adult and 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Behavioral health screening or assessment for foster care members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HCPF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220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836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763C7-4E25-CF0C-4914-6AC2C546A651}"/>
              </a:ext>
            </a:extLst>
          </p:cNvPr>
          <p:cNvSpPr/>
          <p:nvPr/>
        </p:nvSpPr>
        <p:spPr>
          <a:xfrm>
            <a:off x="0" y="5113820"/>
            <a:ext cx="12192000" cy="1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2668F-8C42-7D75-8A14-AFC1847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Colorado’s Planning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667B4-55F9-89AD-021C-116D6AA1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85" y="1589323"/>
            <a:ext cx="9816629" cy="4135325"/>
          </a:xfrm>
        </p:spPr>
        <p:txBody>
          <a:bodyPr>
            <a:normAutofit/>
          </a:bodyPr>
          <a:lstStyle/>
          <a:p>
            <a:r>
              <a:rPr lang="en-US" sz="2400" dirty="0"/>
              <a:t>BHA and HCPF collaborated on stakeholder process and drafting a proposal</a:t>
            </a:r>
          </a:p>
          <a:p>
            <a:r>
              <a:rPr lang="en-US" sz="2400" dirty="0"/>
              <a:t>Proposal submitted Sept 11</a:t>
            </a:r>
          </a:p>
          <a:p>
            <a:r>
              <a:rPr lang="en-US" sz="2400" dirty="0"/>
              <a:t>Stakeholder engagement continuing through 2024</a:t>
            </a:r>
          </a:p>
          <a:p>
            <a:r>
              <a:rPr lang="en-US" sz="2400" dirty="0"/>
              <a:t>Anticipate Planning Grants to be awarded Dec 1, 2024, with Dec 31, 2024 start date</a:t>
            </a:r>
          </a:p>
          <a:p>
            <a:r>
              <a:rPr lang="en-US" sz="2400" dirty="0"/>
              <a:t>If Planning Grant is awarded, CCBHC certification process would be implemented Oct 2025</a:t>
            </a:r>
          </a:p>
          <a:p>
            <a:r>
              <a:rPr lang="en-US" sz="2400" dirty="0"/>
              <a:t>Demonstration application would be submitted Dec 2025 and notification would occur in March 2026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AB57A-50A9-3C45-A98A-0938474125C6}"/>
              </a:ext>
            </a:extLst>
          </p:cNvPr>
          <p:cNvSpPr txBox="1"/>
          <p:nvPr/>
        </p:nvSpPr>
        <p:spPr>
          <a:xfrm>
            <a:off x="303389" y="6021222"/>
            <a:ext cx="588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https://hcpf.colorado.gov/ccbhc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9598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B3591-847C-2656-551F-19F94AD2EAB2}"/>
              </a:ext>
            </a:extLst>
          </p:cNvPr>
          <p:cNvSpPr txBox="1"/>
          <p:nvPr/>
        </p:nvSpPr>
        <p:spPr>
          <a:xfrm>
            <a:off x="2585884" y="2505670"/>
            <a:ext cx="7452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3546863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extBox 1">
            <a:extLst>
              <a:ext uri="{FF2B5EF4-FFF2-40B4-BE49-F238E27FC236}">
                <a16:creationId xmlns:a16="http://schemas.microsoft.com/office/drawing/2014/main" id="{3FB5E6E9-7F6E-BADE-FE81-5553AF226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979389"/>
              </p:ext>
            </p:extLst>
          </p:nvPr>
        </p:nvGraphicFramePr>
        <p:xfrm>
          <a:off x="617629" y="1281848"/>
          <a:ext cx="5794188" cy="429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extBox 1">
            <a:extLst>
              <a:ext uri="{FF2B5EF4-FFF2-40B4-BE49-F238E27FC236}">
                <a16:creationId xmlns:a16="http://schemas.microsoft.com/office/drawing/2014/main" id="{CDE5708D-A668-3919-D47B-5ABE18001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558647"/>
              </p:ext>
            </p:extLst>
          </p:nvPr>
        </p:nvGraphicFramePr>
        <p:xfrm>
          <a:off x="6311526" y="1105578"/>
          <a:ext cx="5344319" cy="429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9068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0706D2-2F45-4D51-0C1E-47B376751B76}"/>
              </a:ext>
            </a:extLst>
          </p:cNvPr>
          <p:cNvSpPr/>
          <p:nvPr/>
        </p:nvSpPr>
        <p:spPr>
          <a:xfrm>
            <a:off x="0" y="5114238"/>
            <a:ext cx="12192000" cy="1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09" y="423387"/>
            <a:ext cx="11323782" cy="925122"/>
          </a:xfrm>
        </p:spPr>
        <p:txBody>
          <a:bodyPr>
            <a:normAutofit/>
          </a:bodyPr>
          <a:lstStyle/>
          <a:p>
            <a:r>
              <a:rPr lang="en-US" sz="3600" dirty="0"/>
              <a:t>CCBHCs Measure and Report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768087-61D8-A778-A431-5F8FE0BD3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66" y="2031999"/>
            <a:ext cx="11210618" cy="4655547"/>
          </a:xfrm>
        </p:spPr>
        <p:txBody>
          <a:bodyPr numCol="1">
            <a:noAutofit/>
          </a:bodyPr>
          <a:lstStyle/>
          <a:p>
            <a:pPr marL="1084263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Process measures like access, utilization, and evidence-based practice fidelity</a:t>
            </a:r>
          </a:p>
          <a:p>
            <a:pPr marL="1084263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Outcome measures like symptom improvement, quality of life, and daily functioning</a:t>
            </a:r>
          </a:p>
          <a:p>
            <a:pPr marL="1084263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Client satisfaction </a:t>
            </a:r>
            <a:r>
              <a:rPr lang="en-US" sz="2000" i="1" dirty="0"/>
              <a:t>and</a:t>
            </a:r>
            <a:r>
              <a:rPr lang="en-US" sz="2000" dirty="0"/>
              <a:t> staff satisfaction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50" dirty="0"/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Consistent and comparable dataset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Utility at individual-client and population health levels, locally and nationally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Ensure transparency and accountability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Inform continuous quality improvement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Data lives at the provider level and thus can be analyzed in an agile and timely way, as well as shared in aggregate across the state and nation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4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i="1" dirty="0">
                <a:solidFill>
                  <a:srgbClr val="DC820A"/>
                </a:solidFill>
              </a:rPr>
              <a:t>Reduce data collection and reporting burden by using an existing standard, shared set of clinical quality indicators and behavioral health outcome measurement tool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969F7D-38B5-37EC-F9B4-524246F5F7CA}"/>
              </a:ext>
            </a:extLst>
          </p:cNvPr>
          <p:cNvSpPr txBox="1"/>
          <p:nvPr/>
        </p:nvSpPr>
        <p:spPr>
          <a:xfrm>
            <a:off x="348951" y="1371102"/>
            <a:ext cx="11323782" cy="461665"/>
          </a:xfrm>
          <a:prstGeom prst="rect">
            <a:avLst/>
          </a:prstGeom>
          <a:solidFill>
            <a:srgbClr val="4D7983"/>
          </a:solidFill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i="1" dirty="0">
                <a:solidFill>
                  <a:schemeClr val="bg1"/>
                </a:solidFill>
              </a:rPr>
              <a:t>Measure </a:t>
            </a:r>
            <a:r>
              <a:rPr lang="en-US" sz="2400" b="1" i="1" dirty="0">
                <a:solidFill>
                  <a:srgbClr val="DC820A"/>
                </a:solidFill>
              </a:rPr>
              <a:t>|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Tell the story </a:t>
            </a:r>
            <a:r>
              <a:rPr lang="en-US" sz="2400" b="1" i="1" dirty="0">
                <a:solidFill>
                  <a:srgbClr val="DC820A"/>
                </a:solidFill>
              </a:rPr>
              <a:t>|</a:t>
            </a:r>
            <a:r>
              <a:rPr lang="en-US" sz="2400" i="1" dirty="0">
                <a:solidFill>
                  <a:schemeClr val="bg1"/>
                </a:solidFill>
              </a:rPr>
              <a:t> Demonstrate the impact </a:t>
            </a:r>
            <a:r>
              <a:rPr lang="en-US" sz="2400" b="1" i="1" dirty="0">
                <a:solidFill>
                  <a:srgbClr val="DC820A"/>
                </a:solidFill>
              </a:rPr>
              <a:t>|</a:t>
            </a:r>
            <a:r>
              <a:rPr lang="en-US" sz="2400" i="1" dirty="0">
                <a:solidFill>
                  <a:schemeClr val="bg1"/>
                </a:solidFill>
              </a:rPr>
              <a:t> Understand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265239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0706D2-2F45-4D51-0C1E-47B376751B76}"/>
              </a:ext>
            </a:extLst>
          </p:cNvPr>
          <p:cNvSpPr/>
          <p:nvPr/>
        </p:nvSpPr>
        <p:spPr>
          <a:xfrm>
            <a:off x="0" y="5074908"/>
            <a:ext cx="12192000" cy="1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08" y="329750"/>
            <a:ext cx="11323782" cy="925122"/>
          </a:xfrm>
        </p:spPr>
        <p:txBody>
          <a:bodyPr>
            <a:normAutofit/>
          </a:bodyPr>
          <a:lstStyle/>
          <a:p>
            <a:r>
              <a:rPr lang="en-US" sz="3600" dirty="0"/>
              <a:t>CCBHC Behavioral Health Outcome Measurement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057AF9-201F-A876-DCEA-ECF30F711CD6}"/>
              </a:ext>
            </a:extLst>
          </p:cNvPr>
          <p:cNvSpPr/>
          <p:nvPr/>
        </p:nvSpPr>
        <p:spPr>
          <a:xfrm>
            <a:off x="643585" y="1560939"/>
            <a:ext cx="10904829" cy="45258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/>
            <a:r>
              <a:rPr lang="en-US" sz="1800" dirty="0"/>
              <a:t>Diagnosis, whether screened for trauma and suicide risk, demographics, education and employment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84C124-77A4-4B9A-99CC-CC9896D4B6A9}"/>
              </a:ext>
            </a:extLst>
          </p:cNvPr>
          <p:cNvSpPr/>
          <p:nvPr/>
        </p:nvSpPr>
        <p:spPr>
          <a:xfrm>
            <a:off x="643585" y="2086065"/>
            <a:ext cx="10904829" cy="59933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/>
            <a:r>
              <a:rPr lang="en-US" sz="1800" dirty="0"/>
              <a:t>Overall mental health and psychological distress </a:t>
            </a:r>
            <a:br>
              <a:rPr lang="en-US" sz="1800" dirty="0"/>
            </a:br>
            <a:r>
              <a:rPr lang="en-US" sz="1600" dirty="0"/>
              <a:t>(nervous, hopeless, restless/fidgety, depressed, worthless, extent bothered by psychological problems)</a:t>
            </a:r>
            <a:endParaRPr lang="en-US" sz="1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713863-CFC6-354A-6200-E6CB7E92BA9D}"/>
              </a:ext>
            </a:extLst>
          </p:cNvPr>
          <p:cNvSpPr/>
          <p:nvPr/>
        </p:nvSpPr>
        <p:spPr>
          <a:xfrm>
            <a:off x="643585" y="2757943"/>
            <a:ext cx="10904829" cy="61139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/>
            <a:r>
              <a:rPr lang="en-US" sz="1800" dirty="0"/>
              <a:t>Functioning </a:t>
            </a:r>
            <a:br>
              <a:rPr lang="en-US" sz="1800" dirty="0"/>
            </a:br>
            <a:r>
              <a:rPr lang="en-US" sz="1600" dirty="0"/>
              <a:t>(coping with daily life, getting along in social situations, substance use)</a:t>
            </a:r>
            <a:endParaRPr lang="en-US" sz="1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35C6FE-1DFE-D604-181A-BF142BEA89E0}"/>
              </a:ext>
            </a:extLst>
          </p:cNvPr>
          <p:cNvSpPr/>
          <p:nvPr/>
        </p:nvSpPr>
        <p:spPr>
          <a:xfrm>
            <a:off x="643585" y="3441886"/>
            <a:ext cx="10904829" cy="61139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/>
            <a:r>
              <a:rPr lang="en-US" sz="1800" dirty="0"/>
              <a:t>Housing stability </a:t>
            </a:r>
            <a:br>
              <a:rPr lang="en-US" sz="1800" dirty="0"/>
            </a:br>
            <a:r>
              <a:rPr lang="en-US" sz="1600" dirty="0"/>
              <a:t>(homelessness, mental health or substance use hospitalization, correctional facility, ED use)</a:t>
            </a:r>
            <a:endParaRPr lang="en-US" sz="1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13908F-ED3C-EBD0-D3DE-BF063D55CC47}"/>
              </a:ext>
            </a:extLst>
          </p:cNvPr>
          <p:cNvSpPr/>
          <p:nvPr/>
        </p:nvSpPr>
        <p:spPr>
          <a:xfrm>
            <a:off x="643585" y="4125829"/>
            <a:ext cx="10904829" cy="611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/>
            <a:r>
              <a:rPr lang="en-US" sz="1800" dirty="0"/>
              <a:t>Social connectedness </a:t>
            </a:r>
            <a:br>
              <a:rPr lang="en-US" sz="1800" dirty="0"/>
            </a:br>
            <a:r>
              <a:rPr lang="en-US" sz="1600" dirty="0"/>
              <a:t>(social relationships, social support, sense of belonging in community)</a:t>
            </a:r>
            <a:endParaRPr lang="en-US" sz="1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F0B8B65-27FD-7B4D-0101-7602797BF6BE}"/>
              </a:ext>
            </a:extLst>
          </p:cNvPr>
          <p:cNvSpPr/>
          <p:nvPr/>
        </p:nvSpPr>
        <p:spPr>
          <a:xfrm>
            <a:off x="643585" y="4809773"/>
            <a:ext cx="10904829" cy="77614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/>
            <a:r>
              <a:rPr lang="en-US" sz="1800" dirty="0"/>
              <a:t>Quality of life </a:t>
            </a:r>
            <a:br>
              <a:rPr lang="en-US" sz="1800" dirty="0"/>
            </a:br>
            <a:r>
              <a:rPr lang="en-US" sz="1600" dirty="0"/>
              <a:t>(energy levels, ability to performs ADLs, satisfied with health, satisfied with self, satisfied with personal relationships)</a:t>
            </a:r>
            <a:endParaRPr lang="en-US" sz="18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203229F-7C17-98AE-17F0-E473AFDF9D67}"/>
              </a:ext>
            </a:extLst>
          </p:cNvPr>
          <p:cNvSpPr/>
          <p:nvPr/>
        </p:nvSpPr>
        <p:spPr>
          <a:xfrm>
            <a:off x="643585" y="5658466"/>
            <a:ext cx="10904829" cy="77614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/>
            <a:r>
              <a:rPr lang="en-US" sz="1800" dirty="0"/>
              <a:t>Perception of care </a:t>
            </a:r>
            <a:br>
              <a:rPr lang="en-US" sz="1800" dirty="0"/>
            </a:br>
            <a:r>
              <a:rPr lang="en-US" sz="1600" dirty="0"/>
              <a:t>(staff belief in client’s recovery, feeling free to share complaints, feeling respected, likelihood of recommending the agency)</a:t>
            </a:r>
            <a:endParaRPr lang="en-US" sz="1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939F70-1309-DC57-4621-31D00FF96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86" y="1272079"/>
            <a:ext cx="10809506" cy="271653"/>
          </a:xfrm>
        </p:spPr>
        <p:txBody>
          <a:bodyPr numCol="1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i="1" dirty="0">
                <a:solidFill>
                  <a:srgbClr val="DC820A"/>
                </a:solidFill>
              </a:rPr>
              <a:t>National Outcome Measure set (NOMs) is a clinical interview administered at baseline, 6-month reassessment, and discharge</a:t>
            </a:r>
          </a:p>
        </p:txBody>
      </p:sp>
    </p:spTree>
    <p:extLst>
      <p:ext uri="{BB962C8B-B14F-4D97-AF65-F5344CB8AC3E}">
        <p14:creationId xmlns:p14="http://schemas.microsoft.com/office/powerpoint/2010/main" val="759873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4551FE1-442B-6F85-3CDC-73A5EEBFE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5630315"/>
            <a:ext cx="4500046" cy="11845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BAF31E4-91B5-083B-7100-CF4FEA36F9CF}"/>
              </a:ext>
            </a:extLst>
          </p:cNvPr>
          <p:cNvSpPr txBox="1">
            <a:spLocks/>
          </p:cNvSpPr>
          <p:nvPr/>
        </p:nvSpPr>
        <p:spPr>
          <a:xfrm>
            <a:off x="422156" y="172303"/>
            <a:ext cx="11626969" cy="669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dirty="0"/>
              <a:t>National Outcome Measure set (NOMS): A Snapshot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1B79EA-04B2-0010-4987-0FB181848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6" y="766064"/>
            <a:ext cx="5448300" cy="31703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95E1C-1CBA-15C9-E251-87AF2978B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06" y="3898267"/>
            <a:ext cx="5295889" cy="17405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6AD6B1-8187-C6C2-FFF7-2CCCFF2EE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225" y="875495"/>
            <a:ext cx="5020812" cy="43723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773250-6CC1-9E61-2A5C-CB47056B9C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2452" y="5281070"/>
            <a:ext cx="5175641" cy="15337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2816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AF31E4-91B5-083B-7100-CF4FEA36F9CF}"/>
              </a:ext>
            </a:extLst>
          </p:cNvPr>
          <p:cNvSpPr txBox="1">
            <a:spLocks/>
          </p:cNvSpPr>
          <p:nvPr/>
        </p:nvSpPr>
        <p:spPr>
          <a:xfrm>
            <a:off x="422156" y="172303"/>
            <a:ext cx="11626969" cy="11717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u="sng" dirty="0"/>
              <a:t>Proposed</a:t>
            </a:r>
            <a:r>
              <a:rPr lang="en-US" sz="4000" u="sng" dirty="0"/>
              <a:t> SAMHSA Unified Client-Level Performance Reporting Tool (SUPRT)</a:t>
            </a:r>
            <a:endParaRPr lang="en-US" sz="4000" i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72C11-516A-9274-8080-185204940F84}"/>
              </a:ext>
            </a:extLst>
          </p:cNvPr>
          <p:cNvSpPr txBox="1"/>
          <p:nvPr/>
        </p:nvSpPr>
        <p:spPr>
          <a:xfrm>
            <a:off x="282515" y="5862806"/>
            <a:ext cx="11626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https://www.federalregister.gov/documents/2024/08/15/2024-18316/agency-information-collection-activities-proposed-collection-comment-request</a:t>
            </a:r>
            <a:r>
              <a:rPr lang="en-US" sz="14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604FE-7F7C-7D64-4096-A656452B24DF}"/>
              </a:ext>
            </a:extLst>
          </p:cNvPr>
          <p:cNvSpPr txBox="1"/>
          <p:nvPr/>
        </p:nvSpPr>
        <p:spPr>
          <a:xfrm>
            <a:off x="422156" y="1455500"/>
            <a:ext cx="611084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Streamline data collection, reduce scope and associated burden of questions requiring direct client response, and limit amount of client-level detail.</a:t>
            </a:r>
          </a:p>
          <a:p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Some items asked directly of clients, and some gathered from alternate data 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Estimated at 10-15min direct client interview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3DEDBF-7A6A-50DC-3AAE-286BD889EEE8}"/>
              </a:ext>
            </a:extLst>
          </p:cNvPr>
          <p:cNvSpPr txBox="1"/>
          <p:nvPr/>
        </p:nvSpPr>
        <p:spPr>
          <a:xfrm>
            <a:off x="6848911" y="1390672"/>
            <a:ext cx="4994471" cy="42062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u="sng" dirty="0"/>
              <a:t>Colorado Considerations</a:t>
            </a: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/>
              <a:t>Only required of active SAMHSA grantees, but provides open-source option to consider as a state</a:t>
            </a: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/>
              <a:t>Validated, nationally-tested behavioral health outcome measurement tool covering spectrum of domains, rather than piecing together diagnostic-specific assessment tools (?) </a:t>
            </a: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/>
              <a:t>National benchmarking, ability to compare and understand impact of CCBHC services within national context.</a:t>
            </a: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/>
              <a:t>Client-level utility from measurement-based care perspective.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F980BD-345A-88C4-CA4F-BD0C49A55D90}"/>
              </a:ext>
            </a:extLst>
          </p:cNvPr>
          <p:cNvSpPr txBox="1"/>
          <p:nvPr/>
        </p:nvSpPr>
        <p:spPr>
          <a:xfrm>
            <a:off x="282514" y="3451607"/>
            <a:ext cx="6250487" cy="338554"/>
          </a:xfrm>
          <a:prstGeom prst="rect">
            <a:avLst/>
          </a:prstGeom>
          <a:solidFill>
            <a:srgbClr val="CE781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Demographic information, asked directly of clients at baseline only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0762B-6283-5F03-2AEB-A8EAC91F4F33}"/>
              </a:ext>
            </a:extLst>
          </p:cNvPr>
          <p:cNvSpPr txBox="1"/>
          <p:nvPr/>
        </p:nvSpPr>
        <p:spPr>
          <a:xfrm>
            <a:off x="282513" y="3886187"/>
            <a:ext cx="6250487" cy="584775"/>
          </a:xfrm>
          <a:prstGeom prst="rect">
            <a:avLst/>
          </a:prstGeom>
          <a:solidFill>
            <a:srgbClr val="CE781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Social determinants of health, asked directly of clients at baseline and annually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0D05C6-0041-DAE4-6989-169448F95AC0}"/>
              </a:ext>
            </a:extLst>
          </p:cNvPr>
          <p:cNvSpPr txBox="1"/>
          <p:nvPr/>
        </p:nvSpPr>
        <p:spPr>
          <a:xfrm>
            <a:off x="282513" y="4588090"/>
            <a:ext cx="6250487" cy="338554"/>
          </a:xfrm>
          <a:prstGeom prst="rect">
            <a:avLst/>
          </a:prstGeom>
          <a:solidFill>
            <a:srgbClr val="CE781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Standardized recovery, quality of life, and client goal measures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D03AEB-EEA9-EA01-0CA2-F0E4183AF294}"/>
              </a:ext>
            </a:extLst>
          </p:cNvPr>
          <p:cNvSpPr txBox="1"/>
          <p:nvPr/>
        </p:nvSpPr>
        <p:spPr>
          <a:xfrm>
            <a:off x="282513" y="5022670"/>
            <a:ext cx="6250487" cy="584775"/>
          </a:xfrm>
          <a:prstGeom prst="rect">
            <a:avLst/>
          </a:prstGeom>
          <a:solidFill>
            <a:srgbClr val="CE781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Behavioral health history, screening &amp; diagnosis items, services provided to clients, using alternate data sources, at reassessment and annually</a:t>
            </a:r>
          </a:p>
        </p:txBody>
      </p:sp>
    </p:spTree>
    <p:extLst>
      <p:ext uri="{BB962C8B-B14F-4D97-AF65-F5344CB8AC3E}">
        <p14:creationId xmlns:p14="http://schemas.microsoft.com/office/powerpoint/2010/main" val="304197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840730-76B1-55EB-82E0-02778BD79EAC}"/>
              </a:ext>
            </a:extLst>
          </p:cNvPr>
          <p:cNvSpPr/>
          <p:nvPr/>
        </p:nvSpPr>
        <p:spPr>
          <a:xfrm>
            <a:off x="0" y="5113820"/>
            <a:ext cx="12192000" cy="1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63" y="282947"/>
            <a:ext cx="10740366" cy="1071720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Improved Behavioral Health Outcomes at 1 CCBHC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D1B36F-CA28-D735-2D21-D5E3D631E98F}"/>
              </a:ext>
            </a:extLst>
          </p:cNvPr>
          <p:cNvSpPr/>
          <p:nvPr/>
        </p:nvSpPr>
        <p:spPr>
          <a:xfrm>
            <a:off x="424873" y="5840003"/>
            <a:ext cx="11218747" cy="833120"/>
          </a:xfrm>
          <a:prstGeom prst="rect">
            <a:avLst/>
          </a:prstGeom>
          <a:solidFill>
            <a:srgbClr val="EEF2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MHP uses the nationally-validated Substance Abuse and Mental Health Services Administration (SAMHSA) National Outcome Measure set (NOMS) to assess a full range of behavioral health outcomes. Key outcomes of focus include Psychological Distress, Social Connectedness, Daily Functioning, and Perception of Care. All data is directly client report. Data reflects all </a:t>
            </a: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NOMS-Adult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available through June 2023, a total of 10,979 NOMS interviews.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5,537 Baselines	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4,328 Reassessments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1,114 Discharges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1FF287-643C-4EF8-A3BE-0EF1FAF9A0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54815"/>
              </p:ext>
            </p:extLst>
          </p:nvPr>
        </p:nvGraphicFramePr>
        <p:xfrm>
          <a:off x="424873" y="1354667"/>
          <a:ext cx="7213940" cy="433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5EC4E3D-070A-4E98-A93E-0D009F1857CE}"/>
              </a:ext>
            </a:extLst>
          </p:cNvPr>
          <p:cNvSpPr/>
          <p:nvPr/>
        </p:nvSpPr>
        <p:spPr>
          <a:xfrm>
            <a:off x="8037688" y="1354667"/>
            <a:ext cx="3605931" cy="433493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Clients report improvement across NOMS domains, with just over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C82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31% </a:t>
            </a:r>
            <a:r>
              <a:rPr lang="en-US" sz="1800" kern="0" dirty="0">
                <a:solidFill>
                  <a:sysClr val="windowText" lastClr="000000"/>
                </a:solidFill>
                <a:latin typeface="Calibri" panose="020F0502020204030204"/>
              </a:rPr>
              <a:t>improvement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Daily Functioning and nearly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C82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27% </a:t>
            </a:r>
            <a:r>
              <a:rPr lang="en-US" sz="1800" kern="0" dirty="0">
                <a:solidFill>
                  <a:sysClr val="windowText" lastClr="000000"/>
                </a:solidFill>
                <a:latin typeface="Calibri" panose="020F0502020204030204"/>
              </a:rPr>
              <a:t>improvement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C82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Quality of Life.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Psychological Distress and Emergency Department utilization greatly decreased, with distress reducing by </a:t>
            </a:r>
            <a:r>
              <a:rPr lang="en-US" sz="1800" b="1" kern="0" dirty="0">
                <a:solidFill>
                  <a:srgbClr val="DC820A"/>
                </a:solidFill>
                <a:latin typeface="Calibri" panose="020F0502020204030204"/>
              </a:rPr>
              <a:t>42%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ED use decreasing by  </a:t>
            </a:r>
            <a:r>
              <a:rPr lang="en-US" sz="1800" b="1" kern="0" dirty="0">
                <a:solidFill>
                  <a:srgbClr val="DC820A"/>
                </a:solidFill>
                <a:latin typeface="Calibri" panose="020F0502020204030204"/>
              </a:rPr>
              <a:t>68%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Housing Stability greatly improved, with </a:t>
            </a:r>
            <a:r>
              <a:rPr lang="en-US" sz="1800" b="1" kern="0" dirty="0">
                <a:solidFill>
                  <a:srgbClr val="DC820A"/>
                </a:solidFill>
                <a:latin typeface="Calibri" panose="020F0502020204030204"/>
              </a:rPr>
              <a:t>92%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clients reporting stable housing after at least 6 months in care (up from 77% at baseline).</a:t>
            </a:r>
          </a:p>
        </p:txBody>
      </p:sp>
    </p:spTree>
    <p:extLst>
      <p:ext uri="{BB962C8B-B14F-4D97-AF65-F5344CB8AC3E}">
        <p14:creationId xmlns:p14="http://schemas.microsoft.com/office/powerpoint/2010/main" val="44518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B82B-F919-B686-120F-E8D08778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CCBHC implementation &amp;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FC484-C2D9-79CA-86EB-04351E4A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States implement CCBHCs in Medicaid: Demonstration, SPA, or Waiver</a:t>
            </a:r>
          </a:p>
          <a:p>
            <a:pPr lvl="1"/>
            <a:r>
              <a:rPr lang="en-US" dirty="0"/>
              <a:t>Payment is a bundled rate inclusive of all CCBHC services and activities (prospective payment system, or PPS)</a:t>
            </a:r>
          </a:p>
          <a:p>
            <a:pPr lvl="1"/>
            <a:r>
              <a:rPr lang="en-US" dirty="0"/>
              <a:t>Funding flexes according to need and volume</a:t>
            </a:r>
          </a:p>
          <a:p>
            <a:pPr lvl="1"/>
            <a:r>
              <a:rPr lang="en-US" dirty="0"/>
              <a:t>Payment supports the cost of non-billable activities (such as population health management and data analytics)</a:t>
            </a:r>
          </a:p>
          <a:p>
            <a:r>
              <a:rPr lang="en-US" b="1" dirty="0"/>
              <a:t>Clinic receives CCBHC grant from SAMHSA</a:t>
            </a:r>
          </a:p>
          <a:p>
            <a:pPr lvl="1"/>
            <a:r>
              <a:rPr lang="en-US" dirty="0"/>
              <a:t>Funding is capped at $4M over 4 years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E93FB77-7BD0-EAA2-6081-B76123327DDC}"/>
              </a:ext>
            </a:extLst>
          </p:cNvPr>
          <p:cNvSpPr/>
          <p:nvPr/>
        </p:nvSpPr>
        <p:spPr>
          <a:xfrm>
            <a:off x="646413" y="4772152"/>
            <a:ext cx="8116587" cy="1067689"/>
          </a:xfrm>
          <a:prstGeom prst="round2DiagRect">
            <a:avLst>
              <a:gd name="adj1" fmla="val 9520"/>
              <a:gd name="adj2" fmla="val 0"/>
            </a:avLst>
          </a:prstGeom>
          <a:solidFill>
            <a:srgbClr val="ACCAD3"/>
          </a:solidFill>
          <a:ln>
            <a:solidFill>
              <a:srgbClr val="ACCA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SAMHSA CCBHC grants provide a springboard for program launch, with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Medicaid implementation supporting scalability and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4185880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840730-76B1-55EB-82E0-02778BD79EAC}"/>
              </a:ext>
            </a:extLst>
          </p:cNvPr>
          <p:cNvSpPr/>
          <p:nvPr/>
        </p:nvSpPr>
        <p:spPr>
          <a:xfrm>
            <a:off x="0" y="5113820"/>
            <a:ext cx="12192000" cy="1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144" y="369154"/>
            <a:ext cx="10515600" cy="1071720"/>
          </a:xfrm>
        </p:spPr>
        <p:txBody>
          <a:bodyPr>
            <a:normAutofit fontScale="90000"/>
          </a:bodyPr>
          <a:lstStyle/>
          <a:p>
            <a:r>
              <a:rPr lang="en-US" dirty="0"/>
              <a:t>CCBHC Helps Measure Outcomes You Can Impact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EF4CC9C-B969-3601-132C-D80C6E0CF9A3}"/>
              </a:ext>
            </a:extLst>
          </p:cNvPr>
          <p:cNvSpPr txBox="1"/>
          <p:nvPr/>
        </p:nvSpPr>
        <p:spPr>
          <a:xfrm>
            <a:off x="6532947" y="1440874"/>
            <a:ext cx="528651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ira San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ira San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ira San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ira San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ira San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ira San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ira San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ira San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ira Sans"/>
              </a:defRPr>
            </a:lvl9pPr>
          </a:lstStyle>
          <a:p>
            <a:r>
              <a:rPr lang="en-US" b="1" dirty="0">
                <a:solidFill>
                  <a:srgbClr val="ED7D31"/>
                </a:solidFill>
              </a:rPr>
              <a:t>Overall report of high psych distress improved by 38%, reducing from 41% at baseline to 26% at reassessment. </a:t>
            </a:r>
          </a:p>
          <a:p>
            <a:endParaRPr lang="en-US" sz="1600" dirty="0"/>
          </a:p>
          <a:p>
            <a:r>
              <a:rPr lang="en-US" sz="1600" dirty="0"/>
              <a:t>Across 6 domains of psychological distress, clients</a:t>
            </a:r>
            <a:r>
              <a:rPr lang="en-US" sz="1600" baseline="0" dirty="0"/>
              <a:t> report reduced distress from baseline to reassessment. The 3 domains related to depression (i.e., Hopeless, Depressed, Worthless) show an average </a:t>
            </a:r>
            <a:r>
              <a:rPr lang="en-US" sz="1600" b="1" baseline="0" dirty="0"/>
              <a:t>48% reduction </a:t>
            </a:r>
            <a:r>
              <a:rPr lang="en-US" sz="1600" baseline="0" dirty="0"/>
              <a:t>in high distress ratings. </a:t>
            </a:r>
          </a:p>
          <a:p>
            <a:endParaRPr lang="en-US" sz="1600" dirty="0"/>
          </a:p>
          <a:p>
            <a:r>
              <a:rPr lang="en-US" sz="1600" baseline="0" dirty="0"/>
              <a:t>Domains related to anxiety (i.e., nervousness and restlessness) show an average </a:t>
            </a:r>
            <a:r>
              <a:rPr lang="en-US" sz="1600" b="1" baseline="0" dirty="0"/>
              <a:t>30%</a:t>
            </a:r>
            <a:r>
              <a:rPr lang="en-US" sz="1600" baseline="0" dirty="0"/>
              <a:t> </a:t>
            </a:r>
            <a:r>
              <a:rPr lang="en-US" sz="1600" b="1" baseline="0" dirty="0"/>
              <a:t>reduction</a:t>
            </a:r>
            <a:r>
              <a:rPr lang="en-US" sz="1600" baseline="0" dirty="0"/>
              <a:t> in high distress ratings.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400" i="1" baseline="0" dirty="0"/>
              <a:t>The NOMS asks clients to rate how often they have felt these emotions during the past 30 days: “none of the time (0), "a little of the time (1)," "some of the time (2)," "most of the time (3)," or "all of the time (4).“ 0-7 = Low, 8-12 = moderate, 13-24 = high. </a:t>
            </a:r>
          </a:p>
          <a:p>
            <a:endParaRPr lang="en-US" sz="1400" i="1" dirty="0"/>
          </a:p>
          <a:p>
            <a:r>
              <a:rPr lang="en-US" sz="1200" i="1" dirty="0"/>
              <a:t>Data reflects 5/2019 – 3/2024. Approx 7500 Baseline, 5100 Reassessment.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6DB6DD-F1DF-F11C-9D9E-66A8843E867F}"/>
              </a:ext>
            </a:extLst>
          </p:cNvPr>
          <p:cNvGrpSpPr/>
          <p:nvPr/>
        </p:nvGrpSpPr>
        <p:grpSpPr>
          <a:xfrm>
            <a:off x="663665" y="1328081"/>
            <a:ext cx="5266794" cy="2633397"/>
            <a:chOff x="663665" y="1328081"/>
            <a:chExt cx="5266794" cy="2633397"/>
          </a:xfrm>
        </p:grpSpPr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1E954C7F-C315-A318-FFEB-B1906FBF4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665" y="1328081"/>
              <a:ext cx="5266794" cy="2633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E8D41A-E14F-770F-1C43-0D7F48B6A797}"/>
                </a:ext>
              </a:extLst>
            </p:cNvPr>
            <p:cNvSpPr/>
            <p:nvPr/>
          </p:nvSpPr>
          <p:spPr>
            <a:xfrm>
              <a:off x="947256" y="1873956"/>
              <a:ext cx="452566" cy="259644"/>
            </a:xfrm>
            <a:prstGeom prst="rect">
              <a:avLst/>
            </a:prstGeom>
            <a:solidFill>
              <a:srgbClr val="ECF0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EAE85B-03E5-EBC8-D7CC-805C0288249D}"/>
                </a:ext>
              </a:extLst>
            </p:cNvPr>
            <p:cNvSpPr/>
            <p:nvPr/>
          </p:nvSpPr>
          <p:spPr>
            <a:xfrm>
              <a:off x="1604389" y="1626371"/>
              <a:ext cx="310459" cy="259644"/>
            </a:xfrm>
            <a:prstGeom prst="rect">
              <a:avLst/>
            </a:prstGeom>
            <a:solidFill>
              <a:srgbClr val="ECF0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619B54-7269-D4A2-14F7-4ABC3842A95A}"/>
                </a:ext>
              </a:extLst>
            </p:cNvPr>
            <p:cNvSpPr/>
            <p:nvPr/>
          </p:nvSpPr>
          <p:spPr>
            <a:xfrm>
              <a:off x="3336531" y="1896533"/>
              <a:ext cx="264624" cy="259644"/>
            </a:xfrm>
            <a:prstGeom prst="rect">
              <a:avLst/>
            </a:prstGeom>
            <a:solidFill>
              <a:srgbClr val="ECF0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F499-4258-B4FB-F2BA-4414B716B7C0}"/>
                </a:ext>
              </a:extLst>
            </p:cNvPr>
            <p:cNvSpPr/>
            <p:nvPr/>
          </p:nvSpPr>
          <p:spPr>
            <a:xfrm>
              <a:off x="1105805" y="3678410"/>
              <a:ext cx="430850" cy="259644"/>
            </a:xfrm>
            <a:prstGeom prst="rect">
              <a:avLst/>
            </a:prstGeom>
            <a:solidFill>
              <a:srgbClr val="ECF0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AEED50-442C-7196-46FB-7D753EF6DADA}"/>
              </a:ext>
            </a:extLst>
          </p:cNvPr>
          <p:cNvGrpSpPr/>
          <p:nvPr/>
        </p:nvGrpSpPr>
        <p:grpSpPr>
          <a:xfrm>
            <a:off x="652377" y="4076455"/>
            <a:ext cx="5286520" cy="2544631"/>
            <a:chOff x="652377" y="4076455"/>
            <a:chExt cx="5286520" cy="2544631"/>
          </a:xfrm>
        </p:grpSpPr>
        <p:pic>
          <p:nvPicPr>
            <p:cNvPr id="2055" name="Picture 7">
              <a:extLst>
                <a:ext uri="{FF2B5EF4-FFF2-40B4-BE49-F238E27FC236}">
                  <a16:creationId xmlns:a16="http://schemas.microsoft.com/office/drawing/2014/main" id="{6DF30FA4-D2E6-F4EE-72B7-43EC998EDD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77" y="4076455"/>
              <a:ext cx="5286520" cy="2544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9E42CEC-2C37-9A69-BC53-5010E82591EE}"/>
                </a:ext>
              </a:extLst>
            </p:cNvPr>
            <p:cNvSpPr/>
            <p:nvPr/>
          </p:nvSpPr>
          <p:spPr>
            <a:xfrm>
              <a:off x="1242207" y="4474239"/>
              <a:ext cx="430850" cy="259644"/>
            </a:xfrm>
            <a:prstGeom prst="rect">
              <a:avLst/>
            </a:prstGeom>
            <a:solidFill>
              <a:srgbClr val="ECF0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825CBB3-7C49-18C0-5353-407C8C449C22}"/>
                </a:ext>
              </a:extLst>
            </p:cNvPr>
            <p:cNvSpPr/>
            <p:nvPr/>
          </p:nvSpPr>
          <p:spPr>
            <a:xfrm>
              <a:off x="890380" y="6359024"/>
              <a:ext cx="430850" cy="259644"/>
            </a:xfrm>
            <a:prstGeom prst="rect">
              <a:avLst/>
            </a:prstGeom>
            <a:solidFill>
              <a:srgbClr val="ECF0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F8DE8F-E908-5297-9055-3108B4A1EEB4}"/>
                </a:ext>
              </a:extLst>
            </p:cNvPr>
            <p:cNvSpPr/>
            <p:nvPr/>
          </p:nvSpPr>
          <p:spPr>
            <a:xfrm>
              <a:off x="3625098" y="4854176"/>
              <a:ext cx="430850" cy="259644"/>
            </a:xfrm>
            <a:prstGeom prst="rect">
              <a:avLst/>
            </a:prstGeom>
            <a:solidFill>
              <a:srgbClr val="ECF0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9C1FE1-2E5C-A005-4145-C45BA44F24E7}"/>
                </a:ext>
              </a:extLst>
            </p:cNvPr>
            <p:cNvSpPr/>
            <p:nvPr/>
          </p:nvSpPr>
          <p:spPr>
            <a:xfrm>
              <a:off x="3370397" y="6240491"/>
              <a:ext cx="343647" cy="259644"/>
            </a:xfrm>
            <a:prstGeom prst="rect">
              <a:avLst/>
            </a:prstGeom>
            <a:solidFill>
              <a:srgbClr val="ECF0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3279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99B6-0A6C-5C62-4891-339594C2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D5704-10A4-79F0-2C58-87B118E0F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582220"/>
            <a:ext cx="6431827" cy="425762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State decisions and approaches:</a:t>
            </a:r>
          </a:p>
          <a:p>
            <a:r>
              <a:rPr lang="en-US" dirty="0"/>
              <a:t>Identify critical access gaps based on needs assessments (e.g., by population, region, type of need, etc.)</a:t>
            </a:r>
          </a:p>
          <a:p>
            <a:r>
              <a:rPr lang="en-US" dirty="0"/>
              <a:t>Work with CCBHCs and other stakeholders to develop goals related to access and engagement (e.g., timeliness of access, care transitions, jail or ED diversion, etc.)</a:t>
            </a:r>
          </a:p>
          <a:p>
            <a:r>
              <a:rPr lang="en-US" dirty="0"/>
              <a:t>Work with CCBHCs and other stakeholders to identify highest-impact services/activities/settings for increasing access (e.g., mobile units, services embedded in schools, rapid response teams, etc.)</a:t>
            </a:r>
          </a:p>
          <a:p>
            <a:r>
              <a:rPr lang="en-US" dirty="0"/>
              <a:t>Set clear expectations for CCBHCs around access activities and strategies; ensure inclusion in PPS rate</a:t>
            </a:r>
          </a:p>
          <a:p>
            <a:endParaRPr lang="en-US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49176DBC-EC3B-B7A2-1C49-97D0CA49F902}"/>
              </a:ext>
            </a:extLst>
          </p:cNvPr>
          <p:cNvSpPr/>
          <p:nvPr/>
        </p:nvSpPr>
        <p:spPr>
          <a:xfrm>
            <a:off x="7150813" y="1582220"/>
            <a:ext cx="4476314" cy="3431569"/>
          </a:xfrm>
          <a:prstGeom prst="round2DiagRect">
            <a:avLst>
              <a:gd name="adj1" fmla="val 6411"/>
              <a:gd name="adj2" fmla="val 0"/>
            </a:avLst>
          </a:prstGeom>
          <a:solidFill>
            <a:srgbClr val="064F80"/>
          </a:solidFill>
          <a:ln>
            <a:solidFill>
              <a:srgbClr val="064F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our current most challenging access gaps?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changes in access would be most meaningful to individuals and families?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should providers demonstrate access expansions?</a:t>
            </a:r>
          </a:p>
        </p:txBody>
      </p:sp>
    </p:spTree>
    <p:extLst>
      <p:ext uri="{BB962C8B-B14F-4D97-AF65-F5344CB8AC3E}">
        <p14:creationId xmlns:p14="http://schemas.microsoft.com/office/powerpoint/2010/main" val="2712996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62B6-0C52-048D-DD86-D65F5D38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A3474-DB65-60C9-1FCD-AAF56CD7E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500028"/>
            <a:ext cx="6452375" cy="433981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State decisions and approaches:</a:t>
            </a:r>
          </a:p>
          <a:p>
            <a:r>
              <a:rPr lang="en-US" dirty="0"/>
              <a:t>Specify which staff disciplines will be required for certification (may include positions required for all CCBHCs and positions that are allowable based on community needs)</a:t>
            </a:r>
          </a:p>
          <a:p>
            <a:r>
              <a:rPr lang="en-US" dirty="0"/>
              <a:t>Work with CCBHCs to established shared expectations regarding recruitment (scale and reasonable timeline)</a:t>
            </a:r>
          </a:p>
          <a:p>
            <a:r>
              <a:rPr lang="en-US" dirty="0"/>
              <a:t>Work with CCBHCs to ensure adequate and reasonable salary costs are included in cost reports</a:t>
            </a:r>
          </a:p>
          <a:p>
            <a:r>
              <a:rPr lang="en-US" dirty="0"/>
              <a:t>Work with CCBHCs to understand and agree on staffing models or other strategies that support pipeline development (e.g., supervision) and retention (e.g., retention bonuses)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F77F993-3D00-BB4C-F1A0-DC769A0F692B}"/>
              </a:ext>
            </a:extLst>
          </p:cNvPr>
          <p:cNvSpPr/>
          <p:nvPr/>
        </p:nvSpPr>
        <p:spPr>
          <a:xfrm>
            <a:off x="7150813" y="1582220"/>
            <a:ext cx="4476314" cy="3431569"/>
          </a:xfrm>
          <a:prstGeom prst="round2DiagRect">
            <a:avLst>
              <a:gd name="adj1" fmla="val 6411"/>
              <a:gd name="adj2" fmla="val 0"/>
            </a:avLst>
          </a:prstGeom>
          <a:solidFill>
            <a:srgbClr val="5360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our biggest workforce gaps currently?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trends do we see influencing the workforce of the future in Colorado?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role can CCBHCs play in strengthening the pipeline, improving retention, and otherwise addressing workforce challenges?</a:t>
            </a:r>
          </a:p>
        </p:txBody>
      </p:sp>
    </p:spTree>
    <p:extLst>
      <p:ext uri="{BB962C8B-B14F-4D97-AF65-F5344CB8AC3E}">
        <p14:creationId xmlns:p14="http://schemas.microsoft.com/office/powerpoint/2010/main" val="2129081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33AF-4B0F-50E1-2DB1-B3D88471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4" y="365125"/>
            <a:ext cx="11062252" cy="1217095"/>
          </a:xfrm>
        </p:spPr>
        <p:txBody>
          <a:bodyPr/>
          <a:lstStyle/>
          <a:p>
            <a:r>
              <a:rPr lang="en-US" dirty="0"/>
              <a:t>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A4AA5-6700-C685-4D9C-DC3544CBE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5" y="1448656"/>
            <a:ext cx="6883890" cy="439118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State decisions and approaches:</a:t>
            </a:r>
          </a:p>
          <a:p>
            <a:r>
              <a:rPr lang="en-US" dirty="0"/>
              <a:t>Identify priority partnerships aimed at closing gaps across systems</a:t>
            </a:r>
          </a:p>
          <a:p>
            <a:r>
              <a:rPr lang="en-US" dirty="0"/>
              <a:t>Determine required* and encouraged/allowable care coordination partnerships</a:t>
            </a:r>
          </a:p>
          <a:p>
            <a:r>
              <a:rPr lang="en-US" dirty="0"/>
              <a:t>Establish expectations for how CCBHCs interface with partners</a:t>
            </a:r>
          </a:p>
          <a:p>
            <a:r>
              <a:rPr lang="en-US" dirty="0"/>
              <a:t>Determine how the state will work with target partner orgs to require/support/incentivize collaboration</a:t>
            </a:r>
          </a:p>
          <a:p>
            <a:r>
              <a:rPr lang="en-US" dirty="0"/>
              <a:t>Determine state role* in data collection and sharing across systems (e.g., statewide data warehouse, etc.)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848F50-1B1C-FE64-7E2B-B9757404DB53}"/>
              </a:ext>
            </a:extLst>
          </p:cNvPr>
          <p:cNvSpPr txBox="1"/>
          <p:nvPr/>
        </p:nvSpPr>
        <p:spPr>
          <a:xfrm>
            <a:off x="654642" y="5670565"/>
            <a:ext cx="9290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 SAMHSA CCBHC Certification Criteria outline basic requirements, but states may refine and add to these.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A2237AE2-B325-728A-BA8E-412FE925EBD2}"/>
              </a:ext>
            </a:extLst>
          </p:cNvPr>
          <p:cNvSpPr/>
          <p:nvPr/>
        </p:nvSpPr>
        <p:spPr>
          <a:xfrm>
            <a:off x="7448765" y="1582220"/>
            <a:ext cx="4178361" cy="3431569"/>
          </a:xfrm>
          <a:prstGeom prst="round2DiagRect">
            <a:avLst>
              <a:gd name="adj1" fmla="val 6411"/>
              <a:gd name="adj2" fmla="val 0"/>
            </a:avLst>
          </a:prstGeom>
          <a:solidFill>
            <a:srgbClr val="064F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do you see gaps or pain points in collaboration across systems?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What’s working well that should be scaled up?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would collaboration look like in an ideal world?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activities or investments would be needed to make this happen?</a:t>
            </a:r>
          </a:p>
        </p:txBody>
      </p:sp>
    </p:spTree>
    <p:extLst>
      <p:ext uri="{BB962C8B-B14F-4D97-AF65-F5344CB8AC3E}">
        <p14:creationId xmlns:p14="http://schemas.microsoft.com/office/powerpoint/2010/main" val="3135955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4697-F6D6-C9A5-66B6-0BEA4BE8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39FB6-2A04-B968-8B8B-8B0ABCBA3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520576"/>
            <a:ext cx="6483198" cy="431926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State decisions and approaches:</a:t>
            </a:r>
          </a:p>
          <a:p>
            <a:r>
              <a:rPr lang="en-US" dirty="0"/>
              <a:t>Select PPS model and use of QBPs</a:t>
            </a:r>
          </a:p>
          <a:p>
            <a:r>
              <a:rPr lang="en-US" dirty="0"/>
              <a:t>Determine special populations for stratification of payment rate by client risk level in monthly model</a:t>
            </a:r>
          </a:p>
          <a:p>
            <a:r>
              <a:rPr lang="en-US" dirty="0"/>
              <a:t>Ensure inclusion of services or activities targeted to states’ access and quality goals</a:t>
            </a:r>
          </a:p>
          <a:p>
            <a:r>
              <a:rPr lang="en-US" dirty="0"/>
              <a:t>Define “qualifying visit” </a:t>
            </a:r>
          </a:p>
          <a:p>
            <a:r>
              <a:rPr lang="en-US" dirty="0">
                <a:sym typeface="Wingdings" panose="05000000000000000000" pitchFamily="2" charset="2"/>
              </a:rPr>
              <a:t>Determine whether PPS will flow through managed care or as a wraparound payment</a:t>
            </a:r>
          </a:p>
          <a:p>
            <a:r>
              <a:rPr lang="en-US" dirty="0">
                <a:sym typeface="Wingdings" panose="05000000000000000000" pitchFamily="2" charset="2"/>
              </a:rPr>
              <a:t>Determine frequency of rate re-calculations (“rebasing”) within CMS guidelines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977A96D3-1453-4449-3B62-CF5A7124A8E0}"/>
              </a:ext>
            </a:extLst>
          </p:cNvPr>
          <p:cNvSpPr/>
          <p:nvPr/>
        </p:nvSpPr>
        <p:spPr>
          <a:xfrm>
            <a:off x="7150813" y="1582220"/>
            <a:ext cx="4476314" cy="3431569"/>
          </a:xfrm>
          <a:prstGeom prst="round2DiagRect">
            <a:avLst>
              <a:gd name="adj1" fmla="val 6411"/>
              <a:gd name="adj2" fmla="val 0"/>
            </a:avLst>
          </a:prstGeom>
          <a:solidFill>
            <a:srgbClr val="0084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a daily or monthly model stand out as being a better fit for us?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might we want to consider in PPS design to incentivize services or activities of highest priority for our state?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supports will clinics need to adapt to new ways of being paid and monitoring organizational financial health?</a:t>
            </a:r>
          </a:p>
        </p:txBody>
      </p:sp>
    </p:spTree>
    <p:extLst>
      <p:ext uri="{BB962C8B-B14F-4D97-AF65-F5344CB8AC3E}">
        <p14:creationId xmlns:p14="http://schemas.microsoft.com/office/powerpoint/2010/main" val="96145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6A12FF81-ECC8-ECDB-FB0F-AC9967CF52AE}"/>
              </a:ext>
            </a:extLst>
          </p:cNvPr>
          <p:cNvSpPr txBox="1"/>
          <p:nvPr/>
        </p:nvSpPr>
        <p:spPr>
          <a:xfrm>
            <a:off x="394450" y="242009"/>
            <a:ext cx="2814352" cy="181588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13" normalizeH="0" baseline="0" noProof="0" dirty="0">
                <a:ln>
                  <a:noFill/>
                </a:ln>
                <a:solidFill>
                  <a:srgbClr val="074E80"/>
                </a:solidFill>
                <a:effectLst/>
                <a:uLnTx/>
                <a:uFillTx/>
                <a:latin typeface="Calibri" panose="020F0502020204030204"/>
                <a:ea typeface="Noto Sans Light" panose="020B0402040504020204" pitchFamily="34" charset="0"/>
                <a:cs typeface="Lato" panose="020F0502020204030203" pitchFamily="34" charset="0"/>
              </a:rPr>
              <a:t>Federal &amp; State CCBHC Actions Across the Country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F6C7C-492D-C3E9-65F6-5B2F4CB7B078}"/>
              </a:ext>
            </a:extLst>
          </p:cNvPr>
          <p:cNvGrpSpPr/>
          <p:nvPr/>
        </p:nvGrpSpPr>
        <p:grpSpPr>
          <a:xfrm>
            <a:off x="3454039" y="124118"/>
            <a:ext cx="8522129" cy="5372472"/>
            <a:chOff x="3454039" y="124118"/>
            <a:chExt cx="8522129" cy="537247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FA10461-0667-A946-54F3-2B01E5E225B0}"/>
                </a:ext>
              </a:extLst>
            </p:cNvPr>
            <p:cNvGrpSpPr/>
            <p:nvPr/>
          </p:nvGrpSpPr>
          <p:grpSpPr>
            <a:xfrm>
              <a:off x="3454039" y="124118"/>
              <a:ext cx="8522129" cy="5372472"/>
              <a:chOff x="5157992" y="1665629"/>
              <a:chExt cx="2936367" cy="1919171"/>
            </a:xfrm>
            <a:solidFill>
              <a:schemeClr val="bg2">
                <a:lumMod val="90000"/>
              </a:schemeClr>
            </a:solidFill>
          </p:grpSpPr>
          <p:sp>
            <p:nvSpPr>
              <p:cNvPr id="3" name="Freeform 5">
                <a:extLst>
                  <a:ext uri="{FF2B5EF4-FFF2-40B4-BE49-F238E27FC236}">
                    <a16:creationId xmlns:a16="http://schemas.microsoft.com/office/drawing/2014/main" id="{997C032E-1BC8-362B-1FAA-EE7DAFC8A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9188" y="1665629"/>
                <a:ext cx="365958" cy="271518"/>
              </a:xfrm>
              <a:custGeom>
                <a:avLst/>
                <a:gdLst>
                  <a:gd name="T0" fmla="*/ 228 w 257"/>
                  <a:gd name="T1" fmla="*/ 167 h 190"/>
                  <a:gd name="T2" fmla="*/ 227 w 257"/>
                  <a:gd name="T3" fmla="*/ 190 h 190"/>
                  <a:gd name="T4" fmla="*/ 150 w 257"/>
                  <a:gd name="T5" fmla="*/ 172 h 190"/>
                  <a:gd name="T6" fmla="*/ 141 w 257"/>
                  <a:gd name="T7" fmla="*/ 172 h 190"/>
                  <a:gd name="T8" fmla="*/ 108 w 257"/>
                  <a:gd name="T9" fmla="*/ 174 h 190"/>
                  <a:gd name="T10" fmla="*/ 102 w 257"/>
                  <a:gd name="T11" fmla="*/ 173 h 190"/>
                  <a:gd name="T12" fmla="*/ 97 w 257"/>
                  <a:gd name="T13" fmla="*/ 174 h 190"/>
                  <a:gd name="T14" fmla="*/ 94 w 257"/>
                  <a:gd name="T15" fmla="*/ 172 h 190"/>
                  <a:gd name="T16" fmla="*/ 86 w 257"/>
                  <a:gd name="T17" fmla="*/ 171 h 190"/>
                  <a:gd name="T18" fmla="*/ 85 w 257"/>
                  <a:gd name="T19" fmla="*/ 168 h 190"/>
                  <a:gd name="T20" fmla="*/ 73 w 257"/>
                  <a:gd name="T21" fmla="*/ 165 h 190"/>
                  <a:gd name="T22" fmla="*/ 66 w 257"/>
                  <a:gd name="T23" fmla="*/ 162 h 190"/>
                  <a:gd name="T24" fmla="*/ 51 w 257"/>
                  <a:gd name="T25" fmla="*/ 165 h 190"/>
                  <a:gd name="T26" fmla="*/ 33 w 257"/>
                  <a:gd name="T27" fmla="*/ 156 h 190"/>
                  <a:gd name="T28" fmla="*/ 29 w 257"/>
                  <a:gd name="T29" fmla="*/ 128 h 190"/>
                  <a:gd name="T30" fmla="*/ 20 w 257"/>
                  <a:gd name="T31" fmla="*/ 126 h 190"/>
                  <a:gd name="T32" fmla="*/ 10 w 257"/>
                  <a:gd name="T33" fmla="*/ 120 h 190"/>
                  <a:gd name="T34" fmla="*/ 0 w 257"/>
                  <a:gd name="T35" fmla="*/ 116 h 190"/>
                  <a:gd name="T36" fmla="*/ 3 w 257"/>
                  <a:gd name="T37" fmla="*/ 103 h 190"/>
                  <a:gd name="T38" fmla="*/ 5 w 257"/>
                  <a:gd name="T39" fmla="*/ 105 h 190"/>
                  <a:gd name="T40" fmla="*/ 7 w 257"/>
                  <a:gd name="T41" fmla="*/ 105 h 190"/>
                  <a:gd name="T42" fmla="*/ 11 w 257"/>
                  <a:gd name="T43" fmla="*/ 99 h 190"/>
                  <a:gd name="T44" fmla="*/ 9 w 257"/>
                  <a:gd name="T45" fmla="*/ 96 h 190"/>
                  <a:gd name="T46" fmla="*/ 7 w 257"/>
                  <a:gd name="T47" fmla="*/ 88 h 190"/>
                  <a:gd name="T48" fmla="*/ 16 w 257"/>
                  <a:gd name="T49" fmla="*/ 85 h 190"/>
                  <a:gd name="T50" fmla="*/ 8 w 257"/>
                  <a:gd name="T51" fmla="*/ 78 h 190"/>
                  <a:gd name="T52" fmla="*/ 6 w 257"/>
                  <a:gd name="T53" fmla="*/ 60 h 190"/>
                  <a:gd name="T54" fmla="*/ 8 w 257"/>
                  <a:gd name="T55" fmla="*/ 41 h 190"/>
                  <a:gd name="T56" fmla="*/ 3 w 257"/>
                  <a:gd name="T57" fmla="*/ 23 h 190"/>
                  <a:gd name="T58" fmla="*/ 10 w 257"/>
                  <a:gd name="T59" fmla="*/ 10 h 190"/>
                  <a:gd name="T60" fmla="*/ 33 w 257"/>
                  <a:gd name="T61" fmla="*/ 30 h 190"/>
                  <a:gd name="T62" fmla="*/ 49 w 257"/>
                  <a:gd name="T63" fmla="*/ 36 h 190"/>
                  <a:gd name="T64" fmla="*/ 55 w 257"/>
                  <a:gd name="T65" fmla="*/ 36 h 190"/>
                  <a:gd name="T66" fmla="*/ 65 w 257"/>
                  <a:gd name="T67" fmla="*/ 42 h 190"/>
                  <a:gd name="T68" fmla="*/ 63 w 257"/>
                  <a:gd name="T69" fmla="*/ 56 h 190"/>
                  <a:gd name="T70" fmla="*/ 48 w 257"/>
                  <a:gd name="T71" fmla="*/ 69 h 190"/>
                  <a:gd name="T72" fmla="*/ 48 w 257"/>
                  <a:gd name="T73" fmla="*/ 74 h 190"/>
                  <a:gd name="T74" fmla="*/ 55 w 257"/>
                  <a:gd name="T75" fmla="*/ 66 h 190"/>
                  <a:gd name="T76" fmla="*/ 70 w 257"/>
                  <a:gd name="T77" fmla="*/ 57 h 190"/>
                  <a:gd name="T78" fmla="*/ 66 w 257"/>
                  <a:gd name="T79" fmla="*/ 64 h 190"/>
                  <a:gd name="T80" fmla="*/ 52 w 257"/>
                  <a:gd name="T81" fmla="*/ 80 h 190"/>
                  <a:gd name="T82" fmla="*/ 46 w 257"/>
                  <a:gd name="T83" fmla="*/ 91 h 190"/>
                  <a:gd name="T84" fmla="*/ 55 w 257"/>
                  <a:gd name="T85" fmla="*/ 87 h 190"/>
                  <a:gd name="T86" fmla="*/ 65 w 257"/>
                  <a:gd name="T87" fmla="*/ 82 h 190"/>
                  <a:gd name="T88" fmla="*/ 71 w 257"/>
                  <a:gd name="T89" fmla="*/ 68 h 190"/>
                  <a:gd name="T90" fmla="*/ 80 w 257"/>
                  <a:gd name="T91" fmla="*/ 54 h 190"/>
                  <a:gd name="T92" fmla="*/ 78 w 257"/>
                  <a:gd name="T93" fmla="*/ 42 h 190"/>
                  <a:gd name="T94" fmla="*/ 75 w 257"/>
                  <a:gd name="T95" fmla="*/ 35 h 190"/>
                  <a:gd name="T96" fmla="*/ 74 w 257"/>
                  <a:gd name="T97" fmla="*/ 46 h 190"/>
                  <a:gd name="T98" fmla="*/ 76 w 257"/>
                  <a:gd name="T99" fmla="*/ 54 h 190"/>
                  <a:gd name="T100" fmla="*/ 72 w 257"/>
                  <a:gd name="T101" fmla="*/ 51 h 190"/>
                  <a:gd name="T102" fmla="*/ 68 w 257"/>
                  <a:gd name="T103" fmla="*/ 41 h 190"/>
                  <a:gd name="T104" fmla="*/ 73 w 257"/>
                  <a:gd name="T105" fmla="*/ 32 h 190"/>
                  <a:gd name="T106" fmla="*/ 74 w 257"/>
                  <a:gd name="T107" fmla="*/ 24 h 190"/>
                  <a:gd name="T108" fmla="*/ 80 w 257"/>
                  <a:gd name="T109" fmla="*/ 30 h 190"/>
                  <a:gd name="T110" fmla="*/ 79 w 257"/>
                  <a:gd name="T111" fmla="*/ 15 h 190"/>
                  <a:gd name="T112" fmla="*/ 77 w 257"/>
                  <a:gd name="T113" fmla="*/ 11 h 190"/>
                  <a:gd name="T114" fmla="*/ 145 w 257"/>
                  <a:gd name="T115" fmla="*/ 19 h 190"/>
                  <a:gd name="T116" fmla="*/ 246 w 257"/>
                  <a:gd name="T117" fmla="*/ 4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7" h="190">
                    <a:moveTo>
                      <a:pt x="257" y="47"/>
                    </a:moveTo>
                    <a:cubicBezTo>
                      <a:pt x="257" y="47"/>
                      <a:pt x="233" y="161"/>
                      <a:pt x="228" y="167"/>
                    </a:cubicBezTo>
                    <a:cubicBezTo>
                      <a:pt x="224" y="174"/>
                      <a:pt x="229" y="172"/>
                      <a:pt x="229" y="179"/>
                    </a:cubicBezTo>
                    <a:cubicBezTo>
                      <a:pt x="229" y="185"/>
                      <a:pt x="227" y="190"/>
                      <a:pt x="227" y="190"/>
                    </a:cubicBezTo>
                    <a:cubicBezTo>
                      <a:pt x="161" y="173"/>
                      <a:pt x="161" y="173"/>
                      <a:pt x="161" y="173"/>
                    </a:cubicBezTo>
                    <a:cubicBezTo>
                      <a:pt x="150" y="172"/>
                      <a:pt x="150" y="172"/>
                      <a:pt x="150" y="172"/>
                    </a:cubicBezTo>
                    <a:cubicBezTo>
                      <a:pt x="146" y="173"/>
                      <a:pt x="146" y="173"/>
                      <a:pt x="146" y="173"/>
                    </a:cubicBezTo>
                    <a:cubicBezTo>
                      <a:pt x="141" y="172"/>
                      <a:pt x="141" y="172"/>
                      <a:pt x="141" y="172"/>
                    </a:cubicBezTo>
                    <a:cubicBezTo>
                      <a:pt x="137" y="173"/>
                      <a:pt x="137" y="173"/>
                      <a:pt x="137" y="173"/>
                    </a:cubicBezTo>
                    <a:cubicBezTo>
                      <a:pt x="108" y="174"/>
                      <a:pt x="108" y="174"/>
                      <a:pt x="108" y="174"/>
                    </a:cubicBezTo>
                    <a:cubicBezTo>
                      <a:pt x="105" y="172"/>
                      <a:pt x="105" y="172"/>
                      <a:pt x="105" y="172"/>
                    </a:cubicBezTo>
                    <a:cubicBezTo>
                      <a:pt x="102" y="173"/>
                      <a:pt x="102" y="173"/>
                      <a:pt x="102" y="173"/>
                    </a:cubicBezTo>
                    <a:cubicBezTo>
                      <a:pt x="99" y="174"/>
                      <a:pt x="99" y="174"/>
                      <a:pt x="99" y="174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94" y="173"/>
                      <a:pt x="94" y="173"/>
                      <a:pt x="94" y="173"/>
                    </a:cubicBezTo>
                    <a:cubicBezTo>
                      <a:pt x="94" y="172"/>
                      <a:pt x="94" y="172"/>
                      <a:pt x="94" y="172"/>
                    </a:cubicBezTo>
                    <a:cubicBezTo>
                      <a:pt x="89" y="172"/>
                      <a:pt x="89" y="172"/>
                      <a:pt x="89" y="172"/>
                    </a:cubicBezTo>
                    <a:cubicBezTo>
                      <a:pt x="86" y="171"/>
                      <a:pt x="86" y="171"/>
                      <a:pt x="86" y="171"/>
                    </a:cubicBezTo>
                    <a:cubicBezTo>
                      <a:pt x="85" y="169"/>
                      <a:pt x="85" y="169"/>
                      <a:pt x="85" y="169"/>
                    </a:cubicBezTo>
                    <a:cubicBezTo>
                      <a:pt x="85" y="168"/>
                      <a:pt x="85" y="168"/>
                      <a:pt x="85" y="168"/>
                    </a:cubicBezTo>
                    <a:cubicBezTo>
                      <a:pt x="81" y="167"/>
                      <a:pt x="81" y="167"/>
                      <a:pt x="81" y="167"/>
                    </a:cubicBezTo>
                    <a:cubicBezTo>
                      <a:pt x="73" y="165"/>
                      <a:pt x="73" y="165"/>
                      <a:pt x="73" y="165"/>
                    </a:cubicBezTo>
                    <a:cubicBezTo>
                      <a:pt x="68" y="163"/>
                      <a:pt x="68" y="163"/>
                      <a:pt x="68" y="163"/>
                    </a:cubicBezTo>
                    <a:cubicBezTo>
                      <a:pt x="66" y="162"/>
                      <a:pt x="66" y="162"/>
                      <a:pt x="66" y="162"/>
                    </a:cubicBezTo>
                    <a:cubicBezTo>
                      <a:pt x="60" y="163"/>
                      <a:pt x="60" y="163"/>
                      <a:pt x="60" y="163"/>
                    </a:cubicBezTo>
                    <a:cubicBezTo>
                      <a:pt x="51" y="165"/>
                      <a:pt x="51" y="165"/>
                      <a:pt x="51" y="165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33" y="156"/>
                      <a:pt x="36" y="149"/>
                      <a:pt x="35" y="140"/>
                    </a:cubicBezTo>
                    <a:cubicBezTo>
                      <a:pt x="34" y="130"/>
                      <a:pt x="29" y="128"/>
                      <a:pt x="29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0" y="126"/>
                      <a:pt x="20" y="126"/>
                      <a:pt x="20" y="126"/>
                    </a:cubicBezTo>
                    <a:cubicBezTo>
                      <a:pt x="20" y="126"/>
                      <a:pt x="20" y="120"/>
                      <a:pt x="15" y="120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109"/>
                      <a:pt x="1" y="109"/>
                      <a:pt x="1" y="109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6" y="106"/>
                      <a:pt x="6" y="106"/>
                      <a:pt x="6" y="106"/>
                    </a:cubicBez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50" y="92"/>
                      <a:pt x="50" y="92"/>
                      <a:pt x="50" y="92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1" y="50"/>
                      <a:pt x="81" y="50"/>
                      <a:pt x="81" y="50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133" y="16"/>
                      <a:pt x="145" y="19"/>
                    </a:cubicBezTo>
                    <a:cubicBezTo>
                      <a:pt x="156" y="22"/>
                      <a:pt x="230" y="42"/>
                      <a:pt x="235" y="43"/>
                    </a:cubicBezTo>
                    <a:cubicBezTo>
                      <a:pt x="240" y="45"/>
                      <a:pt x="246" y="45"/>
                      <a:pt x="246" y="45"/>
                    </a:cubicBezTo>
                    <a:lnTo>
                      <a:pt x="257" y="47"/>
                    </a:lnTo>
                    <a:close/>
                  </a:path>
                </a:pathLst>
              </a:custGeom>
              <a:solidFill>
                <a:srgbClr val="5F3467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C7094E43-883E-3D7D-87B6-3DD577626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595" y="2621841"/>
                <a:ext cx="384509" cy="394627"/>
              </a:xfrm>
              <a:custGeom>
                <a:avLst/>
                <a:gdLst>
                  <a:gd name="T0" fmla="*/ 34 w 228"/>
                  <a:gd name="T1" fmla="*/ 0 h 234"/>
                  <a:gd name="T2" fmla="*/ 228 w 228"/>
                  <a:gd name="T3" fmla="*/ 23 h 234"/>
                  <a:gd name="T4" fmla="*/ 227 w 228"/>
                  <a:gd name="T5" fmla="*/ 44 h 234"/>
                  <a:gd name="T6" fmla="*/ 224 w 228"/>
                  <a:gd name="T7" fmla="*/ 44 h 234"/>
                  <a:gd name="T8" fmla="*/ 210 w 228"/>
                  <a:gd name="T9" fmla="*/ 226 h 234"/>
                  <a:gd name="T10" fmla="*/ 91 w 228"/>
                  <a:gd name="T11" fmla="*/ 215 h 234"/>
                  <a:gd name="T12" fmla="*/ 90 w 228"/>
                  <a:gd name="T13" fmla="*/ 224 h 234"/>
                  <a:gd name="T14" fmla="*/ 32 w 228"/>
                  <a:gd name="T15" fmla="*/ 218 h 234"/>
                  <a:gd name="T16" fmla="*/ 29 w 228"/>
                  <a:gd name="T17" fmla="*/ 234 h 234"/>
                  <a:gd name="T18" fmla="*/ 0 w 228"/>
                  <a:gd name="T19" fmla="*/ 230 h 234"/>
                  <a:gd name="T20" fmla="*/ 34 w 228"/>
                  <a:gd name="T21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34">
                    <a:moveTo>
                      <a:pt x="34" y="0"/>
                    </a:moveTo>
                    <a:lnTo>
                      <a:pt x="228" y="23"/>
                    </a:lnTo>
                    <a:lnTo>
                      <a:pt x="227" y="44"/>
                    </a:lnTo>
                    <a:lnTo>
                      <a:pt x="224" y="44"/>
                    </a:lnTo>
                    <a:lnTo>
                      <a:pt x="210" y="226"/>
                    </a:lnTo>
                    <a:lnTo>
                      <a:pt x="91" y="215"/>
                    </a:lnTo>
                    <a:lnTo>
                      <a:pt x="90" y="224"/>
                    </a:lnTo>
                    <a:lnTo>
                      <a:pt x="32" y="218"/>
                    </a:lnTo>
                    <a:lnTo>
                      <a:pt x="29" y="234"/>
                    </a:lnTo>
                    <a:lnTo>
                      <a:pt x="0" y="23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699F2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89437E40-5541-527C-DE19-99CFD0FA3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8941" y="2696045"/>
                <a:ext cx="762272" cy="752153"/>
              </a:xfrm>
              <a:custGeom>
                <a:avLst/>
                <a:gdLst>
                  <a:gd name="T0" fmla="*/ 450 w 452"/>
                  <a:gd name="T1" fmla="*/ 234 h 446"/>
                  <a:gd name="T2" fmla="*/ 446 w 452"/>
                  <a:gd name="T3" fmla="*/ 215 h 446"/>
                  <a:gd name="T4" fmla="*/ 435 w 452"/>
                  <a:gd name="T5" fmla="*/ 131 h 446"/>
                  <a:gd name="T6" fmla="*/ 417 w 452"/>
                  <a:gd name="T7" fmla="*/ 128 h 446"/>
                  <a:gd name="T8" fmla="*/ 398 w 452"/>
                  <a:gd name="T9" fmla="*/ 117 h 446"/>
                  <a:gd name="T10" fmla="*/ 378 w 452"/>
                  <a:gd name="T11" fmla="*/ 116 h 446"/>
                  <a:gd name="T12" fmla="*/ 365 w 452"/>
                  <a:gd name="T13" fmla="*/ 118 h 446"/>
                  <a:gd name="T14" fmla="*/ 352 w 452"/>
                  <a:gd name="T15" fmla="*/ 122 h 446"/>
                  <a:gd name="T16" fmla="*/ 332 w 452"/>
                  <a:gd name="T17" fmla="*/ 118 h 446"/>
                  <a:gd name="T18" fmla="*/ 325 w 452"/>
                  <a:gd name="T19" fmla="*/ 116 h 446"/>
                  <a:gd name="T20" fmla="*/ 310 w 452"/>
                  <a:gd name="T21" fmla="*/ 112 h 446"/>
                  <a:gd name="T22" fmla="*/ 301 w 452"/>
                  <a:gd name="T23" fmla="*/ 111 h 446"/>
                  <a:gd name="T24" fmla="*/ 284 w 452"/>
                  <a:gd name="T25" fmla="*/ 107 h 446"/>
                  <a:gd name="T26" fmla="*/ 269 w 452"/>
                  <a:gd name="T27" fmla="*/ 101 h 446"/>
                  <a:gd name="T28" fmla="*/ 253 w 452"/>
                  <a:gd name="T29" fmla="*/ 93 h 446"/>
                  <a:gd name="T30" fmla="*/ 242 w 452"/>
                  <a:gd name="T31" fmla="*/ 90 h 446"/>
                  <a:gd name="T32" fmla="*/ 125 w 452"/>
                  <a:gd name="T33" fmla="*/ 182 h 446"/>
                  <a:gd name="T34" fmla="*/ 2 w 452"/>
                  <a:gd name="T35" fmla="*/ 183 h 446"/>
                  <a:gd name="T36" fmla="*/ 13 w 452"/>
                  <a:gd name="T37" fmla="*/ 197 h 446"/>
                  <a:gd name="T38" fmla="*/ 22 w 452"/>
                  <a:gd name="T39" fmla="*/ 205 h 446"/>
                  <a:gd name="T40" fmla="*/ 41 w 452"/>
                  <a:gd name="T41" fmla="*/ 224 h 446"/>
                  <a:gd name="T42" fmla="*/ 55 w 452"/>
                  <a:gd name="T43" fmla="*/ 238 h 446"/>
                  <a:gd name="T44" fmla="*/ 59 w 452"/>
                  <a:gd name="T45" fmla="*/ 259 h 446"/>
                  <a:gd name="T46" fmla="*/ 66 w 452"/>
                  <a:gd name="T47" fmla="*/ 278 h 446"/>
                  <a:gd name="T48" fmla="*/ 74 w 452"/>
                  <a:gd name="T49" fmla="*/ 286 h 446"/>
                  <a:gd name="T50" fmla="*/ 88 w 452"/>
                  <a:gd name="T51" fmla="*/ 296 h 446"/>
                  <a:gd name="T52" fmla="*/ 109 w 452"/>
                  <a:gd name="T53" fmla="*/ 307 h 446"/>
                  <a:gd name="T54" fmla="*/ 120 w 452"/>
                  <a:gd name="T55" fmla="*/ 298 h 446"/>
                  <a:gd name="T56" fmla="*/ 127 w 452"/>
                  <a:gd name="T57" fmla="*/ 283 h 446"/>
                  <a:gd name="T58" fmla="*/ 148 w 452"/>
                  <a:gd name="T59" fmla="*/ 275 h 446"/>
                  <a:gd name="T60" fmla="*/ 170 w 452"/>
                  <a:gd name="T61" fmla="*/ 279 h 446"/>
                  <a:gd name="T62" fmla="*/ 183 w 452"/>
                  <a:gd name="T63" fmla="*/ 292 h 446"/>
                  <a:gd name="T64" fmla="*/ 200 w 452"/>
                  <a:gd name="T65" fmla="*/ 320 h 446"/>
                  <a:gd name="T66" fmla="*/ 210 w 452"/>
                  <a:gd name="T67" fmla="*/ 343 h 446"/>
                  <a:gd name="T68" fmla="*/ 235 w 452"/>
                  <a:gd name="T69" fmla="*/ 372 h 446"/>
                  <a:gd name="T70" fmla="*/ 237 w 452"/>
                  <a:gd name="T71" fmla="*/ 388 h 446"/>
                  <a:gd name="T72" fmla="*/ 249 w 452"/>
                  <a:gd name="T73" fmla="*/ 416 h 446"/>
                  <a:gd name="T74" fmla="*/ 273 w 452"/>
                  <a:gd name="T75" fmla="*/ 427 h 446"/>
                  <a:gd name="T76" fmla="*/ 291 w 452"/>
                  <a:gd name="T77" fmla="*/ 438 h 446"/>
                  <a:gd name="T78" fmla="*/ 305 w 452"/>
                  <a:gd name="T79" fmla="*/ 442 h 446"/>
                  <a:gd name="T80" fmla="*/ 321 w 452"/>
                  <a:gd name="T81" fmla="*/ 441 h 446"/>
                  <a:gd name="T82" fmla="*/ 317 w 452"/>
                  <a:gd name="T83" fmla="*/ 425 h 446"/>
                  <a:gd name="T84" fmla="*/ 308 w 452"/>
                  <a:gd name="T85" fmla="*/ 404 h 446"/>
                  <a:gd name="T86" fmla="*/ 318 w 452"/>
                  <a:gd name="T87" fmla="*/ 370 h 446"/>
                  <a:gd name="T88" fmla="*/ 311 w 452"/>
                  <a:gd name="T89" fmla="*/ 361 h 446"/>
                  <a:gd name="T90" fmla="*/ 326 w 452"/>
                  <a:gd name="T91" fmla="*/ 355 h 446"/>
                  <a:gd name="T92" fmla="*/ 324 w 452"/>
                  <a:gd name="T93" fmla="*/ 350 h 446"/>
                  <a:gd name="T94" fmla="*/ 338 w 452"/>
                  <a:gd name="T95" fmla="*/ 350 h 446"/>
                  <a:gd name="T96" fmla="*/ 336 w 452"/>
                  <a:gd name="T97" fmla="*/ 345 h 446"/>
                  <a:gd name="T98" fmla="*/ 347 w 452"/>
                  <a:gd name="T99" fmla="*/ 342 h 446"/>
                  <a:gd name="T100" fmla="*/ 346 w 452"/>
                  <a:gd name="T101" fmla="*/ 331 h 446"/>
                  <a:gd name="T102" fmla="*/ 357 w 452"/>
                  <a:gd name="T103" fmla="*/ 329 h 446"/>
                  <a:gd name="T104" fmla="*/ 367 w 452"/>
                  <a:gd name="T105" fmla="*/ 329 h 446"/>
                  <a:gd name="T106" fmla="*/ 395 w 452"/>
                  <a:gd name="T107" fmla="*/ 314 h 446"/>
                  <a:gd name="T108" fmla="*/ 403 w 452"/>
                  <a:gd name="T109" fmla="*/ 305 h 446"/>
                  <a:gd name="T110" fmla="*/ 403 w 452"/>
                  <a:gd name="T111" fmla="*/ 296 h 446"/>
                  <a:gd name="T112" fmla="*/ 410 w 452"/>
                  <a:gd name="T113" fmla="*/ 286 h 446"/>
                  <a:gd name="T114" fmla="*/ 412 w 452"/>
                  <a:gd name="T115" fmla="*/ 299 h 446"/>
                  <a:gd name="T116" fmla="*/ 439 w 452"/>
                  <a:gd name="T117" fmla="*/ 288 h 446"/>
                  <a:gd name="T118" fmla="*/ 447 w 452"/>
                  <a:gd name="T119" fmla="*/ 268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52" h="446">
                    <a:moveTo>
                      <a:pt x="446" y="253"/>
                    </a:moveTo>
                    <a:lnTo>
                      <a:pt x="448" y="245"/>
                    </a:lnTo>
                    <a:lnTo>
                      <a:pt x="452" y="240"/>
                    </a:lnTo>
                    <a:lnTo>
                      <a:pt x="450" y="234"/>
                    </a:lnTo>
                    <a:lnTo>
                      <a:pt x="448" y="226"/>
                    </a:lnTo>
                    <a:lnTo>
                      <a:pt x="447" y="223"/>
                    </a:lnTo>
                    <a:lnTo>
                      <a:pt x="447" y="217"/>
                    </a:lnTo>
                    <a:lnTo>
                      <a:pt x="446" y="215"/>
                    </a:lnTo>
                    <a:lnTo>
                      <a:pt x="442" y="206"/>
                    </a:lnTo>
                    <a:lnTo>
                      <a:pt x="442" y="204"/>
                    </a:lnTo>
                    <a:lnTo>
                      <a:pt x="435" y="198"/>
                    </a:lnTo>
                    <a:lnTo>
                      <a:pt x="435" y="131"/>
                    </a:lnTo>
                    <a:lnTo>
                      <a:pt x="425" y="130"/>
                    </a:lnTo>
                    <a:lnTo>
                      <a:pt x="423" y="132"/>
                    </a:lnTo>
                    <a:lnTo>
                      <a:pt x="420" y="131"/>
                    </a:lnTo>
                    <a:lnTo>
                      <a:pt x="417" y="128"/>
                    </a:lnTo>
                    <a:lnTo>
                      <a:pt x="413" y="126"/>
                    </a:lnTo>
                    <a:lnTo>
                      <a:pt x="408" y="126"/>
                    </a:lnTo>
                    <a:lnTo>
                      <a:pt x="402" y="122"/>
                    </a:lnTo>
                    <a:lnTo>
                      <a:pt x="398" y="117"/>
                    </a:lnTo>
                    <a:lnTo>
                      <a:pt x="393" y="116"/>
                    </a:lnTo>
                    <a:lnTo>
                      <a:pt x="385" y="118"/>
                    </a:lnTo>
                    <a:lnTo>
                      <a:pt x="383" y="117"/>
                    </a:lnTo>
                    <a:lnTo>
                      <a:pt x="378" y="116"/>
                    </a:lnTo>
                    <a:lnTo>
                      <a:pt x="374" y="119"/>
                    </a:lnTo>
                    <a:lnTo>
                      <a:pt x="372" y="120"/>
                    </a:lnTo>
                    <a:lnTo>
                      <a:pt x="369" y="118"/>
                    </a:lnTo>
                    <a:lnTo>
                      <a:pt x="365" y="118"/>
                    </a:lnTo>
                    <a:lnTo>
                      <a:pt x="363" y="121"/>
                    </a:lnTo>
                    <a:lnTo>
                      <a:pt x="358" y="124"/>
                    </a:lnTo>
                    <a:lnTo>
                      <a:pt x="354" y="125"/>
                    </a:lnTo>
                    <a:lnTo>
                      <a:pt x="352" y="122"/>
                    </a:lnTo>
                    <a:lnTo>
                      <a:pt x="349" y="119"/>
                    </a:lnTo>
                    <a:lnTo>
                      <a:pt x="341" y="120"/>
                    </a:lnTo>
                    <a:lnTo>
                      <a:pt x="336" y="117"/>
                    </a:lnTo>
                    <a:lnTo>
                      <a:pt x="332" y="118"/>
                    </a:lnTo>
                    <a:lnTo>
                      <a:pt x="330" y="122"/>
                    </a:lnTo>
                    <a:lnTo>
                      <a:pt x="328" y="123"/>
                    </a:lnTo>
                    <a:lnTo>
                      <a:pt x="327" y="118"/>
                    </a:lnTo>
                    <a:lnTo>
                      <a:pt x="325" y="116"/>
                    </a:lnTo>
                    <a:lnTo>
                      <a:pt x="319" y="120"/>
                    </a:lnTo>
                    <a:lnTo>
                      <a:pt x="318" y="116"/>
                    </a:lnTo>
                    <a:lnTo>
                      <a:pt x="312" y="112"/>
                    </a:lnTo>
                    <a:lnTo>
                      <a:pt x="310" y="112"/>
                    </a:lnTo>
                    <a:lnTo>
                      <a:pt x="308" y="115"/>
                    </a:lnTo>
                    <a:lnTo>
                      <a:pt x="305" y="117"/>
                    </a:lnTo>
                    <a:lnTo>
                      <a:pt x="302" y="116"/>
                    </a:lnTo>
                    <a:lnTo>
                      <a:pt x="301" y="111"/>
                    </a:lnTo>
                    <a:lnTo>
                      <a:pt x="298" y="111"/>
                    </a:lnTo>
                    <a:lnTo>
                      <a:pt x="295" y="105"/>
                    </a:lnTo>
                    <a:lnTo>
                      <a:pt x="287" y="105"/>
                    </a:lnTo>
                    <a:lnTo>
                      <a:pt x="284" y="107"/>
                    </a:lnTo>
                    <a:lnTo>
                      <a:pt x="281" y="104"/>
                    </a:lnTo>
                    <a:lnTo>
                      <a:pt x="280" y="104"/>
                    </a:lnTo>
                    <a:lnTo>
                      <a:pt x="275" y="105"/>
                    </a:lnTo>
                    <a:lnTo>
                      <a:pt x="269" y="101"/>
                    </a:lnTo>
                    <a:lnTo>
                      <a:pt x="261" y="101"/>
                    </a:lnTo>
                    <a:lnTo>
                      <a:pt x="259" y="94"/>
                    </a:lnTo>
                    <a:lnTo>
                      <a:pt x="255" y="92"/>
                    </a:lnTo>
                    <a:lnTo>
                      <a:pt x="253" y="93"/>
                    </a:lnTo>
                    <a:lnTo>
                      <a:pt x="250" y="92"/>
                    </a:lnTo>
                    <a:lnTo>
                      <a:pt x="247" y="93"/>
                    </a:lnTo>
                    <a:lnTo>
                      <a:pt x="244" y="93"/>
                    </a:lnTo>
                    <a:lnTo>
                      <a:pt x="242" y="90"/>
                    </a:lnTo>
                    <a:lnTo>
                      <a:pt x="235" y="83"/>
                    </a:lnTo>
                    <a:lnTo>
                      <a:pt x="239" y="6"/>
                    </a:lnTo>
                    <a:lnTo>
                      <a:pt x="139" y="0"/>
                    </a:lnTo>
                    <a:lnTo>
                      <a:pt x="125" y="182"/>
                    </a:lnTo>
                    <a:lnTo>
                      <a:pt x="6" y="171"/>
                    </a:lnTo>
                    <a:lnTo>
                      <a:pt x="5" y="180"/>
                    </a:lnTo>
                    <a:lnTo>
                      <a:pt x="0" y="180"/>
                    </a:lnTo>
                    <a:lnTo>
                      <a:pt x="2" y="183"/>
                    </a:lnTo>
                    <a:lnTo>
                      <a:pt x="7" y="186"/>
                    </a:lnTo>
                    <a:lnTo>
                      <a:pt x="10" y="190"/>
                    </a:lnTo>
                    <a:lnTo>
                      <a:pt x="11" y="193"/>
                    </a:lnTo>
                    <a:lnTo>
                      <a:pt x="13" y="197"/>
                    </a:lnTo>
                    <a:lnTo>
                      <a:pt x="15" y="198"/>
                    </a:lnTo>
                    <a:lnTo>
                      <a:pt x="18" y="200"/>
                    </a:lnTo>
                    <a:lnTo>
                      <a:pt x="21" y="202"/>
                    </a:lnTo>
                    <a:lnTo>
                      <a:pt x="22" y="205"/>
                    </a:lnTo>
                    <a:lnTo>
                      <a:pt x="26" y="210"/>
                    </a:lnTo>
                    <a:lnTo>
                      <a:pt x="30" y="213"/>
                    </a:lnTo>
                    <a:lnTo>
                      <a:pt x="38" y="224"/>
                    </a:lnTo>
                    <a:lnTo>
                      <a:pt x="41" y="224"/>
                    </a:lnTo>
                    <a:lnTo>
                      <a:pt x="44" y="227"/>
                    </a:lnTo>
                    <a:lnTo>
                      <a:pt x="48" y="230"/>
                    </a:lnTo>
                    <a:lnTo>
                      <a:pt x="53" y="234"/>
                    </a:lnTo>
                    <a:lnTo>
                      <a:pt x="55" y="238"/>
                    </a:lnTo>
                    <a:lnTo>
                      <a:pt x="55" y="245"/>
                    </a:lnTo>
                    <a:lnTo>
                      <a:pt x="59" y="251"/>
                    </a:lnTo>
                    <a:lnTo>
                      <a:pt x="60" y="255"/>
                    </a:lnTo>
                    <a:lnTo>
                      <a:pt x="59" y="259"/>
                    </a:lnTo>
                    <a:lnTo>
                      <a:pt x="59" y="264"/>
                    </a:lnTo>
                    <a:lnTo>
                      <a:pt x="60" y="270"/>
                    </a:lnTo>
                    <a:lnTo>
                      <a:pt x="65" y="275"/>
                    </a:lnTo>
                    <a:lnTo>
                      <a:pt x="66" y="278"/>
                    </a:lnTo>
                    <a:lnTo>
                      <a:pt x="67" y="279"/>
                    </a:lnTo>
                    <a:lnTo>
                      <a:pt x="69" y="281"/>
                    </a:lnTo>
                    <a:lnTo>
                      <a:pt x="71" y="283"/>
                    </a:lnTo>
                    <a:lnTo>
                      <a:pt x="74" y="286"/>
                    </a:lnTo>
                    <a:lnTo>
                      <a:pt x="78" y="289"/>
                    </a:lnTo>
                    <a:lnTo>
                      <a:pt x="81" y="292"/>
                    </a:lnTo>
                    <a:lnTo>
                      <a:pt x="84" y="293"/>
                    </a:lnTo>
                    <a:lnTo>
                      <a:pt x="88" y="296"/>
                    </a:lnTo>
                    <a:lnTo>
                      <a:pt x="94" y="299"/>
                    </a:lnTo>
                    <a:lnTo>
                      <a:pt x="101" y="304"/>
                    </a:lnTo>
                    <a:lnTo>
                      <a:pt x="104" y="305"/>
                    </a:lnTo>
                    <a:lnTo>
                      <a:pt x="109" y="307"/>
                    </a:lnTo>
                    <a:lnTo>
                      <a:pt x="113" y="307"/>
                    </a:lnTo>
                    <a:lnTo>
                      <a:pt x="115" y="303"/>
                    </a:lnTo>
                    <a:lnTo>
                      <a:pt x="118" y="300"/>
                    </a:lnTo>
                    <a:lnTo>
                      <a:pt x="120" y="298"/>
                    </a:lnTo>
                    <a:lnTo>
                      <a:pt x="123" y="297"/>
                    </a:lnTo>
                    <a:lnTo>
                      <a:pt x="123" y="292"/>
                    </a:lnTo>
                    <a:lnTo>
                      <a:pt x="125" y="288"/>
                    </a:lnTo>
                    <a:lnTo>
                      <a:pt x="127" y="283"/>
                    </a:lnTo>
                    <a:lnTo>
                      <a:pt x="132" y="277"/>
                    </a:lnTo>
                    <a:lnTo>
                      <a:pt x="139" y="276"/>
                    </a:lnTo>
                    <a:lnTo>
                      <a:pt x="143" y="275"/>
                    </a:lnTo>
                    <a:lnTo>
                      <a:pt x="148" y="275"/>
                    </a:lnTo>
                    <a:lnTo>
                      <a:pt x="153" y="277"/>
                    </a:lnTo>
                    <a:lnTo>
                      <a:pt x="159" y="278"/>
                    </a:lnTo>
                    <a:lnTo>
                      <a:pt x="162" y="278"/>
                    </a:lnTo>
                    <a:lnTo>
                      <a:pt x="170" y="279"/>
                    </a:lnTo>
                    <a:lnTo>
                      <a:pt x="173" y="281"/>
                    </a:lnTo>
                    <a:lnTo>
                      <a:pt x="176" y="287"/>
                    </a:lnTo>
                    <a:lnTo>
                      <a:pt x="178" y="287"/>
                    </a:lnTo>
                    <a:lnTo>
                      <a:pt x="183" y="292"/>
                    </a:lnTo>
                    <a:lnTo>
                      <a:pt x="187" y="294"/>
                    </a:lnTo>
                    <a:lnTo>
                      <a:pt x="190" y="300"/>
                    </a:lnTo>
                    <a:lnTo>
                      <a:pt x="196" y="308"/>
                    </a:lnTo>
                    <a:lnTo>
                      <a:pt x="200" y="320"/>
                    </a:lnTo>
                    <a:lnTo>
                      <a:pt x="203" y="324"/>
                    </a:lnTo>
                    <a:lnTo>
                      <a:pt x="207" y="332"/>
                    </a:lnTo>
                    <a:lnTo>
                      <a:pt x="207" y="335"/>
                    </a:lnTo>
                    <a:lnTo>
                      <a:pt x="210" y="343"/>
                    </a:lnTo>
                    <a:lnTo>
                      <a:pt x="218" y="350"/>
                    </a:lnTo>
                    <a:lnTo>
                      <a:pt x="220" y="358"/>
                    </a:lnTo>
                    <a:lnTo>
                      <a:pt x="230" y="370"/>
                    </a:lnTo>
                    <a:lnTo>
                      <a:pt x="235" y="372"/>
                    </a:lnTo>
                    <a:lnTo>
                      <a:pt x="234" y="381"/>
                    </a:lnTo>
                    <a:lnTo>
                      <a:pt x="232" y="383"/>
                    </a:lnTo>
                    <a:lnTo>
                      <a:pt x="234" y="385"/>
                    </a:lnTo>
                    <a:lnTo>
                      <a:pt x="237" y="388"/>
                    </a:lnTo>
                    <a:lnTo>
                      <a:pt x="237" y="394"/>
                    </a:lnTo>
                    <a:lnTo>
                      <a:pt x="243" y="405"/>
                    </a:lnTo>
                    <a:lnTo>
                      <a:pt x="246" y="411"/>
                    </a:lnTo>
                    <a:lnTo>
                      <a:pt x="249" y="416"/>
                    </a:lnTo>
                    <a:lnTo>
                      <a:pt x="251" y="421"/>
                    </a:lnTo>
                    <a:lnTo>
                      <a:pt x="259" y="422"/>
                    </a:lnTo>
                    <a:lnTo>
                      <a:pt x="264" y="427"/>
                    </a:lnTo>
                    <a:lnTo>
                      <a:pt x="273" y="427"/>
                    </a:lnTo>
                    <a:lnTo>
                      <a:pt x="280" y="434"/>
                    </a:lnTo>
                    <a:lnTo>
                      <a:pt x="284" y="434"/>
                    </a:lnTo>
                    <a:lnTo>
                      <a:pt x="286" y="437"/>
                    </a:lnTo>
                    <a:lnTo>
                      <a:pt x="291" y="438"/>
                    </a:lnTo>
                    <a:lnTo>
                      <a:pt x="292" y="436"/>
                    </a:lnTo>
                    <a:lnTo>
                      <a:pt x="302" y="438"/>
                    </a:lnTo>
                    <a:lnTo>
                      <a:pt x="302" y="439"/>
                    </a:lnTo>
                    <a:lnTo>
                      <a:pt x="305" y="442"/>
                    </a:lnTo>
                    <a:lnTo>
                      <a:pt x="310" y="446"/>
                    </a:lnTo>
                    <a:lnTo>
                      <a:pt x="313" y="444"/>
                    </a:lnTo>
                    <a:lnTo>
                      <a:pt x="314" y="442"/>
                    </a:lnTo>
                    <a:lnTo>
                      <a:pt x="321" y="441"/>
                    </a:lnTo>
                    <a:lnTo>
                      <a:pt x="319" y="436"/>
                    </a:lnTo>
                    <a:lnTo>
                      <a:pt x="319" y="433"/>
                    </a:lnTo>
                    <a:lnTo>
                      <a:pt x="318" y="429"/>
                    </a:lnTo>
                    <a:lnTo>
                      <a:pt x="317" y="425"/>
                    </a:lnTo>
                    <a:lnTo>
                      <a:pt x="314" y="423"/>
                    </a:lnTo>
                    <a:lnTo>
                      <a:pt x="312" y="417"/>
                    </a:lnTo>
                    <a:lnTo>
                      <a:pt x="311" y="411"/>
                    </a:lnTo>
                    <a:lnTo>
                      <a:pt x="308" y="404"/>
                    </a:lnTo>
                    <a:lnTo>
                      <a:pt x="308" y="398"/>
                    </a:lnTo>
                    <a:lnTo>
                      <a:pt x="311" y="389"/>
                    </a:lnTo>
                    <a:lnTo>
                      <a:pt x="314" y="380"/>
                    </a:lnTo>
                    <a:lnTo>
                      <a:pt x="318" y="370"/>
                    </a:lnTo>
                    <a:lnTo>
                      <a:pt x="317" y="368"/>
                    </a:lnTo>
                    <a:lnTo>
                      <a:pt x="314" y="366"/>
                    </a:lnTo>
                    <a:lnTo>
                      <a:pt x="311" y="363"/>
                    </a:lnTo>
                    <a:lnTo>
                      <a:pt x="311" y="361"/>
                    </a:lnTo>
                    <a:lnTo>
                      <a:pt x="313" y="362"/>
                    </a:lnTo>
                    <a:lnTo>
                      <a:pt x="322" y="361"/>
                    </a:lnTo>
                    <a:lnTo>
                      <a:pt x="323" y="361"/>
                    </a:lnTo>
                    <a:lnTo>
                      <a:pt x="326" y="355"/>
                    </a:lnTo>
                    <a:lnTo>
                      <a:pt x="323" y="355"/>
                    </a:lnTo>
                    <a:lnTo>
                      <a:pt x="322" y="353"/>
                    </a:lnTo>
                    <a:lnTo>
                      <a:pt x="322" y="351"/>
                    </a:lnTo>
                    <a:lnTo>
                      <a:pt x="324" y="350"/>
                    </a:lnTo>
                    <a:lnTo>
                      <a:pt x="328" y="350"/>
                    </a:lnTo>
                    <a:lnTo>
                      <a:pt x="333" y="350"/>
                    </a:lnTo>
                    <a:lnTo>
                      <a:pt x="335" y="351"/>
                    </a:lnTo>
                    <a:lnTo>
                      <a:pt x="338" y="350"/>
                    </a:lnTo>
                    <a:lnTo>
                      <a:pt x="343" y="346"/>
                    </a:lnTo>
                    <a:lnTo>
                      <a:pt x="341" y="346"/>
                    </a:lnTo>
                    <a:lnTo>
                      <a:pt x="337" y="349"/>
                    </a:lnTo>
                    <a:lnTo>
                      <a:pt x="336" y="345"/>
                    </a:lnTo>
                    <a:lnTo>
                      <a:pt x="338" y="339"/>
                    </a:lnTo>
                    <a:lnTo>
                      <a:pt x="340" y="341"/>
                    </a:lnTo>
                    <a:lnTo>
                      <a:pt x="342" y="342"/>
                    </a:lnTo>
                    <a:lnTo>
                      <a:pt x="347" y="342"/>
                    </a:lnTo>
                    <a:lnTo>
                      <a:pt x="349" y="340"/>
                    </a:lnTo>
                    <a:lnTo>
                      <a:pt x="348" y="336"/>
                    </a:lnTo>
                    <a:lnTo>
                      <a:pt x="345" y="332"/>
                    </a:lnTo>
                    <a:lnTo>
                      <a:pt x="346" y="331"/>
                    </a:lnTo>
                    <a:lnTo>
                      <a:pt x="349" y="331"/>
                    </a:lnTo>
                    <a:lnTo>
                      <a:pt x="352" y="329"/>
                    </a:lnTo>
                    <a:lnTo>
                      <a:pt x="354" y="331"/>
                    </a:lnTo>
                    <a:lnTo>
                      <a:pt x="357" y="329"/>
                    </a:lnTo>
                    <a:lnTo>
                      <a:pt x="358" y="331"/>
                    </a:lnTo>
                    <a:lnTo>
                      <a:pt x="361" y="333"/>
                    </a:lnTo>
                    <a:lnTo>
                      <a:pt x="364" y="331"/>
                    </a:lnTo>
                    <a:lnTo>
                      <a:pt x="367" y="329"/>
                    </a:lnTo>
                    <a:lnTo>
                      <a:pt x="374" y="327"/>
                    </a:lnTo>
                    <a:lnTo>
                      <a:pt x="381" y="326"/>
                    </a:lnTo>
                    <a:lnTo>
                      <a:pt x="392" y="320"/>
                    </a:lnTo>
                    <a:lnTo>
                      <a:pt x="395" y="314"/>
                    </a:lnTo>
                    <a:lnTo>
                      <a:pt x="396" y="309"/>
                    </a:lnTo>
                    <a:lnTo>
                      <a:pt x="399" y="307"/>
                    </a:lnTo>
                    <a:lnTo>
                      <a:pt x="402" y="306"/>
                    </a:lnTo>
                    <a:lnTo>
                      <a:pt x="403" y="305"/>
                    </a:lnTo>
                    <a:lnTo>
                      <a:pt x="406" y="303"/>
                    </a:lnTo>
                    <a:lnTo>
                      <a:pt x="405" y="300"/>
                    </a:lnTo>
                    <a:lnTo>
                      <a:pt x="404" y="297"/>
                    </a:lnTo>
                    <a:lnTo>
                      <a:pt x="403" y="296"/>
                    </a:lnTo>
                    <a:lnTo>
                      <a:pt x="402" y="294"/>
                    </a:lnTo>
                    <a:lnTo>
                      <a:pt x="403" y="291"/>
                    </a:lnTo>
                    <a:lnTo>
                      <a:pt x="407" y="288"/>
                    </a:lnTo>
                    <a:lnTo>
                      <a:pt x="410" y="286"/>
                    </a:lnTo>
                    <a:lnTo>
                      <a:pt x="412" y="286"/>
                    </a:lnTo>
                    <a:lnTo>
                      <a:pt x="412" y="289"/>
                    </a:lnTo>
                    <a:lnTo>
                      <a:pt x="412" y="293"/>
                    </a:lnTo>
                    <a:lnTo>
                      <a:pt x="412" y="299"/>
                    </a:lnTo>
                    <a:lnTo>
                      <a:pt x="413" y="300"/>
                    </a:lnTo>
                    <a:lnTo>
                      <a:pt x="419" y="295"/>
                    </a:lnTo>
                    <a:lnTo>
                      <a:pt x="424" y="294"/>
                    </a:lnTo>
                    <a:lnTo>
                      <a:pt x="439" y="288"/>
                    </a:lnTo>
                    <a:lnTo>
                      <a:pt x="441" y="287"/>
                    </a:lnTo>
                    <a:lnTo>
                      <a:pt x="444" y="282"/>
                    </a:lnTo>
                    <a:lnTo>
                      <a:pt x="447" y="272"/>
                    </a:lnTo>
                    <a:lnTo>
                      <a:pt x="447" y="268"/>
                    </a:lnTo>
                    <a:lnTo>
                      <a:pt x="444" y="261"/>
                    </a:lnTo>
                    <a:lnTo>
                      <a:pt x="446" y="256"/>
                    </a:lnTo>
                    <a:lnTo>
                      <a:pt x="446" y="253"/>
                    </a:lnTo>
                    <a:close/>
                  </a:path>
                </a:pathLst>
              </a:custGeom>
              <a:solidFill>
                <a:srgbClr val="074E80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11A8D14D-3A75-BFE6-A3C7-D9018C3C3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602" y="2574620"/>
                <a:ext cx="369330" cy="435102"/>
              </a:xfrm>
              <a:custGeom>
                <a:avLst/>
                <a:gdLst>
                  <a:gd name="T0" fmla="*/ 73 w 259"/>
                  <a:gd name="T1" fmla="*/ 0 h 304"/>
                  <a:gd name="T2" fmla="*/ 68 w 259"/>
                  <a:gd name="T3" fmla="*/ 25 h 304"/>
                  <a:gd name="T4" fmla="*/ 62 w 259"/>
                  <a:gd name="T5" fmla="*/ 43 h 304"/>
                  <a:gd name="T6" fmla="*/ 59 w 259"/>
                  <a:gd name="T7" fmla="*/ 45 h 304"/>
                  <a:gd name="T8" fmla="*/ 56 w 259"/>
                  <a:gd name="T9" fmla="*/ 43 h 304"/>
                  <a:gd name="T10" fmla="*/ 51 w 259"/>
                  <a:gd name="T11" fmla="*/ 39 h 304"/>
                  <a:gd name="T12" fmla="*/ 47 w 259"/>
                  <a:gd name="T13" fmla="*/ 41 h 304"/>
                  <a:gd name="T14" fmla="*/ 45 w 259"/>
                  <a:gd name="T15" fmla="*/ 37 h 304"/>
                  <a:gd name="T16" fmla="*/ 38 w 259"/>
                  <a:gd name="T17" fmla="*/ 39 h 304"/>
                  <a:gd name="T18" fmla="*/ 35 w 259"/>
                  <a:gd name="T19" fmla="*/ 42 h 304"/>
                  <a:gd name="T20" fmla="*/ 35 w 259"/>
                  <a:gd name="T21" fmla="*/ 53 h 304"/>
                  <a:gd name="T22" fmla="*/ 35 w 259"/>
                  <a:gd name="T23" fmla="*/ 67 h 304"/>
                  <a:gd name="T24" fmla="*/ 35 w 259"/>
                  <a:gd name="T25" fmla="*/ 80 h 304"/>
                  <a:gd name="T26" fmla="*/ 34 w 259"/>
                  <a:gd name="T27" fmla="*/ 84 h 304"/>
                  <a:gd name="T28" fmla="*/ 31 w 259"/>
                  <a:gd name="T29" fmla="*/ 89 h 304"/>
                  <a:gd name="T30" fmla="*/ 30 w 259"/>
                  <a:gd name="T31" fmla="*/ 94 h 304"/>
                  <a:gd name="T32" fmla="*/ 30 w 259"/>
                  <a:gd name="T33" fmla="*/ 101 h 304"/>
                  <a:gd name="T34" fmla="*/ 34 w 259"/>
                  <a:gd name="T35" fmla="*/ 110 h 304"/>
                  <a:gd name="T36" fmla="*/ 35 w 259"/>
                  <a:gd name="T37" fmla="*/ 119 h 304"/>
                  <a:gd name="T38" fmla="*/ 37 w 259"/>
                  <a:gd name="T39" fmla="*/ 122 h 304"/>
                  <a:gd name="T40" fmla="*/ 42 w 259"/>
                  <a:gd name="T41" fmla="*/ 128 h 304"/>
                  <a:gd name="T42" fmla="*/ 39 w 259"/>
                  <a:gd name="T43" fmla="*/ 130 h 304"/>
                  <a:gd name="T44" fmla="*/ 34 w 259"/>
                  <a:gd name="T45" fmla="*/ 134 h 304"/>
                  <a:gd name="T46" fmla="*/ 24 w 259"/>
                  <a:gd name="T47" fmla="*/ 141 h 304"/>
                  <a:gd name="T48" fmla="*/ 21 w 259"/>
                  <a:gd name="T49" fmla="*/ 154 h 304"/>
                  <a:gd name="T50" fmla="*/ 17 w 259"/>
                  <a:gd name="T51" fmla="*/ 162 h 304"/>
                  <a:gd name="T52" fmla="*/ 13 w 259"/>
                  <a:gd name="T53" fmla="*/ 166 h 304"/>
                  <a:gd name="T54" fmla="*/ 11 w 259"/>
                  <a:gd name="T55" fmla="*/ 167 h 304"/>
                  <a:gd name="T56" fmla="*/ 9 w 259"/>
                  <a:gd name="T57" fmla="*/ 171 h 304"/>
                  <a:gd name="T58" fmla="*/ 10 w 259"/>
                  <a:gd name="T59" fmla="*/ 178 h 304"/>
                  <a:gd name="T60" fmla="*/ 9 w 259"/>
                  <a:gd name="T61" fmla="*/ 183 h 304"/>
                  <a:gd name="T62" fmla="*/ 15 w 259"/>
                  <a:gd name="T63" fmla="*/ 188 h 304"/>
                  <a:gd name="T64" fmla="*/ 13 w 259"/>
                  <a:gd name="T65" fmla="*/ 192 h 304"/>
                  <a:gd name="T66" fmla="*/ 5 w 259"/>
                  <a:gd name="T67" fmla="*/ 196 h 304"/>
                  <a:gd name="T68" fmla="*/ 3 w 259"/>
                  <a:gd name="T69" fmla="*/ 200 h 304"/>
                  <a:gd name="T70" fmla="*/ 0 w 259"/>
                  <a:gd name="T71" fmla="*/ 206 h 304"/>
                  <a:gd name="T72" fmla="*/ 139 w 259"/>
                  <a:gd name="T73" fmla="*/ 291 h 304"/>
                  <a:gd name="T74" fmla="*/ 182 w 259"/>
                  <a:gd name="T75" fmla="*/ 299 h 304"/>
                  <a:gd name="T76" fmla="*/ 218 w 259"/>
                  <a:gd name="T77" fmla="*/ 304 h 304"/>
                  <a:gd name="T78" fmla="*/ 219 w 259"/>
                  <a:gd name="T79" fmla="*/ 304 h 304"/>
                  <a:gd name="T80" fmla="*/ 259 w 259"/>
                  <a:gd name="T81" fmla="*/ 33 h 304"/>
                  <a:gd name="T82" fmla="*/ 73 w 259"/>
                  <a:gd name="T83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9" h="304">
                    <a:moveTo>
                      <a:pt x="73" y="0"/>
                    </a:moveTo>
                    <a:cubicBezTo>
                      <a:pt x="73" y="0"/>
                      <a:pt x="69" y="19"/>
                      <a:pt x="68" y="25"/>
                    </a:cubicBezTo>
                    <a:cubicBezTo>
                      <a:pt x="66" y="29"/>
                      <a:pt x="62" y="43"/>
                      <a:pt x="62" y="43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1" y="89"/>
                      <a:pt x="31" y="89"/>
                      <a:pt x="31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1"/>
                      <a:pt x="30" y="101"/>
                      <a:pt x="30" y="101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42" y="128"/>
                      <a:pt x="42" y="128"/>
                      <a:pt x="42" y="128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4" y="134"/>
                      <a:pt x="34" y="134"/>
                      <a:pt x="34" y="134"/>
                    </a:cubicBezTo>
                    <a:cubicBezTo>
                      <a:pt x="24" y="141"/>
                      <a:pt x="24" y="141"/>
                      <a:pt x="24" y="141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17" y="162"/>
                      <a:pt x="17" y="162"/>
                      <a:pt x="17" y="162"/>
                    </a:cubicBezTo>
                    <a:cubicBezTo>
                      <a:pt x="13" y="166"/>
                      <a:pt x="13" y="166"/>
                      <a:pt x="13" y="166"/>
                    </a:cubicBezTo>
                    <a:cubicBezTo>
                      <a:pt x="11" y="167"/>
                      <a:pt x="11" y="167"/>
                      <a:pt x="11" y="167"/>
                    </a:cubicBezTo>
                    <a:cubicBezTo>
                      <a:pt x="9" y="171"/>
                      <a:pt x="9" y="171"/>
                      <a:pt x="9" y="171"/>
                    </a:cubicBezTo>
                    <a:cubicBezTo>
                      <a:pt x="10" y="178"/>
                      <a:pt x="10" y="178"/>
                      <a:pt x="10" y="178"/>
                    </a:cubicBezTo>
                    <a:cubicBezTo>
                      <a:pt x="9" y="183"/>
                      <a:pt x="9" y="183"/>
                      <a:pt x="9" y="183"/>
                    </a:cubicBezTo>
                    <a:cubicBezTo>
                      <a:pt x="15" y="188"/>
                      <a:pt x="15" y="188"/>
                      <a:pt x="15" y="188"/>
                    </a:cubicBezTo>
                    <a:cubicBezTo>
                      <a:pt x="13" y="192"/>
                      <a:pt x="13" y="192"/>
                      <a:pt x="13" y="192"/>
                    </a:cubicBezTo>
                    <a:cubicBezTo>
                      <a:pt x="5" y="196"/>
                      <a:pt x="5" y="196"/>
                      <a:pt x="5" y="196"/>
                    </a:cubicBezTo>
                    <a:cubicBezTo>
                      <a:pt x="3" y="200"/>
                      <a:pt x="3" y="200"/>
                      <a:pt x="3" y="200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139" y="291"/>
                      <a:pt x="139" y="291"/>
                      <a:pt x="139" y="291"/>
                    </a:cubicBezTo>
                    <a:cubicBezTo>
                      <a:pt x="182" y="299"/>
                      <a:pt x="182" y="299"/>
                      <a:pt x="182" y="299"/>
                    </a:cubicBezTo>
                    <a:cubicBezTo>
                      <a:pt x="218" y="304"/>
                      <a:pt x="218" y="304"/>
                      <a:pt x="218" y="304"/>
                    </a:cubicBezTo>
                    <a:cubicBezTo>
                      <a:pt x="219" y="304"/>
                      <a:pt x="219" y="304"/>
                      <a:pt x="219" y="304"/>
                    </a:cubicBezTo>
                    <a:cubicBezTo>
                      <a:pt x="259" y="33"/>
                      <a:pt x="259" y="33"/>
                      <a:pt x="259" y="33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BF92C8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EC7012D2-9D96-FADE-9BE4-904B0C835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212" y="2105790"/>
                <a:ext cx="433415" cy="750467"/>
              </a:xfrm>
              <a:custGeom>
                <a:avLst/>
                <a:gdLst>
                  <a:gd name="T0" fmla="*/ 229 w 257"/>
                  <a:gd name="T1" fmla="*/ 433 h 445"/>
                  <a:gd name="T2" fmla="*/ 231 w 257"/>
                  <a:gd name="T3" fmla="*/ 420 h 445"/>
                  <a:gd name="T4" fmla="*/ 239 w 257"/>
                  <a:gd name="T5" fmla="*/ 409 h 445"/>
                  <a:gd name="T6" fmla="*/ 255 w 257"/>
                  <a:gd name="T7" fmla="*/ 388 h 445"/>
                  <a:gd name="T8" fmla="*/ 251 w 257"/>
                  <a:gd name="T9" fmla="*/ 379 h 445"/>
                  <a:gd name="T10" fmla="*/ 247 w 257"/>
                  <a:gd name="T11" fmla="*/ 358 h 445"/>
                  <a:gd name="T12" fmla="*/ 118 w 257"/>
                  <a:gd name="T13" fmla="*/ 158 h 445"/>
                  <a:gd name="T14" fmla="*/ 113 w 257"/>
                  <a:gd name="T15" fmla="*/ 153 h 445"/>
                  <a:gd name="T16" fmla="*/ 117 w 257"/>
                  <a:gd name="T17" fmla="*/ 146 h 445"/>
                  <a:gd name="T18" fmla="*/ 26 w 257"/>
                  <a:gd name="T19" fmla="*/ 0 h 445"/>
                  <a:gd name="T20" fmla="*/ 23 w 257"/>
                  <a:gd name="T21" fmla="*/ 9 h 445"/>
                  <a:gd name="T22" fmla="*/ 22 w 257"/>
                  <a:gd name="T23" fmla="*/ 25 h 445"/>
                  <a:gd name="T24" fmla="*/ 17 w 257"/>
                  <a:gd name="T25" fmla="*/ 34 h 445"/>
                  <a:gd name="T26" fmla="*/ 7 w 257"/>
                  <a:gd name="T27" fmla="*/ 50 h 445"/>
                  <a:gd name="T28" fmla="*/ 0 w 257"/>
                  <a:gd name="T29" fmla="*/ 62 h 445"/>
                  <a:gd name="T30" fmla="*/ 3 w 257"/>
                  <a:gd name="T31" fmla="*/ 75 h 445"/>
                  <a:gd name="T32" fmla="*/ 9 w 257"/>
                  <a:gd name="T33" fmla="*/ 90 h 445"/>
                  <a:gd name="T34" fmla="*/ 5 w 257"/>
                  <a:gd name="T35" fmla="*/ 110 h 445"/>
                  <a:gd name="T36" fmla="*/ 2 w 257"/>
                  <a:gd name="T37" fmla="*/ 122 h 445"/>
                  <a:gd name="T38" fmla="*/ 11 w 257"/>
                  <a:gd name="T39" fmla="*/ 145 h 445"/>
                  <a:gd name="T40" fmla="*/ 17 w 257"/>
                  <a:gd name="T41" fmla="*/ 161 h 445"/>
                  <a:gd name="T42" fmla="*/ 14 w 257"/>
                  <a:gd name="T43" fmla="*/ 169 h 445"/>
                  <a:gd name="T44" fmla="*/ 23 w 257"/>
                  <a:gd name="T45" fmla="*/ 176 h 445"/>
                  <a:gd name="T46" fmla="*/ 29 w 257"/>
                  <a:gd name="T47" fmla="*/ 175 h 445"/>
                  <a:gd name="T48" fmla="*/ 37 w 257"/>
                  <a:gd name="T49" fmla="*/ 172 h 445"/>
                  <a:gd name="T50" fmla="*/ 51 w 257"/>
                  <a:gd name="T51" fmla="*/ 177 h 445"/>
                  <a:gd name="T52" fmla="*/ 49 w 257"/>
                  <a:gd name="T53" fmla="*/ 179 h 445"/>
                  <a:gd name="T54" fmla="*/ 40 w 257"/>
                  <a:gd name="T55" fmla="*/ 176 h 445"/>
                  <a:gd name="T56" fmla="*/ 33 w 257"/>
                  <a:gd name="T57" fmla="*/ 175 h 445"/>
                  <a:gd name="T58" fmla="*/ 35 w 257"/>
                  <a:gd name="T59" fmla="*/ 187 h 445"/>
                  <a:gd name="T60" fmla="*/ 30 w 257"/>
                  <a:gd name="T61" fmla="*/ 192 h 445"/>
                  <a:gd name="T62" fmla="*/ 29 w 257"/>
                  <a:gd name="T63" fmla="*/ 185 h 445"/>
                  <a:gd name="T64" fmla="*/ 24 w 257"/>
                  <a:gd name="T65" fmla="*/ 187 h 445"/>
                  <a:gd name="T66" fmla="*/ 23 w 257"/>
                  <a:gd name="T67" fmla="*/ 204 h 445"/>
                  <a:gd name="T68" fmla="*/ 30 w 257"/>
                  <a:gd name="T69" fmla="*/ 217 h 445"/>
                  <a:gd name="T70" fmla="*/ 35 w 257"/>
                  <a:gd name="T71" fmla="*/ 229 h 445"/>
                  <a:gd name="T72" fmla="*/ 28 w 257"/>
                  <a:gd name="T73" fmla="*/ 234 h 445"/>
                  <a:gd name="T74" fmla="*/ 34 w 257"/>
                  <a:gd name="T75" fmla="*/ 255 h 445"/>
                  <a:gd name="T76" fmla="*/ 42 w 257"/>
                  <a:gd name="T77" fmla="*/ 275 h 445"/>
                  <a:gd name="T78" fmla="*/ 50 w 257"/>
                  <a:gd name="T79" fmla="*/ 288 h 445"/>
                  <a:gd name="T80" fmla="*/ 50 w 257"/>
                  <a:gd name="T81" fmla="*/ 298 h 445"/>
                  <a:gd name="T82" fmla="*/ 53 w 257"/>
                  <a:gd name="T83" fmla="*/ 307 h 445"/>
                  <a:gd name="T84" fmla="*/ 50 w 257"/>
                  <a:gd name="T85" fmla="*/ 327 h 445"/>
                  <a:gd name="T86" fmla="*/ 73 w 257"/>
                  <a:gd name="T87" fmla="*/ 339 h 445"/>
                  <a:gd name="T88" fmla="*/ 91 w 257"/>
                  <a:gd name="T89" fmla="*/ 355 h 445"/>
                  <a:gd name="T90" fmla="*/ 112 w 257"/>
                  <a:gd name="T91" fmla="*/ 374 h 445"/>
                  <a:gd name="T92" fmla="*/ 128 w 257"/>
                  <a:gd name="T93" fmla="*/ 388 h 445"/>
                  <a:gd name="T94" fmla="*/ 143 w 257"/>
                  <a:gd name="T95" fmla="*/ 414 h 445"/>
                  <a:gd name="T96" fmla="*/ 143 w 257"/>
                  <a:gd name="T97" fmla="*/ 434 h 445"/>
                  <a:gd name="T98" fmla="*/ 226 w 257"/>
                  <a:gd name="T99" fmla="*/ 44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7" h="445">
                    <a:moveTo>
                      <a:pt x="233" y="441"/>
                    </a:moveTo>
                    <a:lnTo>
                      <a:pt x="234" y="438"/>
                    </a:lnTo>
                    <a:lnTo>
                      <a:pt x="229" y="433"/>
                    </a:lnTo>
                    <a:lnTo>
                      <a:pt x="230" y="429"/>
                    </a:lnTo>
                    <a:lnTo>
                      <a:pt x="229" y="423"/>
                    </a:lnTo>
                    <a:lnTo>
                      <a:pt x="231" y="420"/>
                    </a:lnTo>
                    <a:lnTo>
                      <a:pt x="233" y="419"/>
                    </a:lnTo>
                    <a:lnTo>
                      <a:pt x="236" y="416"/>
                    </a:lnTo>
                    <a:lnTo>
                      <a:pt x="239" y="409"/>
                    </a:lnTo>
                    <a:lnTo>
                      <a:pt x="242" y="398"/>
                    </a:lnTo>
                    <a:lnTo>
                      <a:pt x="250" y="392"/>
                    </a:lnTo>
                    <a:lnTo>
                      <a:pt x="255" y="388"/>
                    </a:lnTo>
                    <a:lnTo>
                      <a:pt x="257" y="387"/>
                    </a:lnTo>
                    <a:lnTo>
                      <a:pt x="253" y="382"/>
                    </a:lnTo>
                    <a:lnTo>
                      <a:pt x="251" y="379"/>
                    </a:lnTo>
                    <a:lnTo>
                      <a:pt x="250" y="372"/>
                    </a:lnTo>
                    <a:lnTo>
                      <a:pt x="247" y="364"/>
                    </a:lnTo>
                    <a:lnTo>
                      <a:pt x="247" y="358"/>
                    </a:lnTo>
                    <a:lnTo>
                      <a:pt x="248" y="354"/>
                    </a:lnTo>
                    <a:lnTo>
                      <a:pt x="248" y="353"/>
                    </a:lnTo>
                    <a:lnTo>
                      <a:pt x="118" y="158"/>
                    </a:lnTo>
                    <a:lnTo>
                      <a:pt x="115" y="156"/>
                    </a:lnTo>
                    <a:lnTo>
                      <a:pt x="114" y="155"/>
                    </a:lnTo>
                    <a:lnTo>
                      <a:pt x="113" y="153"/>
                    </a:lnTo>
                    <a:lnTo>
                      <a:pt x="112" y="150"/>
                    </a:lnTo>
                    <a:lnTo>
                      <a:pt x="113" y="147"/>
                    </a:lnTo>
                    <a:lnTo>
                      <a:pt x="117" y="146"/>
                    </a:lnTo>
                    <a:lnTo>
                      <a:pt x="119" y="145"/>
                    </a:lnTo>
                    <a:lnTo>
                      <a:pt x="148" y="35"/>
                    </a:lnTo>
                    <a:lnTo>
                      <a:pt x="26" y="0"/>
                    </a:lnTo>
                    <a:lnTo>
                      <a:pt x="25" y="4"/>
                    </a:lnTo>
                    <a:lnTo>
                      <a:pt x="23" y="5"/>
                    </a:lnTo>
                    <a:lnTo>
                      <a:pt x="23" y="9"/>
                    </a:lnTo>
                    <a:lnTo>
                      <a:pt x="23" y="12"/>
                    </a:lnTo>
                    <a:lnTo>
                      <a:pt x="23" y="21"/>
                    </a:lnTo>
                    <a:lnTo>
                      <a:pt x="22" y="25"/>
                    </a:lnTo>
                    <a:lnTo>
                      <a:pt x="19" y="30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7" y="40"/>
                    </a:lnTo>
                    <a:lnTo>
                      <a:pt x="13" y="45"/>
                    </a:lnTo>
                    <a:lnTo>
                      <a:pt x="7" y="50"/>
                    </a:lnTo>
                    <a:lnTo>
                      <a:pt x="2" y="55"/>
                    </a:lnTo>
                    <a:lnTo>
                      <a:pt x="1" y="57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1" y="71"/>
                    </a:lnTo>
                    <a:lnTo>
                      <a:pt x="3" y="75"/>
                    </a:lnTo>
                    <a:lnTo>
                      <a:pt x="7" y="81"/>
                    </a:lnTo>
                    <a:lnTo>
                      <a:pt x="8" y="85"/>
                    </a:lnTo>
                    <a:lnTo>
                      <a:pt x="9" y="90"/>
                    </a:lnTo>
                    <a:lnTo>
                      <a:pt x="9" y="98"/>
                    </a:lnTo>
                    <a:lnTo>
                      <a:pt x="6" y="104"/>
                    </a:lnTo>
                    <a:lnTo>
                      <a:pt x="5" y="110"/>
                    </a:lnTo>
                    <a:lnTo>
                      <a:pt x="5" y="117"/>
                    </a:lnTo>
                    <a:lnTo>
                      <a:pt x="4" y="120"/>
                    </a:lnTo>
                    <a:lnTo>
                      <a:pt x="2" y="122"/>
                    </a:lnTo>
                    <a:lnTo>
                      <a:pt x="3" y="126"/>
                    </a:lnTo>
                    <a:lnTo>
                      <a:pt x="7" y="133"/>
                    </a:lnTo>
                    <a:lnTo>
                      <a:pt x="11" y="145"/>
                    </a:lnTo>
                    <a:lnTo>
                      <a:pt x="15" y="153"/>
                    </a:lnTo>
                    <a:lnTo>
                      <a:pt x="17" y="156"/>
                    </a:lnTo>
                    <a:lnTo>
                      <a:pt x="17" y="161"/>
                    </a:lnTo>
                    <a:lnTo>
                      <a:pt x="16" y="164"/>
                    </a:lnTo>
                    <a:lnTo>
                      <a:pt x="14" y="166"/>
                    </a:lnTo>
                    <a:lnTo>
                      <a:pt x="14" y="169"/>
                    </a:lnTo>
                    <a:lnTo>
                      <a:pt x="18" y="169"/>
                    </a:lnTo>
                    <a:lnTo>
                      <a:pt x="20" y="172"/>
                    </a:lnTo>
                    <a:lnTo>
                      <a:pt x="23" y="176"/>
                    </a:lnTo>
                    <a:lnTo>
                      <a:pt x="24" y="178"/>
                    </a:lnTo>
                    <a:lnTo>
                      <a:pt x="27" y="179"/>
                    </a:lnTo>
                    <a:lnTo>
                      <a:pt x="29" y="175"/>
                    </a:lnTo>
                    <a:lnTo>
                      <a:pt x="29" y="170"/>
                    </a:lnTo>
                    <a:lnTo>
                      <a:pt x="34" y="169"/>
                    </a:lnTo>
                    <a:lnTo>
                      <a:pt x="37" y="172"/>
                    </a:lnTo>
                    <a:lnTo>
                      <a:pt x="44" y="172"/>
                    </a:lnTo>
                    <a:lnTo>
                      <a:pt x="48" y="176"/>
                    </a:lnTo>
                    <a:lnTo>
                      <a:pt x="51" y="177"/>
                    </a:lnTo>
                    <a:lnTo>
                      <a:pt x="53" y="178"/>
                    </a:lnTo>
                    <a:lnTo>
                      <a:pt x="51" y="180"/>
                    </a:lnTo>
                    <a:lnTo>
                      <a:pt x="49" y="179"/>
                    </a:lnTo>
                    <a:lnTo>
                      <a:pt x="45" y="177"/>
                    </a:lnTo>
                    <a:lnTo>
                      <a:pt x="44" y="177"/>
                    </a:lnTo>
                    <a:lnTo>
                      <a:pt x="40" y="176"/>
                    </a:lnTo>
                    <a:lnTo>
                      <a:pt x="38" y="175"/>
                    </a:lnTo>
                    <a:lnTo>
                      <a:pt x="35" y="174"/>
                    </a:lnTo>
                    <a:lnTo>
                      <a:pt x="33" y="175"/>
                    </a:lnTo>
                    <a:lnTo>
                      <a:pt x="33" y="177"/>
                    </a:lnTo>
                    <a:lnTo>
                      <a:pt x="33" y="184"/>
                    </a:lnTo>
                    <a:lnTo>
                      <a:pt x="35" y="187"/>
                    </a:lnTo>
                    <a:lnTo>
                      <a:pt x="34" y="194"/>
                    </a:lnTo>
                    <a:lnTo>
                      <a:pt x="33" y="194"/>
                    </a:lnTo>
                    <a:lnTo>
                      <a:pt x="30" y="192"/>
                    </a:lnTo>
                    <a:lnTo>
                      <a:pt x="29" y="190"/>
                    </a:lnTo>
                    <a:lnTo>
                      <a:pt x="29" y="186"/>
                    </a:lnTo>
                    <a:lnTo>
                      <a:pt x="29" y="185"/>
                    </a:lnTo>
                    <a:lnTo>
                      <a:pt x="28" y="184"/>
                    </a:lnTo>
                    <a:lnTo>
                      <a:pt x="25" y="183"/>
                    </a:lnTo>
                    <a:lnTo>
                      <a:pt x="24" y="187"/>
                    </a:lnTo>
                    <a:lnTo>
                      <a:pt x="23" y="189"/>
                    </a:lnTo>
                    <a:lnTo>
                      <a:pt x="23" y="195"/>
                    </a:lnTo>
                    <a:lnTo>
                      <a:pt x="23" y="204"/>
                    </a:lnTo>
                    <a:lnTo>
                      <a:pt x="23" y="209"/>
                    </a:lnTo>
                    <a:lnTo>
                      <a:pt x="26" y="214"/>
                    </a:lnTo>
                    <a:lnTo>
                      <a:pt x="30" y="217"/>
                    </a:lnTo>
                    <a:lnTo>
                      <a:pt x="34" y="220"/>
                    </a:lnTo>
                    <a:lnTo>
                      <a:pt x="35" y="225"/>
                    </a:lnTo>
                    <a:lnTo>
                      <a:pt x="35" y="229"/>
                    </a:lnTo>
                    <a:lnTo>
                      <a:pt x="34" y="233"/>
                    </a:lnTo>
                    <a:lnTo>
                      <a:pt x="31" y="234"/>
                    </a:lnTo>
                    <a:lnTo>
                      <a:pt x="28" y="234"/>
                    </a:lnTo>
                    <a:lnTo>
                      <a:pt x="28" y="244"/>
                    </a:lnTo>
                    <a:lnTo>
                      <a:pt x="29" y="247"/>
                    </a:lnTo>
                    <a:lnTo>
                      <a:pt x="34" y="255"/>
                    </a:lnTo>
                    <a:lnTo>
                      <a:pt x="35" y="261"/>
                    </a:lnTo>
                    <a:lnTo>
                      <a:pt x="40" y="268"/>
                    </a:lnTo>
                    <a:lnTo>
                      <a:pt x="42" y="275"/>
                    </a:lnTo>
                    <a:lnTo>
                      <a:pt x="45" y="280"/>
                    </a:lnTo>
                    <a:lnTo>
                      <a:pt x="48" y="287"/>
                    </a:lnTo>
                    <a:lnTo>
                      <a:pt x="50" y="288"/>
                    </a:lnTo>
                    <a:lnTo>
                      <a:pt x="50" y="293"/>
                    </a:lnTo>
                    <a:lnTo>
                      <a:pt x="50" y="296"/>
                    </a:lnTo>
                    <a:lnTo>
                      <a:pt x="50" y="298"/>
                    </a:lnTo>
                    <a:lnTo>
                      <a:pt x="52" y="300"/>
                    </a:lnTo>
                    <a:lnTo>
                      <a:pt x="53" y="303"/>
                    </a:lnTo>
                    <a:lnTo>
                      <a:pt x="53" y="307"/>
                    </a:lnTo>
                    <a:lnTo>
                      <a:pt x="52" y="316"/>
                    </a:lnTo>
                    <a:lnTo>
                      <a:pt x="51" y="322"/>
                    </a:lnTo>
                    <a:lnTo>
                      <a:pt x="50" y="327"/>
                    </a:lnTo>
                    <a:lnTo>
                      <a:pt x="59" y="332"/>
                    </a:lnTo>
                    <a:lnTo>
                      <a:pt x="67" y="335"/>
                    </a:lnTo>
                    <a:lnTo>
                      <a:pt x="73" y="339"/>
                    </a:lnTo>
                    <a:lnTo>
                      <a:pt x="82" y="342"/>
                    </a:lnTo>
                    <a:lnTo>
                      <a:pt x="85" y="345"/>
                    </a:lnTo>
                    <a:lnTo>
                      <a:pt x="91" y="355"/>
                    </a:lnTo>
                    <a:lnTo>
                      <a:pt x="99" y="362"/>
                    </a:lnTo>
                    <a:lnTo>
                      <a:pt x="111" y="365"/>
                    </a:lnTo>
                    <a:lnTo>
                      <a:pt x="112" y="374"/>
                    </a:lnTo>
                    <a:lnTo>
                      <a:pt x="114" y="378"/>
                    </a:lnTo>
                    <a:lnTo>
                      <a:pt x="121" y="380"/>
                    </a:lnTo>
                    <a:lnTo>
                      <a:pt x="128" y="388"/>
                    </a:lnTo>
                    <a:lnTo>
                      <a:pt x="136" y="400"/>
                    </a:lnTo>
                    <a:lnTo>
                      <a:pt x="140" y="405"/>
                    </a:lnTo>
                    <a:lnTo>
                      <a:pt x="143" y="414"/>
                    </a:lnTo>
                    <a:lnTo>
                      <a:pt x="140" y="422"/>
                    </a:lnTo>
                    <a:lnTo>
                      <a:pt x="140" y="427"/>
                    </a:lnTo>
                    <a:lnTo>
                      <a:pt x="143" y="434"/>
                    </a:lnTo>
                    <a:lnTo>
                      <a:pt x="147" y="435"/>
                    </a:lnTo>
                    <a:lnTo>
                      <a:pt x="225" y="445"/>
                    </a:lnTo>
                    <a:lnTo>
                      <a:pt x="226" y="444"/>
                    </a:lnTo>
                    <a:lnTo>
                      <a:pt x="233" y="441"/>
                    </a:lnTo>
                    <a:close/>
                  </a:path>
                </a:pathLst>
              </a:custGeom>
              <a:solidFill>
                <a:srgbClr val="5F3467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4B45E55B-2B12-3040-2562-1A8EF2809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358" y="2660630"/>
                <a:ext cx="473890" cy="254654"/>
              </a:xfrm>
              <a:custGeom>
                <a:avLst/>
                <a:gdLst>
                  <a:gd name="T0" fmla="*/ 0 w 332"/>
                  <a:gd name="T1" fmla="*/ 25 h 178"/>
                  <a:gd name="T2" fmla="*/ 0 w 332"/>
                  <a:gd name="T3" fmla="*/ 28 h 178"/>
                  <a:gd name="T4" fmla="*/ 0 w 332"/>
                  <a:gd name="T5" fmla="*/ 25 h 178"/>
                  <a:gd name="T6" fmla="*/ 118 w 332"/>
                  <a:gd name="T7" fmla="*/ 32 h 178"/>
                  <a:gd name="T8" fmla="*/ 113 w 332"/>
                  <a:gd name="T9" fmla="*/ 123 h 178"/>
                  <a:gd name="T10" fmla="*/ 121 w 332"/>
                  <a:gd name="T11" fmla="*/ 131 h 178"/>
                  <a:gd name="T12" fmla="*/ 124 w 332"/>
                  <a:gd name="T13" fmla="*/ 134 h 178"/>
                  <a:gd name="T14" fmla="*/ 127 w 332"/>
                  <a:gd name="T15" fmla="*/ 134 h 178"/>
                  <a:gd name="T16" fmla="*/ 131 w 332"/>
                  <a:gd name="T17" fmla="*/ 133 h 178"/>
                  <a:gd name="T18" fmla="*/ 134 w 332"/>
                  <a:gd name="T19" fmla="*/ 134 h 178"/>
                  <a:gd name="T20" fmla="*/ 137 w 332"/>
                  <a:gd name="T21" fmla="*/ 133 h 178"/>
                  <a:gd name="T22" fmla="*/ 141 w 332"/>
                  <a:gd name="T23" fmla="*/ 135 h 178"/>
                  <a:gd name="T24" fmla="*/ 144 w 332"/>
                  <a:gd name="T25" fmla="*/ 144 h 178"/>
                  <a:gd name="T26" fmla="*/ 153 w 332"/>
                  <a:gd name="T27" fmla="*/ 144 h 178"/>
                  <a:gd name="T28" fmla="*/ 160 w 332"/>
                  <a:gd name="T29" fmla="*/ 148 h 178"/>
                  <a:gd name="T30" fmla="*/ 166 w 332"/>
                  <a:gd name="T31" fmla="*/ 147 h 178"/>
                  <a:gd name="T32" fmla="*/ 167 w 332"/>
                  <a:gd name="T33" fmla="*/ 147 h 178"/>
                  <a:gd name="T34" fmla="*/ 171 w 332"/>
                  <a:gd name="T35" fmla="*/ 151 h 178"/>
                  <a:gd name="T36" fmla="*/ 175 w 332"/>
                  <a:gd name="T37" fmla="*/ 148 h 178"/>
                  <a:gd name="T38" fmla="*/ 184 w 332"/>
                  <a:gd name="T39" fmla="*/ 149 h 178"/>
                  <a:gd name="T40" fmla="*/ 188 w 332"/>
                  <a:gd name="T41" fmla="*/ 156 h 178"/>
                  <a:gd name="T42" fmla="*/ 191 w 332"/>
                  <a:gd name="T43" fmla="*/ 156 h 178"/>
                  <a:gd name="T44" fmla="*/ 192 w 332"/>
                  <a:gd name="T45" fmla="*/ 162 h 178"/>
                  <a:gd name="T46" fmla="*/ 196 w 332"/>
                  <a:gd name="T47" fmla="*/ 163 h 178"/>
                  <a:gd name="T48" fmla="*/ 200 w 332"/>
                  <a:gd name="T49" fmla="*/ 160 h 178"/>
                  <a:gd name="T50" fmla="*/ 202 w 332"/>
                  <a:gd name="T51" fmla="*/ 157 h 178"/>
                  <a:gd name="T52" fmla="*/ 204 w 332"/>
                  <a:gd name="T53" fmla="*/ 157 h 178"/>
                  <a:gd name="T54" fmla="*/ 211 w 332"/>
                  <a:gd name="T55" fmla="*/ 162 h 178"/>
                  <a:gd name="T56" fmla="*/ 213 w 332"/>
                  <a:gd name="T57" fmla="*/ 166 h 178"/>
                  <a:gd name="T58" fmla="*/ 220 w 332"/>
                  <a:gd name="T59" fmla="*/ 162 h 178"/>
                  <a:gd name="T60" fmla="*/ 222 w 332"/>
                  <a:gd name="T61" fmla="*/ 164 h 178"/>
                  <a:gd name="T62" fmla="*/ 223 w 332"/>
                  <a:gd name="T63" fmla="*/ 170 h 178"/>
                  <a:gd name="T64" fmla="*/ 225 w 332"/>
                  <a:gd name="T65" fmla="*/ 169 h 178"/>
                  <a:gd name="T66" fmla="*/ 228 w 332"/>
                  <a:gd name="T67" fmla="*/ 164 h 178"/>
                  <a:gd name="T68" fmla="*/ 233 w 332"/>
                  <a:gd name="T69" fmla="*/ 163 h 178"/>
                  <a:gd name="T70" fmla="*/ 239 w 332"/>
                  <a:gd name="T71" fmla="*/ 166 h 178"/>
                  <a:gd name="T72" fmla="*/ 248 w 332"/>
                  <a:gd name="T73" fmla="*/ 165 h 178"/>
                  <a:gd name="T74" fmla="*/ 252 w 332"/>
                  <a:gd name="T75" fmla="*/ 169 h 178"/>
                  <a:gd name="T76" fmla="*/ 254 w 332"/>
                  <a:gd name="T77" fmla="*/ 172 h 178"/>
                  <a:gd name="T78" fmla="*/ 259 w 332"/>
                  <a:gd name="T79" fmla="*/ 171 h 178"/>
                  <a:gd name="T80" fmla="*/ 264 w 332"/>
                  <a:gd name="T81" fmla="*/ 167 h 178"/>
                  <a:gd name="T82" fmla="*/ 267 w 332"/>
                  <a:gd name="T83" fmla="*/ 164 h 178"/>
                  <a:gd name="T84" fmla="*/ 271 w 332"/>
                  <a:gd name="T85" fmla="*/ 164 h 178"/>
                  <a:gd name="T86" fmla="*/ 275 w 332"/>
                  <a:gd name="T87" fmla="*/ 166 h 178"/>
                  <a:gd name="T88" fmla="*/ 278 w 332"/>
                  <a:gd name="T89" fmla="*/ 165 h 178"/>
                  <a:gd name="T90" fmla="*/ 282 w 332"/>
                  <a:gd name="T91" fmla="*/ 162 h 178"/>
                  <a:gd name="T92" fmla="*/ 288 w 332"/>
                  <a:gd name="T93" fmla="*/ 163 h 178"/>
                  <a:gd name="T94" fmla="*/ 291 w 332"/>
                  <a:gd name="T95" fmla="*/ 164 h 178"/>
                  <a:gd name="T96" fmla="*/ 300 w 332"/>
                  <a:gd name="T97" fmla="*/ 161 h 178"/>
                  <a:gd name="T98" fmla="*/ 306 w 332"/>
                  <a:gd name="T99" fmla="*/ 163 h 178"/>
                  <a:gd name="T100" fmla="*/ 311 w 332"/>
                  <a:gd name="T101" fmla="*/ 168 h 178"/>
                  <a:gd name="T102" fmla="*/ 318 w 332"/>
                  <a:gd name="T103" fmla="*/ 173 h 178"/>
                  <a:gd name="T104" fmla="*/ 324 w 332"/>
                  <a:gd name="T105" fmla="*/ 173 h 178"/>
                  <a:gd name="T106" fmla="*/ 328 w 332"/>
                  <a:gd name="T107" fmla="*/ 176 h 178"/>
                  <a:gd name="T108" fmla="*/ 331 w 332"/>
                  <a:gd name="T109" fmla="*/ 178 h 178"/>
                  <a:gd name="T110" fmla="*/ 332 w 332"/>
                  <a:gd name="T111" fmla="*/ 88 h 178"/>
                  <a:gd name="T112" fmla="*/ 324 w 332"/>
                  <a:gd name="T113" fmla="*/ 37 h 178"/>
                  <a:gd name="T114" fmla="*/ 324 w 332"/>
                  <a:gd name="T115" fmla="*/ 12 h 178"/>
                  <a:gd name="T116" fmla="*/ 175 w 332"/>
                  <a:gd name="T117" fmla="*/ 9 h 178"/>
                  <a:gd name="T118" fmla="*/ 4 w 332"/>
                  <a:gd name="T119" fmla="*/ 0 h 178"/>
                  <a:gd name="T120" fmla="*/ 3 w 332"/>
                  <a:gd name="T121" fmla="*/ 25 h 178"/>
                  <a:gd name="T122" fmla="*/ 0 w 332"/>
                  <a:gd name="T123" fmla="*/ 2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2" h="178">
                    <a:moveTo>
                      <a:pt x="0" y="25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13" y="123"/>
                      <a:pt x="113" y="123"/>
                      <a:pt x="113" y="123"/>
                    </a:cubicBezTo>
                    <a:cubicBezTo>
                      <a:pt x="121" y="131"/>
                      <a:pt x="121" y="131"/>
                      <a:pt x="121" y="131"/>
                    </a:cubicBezTo>
                    <a:cubicBezTo>
                      <a:pt x="124" y="134"/>
                      <a:pt x="124" y="134"/>
                      <a:pt x="124" y="134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31" y="133"/>
                      <a:pt x="131" y="133"/>
                      <a:pt x="131" y="133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37" y="133"/>
                      <a:pt x="137" y="133"/>
                      <a:pt x="137" y="133"/>
                    </a:cubicBezTo>
                    <a:cubicBezTo>
                      <a:pt x="141" y="135"/>
                      <a:pt x="141" y="135"/>
                      <a:pt x="141" y="135"/>
                    </a:cubicBezTo>
                    <a:cubicBezTo>
                      <a:pt x="144" y="144"/>
                      <a:pt x="144" y="144"/>
                      <a:pt x="144" y="144"/>
                    </a:cubicBezTo>
                    <a:cubicBezTo>
                      <a:pt x="153" y="144"/>
                      <a:pt x="153" y="144"/>
                      <a:pt x="153" y="144"/>
                    </a:cubicBezTo>
                    <a:cubicBezTo>
                      <a:pt x="160" y="148"/>
                      <a:pt x="160" y="148"/>
                      <a:pt x="160" y="148"/>
                    </a:cubicBezTo>
                    <a:cubicBezTo>
                      <a:pt x="166" y="147"/>
                      <a:pt x="166" y="147"/>
                      <a:pt x="166" y="147"/>
                    </a:cubicBezTo>
                    <a:cubicBezTo>
                      <a:pt x="167" y="147"/>
                      <a:pt x="167" y="147"/>
                      <a:pt x="167" y="147"/>
                    </a:cubicBezTo>
                    <a:cubicBezTo>
                      <a:pt x="171" y="151"/>
                      <a:pt x="171" y="151"/>
                      <a:pt x="171" y="151"/>
                    </a:cubicBezTo>
                    <a:cubicBezTo>
                      <a:pt x="175" y="148"/>
                      <a:pt x="175" y="148"/>
                      <a:pt x="175" y="148"/>
                    </a:cubicBezTo>
                    <a:cubicBezTo>
                      <a:pt x="184" y="149"/>
                      <a:pt x="184" y="149"/>
                      <a:pt x="184" y="149"/>
                    </a:cubicBezTo>
                    <a:cubicBezTo>
                      <a:pt x="188" y="156"/>
                      <a:pt x="188" y="156"/>
                      <a:pt x="188" y="156"/>
                    </a:cubicBezTo>
                    <a:cubicBezTo>
                      <a:pt x="191" y="156"/>
                      <a:pt x="191" y="156"/>
                      <a:pt x="191" y="156"/>
                    </a:cubicBezTo>
                    <a:cubicBezTo>
                      <a:pt x="192" y="162"/>
                      <a:pt x="192" y="162"/>
                      <a:pt x="192" y="162"/>
                    </a:cubicBezTo>
                    <a:cubicBezTo>
                      <a:pt x="196" y="163"/>
                      <a:pt x="196" y="163"/>
                      <a:pt x="196" y="163"/>
                    </a:cubicBezTo>
                    <a:cubicBezTo>
                      <a:pt x="200" y="160"/>
                      <a:pt x="200" y="160"/>
                      <a:pt x="200" y="160"/>
                    </a:cubicBezTo>
                    <a:cubicBezTo>
                      <a:pt x="202" y="157"/>
                      <a:pt x="202" y="157"/>
                      <a:pt x="202" y="157"/>
                    </a:cubicBezTo>
                    <a:cubicBezTo>
                      <a:pt x="204" y="157"/>
                      <a:pt x="204" y="157"/>
                      <a:pt x="204" y="157"/>
                    </a:cubicBezTo>
                    <a:cubicBezTo>
                      <a:pt x="211" y="162"/>
                      <a:pt x="211" y="162"/>
                      <a:pt x="211" y="162"/>
                    </a:cubicBezTo>
                    <a:cubicBezTo>
                      <a:pt x="213" y="166"/>
                      <a:pt x="213" y="166"/>
                      <a:pt x="213" y="166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2" y="164"/>
                      <a:pt x="222" y="164"/>
                      <a:pt x="222" y="164"/>
                    </a:cubicBezTo>
                    <a:cubicBezTo>
                      <a:pt x="223" y="170"/>
                      <a:pt x="223" y="170"/>
                      <a:pt x="223" y="170"/>
                    </a:cubicBezTo>
                    <a:cubicBezTo>
                      <a:pt x="225" y="169"/>
                      <a:pt x="225" y="169"/>
                      <a:pt x="225" y="169"/>
                    </a:cubicBezTo>
                    <a:cubicBezTo>
                      <a:pt x="228" y="164"/>
                      <a:pt x="228" y="164"/>
                      <a:pt x="228" y="164"/>
                    </a:cubicBezTo>
                    <a:cubicBezTo>
                      <a:pt x="233" y="163"/>
                      <a:pt x="233" y="163"/>
                      <a:pt x="233" y="163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48" y="165"/>
                      <a:pt x="248" y="165"/>
                      <a:pt x="248" y="165"/>
                    </a:cubicBezTo>
                    <a:cubicBezTo>
                      <a:pt x="252" y="169"/>
                      <a:pt x="252" y="169"/>
                      <a:pt x="252" y="169"/>
                    </a:cubicBezTo>
                    <a:cubicBezTo>
                      <a:pt x="254" y="172"/>
                      <a:pt x="254" y="172"/>
                      <a:pt x="254" y="172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64" y="167"/>
                      <a:pt x="264" y="167"/>
                      <a:pt x="264" y="167"/>
                    </a:cubicBezTo>
                    <a:cubicBezTo>
                      <a:pt x="267" y="164"/>
                      <a:pt x="267" y="164"/>
                      <a:pt x="267" y="164"/>
                    </a:cubicBezTo>
                    <a:cubicBezTo>
                      <a:pt x="271" y="164"/>
                      <a:pt x="271" y="164"/>
                      <a:pt x="271" y="164"/>
                    </a:cubicBezTo>
                    <a:cubicBezTo>
                      <a:pt x="275" y="166"/>
                      <a:pt x="275" y="166"/>
                      <a:pt x="275" y="166"/>
                    </a:cubicBezTo>
                    <a:cubicBezTo>
                      <a:pt x="278" y="165"/>
                      <a:pt x="278" y="165"/>
                      <a:pt x="278" y="165"/>
                    </a:cubicBezTo>
                    <a:cubicBezTo>
                      <a:pt x="282" y="162"/>
                      <a:pt x="282" y="162"/>
                      <a:pt x="282" y="162"/>
                    </a:cubicBezTo>
                    <a:cubicBezTo>
                      <a:pt x="288" y="163"/>
                      <a:pt x="288" y="163"/>
                      <a:pt x="288" y="163"/>
                    </a:cubicBezTo>
                    <a:cubicBezTo>
                      <a:pt x="291" y="164"/>
                      <a:pt x="291" y="164"/>
                      <a:pt x="291" y="164"/>
                    </a:cubicBezTo>
                    <a:cubicBezTo>
                      <a:pt x="300" y="161"/>
                      <a:pt x="300" y="161"/>
                      <a:pt x="300" y="161"/>
                    </a:cubicBezTo>
                    <a:cubicBezTo>
                      <a:pt x="306" y="163"/>
                      <a:pt x="306" y="163"/>
                      <a:pt x="306" y="163"/>
                    </a:cubicBezTo>
                    <a:cubicBezTo>
                      <a:pt x="311" y="168"/>
                      <a:pt x="311" y="168"/>
                      <a:pt x="311" y="168"/>
                    </a:cubicBezTo>
                    <a:cubicBezTo>
                      <a:pt x="318" y="173"/>
                      <a:pt x="318" y="173"/>
                      <a:pt x="318" y="173"/>
                    </a:cubicBezTo>
                    <a:cubicBezTo>
                      <a:pt x="324" y="173"/>
                      <a:pt x="324" y="173"/>
                      <a:pt x="324" y="173"/>
                    </a:cubicBezTo>
                    <a:cubicBezTo>
                      <a:pt x="328" y="176"/>
                      <a:pt x="328" y="176"/>
                      <a:pt x="328" y="176"/>
                    </a:cubicBezTo>
                    <a:cubicBezTo>
                      <a:pt x="331" y="178"/>
                      <a:pt x="331" y="178"/>
                      <a:pt x="331" y="178"/>
                    </a:cubicBezTo>
                    <a:cubicBezTo>
                      <a:pt x="332" y="88"/>
                      <a:pt x="332" y="88"/>
                      <a:pt x="332" y="88"/>
                    </a:cubicBezTo>
                    <a:cubicBezTo>
                      <a:pt x="324" y="37"/>
                      <a:pt x="324" y="37"/>
                      <a:pt x="324" y="37"/>
                    </a:cubicBezTo>
                    <a:cubicBezTo>
                      <a:pt x="324" y="12"/>
                      <a:pt x="324" y="12"/>
                      <a:pt x="324" y="12"/>
                    </a:cubicBezTo>
                    <a:cubicBezTo>
                      <a:pt x="324" y="12"/>
                      <a:pt x="211" y="10"/>
                      <a:pt x="175" y="9"/>
                    </a:cubicBezTo>
                    <a:cubicBezTo>
                      <a:pt x="131" y="7"/>
                      <a:pt x="4" y="0"/>
                      <a:pt x="4" y="0"/>
                    </a:cubicBezTo>
                    <a:cubicBezTo>
                      <a:pt x="3" y="25"/>
                      <a:pt x="3" y="25"/>
                      <a:pt x="3" y="25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74E80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7D6440F9-87FF-3ACC-5526-89A29E616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4070" y="2454884"/>
                <a:ext cx="401373" cy="222611"/>
              </a:xfrm>
              <a:custGeom>
                <a:avLst/>
                <a:gdLst>
                  <a:gd name="T0" fmla="*/ 282 w 282"/>
                  <a:gd name="T1" fmla="*/ 156 h 156"/>
                  <a:gd name="T2" fmla="*/ 282 w 282"/>
                  <a:gd name="T3" fmla="*/ 52 h 156"/>
                  <a:gd name="T4" fmla="*/ 276 w 282"/>
                  <a:gd name="T5" fmla="*/ 49 h 156"/>
                  <a:gd name="T6" fmla="*/ 273 w 282"/>
                  <a:gd name="T7" fmla="*/ 47 h 156"/>
                  <a:gd name="T8" fmla="*/ 271 w 282"/>
                  <a:gd name="T9" fmla="*/ 41 h 156"/>
                  <a:gd name="T10" fmla="*/ 265 w 282"/>
                  <a:gd name="T11" fmla="*/ 35 h 156"/>
                  <a:gd name="T12" fmla="*/ 268 w 282"/>
                  <a:gd name="T13" fmla="*/ 30 h 156"/>
                  <a:gd name="T14" fmla="*/ 271 w 282"/>
                  <a:gd name="T15" fmla="*/ 24 h 156"/>
                  <a:gd name="T16" fmla="*/ 271 w 282"/>
                  <a:gd name="T17" fmla="*/ 19 h 156"/>
                  <a:gd name="T18" fmla="*/ 269 w 282"/>
                  <a:gd name="T19" fmla="*/ 19 h 156"/>
                  <a:gd name="T20" fmla="*/ 260 w 282"/>
                  <a:gd name="T21" fmla="*/ 19 h 156"/>
                  <a:gd name="T22" fmla="*/ 258 w 282"/>
                  <a:gd name="T23" fmla="*/ 15 h 156"/>
                  <a:gd name="T24" fmla="*/ 254 w 282"/>
                  <a:gd name="T25" fmla="*/ 9 h 156"/>
                  <a:gd name="T26" fmla="*/ 165 w 282"/>
                  <a:gd name="T27" fmla="*/ 6 h 156"/>
                  <a:gd name="T28" fmla="*/ 10 w 282"/>
                  <a:gd name="T29" fmla="*/ 0 h 156"/>
                  <a:gd name="T30" fmla="*/ 0 w 282"/>
                  <a:gd name="T31" fmla="*/ 146 h 156"/>
                  <a:gd name="T32" fmla="*/ 133 w 282"/>
                  <a:gd name="T33" fmla="*/ 153 h 156"/>
                  <a:gd name="T34" fmla="*/ 282 w 282"/>
                  <a:gd name="T3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2" h="156">
                    <a:moveTo>
                      <a:pt x="282" y="156"/>
                    </a:moveTo>
                    <a:cubicBezTo>
                      <a:pt x="282" y="52"/>
                      <a:pt x="282" y="52"/>
                      <a:pt x="282" y="52"/>
                    </a:cubicBezTo>
                    <a:cubicBezTo>
                      <a:pt x="276" y="49"/>
                      <a:pt x="276" y="49"/>
                      <a:pt x="276" y="49"/>
                    </a:cubicBezTo>
                    <a:cubicBezTo>
                      <a:pt x="273" y="47"/>
                      <a:pt x="273" y="47"/>
                      <a:pt x="273" y="47"/>
                    </a:cubicBezTo>
                    <a:cubicBezTo>
                      <a:pt x="271" y="41"/>
                      <a:pt x="271" y="41"/>
                      <a:pt x="271" y="41"/>
                    </a:cubicBezTo>
                    <a:cubicBezTo>
                      <a:pt x="265" y="35"/>
                      <a:pt x="265" y="35"/>
                      <a:pt x="265" y="35"/>
                    </a:cubicBezTo>
                    <a:cubicBezTo>
                      <a:pt x="268" y="30"/>
                      <a:pt x="268" y="30"/>
                      <a:pt x="268" y="30"/>
                    </a:cubicBezTo>
                    <a:cubicBezTo>
                      <a:pt x="271" y="24"/>
                      <a:pt x="271" y="24"/>
                      <a:pt x="271" y="24"/>
                    </a:cubicBezTo>
                    <a:cubicBezTo>
                      <a:pt x="271" y="19"/>
                      <a:pt x="271" y="19"/>
                      <a:pt x="271" y="19"/>
                    </a:cubicBezTo>
                    <a:cubicBezTo>
                      <a:pt x="269" y="19"/>
                      <a:pt x="269" y="19"/>
                      <a:pt x="269" y="19"/>
                    </a:cubicBezTo>
                    <a:cubicBezTo>
                      <a:pt x="260" y="19"/>
                      <a:pt x="260" y="19"/>
                      <a:pt x="260" y="19"/>
                    </a:cubicBezTo>
                    <a:cubicBezTo>
                      <a:pt x="258" y="15"/>
                      <a:pt x="258" y="15"/>
                      <a:pt x="258" y="15"/>
                    </a:cubicBezTo>
                    <a:cubicBezTo>
                      <a:pt x="254" y="9"/>
                      <a:pt x="254" y="9"/>
                      <a:pt x="254" y="9"/>
                    </a:cubicBezTo>
                    <a:cubicBezTo>
                      <a:pt x="254" y="9"/>
                      <a:pt x="187" y="7"/>
                      <a:pt x="165" y="6"/>
                    </a:cubicBezTo>
                    <a:cubicBezTo>
                      <a:pt x="126" y="5"/>
                      <a:pt x="10" y="0"/>
                      <a:pt x="10" y="0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41" y="148"/>
                      <a:pt x="104" y="151"/>
                      <a:pt x="133" y="153"/>
                    </a:cubicBezTo>
                    <a:cubicBezTo>
                      <a:pt x="169" y="154"/>
                      <a:pt x="282" y="156"/>
                      <a:pt x="282" y="156"/>
                    </a:cubicBezTo>
                    <a:close/>
                  </a:path>
                </a:pathLst>
              </a:custGeom>
              <a:solidFill>
                <a:srgbClr val="1699F2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BF1428D1-3796-9D57-F1BC-6C10C7C6D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9748" y="2242392"/>
                <a:ext cx="446907" cy="225984"/>
              </a:xfrm>
              <a:custGeom>
                <a:avLst/>
                <a:gdLst>
                  <a:gd name="T0" fmla="*/ 313 w 313"/>
                  <a:gd name="T1" fmla="*/ 158 h 158"/>
                  <a:gd name="T2" fmla="*/ 313 w 313"/>
                  <a:gd name="T3" fmla="*/ 158 h 158"/>
                  <a:gd name="T4" fmla="*/ 313 w 313"/>
                  <a:gd name="T5" fmla="*/ 158 h 158"/>
                  <a:gd name="T6" fmla="*/ 311 w 313"/>
                  <a:gd name="T7" fmla="*/ 154 h 158"/>
                  <a:gd name="T8" fmla="*/ 310 w 313"/>
                  <a:gd name="T9" fmla="*/ 148 h 158"/>
                  <a:gd name="T10" fmla="*/ 304 w 313"/>
                  <a:gd name="T11" fmla="*/ 146 h 158"/>
                  <a:gd name="T12" fmla="*/ 304 w 313"/>
                  <a:gd name="T13" fmla="*/ 145 h 158"/>
                  <a:gd name="T14" fmla="*/ 302 w 313"/>
                  <a:gd name="T15" fmla="*/ 142 h 158"/>
                  <a:gd name="T16" fmla="*/ 304 w 313"/>
                  <a:gd name="T17" fmla="*/ 140 h 158"/>
                  <a:gd name="T18" fmla="*/ 303 w 313"/>
                  <a:gd name="T19" fmla="*/ 135 h 158"/>
                  <a:gd name="T20" fmla="*/ 300 w 313"/>
                  <a:gd name="T21" fmla="*/ 133 h 158"/>
                  <a:gd name="T22" fmla="*/ 299 w 313"/>
                  <a:gd name="T23" fmla="*/ 130 h 158"/>
                  <a:gd name="T24" fmla="*/ 297 w 313"/>
                  <a:gd name="T25" fmla="*/ 123 h 158"/>
                  <a:gd name="T26" fmla="*/ 297 w 313"/>
                  <a:gd name="T27" fmla="*/ 113 h 158"/>
                  <a:gd name="T28" fmla="*/ 296 w 313"/>
                  <a:gd name="T29" fmla="*/ 111 h 158"/>
                  <a:gd name="T30" fmla="*/ 294 w 313"/>
                  <a:gd name="T31" fmla="*/ 108 h 158"/>
                  <a:gd name="T32" fmla="*/ 295 w 313"/>
                  <a:gd name="T33" fmla="*/ 104 h 158"/>
                  <a:gd name="T34" fmla="*/ 295 w 313"/>
                  <a:gd name="T35" fmla="*/ 94 h 158"/>
                  <a:gd name="T36" fmla="*/ 293 w 313"/>
                  <a:gd name="T37" fmla="*/ 87 h 158"/>
                  <a:gd name="T38" fmla="*/ 291 w 313"/>
                  <a:gd name="T39" fmla="*/ 85 h 158"/>
                  <a:gd name="T40" fmla="*/ 289 w 313"/>
                  <a:gd name="T41" fmla="*/ 85 h 158"/>
                  <a:gd name="T42" fmla="*/ 288 w 313"/>
                  <a:gd name="T43" fmla="*/ 83 h 158"/>
                  <a:gd name="T44" fmla="*/ 287 w 313"/>
                  <a:gd name="T45" fmla="*/ 78 h 158"/>
                  <a:gd name="T46" fmla="*/ 286 w 313"/>
                  <a:gd name="T47" fmla="*/ 74 h 158"/>
                  <a:gd name="T48" fmla="*/ 289 w 313"/>
                  <a:gd name="T49" fmla="*/ 73 h 158"/>
                  <a:gd name="T50" fmla="*/ 289 w 313"/>
                  <a:gd name="T51" fmla="*/ 72 h 158"/>
                  <a:gd name="T52" fmla="*/ 288 w 313"/>
                  <a:gd name="T53" fmla="*/ 71 h 158"/>
                  <a:gd name="T54" fmla="*/ 287 w 313"/>
                  <a:gd name="T55" fmla="*/ 68 h 158"/>
                  <a:gd name="T56" fmla="*/ 285 w 313"/>
                  <a:gd name="T57" fmla="*/ 65 h 158"/>
                  <a:gd name="T58" fmla="*/ 283 w 313"/>
                  <a:gd name="T59" fmla="*/ 60 h 158"/>
                  <a:gd name="T60" fmla="*/ 281 w 313"/>
                  <a:gd name="T61" fmla="*/ 54 h 158"/>
                  <a:gd name="T62" fmla="*/ 278 w 313"/>
                  <a:gd name="T63" fmla="*/ 49 h 158"/>
                  <a:gd name="T64" fmla="*/ 275 w 313"/>
                  <a:gd name="T65" fmla="*/ 40 h 158"/>
                  <a:gd name="T66" fmla="*/ 272 w 313"/>
                  <a:gd name="T67" fmla="*/ 36 h 158"/>
                  <a:gd name="T68" fmla="*/ 271 w 313"/>
                  <a:gd name="T69" fmla="*/ 35 h 158"/>
                  <a:gd name="T70" fmla="*/ 267 w 313"/>
                  <a:gd name="T71" fmla="*/ 32 h 158"/>
                  <a:gd name="T72" fmla="*/ 260 w 313"/>
                  <a:gd name="T73" fmla="*/ 27 h 158"/>
                  <a:gd name="T74" fmla="*/ 255 w 313"/>
                  <a:gd name="T75" fmla="*/ 25 h 158"/>
                  <a:gd name="T76" fmla="*/ 250 w 313"/>
                  <a:gd name="T77" fmla="*/ 23 h 158"/>
                  <a:gd name="T78" fmla="*/ 246 w 313"/>
                  <a:gd name="T79" fmla="*/ 19 h 158"/>
                  <a:gd name="T80" fmla="*/ 239 w 313"/>
                  <a:gd name="T81" fmla="*/ 18 h 158"/>
                  <a:gd name="T82" fmla="*/ 230 w 313"/>
                  <a:gd name="T83" fmla="*/ 19 h 158"/>
                  <a:gd name="T84" fmla="*/ 227 w 313"/>
                  <a:gd name="T85" fmla="*/ 19 h 158"/>
                  <a:gd name="T86" fmla="*/ 224 w 313"/>
                  <a:gd name="T87" fmla="*/ 20 h 158"/>
                  <a:gd name="T88" fmla="*/ 222 w 313"/>
                  <a:gd name="T89" fmla="*/ 22 h 158"/>
                  <a:gd name="T90" fmla="*/ 219 w 313"/>
                  <a:gd name="T91" fmla="*/ 21 h 158"/>
                  <a:gd name="T92" fmla="*/ 216 w 313"/>
                  <a:gd name="T93" fmla="*/ 19 h 158"/>
                  <a:gd name="T94" fmla="*/ 210 w 313"/>
                  <a:gd name="T95" fmla="*/ 16 h 158"/>
                  <a:gd name="T96" fmla="*/ 202 w 313"/>
                  <a:gd name="T97" fmla="*/ 12 h 158"/>
                  <a:gd name="T98" fmla="*/ 10 w 313"/>
                  <a:gd name="T99" fmla="*/ 0 h 158"/>
                  <a:gd name="T100" fmla="*/ 0 w 313"/>
                  <a:gd name="T101" fmla="*/ 95 h 158"/>
                  <a:gd name="T102" fmla="*/ 73 w 313"/>
                  <a:gd name="T103" fmla="*/ 102 h 158"/>
                  <a:gd name="T104" fmla="*/ 69 w 313"/>
                  <a:gd name="T105" fmla="*/ 149 h 158"/>
                  <a:gd name="T106" fmla="*/ 69 w 313"/>
                  <a:gd name="T107" fmla="*/ 149 h 158"/>
                  <a:gd name="T108" fmla="*/ 224 w 313"/>
                  <a:gd name="T109" fmla="*/ 155 h 158"/>
                  <a:gd name="T110" fmla="*/ 313 w 313"/>
                  <a:gd name="T111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3" h="158">
                    <a:moveTo>
                      <a:pt x="313" y="158"/>
                    </a:moveTo>
                    <a:cubicBezTo>
                      <a:pt x="313" y="158"/>
                      <a:pt x="313" y="158"/>
                      <a:pt x="313" y="158"/>
                    </a:cubicBezTo>
                    <a:cubicBezTo>
                      <a:pt x="313" y="158"/>
                      <a:pt x="313" y="158"/>
                      <a:pt x="313" y="158"/>
                    </a:cubicBezTo>
                    <a:cubicBezTo>
                      <a:pt x="311" y="154"/>
                      <a:pt x="311" y="154"/>
                      <a:pt x="311" y="154"/>
                    </a:cubicBezTo>
                    <a:cubicBezTo>
                      <a:pt x="310" y="148"/>
                      <a:pt x="310" y="148"/>
                      <a:pt x="310" y="148"/>
                    </a:cubicBezTo>
                    <a:cubicBezTo>
                      <a:pt x="310" y="148"/>
                      <a:pt x="305" y="147"/>
                      <a:pt x="304" y="146"/>
                    </a:cubicBezTo>
                    <a:cubicBezTo>
                      <a:pt x="303" y="145"/>
                      <a:pt x="304" y="145"/>
                      <a:pt x="304" y="145"/>
                    </a:cubicBezTo>
                    <a:cubicBezTo>
                      <a:pt x="302" y="142"/>
                      <a:pt x="302" y="142"/>
                      <a:pt x="302" y="142"/>
                    </a:cubicBezTo>
                    <a:cubicBezTo>
                      <a:pt x="304" y="140"/>
                      <a:pt x="304" y="140"/>
                      <a:pt x="304" y="140"/>
                    </a:cubicBezTo>
                    <a:cubicBezTo>
                      <a:pt x="303" y="135"/>
                      <a:pt x="303" y="135"/>
                      <a:pt x="303" y="135"/>
                    </a:cubicBezTo>
                    <a:cubicBezTo>
                      <a:pt x="300" y="133"/>
                      <a:pt x="300" y="133"/>
                      <a:pt x="300" y="133"/>
                    </a:cubicBezTo>
                    <a:cubicBezTo>
                      <a:pt x="299" y="130"/>
                      <a:pt x="299" y="130"/>
                      <a:pt x="299" y="130"/>
                    </a:cubicBezTo>
                    <a:cubicBezTo>
                      <a:pt x="297" y="123"/>
                      <a:pt x="297" y="123"/>
                      <a:pt x="297" y="123"/>
                    </a:cubicBezTo>
                    <a:cubicBezTo>
                      <a:pt x="297" y="113"/>
                      <a:pt x="297" y="113"/>
                      <a:pt x="297" y="113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294" y="108"/>
                      <a:pt x="294" y="108"/>
                      <a:pt x="294" y="108"/>
                    </a:cubicBezTo>
                    <a:cubicBezTo>
                      <a:pt x="295" y="104"/>
                      <a:pt x="295" y="104"/>
                      <a:pt x="295" y="104"/>
                    </a:cubicBezTo>
                    <a:cubicBezTo>
                      <a:pt x="295" y="94"/>
                      <a:pt x="295" y="94"/>
                      <a:pt x="295" y="94"/>
                    </a:cubicBezTo>
                    <a:cubicBezTo>
                      <a:pt x="293" y="87"/>
                      <a:pt x="293" y="87"/>
                      <a:pt x="293" y="87"/>
                    </a:cubicBezTo>
                    <a:cubicBezTo>
                      <a:pt x="291" y="85"/>
                      <a:pt x="291" y="85"/>
                      <a:pt x="291" y="85"/>
                    </a:cubicBezTo>
                    <a:cubicBezTo>
                      <a:pt x="289" y="85"/>
                      <a:pt x="289" y="85"/>
                      <a:pt x="289" y="85"/>
                    </a:cubicBezTo>
                    <a:cubicBezTo>
                      <a:pt x="288" y="83"/>
                      <a:pt x="288" y="83"/>
                      <a:pt x="288" y="83"/>
                    </a:cubicBezTo>
                    <a:cubicBezTo>
                      <a:pt x="287" y="78"/>
                      <a:pt x="287" y="78"/>
                      <a:pt x="287" y="78"/>
                    </a:cubicBezTo>
                    <a:cubicBezTo>
                      <a:pt x="286" y="74"/>
                      <a:pt x="286" y="74"/>
                      <a:pt x="286" y="74"/>
                    </a:cubicBezTo>
                    <a:cubicBezTo>
                      <a:pt x="289" y="73"/>
                      <a:pt x="289" y="73"/>
                      <a:pt x="289" y="73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88" y="71"/>
                      <a:pt x="288" y="71"/>
                      <a:pt x="288" y="71"/>
                    </a:cubicBezTo>
                    <a:cubicBezTo>
                      <a:pt x="287" y="68"/>
                      <a:pt x="287" y="68"/>
                      <a:pt x="287" y="68"/>
                    </a:cubicBezTo>
                    <a:cubicBezTo>
                      <a:pt x="285" y="65"/>
                      <a:pt x="285" y="65"/>
                      <a:pt x="285" y="65"/>
                    </a:cubicBezTo>
                    <a:cubicBezTo>
                      <a:pt x="283" y="60"/>
                      <a:pt x="283" y="60"/>
                      <a:pt x="283" y="60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78" y="49"/>
                      <a:pt x="278" y="49"/>
                      <a:pt x="278" y="49"/>
                    </a:cubicBezTo>
                    <a:cubicBezTo>
                      <a:pt x="275" y="40"/>
                      <a:pt x="275" y="40"/>
                      <a:pt x="275" y="40"/>
                    </a:cubicBezTo>
                    <a:cubicBezTo>
                      <a:pt x="272" y="36"/>
                      <a:pt x="272" y="36"/>
                      <a:pt x="272" y="36"/>
                    </a:cubicBezTo>
                    <a:cubicBezTo>
                      <a:pt x="271" y="35"/>
                      <a:pt x="271" y="35"/>
                      <a:pt x="271" y="35"/>
                    </a:cubicBezTo>
                    <a:cubicBezTo>
                      <a:pt x="267" y="32"/>
                      <a:pt x="267" y="32"/>
                      <a:pt x="267" y="32"/>
                    </a:cubicBezTo>
                    <a:cubicBezTo>
                      <a:pt x="260" y="27"/>
                      <a:pt x="260" y="27"/>
                      <a:pt x="260" y="27"/>
                    </a:cubicBezTo>
                    <a:cubicBezTo>
                      <a:pt x="255" y="25"/>
                      <a:pt x="255" y="25"/>
                      <a:pt x="255" y="25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39" y="18"/>
                      <a:pt x="239" y="18"/>
                      <a:pt x="239" y="18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27" y="19"/>
                      <a:pt x="227" y="19"/>
                      <a:pt x="227" y="19"/>
                    </a:cubicBezTo>
                    <a:cubicBezTo>
                      <a:pt x="224" y="20"/>
                      <a:pt x="224" y="20"/>
                      <a:pt x="224" y="20"/>
                    </a:cubicBezTo>
                    <a:cubicBezTo>
                      <a:pt x="222" y="22"/>
                      <a:pt x="222" y="22"/>
                      <a:pt x="222" y="22"/>
                    </a:cubicBezTo>
                    <a:cubicBezTo>
                      <a:pt x="219" y="21"/>
                      <a:pt x="219" y="21"/>
                      <a:pt x="219" y="21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10" y="16"/>
                      <a:pt x="210" y="16"/>
                      <a:pt x="210" y="16"/>
                    </a:cubicBezTo>
                    <a:cubicBezTo>
                      <a:pt x="202" y="12"/>
                      <a:pt x="202" y="12"/>
                      <a:pt x="202" y="1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69" y="149"/>
                      <a:pt x="69" y="149"/>
                      <a:pt x="69" y="149"/>
                    </a:cubicBezTo>
                    <a:cubicBezTo>
                      <a:pt x="69" y="149"/>
                      <a:pt x="69" y="149"/>
                      <a:pt x="69" y="149"/>
                    </a:cubicBezTo>
                    <a:cubicBezTo>
                      <a:pt x="75" y="149"/>
                      <a:pt x="186" y="154"/>
                      <a:pt x="224" y="155"/>
                    </a:cubicBezTo>
                    <a:cubicBezTo>
                      <a:pt x="246" y="156"/>
                      <a:pt x="313" y="158"/>
                      <a:pt x="313" y="158"/>
                    </a:cubicBezTo>
                    <a:close/>
                  </a:path>
                </a:pathLst>
              </a:custGeom>
              <a:solidFill>
                <a:srgbClr val="BF92C8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791EE32B-A106-C682-1B0B-50ADED0EE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3239" y="2040019"/>
                <a:ext cx="384509" cy="256340"/>
              </a:xfrm>
              <a:custGeom>
                <a:avLst/>
                <a:gdLst>
                  <a:gd name="T0" fmla="*/ 200 w 269"/>
                  <a:gd name="T1" fmla="*/ 158 h 180"/>
                  <a:gd name="T2" fmla="*/ 206 w 269"/>
                  <a:gd name="T3" fmla="*/ 161 h 180"/>
                  <a:gd name="T4" fmla="*/ 209 w 269"/>
                  <a:gd name="T5" fmla="*/ 163 h 180"/>
                  <a:gd name="T6" fmla="*/ 212 w 269"/>
                  <a:gd name="T7" fmla="*/ 164 h 180"/>
                  <a:gd name="T8" fmla="*/ 214 w 269"/>
                  <a:gd name="T9" fmla="*/ 162 h 180"/>
                  <a:gd name="T10" fmla="*/ 217 w 269"/>
                  <a:gd name="T11" fmla="*/ 161 h 180"/>
                  <a:gd name="T12" fmla="*/ 220 w 269"/>
                  <a:gd name="T13" fmla="*/ 161 h 180"/>
                  <a:gd name="T14" fmla="*/ 229 w 269"/>
                  <a:gd name="T15" fmla="*/ 160 h 180"/>
                  <a:gd name="T16" fmla="*/ 236 w 269"/>
                  <a:gd name="T17" fmla="*/ 161 h 180"/>
                  <a:gd name="T18" fmla="*/ 240 w 269"/>
                  <a:gd name="T19" fmla="*/ 165 h 180"/>
                  <a:gd name="T20" fmla="*/ 245 w 269"/>
                  <a:gd name="T21" fmla="*/ 167 h 180"/>
                  <a:gd name="T22" fmla="*/ 250 w 269"/>
                  <a:gd name="T23" fmla="*/ 169 h 180"/>
                  <a:gd name="T24" fmla="*/ 257 w 269"/>
                  <a:gd name="T25" fmla="*/ 174 h 180"/>
                  <a:gd name="T26" fmla="*/ 261 w 269"/>
                  <a:gd name="T27" fmla="*/ 177 h 180"/>
                  <a:gd name="T28" fmla="*/ 262 w 269"/>
                  <a:gd name="T29" fmla="*/ 178 h 180"/>
                  <a:gd name="T30" fmla="*/ 263 w 269"/>
                  <a:gd name="T31" fmla="*/ 180 h 180"/>
                  <a:gd name="T32" fmla="*/ 263 w 269"/>
                  <a:gd name="T33" fmla="*/ 180 h 180"/>
                  <a:gd name="T34" fmla="*/ 263 w 269"/>
                  <a:gd name="T35" fmla="*/ 177 h 180"/>
                  <a:gd name="T36" fmla="*/ 263 w 269"/>
                  <a:gd name="T37" fmla="*/ 173 h 180"/>
                  <a:gd name="T38" fmla="*/ 259 w 269"/>
                  <a:gd name="T39" fmla="*/ 170 h 180"/>
                  <a:gd name="T40" fmla="*/ 259 w 269"/>
                  <a:gd name="T41" fmla="*/ 167 h 180"/>
                  <a:gd name="T42" fmla="*/ 260 w 269"/>
                  <a:gd name="T43" fmla="*/ 164 h 180"/>
                  <a:gd name="T44" fmla="*/ 263 w 269"/>
                  <a:gd name="T45" fmla="*/ 163 h 180"/>
                  <a:gd name="T46" fmla="*/ 263 w 269"/>
                  <a:gd name="T47" fmla="*/ 156 h 180"/>
                  <a:gd name="T48" fmla="*/ 264 w 269"/>
                  <a:gd name="T49" fmla="*/ 153 h 180"/>
                  <a:gd name="T50" fmla="*/ 266 w 269"/>
                  <a:gd name="T51" fmla="*/ 152 h 180"/>
                  <a:gd name="T52" fmla="*/ 266 w 269"/>
                  <a:gd name="T53" fmla="*/ 148 h 180"/>
                  <a:gd name="T54" fmla="*/ 264 w 269"/>
                  <a:gd name="T55" fmla="*/ 143 h 180"/>
                  <a:gd name="T56" fmla="*/ 262 w 269"/>
                  <a:gd name="T57" fmla="*/ 142 h 180"/>
                  <a:gd name="T58" fmla="*/ 263 w 269"/>
                  <a:gd name="T59" fmla="*/ 137 h 180"/>
                  <a:gd name="T60" fmla="*/ 263 w 269"/>
                  <a:gd name="T61" fmla="*/ 134 h 180"/>
                  <a:gd name="T62" fmla="*/ 266 w 269"/>
                  <a:gd name="T63" fmla="*/ 134 h 180"/>
                  <a:gd name="T64" fmla="*/ 269 w 269"/>
                  <a:gd name="T65" fmla="*/ 47 h 180"/>
                  <a:gd name="T66" fmla="*/ 266 w 269"/>
                  <a:gd name="T67" fmla="*/ 44 h 180"/>
                  <a:gd name="T68" fmla="*/ 264 w 269"/>
                  <a:gd name="T69" fmla="*/ 41 h 180"/>
                  <a:gd name="T70" fmla="*/ 259 w 269"/>
                  <a:gd name="T71" fmla="*/ 39 h 180"/>
                  <a:gd name="T72" fmla="*/ 258 w 269"/>
                  <a:gd name="T73" fmla="*/ 36 h 180"/>
                  <a:gd name="T74" fmla="*/ 255 w 269"/>
                  <a:gd name="T75" fmla="*/ 33 h 180"/>
                  <a:gd name="T76" fmla="*/ 254 w 269"/>
                  <a:gd name="T77" fmla="*/ 31 h 180"/>
                  <a:gd name="T78" fmla="*/ 254 w 269"/>
                  <a:gd name="T79" fmla="*/ 29 h 180"/>
                  <a:gd name="T80" fmla="*/ 254 w 269"/>
                  <a:gd name="T81" fmla="*/ 27 h 180"/>
                  <a:gd name="T82" fmla="*/ 257 w 269"/>
                  <a:gd name="T83" fmla="*/ 24 h 180"/>
                  <a:gd name="T84" fmla="*/ 260 w 269"/>
                  <a:gd name="T85" fmla="*/ 21 h 180"/>
                  <a:gd name="T86" fmla="*/ 264 w 269"/>
                  <a:gd name="T87" fmla="*/ 17 h 180"/>
                  <a:gd name="T88" fmla="*/ 263 w 269"/>
                  <a:gd name="T89" fmla="*/ 15 h 180"/>
                  <a:gd name="T90" fmla="*/ 263 w 269"/>
                  <a:gd name="T91" fmla="*/ 14 h 180"/>
                  <a:gd name="T92" fmla="*/ 136 w 269"/>
                  <a:gd name="T93" fmla="*/ 8 h 180"/>
                  <a:gd name="T94" fmla="*/ 14 w 269"/>
                  <a:gd name="T95" fmla="*/ 0 h 180"/>
                  <a:gd name="T96" fmla="*/ 0 w 269"/>
                  <a:gd name="T97" fmla="*/ 142 h 180"/>
                  <a:gd name="T98" fmla="*/ 192 w 269"/>
                  <a:gd name="T99" fmla="*/ 154 h 180"/>
                  <a:gd name="T100" fmla="*/ 200 w 269"/>
                  <a:gd name="T101" fmla="*/ 15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9" h="180">
                    <a:moveTo>
                      <a:pt x="200" y="158"/>
                    </a:moveTo>
                    <a:cubicBezTo>
                      <a:pt x="206" y="161"/>
                      <a:pt x="206" y="161"/>
                      <a:pt x="206" y="161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2" y="164"/>
                      <a:pt x="212" y="164"/>
                      <a:pt x="212" y="164"/>
                    </a:cubicBezTo>
                    <a:cubicBezTo>
                      <a:pt x="214" y="162"/>
                      <a:pt x="214" y="162"/>
                      <a:pt x="214" y="162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20" y="161"/>
                      <a:pt x="220" y="161"/>
                      <a:pt x="220" y="161"/>
                    </a:cubicBezTo>
                    <a:cubicBezTo>
                      <a:pt x="229" y="160"/>
                      <a:pt x="229" y="160"/>
                      <a:pt x="229" y="160"/>
                    </a:cubicBezTo>
                    <a:cubicBezTo>
                      <a:pt x="236" y="161"/>
                      <a:pt x="236" y="161"/>
                      <a:pt x="236" y="161"/>
                    </a:cubicBezTo>
                    <a:cubicBezTo>
                      <a:pt x="240" y="165"/>
                      <a:pt x="240" y="165"/>
                      <a:pt x="240" y="165"/>
                    </a:cubicBezTo>
                    <a:cubicBezTo>
                      <a:pt x="245" y="167"/>
                      <a:pt x="245" y="167"/>
                      <a:pt x="245" y="167"/>
                    </a:cubicBezTo>
                    <a:cubicBezTo>
                      <a:pt x="250" y="169"/>
                      <a:pt x="250" y="169"/>
                      <a:pt x="250" y="169"/>
                    </a:cubicBezTo>
                    <a:cubicBezTo>
                      <a:pt x="257" y="174"/>
                      <a:pt x="257" y="174"/>
                      <a:pt x="257" y="174"/>
                    </a:cubicBezTo>
                    <a:cubicBezTo>
                      <a:pt x="261" y="177"/>
                      <a:pt x="261" y="177"/>
                      <a:pt x="261" y="177"/>
                    </a:cubicBezTo>
                    <a:cubicBezTo>
                      <a:pt x="262" y="178"/>
                      <a:pt x="262" y="178"/>
                      <a:pt x="262" y="178"/>
                    </a:cubicBezTo>
                    <a:cubicBezTo>
                      <a:pt x="263" y="180"/>
                      <a:pt x="263" y="180"/>
                      <a:pt x="263" y="180"/>
                    </a:cubicBezTo>
                    <a:cubicBezTo>
                      <a:pt x="263" y="180"/>
                      <a:pt x="263" y="180"/>
                      <a:pt x="263" y="180"/>
                    </a:cubicBezTo>
                    <a:cubicBezTo>
                      <a:pt x="263" y="177"/>
                      <a:pt x="263" y="177"/>
                      <a:pt x="263" y="177"/>
                    </a:cubicBezTo>
                    <a:cubicBezTo>
                      <a:pt x="263" y="173"/>
                      <a:pt x="263" y="173"/>
                      <a:pt x="263" y="173"/>
                    </a:cubicBezTo>
                    <a:cubicBezTo>
                      <a:pt x="259" y="170"/>
                      <a:pt x="259" y="170"/>
                      <a:pt x="259" y="170"/>
                    </a:cubicBezTo>
                    <a:cubicBezTo>
                      <a:pt x="259" y="167"/>
                      <a:pt x="259" y="167"/>
                      <a:pt x="259" y="167"/>
                    </a:cubicBezTo>
                    <a:cubicBezTo>
                      <a:pt x="260" y="164"/>
                      <a:pt x="260" y="164"/>
                      <a:pt x="260" y="164"/>
                    </a:cubicBezTo>
                    <a:cubicBezTo>
                      <a:pt x="263" y="163"/>
                      <a:pt x="263" y="163"/>
                      <a:pt x="263" y="163"/>
                    </a:cubicBezTo>
                    <a:cubicBezTo>
                      <a:pt x="263" y="156"/>
                      <a:pt x="263" y="156"/>
                      <a:pt x="263" y="156"/>
                    </a:cubicBez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66" y="152"/>
                      <a:pt x="266" y="152"/>
                      <a:pt x="266" y="152"/>
                    </a:cubicBezTo>
                    <a:cubicBezTo>
                      <a:pt x="266" y="148"/>
                      <a:pt x="266" y="148"/>
                      <a:pt x="266" y="148"/>
                    </a:cubicBezTo>
                    <a:cubicBezTo>
                      <a:pt x="264" y="143"/>
                      <a:pt x="264" y="143"/>
                      <a:pt x="264" y="143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63" y="137"/>
                      <a:pt x="263" y="137"/>
                      <a:pt x="263" y="137"/>
                    </a:cubicBezTo>
                    <a:cubicBezTo>
                      <a:pt x="263" y="134"/>
                      <a:pt x="263" y="134"/>
                      <a:pt x="263" y="134"/>
                    </a:cubicBezTo>
                    <a:cubicBezTo>
                      <a:pt x="266" y="134"/>
                      <a:pt x="266" y="134"/>
                      <a:pt x="266" y="134"/>
                    </a:cubicBezTo>
                    <a:cubicBezTo>
                      <a:pt x="269" y="47"/>
                      <a:pt x="269" y="47"/>
                      <a:pt x="269" y="47"/>
                    </a:cubicBezTo>
                    <a:cubicBezTo>
                      <a:pt x="266" y="44"/>
                      <a:pt x="266" y="44"/>
                      <a:pt x="266" y="44"/>
                    </a:cubicBezTo>
                    <a:cubicBezTo>
                      <a:pt x="264" y="41"/>
                      <a:pt x="264" y="41"/>
                      <a:pt x="264" y="41"/>
                    </a:cubicBezTo>
                    <a:cubicBezTo>
                      <a:pt x="259" y="39"/>
                      <a:pt x="259" y="39"/>
                      <a:pt x="259" y="39"/>
                    </a:cubicBezTo>
                    <a:cubicBezTo>
                      <a:pt x="258" y="36"/>
                      <a:pt x="258" y="36"/>
                      <a:pt x="258" y="36"/>
                    </a:cubicBezTo>
                    <a:cubicBezTo>
                      <a:pt x="255" y="33"/>
                      <a:pt x="255" y="33"/>
                      <a:pt x="255" y="33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29"/>
                      <a:pt x="254" y="29"/>
                      <a:pt x="254" y="29"/>
                    </a:cubicBezTo>
                    <a:cubicBezTo>
                      <a:pt x="254" y="27"/>
                      <a:pt x="254" y="27"/>
                      <a:pt x="254" y="27"/>
                    </a:cubicBezTo>
                    <a:cubicBezTo>
                      <a:pt x="257" y="24"/>
                      <a:pt x="257" y="24"/>
                      <a:pt x="257" y="24"/>
                    </a:cubicBezTo>
                    <a:cubicBezTo>
                      <a:pt x="260" y="21"/>
                      <a:pt x="260" y="21"/>
                      <a:pt x="260" y="21"/>
                    </a:cubicBezTo>
                    <a:cubicBezTo>
                      <a:pt x="264" y="17"/>
                      <a:pt x="264" y="17"/>
                      <a:pt x="264" y="17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3" y="14"/>
                      <a:pt x="167" y="10"/>
                      <a:pt x="136" y="8"/>
                    </a:cubicBezTo>
                    <a:cubicBezTo>
                      <a:pt x="105" y="6"/>
                      <a:pt x="14" y="0"/>
                      <a:pt x="14" y="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92" y="154"/>
                      <a:pt x="192" y="154"/>
                      <a:pt x="192" y="154"/>
                    </a:cubicBezTo>
                    <a:lnTo>
                      <a:pt x="200" y="15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5120423B-1930-C46C-6F10-EA963F41B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222" y="2058569"/>
                <a:ext cx="386195" cy="318738"/>
              </a:xfrm>
              <a:custGeom>
                <a:avLst/>
                <a:gdLst>
                  <a:gd name="T0" fmla="*/ 229 w 229"/>
                  <a:gd name="T1" fmla="*/ 27 h 189"/>
                  <a:gd name="T2" fmla="*/ 228 w 229"/>
                  <a:gd name="T3" fmla="*/ 27 h 189"/>
                  <a:gd name="T4" fmla="*/ 28 w 229"/>
                  <a:gd name="T5" fmla="*/ 0 h 189"/>
                  <a:gd name="T6" fmla="*/ 24 w 229"/>
                  <a:gd name="T7" fmla="*/ 23 h 189"/>
                  <a:gd name="T8" fmla="*/ 7 w 229"/>
                  <a:gd name="T9" fmla="*/ 122 h 189"/>
                  <a:gd name="T10" fmla="*/ 0 w 229"/>
                  <a:gd name="T11" fmla="*/ 162 h 189"/>
                  <a:gd name="T12" fmla="*/ 61 w 229"/>
                  <a:gd name="T13" fmla="*/ 172 h 189"/>
                  <a:gd name="T14" fmla="*/ 212 w 229"/>
                  <a:gd name="T15" fmla="*/ 189 h 189"/>
                  <a:gd name="T16" fmla="*/ 220 w 229"/>
                  <a:gd name="T17" fmla="*/ 109 h 189"/>
                  <a:gd name="T18" fmla="*/ 229 w 229"/>
                  <a:gd name="T19" fmla="*/ 2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9" h="189">
                    <a:moveTo>
                      <a:pt x="229" y="27"/>
                    </a:moveTo>
                    <a:lnTo>
                      <a:pt x="228" y="27"/>
                    </a:lnTo>
                    <a:lnTo>
                      <a:pt x="28" y="0"/>
                    </a:lnTo>
                    <a:lnTo>
                      <a:pt x="24" y="23"/>
                    </a:lnTo>
                    <a:lnTo>
                      <a:pt x="7" y="122"/>
                    </a:lnTo>
                    <a:lnTo>
                      <a:pt x="0" y="162"/>
                    </a:lnTo>
                    <a:lnTo>
                      <a:pt x="61" y="172"/>
                    </a:lnTo>
                    <a:lnTo>
                      <a:pt x="212" y="189"/>
                    </a:lnTo>
                    <a:lnTo>
                      <a:pt x="220" y="109"/>
                    </a:lnTo>
                    <a:lnTo>
                      <a:pt x="229" y="27"/>
                    </a:lnTo>
                    <a:close/>
                  </a:path>
                </a:pathLst>
              </a:custGeom>
              <a:solidFill>
                <a:srgbClr val="BF92C8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C1C2F76-1220-6D23-94E6-9949D5E68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3477" y="1829213"/>
                <a:ext cx="359212" cy="231044"/>
              </a:xfrm>
              <a:custGeom>
                <a:avLst/>
                <a:gdLst>
                  <a:gd name="T0" fmla="*/ 249 w 251"/>
                  <a:gd name="T1" fmla="*/ 161 h 162"/>
                  <a:gd name="T2" fmla="*/ 249 w 251"/>
                  <a:gd name="T3" fmla="*/ 162 h 162"/>
                  <a:gd name="T4" fmla="*/ 249 w 251"/>
                  <a:gd name="T5" fmla="*/ 162 h 162"/>
                  <a:gd name="T6" fmla="*/ 251 w 251"/>
                  <a:gd name="T7" fmla="*/ 160 h 162"/>
                  <a:gd name="T8" fmla="*/ 251 w 251"/>
                  <a:gd name="T9" fmla="*/ 155 h 162"/>
                  <a:gd name="T10" fmla="*/ 251 w 251"/>
                  <a:gd name="T11" fmla="*/ 150 h 162"/>
                  <a:gd name="T12" fmla="*/ 250 w 251"/>
                  <a:gd name="T13" fmla="*/ 144 h 162"/>
                  <a:gd name="T14" fmla="*/ 248 w 251"/>
                  <a:gd name="T15" fmla="*/ 141 h 162"/>
                  <a:gd name="T16" fmla="*/ 245 w 251"/>
                  <a:gd name="T17" fmla="*/ 138 h 162"/>
                  <a:gd name="T18" fmla="*/ 245 w 251"/>
                  <a:gd name="T19" fmla="*/ 131 h 162"/>
                  <a:gd name="T20" fmla="*/ 244 w 251"/>
                  <a:gd name="T21" fmla="*/ 129 h 162"/>
                  <a:gd name="T22" fmla="*/ 242 w 251"/>
                  <a:gd name="T23" fmla="*/ 126 h 162"/>
                  <a:gd name="T24" fmla="*/ 242 w 251"/>
                  <a:gd name="T25" fmla="*/ 117 h 162"/>
                  <a:gd name="T26" fmla="*/ 242 w 251"/>
                  <a:gd name="T27" fmla="*/ 103 h 162"/>
                  <a:gd name="T28" fmla="*/ 241 w 251"/>
                  <a:gd name="T29" fmla="*/ 86 h 162"/>
                  <a:gd name="T30" fmla="*/ 241 w 251"/>
                  <a:gd name="T31" fmla="*/ 77 h 162"/>
                  <a:gd name="T32" fmla="*/ 237 w 251"/>
                  <a:gd name="T33" fmla="*/ 70 h 162"/>
                  <a:gd name="T34" fmla="*/ 234 w 251"/>
                  <a:gd name="T35" fmla="*/ 60 h 162"/>
                  <a:gd name="T36" fmla="*/ 232 w 251"/>
                  <a:gd name="T37" fmla="*/ 54 h 162"/>
                  <a:gd name="T38" fmla="*/ 234 w 251"/>
                  <a:gd name="T39" fmla="*/ 47 h 162"/>
                  <a:gd name="T40" fmla="*/ 233 w 251"/>
                  <a:gd name="T41" fmla="*/ 41 h 162"/>
                  <a:gd name="T42" fmla="*/ 232 w 251"/>
                  <a:gd name="T43" fmla="*/ 39 h 162"/>
                  <a:gd name="T44" fmla="*/ 232 w 251"/>
                  <a:gd name="T45" fmla="*/ 34 h 162"/>
                  <a:gd name="T46" fmla="*/ 232 w 251"/>
                  <a:gd name="T47" fmla="*/ 33 h 162"/>
                  <a:gd name="T48" fmla="*/ 234 w 251"/>
                  <a:gd name="T49" fmla="*/ 31 h 162"/>
                  <a:gd name="T50" fmla="*/ 235 w 251"/>
                  <a:gd name="T51" fmla="*/ 29 h 162"/>
                  <a:gd name="T52" fmla="*/ 235 w 251"/>
                  <a:gd name="T53" fmla="*/ 25 h 162"/>
                  <a:gd name="T54" fmla="*/ 232 w 251"/>
                  <a:gd name="T55" fmla="*/ 22 h 162"/>
                  <a:gd name="T56" fmla="*/ 232 w 251"/>
                  <a:gd name="T57" fmla="*/ 21 h 162"/>
                  <a:gd name="T58" fmla="*/ 231 w 251"/>
                  <a:gd name="T59" fmla="*/ 18 h 162"/>
                  <a:gd name="T60" fmla="*/ 230 w 251"/>
                  <a:gd name="T61" fmla="*/ 13 h 162"/>
                  <a:gd name="T62" fmla="*/ 97 w 251"/>
                  <a:gd name="T63" fmla="*/ 7 h 162"/>
                  <a:gd name="T64" fmla="*/ 14 w 251"/>
                  <a:gd name="T65" fmla="*/ 0 h 162"/>
                  <a:gd name="T66" fmla="*/ 0 w 251"/>
                  <a:gd name="T67" fmla="*/ 147 h 162"/>
                  <a:gd name="T68" fmla="*/ 122 w 251"/>
                  <a:gd name="T69" fmla="*/ 155 h 162"/>
                  <a:gd name="T70" fmla="*/ 249 w 251"/>
                  <a:gd name="T71" fmla="*/ 16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62">
                    <a:moveTo>
                      <a:pt x="249" y="161"/>
                    </a:moveTo>
                    <a:cubicBezTo>
                      <a:pt x="249" y="162"/>
                      <a:pt x="249" y="162"/>
                      <a:pt x="249" y="162"/>
                    </a:cubicBezTo>
                    <a:cubicBezTo>
                      <a:pt x="249" y="162"/>
                      <a:pt x="249" y="162"/>
                      <a:pt x="249" y="162"/>
                    </a:cubicBezTo>
                    <a:cubicBezTo>
                      <a:pt x="251" y="160"/>
                      <a:pt x="251" y="160"/>
                      <a:pt x="251" y="160"/>
                    </a:cubicBezTo>
                    <a:cubicBezTo>
                      <a:pt x="251" y="155"/>
                      <a:pt x="251" y="155"/>
                      <a:pt x="251" y="155"/>
                    </a:cubicBezTo>
                    <a:cubicBezTo>
                      <a:pt x="251" y="150"/>
                      <a:pt x="251" y="150"/>
                      <a:pt x="251" y="150"/>
                    </a:cubicBezTo>
                    <a:cubicBezTo>
                      <a:pt x="250" y="144"/>
                      <a:pt x="250" y="144"/>
                      <a:pt x="250" y="144"/>
                    </a:cubicBezTo>
                    <a:cubicBezTo>
                      <a:pt x="248" y="141"/>
                      <a:pt x="248" y="141"/>
                      <a:pt x="248" y="141"/>
                    </a:cubicBezTo>
                    <a:cubicBezTo>
                      <a:pt x="245" y="138"/>
                      <a:pt x="245" y="138"/>
                      <a:pt x="245" y="138"/>
                    </a:cubicBezTo>
                    <a:cubicBezTo>
                      <a:pt x="245" y="131"/>
                      <a:pt x="245" y="131"/>
                      <a:pt x="245" y="131"/>
                    </a:cubicBezTo>
                    <a:cubicBezTo>
                      <a:pt x="244" y="129"/>
                      <a:pt x="244" y="129"/>
                      <a:pt x="244" y="129"/>
                    </a:cubicBezTo>
                    <a:cubicBezTo>
                      <a:pt x="242" y="126"/>
                      <a:pt x="242" y="126"/>
                      <a:pt x="242" y="126"/>
                    </a:cubicBezTo>
                    <a:cubicBezTo>
                      <a:pt x="242" y="117"/>
                      <a:pt x="242" y="117"/>
                      <a:pt x="242" y="117"/>
                    </a:cubicBezTo>
                    <a:cubicBezTo>
                      <a:pt x="242" y="103"/>
                      <a:pt x="242" y="103"/>
                      <a:pt x="242" y="103"/>
                    </a:cubicBezTo>
                    <a:cubicBezTo>
                      <a:pt x="241" y="86"/>
                      <a:pt x="241" y="86"/>
                      <a:pt x="241" y="86"/>
                    </a:cubicBezTo>
                    <a:cubicBezTo>
                      <a:pt x="241" y="77"/>
                      <a:pt x="241" y="77"/>
                      <a:pt x="241" y="77"/>
                    </a:cubicBezTo>
                    <a:cubicBezTo>
                      <a:pt x="237" y="70"/>
                      <a:pt x="237" y="70"/>
                      <a:pt x="237" y="70"/>
                    </a:cubicBezTo>
                    <a:cubicBezTo>
                      <a:pt x="234" y="60"/>
                      <a:pt x="234" y="60"/>
                      <a:pt x="234" y="60"/>
                    </a:cubicBezTo>
                    <a:cubicBezTo>
                      <a:pt x="232" y="54"/>
                      <a:pt x="232" y="54"/>
                      <a:pt x="232" y="54"/>
                    </a:cubicBezTo>
                    <a:cubicBezTo>
                      <a:pt x="234" y="47"/>
                      <a:pt x="234" y="47"/>
                      <a:pt x="234" y="47"/>
                    </a:cubicBezTo>
                    <a:cubicBezTo>
                      <a:pt x="233" y="41"/>
                      <a:pt x="233" y="41"/>
                      <a:pt x="233" y="41"/>
                    </a:cubicBezTo>
                    <a:cubicBezTo>
                      <a:pt x="232" y="39"/>
                      <a:pt x="232" y="39"/>
                      <a:pt x="232" y="39"/>
                    </a:cubicBezTo>
                    <a:cubicBezTo>
                      <a:pt x="232" y="34"/>
                      <a:pt x="232" y="34"/>
                      <a:pt x="232" y="34"/>
                    </a:cubicBezTo>
                    <a:cubicBezTo>
                      <a:pt x="232" y="33"/>
                      <a:pt x="232" y="33"/>
                      <a:pt x="232" y="33"/>
                    </a:cubicBezTo>
                    <a:cubicBezTo>
                      <a:pt x="234" y="31"/>
                      <a:pt x="234" y="31"/>
                      <a:pt x="234" y="31"/>
                    </a:cubicBezTo>
                    <a:cubicBezTo>
                      <a:pt x="235" y="29"/>
                      <a:pt x="235" y="29"/>
                      <a:pt x="235" y="29"/>
                    </a:cubicBezTo>
                    <a:cubicBezTo>
                      <a:pt x="235" y="25"/>
                      <a:pt x="235" y="25"/>
                      <a:pt x="235" y="25"/>
                    </a:cubicBezTo>
                    <a:cubicBezTo>
                      <a:pt x="232" y="22"/>
                      <a:pt x="232" y="22"/>
                      <a:pt x="232" y="22"/>
                    </a:cubicBezTo>
                    <a:cubicBezTo>
                      <a:pt x="232" y="21"/>
                      <a:pt x="232" y="21"/>
                      <a:pt x="232" y="21"/>
                    </a:cubicBezTo>
                    <a:cubicBezTo>
                      <a:pt x="231" y="18"/>
                      <a:pt x="231" y="18"/>
                      <a:pt x="231" y="18"/>
                    </a:cubicBezTo>
                    <a:cubicBezTo>
                      <a:pt x="230" y="13"/>
                      <a:pt x="230" y="13"/>
                      <a:pt x="230" y="13"/>
                    </a:cubicBezTo>
                    <a:cubicBezTo>
                      <a:pt x="230" y="13"/>
                      <a:pt x="130" y="9"/>
                      <a:pt x="97" y="7"/>
                    </a:cubicBezTo>
                    <a:cubicBezTo>
                      <a:pt x="76" y="6"/>
                      <a:pt x="14" y="0"/>
                      <a:pt x="14" y="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47"/>
                      <a:pt x="91" y="153"/>
                      <a:pt x="122" y="155"/>
                    </a:cubicBezTo>
                    <a:cubicBezTo>
                      <a:pt x="153" y="157"/>
                      <a:pt x="249" y="161"/>
                      <a:pt x="249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1A192B27-3145-04B7-D442-04FD6BC2B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2934" y="2348638"/>
                <a:ext cx="401373" cy="315365"/>
              </a:xfrm>
              <a:custGeom>
                <a:avLst/>
                <a:gdLst>
                  <a:gd name="T0" fmla="*/ 267 w 281"/>
                  <a:gd name="T1" fmla="*/ 221 h 221"/>
                  <a:gd name="T2" fmla="*/ 277 w 281"/>
                  <a:gd name="T3" fmla="*/ 75 h 221"/>
                  <a:gd name="T4" fmla="*/ 277 w 281"/>
                  <a:gd name="T5" fmla="*/ 75 h 221"/>
                  <a:gd name="T6" fmla="*/ 277 w 281"/>
                  <a:gd name="T7" fmla="*/ 75 h 221"/>
                  <a:gd name="T8" fmla="*/ 281 w 281"/>
                  <a:gd name="T9" fmla="*/ 28 h 221"/>
                  <a:gd name="T10" fmla="*/ 208 w 281"/>
                  <a:gd name="T11" fmla="*/ 21 h 221"/>
                  <a:gd name="T12" fmla="*/ 30 w 281"/>
                  <a:gd name="T13" fmla="*/ 0 h 221"/>
                  <a:gd name="T14" fmla="*/ 0 w 281"/>
                  <a:gd name="T15" fmla="*/ 192 h 221"/>
                  <a:gd name="T16" fmla="*/ 229 w 281"/>
                  <a:gd name="T17" fmla="*/ 219 h 221"/>
                  <a:gd name="T18" fmla="*/ 267 w 281"/>
                  <a:gd name="T19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1" h="221">
                    <a:moveTo>
                      <a:pt x="267" y="221"/>
                    </a:moveTo>
                    <a:cubicBezTo>
                      <a:pt x="277" y="75"/>
                      <a:pt x="277" y="75"/>
                      <a:pt x="277" y="75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81" y="28"/>
                      <a:pt x="281" y="28"/>
                      <a:pt x="281" y="28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229" y="219"/>
                      <a:pt x="229" y="219"/>
                      <a:pt x="229" y="219"/>
                    </a:cubicBezTo>
                    <a:cubicBezTo>
                      <a:pt x="229" y="219"/>
                      <a:pt x="245" y="220"/>
                      <a:pt x="267" y="221"/>
                    </a:cubicBezTo>
                    <a:close/>
                  </a:path>
                </a:pathLst>
              </a:custGeom>
              <a:solidFill>
                <a:srgbClr val="5F3467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E3217318-822B-E98C-194C-D3922E6B3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6476" y="2235646"/>
                <a:ext cx="308619" cy="386196"/>
              </a:xfrm>
              <a:custGeom>
                <a:avLst/>
                <a:gdLst>
                  <a:gd name="T0" fmla="*/ 183 w 183"/>
                  <a:gd name="T1" fmla="*/ 67 h 229"/>
                  <a:gd name="T2" fmla="*/ 122 w 183"/>
                  <a:gd name="T3" fmla="*/ 57 h 229"/>
                  <a:gd name="T4" fmla="*/ 129 w 183"/>
                  <a:gd name="T5" fmla="*/ 17 h 229"/>
                  <a:gd name="T6" fmla="*/ 39 w 183"/>
                  <a:gd name="T7" fmla="*/ 0 h 229"/>
                  <a:gd name="T8" fmla="*/ 0 w 183"/>
                  <a:gd name="T9" fmla="*/ 201 h 229"/>
                  <a:gd name="T10" fmla="*/ 158 w 183"/>
                  <a:gd name="T11" fmla="*/ 229 h 229"/>
                  <a:gd name="T12" fmla="*/ 183 w 183"/>
                  <a:gd name="T13" fmla="*/ 6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3" h="229">
                    <a:moveTo>
                      <a:pt x="183" y="67"/>
                    </a:moveTo>
                    <a:lnTo>
                      <a:pt x="122" y="57"/>
                    </a:lnTo>
                    <a:lnTo>
                      <a:pt x="129" y="17"/>
                    </a:lnTo>
                    <a:lnTo>
                      <a:pt x="39" y="0"/>
                    </a:lnTo>
                    <a:lnTo>
                      <a:pt x="0" y="201"/>
                    </a:lnTo>
                    <a:lnTo>
                      <a:pt x="158" y="229"/>
                    </a:lnTo>
                    <a:lnTo>
                      <a:pt x="183" y="67"/>
                    </a:lnTo>
                    <a:close/>
                  </a:path>
                </a:pathLst>
              </a:custGeom>
              <a:solidFill>
                <a:srgbClr val="BF92C8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71BB259F-5E79-3411-EB36-CD220AB1E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8094" y="2164816"/>
                <a:ext cx="354153" cy="536288"/>
              </a:xfrm>
              <a:custGeom>
                <a:avLst/>
                <a:gdLst>
                  <a:gd name="T0" fmla="*/ 5 w 248"/>
                  <a:gd name="T1" fmla="*/ 131 h 375"/>
                  <a:gd name="T2" fmla="*/ 1 w 248"/>
                  <a:gd name="T3" fmla="*/ 132 h 375"/>
                  <a:gd name="T4" fmla="*/ 0 w 248"/>
                  <a:gd name="T5" fmla="*/ 135 h 375"/>
                  <a:gd name="T6" fmla="*/ 1 w 248"/>
                  <a:gd name="T7" fmla="*/ 139 h 375"/>
                  <a:gd name="T8" fmla="*/ 2 w 248"/>
                  <a:gd name="T9" fmla="*/ 142 h 375"/>
                  <a:gd name="T10" fmla="*/ 3 w 248"/>
                  <a:gd name="T11" fmla="*/ 143 h 375"/>
                  <a:gd name="T12" fmla="*/ 7 w 248"/>
                  <a:gd name="T13" fmla="*/ 145 h 375"/>
                  <a:gd name="T14" fmla="*/ 160 w 248"/>
                  <a:gd name="T15" fmla="*/ 375 h 375"/>
                  <a:gd name="T16" fmla="*/ 163 w 248"/>
                  <a:gd name="T17" fmla="*/ 371 h 375"/>
                  <a:gd name="T18" fmla="*/ 164 w 248"/>
                  <a:gd name="T19" fmla="*/ 367 h 375"/>
                  <a:gd name="T20" fmla="*/ 164 w 248"/>
                  <a:gd name="T21" fmla="*/ 354 h 375"/>
                  <a:gd name="T22" fmla="*/ 164 w 248"/>
                  <a:gd name="T23" fmla="*/ 340 h 375"/>
                  <a:gd name="T24" fmla="*/ 164 w 248"/>
                  <a:gd name="T25" fmla="*/ 329 h 375"/>
                  <a:gd name="T26" fmla="*/ 167 w 248"/>
                  <a:gd name="T27" fmla="*/ 326 h 375"/>
                  <a:gd name="T28" fmla="*/ 174 w 248"/>
                  <a:gd name="T29" fmla="*/ 324 h 375"/>
                  <a:gd name="T30" fmla="*/ 176 w 248"/>
                  <a:gd name="T31" fmla="*/ 328 h 375"/>
                  <a:gd name="T32" fmla="*/ 180 w 248"/>
                  <a:gd name="T33" fmla="*/ 326 h 375"/>
                  <a:gd name="T34" fmla="*/ 185 w 248"/>
                  <a:gd name="T35" fmla="*/ 330 h 375"/>
                  <a:gd name="T36" fmla="*/ 188 w 248"/>
                  <a:gd name="T37" fmla="*/ 332 h 375"/>
                  <a:gd name="T38" fmla="*/ 191 w 248"/>
                  <a:gd name="T39" fmla="*/ 330 h 375"/>
                  <a:gd name="T40" fmla="*/ 197 w 248"/>
                  <a:gd name="T41" fmla="*/ 312 h 375"/>
                  <a:gd name="T42" fmla="*/ 202 w 248"/>
                  <a:gd name="T43" fmla="*/ 287 h 375"/>
                  <a:gd name="T44" fmla="*/ 248 w 248"/>
                  <a:gd name="T45" fmla="*/ 49 h 375"/>
                  <a:gd name="T46" fmla="*/ 134 w 248"/>
                  <a:gd name="T47" fmla="*/ 24 h 375"/>
                  <a:gd name="T48" fmla="*/ 42 w 248"/>
                  <a:gd name="T49" fmla="*/ 0 h 375"/>
                  <a:gd name="T50" fmla="*/ 8 w 248"/>
                  <a:gd name="T51" fmla="*/ 130 h 375"/>
                  <a:gd name="T52" fmla="*/ 5 w 248"/>
                  <a:gd name="T53" fmla="*/ 13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8" h="375">
                    <a:moveTo>
                      <a:pt x="5" y="131"/>
                    </a:moveTo>
                    <a:cubicBezTo>
                      <a:pt x="1" y="132"/>
                      <a:pt x="1" y="132"/>
                      <a:pt x="1" y="132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3" y="143"/>
                      <a:pt x="3" y="143"/>
                      <a:pt x="3" y="14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60" y="375"/>
                      <a:pt x="160" y="375"/>
                      <a:pt x="160" y="375"/>
                    </a:cubicBezTo>
                    <a:cubicBezTo>
                      <a:pt x="163" y="371"/>
                      <a:pt x="163" y="371"/>
                      <a:pt x="163" y="371"/>
                    </a:cubicBezTo>
                    <a:cubicBezTo>
                      <a:pt x="164" y="367"/>
                      <a:pt x="164" y="367"/>
                      <a:pt x="164" y="367"/>
                    </a:cubicBezTo>
                    <a:cubicBezTo>
                      <a:pt x="164" y="354"/>
                      <a:pt x="164" y="354"/>
                      <a:pt x="164" y="354"/>
                    </a:cubicBezTo>
                    <a:cubicBezTo>
                      <a:pt x="164" y="340"/>
                      <a:pt x="164" y="340"/>
                      <a:pt x="164" y="340"/>
                    </a:cubicBezTo>
                    <a:cubicBezTo>
                      <a:pt x="164" y="329"/>
                      <a:pt x="164" y="329"/>
                      <a:pt x="164" y="329"/>
                    </a:cubicBezTo>
                    <a:cubicBezTo>
                      <a:pt x="167" y="326"/>
                      <a:pt x="167" y="326"/>
                      <a:pt x="167" y="326"/>
                    </a:cubicBezTo>
                    <a:cubicBezTo>
                      <a:pt x="174" y="324"/>
                      <a:pt x="174" y="324"/>
                      <a:pt x="174" y="324"/>
                    </a:cubicBezTo>
                    <a:cubicBezTo>
                      <a:pt x="176" y="328"/>
                      <a:pt x="176" y="328"/>
                      <a:pt x="176" y="328"/>
                    </a:cubicBezTo>
                    <a:cubicBezTo>
                      <a:pt x="180" y="326"/>
                      <a:pt x="180" y="326"/>
                      <a:pt x="180" y="326"/>
                    </a:cubicBezTo>
                    <a:cubicBezTo>
                      <a:pt x="185" y="330"/>
                      <a:pt x="185" y="330"/>
                      <a:pt x="185" y="330"/>
                    </a:cubicBezTo>
                    <a:cubicBezTo>
                      <a:pt x="188" y="332"/>
                      <a:pt x="188" y="332"/>
                      <a:pt x="188" y="332"/>
                    </a:cubicBezTo>
                    <a:cubicBezTo>
                      <a:pt x="191" y="330"/>
                      <a:pt x="191" y="330"/>
                      <a:pt x="191" y="330"/>
                    </a:cubicBezTo>
                    <a:cubicBezTo>
                      <a:pt x="191" y="330"/>
                      <a:pt x="195" y="316"/>
                      <a:pt x="197" y="312"/>
                    </a:cubicBezTo>
                    <a:cubicBezTo>
                      <a:pt x="198" y="306"/>
                      <a:pt x="202" y="287"/>
                      <a:pt x="202" y="287"/>
                    </a:cubicBezTo>
                    <a:cubicBezTo>
                      <a:pt x="248" y="49"/>
                      <a:pt x="248" y="49"/>
                      <a:pt x="248" y="49"/>
                    </a:cubicBezTo>
                    <a:cubicBezTo>
                      <a:pt x="248" y="49"/>
                      <a:pt x="163" y="31"/>
                      <a:pt x="134" y="24"/>
                    </a:cubicBezTo>
                    <a:cubicBezTo>
                      <a:pt x="111" y="19"/>
                      <a:pt x="42" y="0"/>
                      <a:pt x="42" y="0"/>
                    </a:cubicBezTo>
                    <a:cubicBezTo>
                      <a:pt x="8" y="130"/>
                      <a:pt x="8" y="130"/>
                      <a:pt x="8" y="130"/>
                    </a:cubicBezTo>
                    <a:lnTo>
                      <a:pt x="5" y="131"/>
                    </a:lnTo>
                    <a:close/>
                  </a:path>
                </a:pathLst>
              </a:custGeom>
              <a:solidFill>
                <a:srgbClr val="074E80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77B26CB-18C4-4E19-897D-2C058D63A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001" y="1830900"/>
                <a:ext cx="440161" cy="372704"/>
              </a:xfrm>
              <a:custGeom>
                <a:avLst/>
                <a:gdLst>
                  <a:gd name="T0" fmla="*/ 269 w 308"/>
                  <a:gd name="T1" fmla="*/ 182 h 261"/>
                  <a:gd name="T2" fmla="*/ 270 w 308"/>
                  <a:gd name="T3" fmla="*/ 175 h 261"/>
                  <a:gd name="T4" fmla="*/ 275 w 308"/>
                  <a:gd name="T5" fmla="*/ 171 h 261"/>
                  <a:gd name="T6" fmla="*/ 276 w 308"/>
                  <a:gd name="T7" fmla="*/ 159 h 261"/>
                  <a:gd name="T8" fmla="*/ 274 w 308"/>
                  <a:gd name="T9" fmla="*/ 154 h 261"/>
                  <a:gd name="T10" fmla="*/ 271 w 308"/>
                  <a:gd name="T11" fmla="*/ 153 h 261"/>
                  <a:gd name="T12" fmla="*/ 270 w 308"/>
                  <a:gd name="T13" fmla="*/ 145 h 261"/>
                  <a:gd name="T14" fmla="*/ 277 w 308"/>
                  <a:gd name="T15" fmla="*/ 137 h 261"/>
                  <a:gd name="T16" fmla="*/ 288 w 308"/>
                  <a:gd name="T17" fmla="*/ 125 h 261"/>
                  <a:gd name="T18" fmla="*/ 291 w 308"/>
                  <a:gd name="T19" fmla="*/ 120 h 261"/>
                  <a:gd name="T20" fmla="*/ 297 w 308"/>
                  <a:gd name="T21" fmla="*/ 111 h 261"/>
                  <a:gd name="T22" fmla="*/ 304 w 308"/>
                  <a:gd name="T23" fmla="*/ 104 h 261"/>
                  <a:gd name="T24" fmla="*/ 308 w 308"/>
                  <a:gd name="T25" fmla="*/ 98 h 261"/>
                  <a:gd name="T26" fmla="*/ 307 w 308"/>
                  <a:gd name="T27" fmla="*/ 90 h 261"/>
                  <a:gd name="T28" fmla="*/ 300 w 308"/>
                  <a:gd name="T29" fmla="*/ 83 h 261"/>
                  <a:gd name="T30" fmla="*/ 297 w 308"/>
                  <a:gd name="T31" fmla="*/ 74 h 261"/>
                  <a:gd name="T32" fmla="*/ 220 w 308"/>
                  <a:gd name="T33" fmla="*/ 56 h 261"/>
                  <a:gd name="T34" fmla="*/ 211 w 308"/>
                  <a:gd name="T35" fmla="*/ 56 h 261"/>
                  <a:gd name="T36" fmla="*/ 178 w 308"/>
                  <a:gd name="T37" fmla="*/ 58 h 261"/>
                  <a:gd name="T38" fmla="*/ 172 w 308"/>
                  <a:gd name="T39" fmla="*/ 57 h 261"/>
                  <a:gd name="T40" fmla="*/ 167 w 308"/>
                  <a:gd name="T41" fmla="*/ 58 h 261"/>
                  <a:gd name="T42" fmla="*/ 164 w 308"/>
                  <a:gd name="T43" fmla="*/ 56 h 261"/>
                  <a:gd name="T44" fmla="*/ 156 w 308"/>
                  <a:gd name="T45" fmla="*/ 55 h 261"/>
                  <a:gd name="T46" fmla="*/ 155 w 308"/>
                  <a:gd name="T47" fmla="*/ 52 h 261"/>
                  <a:gd name="T48" fmla="*/ 143 w 308"/>
                  <a:gd name="T49" fmla="*/ 49 h 261"/>
                  <a:gd name="T50" fmla="*/ 136 w 308"/>
                  <a:gd name="T51" fmla="*/ 46 h 261"/>
                  <a:gd name="T52" fmla="*/ 121 w 308"/>
                  <a:gd name="T53" fmla="*/ 49 h 261"/>
                  <a:gd name="T54" fmla="*/ 103 w 308"/>
                  <a:gd name="T55" fmla="*/ 40 h 261"/>
                  <a:gd name="T56" fmla="*/ 99 w 308"/>
                  <a:gd name="T57" fmla="*/ 12 h 261"/>
                  <a:gd name="T58" fmla="*/ 90 w 308"/>
                  <a:gd name="T59" fmla="*/ 10 h 261"/>
                  <a:gd name="T60" fmla="*/ 80 w 308"/>
                  <a:gd name="T61" fmla="*/ 4 h 261"/>
                  <a:gd name="T62" fmla="*/ 70 w 308"/>
                  <a:gd name="T63" fmla="*/ 0 h 261"/>
                  <a:gd name="T64" fmla="*/ 68 w 308"/>
                  <a:gd name="T65" fmla="*/ 13 h 261"/>
                  <a:gd name="T66" fmla="*/ 64 w 308"/>
                  <a:gd name="T67" fmla="*/ 28 h 261"/>
                  <a:gd name="T68" fmla="*/ 60 w 308"/>
                  <a:gd name="T69" fmla="*/ 38 h 261"/>
                  <a:gd name="T70" fmla="*/ 55 w 308"/>
                  <a:gd name="T71" fmla="*/ 50 h 261"/>
                  <a:gd name="T72" fmla="*/ 47 w 308"/>
                  <a:gd name="T73" fmla="*/ 67 h 261"/>
                  <a:gd name="T74" fmla="*/ 35 w 308"/>
                  <a:gd name="T75" fmla="*/ 98 h 261"/>
                  <a:gd name="T76" fmla="*/ 24 w 308"/>
                  <a:gd name="T77" fmla="*/ 120 h 261"/>
                  <a:gd name="T78" fmla="*/ 18 w 308"/>
                  <a:gd name="T79" fmla="*/ 130 h 261"/>
                  <a:gd name="T80" fmla="*/ 14 w 308"/>
                  <a:gd name="T81" fmla="*/ 136 h 261"/>
                  <a:gd name="T82" fmla="*/ 5 w 308"/>
                  <a:gd name="T83" fmla="*/ 148 h 261"/>
                  <a:gd name="T84" fmla="*/ 5 w 308"/>
                  <a:gd name="T85" fmla="*/ 160 h 261"/>
                  <a:gd name="T86" fmla="*/ 5 w 308"/>
                  <a:gd name="T87" fmla="*/ 164 h 261"/>
                  <a:gd name="T88" fmla="*/ 3 w 308"/>
                  <a:gd name="T89" fmla="*/ 169 h 261"/>
                  <a:gd name="T90" fmla="*/ 1 w 308"/>
                  <a:gd name="T91" fmla="*/ 174 h 261"/>
                  <a:gd name="T92" fmla="*/ 0 w 308"/>
                  <a:gd name="T93" fmla="*/ 187 h 261"/>
                  <a:gd name="T94" fmla="*/ 3 w 308"/>
                  <a:gd name="T95" fmla="*/ 193 h 261"/>
                  <a:gd name="T96" fmla="*/ 239 w 308"/>
                  <a:gd name="T97" fmla="*/ 258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8" h="261">
                    <a:moveTo>
                      <a:pt x="251" y="261"/>
                    </a:moveTo>
                    <a:cubicBezTo>
                      <a:pt x="269" y="182"/>
                      <a:pt x="269" y="182"/>
                      <a:pt x="269" y="182"/>
                    </a:cubicBezTo>
                    <a:cubicBezTo>
                      <a:pt x="269" y="177"/>
                      <a:pt x="269" y="177"/>
                      <a:pt x="269" y="177"/>
                    </a:cubicBezTo>
                    <a:cubicBezTo>
                      <a:pt x="270" y="175"/>
                      <a:pt x="270" y="175"/>
                      <a:pt x="270" y="175"/>
                    </a:cubicBezTo>
                    <a:cubicBezTo>
                      <a:pt x="275" y="173"/>
                      <a:pt x="275" y="173"/>
                      <a:pt x="275" y="173"/>
                    </a:cubicBezTo>
                    <a:cubicBezTo>
                      <a:pt x="275" y="171"/>
                      <a:pt x="275" y="171"/>
                      <a:pt x="275" y="171"/>
                    </a:cubicBezTo>
                    <a:cubicBezTo>
                      <a:pt x="276" y="167"/>
                      <a:pt x="276" y="167"/>
                      <a:pt x="276" y="167"/>
                    </a:cubicBezTo>
                    <a:cubicBezTo>
                      <a:pt x="276" y="159"/>
                      <a:pt x="276" y="159"/>
                      <a:pt x="276" y="159"/>
                    </a:cubicBezTo>
                    <a:cubicBezTo>
                      <a:pt x="277" y="157"/>
                      <a:pt x="277" y="157"/>
                      <a:pt x="277" y="157"/>
                    </a:cubicBezTo>
                    <a:cubicBezTo>
                      <a:pt x="274" y="154"/>
                      <a:pt x="274" y="154"/>
                      <a:pt x="274" y="154"/>
                    </a:cubicBezTo>
                    <a:cubicBezTo>
                      <a:pt x="273" y="154"/>
                      <a:pt x="273" y="154"/>
                      <a:pt x="273" y="154"/>
                    </a:cubicBezTo>
                    <a:cubicBezTo>
                      <a:pt x="271" y="153"/>
                      <a:pt x="271" y="153"/>
                      <a:pt x="271" y="153"/>
                    </a:cubicBezTo>
                    <a:cubicBezTo>
                      <a:pt x="269" y="150"/>
                      <a:pt x="269" y="150"/>
                      <a:pt x="269" y="150"/>
                    </a:cubicBezTo>
                    <a:cubicBezTo>
                      <a:pt x="270" y="145"/>
                      <a:pt x="270" y="145"/>
                      <a:pt x="270" y="145"/>
                    </a:cubicBezTo>
                    <a:cubicBezTo>
                      <a:pt x="271" y="142"/>
                      <a:pt x="271" y="142"/>
                      <a:pt x="271" y="142"/>
                    </a:cubicBezTo>
                    <a:cubicBezTo>
                      <a:pt x="277" y="137"/>
                      <a:pt x="277" y="137"/>
                      <a:pt x="277" y="137"/>
                    </a:cubicBezTo>
                    <a:cubicBezTo>
                      <a:pt x="285" y="129"/>
                      <a:pt x="285" y="129"/>
                      <a:pt x="285" y="129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89" y="121"/>
                      <a:pt x="289" y="121"/>
                      <a:pt x="289" y="121"/>
                    </a:cubicBezTo>
                    <a:cubicBezTo>
                      <a:pt x="291" y="120"/>
                      <a:pt x="291" y="120"/>
                      <a:pt x="291" y="120"/>
                    </a:cubicBezTo>
                    <a:cubicBezTo>
                      <a:pt x="293" y="115"/>
                      <a:pt x="293" y="115"/>
                      <a:pt x="293" y="115"/>
                    </a:cubicBezTo>
                    <a:cubicBezTo>
                      <a:pt x="297" y="111"/>
                      <a:pt x="297" y="111"/>
                      <a:pt x="297" y="111"/>
                    </a:cubicBezTo>
                    <a:cubicBezTo>
                      <a:pt x="300" y="107"/>
                      <a:pt x="300" y="107"/>
                      <a:pt x="300" y="107"/>
                    </a:cubicBezTo>
                    <a:cubicBezTo>
                      <a:pt x="304" y="104"/>
                      <a:pt x="304" y="104"/>
                      <a:pt x="304" y="104"/>
                    </a:cubicBezTo>
                    <a:cubicBezTo>
                      <a:pt x="305" y="99"/>
                      <a:pt x="305" y="99"/>
                      <a:pt x="305" y="99"/>
                    </a:cubicBezTo>
                    <a:cubicBezTo>
                      <a:pt x="308" y="98"/>
                      <a:pt x="308" y="98"/>
                      <a:pt x="308" y="98"/>
                    </a:cubicBezTo>
                    <a:cubicBezTo>
                      <a:pt x="308" y="94"/>
                      <a:pt x="308" y="94"/>
                      <a:pt x="308" y="94"/>
                    </a:cubicBezTo>
                    <a:cubicBezTo>
                      <a:pt x="307" y="90"/>
                      <a:pt x="307" y="90"/>
                      <a:pt x="307" y="90"/>
                    </a:cubicBezTo>
                    <a:cubicBezTo>
                      <a:pt x="305" y="87"/>
                      <a:pt x="305" y="87"/>
                      <a:pt x="305" y="87"/>
                    </a:cubicBezTo>
                    <a:cubicBezTo>
                      <a:pt x="300" y="83"/>
                      <a:pt x="300" y="83"/>
                      <a:pt x="300" y="83"/>
                    </a:cubicBezTo>
                    <a:cubicBezTo>
                      <a:pt x="297" y="78"/>
                      <a:pt x="297" y="78"/>
                      <a:pt x="297" y="78"/>
                    </a:cubicBezTo>
                    <a:cubicBezTo>
                      <a:pt x="297" y="74"/>
                      <a:pt x="297" y="74"/>
                      <a:pt x="297" y="74"/>
                    </a:cubicBezTo>
                    <a:cubicBezTo>
                      <a:pt x="231" y="57"/>
                      <a:pt x="231" y="57"/>
                      <a:pt x="231" y="57"/>
                    </a:cubicBezTo>
                    <a:cubicBezTo>
                      <a:pt x="220" y="56"/>
                      <a:pt x="220" y="56"/>
                      <a:pt x="220" y="56"/>
                    </a:cubicBezTo>
                    <a:cubicBezTo>
                      <a:pt x="216" y="57"/>
                      <a:pt x="216" y="57"/>
                      <a:pt x="216" y="57"/>
                    </a:cubicBezTo>
                    <a:cubicBezTo>
                      <a:pt x="211" y="56"/>
                      <a:pt x="211" y="56"/>
                      <a:pt x="211" y="56"/>
                    </a:cubicBezTo>
                    <a:cubicBezTo>
                      <a:pt x="207" y="57"/>
                      <a:pt x="207" y="57"/>
                      <a:pt x="207" y="57"/>
                    </a:cubicBezTo>
                    <a:cubicBezTo>
                      <a:pt x="178" y="58"/>
                      <a:pt x="178" y="58"/>
                      <a:pt x="178" y="58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2" y="57"/>
                      <a:pt x="172" y="57"/>
                      <a:pt x="172" y="57"/>
                    </a:cubicBezTo>
                    <a:cubicBezTo>
                      <a:pt x="169" y="58"/>
                      <a:pt x="169" y="58"/>
                      <a:pt x="169" y="58"/>
                    </a:cubicBezTo>
                    <a:cubicBezTo>
                      <a:pt x="167" y="58"/>
                      <a:pt x="167" y="58"/>
                      <a:pt x="167" y="58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56" y="55"/>
                      <a:pt x="156" y="55"/>
                      <a:pt x="156" y="55"/>
                    </a:cubicBezTo>
                    <a:cubicBezTo>
                      <a:pt x="155" y="53"/>
                      <a:pt x="155" y="53"/>
                      <a:pt x="155" y="53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1" y="51"/>
                      <a:pt x="151" y="51"/>
                      <a:pt x="151" y="51"/>
                    </a:cubicBezTo>
                    <a:cubicBezTo>
                      <a:pt x="143" y="49"/>
                      <a:pt x="143" y="49"/>
                      <a:pt x="143" y="49"/>
                    </a:cubicBezTo>
                    <a:cubicBezTo>
                      <a:pt x="138" y="47"/>
                      <a:pt x="138" y="47"/>
                      <a:pt x="138" y="47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30" y="47"/>
                      <a:pt x="130" y="47"/>
                      <a:pt x="130" y="47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0"/>
                      <a:pt x="106" y="33"/>
                      <a:pt x="105" y="24"/>
                    </a:cubicBezTo>
                    <a:cubicBezTo>
                      <a:pt x="104" y="14"/>
                      <a:pt x="99" y="12"/>
                      <a:pt x="99" y="12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0" y="10"/>
                      <a:pt x="90" y="4"/>
                      <a:pt x="85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5" y="50"/>
                      <a:pt x="55" y="50"/>
                      <a:pt x="55" y="50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18" y="130"/>
                      <a:pt x="18" y="130"/>
                      <a:pt x="18" y="130"/>
                    </a:cubicBezTo>
                    <a:cubicBezTo>
                      <a:pt x="15" y="133"/>
                      <a:pt x="15" y="133"/>
                      <a:pt x="15" y="133"/>
                    </a:cubicBezTo>
                    <a:cubicBezTo>
                      <a:pt x="14" y="136"/>
                      <a:pt x="14" y="136"/>
                      <a:pt x="14" y="136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5" y="148"/>
                      <a:pt x="5" y="148"/>
                      <a:pt x="5" y="148"/>
                    </a:cubicBezTo>
                    <a:cubicBezTo>
                      <a:pt x="3" y="152"/>
                      <a:pt x="3" y="152"/>
                      <a:pt x="3" y="152"/>
                    </a:cubicBezTo>
                    <a:cubicBezTo>
                      <a:pt x="5" y="160"/>
                      <a:pt x="5" y="160"/>
                      <a:pt x="5" y="160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4"/>
                      <a:pt x="5" y="164"/>
                      <a:pt x="5" y="164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3" y="193"/>
                      <a:pt x="3" y="193"/>
                      <a:pt x="3" y="193"/>
                    </a:cubicBezTo>
                    <a:cubicBezTo>
                      <a:pt x="147" y="234"/>
                      <a:pt x="147" y="234"/>
                      <a:pt x="147" y="234"/>
                    </a:cubicBezTo>
                    <a:cubicBezTo>
                      <a:pt x="147" y="234"/>
                      <a:pt x="216" y="253"/>
                      <a:pt x="239" y="258"/>
                    </a:cubicBezTo>
                    <a:cubicBezTo>
                      <a:pt x="242" y="259"/>
                      <a:pt x="246" y="260"/>
                      <a:pt x="251" y="261"/>
                    </a:cubicBezTo>
                    <a:close/>
                  </a:path>
                </a:pathLst>
              </a:custGeom>
              <a:solidFill>
                <a:srgbClr val="074E80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D14345C1-C782-C7D7-139D-1E50F35A7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212" y="1731400"/>
                <a:ext cx="325483" cy="532915"/>
              </a:xfrm>
              <a:custGeom>
                <a:avLst/>
                <a:gdLst>
                  <a:gd name="T0" fmla="*/ 46 w 228"/>
                  <a:gd name="T1" fmla="*/ 143 h 373"/>
                  <a:gd name="T2" fmla="*/ 49 w 228"/>
                  <a:gd name="T3" fmla="*/ 152 h 373"/>
                  <a:gd name="T4" fmla="*/ 56 w 228"/>
                  <a:gd name="T5" fmla="*/ 159 h 373"/>
                  <a:gd name="T6" fmla="*/ 57 w 228"/>
                  <a:gd name="T7" fmla="*/ 167 h 373"/>
                  <a:gd name="T8" fmla="*/ 53 w 228"/>
                  <a:gd name="T9" fmla="*/ 173 h 373"/>
                  <a:gd name="T10" fmla="*/ 46 w 228"/>
                  <a:gd name="T11" fmla="*/ 180 h 373"/>
                  <a:gd name="T12" fmla="*/ 40 w 228"/>
                  <a:gd name="T13" fmla="*/ 189 h 373"/>
                  <a:gd name="T14" fmla="*/ 37 w 228"/>
                  <a:gd name="T15" fmla="*/ 194 h 373"/>
                  <a:gd name="T16" fmla="*/ 26 w 228"/>
                  <a:gd name="T17" fmla="*/ 206 h 373"/>
                  <a:gd name="T18" fmla="*/ 19 w 228"/>
                  <a:gd name="T19" fmla="*/ 214 h 373"/>
                  <a:gd name="T20" fmla="*/ 20 w 228"/>
                  <a:gd name="T21" fmla="*/ 222 h 373"/>
                  <a:gd name="T22" fmla="*/ 23 w 228"/>
                  <a:gd name="T23" fmla="*/ 223 h 373"/>
                  <a:gd name="T24" fmla="*/ 25 w 228"/>
                  <a:gd name="T25" fmla="*/ 228 h 373"/>
                  <a:gd name="T26" fmla="*/ 24 w 228"/>
                  <a:gd name="T27" fmla="*/ 240 h 373"/>
                  <a:gd name="T28" fmla="*/ 19 w 228"/>
                  <a:gd name="T29" fmla="*/ 244 h 373"/>
                  <a:gd name="T30" fmla="*/ 18 w 228"/>
                  <a:gd name="T31" fmla="*/ 251 h 373"/>
                  <a:gd name="T32" fmla="*/ 102 w 228"/>
                  <a:gd name="T33" fmla="*/ 352 h 373"/>
                  <a:gd name="T34" fmla="*/ 228 w 228"/>
                  <a:gd name="T35" fmla="*/ 256 h 373"/>
                  <a:gd name="T36" fmla="*/ 224 w 228"/>
                  <a:gd name="T37" fmla="*/ 252 h 373"/>
                  <a:gd name="T38" fmla="*/ 223 w 228"/>
                  <a:gd name="T39" fmla="*/ 247 h 373"/>
                  <a:gd name="T40" fmla="*/ 218 w 228"/>
                  <a:gd name="T41" fmla="*/ 241 h 373"/>
                  <a:gd name="T42" fmla="*/ 213 w 228"/>
                  <a:gd name="T43" fmla="*/ 246 h 373"/>
                  <a:gd name="T44" fmla="*/ 202 w 228"/>
                  <a:gd name="T45" fmla="*/ 248 h 373"/>
                  <a:gd name="T46" fmla="*/ 189 w 228"/>
                  <a:gd name="T47" fmla="*/ 245 h 373"/>
                  <a:gd name="T48" fmla="*/ 184 w 228"/>
                  <a:gd name="T49" fmla="*/ 247 h 373"/>
                  <a:gd name="T50" fmla="*/ 179 w 228"/>
                  <a:gd name="T51" fmla="*/ 247 h 373"/>
                  <a:gd name="T52" fmla="*/ 171 w 228"/>
                  <a:gd name="T53" fmla="*/ 244 h 373"/>
                  <a:gd name="T54" fmla="*/ 168 w 228"/>
                  <a:gd name="T55" fmla="*/ 247 h 373"/>
                  <a:gd name="T56" fmla="*/ 164 w 228"/>
                  <a:gd name="T57" fmla="*/ 249 h 373"/>
                  <a:gd name="T58" fmla="*/ 162 w 228"/>
                  <a:gd name="T59" fmla="*/ 242 h 373"/>
                  <a:gd name="T60" fmla="*/ 160 w 228"/>
                  <a:gd name="T61" fmla="*/ 232 h 373"/>
                  <a:gd name="T62" fmla="*/ 156 w 228"/>
                  <a:gd name="T63" fmla="*/ 226 h 373"/>
                  <a:gd name="T64" fmla="*/ 149 w 228"/>
                  <a:gd name="T65" fmla="*/ 220 h 373"/>
                  <a:gd name="T66" fmla="*/ 149 w 228"/>
                  <a:gd name="T67" fmla="*/ 213 h 373"/>
                  <a:gd name="T68" fmla="*/ 145 w 228"/>
                  <a:gd name="T69" fmla="*/ 204 h 373"/>
                  <a:gd name="T70" fmla="*/ 145 w 228"/>
                  <a:gd name="T71" fmla="*/ 195 h 373"/>
                  <a:gd name="T72" fmla="*/ 142 w 228"/>
                  <a:gd name="T73" fmla="*/ 183 h 373"/>
                  <a:gd name="T74" fmla="*/ 139 w 228"/>
                  <a:gd name="T75" fmla="*/ 179 h 373"/>
                  <a:gd name="T76" fmla="*/ 133 w 228"/>
                  <a:gd name="T77" fmla="*/ 182 h 373"/>
                  <a:gd name="T78" fmla="*/ 127 w 228"/>
                  <a:gd name="T79" fmla="*/ 186 h 373"/>
                  <a:gd name="T80" fmla="*/ 125 w 228"/>
                  <a:gd name="T81" fmla="*/ 183 h 373"/>
                  <a:gd name="T82" fmla="*/ 119 w 228"/>
                  <a:gd name="T83" fmla="*/ 179 h 373"/>
                  <a:gd name="T84" fmla="*/ 125 w 228"/>
                  <a:gd name="T85" fmla="*/ 168 h 373"/>
                  <a:gd name="T86" fmla="*/ 129 w 228"/>
                  <a:gd name="T87" fmla="*/ 166 h 373"/>
                  <a:gd name="T88" fmla="*/ 128 w 228"/>
                  <a:gd name="T89" fmla="*/ 154 h 373"/>
                  <a:gd name="T90" fmla="*/ 134 w 228"/>
                  <a:gd name="T91" fmla="*/ 141 h 373"/>
                  <a:gd name="T92" fmla="*/ 137 w 228"/>
                  <a:gd name="T93" fmla="*/ 131 h 373"/>
                  <a:gd name="T94" fmla="*/ 128 w 228"/>
                  <a:gd name="T95" fmla="*/ 128 h 373"/>
                  <a:gd name="T96" fmla="*/ 123 w 228"/>
                  <a:gd name="T97" fmla="*/ 118 h 373"/>
                  <a:gd name="T98" fmla="*/ 119 w 228"/>
                  <a:gd name="T99" fmla="*/ 106 h 373"/>
                  <a:gd name="T100" fmla="*/ 109 w 228"/>
                  <a:gd name="T101" fmla="*/ 93 h 373"/>
                  <a:gd name="T102" fmla="*/ 104 w 228"/>
                  <a:gd name="T103" fmla="*/ 82 h 373"/>
                  <a:gd name="T104" fmla="*/ 101 w 228"/>
                  <a:gd name="T105" fmla="*/ 76 h 373"/>
                  <a:gd name="T106" fmla="*/ 101 w 228"/>
                  <a:gd name="T107" fmla="*/ 69 h 373"/>
                  <a:gd name="T108" fmla="*/ 97 w 228"/>
                  <a:gd name="T109" fmla="*/ 62 h 373"/>
                  <a:gd name="T110" fmla="*/ 98 w 228"/>
                  <a:gd name="T111" fmla="*/ 48 h 373"/>
                  <a:gd name="T112" fmla="*/ 104 w 228"/>
                  <a:gd name="T113" fmla="*/ 25 h 373"/>
                  <a:gd name="T114" fmla="*/ 108 w 228"/>
                  <a:gd name="T115" fmla="*/ 8 h 373"/>
                  <a:gd name="T116" fmla="*/ 47 w 228"/>
                  <a:gd name="T117" fmla="*/ 12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8" h="373">
                    <a:moveTo>
                      <a:pt x="48" y="132"/>
                    </a:moveTo>
                    <a:cubicBezTo>
                      <a:pt x="48" y="138"/>
                      <a:pt x="46" y="143"/>
                      <a:pt x="46" y="143"/>
                    </a:cubicBezTo>
                    <a:cubicBezTo>
                      <a:pt x="46" y="147"/>
                      <a:pt x="46" y="147"/>
                      <a:pt x="46" y="147"/>
                    </a:cubicBezTo>
                    <a:cubicBezTo>
                      <a:pt x="49" y="152"/>
                      <a:pt x="49" y="152"/>
                      <a:pt x="49" y="152"/>
                    </a:cubicBezTo>
                    <a:cubicBezTo>
                      <a:pt x="54" y="156"/>
                      <a:pt x="54" y="156"/>
                      <a:pt x="54" y="156"/>
                    </a:cubicBezTo>
                    <a:cubicBezTo>
                      <a:pt x="56" y="159"/>
                      <a:pt x="56" y="159"/>
                      <a:pt x="56" y="159"/>
                    </a:cubicBezTo>
                    <a:cubicBezTo>
                      <a:pt x="57" y="163"/>
                      <a:pt x="57" y="163"/>
                      <a:pt x="57" y="163"/>
                    </a:cubicBezTo>
                    <a:cubicBezTo>
                      <a:pt x="57" y="167"/>
                      <a:pt x="57" y="167"/>
                      <a:pt x="57" y="167"/>
                    </a:cubicBezTo>
                    <a:cubicBezTo>
                      <a:pt x="54" y="168"/>
                      <a:pt x="54" y="168"/>
                      <a:pt x="54" y="168"/>
                    </a:cubicBezTo>
                    <a:cubicBezTo>
                      <a:pt x="53" y="173"/>
                      <a:pt x="53" y="173"/>
                      <a:pt x="53" y="173"/>
                    </a:cubicBezTo>
                    <a:cubicBezTo>
                      <a:pt x="49" y="176"/>
                      <a:pt x="49" y="176"/>
                      <a:pt x="49" y="176"/>
                    </a:cubicBezTo>
                    <a:cubicBezTo>
                      <a:pt x="46" y="180"/>
                      <a:pt x="46" y="180"/>
                      <a:pt x="46" y="180"/>
                    </a:cubicBezTo>
                    <a:cubicBezTo>
                      <a:pt x="42" y="184"/>
                      <a:pt x="42" y="184"/>
                      <a:pt x="42" y="184"/>
                    </a:cubicBezTo>
                    <a:cubicBezTo>
                      <a:pt x="40" y="189"/>
                      <a:pt x="40" y="189"/>
                      <a:pt x="40" y="189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37" y="194"/>
                      <a:pt x="37" y="194"/>
                      <a:pt x="37" y="194"/>
                    </a:cubicBezTo>
                    <a:cubicBezTo>
                      <a:pt x="34" y="198"/>
                      <a:pt x="34" y="198"/>
                      <a:pt x="34" y="198"/>
                    </a:cubicBezTo>
                    <a:cubicBezTo>
                      <a:pt x="26" y="206"/>
                      <a:pt x="26" y="206"/>
                      <a:pt x="26" y="206"/>
                    </a:cubicBezTo>
                    <a:cubicBezTo>
                      <a:pt x="20" y="211"/>
                      <a:pt x="20" y="211"/>
                      <a:pt x="20" y="211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8" y="219"/>
                      <a:pt x="18" y="219"/>
                      <a:pt x="18" y="219"/>
                    </a:cubicBezTo>
                    <a:cubicBezTo>
                      <a:pt x="20" y="222"/>
                      <a:pt x="20" y="222"/>
                      <a:pt x="20" y="222"/>
                    </a:cubicBezTo>
                    <a:cubicBezTo>
                      <a:pt x="22" y="223"/>
                      <a:pt x="22" y="223"/>
                      <a:pt x="22" y="223"/>
                    </a:cubicBezTo>
                    <a:cubicBezTo>
                      <a:pt x="23" y="223"/>
                      <a:pt x="23" y="223"/>
                      <a:pt x="23" y="223"/>
                    </a:cubicBezTo>
                    <a:cubicBezTo>
                      <a:pt x="26" y="226"/>
                      <a:pt x="26" y="226"/>
                      <a:pt x="26" y="226"/>
                    </a:cubicBezTo>
                    <a:cubicBezTo>
                      <a:pt x="25" y="228"/>
                      <a:pt x="25" y="228"/>
                      <a:pt x="25" y="228"/>
                    </a:cubicBezTo>
                    <a:cubicBezTo>
                      <a:pt x="25" y="236"/>
                      <a:pt x="25" y="236"/>
                      <a:pt x="25" y="236"/>
                    </a:cubicBezTo>
                    <a:cubicBezTo>
                      <a:pt x="24" y="240"/>
                      <a:pt x="24" y="240"/>
                      <a:pt x="24" y="240"/>
                    </a:cubicBezTo>
                    <a:cubicBezTo>
                      <a:pt x="24" y="242"/>
                      <a:pt x="24" y="242"/>
                      <a:pt x="24" y="242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8" y="246"/>
                      <a:pt x="18" y="246"/>
                      <a:pt x="18" y="246"/>
                    </a:cubicBezTo>
                    <a:cubicBezTo>
                      <a:pt x="18" y="251"/>
                      <a:pt x="18" y="251"/>
                      <a:pt x="18" y="251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35" y="338"/>
                      <a:pt x="102" y="352"/>
                      <a:pt x="102" y="352"/>
                    </a:cubicBezTo>
                    <a:cubicBezTo>
                      <a:pt x="208" y="373"/>
                      <a:pt x="208" y="373"/>
                      <a:pt x="208" y="373"/>
                    </a:cubicBezTo>
                    <a:cubicBezTo>
                      <a:pt x="228" y="256"/>
                      <a:pt x="228" y="256"/>
                      <a:pt x="228" y="256"/>
                    </a:cubicBezTo>
                    <a:cubicBezTo>
                      <a:pt x="226" y="254"/>
                      <a:pt x="226" y="254"/>
                      <a:pt x="226" y="254"/>
                    </a:cubicBezTo>
                    <a:cubicBezTo>
                      <a:pt x="224" y="252"/>
                      <a:pt x="224" y="252"/>
                      <a:pt x="224" y="252"/>
                    </a:cubicBezTo>
                    <a:cubicBezTo>
                      <a:pt x="224" y="251"/>
                      <a:pt x="224" y="251"/>
                      <a:pt x="224" y="251"/>
                    </a:cubicBezTo>
                    <a:cubicBezTo>
                      <a:pt x="223" y="247"/>
                      <a:pt x="223" y="247"/>
                      <a:pt x="223" y="247"/>
                    </a:cubicBezTo>
                    <a:cubicBezTo>
                      <a:pt x="221" y="244"/>
                      <a:pt x="221" y="244"/>
                      <a:pt x="221" y="244"/>
                    </a:cubicBezTo>
                    <a:cubicBezTo>
                      <a:pt x="218" y="241"/>
                      <a:pt x="218" y="241"/>
                      <a:pt x="218" y="241"/>
                    </a:cubicBezTo>
                    <a:cubicBezTo>
                      <a:pt x="214" y="241"/>
                      <a:pt x="214" y="241"/>
                      <a:pt x="214" y="241"/>
                    </a:cubicBezTo>
                    <a:cubicBezTo>
                      <a:pt x="213" y="246"/>
                      <a:pt x="213" y="246"/>
                      <a:pt x="213" y="246"/>
                    </a:cubicBezTo>
                    <a:cubicBezTo>
                      <a:pt x="212" y="249"/>
                      <a:pt x="212" y="249"/>
                      <a:pt x="212" y="249"/>
                    </a:cubicBezTo>
                    <a:cubicBezTo>
                      <a:pt x="202" y="248"/>
                      <a:pt x="202" y="248"/>
                      <a:pt x="202" y="248"/>
                    </a:cubicBezTo>
                    <a:cubicBezTo>
                      <a:pt x="197" y="246"/>
                      <a:pt x="197" y="246"/>
                      <a:pt x="197" y="246"/>
                    </a:cubicBezTo>
                    <a:cubicBezTo>
                      <a:pt x="189" y="245"/>
                      <a:pt x="189" y="245"/>
                      <a:pt x="189" y="245"/>
                    </a:cubicBezTo>
                    <a:cubicBezTo>
                      <a:pt x="185" y="245"/>
                      <a:pt x="185" y="245"/>
                      <a:pt x="185" y="245"/>
                    </a:cubicBezTo>
                    <a:cubicBezTo>
                      <a:pt x="184" y="247"/>
                      <a:pt x="184" y="247"/>
                      <a:pt x="184" y="247"/>
                    </a:cubicBezTo>
                    <a:cubicBezTo>
                      <a:pt x="184" y="249"/>
                      <a:pt x="184" y="249"/>
                      <a:pt x="184" y="249"/>
                    </a:cubicBezTo>
                    <a:cubicBezTo>
                      <a:pt x="179" y="247"/>
                      <a:pt x="179" y="247"/>
                      <a:pt x="179" y="247"/>
                    </a:cubicBezTo>
                    <a:cubicBezTo>
                      <a:pt x="174" y="244"/>
                      <a:pt x="174" y="244"/>
                      <a:pt x="174" y="244"/>
                    </a:cubicBezTo>
                    <a:cubicBezTo>
                      <a:pt x="171" y="244"/>
                      <a:pt x="171" y="244"/>
                      <a:pt x="171" y="244"/>
                    </a:cubicBezTo>
                    <a:cubicBezTo>
                      <a:pt x="169" y="244"/>
                      <a:pt x="169" y="244"/>
                      <a:pt x="169" y="244"/>
                    </a:cubicBezTo>
                    <a:cubicBezTo>
                      <a:pt x="168" y="247"/>
                      <a:pt x="168" y="247"/>
                      <a:pt x="168" y="247"/>
                    </a:cubicBezTo>
                    <a:cubicBezTo>
                      <a:pt x="168" y="249"/>
                      <a:pt x="168" y="249"/>
                      <a:pt x="168" y="249"/>
                    </a:cubicBezTo>
                    <a:cubicBezTo>
                      <a:pt x="164" y="249"/>
                      <a:pt x="164" y="249"/>
                      <a:pt x="164" y="249"/>
                    </a:cubicBezTo>
                    <a:cubicBezTo>
                      <a:pt x="162" y="245"/>
                      <a:pt x="162" y="245"/>
                      <a:pt x="162" y="245"/>
                    </a:cubicBezTo>
                    <a:cubicBezTo>
                      <a:pt x="162" y="242"/>
                      <a:pt x="162" y="242"/>
                      <a:pt x="162" y="242"/>
                    </a:cubicBezTo>
                    <a:cubicBezTo>
                      <a:pt x="162" y="238"/>
                      <a:pt x="162" y="238"/>
                      <a:pt x="162" y="238"/>
                    </a:cubicBezTo>
                    <a:cubicBezTo>
                      <a:pt x="160" y="232"/>
                      <a:pt x="160" y="232"/>
                      <a:pt x="160" y="232"/>
                    </a:cubicBezTo>
                    <a:cubicBezTo>
                      <a:pt x="160" y="226"/>
                      <a:pt x="160" y="226"/>
                      <a:pt x="160" y="226"/>
                    </a:cubicBezTo>
                    <a:cubicBezTo>
                      <a:pt x="156" y="226"/>
                      <a:pt x="156" y="226"/>
                      <a:pt x="156" y="226"/>
                    </a:cubicBezTo>
                    <a:cubicBezTo>
                      <a:pt x="151" y="223"/>
                      <a:pt x="151" y="223"/>
                      <a:pt x="151" y="223"/>
                    </a:cubicBezTo>
                    <a:cubicBezTo>
                      <a:pt x="149" y="220"/>
                      <a:pt x="149" y="220"/>
                      <a:pt x="149" y="220"/>
                    </a:cubicBezTo>
                    <a:cubicBezTo>
                      <a:pt x="149" y="218"/>
                      <a:pt x="149" y="218"/>
                      <a:pt x="149" y="218"/>
                    </a:cubicBezTo>
                    <a:cubicBezTo>
                      <a:pt x="149" y="213"/>
                      <a:pt x="149" y="213"/>
                      <a:pt x="149" y="213"/>
                    </a:cubicBezTo>
                    <a:cubicBezTo>
                      <a:pt x="149" y="208"/>
                      <a:pt x="149" y="208"/>
                      <a:pt x="149" y="208"/>
                    </a:cubicBezTo>
                    <a:cubicBezTo>
                      <a:pt x="145" y="204"/>
                      <a:pt x="145" y="204"/>
                      <a:pt x="145" y="204"/>
                    </a:cubicBezTo>
                    <a:cubicBezTo>
                      <a:pt x="145" y="201"/>
                      <a:pt x="145" y="201"/>
                      <a:pt x="145" y="201"/>
                    </a:cubicBezTo>
                    <a:cubicBezTo>
                      <a:pt x="145" y="195"/>
                      <a:pt x="145" y="195"/>
                      <a:pt x="145" y="195"/>
                    </a:cubicBezTo>
                    <a:cubicBezTo>
                      <a:pt x="144" y="187"/>
                      <a:pt x="144" y="187"/>
                      <a:pt x="144" y="187"/>
                    </a:cubicBezTo>
                    <a:cubicBezTo>
                      <a:pt x="142" y="183"/>
                      <a:pt x="142" y="183"/>
                      <a:pt x="142" y="183"/>
                    </a:cubicBezTo>
                    <a:cubicBezTo>
                      <a:pt x="141" y="179"/>
                      <a:pt x="141" y="179"/>
                      <a:pt x="141" y="179"/>
                    </a:cubicBezTo>
                    <a:cubicBezTo>
                      <a:pt x="139" y="179"/>
                      <a:pt x="139" y="179"/>
                      <a:pt x="139" y="179"/>
                    </a:cubicBezTo>
                    <a:cubicBezTo>
                      <a:pt x="135" y="182"/>
                      <a:pt x="135" y="182"/>
                      <a:pt x="135" y="182"/>
                    </a:cubicBezTo>
                    <a:cubicBezTo>
                      <a:pt x="133" y="182"/>
                      <a:pt x="133" y="182"/>
                      <a:pt x="133" y="182"/>
                    </a:cubicBezTo>
                    <a:cubicBezTo>
                      <a:pt x="130" y="183"/>
                      <a:pt x="130" y="183"/>
                      <a:pt x="130" y="183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5" y="186"/>
                      <a:pt x="125" y="186"/>
                      <a:pt x="125" y="186"/>
                    </a:cubicBezTo>
                    <a:cubicBezTo>
                      <a:pt x="125" y="183"/>
                      <a:pt x="125" y="183"/>
                      <a:pt x="125" y="183"/>
                    </a:cubicBezTo>
                    <a:cubicBezTo>
                      <a:pt x="121" y="181"/>
                      <a:pt x="121" y="181"/>
                      <a:pt x="121" y="181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22" y="172"/>
                      <a:pt x="122" y="172"/>
                      <a:pt x="122" y="172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28" y="168"/>
                      <a:pt x="128" y="168"/>
                      <a:pt x="128" y="168"/>
                    </a:cubicBezTo>
                    <a:cubicBezTo>
                      <a:pt x="129" y="166"/>
                      <a:pt x="129" y="166"/>
                      <a:pt x="129" y="166"/>
                    </a:cubicBezTo>
                    <a:cubicBezTo>
                      <a:pt x="127" y="160"/>
                      <a:pt x="127" y="160"/>
                      <a:pt x="127" y="160"/>
                    </a:cubicBezTo>
                    <a:cubicBezTo>
                      <a:pt x="128" y="154"/>
                      <a:pt x="128" y="154"/>
                      <a:pt x="128" y="154"/>
                    </a:cubicBezTo>
                    <a:cubicBezTo>
                      <a:pt x="131" y="147"/>
                      <a:pt x="131" y="147"/>
                      <a:pt x="131" y="147"/>
                    </a:cubicBez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37" y="135"/>
                      <a:pt x="137" y="135"/>
                      <a:pt x="137" y="135"/>
                    </a:cubicBezTo>
                    <a:cubicBezTo>
                      <a:pt x="137" y="131"/>
                      <a:pt x="137" y="131"/>
                      <a:pt x="137" y="131"/>
                    </a:cubicBezTo>
                    <a:cubicBezTo>
                      <a:pt x="128" y="129"/>
                      <a:pt x="128" y="129"/>
                      <a:pt x="128" y="129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5" y="124"/>
                      <a:pt x="125" y="124"/>
                      <a:pt x="125" y="124"/>
                    </a:cubicBezTo>
                    <a:cubicBezTo>
                      <a:pt x="123" y="118"/>
                      <a:pt x="123" y="118"/>
                      <a:pt x="123" y="118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19" y="106"/>
                      <a:pt x="119" y="106"/>
                      <a:pt x="119" y="106"/>
                    </a:cubicBezTo>
                    <a:cubicBezTo>
                      <a:pt x="114" y="101"/>
                      <a:pt x="114" y="101"/>
                      <a:pt x="114" y="101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4" y="82"/>
                      <a:pt x="104" y="82"/>
                      <a:pt x="104" y="82"/>
                    </a:cubicBezTo>
                    <a:cubicBezTo>
                      <a:pt x="104" y="79"/>
                      <a:pt x="104" y="79"/>
                      <a:pt x="104" y="7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2"/>
                      <a:pt x="101" y="72"/>
                      <a:pt x="101" y="72"/>
                    </a:cubicBezTo>
                    <a:cubicBezTo>
                      <a:pt x="101" y="69"/>
                      <a:pt x="101" y="69"/>
                      <a:pt x="101" y="69"/>
                    </a:cubicBezTo>
                    <a:cubicBezTo>
                      <a:pt x="99" y="64"/>
                      <a:pt x="99" y="64"/>
                      <a:pt x="99" y="64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59"/>
                      <a:pt x="97" y="59"/>
                      <a:pt x="97" y="59"/>
                    </a:cubicBezTo>
                    <a:cubicBezTo>
                      <a:pt x="98" y="48"/>
                      <a:pt x="98" y="48"/>
                      <a:pt x="98" y="48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52" y="114"/>
                      <a:pt x="47" y="120"/>
                    </a:cubicBezTo>
                    <a:cubicBezTo>
                      <a:pt x="43" y="127"/>
                      <a:pt x="48" y="125"/>
                      <a:pt x="48" y="132"/>
                    </a:cubicBezTo>
                    <a:close/>
                  </a:path>
                </a:pathLst>
              </a:custGeom>
              <a:solidFill>
                <a:srgbClr val="BF92C8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A7291991-7A84-8770-1ED1-389F4DC91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501" y="1743205"/>
                <a:ext cx="558212" cy="360899"/>
              </a:xfrm>
              <a:custGeom>
                <a:avLst/>
                <a:gdLst>
                  <a:gd name="T0" fmla="*/ 184 w 391"/>
                  <a:gd name="T1" fmla="*/ 33 h 252"/>
                  <a:gd name="T2" fmla="*/ 9 w 391"/>
                  <a:gd name="T3" fmla="*/ 10 h 252"/>
                  <a:gd name="T4" fmla="*/ 4 w 391"/>
                  <a:gd name="T5" fmla="*/ 28 h 252"/>
                  <a:gd name="T6" fmla="*/ 0 w 391"/>
                  <a:gd name="T7" fmla="*/ 51 h 252"/>
                  <a:gd name="T8" fmla="*/ 2 w 391"/>
                  <a:gd name="T9" fmla="*/ 56 h 252"/>
                  <a:gd name="T10" fmla="*/ 4 w 391"/>
                  <a:gd name="T11" fmla="*/ 64 h 252"/>
                  <a:gd name="T12" fmla="*/ 7 w 391"/>
                  <a:gd name="T13" fmla="*/ 71 h 252"/>
                  <a:gd name="T14" fmla="*/ 11 w 391"/>
                  <a:gd name="T15" fmla="*/ 80 h 252"/>
                  <a:gd name="T16" fmla="*/ 17 w 391"/>
                  <a:gd name="T17" fmla="*/ 93 h 252"/>
                  <a:gd name="T18" fmla="*/ 25 w 391"/>
                  <a:gd name="T19" fmla="*/ 103 h 252"/>
                  <a:gd name="T20" fmla="*/ 28 w 391"/>
                  <a:gd name="T21" fmla="*/ 116 h 252"/>
                  <a:gd name="T22" fmla="*/ 31 w 391"/>
                  <a:gd name="T23" fmla="*/ 121 h 252"/>
                  <a:gd name="T24" fmla="*/ 40 w 391"/>
                  <a:gd name="T25" fmla="*/ 127 h 252"/>
                  <a:gd name="T26" fmla="*/ 34 w 391"/>
                  <a:gd name="T27" fmla="*/ 139 h 252"/>
                  <a:gd name="T28" fmla="*/ 30 w 391"/>
                  <a:gd name="T29" fmla="*/ 152 h 252"/>
                  <a:gd name="T30" fmla="*/ 31 w 391"/>
                  <a:gd name="T31" fmla="*/ 160 h 252"/>
                  <a:gd name="T32" fmla="*/ 25 w 391"/>
                  <a:gd name="T33" fmla="*/ 164 h 252"/>
                  <a:gd name="T34" fmla="*/ 24 w 391"/>
                  <a:gd name="T35" fmla="*/ 173 h 252"/>
                  <a:gd name="T36" fmla="*/ 28 w 391"/>
                  <a:gd name="T37" fmla="*/ 178 h 252"/>
                  <a:gd name="T38" fmla="*/ 33 w 391"/>
                  <a:gd name="T39" fmla="*/ 175 h 252"/>
                  <a:gd name="T40" fmla="*/ 38 w 391"/>
                  <a:gd name="T41" fmla="*/ 174 h 252"/>
                  <a:gd name="T42" fmla="*/ 44 w 391"/>
                  <a:gd name="T43" fmla="*/ 171 h 252"/>
                  <a:gd name="T44" fmla="*/ 47 w 391"/>
                  <a:gd name="T45" fmla="*/ 179 h 252"/>
                  <a:gd name="T46" fmla="*/ 48 w 391"/>
                  <a:gd name="T47" fmla="*/ 193 h 252"/>
                  <a:gd name="T48" fmla="*/ 52 w 391"/>
                  <a:gd name="T49" fmla="*/ 200 h 252"/>
                  <a:gd name="T50" fmla="*/ 52 w 391"/>
                  <a:gd name="T51" fmla="*/ 210 h 252"/>
                  <a:gd name="T52" fmla="*/ 54 w 391"/>
                  <a:gd name="T53" fmla="*/ 215 h 252"/>
                  <a:gd name="T54" fmla="*/ 63 w 391"/>
                  <a:gd name="T55" fmla="*/ 218 h 252"/>
                  <a:gd name="T56" fmla="*/ 65 w 391"/>
                  <a:gd name="T57" fmla="*/ 230 h 252"/>
                  <a:gd name="T58" fmla="*/ 65 w 391"/>
                  <a:gd name="T59" fmla="*/ 237 h 252"/>
                  <a:gd name="T60" fmla="*/ 71 w 391"/>
                  <a:gd name="T61" fmla="*/ 241 h 252"/>
                  <a:gd name="T62" fmla="*/ 72 w 391"/>
                  <a:gd name="T63" fmla="*/ 236 h 252"/>
                  <a:gd name="T64" fmla="*/ 77 w 391"/>
                  <a:gd name="T65" fmla="*/ 236 h 252"/>
                  <a:gd name="T66" fmla="*/ 87 w 391"/>
                  <a:gd name="T67" fmla="*/ 241 h 252"/>
                  <a:gd name="T68" fmla="*/ 88 w 391"/>
                  <a:gd name="T69" fmla="*/ 237 h 252"/>
                  <a:gd name="T70" fmla="*/ 100 w 391"/>
                  <a:gd name="T71" fmla="*/ 238 h 252"/>
                  <a:gd name="T72" fmla="*/ 115 w 391"/>
                  <a:gd name="T73" fmla="*/ 241 h 252"/>
                  <a:gd name="T74" fmla="*/ 117 w 391"/>
                  <a:gd name="T75" fmla="*/ 233 h 252"/>
                  <a:gd name="T76" fmla="*/ 124 w 391"/>
                  <a:gd name="T77" fmla="*/ 236 h 252"/>
                  <a:gd name="T78" fmla="*/ 127 w 391"/>
                  <a:gd name="T79" fmla="*/ 243 h 252"/>
                  <a:gd name="T80" fmla="*/ 129 w 391"/>
                  <a:gd name="T81" fmla="*/ 246 h 252"/>
                  <a:gd name="T82" fmla="*/ 136 w 391"/>
                  <a:gd name="T83" fmla="*/ 221 h 252"/>
                  <a:gd name="T84" fmla="*/ 373 w 391"/>
                  <a:gd name="T85" fmla="*/ 252 h 252"/>
                  <a:gd name="T86" fmla="*/ 391 w 391"/>
                  <a:gd name="T87" fmla="*/ 6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1" h="252">
                    <a:moveTo>
                      <a:pt x="391" y="60"/>
                    </a:moveTo>
                    <a:cubicBezTo>
                      <a:pt x="391" y="60"/>
                      <a:pt x="243" y="42"/>
                      <a:pt x="184" y="33"/>
                    </a:cubicBezTo>
                    <a:cubicBezTo>
                      <a:pt x="112" y="22"/>
                      <a:pt x="11" y="0"/>
                      <a:pt x="11" y="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40" y="123"/>
                      <a:pt x="40" y="123"/>
                      <a:pt x="40" y="123"/>
                    </a:cubicBezTo>
                    <a:cubicBezTo>
                      <a:pt x="40" y="127"/>
                      <a:pt x="40" y="127"/>
                      <a:pt x="40" y="127"/>
                    </a:cubicBezTo>
                    <a:cubicBezTo>
                      <a:pt x="37" y="133"/>
                      <a:pt x="37" y="133"/>
                      <a:pt x="37" y="133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1" y="146"/>
                      <a:pt x="31" y="146"/>
                      <a:pt x="31" y="146"/>
                    </a:cubicBezTo>
                    <a:cubicBezTo>
                      <a:pt x="30" y="152"/>
                      <a:pt x="30" y="152"/>
                      <a:pt x="30" y="152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1" y="160"/>
                      <a:pt x="31" y="160"/>
                      <a:pt x="31" y="160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5" y="164"/>
                      <a:pt x="25" y="164"/>
                      <a:pt x="25" y="164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24" y="173"/>
                      <a:pt x="24" y="173"/>
                      <a:pt x="24" y="173"/>
                    </a:cubicBezTo>
                    <a:cubicBezTo>
                      <a:pt x="28" y="175"/>
                      <a:pt x="28" y="175"/>
                      <a:pt x="28" y="175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30" y="178"/>
                      <a:pt x="30" y="178"/>
                      <a:pt x="30" y="178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6" y="174"/>
                      <a:pt x="36" y="174"/>
                      <a:pt x="36" y="174"/>
                    </a:cubicBezTo>
                    <a:cubicBezTo>
                      <a:pt x="38" y="174"/>
                      <a:pt x="38" y="174"/>
                      <a:pt x="38" y="174"/>
                    </a:cubicBezTo>
                    <a:cubicBezTo>
                      <a:pt x="42" y="171"/>
                      <a:pt x="42" y="171"/>
                      <a:pt x="42" y="171"/>
                    </a:cubicBezTo>
                    <a:cubicBezTo>
                      <a:pt x="44" y="171"/>
                      <a:pt x="44" y="171"/>
                      <a:pt x="44" y="171"/>
                    </a:cubicBezTo>
                    <a:cubicBezTo>
                      <a:pt x="45" y="175"/>
                      <a:pt x="45" y="175"/>
                      <a:pt x="45" y="175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8" y="187"/>
                      <a:pt x="48" y="187"/>
                      <a:pt x="48" y="187"/>
                    </a:cubicBezTo>
                    <a:cubicBezTo>
                      <a:pt x="48" y="193"/>
                      <a:pt x="48" y="193"/>
                      <a:pt x="48" y="193"/>
                    </a:cubicBezTo>
                    <a:cubicBezTo>
                      <a:pt x="48" y="196"/>
                      <a:pt x="48" y="196"/>
                      <a:pt x="48" y="196"/>
                    </a:cubicBezTo>
                    <a:cubicBezTo>
                      <a:pt x="52" y="200"/>
                      <a:pt x="52" y="200"/>
                      <a:pt x="52" y="200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10"/>
                      <a:pt x="52" y="210"/>
                      <a:pt x="52" y="210"/>
                    </a:cubicBezTo>
                    <a:cubicBezTo>
                      <a:pt x="52" y="212"/>
                      <a:pt x="52" y="212"/>
                      <a:pt x="52" y="212"/>
                    </a:cubicBezTo>
                    <a:cubicBezTo>
                      <a:pt x="54" y="215"/>
                      <a:pt x="54" y="215"/>
                      <a:pt x="54" y="215"/>
                    </a:cubicBezTo>
                    <a:cubicBezTo>
                      <a:pt x="59" y="218"/>
                      <a:pt x="59" y="218"/>
                      <a:pt x="59" y="218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63" y="224"/>
                      <a:pt x="63" y="224"/>
                      <a:pt x="63" y="224"/>
                    </a:cubicBezTo>
                    <a:cubicBezTo>
                      <a:pt x="65" y="230"/>
                      <a:pt x="65" y="230"/>
                      <a:pt x="65" y="230"/>
                    </a:cubicBezTo>
                    <a:cubicBezTo>
                      <a:pt x="65" y="234"/>
                      <a:pt x="65" y="234"/>
                      <a:pt x="65" y="234"/>
                    </a:cubicBezTo>
                    <a:cubicBezTo>
                      <a:pt x="65" y="237"/>
                      <a:pt x="65" y="237"/>
                      <a:pt x="65" y="237"/>
                    </a:cubicBezTo>
                    <a:cubicBezTo>
                      <a:pt x="67" y="241"/>
                      <a:pt x="67" y="241"/>
                      <a:pt x="67" y="241"/>
                    </a:cubicBezTo>
                    <a:cubicBezTo>
                      <a:pt x="71" y="241"/>
                      <a:pt x="71" y="241"/>
                      <a:pt x="71" y="241"/>
                    </a:cubicBezTo>
                    <a:cubicBezTo>
                      <a:pt x="71" y="239"/>
                      <a:pt x="71" y="239"/>
                      <a:pt x="71" y="239"/>
                    </a:cubicBezTo>
                    <a:cubicBezTo>
                      <a:pt x="72" y="236"/>
                      <a:pt x="72" y="236"/>
                      <a:pt x="72" y="236"/>
                    </a:cubicBezTo>
                    <a:cubicBezTo>
                      <a:pt x="74" y="236"/>
                      <a:pt x="74" y="236"/>
                      <a:pt x="74" y="236"/>
                    </a:cubicBezTo>
                    <a:cubicBezTo>
                      <a:pt x="77" y="236"/>
                      <a:pt x="77" y="236"/>
                      <a:pt x="77" y="236"/>
                    </a:cubicBezTo>
                    <a:cubicBezTo>
                      <a:pt x="82" y="239"/>
                      <a:pt x="82" y="239"/>
                      <a:pt x="82" y="239"/>
                    </a:cubicBezTo>
                    <a:cubicBezTo>
                      <a:pt x="87" y="241"/>
                      <a:pt x="87" y="241"/>
                      <a:pt x="87" y="241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8" y="237"/>
                      <a:pt x="88" y="237"/>
                      <a:pt x="88" y="237"/>
                    </a:cubicBezTo>
                    <a:cubicBezTo>
                      <a:pt x="92" y="237"/>
                      <a:pt x="92" y="237"/>
                      <a:pt x="92" y="237"/>
                    </a:cubicBezTo>
                    <a:cubicBezTo>
                      <a:pt x="100" y="238"/>
                      <a:pt x="100" y="238"/>
                      <a:pt x="100" y="238"/>
                    </a:cubicBezTo>
                    <a:cubicBezTo>
                      <a:pt x="105" y="240"/>
                      <a:pt x="105" y="240"/>
                      <a:pt x="105" y="240"/>
                    </a:cubicBezTo>
                    <a:cubicBezTo>
                      <a:pt x="115" y="241"/>
                      <a:pt x="115" y="241"/>
                      <a:pt x="115" y="241"/>
                    </a:cubicBezTo>
                    <a:cubicBezTo>
                      <a:pt x="116" y="238"/>
                      <a:pt x="116" y="238"/>
                      <a:pt x="116" y="238"/>
                    </a:cubicBezTo>
                    <a:cubicBezTo>
                      <a:pt x="117" y="233"/>
                      <a:pt x="117" y="233"/>
                      <a:pt x="117" y="233"/>
                    </a:cubicBezTo>
                    <a:cubicBezTo>
                      <a:pt x="121" y="233"/>
                      <a:pt x="121" y="233"/>
                      <a:pt x="121" y="233"/>
                    </a:cubicBezTo>
                    <a:cubicBezTo>
                      <a:pt x="124" y="236"/>
                      <a:pt x="124" y="236"/>
                      <a:pt x="124" y="236"/>
                    </a:cubicBezTo>
                    <a:cubicBezTo>
                      <a:pt x="126" y="239"/>
                      <a:pt x="126" y="239"/>
                      <a:pt x="126" y="239"/>
                    </a:cubicBezTo>
                    <a:cubicBezTo>
                      <a:pt x="127" y="243"/>
                      <a:pt x="127" y="243"/>
                      <a:pt x="127" y="243"/>
                    </a:cubicBezTo>
                    <a:cubicBezTo>
                      <a:pt x="127" y="244"/>
                      <a:pt x="127" y="244"/>
                      <a:pt x="127" y="244"/>
                    </a:cubicBezTo>
                    <a:cubicBezTo>
                      <a:pt x="129" y="246"/>
                      <a:pt x="129" y="246"/>
                      <a:pt x="129" y="246"/>
                    </a:cubicBezTo>
                    <a:cubicBezTo>
                      <a:pt x="131" y="248"/>
                      <a:pt x="131" y="248"/>
                      <a:pt x="131" y="248"/>
                    </a:cubicBezTo>
                    <a:cubicBezTo>
                      <a:pt x="136" y="221"/>
                      <a:pt x="136" y="221"/>
                      <a:pt x="136" y="221"/>
                    </a:cubicBezTo>
                    <a:cubicBezTo>
                      <a:pt x="372" y="252"/>
                      <a:pt x="372" y="252"/>
                      <a:pt x="372" y="252"/>
                    </a:cubicBezTo>
                    <a:cubicBezTo>
                      <a:pt x="373" y="252"/>
                      <a:pt x="373" y="252"/>
                      <a:pt x="373" y="252"/>
                    </a:cubicBezTo>
                    <a:cubicBezTo>
                      <a:pt x="377" y="207"/>
                      <a:pt x="377" y="207"/>
                      <a:pt x="377" y="207"/>
                    </a:cubicBezTo>
                    <a:lnTo>
                      <a:pt x="391" y="60"/>
                    </a:lnTo>
                    <a:close/>
                  </a:path>
                </a:pathLst>
              </a:custGeom>
              <a:solidFill>
                <a:srgbClr val="5F3467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F732929F-18D1-BDCE-3DD0-6EBF3DE29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7045" y="1787053"/>
                <a:ext cx="197314" cy="315365"/>
              </a:xfrm>
              <a:custGeom>
                <a:avLst/>
                <a:gdLst>
                  <a:gd name="T0" fmla="*/ 34 w 117"/>
                  <a:gd name="T1" fmla="*/ 182 h 187"/>
                  <a:gd name="T2" fmla="*/ 34 w 117"/>
                  <a:gd name="T3" fmla="*/ 176 h 187"/>
                  <a:gd name="T4" fmla="*/ 37 w 117"/>
                  <a:gd name="T5" fmla="*/ 171 h 187"/>
                  <a:gd name="T6" fmla="*/ 40 w 117"/>
                  <a:gd name="T7" fmla="*/ 166 h 187"/>
                  <a:gd name="T8" fmla="*/ 44 w 117"/>
                  <a:gd name="T9" fmla="*/ 161 h 187"/>
                  <a:gd name="T10" fmla="*/ 40 w 117"/>
                  <a:gd name="T11" fmla="*/ 159 h 187"/>
                  <a:gd name="T12" fmla="*/ 42 w 117"/>
                  <a:gd name="T13" fmla="*/ 155 h 187"/>
                  <a:gd name="T14" fmla="*/ 45 w 117"/>
                  <a:gd name="T15" fmla="*/ 155 h 187"/>
                  <a:gd name="T16" fmla="*/ 48 w 117"/>
                  <a:gd name="T17" fmla="*/ 150 h 187"/>
                  <a:gd name="T18" fmla="*/ 52 w 117"/>
                  <a:gd name="T19" fmla="*/ 153 h 187"/>
                  <a:gd name="T20" fmla="*/ 51 w 117"/>
                  <a:gd name="T21" fmla="*/ 149 h 187"/>
                  <a:gd name="T22" fmla="*/ 56 w 117"/>
                  <a:gd name="T23" fmla="*/ 148 h 187"/>
                  <a:gd name="T24" fmla="*/ 59 w 117"/>
                  <a:gd name="T25" fmla="*/ 139 h 187"/>
                  <a:gd name="T26" fmla="*/ 67 w 117"/>
                  <a:gd name="T27" fmla="*/ 141 h 187"/>
                  <a:gd name="T28" fmla="*/ 68 w 117"/>
                  <a:gd name="T29" fmla="*/ 132 h 187"/>
                  <a:gd name="T30" fmla="*/ 68 w 117"/>
                  <a:gd name="T31" fmla="*/ 123 h 187"/>
                  <a:gd name="T32" fmla="*/ 69 w 117"/>
                  <a:gd name="T33" fmla="*/ 116 h 187"/>
                  <a:gd name="T34" fmla="*/ 79 w 117"/>
                  <a:gd name="T35" fmla="*/ 122 h 187"/>
                  <a:gd name="T36" fmla="*/ 81 w 117"/>
                  <a:gd name="T37" fmla="*/ 115 h 187"/>
                  <a:gd name="T38" fmla="*/ 84 w 117"/>
                  <a:gd name="T39" fmla="*/ 122 h 187"/>
                  <a:gd name="T40" fmla="*/ 88 w 117"/>
                  <a:gd name="T41" fmla="*/ 116 h 187"/>
                  <a:gd name="T42" fmla="*/ 87 w 117"/>
                  <a:gd name="T43" fmla="*/ 111 h 187"/>
                  <a:gd name="T44" fmla="*/ 95 w 117"/>
                  <a:gd name="T45" fmla="*/ 115 h 187"/>
                  <a:gd name="T46" fmla="*/ 97 w 117"/>
                  <a:gd name="T47" fmla="*/ 111 h 187"/>
                  <a:gd name="T48" fmla="*/ 103 w 117"/>
                  <a:gd name="T49" fmla="*/ 105 h 187"/>
                  <a:gd name="T50" fmla="*/ 106 w 117"/>
                  <a:gd name="T51" fmla="*/ 101 h 187"/>
                  <a:gd name="T52" fmla="*/ 114 w 117"/>
                  <a:gd name="T53" fmla="*/ 97 h 187"/>
                  <a:gd name="T54" fmla="*/ 116 w 117"/>
                  <a:gd name="T55" fmla="*/ 88 h 187"/>
                  <a:gd name="T56" fmla="*/ 112 w 117"/>
                  <a:gd name="T57" fmla="*/ 86 h 187"/>
                  <a:gd name="T58" fmla="*/ 112 w 117"/>
                  <a:gd name="T59" fmla="*/ 82 h 187"/>
                  <a:gd name="T60" fmla="*/ 104 w 117"/>
                  <a:gd name="T61" fmla="*/ 77 h 187"/>
                  <a:gd name="T62" fmla="*/ 101 w 117"/>
                  <a:gd name="T63" fmla="*/ 64 h 187"/>
                  <a:gd name="T64" fmla="*/ 95 w 117"/>
                  <a:gd name="T65" fmla="*/ 63 h 187"/>
                  <a:gd name="T66" fmla="*/ 84 w 117"/>
                  <a:gd name="T67" fmla="*/ 56 h 187"/>
                  <a:gd name="T68" fmla="*/ 77 w 117"/>
                  <a:gd name="T69" fmla="*/ 31 h 187"/>
                  <a:gd name="T70" fmla="*/ 71 w 117"/>
                  <a:gd name="T71" fmla="*/ 11 h 187"/>
                  <a:gd name="T72" fmla="*/ 53 w 117"/>
                  <a:gd name="T73" fmla="*/ 3 h 187"/>
                  <a:gd name="T74" fmla="*/ 42 w 117"/>
                  <a:gd name="T75" fmla="*/ 11 h 187"/>
                  <a:gd name="T76" fmla="*/ 30 w 117"/>
                  <a:gd name="T77" fmla="*/ 5 h 187"/>
                  <a:gd name="T78" fmla="*/ 22 w 117"/>
                  <a:gd name="T79" fmla="*/ 22 h 187"/>
                  <a:gd name="T80" fmla="*/ 13 w 117"/>
                  <a:gd name="T81" fmla="*/ 54 h 187"/>
                  <a:gd name="T82" fmla="*/ 15 w 117"/>
                  <a:gd name="T83" fmla="*/ 71 h 187"/>
                  <a:gd name="T84" fmla="*/ 12 w 117"/>
                  <a:gd name="T85" fmla="*/ 82 h 187"/>
                  <a:gd name="T86" fmla="*/ 7 w 117"/>
                  <a:gd name="T87" fmla="*/ 95 h 187"/>
                  <a:gd name="T88" fmla="*/ 0 w 117"/>
                  <a:gd name="T89" fmla="*/ 10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7" h="187">
                    <a:moveTo>
                      <a:pt x="33" y="187"/>
                    </a:moveTo>
                    <a:lnTo>
                      <a:pt x="33" y="185"/>
                    </a:lnTo>
                    <a:lnTo>
                      <a:pt x="34" y="182"/>
                    </a:lnTo>
                    <a:lnTo>
                      <a:pt x="34" y="181"/>
                    </a:lnTo>
                    <a:lnTo>
                      <a:pt x="34" y="178"/>
                    </a:lnTo>
                    <a:lnTo>
                      <a:pt x="34" y="176"/>
                    </a:lnTo>
                    <a:lnTo>
                      <a:pt x="35" y="174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8" y="169"/>
                    </a:lnTo>
                    <a:lnTo>
                      <a:pt x="38" y="166"/>
                    </a:lnTo>
                    <a:lnTo>
                      <a:pt x="40" y="166"/>
                    </a:lnTo>
                    <a:lnTo>
                      <a:pt x="41" y="166"/>
                    </a:lnTo>
                    <a:lnTo>
                      <a:pt x="44" y="166"/>
                    </a:lnTo>
                    <a:lnTo>
                      <a:pt x="44" y="161"/>
                    </a:lnTo>
                    <a:lnTo>
                      <a:pt x="41" y="161"/>
                    </a:lnTo>
                    <a:lnTo>
                      <a:pt x="40" y="161"/>
                    </a:lnTo>
                    <a:lnTo>
                      <a:pt x="40" y="159"/>
                    </a:lnTo>
                    <a:lnTo>
                      <a:pt x="40" y="158"/>
                    </a:lnTo>
                    <a:lnTo>
                      <a:pt x="42" y="156"/>
                    </a:lnTo>
                    <a:lnTo>
                      <a:pt x="42" y="155"/>
                    </a:lnTo>
                    <a:lnTo>
                      <a:pt x="44" y="153"/>
                    </a:lnTo>
                    <a:lnTo>
                      <a:pt x="45" y="154"/>
                    </a:lnTo>
                    <a:lnTo>
                      <a:pt x="45" y="155"/>
                    </a:lnTo>
                    <a:lnTo>
                      <a:pt x="47" y="154"/>
                    </a:lnTo>
                    <a:lnTo>
                      <a:pt x="48" y="153"/>
                    </a:lnTo>
                    <a:lnTo>
                      <a:pt x="48" y="150"/>
                    </a:lnTo>
                    <a:lnTo>
                      <a:pt x="50" y="152"/>
                    </a:lnTo>
                    <a:lnTo>
                      <a:pt x="51" y="153"/>
                    </a:lnTo>
                    <a:lnTo>
                      <a:pt x="52" y="153"/>
                    </a:lnTo>
                    <a:lnTo>
                      <a:pt x="52" y="150"/>
                    </a:lnTo>
                    <a:lnTo>
                      <a:pt x="52" y="149"/>
                    </a:lnTo>
                    <a:lnTo>
                      <a:pt x="51" y="149"/>
                    </a:lnTo>
                    <a:lnTo>
                      <a:pt x="50" y="147"/>
                    </a:lnTo>
                    <a:lnTo>
                      <a:pt x="54" y="147"/>
                    </a:lnTo>
                    <a:lnTo>
                      <a:pt x="56" y="148"/>
                    </a:lnTo>
                    <a:lnTo>
                      <a:pt x="59" y="147"/>
                    </a:lnTo>
                    <a:lnTo>
                      <a:pt x="60" y="144"/>
                    </a:lnTo>
                    <a:lnTo>
                      <a:pt x="59" y="139"/>
                    </a:lnTo>
                    <a:lnTo>
                      <a:pt x="61" y="139"/>
                    </a:lnTo>
                    <a:lnTo>
                      <a:pt x="64" y="142"/>
                    </a:lnTo>
                    <a:lnTo>
                      <a:pt x="67" y="141"/>
                    </a:lnTo>
                    <a:lnTo>
                      <a:pt x="68" y="139"/>
                    </a:lnTo>
                    <a:lnTo>
                      <a:pt x="69" y="135"/>
                    </a:lnTo>
                    <a:lnTo>
                      <a:pt x="68" y="132"/>
                    </a:lnTo>
                    <a:lnTo>
                      <a:pt x="69" y="128"/>
                    </a:lnTo>
                    <a:lnTo>
                      <a:pt x="69" y="126"/>
                    </a:lnTo>
                    <a:lnTo>
                      <a:pt x="68" y="123"/>
                    </a:lnTo>
                    <a:lnTo>
                      <a:pt x="68" y="121"/>
                    </a:lnTo>
                    <a:lnTo>
                      <a:pt x="69" y="118"/>
                    </a:lnTo>
                    <a:lnTo>
                      <a:pt x="69" y="116"/>
                    </a:lnTo>
                    <a:lnTo>
                      <a:pt x="73" y="120"/>
                    </a:lnTo>
                    <a:lnTo>
                      <a:pt x="74" y="122"/>
                    </a:lnTo>
                    <a:lnTo>
                      <a:pt x="79" y="122"/>
                    </a:lnTo>
                    <a:lnTo>
                      <a:pt x="79" y="120"/>
                    </a:lnTo>
                    <a:lnTo>
                      <a:pt x="79" y="116"/>
                    </a:lnTo>
                    <a:lnTo>
                      <a:pt x="81" y="115"/>
                    </a:lnTo>
                    <a:lnTo>
                      <a:pt x="84" y="116"/>
                    </a:lnTo>
                    <a:lnTo>
                      <a:pt x="84" y="118"/>
                    </a:lnTo>
                    <a:lnTo>
                      <a:pt x="84" y="122"/>
                    </a:lnTo>
                    <a:lnTo>
                      <a:pt x="87" y="121"/>
                    </a:lnTo>
                    <a:lnTo>
                      <a:pt x="90" y="118"/>
                    </a:lnTo>
                    <a:lnTo>
                      <a:pt x="88" y="116"/>
                    </a:lnTo>
                    <a:lnTo>
                      <a:pt x="86" y="114"/>
                    </a:lnTo>
                    <a:lnTo>
                      <a:pt x="86" y="112"/>
                    </a:lnTo>
                    <a:lnTo>
                      <a:pt x="87" y="111"/>
                    </a:lnTo>
                    <a:lnTo>
                      <a:pt x="90" y="114"/>
                    </a:lnTo>
                    <a:lnTo>
                      <a:pt x="93" y="116"/>
                    </a:lnTo>
                    <a:lnTo>
                      <a:pt x="95" y="115"/>
                    </a:lnTo>
                    <a:lnTo>
                      <a:pt x="94" y="111"/>
                    </a:lnTo>
                    <a:lnTo>
                      <a:pt x="95" y="111"/>
                    </a:lnTo>
                    <a:lnTo>
                      <a:pt x="97" y="111"/>
                    </a:lnTo>
                    <a:lnTo>
                      <a:pt x="97" y="105"/>
                    </a:lnTo>
                    <a:lnTo>
                      <a:pt x="101" y="105"/>
                    </a:lnTo>
                    <a:lnTo>
                      <a:pt x="103" y="105"/>
                    </a:lnTo>
                    <a:lnTo>
                      <a:pt x="104" y="104"/>
                    </a:lnTo>
                    <a:lnTo>
                      <a:pt x="104" y="101"/>
                    </a:lnTo>
                    <a:lnTo>
                      <a:pt x="106" y="101"/>
                    </a:lnTo>
                    <a:lnTo>
                      <a:pt x="107" y="100"/>
                    </a:lnTo>
                    <a:lnTo>
                      <a:pt x="110" y="97"/>
                    </a:lnTo>
                    <a:lnTo>
                      <a:pt x="114" y="97"/>
                    </a:lnTo>
                    <a:lnTo>
                      <a:pt x="116" y="95"/>
                    </a:lnTo>
                    <a:lnTo>
                      <a:pt x="117" y="89"/>
                    </a:lnTo>
                    <a:lnTo>
                      <a:pt x="116" y="88"/>
                    </a:lnTo>
                    <a:lnTo>
                      <a:pt x="115" y="88"/>
                    </a:lnTo>
                    <a:lnTo>
                      <a:pt x="113" y="88"/>
                    </a:lnTo>
                    <a:lnTo>
                      <a:pt x="112" y="86"/>
                    </a:lnTo>
                    <a:lnTo>
                      <a:pt x="114" y="84"/>
                    </a:lnTo>
                    <a:lnTo>
                      <a:pt x="114" y="83"/>
                    </a:lnTo>
                    <a:lnTo>
                      <a:pt x="112" y="82"/>
                    </a:lnTo>
                    <a:lnTo>
                      <a:pt x="110" y="77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2" y="73"/>
                    </a:lnTo>
                    <a:lnTo>
                      <a:pt x="101" y="68"/>
                    </a:lnTo>
                    <a:lnTo>
                      <a:pt x="101" y="64"/>
                    </a:lnTo>
                    <a:lnTo>
                      <a:pt x="100" y="61"/>
                    </a:lnTo>
                    <a:lnTo>
                      <a:pt x="97" y="62"/>
                    </a:lnTo>
                    <a:lnTo>
                      <a:pt x="95" y="63"/>
                    </a:lnTo>
                    <a:lnTo>
                      <a:pt x="91" y="63"/>
                    </a:lnTo>
                    <a:lnTo>
                      <a:pt x="87" y="61"/>
                    </a:lnTo>
                    <a:lnTo>
                      <a:pt x="84" y="56"/>
                    </a:lnTo>
                    <a:lnTo>
                      <a:pt x="83" y="49"/>
                    </a:lnTo>
                    <a:lnTo>
                      <a:pt x="79" y="40"/>
                    </a:lnTo>
                    <a:lnTo>
                      <a:pt x="77" y="31"/>
                    </a:lnTo>
                    <a:lnTo>
                      <a:pt x="75" y="26"/>
                    </a:lnTo>
                    <a:lnTo>
                      <a:pt x="73" y="18"/>
                    </a:lnTo>
                    <a:lnTo>
                      <a:pt x="71" y="11"/>
                    </a:lnTo>
                    <a:lnTo>
                      <a:pt x="69" y="8"/>
                    </a:lnTo>
                    <a:lnTo>
                      <a:pt x="56" y="0"/>
                    </a:lnTo>
                    <a:lnTo>
                      <a:pt x="53" y="3"/>
                    </a:lnTo>
                    <a:lnTo>
                      <a:pt x="50" y="7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39" y="9"/>
                    </a:lnTo>
                    <a:lnTo>
                      <a:pt x="34" y="6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7" y="7"/>
                    </a:lnTo>
                    <a:lnTo>
                      <a:pt x="22" y="22"/>
                    </a:lnTo>
                    <a:lnTo>
                      <a:pt x="20" y="33"/>
                    </a:lnTo>
                    <a:lnTo>
                      <a:pt x="15" y="45"/>
                    </a:lnTo>
                    <a:lnTo>
                      <a:pt x="13" y="54"/>
                    </a:lnTo>
                    <a:lnTo>
                      <a:pt x="12" y="64"/>
                    </a:lnTo>
                    <a:lnTo>
                      <a:pt x="13" y="69"/>
                    </a:lnTo>
                    <a:lnTo>
                      <a:pt x="15" y="71"/>
                    </a:lnTo>
                    <a:lnTo>
                      <a:pt x="14" y="73"/>
                    </a:lnTo>
                    <a:lnTo>
                      <a:pt x="12" y="76"/>
                    </a:lnTo>
                    <a:lnTo>
                      <a:pt x="12" y="82"/>
                    </a:lnTo>
                    <a:lnTo>
                      <a:pt x="10" y="87"/>
                    </a:lnTo>
                    <a:lnTo>
                      <a:pt x="10" y="94"/>
                    </a:lnTo>
                    <a:lnTo>
                      <a:pt x="7" y="95"/>
                    </a:lnTo>
                    <a:lnTo>
                      <a:pt x="7" y="100"/>
                    </a:lnTo>
                    <a:lnTo>
                      <a:pt x="1" y="100"/>
                    </a:lnTo>
                    <a:lnTo>
                      <a:pt x="0" y="103"/>
                    </a:lnTo>
                    <a:lnTo>
                      <a:pt x="23" y="178"/>
                    </a:lnTo>
                    <a:lnTo>
                      <a:pt x="33" y="187"/>
                    </a:lnTo>
                    <a:close/>
                  </a:path>
                </a:pathLst>
              </a:custGeom>
              <a:solidFill>
                <a:srgbClr val="1699F2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EC34897A-B3DE-9181-200A-945493C2A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7596" y="2002918"/>
                <a:ext cx="408119" cy="300187"/>
              </a:xfrm>
              <a:custGeom>
                <a:avLst/>
                <a:gdLst>
                  <a:gd name="T0" fmla="*/ 10 w 242"/>
                  <a:gd name="T1" fmla="*/ 136 h 178"/>
                  <a:gd name="T2" fmla="*/ 16 w 242"/>
                  <a:gd name="T3" fmla="*/ 129 h 178"/>
                  <a:gd name="T4" fmla="*/ 22 w 242"/>
                  <a:gd name="T5" fmla="*/ 124 h 178"/>
                  <a:gd name="T6" fmla="*/ 22 w 242"/>
                  <a:gd name="T7" fmla="*/ 119 h 178"/>
                  <a:gd name="T8" fmla="*/ 14 w 242"/>
                  <a:gd name="T9" fmla="*/ 102 h 178"/>
                  <a:gd name="T10" fmla="*/ 31 w 242"/>
                  <a:gd name="T11" fmla="*/ 96 h 178"/>
                  <a:gd name="T12" fmla="*/ 47 w 242"/>
                  <a:gd name="T13" fmla="*/ 96 h 178"/>
                  <a:gd name="T14" fmla="*/ 56 w 242"/>
                  <a:gd name="T15" fmla="*/ 96 h 178"/>
                  <a:gd name="T16" fmla="*/ 67 w 242"/>
                  <a:gd name="T17" fmla="*/ 93 h 178"/>
                  <a:gd name="T18" fmla="*/ 83 w 242"/>
                  <a:gd name="T19" fmla="*/ 83 h 178"/>
                  <a:gd name="T20" fmla="*/ 93 w 242"/>
                  <a:gd name="T21" fmla="*/ 77 h 178"/>
                  <a:gd name="T22" fmla="*/ 93 w 242"/>
                  <a:gd name="T23" fmla="*/ 71 h 178"/>
                  <a:gd name="T24" fmla="*/ 93 w 242"/>
                  <a:gd name="T25" fmla="*/ 63 h 178"/>
                  <a:gd name="T26" fmla="*/ 89 w 242"/>
                  <a:gd name="T27" fmla="*/ 61 h 178"/>
                  <a:gd name="T28" fmla="*/ 85 w 242"/>
                  <a:gd name="T29" fmla="*/ 55 h 178"/>
                  <a:gd name="T30" fmla="*/ 98 w 242"/>
                  <a:gd name="T31" fmla="*/ 44 h 178"/>
                  <a:gd name="T32" fmla="*/ 102 w 242"/>
                  <a:gd name="T33" fmla="*/ 33 h 178"/>
                  <a:gd name="T34" fmla="*/ 116 w 242"/>
                  <a:gd name="T35" fmla="*/ 15 h 178"/>
                  <a:gd name="T36" fmla="*/ 130 w 242"/>
                  <a:gd name="T37" fmla="*/ 8 h 178"/>
                  <a:gd name="T38" fmla="*/ 147 w 242"/>
                  <a:gd name="T39" fmla="*/ 2 h 178"/>
                  <a:gd name="T40" fmla="*/ 163 w 242"/>
                  <a:gd name="T41" fmla="*/ 5 h 178"/>
                  <a:gd name="T42" fmla="*/ 165 w 242"/>
                  <a:gd name="T43" fmla="*/ 16 h 178"/>
                  <a:gd name="T44" fmla="*/ 171 w 242"/>
                  <a:gd name="T45" fmla="*/ 24 h 178"/>
                  <a:gd name="T46" fmla="*/ 171 w 242"/>
                  <a:gd name="T47" fmla="*/ 34 h 178"/>
                  <a:gd name="T48" fmla="*/ 174 w 242"/>
                  <a:gd name="T49" fmla="*/ 48 h 178"/>
                  <a:gd name="T50" fmla="*/ 181 w 242"/>
                  <a:gd name="T51" fmla="*/ 59 h 178"/>
                  <a:gd name="T52" fmla="*/ 184 w 242"/>
                  <a:gd name="T53" fmla="*/ 79 h 178"/>
                  <a:gd name="T54" fmla="*/ 188 w 242"/>
                  <a:gd name="T55" fmla="*/ 89 h 178"/>
                  <a:gd name="T56" fmla="*/ 188 w 242"/>
                  <a:gd name="T57" fmla="*/ 120 h 178"/>
                  <a:gd name="T58" fmla="*/ 192 w 242"/>
                  <a:gd name="T59" fmla="*/ 146 h 178"/>
                  <a:gd name="T60" fmla="*/ 192 w 242"/>
                  <a:gd name="T61" fmla="*/ 158 h 178"/>
                  <a:gd name="T62" fmla="*/ 186 w 242"/>
                  <a:gd name="T63" fmla="*/ 171 h 178"/>
                  <a:gd name="T64" fmla="*/ 198 w 242"/>
                  <a:gd name="T65" fmla="*/ 166 h 178"/>
                  <a:gd name="T66" fmla="*/ 206 w 242"/>
                  <a:gd name="T67" fmla="*/ 160 h 178"/>
                  <a:gd name="T68" fmla="*/ 217 w 242"/>
                  <a:gd name="T69" fmla="*/ 158 h 178"/>
                  <a:gd name="T70" fmla="*/ 225 w 242"/>
                  <a:gd name="T71" fmla="*/ 153 h 178"/>
                  <a:gd name="T72" fmla="*/ 225 w 242"/>
                  <a:gd name="T73" fmla="*/ 157 h 178"/>
                  <a:gd name="T74" fmla="*/ 233 w 242"/>
                  <a:gd name="T75" fmla="*/ 151 h 178"/>
                  <a:gd name="T76" fmla="*/ 240 w 242"/>
                  <a:gd name="T77" fmla="*/ 149 h 178"/>
                  <a:gd name="T78" fmla="*/ 233 w 242"/>
                  <a:gd name="T79" fmla="*/ 157 h 178"/>
                  <a:gd name="T80" fmla="*/ 219 w 242"/>
                  <a:gd name="T81" fmla="*/ 166 h 178"/>
                  <a:gd name="T82" fmla="*/ 206 w 242"/>
                  <a:gd name="T83" fmla="*/ 173 h 178"/>
                  <a:gd name="T84" fmla="*/ 189 w 242"/>
                  <a:gd name="T85" fmla="*/ 178 h 178"/>
                  <a:gd name="T86" fmla="*/ 182 w 242"/>
                  <a:gd name="T87" fmla="*/ 171 h 178"/>
                  <a:gd name="T88" fmla="*/ 180 w 242"/>
                  <a:gd name="T89" fmla="*/ 165 h 178"/>
                  <a:gd name="T90" fmla="*/ 155 w 242"/>
                  <a:gd name="T91" fmla="*/ 158 h 178"/>
                  <a:gd name="T92" fmla="*/ 154 w 242"/>
                  <a:gd name="T93" fmla="*/ 151 h 178"/>
                  <a:gd name="T94" fmla="*/ 148 w 242"/>
                  <a:gd name="T95" fmla="*/ 150 h 178"/>
                  <a:gd name="T96" fmla="*/ 140 w 242"/>
                  <a:gd name="T97" fmla="*/ 138 h 178"/>
                  <a:gd name="T98" fmla="*/ 2 w 242"/>
                  <a:gd name="T99" fmla="*/ 15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2" h="178">
                    <a:moveTo>
                      <a:pt x="0" y="146"/>
                    </a:moveTo>
                    <a:lnTo>
                      <a:pt x="10" y="136"/>
                    </a:lnTo>
                    <a:lnTo>
                      <a:pt x="12" y="133"/>
                    </a:lnTo>
                    <a:lnTo>
                      <a:pt x="16" y="129"/>
                    </a:lnTo>
                    <a:lnTo>
                      <a:pt x="18" y="127"/>
                    </a:lnTo>
                    <a:lnTo>
                      <a:pt x="22" y="124"/>
                    </a:lnTo>
                    <a:lnTo>
                      <a:pt x="22" y="121"/>
                    </a:lnTo>
                    <a:lnTo>
                      <a:pt x="22" y="119"/>
                    </a:lnTo>
                    <a:lnTo>
                      <a:pt x="17" y="109"/>
                    </a:lnTo>
                    <a:lnTo>
                      <a:pt x="14" y="102"/>
                    </a:lnTo>
                    <a:lnTo>
                      <a:pt x="18" y="99"/>
                    </a:lnTo>
                    <a:lnTo>
                      <a:pt x="31" y="96"/>
                    </a:lnTo>
                    <a:lnTo>
                      <a:pt x="38" y="96"/>
                    </a:lnTo>
                    <a:lnTo>
                      <a:pt x="47" y="96"/>
                    </a:lnTo>
                    <a:lnTo>
                      <a:pt x="53" y="96"/>
                    </a:lnTo>
                    <a:lnTo>
                      <a:pt x="56" y="96"/>
                    </a:lnTo>
                    <a:lnTo>
                      <a:pt x="63" y="93"/>
                    </a:lnTo>
                    <a:lnTo>
                      <a:pt x="67" y="93"/>
                    </a:lnTo>
                    <a:lnTo>
                      <a:pt x="77" y="90"/>
                    </a:lnTo>
                    <a:lnTo>
                      <a:pt x="83" y="83"/>
                    </a:lnTo>
                    <a:lnTo>
                      <a:pt x="89" y="80"/>
                    </a:lnTo>
                    <a:lnTo>
                      <a:pt x="93" y="77"/>
                    </a:lnTo>
                    <a:lnTo>
                      <a:pt x="93" y="75"/>
                    </a:lnTo>
                    <a:lnTo>
                      <a:pt x="93" y="71"/>
                    </a:lnTo>
                    <a:lnTo>
                      <a:pt x="89" y="66"/>
                    </a:lnTo>
                    <a:lnTo>
                      <a:pt x="93" y="63"/>
                    </a:lnTo>
                    <a:lnTo>
                      <a:pt x="94" y="59"/>
                    </a:lnTo>
                    <a:lnTo>
                      <a:pt x="89" y="61"/>
                    </a:lnTo>
                    <a:lnTo>
                      <a:pt x="87" y="59"/>
                    </a:lnTo>
                    <a:lnTo>
                      <a:pt x="85" y="55"/>
                    </a:lnTo>
                    <a:lnTo>
                      <a:pt x="90" y="51"/>
                    </a:lnTo>
                    <a:lnTo>
                      <a:pt x="98" y="44"/>
                    </a:lnTo>
                    <a:lnTo>
                      <a:pt x="101" y="38"/>
                    </a:lnTo>
                    <a:lnTo>
                      <a:pt x="102" y="33"/>
                    </a:lnTo>
                    <a:lnTo>
                      <a:pt x="110" y="23"/>
                    </a:lnTo>
                    <a:lnTo>
                      <a:pt x="116" y="15"/>
                    </a:lnTo>
                    <a:lnTo>
                      <a:pt x="123" y="10"/>
                    </a:lnTo>
                    <a:lnTo>
                      <a:pt x="130" y="8"/>
                    </a:lnTo>
                    <a:lnTo>
                      <a:pt x="141" y="5"/>
                    </a:lnTo>
                    <a:lnTo>
                      <a:pt x="147" y="2"/>
                    </a:lnTo>
                    <a:lnTo>
                      <a:pt x="163" y="0"/>
                    </a:lnTo>
                    <a:lnTo>
                      <a:pt x="163" y="5"/>
                    </a:lnTo>
                    <a:lnTo>
                      <a:pt x="163" y="11"/>
                    </a:lnTo>
                    <a:lnTo>
                      <a:pt x="165" y="16"/>
                    </a:lnTo>
                    <a:lnTo>
                      <a:pt x="168" y="23"/>
                    </a:lnTo>
                    <a:lnTo>
                      <a:pt x="171" y="24"/>
                    </a:lnTo>
                    <a:lnTo>
                      <a:pt x="174" y="32"/>
                    </a:lnTo>
                    <a:lnTo>
                      <a:pt x="171" y="34"/>
                    </a:lnTo>
                    <a:lnTo>
                      <a:pt x="170" y="41"/>
                    </a:lnTo>
                    <a:lnTo>
                      <a:pt x="174" y="48"/>
                    </a:lnTo>
                    <a:lnTo>
                      <a:pt x="177" y="56"/>
                    </a:lnTo>
                    <a:lnTo>
                      <a:pt x="181" y="59"/>
                    </a:lnTo>
                    <a:lnTo>
                      <a:pt x="182" y="70"/>
                    </a:lnTo>
                    <a:lnTo>
                      <a:pt x="184" y="79"/>
                    </a:lnTo>
                    <a:lnTo>
                      <a:pt x="188" y="88"/>
                    </a:lnTo>
                    <a:lnTo>
                      <a:pt x="188" y="89"/>
                    </a:lnTo>
                    <a:lnTo>
                      <a:pt x="188" y="102"/>
                    </a:lnTo>
                    <a:lnTo>
                      <a:pt x="188" y="120"/>
                    </a:lnTo>
                    <a:lnTo>
                      <a:pt x="192" y="139"/>
                    </a:lnTo>
                    <a:lnTo>
                      <a:pt x="192" y="146"/>
                    </a:lnTo>
                    <a:lnTo>
                      <a:pt x="196" y="152"/>
                    </a:lnTo>
                    <a:lnTo>
                      <a:pt x="192" y="158"/>
                    </a:lnTo>
                    <a:lnTo>
                      <a:pt x="193" y="161"/>
                    </a:lnTo>
                    <a:lnTo>
                      <a:pt x="186" y="171"/>
                    </a:lnTo>
                    <a:lnTo>
                      <a:pt x="193" y="168"/>
                    </a:lnTo>
                    <a:lnTo>
                      <a:pt x="198" y="166"/>
                    </a:lnTo>
                    <a:lnTo>
                      <a:pt x="204" y="162"/>
                    </a:lnTo>
                    <a:lnTo>
                      <a:pt x="206" y="160"/>
                    </a:lnTo>
                    <a:lnTo>
                      <a:pt x="212" y="159"/>
                    </a:lnTo>
                    <a:lnTo>
                      <a:pt x="217" y="158"/>
                    </a:lnTo>
                    <a:lnTo>
                      <a:pt x="219" y="156"/>
                    </a:lnTo>
                    <a:lnTo>
                      <a:pt x="225" y="153"/>
                    </a:lnTo>
                    <a:lnTo>
                      <a:pt x="230" y="147"/>
                    </a:lnTo>
                    <a:lnTo>
                      <a:pt x="225" y="157"/>
                    </a:lnTo>
                    <a:lnTo>
                      <a:pt x="230" y="155"/>
                    </a:lnTo>
                    <a:lnTo>
                      <a:pt x="233" y="151"/>
                    </a:lnTo>
                    <a:lnTo>
                      <a:pt x="236" y="150"/>
                    </a:lnTo>
                    <a:lnTo>
                      <a:pt x="240" y="149"/>
                    </a:lnTo>
                    <a:lnTo>
                      <a:pt x="242" y="149"/>
                    </a:lnTo>
                    <a:lnTo>
                      <a:pt x="233" y="157"/>
                    </a:lnTo>
                    <a:lnTo>
                      <a:pt x="225" y="163"/>
                    </a:lnTo>
                    <a:lnTo>
                      <a:pt x="219" y="166"/>
                    </a:lnTo>
                    <a:lnTo>
                      <a:pt x="214" y="171"/>
                    </a:lnTo>
                    <a:lnTo>
                      <a:pt x="206" y="173"/>
                    </a:lnTo>
                    <a:lnTo>
                      <a:pt x="197" y="176"/>
                    </a:lnTo>
                    <a:lnTo>
                      <a:pt x="189" y="178"/>
                    </a:lnTo>
                    <a:lnTo>
                      <a:pt x="184" y="175"/>
                    </a:lnTo>
                    <a:lnTo>
                      <a:pt x="182" y="171"/>
                    </a:lnTo>
                    <a:lnTo>
                      <a:pt x="182" y="167"/>
                    </a:lnTo>
                    <a:lnTo>
                      <a:pt x="180" y="165"/>
                    </a:lnTo>
                    <a:lnTo>
                      <a:pt x="167" y="161"/>
                    </a:lnTo>
                    <a:lnTo>
                      <a:pt x="155" y="158"/>
                    </a:lnTo>
                    <a:lnTo>
                      <a:pt x="157" y="153"/>
                    </a:lnTo>
                    <a:lnTo>
                      <a:pt x="154" y="151"/>
                    </a:lnTo>
                    <a:lnTo>
                      <a:pt x="151" y="151"/>
                    </a:lnTo>
                    <a:lnTo>
                      <a:pt x="148" y="150"/>
                    </a:lnTo>
                    <a:lnTo>
                      <a:pt x="144" y="143"/>
                    </a:lnTo>
                    <a:lnTo>
                      <a:pt x="140" y="138"/>
                    </a:lnTo>
                    <a:lnTo>
                      <a:pt x="132" y="133"/>
                    </a:lnTo>
                    <a:lnTo>
                      <a:pt x="2" y="15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074E80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498077AC-CBE9-98C0-D341-506A6468B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2486" y="1982680"/>
                <a:ext cx="94441" cy="170331"/>
              </a:xfrm>
              <a:custGeom>
                <a:avLst/>
                <a:gdLst>
                  <a:gd name="T0" fmla="*/ 0 w 56"/>
                  <a:gd name="T1" fmla="*/ 23 h 101"/>
                  <a:gd name="T2" fmla="*/ 2 w 56"/>
                  <a:gd name="T3" fmla="*/ 28 h 101"/>
                  <a:gd name="T4" fmla="*/ 5 w 56"/>
                  <a:gd name="T5" fmla="*/ 35 h 101"/>
                  <a:gd name="T6" fmla="*/ 8 w 56"/>
                  <a:gd name="T7" fmla="*/ 36 h 101"/>
                  <a:gd name="T8" fmla="*/ 11 w 56"/>
                  <a:gd name="T9" fmla="*/ 44 h 101"/>
                  <a:gd name="T10" fmla="*/ 8 w 56"/>
                  <a:gd name="T11" fmla="*/ 46 h 101"/>
                  <a:gd name="T12" fmla="*/ 7 w 56"/>
                  <a:gd name="T13" fmla="*/ 53 h 101"/>
                  <a:gd name="T14" fmla="*/ 11 w 56"/>
                  <a:gd name="T15" fmla="*/ 60 h 101"/>
                  <a:gd name="T16" fmla="*/ 14 w 56"/>
                  <a:gd name="T17" fmla="*/ 68 h 101"/>
                  <a:gd name="T18" fmla="*/ 18 w 56"/>
                  <a:gd name="T19" fmla="*/ 71 h 101"/>
                  <a:gd name="T20" fmla="*/ 19 w 56"/>
                  <a:gd name="T21" fmla="*/ 82 h 101"/>
                  <a:gd name="T22" fmla="*/ 21 w 56"/>
                  <a:gd name="T23" fmla="*/ 91 h 101"/>
                  <a:gd name="T24" fmla="*/ 25 w 56"/>
                  <a:gd name="T25" fmla="*/ 100 h 101"/>
                  <a:gd name="T26" fmla="*/ 25 w 56"/>
                  <a:gd name="T27" fmla="*/ 101 h 101"/>
                  <a:gd name="T28" fmla="*/ 47 w 56"/>
                  <a:gd name="T29" fmla="*/ 98 h 101"/>
                  <a:gd name="T30" fmla="*/ 45 w 56"/>
                  <a:gd name="T31" fmla="*/ 91 h 101"/>
                  <a:gd name="T32" fmla="*/ 46 w 56"/>
                  <a:gd name="T33" fmla="*/ 82 h 101"/>
                  <a:gd name="T34" fmla="*/ 45 w 56"/>
                  <a:gd name="T35" fmla="*/ 71 h 101"/>
                  <a:gd name="T36" fmla="*/ 44 w 56"/>
                  <a:gd name="T37" fmla="*/ 60 h 101"/>
                  <a:gd name="T38" fmla="*/ 47 w 56"/>
                  <a:gd name="T39" fmla="*/ 45 h 101"/>
                  <a:gd name="T40" fmla="*/ 47 w 56"/>
                  <a:gd name="T41" fmla="*/ 32 h 101"/>
                  <a:gd name="T42" fmla="*/ 56 w 56"/>
                  <a:gd name="T43" fmla="*/ 25 h 101"/>
                  <a:gd name="T44" fmla="*/ 56 w 56"/>
                  <a:gd name="T45" fmla="*/ 21 h 101"/>
                  <a:gd name="T46" fmla="*/ 53 w 56"/>
                  <a:gd name="T47" fmla="*/ 17 h 101"/>
                  <a:gd name="T48" fmla="*/ 53 w 56"/>
                  <a:gd name="T49" fmla="*/ 12 h 101"/>
                  <a:gd name="T50" fmla="*/ 53 w 56"/>
                  <a:gd name="T51" fmla="*/ 4 h 101"/>
                  <a:gd name="T52" fmla="*/ 50 w 56"/>
                  <a:gd name="T53" fmla="*/ 0 h 101"/>
                  <a:gd name="T54" fmla="*/ 43 w 56"/>
                  <a:gd name="T55" fmla="*/ 2 h 101"/>
                  <a:gd name="T56" fmla="*/ 36 w 56"/>
                  <a:gd name="T57" fmla="*/ 4 h 101"/>
                  <a:gd name="T58" fmla="*/ 22 w 56"/>
                  <a:gd name="T59" fmla="*/ 6 h 101"/>
                  <a:gd name="T60" fmla="*/ 15 w 56"/>
                  <a:gd name="T61" fmla="*/ 8 h 101"/>
                  <a:gd name="T62" fmla="*/ 5 w 56"/>
                  <a:gd name="T63" fmla="*/ 12 h 101"/>
                  <a:gd name="T64" fmla="*/ 0 w 56"/>
                  <a:gd name="T65" fmla="*/ 12 h 101"/>
                  <a:gd name="T66" fmla="*/ 0 w 56"/>
                  <a:gd name="T67" fmla="*/ 17 h 101"/>
                  <a:gd name="T68" fmla="*/ 0 w 56"/>
                  <a:gd name="T69" fmla="*/ 2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" h="101">
                    <a:moveTo>
                      <a:pt x="0" y="23"/>
                    </a:moveTo>
                    <a:lnTo>
                      <a:pt x="2" y="28"/>
                    </a:lnTo>
                    <a:lnTo>
                      <a:pt x="5" y="35"/>
                    </a:lnTo>
                    <a:lnTo>
                      <a:pt x="8" y="36"/>
                    </a:lnTo>
                    <a:lnTo>
                      <a:pt x="11" y="44"/>
                    </a:lnTo>
                    <a:lnTo>
                      <a:pt x="8" y="46"/>
                    </a:lnTo>
                    <a:lnTo>
                      <a:pt x="7" y="53"/>
                    </a:lnTo>
                    <a:lnTo>
                      <a:pt x="11" y="60"/>
                    </a:lnTo>
                    <a:lnTo>
                      <a:pt x="14" y="68"/>
                    </a:lnTo>
                    <a:lnTo>
                      <a:pt x="18" y="71"/>
                    </a:lnTo>
                    <a:lnTo>
                      <a:pt x="19" y="82"/>
                    </a:lnTo>
                    <a:lnTo>
                      <a:pt x="21" y="91"/>
                    </a:lnTo>
                    <a:lnTo>
                      <a:pt x="25" y="100"/>
                    </a:lnTo>
                    <a:lnTo>
                      <a:pt x="25" y="101"/>
                    </a:lnTo>
                    <a:lnTo>
                      <a:pt x="47" y="98"/>
                    </a:lnTo>
                    <a:lnTo>
                      <a:pt x="45" y="91"/>
                    </a:lnTo>
                    <a:lnTo>
                      <a:pt x="46" y="82"/>
                    </a:lnTo>
                    <a:lnTo>
                      <a:pt x="45" y="71"/>
                    </a:lnTo>
                    <a:lnTo>
                      <a:pt x="44" y="60"/>
                    </a:lnTo>
                    <a:lnTo>
                      <a:pt x="47" y="45"/>
                    </a:lnTo>
                    <a:lnTo>
                      <a:pt x="47" y="32"/>
                    </a:lnTo>
                    <a:lnTo>
                      <a:pt x="56" y="25"/>
                    </a:lnTo>
                    <a:lnTo>
                      <a:pt x="56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53" y="4"/>
                    </a:lnTo>
                    <a:lnTo>
                      <a:pt x="50" y="0"/>
                    </a:lnTo>
                    <a:lnTo>
                      <a:pt x="43" y="2"/>
                    </a:lnTo>
                    <a:lnTo>
                      <a:pt x="36" y="4"/>
                    </a:lnTo>
                    <a:lnTo>
                      <a:pt x="22" y="6"/>
                    </a:lnTo>
                    <a:lnTo>
                      <a:pt x="15" y="8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699F2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0DE0C18A-1FAE-A8CD-842F-442E9695B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6689" y="1960756"/>
                <a:ext cx="84322" cy="187195"/>
              </a:xfrm>
              <a:custGeom>
                <a:avLst/>
                <a:gdLst>
                  <a:gd name="T0" fmla="*/ 18 w 50"/>
                  <a:gd name="T1" fmla="*/ 0 h 111"/>
                  <a:gd name="T2" fmla="*/ 14 w 50"/>
                  <a:gd name="T3" fmla="*/ 1 h 111"/>
                  <a:gd name="T4" fmla="*/ 9 w 50"/>
                  <a:gd name="T5" fmla="*/ 1 h 111"/>
                  <a:gd name="T6" fmla="*/ 9 w 50"/>
                  <a:gd name="T7" fmla="*/ 6 h 111"/>
                  <a:gd name="T8" fmla="*/ 8 w 50"/>
                  <a:gd name="T9" fmla="*/ 9 h 111"/>
                  <a:gd name="T10" fmla="*/ 6 w 50"/>
                  <a:gd name="T11" fmla="*/ 13 h 111"/>
                  <a:gd name="T12" fmla="*/ 9 w 50"/>
                  <a:gd name="T13" fmla="*/ 17 h 111"/>
                  <a:gd name="T14" fmla="*/ 9 w 50"/>
                  <a:gd name="T15" fmla="*/ 25 h 111"/>
                  <a:gd name="T16" fmla="*/ 9 w 50"/>
                  <a:gd name="T17" fmla="*/ 30 h 111"/>
                  <a:gd name="T18" fmla="*/ 12 w 50"/>
                  <a:gd name="T19" fmla="*/ 34 h 111"/>
                  <a:gd name="T20" fmla="*/ 12 w 50"/>
                  <a:gd name="T21" fmla="*/ 38 h 111"/>
                  <a:gd name="T22" fmla="*/ 3 w 50"/>
                  <a:gd name="T23" fmla="*/ 45 h 111"/>
                  <a:gd name="T24" fmla="*/ 3 w 50"/>
                  <a:gd name="T25" fmla="*/ 58 h 111"/>
                  <a:gd name="T26" fmla="*/ 0 w 50"/>
                  <a:gd name="T27" fmla="*/ 73 h 111"/>
                  <a:gd name="T28" fmla="*/ 1 w 50"/>
                  <a:gd name="T29" fmla="*/ 84 h 111"/>
                  <a:gd name="T30" fmla="*/ 2 w 50"/>
                  <a:gd name="T31" fmla="*/ 95 h 111"/>
                  <a:gd name="T32" fmla="*/ 1 w 50"/>
                  <a:gd name="T33" fmla="*/ 104 h 111"/>
                  <a:gd name="T34" fmla="*/ 3 w 50"/>
                  <a:gd name="T35" fmla="*/ 111 h 111"/>
                  <a:gd name="T36" fmla="*/ 40 w 50"/>
                  <a:gd name="T37" fmla="*/ 102 h 111"/>
                  <a:gd name="T38" fmla="*/ 41 w 50"/>
                  <a:gd name="T39" fmla="*/ 97 h 111"/>
                  <a:gd name="T40" fmla="*/ 49 w 50"/>
                  <a:gd name="T41" fmla="*/ 94 h 111"/>
                  <a:gd name="T42" fmla="*/ 48 w 50"/>
                  <a:gd name="T43" fmla="*/ 91 h 111"/>
                  <a:gd name="T44" fmla="*/ 50 w 50"/>
                  <a:gd name="T45" fmla="*/ 83 h 111"/>
                  <a:gd name="T46" fmla="*/ 50 w 50"/>
                  <a:gd name="T47" fmla="*/ 83 h 111"/>
                  <a:gd name="T48" fmla="*/ 41 w 50"/>
                  <a:gd name="T49" fmla="*/ 75 h 111"/>
                  <a:gd name="T50" fmla="*/ 18 w 50"/>
                  <a:gd name="T5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111">
                    <a:moveTo>
                      <a:pt x="18" y="0"/>
                    </a:moveTo>
                    <a:lnTo>
                      <a:pt x="14" y="1"/>
                    </a:lnTo>
                    <a:lnTo>
                      <a:pt x="9" y="1"/>
                    </a:lnTo>
                    <a:lnTo>
                      <a:pt x="9" y="6"/>
                    </a:lnTo>
                    <a:lnTo>
                      <a:pt x="8" y="9"/>
                    </a:lnTo>
                    <a:lnTo>
                      <a:pt x="6" y="13"/>
                    </a:lnTo>
                    <a:lnTo>
                      <a:pt x="9" y="17"/>
                    </a:lnTo>
                    <a:lnTo>
                      <a:pt x="9" y="25"/>
                    </a:lnTo>
                    <a:lnTo>
                      <a:pt x="9" y="30"/>
                    </a:lnTo>
                    <a:lnTo>
                      <a:pt x="12" y="34"/>
                    </a:lnTo>
                    <a:lnTo>
                      <a:pt x="12" y="38"/>
                    </a:lnTo>
                    <a:lnTo>
                      <a:pt x="3" y="45"/>
                    </a:lnTo>
                    <a:lnTo>
                      <a:pt x="3" y="58"/>
                    </a:lnTo>
                    <a:lnTo>
                      <a:pt x="0" y="73"/>
                    </a:lnTo>
                    <a:lnTo>
                      <a:pt x="1" y="84"/>
                    </a:lnTo>
                    <a:lnTo>
                      <a:pt x="2" y="95"/>
                    </a:lnTo>
                    <a:lnTo>
                      <a:pt x="1" y="104"/>
                    </a:lnTo>
                    <a:lnTo>
                      <a:pt x="3" y="111"/>
                    </a:lnTo>
                    <a:lnTo>
                      <a:pt x="40" y="102"/>
                    </a:lnTo>
                    <a:lnTo>
                      <a:pt x="41" y="97"/>
                    </a:lnTo>
                    <a:lnTo>
                      <a:pt x="49" y="94"/>
                    </a:lnTo>
                    <a:lnTo>
                      <a:pt x="48" y="91"/>
                    </a:lnTo>
                    <a:lnTo>
                      <a:pt x="50" y="83"/>
                    </a:lnTo>
                    <a:lnTo>
                      <a:pt x="50" y="83"/>
                    </a:lnTo>
                    <a:lnTo>
                      <a:pt x="41" y="7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9F2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82CE90F4-6555-27D4-C728-64336E79E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648" y="2188426"/>
                <a:ext cx="94441" cy="86009"/>
              </a:xfrm>
              <a:custGeom>
                <a:avLst/>
                <a:gdLst>
                  <a:gd name="T0" fmla="*/ 4 w 56"/>
                  <a:gd name="T1" fmla="*/ 29 h 51"/>
                  <a:gd name="T2" fmla="*/ 4 w 56"/>
                  <a:gd name="T3" fmla="*/ 36 h 51"/>
                  <a:gd name="T4" fmla="*/ 8 w 56"/>
                  <a:gd name="T5" fmla="*/ 42 h 51"/>
                  <a:gd name="T6" fmla="*/ 4 w 56"/>
                  <a:gd name="T7" fmla="*/ 48 h 51"/>
                  <a:gd name="T8" fmla="*/ 5 w 56"/>
                  <a:gd name="T9" fmla="*/ 51 h 51"/>
                  <a:gd name="T10" fmla="*/ 9 w 56"/>
                  <a:gd name="T11" fmla="*/ 50 h 51"/>
                  <a:gd name="T12" fmla="*/ 13 w 56"/>
                  <a:gd name="T13" fmla="*/ 45 h 51"/>
                  <a:gd name="T14" fmla="*/ 15 w 56"/>
                  <a:gd name="T15" fmla="*/ 44 h 51"/>
                  <a:gd name="T16" fmla="*/ 20 w 56"/>
                  <a:gd name="T17" fmla="*/ 39 h 51"/>
                  <a:gd name="T18" fmla="*/ 25 w 56"/>
                  <a:gd name="T19" fmla="*/ 36 h 51"/>
                  <a:gd name="T20" fmla="*/ 33 w 56"/>
                  <a:gd name="T21" fmla="*/ 36 h 51"/>
                  <a:gd name="T22" fmla="*/ 37 w 56"/>
                  <a:gd name="T23" fmla="*/ 34 h 51"/>
                  <a:gd name="T24" fmla="*/ 39 w 56"/>
                  <a:gd name="T25" fmla="*/ 32 h 51"/>
                  <a:gd name="T26" fmla="*/ 44 w 56"/>
                  <a:gd name="T27" fmla="*/ 30 h 51"/>
                  <a:gd name="T28" fmla="*/ 49 w 56"/>
                  <a:gd name="T29" fmla="*/ 28 h 51"/>
                  <a:gd name="T30" fmla="*/ 55 w 56"/>
                  <a:gd name="T31" fmla="*/ 28 h 51"/>
                  <a:gd name="T32" fmla="*/ 56 w 56"/>
                  <a:gd name="T33" fmla="*/ 26 h 51"/>
                  <a:gd name="T34" fmla="*/ 50 w 56"/>
                  <a:gd name="T35" fmla="*/ 0 h 51"/>
                  <a:gd name="T36" fmla="*/ 24 w 56"/>
                  <a:gd name="T37" fmla="*/ 5 h 51"/>
                  <a:gd name="T38" fmla="*/ 0 w 56"/>
                  <a:gd name="T39" fmla="*/ 9 h 51"/>
                  <a:gd name="T40" fmla="*/ 0 w 56"/>
                  <a:gd name="T41" fmla="*/ 10 h 51"/>
                  <a:gd name="T42" fmla="*/ 4 w 56"/>
                  <a:gd name="T43" fmla="*/ 2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1">
                    <a:moveTo>
                      <a:pt x="4" y="29"/>
                    </a:moveTo>
                    <a:lnTo>
                      <a:pt x="4" y="36"/>
                    </a:lnTo>
                    <a:lnTo>
                      <a:pt x="8" y="42"/>
                    </a:lnTo>
                    <a:lnTo>
                      <a:pt x="4" y="48"/>
                    </a:lnTo>
                    <a:lnTo>
                      <a:pt x="5" y="51"/>
                    </a:lnTo>
                    <a:lnTo>
                      <a:pt x="9" y="50"/>
                    </a:lnTo>
                    <a:lnTo>
                      <a:pt x="13" y="45"/>
                    </a:lnTo>
                    <a:lnTo>
                      <a:pt x="15" y="44"/>
                    </a:lnTo>
                    <a:lnTo>
                      <a:pt x="20" y="39"/>
                    </a:lnTo>
                    <a:lnTo>
                      <a:pt x="25" y="36"/>
                    </a:lnTo>
                    <a:lnTo>
                      <a:pt x="33" y="36"/>
                    </a:lnTo>
                    <a:lnTo>
                      <a:pt x="37" y="34"/>
                    </a:lnTo>
                    <a:lnTo>
                      <a:pt x="39" y="32"/>
                    </a:lnTo>
                    <a:lnTo>
                      <a:pt x="44" y="30"/>
                    </a:lnTo>
                    <a:lnTo>
                      <a:pt x="49" y="28"/>
                    </a:lnTo>
                    <a:lnTo>
                      <a:pt x="55" y="28"/>
                    </a:lnTo>
                    <a:lnTo>
                      <a:pt x="56" y="26"/>
                    </a:lnTo>
                    <a:lnTo>
                      <a:pt x="50" y="0"/>
                    </a:lnTo>
                    <a:lnTo>
                      <a:pt x="24" y="5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5F3467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A06863ED-B1FC-E182-8CB5-99E8402FF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970" y="2179993"/>
                <a:ext cx="40475" cy="52280"/>
              </a:xfrm>
              <a:custGeom>
                <a:avLst/>
                <a:gdLst>
                  <a:gd name="T0" fmla="*/ 23 w 24"/>
                  <a:gd name="T1" fmla="*/ 15 h 31"/>
                  <a:gd name="T2" fmla="*/ 21 w 24"/>
                  <a:gd name="T3" fmla="*/ 13 h 31"/>
                  <a:gd name="T4" fmla="*/ 21 w 24"/>
                  <a:gd name="T5" fmla="*/ 12 h 31"/>
                  <a:gd name="T6" fmla="*/ 18 w 24"/>
                  <a:gd name="T7" fmla="*/ 11 h 31"/>
                  <a:gd name="T8" fmla="*/ 16 w 24"/>
                  <a:gd name="T9" fmla="*/ 10 h 31"/>
                  <a:gd name="T10" fmla="*/ 16 w 24"/>
                  <a:gd name="T11" fmla="*/ 7 h 31"/>
                  <a:gd name="T12" fmla="*/ 13 w 24"/>
                  <a:gd name="T13" fmla="*/ 5 h 31"/>
                  <a:gd name="T14" fmla="*/ 10 w 24"/>
                  <a:gd name="T15" fmla="*/ 0 h 31"/>
                  <a:gd name="T16" fmla="*/ 0 w 24"/>
                  <a:gd name="T17" fmla="*/ 5 h 31"/>
                  <a:gd name="T18" fmla="*/ 6 w 24"/>
                  <a:gd name="T19" fmla="*/ 31 h 31"/>
                  <a:gd name="T20" fmla="*/ 8 w 24"/>
                  <a:gd name="T21" fmla="*/ 29 h 31"/>
                  <a:gd name="T22" fmla="*/ 10 w 24"/>
                  <a:gd name="T23" fmla="*/ 28 h 31"/>
                  <a:gd name="T24" fmla="*/ 14 w 24"/>
                  <a:gd name="T25" fmla="*/ 26 h 31"/>
                  <a:gd name="T26" fmla="*/ 14 w 24"/>
                  <a:gd name="T27" fmla="*/ 23 h 31"/>
                  <a:gd name="T28" fmla="*/ 14 w 24"/>
                  <a:gd name="T29" fmla="*/ 22 h 31"/>
                  <a:gd name="T30" fmla="*/ 14 w 24"/>
                  <a:gd name="T31" fmla="*/ 20 h 31"/>
                  <a:gd name="T32" fmla="*/ 14 w 24"/>
                  <a:gd name="T33" fmla="*/ 17 h 31"/>
                  <a:gd name="T34" fmla="*/ 14 w 24"/>
                  <a:gd name="T35" fmla="*/ 15 h 31"/>
                  <a:gd name="T36" fmla="*/ 14 w 24"/>
                  <a:gd name="T37" fmla="*/ 14 h 31"/>
                  <a:gd name="T38" fmla="*/ 15 w 24"/>
                  <a:gd name="T39" fmla="*/ 13 h 31"/>
                  <a:gd name="T40" fmla="*/ 16 w 24"/>
                  <a:gd name="T41" fmla="*/ 13 h 31"/>
                  <a:gd name="T42" fmla="*/ 19 w 24"/>
                  <a:gd name="T43" fmla="*/ 14 h 31"/>
                  <a:gd name="T44" fmla="*/ 19 w 24"/>
                  <a:gd name="T45" fmla="*/ 16 h 31"/>
                  <a:gd name="T46" fmla="*/ 21 w 24"/>
                  <a:gd name="T47" fmla="*/ 20 h 31"/>
                  <a:gd name="T48" fmla="*/ 21 w 24"/>
                  <a:gd name="T49" fmla="*/ 21 h 31"/>
                  <a:gd name="T50" fmla="*/ 22 w 24"/>
                  <a:gd name="T51" fmla="*/ 22 h 31"/>
                  <a:gd name="T52" fmla="*/ 24 w 24"/>
                  <a:gd name="T53" fmla="*/ 21 h 31"/>
                  <a:gd name="T54" fmla="*/ 24 w 24"/>
                  <a:gd name="T55" fmla="*/ 20 h 31"/>
                  <a:gd name="T56" fmla="*/ 24 w 24"/>
                  <a:gd name="T57" fmla="*/ 19 h 31"/>
                  <a:gd name="T58" fmla="*/ 23 w 24"/>
                  <a:gd name="T5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" h="31">
                    <a:moveTo>
                      <a:pt x="23" y="15"/>
                    </a:moveTo>
                    <a:lnTo>
                      <a:pt x="21" y="13"/>
                    </a:lnTo>
                    <a:lnTo>
                      <a:pt x="21" y="12"/>
                    </a:lnTo>
                    <a:lnTo>
                      <a:pt x="18" y="11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6" y="31"/>
                    </a:lnTo>
                    <a:lnTo>
                      <a:pt x="8" y="29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2" y="22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1699F2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5F6ED318-AF44-18AE-3A2C-84A799248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648" y="2119281"/>
                <a:ext cx="183822" cy="92755"/>
              </a:xfrm>
              <a:custGeom>
                <a:avLst/>
                <a:gdLst>
                  <a:gd name="T0" fmla="*/ 105 w 109"/>
                  <a:gd name="T1" fmla="*/ 32 h 55"/>
                  <a:gd name="T2" fmla="*/ 101 w 109"/>
                  <a:gd name="T3" fmla="*/ 29 h 55"/>
                  <a:gd name="T4" fmla="*/ 97 w 109"/>
                  <a:gd name="T5" fmla="*/ 25 h 55"/>
                  <a:gd name="T6" fmla="*/ 97 w 109"/>
                  <a:gd name="T7" fmla="*/ 29 h 55"/>
                  <a:gd name="T8" fmla="*/ 102 w 109"/>
                  <a:gd name="T9" fmla="*/ 35 h 55"/>
                  <a:gd name="T10" fmla="*/ 95 w 109"/>
                  <a:gd name="T11" fmla="*/ 36 h 55"/>
                  <a:gd name="T12" fmla="*/ 88 w 109"/>
                  <a:gd name="T13" fmla="*/ 37 h 55"/>
                  <a:gd name="T14" fmla="*/ 85 w 109"/>
                  <a:gd name="T15" fmla="*/ 35 h 55"/>
                  <a:gd name="T16" fmla="*/ 81 w 109"/>
                  <a:gd name="T17" fmla="*/ 32 h 55"/>
                  <a:gd name="T18" fmla="*/ 81 w 109"/>
                  <a:gd name="T19" fmla="*/ 27 h 55"/>
                  <a:gd name="T20" fmla="*/ 73 w 109"/>
                  <a:gd name="T21" fmla="*/ 22 h 55"/>
                  <a:gd name="T22" fmla="*/ 69 w 109"/>
                  <a:gd name="T23" fmla="*/ 22 h 55"/>
                  <a:gd name="T24" fmla="*/ 68 w 109"/>
                  <a:gd name="T25" fmla="*/ 16 h 55"/>
                  <a:gd name="T26" fmla="*/ 71 w 109"/>
                  <a:gd name="T27" fmla="*/ 13 h 55"/>
                  <a:gd name="T28" fmla="*/ 77 w 109"/>
                  <a:gd name="T29" fmla="*/ 9 h 55"/>
                  <a:gd name="T30" fmla="*/ 76 w 109"/>
                  <a:gd name="T31" fmla="*/ 6 h 55"/>
                  <a:gd name="T32" fmla="*/ 71 w 109"/>
                  <a:gd name="T33" fmla="*/ 6 h 55"/>
                  <a:gd name="T34" fmla="*/ 68 w 109"/>
                  <a:gd name="T35" fmla="*/ 0 h 55"/>
                  <a:gd name="T36" fmla="*/ 59 w 109"/>
                  <a:gd name="T37" fmla="*/ 8 h 55"/>
                  <a:gd name="T38" fmla="*/ 0 w 109"/>
                  <a:gd name="T39" fmla="*/ 20 h 55"/>
                  <a:gd name="T40" fmla="*/ 0 w 109"/>
                  <a:gd name="T41" fmla="*/ 50 h 55"/>
                  <a:gd name="T42" fmla="*/ 50 w 109"/>
                  <a:gd name="T43" fmla="*/ 41 h 55"/>
                  <a:gd name="T44" fmla="*/ 63 w 109"/>
                  <a:gd name="T45" fmla="*/ 41 h 55"/>
                  <a:gd name="T46" fmla="*/ 66 w 109"/>
                  <a:gd name="T47" fmla="*/ 46 h 55"/>
                  <a:gd name="T48" fmla="*/ 71 w 109"/>
                  <a:gd name="T49" fmla="*/ 48 h 55"/>
                  <a:gd name="T50" fmla="*/ 73 w 109"/>
                  <a:gd name="T51" fmla="*/ 51 h 55"/>
                  <a:gd name="T52" fmla="*/ 74 w 109"/>
                  <a:gd name="T53" fmla="*/ 55 h 55"/>
                  <a:gd name="T54" fmla="*/ 77 w 109"/>
                  <a:gd name="T55" fmla="*/ 55 h 55"/>
                  <a:gd name="T56" fmla="*/ 79 w 109"/>
                  <a:gd name="T57" fmla="*/ 49 h 55"/>
                  <a:gd name="T58" fmla="*/ 82 w 109"/>
                  <a:gd name="T59" fmla="*/ 45 h 55"/>
                  <a:gd name="T60" fmla="*/ 86 w 109"/>
                  <a:gd name="T61" fmla="*/ 46 h 55"/>
                  <a:gd name="T62" fmla="*/ 87 w 109"/>
                  <a:gd name="T63" fmla="*/ 51 h 55"/>
                  <a:gd name="T64" fmla="*/ 92 w 109"/>
                  <a:gd name="T65" fmla="*/ 47 h 55"/>
                  <a:gd name="T66" fmla="*/ 94 w 109"/>
                  <a:gd name="T67" fmla="*/ 45 h 55"/>
                  <a:gd name="T68" fmla="*/ 101 w 109"/>
                  <a:gd name="T69" fmla="*/ 43 h 55"/>
                  <a:gd name="T70" fmla="*/ 106 w 109"/>
                  <a:gd name="T71" fmla="*/ 40 h 55"/>
                  <a:gd name="T72" fmla="*/ 109 w 109"/>
                  <a:gd name="T73" fmla="*/ 3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9" h="55">
                    <a:moveTo>
                      <a:pt x="107" y="35"/>
                    </a:moveTo>
                    <a:lnTo>
                      <a:pt x="105" y="32"/>
                    </a:lnTo>
                    <a:lnTo>
                      <a:pt x="104" y="31"/>
                    </a:lnTo>
                    <a:lnTo>
                      <a:pt x="101" y="29"/>
                    </a:lnTo>
                    <a:lnTo>
                      <a:pt x="98" y="27"/>
                    </a:lnTo>
                    <a:lnTo>
                      <a:pt x="97" y="25"/>
                    </a:lnTo>
                    <a:lnTo>
                      <a:pt x="96" y="27"/>
                    </a:lnTo>
                    <a:lnTo>
                      <a:pt x="97" y="29"/>
                    </a:lnTo>
                    <a:lnTo>
                      <a:pt x="100" y="32"/>
                    </a:lnTo>
                    <a:lnTo>
                      <a:pt x="102" y="35"/>
                    </a:lnTo>
                    <a:lnTo>
                      <a:pt x="99" y="36"/>
                    </a:lnTo>
                    <a:lnTo>
                      <a:pt x="95" y="36"/>
                    </a:lnTo>
                    <a:lnTo>
                      <a:pt x="89" y="39"/>
                    </a:lnTo>
                    <a:lnTo>
                      <a:pt x="88" y="37"/>
                    </a:lnTo>
                    <a:lnTo>
                      <a:pt x="87" y="36"/>
                    </a:lnTo>
                    <a:lnTo>
                      <a:pt x="85" y="35"/>
                    </a:lnTo>
                    <a:lnTo>
                      <a:pt x="82" y="33"/>
                    </a:lnTo>
                    <a:lnTo>
                      <a:pt x="81" y="32"/>
                    </a:lnTo>
                    <a:lnTo>
                      <a:pt x="82" y="30"/>
                    </a:lnTo>
                    <a:lnTo>
                      <a:pt x="81" y="27"/>
                    </a:lnTo>
                    <a:lnTo>
                      <a:pt x="77" y="24"/>
                    </a:lnTo>
                    <a:lnTo>
                      <a:pt x="73" y="22"/>
                    </a:lnTo>
                    <a:lnTo>
                      <a:pt x="71" y="22"/>
                    </a:lnTo>
                    <a:lnTo>
                      <a:pt x="69" y="22"/>
                    </a:lnTo>
                    <a:lnTo>
                      <a:pt x="68" y="20"/>
                    </a:lnTo>
                    <a:lnTo>
                      <a:pt x="68" y="16"/>
                    </a:lnTo>
                    <a:lnTo>
                      <a:pt x="70" y="14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7" y="9"/>
                    </a:lnTo>
                    <a:lnTo>
                      <a:pt x="77" y="8"/>
                    </a:lnTo>
                    <a:lnTo>
                      <a:pt x="76" y="6"/>
                    </a:lnTo>
                    <a:lnTo>
                      <a:pt x="73" y="6"/>
                    </a:lnTo>
                    <a:lnTo>
                      <a:pt x="71" y="6"/>
                    </a:lnTo>
                    <a:lnTo>
                      <a:pt x="70" y="3"/>
                    </a:lnTo>
                    <a:lnTo>
                      <a:pt x="68" y="0"/>
                    </a:lnTo>
                    <a:lnTo>
                      <a:pt x="60" y="3"/>
                    </a:lnTo>
                    <a:lnTo>
                      <a:pt x="59" y="8"/>
                    </a:lnTo>
                    <a:lnTo>
                      <a:pt x="22" y="17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0" y="50"/>
                    </a:lnTo>
                    <a:lnTo>
                      <a:pt x="24" y="46"/>
                    </a:lnTo>
                    <a:lnTo>
                      <a:pt x="50" y="41"/>
                    </a:lnTo>
                    <a:lnTo>
                      <a:pt x="60" y="36"/>
                    </a:lnTo>
                    <a:lnTo>
                      <a:pt x="63" y="41"/>
                    </a:lnTo>
                    <a:lnTo>
                      <a:pt x="66" y="43"/>
                    </a:lnTo>
                    <a:lnTo>
                      <a:pt x="66" y="46"/>
                    </a:lnTo>
                    <a:lnTo>
                      <a:pt x="68" y="47"/>
                    </a:lnTo>
                    <a:lnTo>
                      <a:pt x="71" y="48"/>
                    </a:lnTo>
                    <a:lnTo>
                      <a:pt x="71" y="49"/>
                    </a:lnTo>
                    <a:lnTo>
                      <a:pt x="73" y="51"/>
                    </a:lnTo>
                    <a:lnTo>
                      <a:pt x="74" y="55"/>
                    </a:lnTo>
                    <a:lnTo>
                      <a:pt x="74" y="55"/>
                    </a:lnTo>
                    <a:lnTo>
                      <a:pt x="76" y="55"/>
                    </a:lnTo>
                    <a:lnTo>
                      <a:pt x="77" y="55"/>
                    </a:lnTo>
                    <a:lnTo>
                      <a:pt x="79" y="53"/>
                    </a:lnTo>
                    <a:lnTo>
                      <a:pt x="79" y="49"/>
                    </a:lnTo>
                    <a:lnTo>
                      <a:pt x="82" y="47"/>
                    </a:lnTo>
                    <a:lnTo>
                      <a:pt x="82" y="45"/>
                    </a:lnTo>
                    <a:lnTo>
                      <a:pt x="85" y="43"/>
                    </a:lnTo>
                    <a:lnTo>
                      <a:pt x="86" y="46"/>
                    </a:lnTo>
                    <a:lnTo>
                      <a:pt x="87" y="49"/>
                    </a:lnTo>
                    <a:lnTo>
                      <a:pt x="87" y="51"/>
                    </a:lnTo>
                    <a:lnTo>
                      <a:pt x="90" y="49"/>
                    </a:lnTo>
                    <a:lnTo>
                      <a:pt x="92" y="47"/>
                    </a:lnTo>
                    <a:lnTo>
                      <a:pt x="92" y="45"/>
                    </a:lnTo>
                    <a:lnTo>
                      <a:pt x="94" y="45"/>
                    </a:lnTo>
                    <a:lnTo>
                      <a:pt x="97" y="43"/>
                    </a:lnTo>
                    <a:lnTo>
                      <a:pt x="101" y="43"/>
                    </a:lnTo>
                    <a:lnTo>
                      <a:pt x="103" y="41"/>
                    </a:lnTo>
                    <a:lnTo>
                      <a:pt x="106" y="40"/>
                    </a:lnTo>
                    <a:lnTo>
                      <a:pt x="108" y="38"/>
                    </a:lnTo>
                    <a:lnTo>
                      <a:pt x="109" y="36"/>
                    </a:lnTo>
                    <a:lnTo>
                      <a:pt x="107" y="35"/>
                    </a:lnTo>
                    <a:close/>
                  </a:path>
                </a:pathLst>
              </a:custGeom>
              <a:solidFill>
                <a:srgbClr val="5F3467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5CCFAFE2-648D-36DD-5719-E26282BB4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6309" y="2205290"/>
                <a:ext cx="16864" cy="11806"/>
              </a:xfrm>
              <a:custGeom>
                <a:avLst/>
                <a:gdLst>
                  <a:gd name="T0" fmla="*/ 3 w 12"/>
                  <a:gd name="T1" fmla="*/ 9 h 9"/>
                  <a:gd name="T2" fmla="*/ 7 w 12"/>
                  <a:gd name="T3" fmla="*/ 9 h 9"/>
                  <a:gd name="T4" fmla="*/ 10 w 12"/>
                  <a:gd name="T5" fmla="*/ 6 h 9"/>
                  <a:gd name="T6" fmla="*/ 12 w 12"/>
                  <a:gd name="T7" fmla="*/ 4 h 9"/>
                  <a:gd name="T8" fmla="*/ 8 w 12"/>
                  <a:gd name="T9" fmla="*/ 2 h 9"/>
                  <a:gd name="T10" fmla="*/ 4 w 12"/>
                  <a:gd name="T11" fmla="*/ 1 h 9"/>
                  <a:gd name="T12" fmla="*/ 0 w 12"/>
                  <a:gd name="T13" fmla="*/ 7 h 9"/>
                  <a:gd name="T14" fmla="*/ 3 w 12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9">
                    <a:moveTo>
                      <a:pt x="3" y="9"/>
                    </a:moveTo>
                    <a:cubicBezTo>
                      <a:pt x="7" y="9"/>
                      <a:pt x="7" y="9"/>
                      <a:pt x="7" y="9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5" y="0"/>
                      <a:pt x="4" y="1"/>
                    </a:cubicBezTo>
                    <a:cubicBezTo>
                      <a:pt x="4" y="2"/>
                      <a:pt x="0" y="7"/>
                      <a:pt x="0" y="7"/>
                    </a:cubicBezTo>
                    <a:lnTo>
                      <a:pt x="3" y="9"/>
                    </a:lnTo>
                    <a:close/>
                  </a:path>
                </a:pathLst>
              </a:custGeom>
              <a:grpFill/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77634886-96C6-2CB7-105F-CDA864FF3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817" y="2269376"/>
                <a:ext cx="70830" cy="158525"/>
              </a:xfrm>
              <a:custGeom>
                <a:avLst/>
                <a:gdLst>
                  <a:gd name="T0" fmla="*/ 36 w 42"/>
                  <a:gd name="T1" fmla="*/ 13 h 94"/>
                  <a:gd name="T2" fmla="*/ 36 w 42"/>
                  <a:gd name="T3" fmla="*/ 9 h 94"/>
                  <a:gd name="T4" fmla="*/ 34 w 42"/>
                  <a:gd name="T5" fmla="*/ 7 h 94"/>
                  <a:gd name="T6" fmla="*/ 21 w 42"/>
                  <a:gd name="T7" fmla="*/ 3 h 94"/>
                  <a:gd name="T8" fmla="*/ 9 w 42"/>
                  <a:gd name="T9" fmla="*/ 0 h 94"/>
                  <a:gd name="T10" fmla="*/ 8 w 42"/>
                  <a:gd name="T11" fmla="*/ 3 h 94"/>
                  <a:gd name="T12" fmla="*/ 6 w 42"/>
                  <a:gd name="T13" fmla="*/ 7 h 94"/>
                  <a:gd name="T14" fmla="*/ 3 w 42"/>
                  <a:gd name="T15" fmla="*/ 9 h 94"/>
                  <a:gd name="T16" fmla="*/ 2 w 42"/>
                  <a:gd name="T17" fmla="*/ 14 h 94"/>
                  <a:gd name="T18" fmla="*/ 3 w 42"/>
                  <a:gd name="T19" fmla="*/ 20 h 94"/>
                  <a:gd name="T20" fmla="*/ 3 w 42"/>
                  <a:gd name="T21" fmla="*/ 25 h 94"/>
                  <a:gd name="T22" fmla="*/ 2 w 42"/>
                  <a:gd name="T23" fmla="*/ 30 h 94"/>
                  <a:gd name="T24" fmla="*/ 5 w 42"/>
                  <a:gd name="T25" fmla="*/ 32 h 94"/>
                  <a:gd name="T26" fmla="*/ 9 w 42"/>
                  <a:gd name="T27" fmla="*/ 34 h 94"/>
                  <a:gd name="T28" fmla="*/ 11 w 42"/>
                  <a:gd name="T29" fmla="*/ 38 h 94"/>
                  <a:gd name="T30" fmla="*/ 15 w 42"/>
                  <a:gd name="T31" fmla="*/ 42 h 94"/>
                  <a:gd name="T32" fmla="*/ 20 w 42"/>
                  <a:gd name="T33" fmla="*/ 46 h 94"/>
                  <a:gd name="T34" fmla="*/ 20 w 42"/>
                  <a:gd name="T35" fmla="*/ 47 h 94"/>
                  <a:gd name="T36" fmla="*/ 18 w 42"/>
                  <a:gd name="T37" fmla="*/ 53 h 94"/>
                  <a:gd name="T38" fmla="*/ 10 w 42"/>
                  <a:gd name="T39" fmla="*/ 58 h 94"/>
                  <a:gd name="T40" fmla="*/ 3 w 42"/>
                  <a:gd name="T41" fmla="*/ 64 h 94"/>
                  <a:gd name="T42" fmla="*/ 2 w 42"/>
                  <a:gd name="T43" fmla="*/ 67 h 94"/>
                  <a:gd name="T44" fmla="*/ 0 w 42"/>
                  <a:gd name="T45" fmla="*/ 72 h 94"/>
                  <a:gd name="T46" fmla="*/ 1 w 42"/>
                  <a:gd name="T47" fmla="*/ 75 h 94"/>
                  <a:gd name="T48" fmla="*/ 3 w 42"/>
                  <a:gd name="T49" fmla="*/ 79 h 94"/>
                  <a:gd name="T50" fmla="*/ 8 w 42"/>
                  <a:gd name="T51" fmla="*/ 83 h 94"/>
                  <a:gd name="T52" fmla="*/ 12 w 42"/>
                  <a:gd name="T53" fmla="*/ 85 h 94"/>
                  <a:gd name="T54" fmla="*/ 15 w 42"/>
                  <a:gd name="T55" fmla="*/ 86 h 94"/>
                  <a:gd name="T56" fmla="*/ 20 w 42"/>
                  <a:gd name="T57" fmla="*/ 86 h 94"/>
                  <a:gd name="T58" fmla="*/ 24 w 42"/>
                  <a:gd name="T59" fmla="*/ 86 h 94"/>
                  <a:gd name="T60" fmla="*/ 25 w 42"/>
                  <a:gd name="T61" fmla="*/ 86 h 94"/>
                  <a:gd name="T62" fmla="*/ 24 w 42"/>
                  <a:gd name="T63" fmla="*/ 90 h 94"/>
                  <a:gd name="T64" fmla="*/ 24 w 42"/>
                  <a:gd name="T65" fmla="*/ 93 h 94"/>
                  <a:gd name="T66" fmla="*/ 25 w 42"/>
                  <a:gd name="T67" fmla="*/ 94 h 94"/>
                  <a:gd name="T68" fmla="*/ 26 w 42"/>
                  <a:gd name="T69" fmla="*/ 94 h 94"/>
                  <a:gd name="T70" fmla="*/ 27 w 42"/>
                  <a:gd name="T71" fmla="*/ 87 h 94"/>
                  <a:gd name="T72" fmla="*/ 28 w 42"/>
                  <a:gd name="T73" fmla="*/ 86 h 94"/>
                  <a:gd name="T74" fmla="*/ 31 w 42"/>
                  <a:gd name="T75" fmla="*/ 82 h 94"/>
                  <a:gd name="T76" fmla="*/ 36 w 42"/>
                  <a:gd name="T77" fmla="*/ 78 h 94"/>
                  <a:gd name="T78" fmla="*/ 36 w 42"/>
                  <a:gd name="T79" fmla="*/ 69 h 94"/>
                  <a:gd name="T80" fmla="*/ 36 w 42"/>
                  <a:gd name="T81" fmla="*/ 65 h 94"/>
                  <a:gd name="T82" fmla="*/ 40 w 42"/>
                  <a:gd name="T83" fmla="*/ 61 h 94"/>
                  <a:gd name="T84" fmla="*/ 41 w 42"/>
                  <a:gd name="T85" fmla="*/ 53 h 94"/>
                  <a:gd name="T86" fmla="*/ 42 w 42"/>
                  <a:gd name="T87" fmla="*/ 48 h 94"/>
                  <a:gd name="T88" fmla="*/ 42 w 42"/>
                  <a:gd name="T89" fmla="*/ 40 h 94"/>
                  <a:gd name="T90" fmla="*/ 42 w 42"/>
                  <a:gd name="T91" fmla="*/ 36 h 94"/>
                  <a:gd name="T92" fmla="*/ 40 w 42"/>
                  <a:gd name="T93" fmla="*/ 30 h 94"/>
                  <a:gd name="T94" fmla="*/ 36 w 42"/>
                  <a:gd name="T95" fmla="*/ 30 h 94"/>
                  <a:gd name="T96" fmla="*/ 34 w 42"/>
                  <a:gd name="T97" fmla="*/ 30 h 94"/>
                  <a:gd name="T98" fmla="*/ 35 w 42"/>
                  <a:gd name="T99" fmla="*/ 25 h 94"/>
                  <a:gd name="T100" fmla="*/ 37 w 42"/>
                  <a:gd name="T101" fmla="*/ 20 h 94"/>
                  <a:gd name="T102" fmla="*/ 39 w 42"/>
                  <a:gd name="T103" fmla="*/ 18 h 94"/>
                  <a:gd name="T104" fmla="*/ 38 w 42"/>
                  <a:gd name="T105" fmla="*/ 17 h 94"/>
                  <a:gd name="T106" fmla="*/ 36 w 42"/>
                  <a:gd name="T107" fmla="*/ 1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" h="94">
                    <a:moveTo>
                      <a:pt x="36" y="13"/>
                    </a:moveTo>
                    <a:lnTo>
                      <a:pt x="36" y="9"/>
                    </a:lnTo>
                    <a:lnTo>
                      <a:pt x="34" y="7"/>
                    </a:lnTo>
                    <a:lnTo>
                      <a:pt x="21" y="3"/>
                    </a:lnTo>
                    <a:lnTo>
                      <a:pt x="9" y="0"/>
                    </a:lnTo>
                    <a:lnTo>
                      <a:pt x="8" y="3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3" y="20"/>
                    </a:lnTo>
                    <a:lnTo>
                      <a:pt x="3" y="25"/>
                    </a:lnTo>
                    <a:lnTo>
                      <a:pt x="2" y="30"/>
                    </a:lnTo>
                    <a:lnTo>
                      <a:pt x="5" y="32"/>
                    </a:lnTo>
                    <a:lnTo>
                      <a:pt x="9" y="34"/>
                    </a:lnTo>
                    <a:lnTo>
                      <a:pt x="11" y="38"/>
                    </a:lnTo>
                    <a:lnTo>
                      <a:pt x="15" y="42"/>
                    </a:lnTo>
                    <a:lnTo>
                      <a:pt x="20" y="46"/>
                    </a:lnTo>
                    <a:lnTo>
                      <a:pt x="20" y="47"/>
                    </a:lnTo>
                    <a:lnTo>
                      <a:pt x="18" y="53"/>
                    </a:lnTo>
                    <a:lnTo>
                      <a:pt x="10" y="58"/>
                    </a:lnTo>
                    <a:lnTo>
                      <a:pt x="3" y="64"/>
                    </a:lnTo>
                    <a:lnTo>
                      <a:pt x="2" y="67"/>
                    </a:lnTo>
                    <a:lnTo>
                      <a:pt x="0" y="72"/>
                    </a:lnTo>
                    <a:lnTo>
                      <a:pt x="1" y="75"/>
                    </a:lnTo>
                    <a:lnTo>
                      <a:pt x="3" y="79"/>
                    </a:lnTo>
                    <a:lnTo>
                      <a:pt x="8" y="83"/>
                    </a:lnTo>
                    <a:lnTo>
                      <a:pt x="12" y="85"/>
                    </a:lnTo>
                    <a:lnTo>
                      <a:pt x="15" y="86"/>
                    </a:lnTo>
                    <a:lnTo>
                      <a:pt x="20" y="86"/>
                    </a:lnTo>
                    <a:lnTo>
                      <a:pt x="24" y="86"/>
                    </a:lnTo>
                    <a:lnTo>
                      <a:pt x="25" y="86"/>
                    </a:lnTo>
                    <a:lnTo>
                      <a:pt x="24" y="90"/>
                    </a:lnTo>
                    <a:lnTo>
                      <a:pt x="24" y="93"/>
                    </a:lnTo>
                    <a:lnTo>
                      <a:pt x="25" y="94"/>
                    </a:lnTo>
                    <a:lnTo>
                      <a:pt x="26" y="94"/>
                    </a:lnTo>
                    <a:lnTo>
                      <a:pt x="27" y="87"/>
                    </a:lnTo>
                    <a:lnTo>
                      <a:pt x="28" y="86"/>
                    </a:lnTo>
                    <a:lnTo>
                      <a:pt x="31" y="82"/>
                    </a:lnTo>
                    <a:lnTo>
                      <a:pt x="36" y="78"/>
                    </a:lnTo>
                    <a:lnTo>
                      <a:pt x="36" y="69"/>
                    </a:lnTo>
                    <a:lnTo>
                      <a:pt x="36" y="65"/>
                    </a:lnTo>
                    <a:lnTo>
                      <a:pt x="40" y="61"/>
                    </a:lnTo>
                    <a:lnTo>
                      <a:pt x="41" y="53"/>
                    </a:lnTo>
                    <a:lnTo>
                      <a:pt x="42" y="48"/>
                    </a:lnTo>
                    <a:lnTo>
                      <a:pt x="42" y="40"/>
                    </a:lnTo>
                    <a:lnTo>
                      <a:pt x="42" y="36"/>
                    </a:lnTo>
                    <a:lnTo>
                      <a:pt x="40" y="30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5" y="25"/>
                    </a:lnTo>
                    <a:lnTo>
                      <a:pt x="37" y="20"/>
                    </a:lnTo>
                    <a:lnTo>
                      <a:pt x="39" y="18"/>
                    </a:lnTo>
                    <a:lnTo>
                      <a:pt x="38" y="17"/>
                    </a:lnTo>
                    <a:lnTo>
                      <a:pt x="36" y="13"/>
                    </a:lnTo>
                    <a:close/>
                  </a:path>
                </a:pathLst>
              </a:custGeom>
              <a:solidFill>
                <a:srgbClr val="074E80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6906F7E4-55CB-80E9-E6BF-E194C5AB0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326" y="2378994"/>
                <a:ext cx="55652" cy="91068"/>
              </a:xfrm>
              <a:custGeom>
                <a:avLst/>
                <a:gdLst>
                  <a:gd name="T0" fmla="*/ 9 w 33"/>
                  <a:gd name="T1" fmla="*/ 10 h 54"/>
                  <a:gd name="T2" fmla="*/ 8 w 33"/>
                  <a:gd name="T3" fmla="*/ 7 h 54"/>
                  <a:gd name="T4" fmla="*/ 10 w 33"/>
                  <a:gd name="T5" fmla="*/ 2 h 54"/>
                  <a:gd name="T6" fmla="*/ 11 w 33"/>
                  <a:gd name="T7" fmla="*/ 1 h 54"/>
                  <a:gd name="T8" fmla="*/ 9 w 33"/>
                  <a:gd name="T9" fmla="*/ 0 h 54"/>
                  <a:gd name="T10" fmla="*/ 6 w 33"/>
                  <a:gd name="T11" fmla="*/ 0 h 54"/>
                  <a:gd name="T12" fmla="*/ 5 w 33"/>
                  <a:gd name="T13" fmla="*/ 0 h 54"/>
                  <a:gd name="T14" fmla="*/ 2 w 33"/>
                  <a:gd name="T15" fmla="*/ 2 h 54"/>
                  <a:gd name="T16" fmla="*/ 0 w 33"/>
                  <a:gd name="T17" fmla="*/ 5 h 54"/>
                  <a:gd name="T18" fmla="*/ 12 w 33"/>
                  <a:gd name="T19" fmla="*/ 54 h 54"/>
                  <a:gd name="T20" fmla="*/ 33 w 33"/>
                  <a:gd name="T21" fmla="*/ 51 h 54"/>
                  <a:gd name="T22" fmla="*/ 32 w 33"/>
                  <a:gd name="T23" fmla="*/ 43 h 54"/>
                  <a:gd name="T24" fmla="*/ 29 w 33"/>
                  <a:gd name="T25" fmla="*/ 40 h 54"/>
                  <a:gd name="T26" fmla="*/ 28 w 33"/>
                  <a:gd name="T27" fmla="*/ 38 h 54"/>
                  <a:gd name="T28" fmla="*/ 26 w 33"/>
                  <a:gd name="T29" fmla="*/ 37 h 54"/>
                  <a:gd name="T30" fmla="*/ 23 w 33"/>
                  <a:gd name="T31" fmla="*/ 34 h 54"/>
                  <a:gd name="T32" fmla="*/ 20 w 33"/>
                  <a:gd name="T33" fmla="*/ 32 h 54"/>
                  <a:gd name="T34" fmla="*/ 18 w 33"/>
                  <a:gd name="T35" fmla="*/ 28 h 54"/>
                  <a:gd name="T36" fmla="*/ 16 w 33"/>
                  <a:gd name="T37" fmla="*/ 24 h 54"/>
                  <a:gd name="T38" fmla="*/ 14 w 33"/>
                  <a:gd name="T39" fmla="*/ 20 h 54"/>
                  <a:gd name="T40" fmla="*/ 16 w 33"/>
                  <a:gd name="T41" fmla="*/ 17 h 54"/>
                  <a:gd name="T42" fmla="*/ 11 w 33"/>
                  <a:gd name="T43" fmla="*/ 14 h 54"/>
                  <a:gd name="T44" fmla="*/ 9 w 33"/>
                  <a:gd name="T45" fmla="*/ 1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" h="54">
                    <a:moveTo>
                      <a:pt x="9" y="10"/>
                    </a:moveTo>
                    <a:lnTo>
                      <a:pt x="8" y="7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12" y="54"/>
                    </a:lnTo>
                    <a:lnTo>
                      <a:pt x="33" y="51"/>
                    </a:lnTo>
                    <a:lnTo>
                      <a:pt x="32" y="43"/>
                    </a:lnTo>
                    <a:lnTo>
                      <a:pt x="29" y="40"/>
                    </a:lnTo>
                    <a:lnTo>
                      <a:pt x="28" y="38"/>
                    </a:lnTo>
                    <a:lnTo>
                      <a:pt x="26" y="37"/>
                    </a:lnTo>
                    <a:lnTo>
                      <a:pt x="23" y="34"/>
                    </a:lnTo>
                    <a:lnTo>
                      <a:pt x="20" y="32"/>
                    </a:lnTo>
                    <a:lnTo>
                      <a:pt x="18" y="28"/>
                    </a:lnTo>
                    <a:lnTo>
                      <a:pt x="16" y="24"/>
                    </a:lnTo>
                    <a:lnTo>
                      <a:pt x="14" y="20"/>
                    </a:lnTo>
                    <a:lnTo>
                      <a:pt x="16" y="17"/>
                    </a:lnTo>
                    <a:lnTo>
                      <a:pt x="11" y="14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5F3467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C05258A9-BC5E-BAD9-C52B-6EB65499A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495" y="2227213"/>
                <a:ext cx="317051" cy="205746"/>
              </a:xfrm>
              <a:custGeom>
                <a:avLst/>
                <a:gdLst>
                  <a:gd name="T0" fmla="*/ 165 w 188"/>
                  <a:gd name="T1" fmla="*/ 90 h 122"/>
                  <a:gd name="T2" fmla="*/ 166 w 188"/>
                  <a:gd name="T3" fmla="*/ 90 h 122"/>
                  <a:gd name="T4" fmla="*/ 169 w 188"/>
                  <a:gd name="T5" fmla="*/ 90 h 122"/>
                  <a:gd name="T6" fmla="*/ 171 w 188"/>
                  <a:gd name="T7" fmla="*/ 91 h 122"/>
                  <a:gd name="T8" fmla="*/ 171 w 188"/>
                  <a:gd name="T9" fmla="*/ 89 h 122"/>
                  <a:gd name="T10" fmla="*/ 178 w 188"/>
                  <a:gd name="T11" fmla="*/ 83 h 122"/>
                  <a:gd name="T12" fmla="*/ 186 w 188"/>
                  <a:gd name="T13" fmla="*/ 78 h 122"/>
                  <a:gd name="T14" fmla="*/ 188 w 188"/>
                  <a:gd name="T15" fmla="*/ 72 h 122"/>
                  <a:gd name="T16" fmla="*/ 188 w 188"/>
                  <a:gd name="T17" fmla="*/ 71 h 122"/>
                  <a:gd name="T18" fmla="*/ 183 w 188"/>
                  <a:gd name="T19" fmla="*/ 67 h 122"/>
                  <a:gd name="T20" fmla="*/ 179 w 188"/>
                  <a:gd name="T21" fmla="*/ 63 h 122"/>
                  <a:gd name="T22" fmla="*/ 177 w 188"/>
                  <a:gd name="T23" fmla="*/ 59 h 122"/>
                  <a:gd name="T24" fmla="*/ 173 w 188"/>
                  <a:gd name="T25" fmla="*/ 57 h 122"/>
                  <a:gd name="T26" fmla="*/ 170 w 188"/>
                  <a:gd name="T27" fmla="*/ 55 h 122"/>
                  <a:gd name="T28" fmla="*/ 171 w 188"/>
                  <a:gd name="T29" fmla="*/ 50 h 122"/>
                  <a:gd name="T30" fmla="*/ 171 w 188"/>
                  <a:gd name="T31" fmla="*/ 45 h 122"/>
                  <a:gd name="T32" fmla="*/ 170 w 188"/>
                  <a:gd name="T33" fmla="*/ 39 h 122"/>
                  <a:gd name="T34" fmla="*/ 171 w 188"/>
                  <a:gd name="T35" fmla="*/ 34 h 122"/>
                  <a:gd name="T36" fmla="*/ 174 w 188"/>
                  <a:gd name="T37" fmla="*/ 32 h 122"/>
                  <a:gd name="T38" fmla="*/ 176 w 188"/>
                  <a:gd name="T39" fmla="*/ 28 h 122"/>
                  <a:gd name="T40" fmla="*/ 177 w 188"/>
                  <a:gd name="T41" fmla="*/ 25 h 122"/>
                  <a:gd name="T42" fmla="*/ 179 w 188"/>
                  <a:gd name="T43" fmla="*/ 20 h 122"/>
                  <a:gd name="T44" fmla="*/ 176 w 188"/>
                  <a:gd name="T45" fmla="*/ 18 h 122"/>
                  <a:gd name="T46" fmla="*/ 173 w 188"/>
                  <a:gd name="T47" fmla="*/ 18 h 122"/>
                  <a:gd name="T48" fmla="*/ 170 w 188"/>
                  <a:gd name="T49" fmla="*/ 17 h 122"/>
                  <a:gd name="T50" fmla="*/ 166 w 188"/>
                  <a:gd name="T51" fmla="*/ 10 h 122"/>
                  <a:gd name="T52" fmla="*/ 162 w 188"/>
                  <a:gd name="T53" fmla="*/ 5 h 122"/>
                  <a:gd name="T54" fmla="*/ 154 w 188"/>
                  <a:gd name="T55" fmla="*/ 0 h 122"/>
                  <a:gd name="T56" fmla="*/ 24 w 188"/>
                  <a:gd name="T57" fmla="*/ 23 h 122"/>
                  <a:gd name="T58" fmla="*/ 22 w 188"/>
                  <a:gd name="T59" fmla="*/ 13 h 122"/>
                  <a:gd name="T60" fmla="*/ 16 w 188"/>
                  <a:gd name="T61" fmla="*/ 17 h 122"/>
                  <a:gd name="T62" fmla="*/ 11 w 188"/>
                  <a:gd name="T63" fmla="*/ 21 h 122"/>
                  <a:gd name="T64" fmla="*/ 6 w 188"/>
                  <a:gd name="T65" fmla="*/ 24 h 122"/>
                  <a:gd name="T66" fmla="*/ 0 w 188"/>
                  <a:gd name="T67" fmla="*/ 28 h 122"/>
                  <a:gd name="T68" fmla="*/ 16 w 188"/>
                  <a:gd name="T69" fmla="*/ 122 h 122"/>
                  <a:gd name="T70" fmla="*/ 160 w 188"/>
                  <a:gd name="T71" fmla="*/ 95 h 122"/>
                  <a:gd name="T72" fmla="*/ 162 w 188"/>
                  <a:gd name="T73" fmla="*/ 92 h 122"/>
                  <a:gd name="T74" fmla="*/ 165 w 188"/>
                  <a:gd name="T75" fmla="*/ 9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8" h="122">
                    <a:moveTo>
                      <a:pt x="165" y="90"/>
                    </a:moveTo>
                    <a:lnTo>
                      <a:pt x="166" y="90"/>
                    </a:lnTo>
                    <a:lnTo>
                      <a:pt x="169" y="90"/>
                    </a:lnTo>
                    <a:lnTo>
                      <a:pt x="171" y="91"/>
                    </a:lnTo>
                    <a:lnTo>
                      <a:pt x="171" y="89"/>
                    </a:lnTo>
                    <a:lnTo>
                      <a:pt x="178" y="83"/>
                    </a:lnTo>
                    <a:lnTo>
                      <a:pt x="186" y="78"/>
                    </a:lnTo>
                    <a:lnTo>
                      <a:pt x="188" y="72"/>
                    </a:lnTo>
                    <a:lnTo>
                      <a:pt x="188" y="71"/>
                    </a:lnTo>
                    <a:lnTo>
                      <a:pt x="183" y="67"/>
                    </a:lnTo>
                    <a:lnTo>
                      <a:pt x="179" y="63"/>
                    </a:lnTo>
                    <a:lnTo>
                      <a:pt x="177" y="59"/>
                    </a:lnTo>
                    <a:lnTo>
                      <a:pt x="173" y="57"/>
                    </a:lnTo>
                    <a:lnTo>
                      <a:pt x="170" y="55"/>
                    </a:lnTo>
                    <a:lnTo>
                      <a:pt x="171" y="50"/>
                    </a:lnTo>
                    <a:lnTo>
                      <a:pt x="171" y="45"/>
                    </a:lnTo>
                    <a:lnTo>
                      <a:pt x="170" y="39"/>
                    </a:lnTo>
                    <a:lnTo>
                      <a:pt x="171" y="34"/>
                    </a:lnTo>
                    <a:lnTo>
                      <a:pt x="174" y="32"/>
                    </a:lnTo>
                    <a:lnTo>
                      <a:pt x="176" y="28"/>
                    </a:lnTo>
                    <a:lnTo>
                      <a:pt x="177" y="25"/>
                    </a:lnTo>
                    <a:lnTo>
                      <a:pt x="179" y="20"/>
                    </a:lnTo>
                    <a:lnTo>
                      <a:pt x="176" y="18"/>
                    </a:lnTo>
                    <a:lnTo>
                      <a:pt x="173" y="18"/>
                    </a:lnTo>
                    <a:lnTo>
                      <a:pt x="170" y="17"/>
                    </a:lnTo>
                    <a:lnTo>
                      <a:pt x="166" y="10"/>
                    </a:lnTo>
                    <a:lnTo>
                      <a:pt x="162" y="5"/>
                    </a:lnTo>
                    <a:lnTo>
                      <a:pt x="154" y="0"/>
                    </a:lnTo>
                    <a:lnTo>
                      <a:pt x="24" y="23"/>
                    </a:lnTo>
                    <a:lnTo>
                      <a:pt x="22" y="13"/>
                    </a:lnTo>
                    <a:lnTo>
                      <a:pt x="16" y="17"/>
                    </a:lnTo>
                    <a:lnTo>
                      <a:pt x="11" y="21"/>
                    </a:lnTo>
                    <a:lnTo>
                      <a:pt x="6" y="24"/>
                    </a:lnTo>
                    <a:lnTo>
                      <a:pt x="0" y="28"/>
                    </a:lnTo>
                    <a:lnTo>
                      <a:pt x="16" y="122"/>
                    </a:lnTo>
                    <a:lnTo>
                      <a:pt x="160" y="95"/>
                    </a:lnTo>
                    <a:lnTo>
                      <a:pt x="162" y="92"/>
                    </a:lnTo>
                    <a:lnTo>
                      <a:pt x="165" y="90"/>
                    </a:lnTo>
                    <a:close/>
                  </a:path>
                </a:pathLst>
              </a:custGeom>
              <a:solidFill>
                <a:srgbClr val="074E80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20FD2057-AF73-D1E6-1574-436F3AC55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3681" y="3051885"/>
                <a:ext cx="490754" cy="384509"/>
              </a:xfrm>
              <a:custGeom>
                <a:avLst/>
                <a:gdLst>
                  <a:gd name="T0" fmla="*/ 200 w 291"/>
                  <a:gd name="T1" fmla="*/ 0 h 228"/>
                  <a:gd name="T2" fmla="*/ 211 w 291"/>
                  <a:gd name="T3" fmla="*/ 10 h 228"/>
                  <a:gd name="T4" fmla="*/ 223 w 291"/>
                  <a:gd name="T5" fmla="*/ 30 h 228"/>
                  <a:gd name="T6" fmla="*/ 241 w 291"/>
                  <a:gd name="T7" fmla="*/ 62 h 228"/>
                  <a:gd name="T8" fmla="*/ 259 w 291"/>
                  <a:gd name="T9" fmla="*/ 84 h 228"/>
                  <a:gd name="T10" fmla="*/ 256 w 291"/>
                  <a:gd name="T11" fmla="*/ 86 h 228"/>
                  <a:gd name="T12" fmla="*/ 268 w 291"/>
                  <a:gd name="T13" fmla="*/ 116 h 228"/>
                  <a:gd name="T14" fmla="*/ 286 w 291"/>
                  <a:gd name="T15" fmla="*/ 144 h 228"/>
                  <a:gd name="T16" fmla="*/ 291 w 291"/>
                  <a:gd name="T17" fmla="*/ 176 h 228"/>
                  <a:gd name="T18" fmla="*/ 288 w 291"/>
                  <a:gd name="T19" fmla="*/ 196 h 228"/>
                  <a:gd name="T20" fmla="*/ 287 w 291"/>
                  <a:gd name="T21" fmla="*/ 211 h 228"/>
                  <a:gd name="T22" fmla="*/ 280 w 291"/>
                  <a:gd name="T23" fmla="*/ 227 h 228"/>
                  <a:gd name="T24" fmla="*/ 281 w 291"/>
                  <a:gd name="T25" fmla="*/ 222 h 228"/>
                  <a:gd name="T26" fmla="*/ 274 w 291"/>
                  <a:gd name="T27" fmla="*/ 221 h 228"/>
                  <a:gd name="T28" fmla="*/ 264 w 291"/>
                  <a:gd name="T29" fmla="*/ 222 h 228"/>
                  <a:gd name="T30" fmla="*/ 255 w 291"/>
                  <a:gd name="T31" fmla="*/ 222 h 228"/>
                  <a:gd name="T32" fmla="*/ 255 w 291"/>
                  <a:gd name="T33" fmla="*/ 217 h 228"/>
                  <a:gd name="T34" fmla="*/ 263 w 291"/>
                  <a:gd name="T35" fmla="*/ 216 h 228"/>
                  <a:gd name="T36" fmla="*/ 253 w 291"/>
                  <a:gd name="T37" fmla="*/ 212 h 228"/>
                  <a:gd name="T38" fmla="*/ 245 w 291"/>
                  <a:gd name="T39" fmla="*/ 200 h 228"/>
                  <a:gd name="T40" fmla="*/ 233 w 291"/>
                  <a:gd name="T41" fmla="*/ 193 h 228"/>
                  <a:gd name="T42" fmla="*/ 223 w 291"/>
                  <a:gd name="T43" fmla="*/ 177 h 228"/>
                  <a:gd name="T44" fmla="*/ 216 w 291"/>
                  <a:gd name="T45" fmla="*/ 169 h 228"/>
                  <a:gd name="T46" fmla="*/ 215 w 291"/>
                  <a:gd name="T47" fmla="*/ 161 h 228"/>
                  <a:gd name="T48" fmla="*/ 209 w 291"/>
                  <a:gd name="T49" fmla="*/ 158 h 228"/>
                  <a:gd name="T50" fmla="*/ 205 w 291"/>
                  <a:gd name="T51" fmla="*/ 161 h 228"/>
                  <a:gd name="T52" fmla="*/ 194 w 291"/>
                  <a:gd name="T53" fmla="*/ 147 h 228"/>
                  <a:gd name="T54" fmla="*/ 192 w 291"/>
                  <a:gd name="T55" fmla="*/ 140 h 228"/>
                  <a:gd name="T56" fmla="*/ 194 w 291"/>
                  <a:gd name="T57" fmla="*/ 130 h 228"/>
                  <a:gd name="T58" fmla="*/ 194 w 291"/>
                  <a:gd name="T59" fmla="*/ 121 h 228"/>
                  <a:gd name="T60" fmla="*/ 191 w 291"/>
                  <a:gd name="T61" fmla="*/ 122 h 228"/>
                  <a:gd name="T62" fmla="*/ 187 w 291"/>
                  <a:gd name="T63" fmla="*/ 119 h 228"/>
                  <a:gd name="T64" fmla="*/ 189 w 291"/>
                  <a:gd name="T65" fmla="*/ 127 h 228"/>
                  <a:gd name="T66" fmla="*/ 186 w 291"/>
                  <a:gd name="T67" fmla="*/ 129 h 228"/>
                  <a:gd name="T68" fmla="*/ 180 w 291"/>
                  <a:gd name="T69" fmla="*/ 120 h 228"/>
                  <a:gd name="T70" fmla="*/ 182 w 291"/>
                  <a:gd name="T71" fmla="*/ 106 h 228"/>
                  <a:gd name="T72" fmla="*/ 182 w 291"/>
                  <a:gd name="T73" fmla="*/ 86 h 228"/>
                  <a:gd name="T74" fmla="*/ 174 w 291"/>
                  <a:gd name="T75" fmla="*/ 72 h 228"/>
                  <a:gd name="T76" fmla="*/ 163 w 291"/>
                  <a:gd name="T77" fmla="*/ 67 h 228"/>
                  <a:gd name="T78" fmla="*/ 152 w 291"/>
                  <a:gd name="T79" fmla="*/ 60 h 228"/>
                  <a:gd name="T80" fmla="*/ 143 w 291"/>
                  <a:gd name="T81" fmla="*/ 48 h 228"/>
                  <a:gd name="T82" fmla="*/ 130 w 291"/>
                  <a:gd name="T83" fmla="*/ 39 h 228"/>
                  <a:gd name="T84" fmla="*/ 117 w 291"/>
                  <a:gd name="T85" fmla="*/ 39 h 228"/>
                  <a:gd name="T86" fmla="*/ 116 w 291"/>
                  <a:gd name="T87" fmla="*/ 47 h 228"/>
                  <a:gd name="T88" fmla="*/ 107 w 291"/>
                  <a:gd name="T89" fmla="*/ 49 h 228"/>
                  <a:gd name="T90" fmla="*/ 83 w 291"/>
                  <a:gd name="T91" fmla="*/ 59 h 228"/>
                  <a:gd name="T92" fmla="*/ 77 w 291"/>
                  <a:gd name="T93" fmla="*/ 49 h 228"/>
                  <a:gd name="T94" fmla="*/ 77 w 291"/>
                  <a:gd name="T95" fmla="*/ 43 h 228"/>
                  <a:gd name="T96" fmla="*/ 72 w 291"/>
                  <a:gd name="T97" fmla="*/ 39 h 228"/>
                  <a:gd name="T98" fmla="*/ 72 w 291"/>
                  <a:gd name="T99" fmla="*/ 35 h 228"/>
                  <a:gd name="T100" fmla="*/ 69 w 291"/>
                  <a:gd name="T101" fmla="*/ 38 h 228"/>
                  <a:gd name="T102" fmla="*/ 64 w 291"/>
                  <a:gd name="T103" fmla="*/ 39 h 228"/>
                  <a:gd name="T104" fmla="*/ 65 w 291"/>
                  <a:gd name="T105" fmla="*/ 43 h 228"/>
                  <a:gd name="T106" fmla="*/ 53 w 291"/>
                  <a:gd name="T107" fmla="*/ 37 h 228"/>
                  <a:gd name="T108" fmla="*/ 39 w 291"/>
                  <a:gd name="T109" fmla="*/ 33 h 228"/>
                  <a:gd name="T110" fmla="*/ 19 w 291"/>
                  <a:gd name="T111" fmla="*/ 35 h 228"/>
                  <a:gd name="T112" fmla="*/ 7 w 291"/>
                  <a:gd name="T113" fmla="*/ 32 h 228"/>
                  <a:gd name="T114" fmla="*/ 0 w 291"/>
                  <a:gd name="T115" fmla="*/ 20 h 228"/>
                  <a:gd name="T116" fmla="*/ 10 w 291"/>
                  <a:gd name="T117" fmla="*/ 14 h 228"/>
                  <a:gd name="T118" fmla="*/ 98 w 291"/>
                  <a:gd name="T119" fmla="*/ 16 h 228"/>
                  <a:gd name="T120" fmla="*/ 197 w 291"/>
                  <a:gd name="T121" fmla="*/ 1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" h="228">
                    <a:moveTo>
                      <a:pt x="194" y="0"/>
                    </a:moveTo>
                    <a:lnTo>
                      <a:pt x="194" y="0"/>
                    </a:lnTo>
                    <a:lnTo>
                      <a:pt x="200" y="0"/>
                    </a:lnTo>
                    <a:lnTo>
                      <a:pt x="209" y="2"/>
                    </a:lnTo>
                    <a:lnTo>
                      <a:pt x="210" y="7"/>
                    </a:lnTo>
                    <a:lnTo>
                      <a:pt x="211" y="10"/>
                    </a:lnTo>
                    <a:lnTo>
                      <a:pt x="215" y="12"/>
                    </a:lnTo>
                    <a:lnTo>
                      <a:pt x="218" y="17"/>
                    </a:lnTo>
                    <a:lnTo>
                      <a:pt x="223" y="30"/>
                    </a:lnTo>
                    <a:lnTo>
                      <a:pt x="229" y="40"/>
                    </a:lnTo>
                    <a:lnTo>
                      <a:pt x="237" y="55"/>
                    </a:lnTo>
                    <a:lnTo>
                      <a:pt x="241" y="62"/>
                    </a:lnTo>
                    <a:lnTo>
                      <a:pt x="251" y="77"/>
                    </a:lnTo>
                    <a:lnTo>
                      <a:pt x="256" y="81"/>
                    </a:lnTo>
                    <a:lnTo>
                      <a:pt x="259" y="84"/>
                    </a:lnTo>
                    <a:lnTo>
                      <a:pt x="259" y="87"/>
                    </a:lnTo>
                    <a:lnTo>
                      <a:pt x="259" y="96"/>
                    </a:lnTo>
                    <a:lnTo>
                      <a:pt x="256" y="86"/>
                    </a:lnTo>
                    <a:lnTo>
                      <a:pt x="255" y="96"/>
                    </a:lnTo>
                    <a:lnTo>
                      <a:pt x="261" y="106"/>
                    </a:lnTo>
                    <a:lnTo>
                      <a:pt x="268" y="116"/>
                    </a:lnTo>
                    <a:lnTo>
                      <a:pt x="275" y="129"/>
                    </a:lnTo>
                    <a:lnTo>
                      <a:pt x="280" y="137"/>
                    </a:lnTo>
                    <a:lnTo>
                      <a:pt x="286" y="144"/>
                    </a:lnTo>
                    <a:lnTo>
                      <a:pt x="289" y="153"/>
                    </a:lnTo>
                    <a:lnTo>
                      <a:pt x="291" y="168"/>
                    </a:lnTo>
                    <a:lnTo>
                      <a:pt x="291" y="176"/>
                    </a:lnTo>
                    <a:lnTo>
                      <a:pt x="291" y="185"/>
                    </a:lnTo>
                    <a:lnTo>
                      <a:pt x="291" y="193"/>
                    </a:lnTo>
                    <a:lnTo>
                      <a:pt x="288" y="196"/>
                    </a:lnTo>
                    <a:lnTo>
                      <a:pt x="286" y="200"/>
                    </a:lnTo>
                    <a:lnTo>
                      <a:pt x="286" y="205"/>
                    </a:lnTo>
                    <a:lnTo>
                      <a:pt x="287" y="211"/>
                    </a:lnTo>
                    <a:lnTo>
                      <a:pt x="286" y="218"/>
                    </a:lnTo>
                    <a:lnTo>
                      <a:pt x="283" y="225"/>
                    </a:lnTo>
                    <a:lnTo>
                      <a:pt x="280" y="227"/>
                    </a:lnTo>
                    <a:lnTo>
                      <a:pt x="277" y="228"/>
                    </a:lnTo>
                    <a:lnTo>
                      <a:pt x="279" y="224"/>
                    </a:lnTo>
                    <a:lnTo>
                      <a:pt x="281" y="222"/>
                    </a:lnTo>
                    <a:lnTo>
                      <a:pt x="281" y="217"/>
                    </a:lnTo>
                    <a:lnTo>
                      <a:pt x="280" y="217"/>
                    </a:lnTo>
                    <a:lnTo>
                      <a:pt x="274" y="221"/>
                    </a:lnTo>
                    <a:lnTo>
                      <a:pt x="270" y="222"/>
                    </a:lnTo>
                    <a:lnTo>
                      <a:pt x="267" y="221"/>
                    </a:lnTo>
                    <a:lnTo>
                      <a:pt x="264" y="222"/>
                    </a:lnTo>
                    <a:lnTo>
                      <a:pt x="261" y="224"/>
                    </a:lnTo>
                    <a:lnTo>
                      <a:pt x="259" y="223"/>
                    </a:lnTo>
                    <a:lnTo>
                      <a:pt x="255" y="222"/>
                    </a:lnTo>
                    <a:lnTo>
                      <a:pt x="253" y="219"/>
                    </a:lnTo>
                    <a:lnTo>
                      <a:pt x="254" y="217"/>
                    </a:lnTo>
                    <a:lnTo>
                      <a:pt x="255" y="217"/>
                    </a:lnTo>
                    <a:lnTo>
                      <a:pt x="262" y="218"/>
                    </a:lnTo>
                    <a:lnTo>
                      <a:pt x="264" y="217"/>
                    </a:lnTo>
                    <a:lnTo>
                      <a:pt x="263" y="216"/>
                    </a:lnTo>
                    <a:lnTo>
                      <a:pt x="260" y="214"/>
                    </a:lnTo>
                    <a:lnTo>
                      <a:pt x="256" y="215"/>
                    </a:lnTo>
                    <a:lnTo>
                      <a:pt x="253" y="212"/>
                    </a:lnTo>
                    <a:lnTo>
                      <a:pt x="250" y="207"/>
                    </a:lnTo>
                    <a:lnTo>
                      <a:pt x="246" y="203"/>
                    </a:lnTo>
                    <a:lnTo>
                      <a:pt x="245" y="200"/>
                    </a:lnTo>
                    <a:lnTo>
                      <a:pt x="242" y="196"/>
                    </a:lnTo>
                    <a:lnTo>
                      <a:pt x="237" y="195"/>
                    </a:lnTo>
                    <a:lnTo>
                      <a:pt x="233" y="193"/>
                    </a:lnTo>
                    <a:lnTo>
                      <a:pt x="229" y="192"/>
                    </a:lnTo>
                    <a:lnTo>
                      <a:pt x="225" y="181"/>
                    </a:lnTo>
                    <a:lnTo>
                      <a:pt x="223" y="177"/>
                    </a:lnTo>
                    <a:lnTo>
                      <a:pt x="220" y="174"/>
                    </a:lnTo>
                    <a:lnTo>
                      <a:pt x="219" y="172"/>
                    </a:lnTo>
                    <a:lnTo>
                      <a:pt x="216" y="169"/>
                    </a:lnTo>
                    <a:lnTo>
                      <a:pt x="213" y="167"/>
                    </a:lnTo>
                    <a:lnTo>
                      <a:pt x="214" y="163"/>
                    </a:lnTo>
                    <a:lnTo>
                      <a:pt x="215" y="161"/>
                    </a:lnTo>
                    <a:lnTo>
                      <a:pt x="212" y="155"/>
                    </a:lnTo>
                    <a:lnTo>
                      <a:pt x="209" y="156"/>
                    </a:lnTo>
                    <a:lnTo>
                      <a:pt x="209" y="158"/>
                    </a:lnTo>
                    <a:lnTo>
                      <a:pt x="209" y="163"/>
                    </a:lnTo>
                    <a:lnTo>
                      <a:pt x="207" y="163"/>
                    </a:lnTo>
                    <a:lnTo>
                      <a:pt x="205" y="161"/>
                    </a:lnTo>
                    <a:lnTo>
                      <a:pt x="202" y="158"/>
                    </a:lnTo>
                    <a:lnTo>
                      <a:pt x="197" y="150"/>
                    </a:lnTo>
                    <a:lnTo>
                      <a:pt x="194" y="147"/>
                    </a:lnTo>
                    <a:lnTo>
                      <a:pt x="193" y="146"/>
                    </a:lnTo>
                    <a:lnTo>
                      <a:pt x="194" y="144"/>
                    </a:lnTo>
                    <a:lnTo>
                      <a:pt x="192" y="140"/>
                    </a:lnTo>
                    <a:lnTo>
                      <a:pt x="189" y="139"/>
                    </a:lnTo>
                    <a:lnTo>
                      <a:pt x="192" y="133"/>
                    </a:lnTo>
                    <a:lnTo>
                      <a:pt x="194" y="130"/>
                    </a:lnTo>
                    <a:lnTo>
                      <a:pt x="195" y="127"/>
                    </a:lnTo>
                    <a:lnTo>
                      <a:pt x="196" y="124"/>
                    </a:lnTo>
                    <a:lnTo>
                      <a:pt x="194" y="121"/>
                    </a:lnTo>
                    <a:lnTo>
                      <a:pt x="193" y="125"/>
                    </a:lnTo>
                    <a:lnTo>
                      <a:pt x="191" y="124"/>
                    </a:lnTo>
                    <a:lnTo>
                      <a:pt x="191" y="122"/>
                    </a:lnTo>
                    <a:lnTo>
                      <a:pt x="188" y="118"/>
                    </a:lnTo>
                    <a:lnTo>
                      <a:pt x="187" y="118"/>
                    </a:lnTo>
                    <a:lnTo>
                      <a:pt x="187" y="119"/>
                    </a:lnTo>
                    <a:lnTo>
                      <a:pt x="188" y="121"/>
                    </a:lnTo>
                    <a:lnTo>
                      <a:pt x="189" y="124"/>
                    </a:lnTo>
                    <a:lnTo>
                      <a:pt x="189" y="127"/>
                    </a:lnTo>
                    <a:lnTo>
                      <a:pt x="189" y="128"/>
                    </a:lnTo>
                    <a:lnTo>
                      <a:pt x="187" y="130"/>
                    </a:lnTo>
                    <a:lnTo>
                      <a:pt x="186" y="129"/>
                    </a:lnTo>
                    <a:lnTo>
                      <a:pt x="184" y="127"/>
                    </a:lnTo>
                    <a:lnTo>
                      <a:pt x="181" y="122"/>
                    </a:lnTo>
                    <a:lnTo>
                      <a:pt x="180" y="120"/>
                    </a:lnTo>
                    <a:lnTo>
                      <a:pt x="180" y="116"/>
                    </a:lnTo>
                    <a:lnTo>
                      <a:pt x="180" y="110"/>
                    </a:lnTo>
                    <a:lnTo>
                      <a:pt x="182" y="106"/>
                    </a:lnTo>
                    <a:lnTo>
                      <a:pt x="183" y="98"/>
                    </a:lnTo>
                    <a:lnTo>
                      <a:pt x="183" y="93"/>
                    </a:lnTo>
                    <a:lnTo>
                      <a:pt x="182" y="86"/>
                    </a:lnTo>
                    <a:lnTo>
                      <a:pt x="180" y="79"/>
                    </a:lnTo>
                    <a:lnTo>
                      <a:pt x="177" y="77"/>
                    </a:lnTo>
                    <a:lnTo>
                      <a:pt x="174" y="72"/>
                    </a:lnTo>
                    <a:lnTo>
                      <a:pt x="168" y="71"/>
                    </a:lnTo>
                    <a:lnTo>
                      <a:pt x="165" y="71"/>
                    </a:lnTo>
                    <a:lnTo>
                      <a:pt x="163" y="67"/>
                    </a:lnTo>
                    <a:lnTo>
                      <a:pt x="160" y="66"/>
                    </a:lnTo>
                    <a:lnTo>
                      <a:pt x="156" y="61"/>
                    </a:lnTo>
                    <a:lnTo>
                      <a:pt x="152" y="60"/>
                    </a:lnTo>
                    <a:lnTo>
                      <a:pt x="151" y="55"/>
                    </a:lnTo>
                    <a:lnTo>
                      <a:pt x="149" y="53"/>
                    </a:lnTo>
                    <a:lnTo>
                      <a:pt x="143" y="48"/>
                    </a:lnTo>
                    <a:lnTo>
                      <a:pt x="138" y="44"/>
                    </a:lnTo>
                    <a:lnTo>
                      <a:pt x="134" y="42"/>
                    </a:lnTo>
                    <a:lnTo>
                      <a:pt x="130" y="39"/>
                    </a:lnTo>
                    <a:lnTo>
                      <a:pt x="127" y="38"/>
                    </a:lnTo>
                    <a:lnTo>
                      <a:pt x="122" y="38"/>
                    </a:lnTo>
                    <a:lnTo>
                      <a:pt x="117" y="39"/>
                    </a:lnTo>
                    <a:lnTo>
                      <a:pt x="116" y="42"/>
                    </a:lnTo>
                    <a:lnTo>
                      <a:pt x="117" y="45"/>
                    </a:lnTo>
                    <a:lnTo>
                      <a:pt x="116" y="47"/>
                    </a:lnTo>
                    <a:lnTo>
                      <a:pt x="114" y="47"/>
                    </a:lnTo>
                    <a:lnTo>
                      <a:pt x="112" y="45"/>
                    </a:lnTo>
                    <a:lnTo>
                      <a:pt x="107" y="49"/>
                    </a:lnTo>
                    <a:lnTo>
                      <a:pt x="101" y="54"/>
                    </a:lnTo>
                    <a:lnTo>
                      <a:pt x="94" y="56"/>
                    </a:lnTo>
                    <a:lnTo>
                      <a:pt x="83" y="59"/>
                    </a:lnTo>
                    <a:lnTo>
                      <a:pt x="83" y="53"/>
                    </a:lnTo>
                    <a:lnTo>
                      <a:pt x="80" y="50"/>
                    </a:lnTo>
                    <a:lnTo>
                      <a:pt x="77" y="49"/>
                    </a:lnTo>
                    <a:lnTo>
                      <a:pt x="72" y="46"/>
                    </a:lnTo>
                    <a:lnTo>
                      <a:pt x="76" y="44"/>
                    </a:lnTo>
                    <a:lnTo>
                      <a:pt x="77" y="43"/>
                    </a:lnTo>
                    <a:lnTo>
                      <a:pt x="70" y="42"/>
                    </a:lnTo>
                    <a:lnTo>
                      <a:pt x="70" y="39"/>
                    </a:lnTo>
                    <a:lnTo>
                      <a:pt x="72" y="39"/>
                    </a:lnTo>
                    <a:lnTo>
                      <a:pt x="73" y="37"/>
                    </a:lnTo>
                    <a:lnTo>
                      <a:pt x="73" y="35"/>
                    </a:lnTo>
                    <a:lnTo>
                      <a:pt x="72" y="35"/>
                    </a:lnTo>
                    <a:lnTo>
                      <a:pt x="70" y="36"/>
                    </a:lnTo>
                    <a:lnTo>
                      <a:pt x="70" y="37"/>
                    </a:lnTo>
                    <a:lnTo>
                      <a:pt x="69" y="38"/>
                    </a:lnTo>
                    <a:lnTo>
                      <a:pt x="67" y="36"/>
                    </a:lnTo>
                    <a:lnTo>
                      <a:pt x="62" y="36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6" y="43"/>
                    </a:lnTo>
                    <a:lnTo>
                      <a:pt x="65" y="43"/>
                    </a:lnTo>
                    <a:lnTo>
                      <a:pt x="61" y="41"/>
                    </a:lnTo>
                    <a:lnTo>
                      <a:pt x="57" y="38"/>
                    </a:lnTo>
                    <a:lnTo>
                      <a:pt x="53" y="37"/>
                    </a:lnTo>
                    <a:lnTo>
                      <a:pt x="44" y="37"/>
                    </a:lnTo>
                    <a:lnTo>
                      <a:pt x="41" y="35"/>
                    </a:lnTo>
                    <a:lnTo>
                      <a:pt x="39" y="33"/>
                    </a:lnTo>
                    <a:lnTo>
                      <a:pt x="36" y="33"/>
                    </a:lnTo>
                    <a:lnTo>
                      <a:pt x="26" y="35"/>
                    </a:lnTo>
                    <a:lnTo>
                      <a:pt x="19" y="35"/>
                    </a:lnTo>
                    <a:lnTo>
                      <a:pt x="14" y="38"/>
                    </a:lnTo>
                    <a:lnTo>
                      <a:pt x="11" y="39"/>
                    </a:lnTo>
                    <a:lnTo>
                      <a:pt x="7" y="32"/>
                    </a:lnTo>
                    <a:lnTo>
                      <a:pt x="6" y="27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3" y="16"/>
                    </a:lnTo>
                    <a:lnTo>
                      <a:pt x="10" y="14"/>
                    </a:lnTo>
                    <a:lnTo>
                      <a:pt x="18" y="12"/>
                    </a:lnTo>
                    <a:lnTo>
                      <a:pt x="93" y="6"/>
                    </a:lnTo>
                    <a:lnTo>
                      <a:pt x="98" y="16"/>
                    </a:lnTo>
                    <a:lnTo>
                      <a:pt x="189" y="11"/>
                    </a:lnTo>
                    <a:lnTo>
                      <a:pt x="190" y="19"/>
                    </a:lnTo>
                    <a:lnTo>
                      <a:pt x="197" y="19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BF92C8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B1DA8320-62C5-F9C6-961F-DC17B1C16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2545" y="2950697"/>
                <a:ext cx="306933" cy="271518"/>
              </a:xfrm>
              <a:custGeom>
                <a:avLst/>
                <a:gdLst>
                  <a:gd name="T0" fmla="*/ 176 w 182"/>
                  <a:gd name="T1" fmla="*/ 147 h 161"/>
                  <a:gd name="T2" fmla="*/ 171 w 182"/>
                  <a:gd name="T3" fmla="*/ 146 h 161"/>
                  <a:gd name="T4" fmla="*/ 160 w 182"/>
                  <a:gd name="T5" fmla="*/ 139 h 161"/>
                  <a:gd name="T6" fmla="*/ 152 w 182"/>
                  <a:gd name="T7" fmla="*/ 134 h 161"/>
                  <a:gd name="T8" fmla="*/ 155 w 182"/>
                  <a:gd name="T9" fmla="*/ 130 h 161"/>
                  <a:gd name="T10" fmla="*/ 166 w 182"/>
                  <a:gd name="T11" fmla="*/ 128 h 161"/>
                  <a:gd name="T12" fmla="*/ 162 w 182"/>
                  <a:gd name="T13" fmla="*/ 118 h 161"/>
                  <a:gd name="T14" fmla="*/ 148 w 182"/>
                  <a:gd name="T15" fmla="*/ 122 h 161"/>
                  <a:gd name="T16" fmla="*/ 148 w 182"/>
                  <a:gd name="T17" fmla="*/ 119 h 161"/>
                  <a:gd name="T18" fmla="*/ 154 w 182"/>
                  <a:gd name="T19" fmla="*/ 114 h 161"/>
                  <a:gd name="T20" fmla="*/ 150 w 182"/>
                  <a:gd name="T21" fmla="*/ 99 h 161"/>
                  <a:gd name="T22" fmla="*/ 84 w 182"/>
                  <a:gd name="T23" fmla="*/ 82 h 161"/>
                  <a:gd name="T24" fmla="*/ 84 w 182"/>
                  <a:gd name="T25" fmla="*/ 73 h 161"/>
                  <a:gd name="T26" fmla="*/ 87 w 182"/>
                  <a:gd name="T27" fmla="*/ 64 h 161"/>
                  <a:gd name="T28" fmla="*/ 90 w 182"/>
                  <a:gd name="T29" fmla="*/ 58 h 161"/>
                  <a:gd name="T30" fmla="*/ 97 w 182"/>
                  <a:gd name="T31" fmla="*/ 43 h 161"/>
                  <a:gd name="T32" fmla="*/ 99 w 182"/>
                  <a:gd name="T33" fmla="*/ 37 h 161"/>
                  <a:gd name="T34" fmla="*/ 102 w 182"/>
                  <a:gd name="T35" fmla="*/ 23 h 161"/>
                  <a:gd name="T36" fmla="*/ 98 w 182"/>
                  <a:gd name="T37" fmla="*/ 14 h 161"/>
                  <a:gd name="T38" fmla="*/ 94 w 182"/>
                  <a:gd name="T39" fmla="*/ 9 h 161"/>
                  <a:gd name="T40" fmla="*/ 97 w 182"/>
                  <a:gd name="T41" fmla="*/ 2 h 161"/>
                  <a:gd name="T42" fmla="*/ 0 w 182"/>
                  <a:gd name="T43" fmla="*/ 47 h 161"/>
                  <a:gd name="T44" fmla="*/ 11 w 182"/>
                  <a:gd name="T45" fmla="*/ 64 h 161"/>
                  <a:gd name="T46" fmla="*/ 13 w 182"/>
                  <a:gd name="T47" fmla="*/ 75 h 161"/>
                  <a:gd name="T48" fmla="*/ 13 w 182"/>
                  <a:gd name="T49" fmla="*/ 94 h 161"/>
                  <a:gd name="T50" fmla="*/ 9 w 182"/>
                  <a:gd name="T51" fmla="*/ 110 h 161"/>
                  <a:gd name="T52" fmla="*/ 9 w 182"/>
                  <a:gd name="T53" fmla="*/ 131 h 161"/>
                  <a:gd name="T54" fmla="*/ 15 w 182"/>
                  <a:gd name="T55" fmla="*/ 136 h 161"/>
                  <a:gd name="T56" fmla="*/ 25 w 182"/>
                  <a:gd name="T57" fmla="*/ 134 h 161"/>
                  <a:gd name="T58" fmla="*/ 44 w 182"/>
                  <a:gd name="T59" fmla="*/ 139 h 161"/>
                  <a:gd name="T60" fmla="*/ 72 w 182"/>
                  <a:gd name="T61" fmla="*/ 142 h 161"/>
                  <a:gd name="T62" fmla="*/ 78 w 182"/>
                  <a:gd name="T63" fmla="*/ 138 h 161"/>
                  <a:gd name="T64" fmla="*/ 70 w 182"/>
                  <a:gd name="T65" fmla="*/ 137 h 161"/>
                  <a:gd name="T66" fmla="*/ 77 w 182"/>
                  <a:gd name="T67" fmla="*/ 132 h 161"/>
                  <a:gd name="T68" fmla="*/ 97 w 182"/>
                  <a:gd name="T69" fmla="*/ 142 h 161"/>
                  <a:gd name="T70" fmla="*/ 98 w 182"/>
                  <a:gd name="T71" fmla="*/ 150 h 161"/>
                  <a:gd name="T72" fmla="*/ 111 w 182"/>
                  <a:gd name="T73" fmla="*/ 155 h 161"/>
                  <a:gd name="T74" fmla="*/ 121 w 182"/>
                  <a:gd name="T75" fmla="*/ 154 h 161"/>
                  <a:gd name="T76" fmla="*/ 132 w 182"/>
                  <a:gd name="T77" fmla="*/ 150 h 161"/>
                  <a:gd name="T78" fmla="*/ 142 w 182"/>
                  <a:gd name="T79" fmla="*/ 153 h 161"/>
                  <a:gd name="T80" fmla="*/ 142 w 182"/>
                  <a:gd name="T81" fmla="*/ 141 h 161"/>
                  <a:gd name="T82" fmla="*/ 150 w 182"/>
                  <a:gd name="T83" fmla="*/ 147 h 161"/>
                  <a:gd name="T84" fmla="*/ 168 w 182"/>
                  <a:gd name="T85" fmla="*/ 154 h 161"/>
                  <a:gd name="T86" fmla="*/ 169 w 182"/>
                  <a:gd name="T87" fmla="*/ 161 h 161"/>
                  <a:gd name="T88" fmla="*/ 176 w 182"/>
                  <a:gd name="T89" fmla="*/ 158 h 161"/>
                  <a:gd name="T90" fmla="*/ 181 w 182"/>
                  <a:gd name="T91" fmla="*/ 15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161">
                    <a:moveTo>
                      <a:pt x="181" y="149"/>
                    </a:moveTo>
                    <a:lnTo>
                      <a:pt x="179" y="149"/>
                    </a:lnTo>
                    <a:lnTo>
                      <a:pt x="176" y="147"/>
                    </a:lnTo>
                    <a:lnTo>
                      <a:pt x="175" y="147"/>
                    </a:lnTo>
                    <a:lnTo>
                      <a:pt x="173" y="147"/>
                    </a:lnTo>
                    <a:lnTo>
                      <a:pt x="171" y="146"/>
                    </a:lnTo>
                    <a:lnTo>
                      <a:pt x="166" y="143"/>
                    </a:lnTo>
                    <a:lnTo>
                      <a:pt x="165" y="143"/>
                    </a:lnTo>
                    <a:lnTo>
                      <a:pt x="160" y="139"/>
                    </a:lnTo>
                    <a:lnTo>
                      <a:pt x="158" y="137"/>
                    </a:lnTo>
                    <a:lnTo>
                      <a:pt x="155" y="136"/>
                    </a:lnTo>
                    <a:lnTo>
                      <a:pt x="152" y="134"/>
                    </a:lnTo>
                    <a:lnTo>
                      <a:pt x="150" y="132"/>
                    </a:lnTo>
                    <a:lnTo>
                      <a:pt x="153" y="132"/>
                    </a:lnTo>
                    <a:lnTo>
                      <a:pt x="155" y="130"/>
                    </a:lnTo>
                    <a:lnTo>
                      <a:pt x="160" y="130"/>
                    </a:lnTo>
                    <a:lnTo>
                      <a:pt x="161" y="128"/>
                    </a:lnTo>
                    <a:lnTo>
                      <a:pt x="166" y="128"/>
                    </a:lnTo>
                    <a:lnTo>
                      <a:pt x="168" y="126"/>
                    </a:lnTo>
                    <a:lnTo>
                      <a:pt x="165" y="121"/>
                    </a:lnTo>
                    <a:lnTo>
                      <a:pt x="162" y="118"/>
                    </a:lnTo>
                    <a:lnTo>
                      <a:pt x="161" y="118"/>
                    </a:lnTo>
                    <a:lnTo>
                      <a:pt x="151" y="121"/>
                    </a:lnTo>
                    <a:lnTo>
                      <a:pt x="148" y="122"/>
                    </a:lnTo>
                    <a:lnTo>
                      <a:pt x="145" y="122"/>
                    </a:lnTo>
                    <a:lnTo>
                      <a:pt x="145" y="121"/>
                    </a:lnTo>
                    <a:lnTo>
                      <a:pt x="148" y="119"/>
                    </a:lnTo>
                    <a:lnTo>
                      <a:pt x="151" y="118"/>
                    </a:lnTo>
                    <a:lnTo>
                      <a:pt x="154" y="116"/>
                    </a:lnTo>
                    <a:lnTo>
                      <a:pt x="154" y="114"/>
                    </a:lnTo>
                    <a:lnTo>
                      <a:pt x="154" y="110"/>
                    </a:lnTo>
                    <a:lnTo>
                      <a:pt x="153" y="103"/>
                    </a:lnTo>
                    <a:lnTo>
                      <a:pt x="150" y="99"/>
                    </a:lnTo>
                    <a:lnTo>
                      <a:pt x="148" y="95"/>
                    </a:lnTo>
                    <a:lnTo>
                      <a:pt x="149" y="79"/>
                    </a:lnTo>
                    <a:lnTo>
                      <a:pt x="84" y="82"/>
                    </a:lnTo>
                    <a:lnTo>
                      <a:pt x="83" y="78"/>
                    </a:lnTo>
                    <a:lnTo>
                      <a:pt x="83" y="75"/>
                    </a:lnTo>
                    <a:lnTo>
                      <a:pt x="84" y="73"/>
                    </a:lnTo>
                    <a:lnTo>
                      <a:pt x="87" y="71"/>
                    </a:lnTo>
                    <a:lnTo>
                      <a:pt x="87" y="66"/>
                    </a:lnTo>
                    <a:lnTo>
                      <a:pt x="87" y="64"/>
                    </a:lnTo>
                    <a:lnTo>
                      <a:pt x="88" y="61"/>
                    </a:lnTo>
                    <a:lnTo>
                      <a:pt x="89" y="60"/>
                    </a:lnTo>
                    <a:lnTo>
                      <a:pt x="90" y="58"/>
                    </a:lnTo>
                    <a:lnTo>
                      <a:pt x="91" y="51"/>
                    </a:lnTo>
                    <a:lnTo>
                      <a:pt x="93" y="49"/>
                    </a:lnTo>
                    <a:lnTo>
                      <a:pt x="97" y="43"/>
                    </a:lnTo>
                    <a:lnTo>
                      <a:pt x="98" y="41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2" y="34"/>
                    </a:lnTo>
                    <a:lnTo>
                      <a:pt x="103" y="26"/>
                    </a:lnTo>
                    <a:lnTo>
                      <a:pt x="102" y="23"/>
                    </a:lnTo>
                    <a:lnTo>
                      <a:pt x="99" y="21"/>
                    </a:lnTo>
                    <a:lnTo>
                      <a:pt x="99" y="19"/>
                    </a:lnTo>
                    <a:lnTo>
                      <a:pt x="98" y="14"/>
                    </a:lnTo>
                    <a:lnTo>
                      <a:pt x="98" y="13"/>
                    </a:lnTo>
                    <a:lnTo>
                      <a:pt x="97" y="11"/>
                    </a:lnTo>
                    <a:lnTo>
                      <a:pt x="94" y="9"/>
                    </a:lnTo>
                    <a:lnTo>
                      <a:pt x="98" y="7"/>
                    </a:lnTo>
                    <a:lnTo>
                      <a:pt x="98" y="5"/>
                    </a:lnTo>
                    <a:lnTo>
                      <a:pt x="97" y="2"/>
                    </a:lnTo>
                    <a:lnTo>
                      <a:pt x="94" y="0"/>
                    </a:lnTo>
                    <a:lnTo>
                      <a:pt x="0" y="3"/>
                    </a:lnTo>
                    <a:lnTo>
                      <a:pt x="0" y="47"/>
                    </a:lnTo>
                    <a:lnTo>
                      <a:pt x="7" y="53"/>
                    </a:lnTo>
                    <a:lnTo>
                      <a:pt x="7" y="55"/>
                    </a:lnTo>
                    <a:lnTo>
                      <a:pt x="11" y="64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13" y="75"/>
                    </a:lnTo>
                    <a:lnTo>
                      <a:pt x="15" y="83"/>
                    </a:lnTo>
                    <a:lnTo>
                      <a:pt x="17" y="89"/>
                    </a:lnTo>
                    <a:lnTo>
                      <a:pt x="13" y="94"/>
                    </a:lnTo>
                    <a:lnTo>
                      <a:pt x="11" y="102"/>
                    </a:lnTo>
                    <a:lnTo>
                      <a:pt x="11" y="105"/>
                    </a:lnTo>
                    <a:lnTo>
                      <a:pt x="9" y="110"/>
                    </a:lnTo>
                    <a:lnTo>
                      <a:pt x="12" y="117"/>
                    </a:lnTo>
                    <a:lnTo>
                      <a:pt x="12" y="121"/>
                    </a:lnTo>
                    <a:lnTo>
                      <a:pt x="9" y="131"/>
                    </a:lnTo>
                    <a:lnTo>
                      <a:pt x="6" y="136"/>
                    </a:lnTo>
                    <a:lnTo>
                      <a:pt x="10" y="136"/>
                    </a:lnTo>
                    <a:lnTo>
                      <a:pt x="15" y="136"/>
                    </a:lnTo>
                    <a:lnTo>
                      <a:pt x="18" y="134"/>
                    </a:lnTo>
                    <a:lnTo>
                      <a:pt x="22" y="134"/>
                    </a:lnTo>
                    <a:lnTo>
                      <a:pt x="25" y="134"/>
                    </a:lnTo>
                    <a:lnTo>
                      <a:pt x="34" y="136"/>
                    </a:lnTo>
                    <a:lnTo>
                      <a:pt x="39" y="137"/>
                    </a:lnTo>
                    <a:lnTo>
                      <a:pt x="44" y="139"/>
                    </a:lnTo>
                    <a:lnTo>
                      <a:pt x="51" y="142"/>
                    </a:lnTo>
                    <a:lnTo>
                      <a:pt x="64" y="142"/>
                    </a:lnTo>
                    <a:lnTo>
                      <a:pt x="72" y="142"/>
                    </a:lnTo>
                    <a:lnTo>
                      <a:pt x="79" y="142"/>
                    </a:lnTo>
                    <a:lnTo>
                      <a:pt x="80" y="141"/>
                    </a:lnTo>
                    <a:lnTo>
                      <a:pt x="78" y="138"/>
                    </a:lnTo>
                    <a:lnTo>
                      <a:pt x="73" y="138"/>
                    </a:lnTo>
                    <a:lnTo>
                      <a:pt x="72" y="138"/>
                    </a:lnTo>
                    <a:lnTo>
                      <a:pt x="70" y="137"/>
                    </a:lnTo>
                    <a:lnTo>
                      <a:pt x="71" y="134"/>
                    </a:lnTo>
                    <a:lnTo>
                      <a:pt x="72" y="132"/>
                    </a:lnTo>
                    <a:lnTo>
                      <a:pt x="77" y="132"/>
                    </a:lnTo>
                    <a:lnTo>
                      <a:pt x="84" y="135"/>
                    </a:lnTo>
                    <a:lnTo>
                      <a:pt x="91" y="141"/>
                    </a:lnTo>
                    <a:lnTo>
                      <a:pt x="97" y="142"/>
                    </a:lnTo>
                    <a:lnTo>
                      <a:pt x="101" y="140"/>
                    </a:lnTo>
                    <a:lnTo>
                      <a:pt x="100" y="144"/>
                    </a:lnTo>
                    <a:lnTo>
                      <a:pt x="98" y="150"/>
                    </a:lnTo>
                    <a:lnTo>
                      <a:pt x="100" y="153"/>
                    </a:lnTo>
                    <a:lnTo>
                      <a:pt x="106" y="155"/>
                    </a:lnTo>
                    <a:lnTo>
                      <a:pt x="111" y="155"/>
                    </a:lnTo>
                    <a:lnTo>
                      <a:pt x="115" y="158"/>
                    </a:lnTo>
                    <a:lnTo>
                      <a:pt x="119" y="158"/>
                    </a:lnTo>
                    <a:lnTo>
                      <a:pt x="121" y="154"/>
                    </a:lnTo>
                    <a:lnTo>
                      <a:pt x="125" y="150"/>
                    </a:lnTo>
                    <a:lnTo>
                      <a:pt x="128" y="149"/>
                    </a:lnTo>
                    <a:lnTo>
                      <a:pt x="132" y="150"/>
                    </a:lnTo>
                    <a:lnTo>
                      <a:pt x="136" y="155"/>
                    </a:lnTo>
                    <a:lnTo>
                      <a:pt x="140" y="155"/>
                    </a:lnTo>
                    <a:lnTo>
                      <a:pt x="142" y="153"/>
                    </a:lnTo>
                    <a:lnTo>
                      <a:pt x="140" y="145"/>
                    </a:lnTo>
                    <a:lnTo>
                      <a:pt x="140" y="143"/>
                    </a:lnTo>
                    <a:lnTo>
                      <a:pt x="142" y="141"/>
                    </a:lnTo>
                    <a:lnTo>
                      <a:pt x="146" y="141"/>
                    </a:lnTo>
                    <a:lnTo>
                      <a:pt x="150" y="143"/>
                    </a:lnTo>
                    <a:lnTo>
                      <a:pt x="150" y="147"/>
                    </a:lnTo>
                    <a:lnTo>
                      <a:pt x="158" y="148"/>
                    </a:lnTo>
                    <a:lnTo>
                      <a:pt x="165" y="151"/>
                    </a:lnTo>
                    <a:lnTo>
                      <a:pt x="168" y="154"/>
                    </a:lnTo>
                    <a:lnTo>
                      <a:pt x="166" y="157"/>
                    </a:lnTo>
                    <a:lnTo>
                      <a:pt x="165" y="161"/>
                    </a:lnTo>
                    <a:lnTo>
                      <a:pt x="169" y="161"/>
                    </a:lnTo>
                    <a:lnTo>
                      <a:pt x="171" y="158"/>
                    </a:lnTo>
                    <a:lnTo>
                      <a:pt x="173" y="156"/>
                    </a:lnTo>
                    <a:lnTo>
                      <a:pt x="176" y="158"/>
                    </a:lnTo>
                    <a:lnTo>
                      <a:pt x="176" y="160"/>
                    </a:lnTo>
                    <a:lnTo>
                      <a:pt x="178" y="157"/>
                    </a:lnTo>
                    <a:lnTo>
                      <a:pt x="181" y="154"/>
                    </a:lnTo>
                    <a:lnTo>
                      <a:pt x="182" y="153"/>
                    </a:lnTo>
                    <a:lnTo>
                      <a:pt x="181" y="149"/>
                    </a:lnTo>
                    <a:close/>
                  </a:path>
                </a:pathLst>
              </a:custGeom>
              <a:solidFill>
                <a:srgbClr val="BF92C8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BD09FCF8-6BF9-C25C-1235-69E787B71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443" y="2707850"/>
                <a:ext cx="274890" cy="247908"/>
              </a:xfrm>
              <a:custGeom>
                <a:avLst/>
                <a:gdLst>
                  <a:gd name="T0" fmla="*/ 6 w 163"/>
                  <a:gd name="T1" fmla="*/ 123 h 147"/>
                  <a:gd name="T2" fmla="*/ 4 w 163"/>
                  <a:gd name="T3" fmla="*/ 121 h 147"/>
                  <a:gd name="T4" fmla="*/ 7 w 163"/>
                  <a:gd name="T5" fmla="*/ 124 h 147"/>
                  <a:gd name="T6" fmla="*/ 10 w 163"/>
                  <a:gd name="T7" fmla="*/ 125 h 147"/>
                  <a:gd name="T8" fmla="*/ 12 w 163"/>
                  <a:gd name="T9" fmla="*/ 123 h 147"/>
                  <a:gd name="T10" fmla="*/ 22 w 163"/>
                  <a:gd name="T11" fmla="*/ 124 h 147"/>
                  <a:gd name="T12" fmla="*/ 22 w 163"/>
                  <a:gd name="T13" fmla="*/ 147 h 147"/>
                  <a:gd name="T14" fmla="*/ 116 w 163"/>
                  <a:gd name="T15" fmla="*/ 144 h 147"/>
                  <a:gd name="T16" fmla="*/ 117 w 163"/>
                  <a:gd name="T17" fmla="*/ 144 h 147"/>
                  <a:gd name="T18" fmla="*/ 119 w 163"/>
                  <a:gd name="T19" fmla="*/ 139 h 147"/>
                  <a:gd name="T20" fmla="*/ 120 w 163"/>
                  <a:gd name="T21" fmla="*/ 136 h 147"/>
                  <a:gd name="T22" fmla="*/ 119 w 163"/>
                  <a:gd name="T23" fmla="*/ 133 h 147"/>
                  <a:gd name="T24" fmla="*/ 119 w 163"/>
                  <a:gd name="T25" fmla="*/ 127 h 147"/>
                  <a:gd name="T26" fmla="*/ 119 w 163"/>
                  <a:gd name="T27" fmla="*/ 125 h 147"/>
                  <a:gd name="T28" fmla="*/ 117 w 163"/>
                  <a:gd name="T29" fmla="*/ 122 h 147"/>
                  <a:gd name="T30" fmla="*/ 116 w 163"/>
                  <a:gd name="T31" fmla="*/ 121 h 147"/>
                  <a:gd name="T32" fmla="*/ 116 w 163"/>
                  <a:gd name="T33" fmla="*/ 119 h 147"/>
                  <a:gd name="T34" fmla="*/ 117 w 163"/>
                  <a:gd name="T35" fmla="*/ 117 h 147"/>
                  <a:gd name="T36" fmla="*/ 116 w 163"/>
                  <a:gd name="T37" fmla="*/ 116 h 147"/>
                  <a:gd name="T38" fmla="*/ 118 w 163"/>
                  <a:gd name="T39" fmla="*/ 113 h 147"/>
                  <a:gd name="T40" fmla="*/ 121 w 163"/>
                  <a:gd name="T41" fmla="*/ 109 h 147"/>
                  <a:gd name="T42" fmla="*/ 122 w 163"/>
                  <a:gd name="T43" fmla="*/ 109 h 147"/>
                  <a:gd name="T44" fmla="*/ 121 w 163"/>
                  <a:gd name="T45" fmla="*/ 107 h 147"/>
                  <a:gd name="T46" fmla="*/ 123 w 163"/>
                  <a:gd name="T47" fmla="*/ 103 h 147"/>
                  <a:gd name="T48" fmla="*/ 125 w 163"/>
                  <a:gd name="T49" fmla="*/ 100 h 147"/>
                  <a:gd name="T50" fmla="*/ 123 w 163"/>
                  <a:gd name="T51" fmla="*/ 99 h 147"/>
                  <a:gd name="T52" fmla="*/ 124 w 163"/>
                  <a:gd name="T53" fmla="*/ 95 h 147"/>
                  <a:gd name="T54" fmla="*/ 127 w 163"/>
                  <a:gd name="T55" fmla="*/ 92 h 147"/>
                  <a:gd name="T56" fmla="*/ 132 w 163"/>
                  <a:gd name="T57" fmla="*/ 86 h 147"/>
                  <a:gd name="T58" fmla="*/ 135 w 163"/>
                  <a:gd name="T59" fmla="*/ 81 h 147"/>
                  <a:gd name="T60" fmla="*/ 135 w 163"/>
                  <a:gd name="T61" fmla="*/ 77 h 147"/>
                  <a:gd name="T62" fmla="*/ 137 w 163"/>
                  <a:gd name="T63" fmla="*/ 72 h 147"/>
                  <a:gd name="T64" fmla="*/ 138 w 163"/>
                  <a:gd name="T65" fmla="*/ 72 h 147"/>
                  <a:gd name="T66" fmla="*/ 140 w 163"/>
                  <a:gd name="T67" fmla="*/ 70 h 147"/>
                  <a:gd name="T68" fmla="*/ 141 w 163"/>
                  <a:gd name="T69" fmla="*/ 67 h 147"/>
                  <a:gd name="T70" fmla="*/ 143 w 163"/>
                  <a:gd name="T71" fmla="*/ 65 h 147"/>
                  <a:gd name="T72" fmla="*/ 147 w 163"/>
                  <a:gd name="T73" fmla="*/ 63 h 147"/>
                  <a:gd name="T74" fmla="*/ 146 w 163"/>
                  <a:gd name="T75" fmla="*/ 60 h 147"/>
                  <a:gd name="T76" fmla="*/ 148 w 163"/>
                  <a:gd name="T77" fmla="*/ 58 h 147"/>
                  <a:gd name="T78" fmla="*/ 150 w 163"/>
                  <a:gd name="T79" fmla="*/ 54 h 147"/>
                  <a:gd name="T80" fmla="*/ 150 w 163"/>
                  <a:gd name="T81" fmla="*/ 48 h 147"/>
                  <a:gd name="T82" fmla="*/ 150 w 163"/>
                  <a:gd name="T83" fmla="*/ 43 h 147"/>
                  <a:gd name="T84" fmla="*/ 153 w 163"/>
                  <a:gd name="T85" fmla="*/ 39 h 147"/>
                  <a:gd name="T86" fmla="*/ 156 w 163"/>
                  <a:gd name="T87" fmla="*/ 37 h 147"/>
                  <a:gd name="T88" fmla="*/ 156 w 163"/>
                  <a:gd name="T89" fmla="*/ 35 h 147"/>
                  <a:gd name="T90" fmla="*/ 157 w 163"/>
                  <a:gd name="T91" fmla="*/ 33 h 147"/>
                  <a:gd name="T92" fmla="*/ 157 w 163"/>
                  <a:gd name="T93" fmla="*/ 29 h 147"/>
                  <a:gd name="T94" fmla="*/ 160 w 163"/>
                  <a:gd name="T95" fmla="*/ 28 h 147"/>
                  <a:gd name="T96" fmla="*/ 161 w 163"/>
                  <a:gd name="T97" fmla="*/ 26 h 147"/>
                  <a:gd name="T98" fmla="*/ 162 w 163"/>
                  <a:gd name="T99" fmla="*/ 24 h 147"/>
                  <a:gd name="T100" fmla="*/ 163 w 163"/>
                  <a:gd name="T101" fmla="*/ 22 h 147"/>
                  <a:gd name="T102" fmla="*/ 163 w 163"/>
                  <a:gd name="T103" fmla="*/ 19 h 147"/>
                  <a:gd name="T104" fmla="*/ 138 w 163"/>
                  <a:gd name="T105" fmla="*/ 20 h 147"/>
                  <a:gd name="T106" fmla="*/ 148 w 163"/>
                  <a:gd name="T107" fmla="*/ 5 h 147"/>
                  <a:gd name="T108" fmla="*/ 147 w 163"/>
                  <a:gd name="T109" fmla="*/ 0 h 147"/>
                  <a:gd name="T110" fmla="*/ 0 w 163"/>
                  <a:gd name="T111" fmla="*/ 4 h 147"/>
                  <a:gd name="T112" fmla="*/ 7 w 163"/>
                  <a:gd name="T113" fmla="*/ 47 h 147"/>
                  <a:gd name="T114" fmla="*/ 6 w 163"/>
                  <a:gd name="T115" fmla="*/ 12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" h="147">
                    <a:moveTo>
                      <a:pt x="6" y="123"/>
                    </a:moveTo>
                    <a:lnTo>
                      <a:pt x="4" y="121"/>
                    </a:lnTo>
                    <a:lnTo>
                      <a:pt x="7" y="124"/>
                    </a:lnTo>
                    <a:lnTo>
                      <a:pt x="10" y="125"/>
                    </a:lnTo>
                    <a:lnTo>
                      <a:pt x="12" y="123"/>
                    </a:lnTo>
                    <a:lnTo>
                      <a:pt x="22" y="124"/>
                    </a:lnTo>
                    <a:lnTo>
                      <a:pt x="22" y="147"/>
                    </a:lnTo>
                    <a:lnTo>
                      <a:pt x="116" y="144"/>
                    </a:lnTo>
                    <a:lnTo>
                      <a:pt x="117" y="144"/>
                    </a:lnTo>
                    <a:lnTo>
                      <a:pt x="119" y="139"/>
                    </a:lnTo>
                    <a:lnTo>
                      <a:pt x="120" y="136"/>
                    </a:lnTo>
                    <a:lnTo>
                      <a:pt x="119" y="133"/>
                    </a:lnTo>
                    <a:lnTo>
                      <a:pt x="119" y="127"/>
                    </a:lnTo>
                    <a:lnTo>
                      <a:pt x="119" y="125"/>
                    </a:lnTo>
                    <a:lnTo>
                      <a:pt x="117" y="122"/>
                    </a:lnTo>
                    <a:lnTo>
                      <a:pt x="116" y="121"/>
                    </a:lnTo>
                    <a:lnTo>
                      <a:pt x="116" y="119"/>
                    </a:lnTo>
                    <a:lnTo>
                      <a:pt x="117" y="117"/>
                    </a:lnTo>
                    <a:lnTo>
                      <a:pt x="116" y="116"/>
                    </a:lnTo>
                    <a:lnTo>
                      <a:pt x="118" y="113"/>
                    </a:lnTo>
                    <a:lnTo>
                      <a:pt x="121" y="109"/>
                    </a:lnTo>
                    <a:lnTo>
                      <a:pt x="122" y="109"/>
                    </a:lnTo>
                    <a:lnTo>
                      <a:pt x="121" y="107"/>
                    </a:lnTo>
                    <a:lnTo>
                      <a:pt x="123" y="103"/>
                    </a:lnTo>
                    <a:lnTo>
                      <a:pt x="125" y="100"/>
                    </a:lnTo>
                    <a:lnTo>
                      <a:pt x="123" y="99"/>
                    </a:lnTo>
                    <a:lnTo>
                      <a:pt x="124" y="95"/>
                    </a:lnTo>
                    <a:lnTo>
                      <a:pt x="127" y="92"/>
                    </a:lnTo>
                    <a:lnTo>
                      <a:pt x="132" y="86"/>
                    </a:lnTo>
                    <a:lnTo>
                      <a:pt x="135" y="81"/>
                    </a:lnTo>
                    <a:lnTo>
                      <a:pt x="135" y="77"/>
                    </a:lnTo>
                    <a:lnTo>
                      <a:pt x="137" y="72"/>
                    </a:lnTo>
                    <a:lnTo>
                      <a:pt x="138" y="72"/>
                    </a:lnTo>
                    <a:lnTo>
                      <a:pt x="140" y="70"/>
                    </a:lnTo>
                    <a:lnTo>
                      <a:pt x="141" y="67"/>
                    </a:lnTo>
                    <a:lnTo>
                      <a:pt x="143" y="65"/>
                    </a:lnTo>
                    <a:lnTo>
                      <a:pt x="147" y="63"/>
                    </a:lnTo>
                    <a:lnTo>
                      <a:pt x="146" y="60"/>
                    </a:lnTo>
                    <a:lnTo>
                      <a:pt x="148" y="58"/>
                    </a:lnTo>
                    <a:lnTo>
                      <a:pt x="150" y="54"/>
                    </a:lnTo>
                    <a:lnTo>
                      <a:pt x="150" y="48"/>
                    </a:lnTo>
                    <a:lnTo>
                      <a:pt x="150" y="43"/>
                    </a:lnTo>
                    <a:lnTo>
                      <a:pt x="153" y="39"/>
                    </a:lnTo>
                    <a:lnTo>
                      <a:pt x="156" y="37"/>
                    </a:lnTo>
                    <a:lnTo>
                      <a:pt x="156" y="35"/>
                    </a:lnTo>
                    <a:lnTo>
                      <a:pt x="157" y="33"/>
                    </a:lnTo>
                    <a:lnTo>
                      <a:pt x="157" y="29"/>
                    </a:lnTo>
                    <a:lnTo>
                      <a:pt x="160" y="28"/>
                    </a:lnTo>
                    <a:lnTo>
                      <a:pt x="161" y="26"/>
                    </a:lnTo>
                    <a:lnTo>
                      <a:pt x="162" y="24"/>
                    </a:lnTo>
                    <a:lnTo>
                      <a:pt x="163" y="22"/>
                    </a:lnTo>
                    <a:lnTo>
                      <a:pt x="163" y="19"/>
                    </a:lnTo>
                    <a:lnTo>
                      <a:pt x="138" y="20"/>
                    </a:lnTo>
                    <a:lnTo>
                      <a:pt x="148" y="5"/>
                    </a:lnTo>
                    <a:lnTo>
                      <a:pt x="147" y="0"/>
                    </a:lnTo>
                    <a:lnTo>
                      <a:pt x="0" y="4"/>
                    </a:lnTo>
                    <a:lnTo>
                      <a:pt x="7" y="47"/>
                    </a:lnTo>
                    <a:lnTo>
                      <a:pt x="6" y="123"/>
                    </a:lnTo>
                    <a:close/>
                  </a:path>
                </a:pathLst>
              </a:custGeom>
              <a:solidFill>
                <a:srgbClr val="BF92C8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96DE15AE-7B36-A2D0-C61B-9C56503B7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1664" y="2657257"/>
                <a:ext cx="465458" cy="151779"/>
              </a:xfrm>
              <a:custGeom>
                <a:avLst/>
                <a:gdLst>
                  <a:gd name="T0" fmla="*/ 193 w 326"/>
                  <a:gd name="T1" fmla="*/ 14 h 107"/>
                  <a:gd name="T2" fmla="*/ 83 w 326"/>
                  <a:gd name="T3" fmla="*/ 21 h 107"/>
                  <a:gd name="T4" fmla="*/ 85 w 326"/>
                  <a:gd name="T5" fmla="*/ 31 h 107"/>
                  <a:gd name="T6" fmla="*/ 26 w 326"/>
                  <a:gd name="T7" fmla="*/ 32 h 107"/>
                  <a:gd name="T8" fmla="*/ 24 w 326"/>
                  <a:gd name="T9" fmla="*/ 33 h 107"/>
                  <a:gd name="T10" fmla="*/ 24 w 326"/>
                  <a:gd name="T11" fmla="*/ 36 h 107"/>
                  <a:gd name="T12" fmla="*/ 24 w 326"/>
                  <a:gd name="T13" fmla="*/ 39 h 107"/>
                  <a:gd name="T14" fmla="*/ 23 w 326"/>
                  <a:gd name="T15" fmla="*/ 42 h 107"/>
                  <a:gd name="T16" fmla="*/ 21 w 326"/>
                  <a:gd name="T17" fmla="*/ 43 h 107"/>
                  <a:gd name="T18" fmla="*/ 20 w 326"/>
                  <a:gd name="T19" fmla="*/ 45 h 107"/>
                  <a:gd name="T20" fmla="*/ 21 w 326"/>
                  <a:gd name="T21" fmla="*/ 46 h 107"/>
                  <a:gd name="T22" fmla="*/ 23 w 326"/>
                  <a:gd name="T23" fmla="*/ 50 h 107"/>
                  <a:gd name="T24" fmla="*/ 22 w 326"/>
                  <a:gd name="T25" fmla="*/ 52 h 107"/>
                  <a:gd name="T26" fmla="*/ 20 w 326"/>
                  <a:gd name="T27" fmla="*/ 55 h 107"/>
                  <a:gd name="T28" fmla="*/ 19 w 326"/>
                  <a:gd name="T29" fmla="*/ 58 h 107"/>
                  <a:gd name="T30" fmla="*/ 20 w 326"/>
                  <a:gd name="T31" fmla="*/ 58 h 107"/>
                  <a:gd name="T32" fmla="*/ 20 w 326"/>
                  <a:gd name="T33" fmla="*/ 62 h 107"/>
                  <a:gd name="T34" fmla="*/ 19 w 326"/>
                  <a:gd name="T35" fmla="*/ 64 h 107"/>
                  <a:gd name="T36" fmla="*/ 18 w 326"/>
                  <a:gd name="T37" fmla="*/ 66 h 107"/>
                  <a:gd name="T38" fmla="*/ 16 w 326"/>
                  <a:gd name="T39" fmla="*/ 69 h 107"/>
                  <a:gd name="T40" fmla="*/ 13 w 326"/>
                  <a:gd name="T41" fmla="*/ 70 h 107"/>
                  <a:gd name="T42" fmla="*/ 13 w 326"/>
                  <a:gd name="T43" fmla="*/ 75 h 107"/>
                  <a:gd name="T44" fmla="*/ 12 w 326"/>
                  <a:gd name="T45" fmla="*/ 77 h 107"/>
                  <a:gd name="T46" fmla="*/ 12 w 326"/>
                  <a:gd name="T47" fmla="*/ 79 h 107"/>
                  <a:gd name="T48" fmla="*/ 8 w 326"/>
                  <a:gd name="T49" fmla="*/ 82 h 107"/>
                  <a:gd name="T50" fmla="*/ 5 w 326"/>
                  <a:gd name="T51" fmla="*/ 87 h 107"/>
                  <a:gd name="T52" fmla="*/ 5 w 326"/>
                  <a:gd name="T53" fmla="*/ 92 h 107"/>
                  <a:gd name="T54" fmla="*/ 5 w 326"/>
                  <a:gd name="T55" fmla="*/ 99 h 107"/>
                  <a:gd name="T56" fmla="*/ 2 w 326"/>
                  <a:gd name="T57" fmla="*/ 104 h 107"/>
                  <a:gd name="T58" fmla="*/ 0 w 326"/>
                  <a:gd name="T59" fmla="*/ 107 h 107"/>
                  <a:gd name="T60" fmla="*/ 0 w 326"/>
                  <a:gd name="T61" fmla="*/ 107 h 107"/>
                  <a:gd name="T62" fmla="*/ 232 w 326"/>
                  <a:gd name="T63" fmla="*/ 89 h 107"/>
                  <a:gd name="T64" fmla="*/ 232 w 326"/>
                  <a:gd name="T65" fmla="*/ 89 h 107"/>
                  <a:gd name="T66" fmla="*/ 232 w 326"/>
                  <a:gd name="T67" fmla="*/ 88 h 107"/>
                  <a:gd name="T68" fmla="*/ 233 w 326"/>
                  <a:gd name="T69" fmla="*/ 82 h 107"/>
                  <a:gd name="T70" fmla="*/ 233 w 326"/>
                  <a:gd name="T71" fmla="*/ 79 h 107"/>
                  <a:gd name="T72" fmla="*/ 237 w 326"/>
                  <a:gd name="T73" fmla="*/ 75 h 107"/>
                  <a:gd name="T74" fmla="*/ 240 w 326"/>
                  <a:gd name="T75" fmla="*/ 75 h 107"/>
                  <a:gd name="T76" fmla="*/ 244 w 326"/>
                  <a:gd name="T77" fmla="*/ 72 h 107"/>
                  <a:gd name="T78" fmla="*/ 243 w 326"/>
                  <a:gd name="T79" fmla="*/ 68 h 107"/>
                  <a:gd name="T80" fmla="*/ 246 w 326"/>
                  <a:gd name="T81" fmla="*/ 64 h 107"/>
                  <a:gd name="T82" fmla="*/ 280 w 326"/>
                  <a:gd name="T83" fmla="*/ 44 h 107"/>
                  <a:gd name="T84" fmla="*/ 285 w 326"/>
                  <a:gd name="T85" fmla="*/ 41 h 107"/>
                  <a:gd name="T86" fmla="*/ 287 w 326"/>
                  <a:gd name="T87" fmla="*/ 37 h 107"/>
                  <a:gd name="T88" fmla="*/ 291 w 326"/>
                  <a:gd name="T89" fmla="*/ 31 h 107"/>
                  <a:gd name="T90" fmla="*/ 294 w 326"/>
                  <a:gd name="T91" fmla="*/ 31 h 107"/>
                  <a:gd name="T92" fmla="*/ 297 w 326"/>
                  <a:gd name="T93" fmla="*/ 35 h 107"/>
                  <a:gd name="T94" fmla="*/ 301 w 326"/>
                  <a:gd name="T95" fmla="*/ 31 h 107"/>
                  <a:gd name="T96" fmla="*/ 306 w 326"/>
                  <a:gd name="T97" fmla="*/ 25 h 107"/>
                  <a:gd name="T98" fmla="*/ 317 w 326"/>
                  <a:gd name="T99" fmla="*/ 23 h 107"/>
                  <a:gd name="T100" fmla="*/ 318 w 326"/>
                  <a:gd name="T101" fmla="*/ 19 h 107"/>
                  <a:gd name="T102" fmla="*/ 321 w 326"/>
                  <a:gd name="T103" fmla="*/ 14 h 107"/>
                  <a:gd name="T104" fmla="*/ 325 w 326"/>
                  <a:gd name="T105" fmla="*/ 12 h 107"/>
                  <a:gd name="T106" fmla="*/ 326 w 326"/>
                  <a:gd name="T107" fmla="*/ 12 h 107"/>
                  <a:gd name="T108" fmla="*/ 326 w 326"/>
                  <a:gd name="T109" fmla="*/ 0 h 107"/>
                  <a:gd name="T110" fmla="*/ 193 w 326"/>
                  <a:gd name="T111" fmla="*/ 1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6" h="107">
                    <a:moveTo>
                      <a:pt x="193" y="14"/>
                    </a:moveTo>
                    <a:cubicBezTo>
                      <a:pt x="83" y="21"/>
                      <a:pt x="83" y="21"/>
                      <a:pt x="83" y="2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3" y="49"/>
                      <a:pt x="23" y="50"/>
                    </a:cubicBezTo>
                    <a:cubicBezTo>
                      <a:pt x="24" y="51"/>
                      <a:pt x="22" y="52"/>
                      <a:pt x="22" y="52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32" y="89"/>
                      <a:pt x="232" y="89"/>
                      <a:pt x="232" y="89"/>
                    </a:cubicBezTo>
                    <a:cubicBezTo>
                      <a:pt x="232" y="89"/>
                      <a:pt x="232" y="89"/>
                      <a:pt x="232" y="89"/>
                    </a:cubicBezTo>
                    <a:cubicBezTo>
                      <a:pt x="232" y="88"/>
                      <a:pt x="232" y="88"/>
                      <a:pt x="232" y="88"/>
                    </a:cubicBezTo>
                    <a:cubicBezTo>
                      <a:pt x="233" y="82"/>
                      <a:pt x="233" y="82"/>
                      <a:pt x="233" y="82"/>
                    </a:cubicBezTo>
                    <a:cubicBezTo>
                      <a:pt x="233" y="79"/>
                      <a:pt x="233" y="79"/>
                      <a:pt x="233" y="79"/>
                    </a:cubicBezTo>
                    <a:cubicBezTo>
                      <a:pt x="237" y="75"/>
                      <a:pt x="237" y="75"/>
                      <a:pt x="237" y="75"/>
                    </a:cubicBezTo>
                    <a:cubicBezTo>
                      <a:pt x="240" y="75"/>
                      <a:pt x="240" y="75"/>
                      <a:pt x="240" y="75"/>
                    </a:cubicBezTo>
                    <a:cubicBezTo>
                      <a:pt x="244" y="72"/>
                      <a:pt x="244" y="72"/>
                      <a:pt x="244" y="72"/>
                    </a:cubicBezTo>
                    <a:cubicBezTo>
                      <a:pt x="243" y="68"/>
                      <a:pt x="243" y="68"/>
                      <a:pt x="243" y="68"/>
                    </a:cubicBezTo>
                    <a:cubicBezTo>
                      <a:pt x="246" y="64"/>
                      <a:pt x="246" y="64"/>
                      <a:pt x="246" y="64"/>
                    </a:cubicBezTo>
                    <a:cubicBezTo>
                      <a:pt x="280" y="44"/>
                      <a:pt x="280" y="44"/>
                      <a:pt x="280" y="44"/>
                    </a:cubicBezTo>
                    <a:cubicBezTo>
                      <a:pt x="285" y="41"/>
                      <a:pt x="285" y="41"/>
                      <a:pt x="285" y="41"/>
                    </a:cubicBezTo>
                    <a:cubicBezTo>
                      <a:pt x="287" y="37"/>
                      <a:pt x="287" y="37"/>
                      <a:pt x="287" y="37"/>
                    </a:cubicBezTo>
                    <a:cubicBezTo>
                      <a:pt x="291" y="31"/>
                      <a:pt x="291" y="31"/>
                      <a:pt x="291" y="31"/>
                    </a:cubicBezTo>
                    <a:cubicBezTo>
                      <a:pt x="294" y="31"/>
                      <a:pt x="294" y="31"/>
                      <a:pt x="294" y="31"/>
                    </a:cubicBezTo>
                    <a:cubicBezTo>
                      <a:pt x="297" y="35"/>
                      <a:pt x="297" y="35"/>
                      <a:pt x="297" y="35"/>
                    </a:cubicBezTo>
                    <a:cubicBezTo>
                      <a:pt x="301" y="31"/>
                      <a:pt x="301" y="31"/>
                      <a:pt x="301" y="31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17" y="23"/>
                      <a:pt x="317" y="23"/>
                      <a:pt x="317" y="23"/>
                    </a:cubicBezTo>
                    <a:cubicBezTo>
                      <a:pt x="318" y="19"/>
                      <a:pt x="318" y="19"/>
                      <a:pt x="318" y="19"/>
                    </a:cubicBezTo>
                    <a:cubicBezTo>
                      <a:pt x="321" y="14"/>
                      <a:pt x="321" y="14"/>
                      <a:pt x="321" y="14"/>
                    </a:cubicBezTo>
                    <a:cubicBezTo>
                      <a:pt x="325" y="12"/>
                      <a:pt x="325" y="12"/>
                      <a:pt x="325" y="12"/>
                    </a:cubicBezTo>
                    <a:cubicBezTo>
                      <a:pt x="326" y="12"/>
                      <a:pt x="326" y="12"/>
                      <a:pt x="326" y="12"/>
                    </a:cubicBezTo>
                    <a:cubicBezTo>
                      <a:pt x="326" y="0"/>
                      <a:pt x="326" y="0"/>
                      <a:pt x="326" y="0"/>
                    </a:cubicBezTo>
                    <a:lnTo>
                      <a:pt x="193" y="14"/>
                    </a:lnTo>
                    <a:close/>
                  </a:path>
                </a:pathLst>
              </a:custGeom>
              <a:solidFill>
                <a:srgbClr val="BF92C8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CBFA571B-7D67-5F4D-8129-833F84CC6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2207" y="2606663"/>
                <a:ext cx="465458" cy="205746"/>
              </a:xfrm>
              <a:custGeom>
                <a:avLst/>
                <a:gdLst>
                  <a:gd name="T0" fmla="*/ 320 w 326"/>
                  <a:gd name="T1" fmla="*/ 28 h 144"/>
                  <a:gd name="T2" fmla="*/ 315 w 326"/>
                  <a:gd name="T3" fmla="*/ 38 h 144"/>
                  <a:gd name="T4" fmla="*/ 311 w 326"/>
                  <a:gd name="T5" fmla="*/ 32 h 144"/>
                  <a:gd name="T6" fmla="*/ 300 w 326"/>
                  <a:gd name="T7" fmla="*/ 30 h 144"/>
                  <a:gd name="T8" fmla="*/ 289 w 326"/>
                  <a:gd name="T9" fmla="*/ 35 h 144"/>
                  <a:gd name="T10" fmla="*/ 285 w 326"/>
                  <a:gd name="T11" fmla="*/ 32 h 144"/>
                  <a:gd name="T12" fmla="*/ 282 w 326"/>
                  <a:gd name="T13" fmla="*/ 25 h 144"/>
                  <a:gd name="T14" fmla="*/ 281 w 326"/>
                  <a:gd name="T15" fmla="*/ 18 h 144"/>
                  <a:gd name="T16" fmla="*/ 284 w 326"/>
                  <a:gd name="T17" fmla="*/ 20 h 144"/>
                  <a:gd name="T18" fmla="*/ 290 w 326"/>
                  <a:gd name="T19" fmla="*/ 29 h 144"/>
                  <a:gd name="T20" fmla="*/ 295 w 326"/>
                  <a:gd name="T21" fmla="*/ 26 h 144"/>
                  <a:gd name="T22" fmla="*/ 305 w 326"/>
                  <a:gd name="T23" fmla="*/ 22 h 144"/>
                  <a:gd name="T24" fmla="*/ 306 w 326"/>
                  <a:gd name="T25" fmla="*/ 16 h 144"/>
                  <a:gd name="T26" fmla="*/ 303 w 326"/>
                  <a:gd name="T27" fmla="*/ 12 h 144"/>
                  <a:gd name="T28" fmla="*/ 312 w 326"/>
                  <a:gd name="T29" fmla="*/ 14 h 144"/>
                  <a:gd name="T30" fmla="*/ 308 w 326"/>
                  <a:gd name="T31" fmla="*/ 4 h 144"/>
                  <a:gd name="T32" fmla="*/ 155 w 326"/>
                  <a:gd name="T33" fmla="*/ 28 h 144"/>
                  <a:gd name="T34" fmla="*/ 93 w 326"/>
                  <a:gd name="T35" fmla="*/ 47 h 144"/>
                  <a:gd name="T36" fmla="*/ 85 w 326"/>
                  <a:gd name="T37" fmla="*/ 58 h 144"/>
                  <a:gd name="T38" fmla="*/ 65 w 326"/>
                  <a:gd name="T39" fmla="*/ 70 h 144"/>
                  <a:gd name="T40" fmla="*/ 55 w 326"/>
                  <a:gd name="T41" fmla="*/ 72 h 144"/>
                  <a:gd name="T42" fmla="*/ 14 w 326"/>
                  <a:gd name="T43" fmla="*/ 99 h 144"/>
                  <a:gd name="T44" fmla="*/ 8 w 326"/>
                  <a:gd name="T45" fmla="*/ 110 h 144"/>
                  <a:gd name="T46" fmla="*/ 1 w 326"/>
                  <a:gd name="T47" fmla="*/ 117 h 144"/>
                  <a:gd name="T48" fmla="*/ 0 w 326"/>
                  <a:gd name="T49" fmla="*/ 124 h 144"/>
                  <a:gd name="T50" fmla="*/ 83 w 326"/>
                  <a:gd name="T51" fmla="*/ 104 h 144"/>
                  <a:gd name="T52" fmla="*/ 108 w 326"/>
                  <a:gd name="T53" fmla="*/ 105 h 144"/>
                  <a:gd name="T54" fmla="*/ 123 w 326"/>
                  <a:gd name="T55" fmla="*/ 100 h 144"/>
                  <a:gd name="T56" fmla="*/ 142 w 326"/>
                  <a:gd name="T57" fmla="*/ 114 h 144"/>
                  <a:gd name="T58" fmla="*/ 243 w 326"/>
                  <a:gd name="T59" fmla="*/ 140 h 144"/>
                  <a:gd name="T60" fmla="*/ 256 w 326"/>
                  <a:gd name="T61" fmla="*/ 136 h 144"/>
                  <a:gd name="T62" fmla="*/ 263 w 326"/>
                  <a:gd name="T63" fmla="*/ 117 h 144"/>
                  <a:gd name="T64" fmla="*/ 271 w 326"/>
                  <a:gd name="T65" fmla="*/ 106 h 144"/>
                  <a:gd name="T66" fmla="*/ 270 w 326"/>
                  <a:gd name="T67" fmla="*/ 100 h 144"/>
                  <a:gd name="T68" fmla="*/ 272 w 326"/>
                  <a:gd name="T69" fmla="*/ 97 h 144"/>
                  <a:gd name="T70" fmla="*/ 278 w 326"/>
                  <a:gd name="T71" fmla="*/ 100 h 144"/>
                  <a:gd name="T72" fmla="*/ 281 w 326"/>
                  <a:gd name="T73" fmla="*/ 95 h 144"/>
                  <a:gd name="T74" fmla="*/ 285 w 326"/>
                  <a:gd name="T75" fmla="*/ 95 h 144"/>
                  <a:gd name="T76" fmla="*/ 296 w 326"/>
                  <a:gd name="T77" fmla="*/ 91 h 144"/>
                  <a:gd name="T78" fmla="*/ 301 w 326"/>
                  <a:gd name="T79" fmla="*/ 87 h 144"/>
                  <a:gd name="T80" fmla="*/ 308 w 326"/>
                  <a:gd name="T81" fmla="*/ 81 h 144"/>
                  <a:gd name="T82" fmla="*/ 308 w 326"/>
                  <a:gd name="T83" fmla="*/ 75 h 144"/>
                  <a:gd name="T84" fmla="*/ 301 w 326"/>
                  <a:gd name="T85" fmla="*/ 78 h 144"/>
                  <a:gd name="T86" fmla="*/ 291 w 326"/>
                  <a:gd name="T87" fmla="*/ 83 h 144"/>
                  <a:gd name="T88" fmla="*/ 283 w 326"/>
                  <a:gd name="T89" fmla="*/ 77 h 144"/>
                  <a:gd name="T90" fmla="*/ 288 w 326"/>
                  <a:gd name="T91" fmla="*/ 77 h 144"/>
                  <a:gd name="T92" fmla="*/ 296 w 326"/>
                  <a:gd name="T93" fmla="*/ 73 h 144"/>
                  <a:gd name="T94" fmla="*/ 297 w 326"/>
                  <a:gd name="T95" fmla="*/ 68 h 144"/>
                  <a:gd name="T96" fmla="*/ 296 w 326"/>
                  <a:gd name="T97" fmla="*/ 64 h 144"/>
                  <a:gd name="T98" fmla="*/ 280 w 326"/>
                  <a:gd name="T99" fmla="*/ 58 h 144"/>
                  <a:gd name="T100" fmla="*/ 290 w 326"/>
                  <a:gd name="T101" fmla="*/ 57 h 144"/>
                  <a:gd name="T102" fmla="*/ 294 w 326"/>
                  <a:gd name="T103" fmla="*/ 55 h 144"/>
                  <a:gd name="T104" fmla="*/ 294 w 326"/>
                  <a:gd name="T105" fmla="*/ 51 h 144"/>
                  <a:gd name="T106" fmla="*/ 300 w 326"/>
                  <a:gd name="T107" fmla="*/ 58 h 144"/>
                  <a:gd name="T108" fmla="*/ 306 w 326"/>
                  <a:gd name="T109" fmla="*/ 58 h 144"/>
                  <a:gd name="T110" fmla="*/ 317 w 326"/>
                  <a:gd name="T111" fmla="*/ 57 h 144"/>
                  <a:gd name="T112" fmla="*/ 319 w 326"/>
                  <a:gd name="T113" fmla="*/ 48 h 144"/>
                  <a:gd name="T114" fmla="*/ 322 w 326"/>
                  <a:gd name="T115" fmla="*/ 42 h 144"/>
                  <a:gd name="T116" fmla="*/ 325 w 326"/>
                  <a:gd name="T117" fmla="*/ 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6" h="144">
                    <a:moveTo>
                      <a:pt x="324" y="34"/>
                    </a:moveTo>
                    <a:cubicBezTo>
                      <a:pt x="322" y="31"/>
                      <a:pt x="322" y="31"/>
                      <a:pt x="322" y="31"/>
                    </a:cubicBezTo>
                    <a:cubicBezTo>
                      <a:pt x="320" y="28"/>
                      <a:pt x="320" y="28"/>
                      <a:pt x="320" y="28"/>
                    </a:cubicBezTo>
                    <a:cubicBezTo>
                      <a:pt x="317" y="28"/>
                      <a:pt x="317" y="28"/>
                      <a:pt x="317" y="28"/>
                    </a:cubicBezTo>
                    <a:cubicBezTo>
                      <a:pt x="316" y="29"/>
                      <a:pt x="316" y="29"/>
                      <a:pt x="316" y="29"/>
                    </a:cubicBezTo>
                    <a:cubicBezTo>
                      <a:pt x="315" y="38"/>
                      <a:pt x="315" y="38"/>
                      <a:pt x="315" y="38"/>
                    </a:cubicBezTo>
                    <a:cubicBezTo>
                      <a:pt x="315" y="40"/>
                      <a:pt x="315" y="40"/>
                      <a:pt x="315" y="40"/>
                    </a:cubicBezTo>
                    <a:cubicBezTo>
                      <a:pt x="312" y="38"/>
                      <a:pt x="312" y="38"/>
                      <a:pt x="312" y="38"/>
                    </a:cubicBezTo>
                    <a:cubicBezTo>
                      <a:pt x="311" y="32"/>
                      <a:pt x="311" y="32"/>
                      <a:pt x="311" y="32"/>
                    </a:cubicBezTo>
                    <a:cubicBezTo>
                      <a:pt x="309" y="28"/>
                      <a:pt x="309" y="28"/>
                      <a:pt x="309" y="28"/>
                    </a:cubicBezTo>
                    <a:cubicBezTo>
                      <a:pt x="306" y="27"/>
                      <a:pt x="306" y="27"/>
                      <a:pt x="306" y="27"/>
                    </a:cubicBezTo>
                    <a:cubicBezTo>
                      <a:pt x="300" y="30"/>
                      <a:pt x="300" y="30"/>
                      <a:pt x="300" y="30"/>
                    </a:cubicBezTo>
                    <a:cubicBezTo>
                      <a:pt x="298" y="30"/>
                      <a:pt x="298" y="30"/>
                      <a:pt x="298" y="30"/>
                    </a:cubicBezTo>
                    <a:cubicBezTo>
                      <a:pt x="292" y="32"/>
                      <a:pt x="292" y="32"/>
                      <a:pt x="292" y="32"/>
                    </a:cubicBezTo>
                    <a:cubicBezTo>
                      <a:pt x="289" y="35"/>
                      <a:pt x="289" y="35"/>
                      <a:pt x="289" y="35"/>
                    </a:cubicBezTo>
                    <a:cubicBezTo>
                      <a:pt x="286" y="39"/>
                      <a:pt x="286" y="39"/>
                      <a:pt x="286" y="39"/>
                    </a:cubicBezTo>
                    <a:cubicBezTo>
                      <a:pt x="285" y="37"/>
                      <a:pt x="285" y="37"/>
                      <a:pt x="285" y="37"/>
                    </a:cubicBezTo>
                    <a:cubicBezTo>
                      <a:pt x="285" y="32"/>
                      <a:pt x="285" y="32"/>
                      <a:pt x="285" y="32"/>
                    </a:cubicBezTo>
                    <a:cubicBezTo>
                      <a:pt x="285" y="30"/>
                      <a:pt x="285" y="30"/>
                      <a:pt x="285" y="30"/>
                    </a:cubicBezTo>
                    <a:cubicBezTo>
                      <a:pt x="283" y="27"/>
                      <a:pt x="283" y="27"/>
                      <a:pt x="283" y="27"/>
                    </a:cubicBezTo>
                    <a:cubicBezTo>
                      <a:pt x="282" y="25"/>
                      <a:pt x="282" y="25"/>
                      <a:pt x="282" y="25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1" y="20"/>
                      <a:pt x="281" y="20"/>
                      <a:pt x="281" y="20"/>
                    </a:cubicBezTo>
                    <a:cubicBezTo>
                      <a:pt x="281" y="18"/>
                      <a:pt x="281" y="18"/>
                      <a:pt x="281" y="18"/>
                    </a:cubicBezTo>
                    <a:cubicBezTo>
                      <a:pt x="283" y="16"/>
                      <a:pt x="283" y="16"/>
                      <a:pt x="283" y="16"/>
                    </a:cubicBezTo>
                    <a:cubicBezTo>
                      <a:pt x="283" y="16"/>
                      <a:pt x="283" y="16"/>
                      <a:pt x="283" y="16"/>
                    </a:cubicBezTo>
                    <a:cubicBezTo>
                      <a:pt x="284" y="20"/>
                      <a:pt x="284" y="20"/>
                      <a:pt x="284" y="20"/>
                    </a:cubicBezTo>
                    <a:cubicBezTo>
                      <a:pt x="285" y="26"/>
                      <a:pt x="285" y="26"/>
                      <a:pt x="285" y="26"/>
                    </a:cubicBezTo>
                    <a:cubicBezTo>
                      <a:pt x="287" y="31"/>
                      <a:pt x="287" y="31"/>
                      <a:pt x="287" y="31"/>
                    </a:cubicBezTo>
                    <a:cubicBezTo>
                      <a:pt x="290" y="29"/>
                      <a:pt x="290" y="29"/>
                      <a:pt x="290" y="29"/>
                    </a:cubicBezTo>
                    <a:cubicBezTo>
                      <a:pt x="291" y="28"/>
                      <a:pt x="291" y="28"/>
                      <a:pt x="291" y="28"/>
                    </a:cubicBezTo>
                    <a:cubicBezTo>
                      <a:pt x="294" y="26"/>
                      <a:pt x="294" y="26"/>
                      <a:pt x="294" y="26"/>
                    </a:cubicBezTo>
                    <a:cubicBezTo>
                      <a:pt x="295" y="26"/>
                      <a:pt x="295" y="26"/>
                      <a:pt x="295" y="26"/>
                    </a:cubicBezTo>
                    <a:cubicBezTo>
                      <a:pt x="299" y="24"/>
                      <a:pt x="299" y="24"/>
                      <a:pt x="299" y="24"/>
                    </a:cubicBezTo>
                    <a:cubicBezTo>
                      <a:pt x="300" y="22"/>
                      <a:pt x="300" y="22"/>
                      <a:pt x="300" y="22"/>
                    </a:cubicBezTo>
                    <a:cubicBezTo>
                      <a:pt x="305" y="22"/>
                      <a:pt x="305" y="22"/>
                      <a:pt x="305" y="22"/>
                    </a:cubicBezTo>
                    <a:cubicBezTo>
                      <a:pt x="306" y="19"/>
                      <a:pt x="306" y="19"/>
                      <a:pt x="306" y="19"/>
                    </a:cubicBezTo>
                    <a:cubicBezTo>
                      <a:pt x="307" y="18"/>
                      <a:pt x="307" y="18"/>
                      <a:pt x="307" y="18"/>
                    </a:cubicBezTo>
                    <a:cubicBezTo>
                      <a:pt x="307" y="18"/>
                      <a:pt x="306" y="17"/>
                      <a:pt x="306" y="16"/>
                    </a:cubicBezTo>
                    <a:cubicBezTo>
                      <a:pt x="305" y="16"/>
                      <a:pt x="305" y="16"/>
                      <a:pt x="305" y="16"/>
                    </a:cubicBezTo>
                    <a:cubicBezTo>
                      <a:pt x="303" y="13"/>
                      <a:pt x="303" y="13"/>
                      <a:pt x="303" y="13"/>
                    </a:cubicBezTo>
                    <a:cubicBezTo>
                      <a:pt x="303" y="12"/>
                      <a:pt x="303" y="12"/>
                      <a:pt x="303" y="12"/>
                    </a:cubicBezTo>
                    <a:cubicBezTo>
                      <a:pt x="304" y="12"/>
                      <a:pt x="304" y="12"/>
                      <a:pt x="304" y="12"/>
                    </a:cubicBezTo>
                    <a:cubicBezTo>
                      <a:pt x="309" y="14"/>
                      <a:pt x="309" y="14"/>
                      <a:pt x="309" y="14"/>
                    </a:cubicBezTo>
                    <a:cubicBezTo>
                      <a:pt x="312" y="14"/>
                      <a:pt x="312" y="14"/>
                      <a:pt x="312" y="14"/>
                    </a:cubicBezTo>
                    <a:cubicBezTo>
                      <a:pt x="312" y="11"/>
                      <a:pt x="312" y="11"/>
                      <a:pt x="312" y="11"/>
                    </a:cubicBezTo>
                    <a:cubicBezTo>
                      <a:pt x="309" y="7"/>
                      <a:pt x="309" y="7"/>
                      <a:pt x="309" y="7"/>
                    </a:cubicBezTo>
                    <a:cubicBezTo>
                      <a:pt x="308" y="4"/>
                      <a:pt x="308" y="4"/>
                      <a:pt x="308" y="4"/>
                    </a:cubicBezTo>
                    <a:cubicBezTo>
                      <a:pt x="305" y="0"/>
                      <a:pt x="305" y="0"/>
                      <a:pt x="305" y="0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155" y="28"/>
                      <a:pt x="155" y="28"/>
                      <a:pt x="155" y="28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55" y="72"/>
                      <a:pt x="55" y="72"/>
                      <a:pt x="55" y="72"/>
                    </a:cubicBezTo>
                    <a:cubicBezTo>
                      <a:pt x="53" y="76"/>
                      <a:pt x="53" y="76"/>
                      <a:pt x="53" y="76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14" y="99"/>
                      <a:pt x="14" y="99"/>
                      <a:pt x="14" y="9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10"/>
                      <a:pt x="8" y="110"/>
                      <a:pt x="8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90" y="104"/>
                      <a:pt x="90" y="104"/>
                      <a:pt x="90" y="104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11" y="104"/>
                      <a:pt x="111" y="104"/>
                      <a:pt x="111" y="104"/>
                    </a:cubicBezTo>
                    <a:cubicBezTo>
                      <a:pt x="116" y="101"/>
                      <a:pt x="116" y="101"/>
                      <a:pt x="116" y="101"/>
                    </a:cubicBezTo>
                    <a:cubicBezTo>
                      <a:pt x="123" y="100"/>
                      <a:pt x="123" y="100"/>
                      <a:pt x="123" y="100"/>
                    </a:cubicBezTo>
                    <a:cubicBezTo>
                      <a:pt x="132" y="101"/>
                      <a:pt x="132" y="101"/>
                      <a:pt x="132" y="101"/>
                    </a:cubicBezTo>
                    <a:cubicBezTo>
                      <a:pt x="138" y="104"/>
                      <a:pt x="138" y="104"/>
                      <a:pt x="138" y="10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82" y="106"/>
                      <a:pt x="182" y="106"/>
                      <a:pt x="182" y="106"/>
                    </a:cubicBezTo>
                    <a:cubicBezTo>
                      <a:pt x="234" y="144"/>
                      <a:pt x="234" y="144"/>
                      <a:pt x="234" y="144"/>
                    </a:cubicBezTo>
                    <a:cubicBezTo>
                      <a:pt x="243" y="140"/>
                      <a:pt x="243" y="140"/>
                      <a:pt x="243" y="140"/>
                    </a:cubicBezTo>
                    <a:cubicBezTo>
                      <a:pt x="245" y="140"/>
                      <a:pt x="245" y="140"/>
                      <a:pt x="245" y="140"/>
                    </a:cubicBezTo>
                    <a:cubicBezTo>
                      <a:pt x="254" y="139"/>
                      <a:pt x="254" y="139"/>
                      <a:pt x="254" y="139"/>
                    </a:cubicBezTo>
                    <a:cubicBezTo>
                      <a:pt x="256" y="136"/>
                      <a:pt x="256" y="136"/>
                      <a:pt x="256" y="136"/>
                    </a:cubicBezTo>
                    <a:cubicBezTo>
                      <a:pt x="259" y="133"/>
                      <a:pt x="259" y="133"/>
                      <a:pt x="259" y="133"/>
                    </a:cubicBezTo>
                    <a:cubicBezTo>
                      <a:pt x="260" y="124"/>
                      <a:pt x="260" y="124"/>
                      <a:pt x="260" y="124"/>
                    </a:cubicBezTo>
                    <a:cubicBezTo>
                      <a:pt x="263" y="117"/>
                      <a:pt x="263" y="117"/>
                      <a:pt x="263" y="117"/>
                    </a:cubicBezTo>
                    <a:cubicBezTo>
                      <a:pt x="267" y="111"/>
                      <a:pt x="267" y="111"/>
                      <a:pt x="267" y="111"/>
                    </a:cubicBezTo>
                    <a:cubicBezTo>
                      <a:pt x="271" y="108"/>
                      <a:pt x="271" y="108"/>
                      <a:pt x="271" y="108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70" y="103"/>
                      <a:pt x="270" y="103"/>
                      <a:pt x="270" y="103"/>
                    </a:cubicBezTo>
                    <a:cubicBezTo>
                      <a:pt x="269" y="101"/>
                      <a:pt x="269" y="101"/>
                      <a:pt x="269" y="101"/>
                    </a:cubicBezTo>
                    <a:cubicBezTo>
                      <a:pt x="270" y="100"/>
                      <a:pt x="270" y="100"/>
                      <a:pt x="270" y="100"/>
                    </a:cubicBezTo>
                    <a:cubicBezTo>
                      <a:pt x="270" y="98"/>
                      <a:pt x="270" y="98"/>
                      <a:pt x="270" y="98"/>
                    </a:cubicBezTo>
                    <a:cubicBezTo>
                      <a:pt x="271" y="97"/>
                      <a:pt x="271" y="97"/>
                      <a:pt x="271" y="97"/>
                    </a:cubicBezTo>
                    <a:cubicBezTo>
                      <a:pt x="272" y="97"/>
                      <a:pt x="272" y="97"/>
                      <a:pt x="272" y="97"/>
                    </a:cubicBezTo>
                    <a:cubicBezTo>
                      <a:pt x="273" y="98"/>
                      <a:pt x="273" y="98"/>
                      <a:pt x="273" y="98"/>
                    </a:cubicBezTo>
                    <a:cubicBezTo>
                      <a:pt x="274" y="102"/>
                      <a:pt x="274" y="102"/>
                      <a:pt x="274" y="102"/>
                    </a:cubicBezTo>
                    <a:cubicBezTo>
                      <a:pt x="278" y="100"/>
                      <a:pt x="278" y="100"/>
                      <a:pt x="278" y="100"/>
                    </a:cubicBezTo>
                    <a:cubicBezTo>
                      <a:pt x="281" y="99"/>
                      <a:pt x="281" y="99"/>
                      <a:pt x="281" y="99"/>
                    </a:cubicBezTo>
                    <a:cubicBezTo>
                      <a:pt x="281" y="97"/>
                      <a:pt x="281" y="97"/>
                      <a:pt x="281" y="97"/>
                    </a:cubicBezTo>
                    <a:cubicBezTo>
                      <a:pt x="281" y="95"/>
                      <a:pt x="281" y="95"/>
                      <a:pt x="281" y="95"/>
                    </a:cubicBezTo>
                    <a:cubicBezTo>
                      <a:pt x="283" y="94"/>
                      <a:pt x="283" y="94"/>
                      <a:pt x="283" y="94"/>
                    </a:cubicBezTo>
                    <a:cubicBezTo>
                      <a:pt x="283" y="93"/>
                      <a:pt x="283" y="93"/>
                      <a:pt x="283" y="93"/>
                    </a:cubicBezTo>
                    <a:cubicBezTo>
                      <a:pt x="285" y="95"/>
                      <a:pt x="285" y="95"/>
                      <a:pt x="285" y="95"/>
                    </a:cubicBezTo>
                    <a:cubicBezTo>
                      <a:pt x="290" y="93"/>
                      <a:pt x="290" y="93"/>
                      <a:pt x="290" y="93"/>
                    </a:cubicBezTo>
                    <a:cubicBezTo>
                      <a:pt x="294" y="91"/>
                      <a:pt x="294" y="91"/>
                      <a:pt x="294" y="91"/>
                    </a:cubicBezTo>
                    <a:cubicBezTo>
                      <a:pt x="296" y="91"/>
                      <a:pt x="296" y="91"/>
                      <a:pt x="296" y="91"/>
                    </a:cubicBezTo>
                    <a:cubicBezTo>
                      <a:pt x="299" y="89"/>
                      <a:pt x="299" y="89"/>
                      <a:pt x="299" y="89"/>
                    </a:cubicBezTo>
                    <a:cubicBezTo>
                      <a:pt x="301" y="88"/>
                      <a:pt x="301" y="88"/>
                      <a:pt x="301" y="88"/>
                    </a:cubicBezTo>
                    <a:cubicBezTo>
                      <a:pt x="301" y="87"/>
                      <a:pt x="301" y="87"/>
                      <a:pt x="301" y="87"/>
                    </a:cubicBezTo>
                    <a:cubicBezTo>
                      <a:pt x="305" y="90"/>
                      <a:pt x="305" y="90"/>
                      <a:pt x="305" y="90"/>
                    </a:cubicBezTo>
                    <a:cubicBezTo>
                      <a:pt x="307" y="86"/>
                      <a:pt x="307" y="86"/>
                      <a:pt x="307" y="86"/>
                    </a:cubicBezTo>
                    <a:cubicBezTo>
                      <a:pt x="308" y="81"/>
                      <a:pt x="308" y="81"/>
                      <a:pt x="308" y="81"/>
                    </a:cubicBezTo>
                    <a:cubicBezTo>
                      <a:pt x="309" y="79"/>
                      <a:pt x="309" y="79"/>
                      <a:pt x="309" y="79"/>
                    </a:cubicBezTo>
                    <a:cubicBezTo>
                      <a:pt x="310" y="77"/>
                      <a:pt x="310" y="77"/>
                      <a:pt x="310" y="77"/>
                    </a:cubicBezTo>
                    <a:cubicBezTo>
                      <a:pt x="310" y="77"/>
                      <a:pt x="309" y="74"/>
                      <a:pt x="308" y="75"/>
                    </a:cubicBezTo>
                    <a:cubicBezTo>
                      <a:pt x="307" y="75"/>
                      <a:pt x="304" y="76"/>
                      <a:pt x="304" y="76"/>
                    </a:cubicBezTo>
                    <a:cubicBezTo>
                      <a:pt x="303" y="78"/>
                      <a:pt x="303" y="78"/>
                      <a:pt x="303" y="78"/>
                    </a:cubicBezTo>
                    <a:cubicBezTo>
                      <a:pt x="301" y="78"/>
                      <a:pt x="301" y="78"/>
                      <a:pt x="301" y="78"/>
                    </a:cubicBezTo>
                    <a:cubicBezTo>
                      <a:pt x="299" y="80"/>
                      <a:pt x="299" y="80"/>
                      <a:pt x="299" y="80"/>
                    </a:cubicBezTo>
                    <a:cubicBezTo>
                      <a:pt x="294" y="83"/>
                      <a:pt x="294" y="83"/>
                      <a:pt x="294" y="83"/>
                    </a:cubicBezTo>
                    <a:cubicBezTo>
                      <a:pt x="291" y="83"/>
                      <a:pt x="291" y="83"/>
                      <a:pt x="291" y="83"/>
                    </a:cubicBezTo>
                    <a:cubicBezTo>
                      <a:pt x="283" y="81"/>
                      <a:pt x="283" y="81"/>
                      <a:pt x="283" y="81"/>
                    </a:cubicBezTo>
                    <a:cubicBezTo>
                      <a:pt x="283" y="79"/>
                      <a:pt x="283" y="79"/>
                      <a:pt x="283" y="79"/>
                    </a:cubicBezTo>
                    <a:cubicBezTo>
                      <a:pt x="283" y="77"/>
                      <a:pt x="283" y="77"/>
                      <a:pt x="283" y="77"/>
                    </a:cubicBezTo>
                    <a:cubicBezTo>
                      <a:pt x="284" y="76"/>
                      <a:pt x="284" y="76"/>
                      <a:pt x="284" y="76"/>
                    </a:cubicBezTo>
                    <a:cubicBezTo>
                      <a:pt x="286" y="76"/>
                      <a:pt x="286" y="76"/>
                      <a:pt x="286" y="76"/>
                    </a:cubicBezTo>
                    <a:cubicBezTo>
                      <a:pt x="288" y="77"/>
                      <a:pt x="288" y="77"/>
                      <a:pt x="288" y="77"/>
                    </a:cubicBezTo>
                    <a:cubicBezTo>
                      <a:pt x="293" y="77"/>
                      <a:pt x="293" y="77"/>
                      <a:pt x="293" y="77"/>
                    </a:cubicBezTo>
                    <a:cubicBezTo>
                      <a:pt x="296" y="75"/>
                      <a:pt x="296" y="75"/>
                      <a:pt x="296" y="75"/>
                    </a:cubicBezTo>
                    <a:cubicBezTo>
                      <a:pt x="296" y="73"/>
                      <a:pt x="296" y="73"/>
                      <a:pt x="296" y="73"/>
                    </a:cubicBezTo>
                    <a:cubicBezTo>
                      <a:pt x="295" y="71"/>
                      <a:pt x="295" y="71"/>
                      <a:pt x="295" y="71"/>
                    </a:cubicBezTo>
                    <a:cubicBezTo>
                      <a:pt x="296" y="68"/>
                      <a:pt x="296" y="68"/>
                      <a:pt x="296" y="68"/>
                    </a:cubicBezTo>
                    <a:cubicBezTo>
                      <a:pt x="297" y="68"/>
                      <a:pt x="297" y="68"/>
                      <a:pt x="297" y="68"/>
                    </a:cubicBezTo>
                    <a:cubicBezTo>
                      <a:pt x="299" y="66"/>
                      <a:pt x="299" y="66"/>
                      <a:pt x="299" y="66"/>
                    </a:cubicBezTo>
                    <a:cubicBezTo>
                      <a:pt x="299" y="64"/>
                      <a:pt x="299" y="64"/>
                      <a:pt x="299" y="64"/>
                    </a:cubicBezTo>
                    <a:cubicBezTo>
                      <a:pt x="296" y="64"/>
                      <a:pt x="296" y="64"/>
                      <a:pt x="296" y="64"/>
                    </a:cubicBezTo>
                    <a:cubicBezTo>
                      <a:pt x="290" y="61"/>
                      <a:pt x="290" y="61"/>
                      <a:pt x="290" y="61"/>
                    </a:cubicBezTo>
                    <a:cubicBezTo>
                      <a:pt x="283" y="60"/>
                      <a:pt x="283" y="60"/>
                      <a:pt x="283" y="60"/>
                    </a:cubicBezTo>
                    <a:cubicBezTo>
                      <a:pt x="280" y="58"/>
                      <a:pt x="280" y="58"/>
                      <a:pt x="280" y="58"/>
                    </a:cubicBezTo>
                    <a:cubicBezTo>
                      <a:pt x="280" y="57"/>
                      <a:pt x="280" y="57"/>
                      <a:pt x="280" y="57"/>
                    </a:cubicBezTo>
                    <a:cubicBezTo>
                      <a:pt x="284" y="57"/>
                      <a:pt x="284" y="57"/>
                      <a:pt x="284" y="57"/>
                    </a:cubicBezTo>
                    <a:cubicBezTo>
                      <a:pt x="290" y="57"/>
                      <a:pt x="290" y="57"/>
                      <a:pt x="290" y="57"/>
                    </a:cubicBezTo>
                    <a:cubicBezTo>
                      <a:pt x="294" y="59"/>
                      <a:pt x="294" y="59"/>
                      <a:pt x="294" y="59"/>
                    </a:cubicBezTo>
                    <a:cubicBezTo>
                      <a:pt x="295" y="57"/>
                      <a:pt x="295" y="57"/>
                      <a:pt x="295" y="57"/>
                    </a:cubicBezTo>
                    <a:cubicBezTo>
                      <a:pt x="294" y="55"/>
                      <a:pt x="294" y="55"/>
                      <a:pt x="294" y="55"/>
                    </a:cubicBezTo>
                    <a:cubicBezTo>
                      <a:pt x="293" y="54"/>
                      <a:pt x="293" y="54"/>
                      <a:pt x="293" y="54"/>
                    </a:cubicBezTo>
                    <a:cubicBezTo>
                      <a:pt x="292" y="52"/>
                      <a:pt x="292" y="52"/>
                      <a:pt x="292" y="52"/>
                    </a:cubicBezTo>
                    <a:cubicBezTo>
                      <a:pt x="294" y="51"/>
                      <a:pt x="294" y="51"/>
                      <a:pt x="294" y="51"/>
                    </a:cubicBezTo>
                    <a:cubicBezTo>
                      <a:pt x="297" y="51"/>
                      <a:pt x="297" y="51"/>
                      <a:pt x="297" y="51"/>
                    </a:cubicBezTo>
                    <a:cubicBezTo>
                      <a:pt x="298" y="56"/>
                      <a:pt x="298" y="56"/>
                      <a:pt x="298" y="56"/>
                    </a:cubicBezTo>
                    <a:cubicBezTo>
                      <a:pt x="300" y="58"/>
                      <a:pt x="300" y="58"/>
                      <a:pt x="300" y="58"/>
                    </a:cubicBezTo>
                    <a:cubicBezTo>
                      <a:pt x="303" y="58"/>
                      <a:pt x="303" y="58"/>
                      <a:pt x="303" y="58"/>
                    </a:cubicBezTo>
                    <a:cubicBezTo>
                      <a:pt x="304" y="57"/>
                      <a:pt x="304" y="57"/>
                      <a:pt x="304" y="57"/>
                    </a:cubicBezTo>
                    <a:cubicBezTo>
                      <a:pt x="306" y="58"/>
                      <a:pt x="306" y="58"/>
                      <a:pt x="306" y="58"/>
                    </a:cubicBezTo>
                    <a:cubicBezTo>
                      <a:pt x="310" y="58"/>
                      <a:pt x="310" y="58"/>
                      <a:pt x="310" y="58"/>
                    </a:cubicBezTo>
                    <a:cubicBezTo>
                      <a:pt x="316" y="58"/>
                      <a:pt x="316" y="58"/>
                      <a:pt x="316" y="58"/>
                    </a:cubicBezTo>
                    <a:cubicBezTo>
                      <a:pt x="317" y="57"/>
                      <a:pt x="317" y="57"/>
                      <a:pt x="317" y="57"/>
                    </a:cubicBezTo>
                    <a:cubicBezTo>
                      <a:pt x="317" y="53"/>
                      <a:pt x="317" y="53"/>
                      <a:pt x="317" y="53"/>
                    </a:cubicBezTo>
                    <a:cubicBezTo>
                      <a:pt x="318" y="51"/>
                      <a:pt x="318" y="51"/>
                      <a:pt x="318" y="51"/>
                    </a:cubicBezTo>
                    <a:cubicBezTo>
                      <a:pt x="319" y="48"/>
                      <a:pt x="319" y="48"/>
                      <a:pt x="319" y="48"/>
                    </a:cubicBezTo>
                    <a:cubicBezTo>
                      <a:pt x="319" y="46"/>
                      <a:pt x="319" y="46"/>
                      <a:pt x="319" y="46"/>
                    </a:cubicBezTo>
                    <a:cubicBezTo>
                      <a:pt x="320" y="42"/>
                      <a:pt x="320" y="42"/>
                      <a:pt x="320" y="42"/>
                    </a:cubicBezTo>
                    <a:cubicBezTo>
                      <a:pt x="322" y="42"/>
                      <a:pt x="322" y="42"/>
                      <a:pt x="322" y="42"/>
                    </a:cubicBezTo>
                    <a:cubicBezTo>
                      <a:pt x="323" y="44"/>
                      <a:pt x="323" y="44"/>
                      <a:pt x="323" y="44"/>
                    </a:cubicBezTo>
                    <a:cubicBezTo>
                      <a:pt x="325" y="42"/>
                      <a:pt x="325" y="42"/>
                      <a:pt x="325" y="42"/>
                    </a:cubicBezTo>
                    <a:cubicBezTo>
                      <a:pt x="325" y="39"/>
                      <a:pt x="325" y="39"/>
                      <a:pt x="325" y="39"/>
                    </a:cubicBezTo>
                    <a:cubicBezTo>
                      <a:pt x="326" y="37"/>
                      <a:pt x="326" y="37"/>
                      <a:pt x="326" y="37"/>
                    </a:cubicBezTo>
                    <a:lnTo>
                      <a:pt x="324" y="34"/>
                    </a:lnTo>
                    <a:close/>
                  </a:path>
                </a:pathLst>
              </a:custGeom>
              <a:solidFill>
                <a:srgbClr val="5F3467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3EBAF504-BCA6-1574-DBB7-CFAFCB1A2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4749" y="2775308"/>
                <a:ext cx="286695" cy="308620"/>
              </a:xfrm>
              <a:custGeom>
                <a:avLst/>
                <a:gdLst>
                  <a:gd name="T0" fmla="*/ 196 w 201"/>
                  <a:gd name="T1" fmla="*/ 127 h 216"/>
                  <a:gd name="T2" fmla="*/ 195 w 201"/>
                  <a:gd name="T3" fmla="*/ 120 h 216"/>
                  <a:gd name="T4" fmla="*/ 191 w 201"/>
                  <a:gd name="T5" fmla="*/ 115 h 216"/>
                  <a:gd name="T6" fmla="*/ 190 w 201"/>
                  <a:gd name="T7" fmla="*/ 110 h 216"/>
                  <a:gd name="T8" fmla="*/ 187 w 201"/>
                  <a:gd name="T9" fmla="*/ 107 h 216"/>
                  <a:gd name="T10" fmla="*/ 183 w 201"/>
                  <a:gd name="T11" fmla="*/ 106 h 216"/>
                  <a:gd name="T12" fmla="*/ 181 w 201"/>
                  <a:gd name="T13" fmla="*/ 101 h 216"/>
                  <a:gd name="T14" fmla="*/ 179 w 201"/>
                  <a:gd name="T15" fmla="*/ 96 h 216"/>
                  <a:gd name="T16" fmla="*/ 174 w 201"/>
                  <a:gd name="T17" fmla="*/ 89 h 216"/>
                  <a:gd name="T18" fmla="*/ 168 w 201"/>
                  <a:gd name="T19" fmla="*/ 84 h 216"/>
                  <a:gd name="T20" fmla="*/ 158 w 201"/>
                  <a:gd name="T21" fmla="*/ 78 h 216"/>
                  <a:gd name="T22" fmla="*/ 147 w 201"/>
                  <a:gd name="T23" fmla="*/ 63 h 216"/>
                  <a:gd name="T24" fmla="*/ 126 w 201"/>
                  <a:gd name="T25" fmla="*/ 46 h 216"/>
                  <a:gd name="T26" fmla="*/ 116 w 201"/>
                  <a:gd name="T27" fmla="*/ 35 h 216"/>
                  <a:gd name="T28" fmla="*/ 111 w 201"/>
                  <a:gd name="T29" fmla="*/ 27 h 216"/>
                  <a:gd name="T30" fmla="*/ 96 w 201"/>
                  <a:gd name="T31" fmla="*/ 19 h 216"/>
                  <a:gd name="T32" fmla="*/ 92 w 201"/>
                  <a:gd name="T33" fmla="*/ 14 h 216"/>
                  <a:gd name="T34" fmla="*/ 97 w 201"/>
                  <a:gd name="T35" fmla="*/ 8 h 216"/>
                  <a:gd name="T36" fmla="*/ 103 w 201"/>
                  <a:gd name="T37" fmla="*/ 4 h 216"/>
                  <a:gd name="T38" fmla="*/ 104 w 201"/>
                  <a:gd name="T39" fmla="*/ 0 h 216"/>
                  <a:gd name="T40" fmla="*/ 48 w 201"/>
                  <a:gd name="T41" fmla="*/ 6 h 216"/>
                  <a:gd name="T42" fmla="*/ 0 w 201"/>
                  <a:gd name="T43" fmla="*/ 10 h 216"/>
                  <a:gd name="T44" fmla="*/ 11 w 201"/>
                  <a:gd name="T45" fmla="*/ 58 h 216"/>
                  <a:gd name="T46" fmla="*/ 25 w 201"/>
                  <a:gd name="T47" fmla="*/ 107 h 216"/>
                  <a:gd name="T48" fmla="*/ 38 w 201"/>
                  <a:gd name="T49" fmla="*/ 128 h 216"/>
                  <a:gd name="T50" fmla="*/ 39 w 201"/>
                  <a:gd name="T51" fmla="*/ 137 h 216"/>
                  <a:gd name="T52" fmla="*/ 40 w 201"/>
                  <a:gd name="T53" fmla="*/ 144 h 216"/>
                  <a:gd name="T54" fmla="*/ 39 w 201"/>
                  <a:gd name="T55" fmla="*/ 150 h 216"/>
                  <a:gd name="T56" fmla="*/ 35 w 201"/>
                  <a:gd name="T57" fmla="*/ 157 h 216"/>
                  <a:gd name="T58" fmla="*/ 37 w 201"/>
                  <a:gd name="T59" fmla="*/ 172 h 216"/>
                  <a:gd name="T60" fmla="*/ 40 w 201"/>
                  <a:gd name="T61" fmla="*/ 182 h 216"/>
                  <a:gd name="T62" fmla="*/ 37 w 201"/>
                  <a:gd name="T63" fmla="*/ 186 h 216"/>
                  <a:gd name="T64" fmla="*/ 41 w 201"/>
                  <a:gd name="T65" fmla="*/ 193 h 216"/>
                  <a:gd name="T66" fmla="*/ 46 w 201"/>
                  <a:gd name="T67" fmla="*/ 201 h 216"/>
                  <a:gd name="T68" fmla="*/ 160 w 201"/>
                  <a:gd name="T69" fmla="*/ 207 h 216"/>
                  <a:gd name="T70" fmla="*/ 169 w 201"/>
                  <a:gd name="T71" fmla="*/ 216 h 216"/>
                  <a:gd name="T72" fmla="*/ 166 w 201"/>
                  <a:gd name="T73" fmla="*/ 193 h 216"/>
                  <a:gd name="T74" fmla="*/ 183 w 201"/>
                  <a:gd name="T75" fmla="*/ 196 h 216"/>
                  <a:gd name="T76" fmla="*/ 185 w 201"/>
                  <a:gd name="T77" fmla="*/ 189 h 216"/>
                  <a:gd name="T78" fmla="*/ 182 w 201"/>
                  <a:gd name="T79" fmla="*/ 187 h 216"/>
                  <a:gd name="T80" fmla="*/ 180 w 201"/>
                  <a:gd name="T81" fmla="*/ 183 h 216"/>
                  <a:gd name="T82" fmla="*/ 185 w 201"/>
                  <a:gd name="T83" fmla="*/ 183 h 216"/>
                  <a:gd name="T84" fmla="*/ 183 w 201"/>
                  <a:gd name="T85" fmla="*/ 177 h 216"/>
                  <a:gd name="T86" fmla="*/ 188 w 201"/>
                  <a:gd name="T87" fmla="*/ 174 h 216"/>
                  <a:gd name="T88" fmla="*/ 187 w 201"/>
                  <a:gd name="T89" fmla="*/ 168 h 216"/>
                  <a:gd name="T90" fmla="*/ 188 w 201"/>
                  <a:gd name="T91" fmla="*/ 165 h 216"/>
                  <a:gd name="T92" fmla="*/ 189 w 201"/>
                  <a:gd name="T93" fmla="*/ 161 h 216"/>
                  <a:gd name="T94" fmla="*/ 189 w 201"/>
                  <a:gd name="T95" fmla="*/ 151 h 216"/>
                  <a:gd name="T96" fmla="*/ 194 w 201"/>
                  <a:gd name="T97" fmla="*/ 152 h 216"/>
                  <a:gd name="T98" fmla="*/ 193 w 201"/>
                  <a:gd name="T99" fmla="*/ 149 h 216"/>
                  <a:gd name="T100" fmla="*/ 189 w 201"/>
                  <a:gd name="T101" fmla="*/ 144 h 216"/>
                  <a:gd name="T102" fmla="*/ 196 w 201"/>
                  <a:gd name="T103" fmla="*/ 144 h 216"/>
                  <a:gd name="T104" fmla="*/ 193 w 201"/>
                  <a:gd name="T105" fmla="*/ 141 h 216"/>
                  <a:gd name="T106" fmla="*/ 192 w 201"/>
                  <a:gd name="T107" fmla="*/ 137 h 216"/>
                  <a:gd name="T108" fmla="*/ 197 w 201"/>
                  <a:gd name="T109" fmla="*/ 138 h 216"/>
                  <a:gd name="T110" fmla="*/ 199 w 201"/>
                  <a:gd name="T111" fmla="*/ 134 h 216"/>
                  <a:gd name="T112" fmla="*/ 201 w 201"/>
                  <a:gd name="T113" fmla="*/ 130 h 216"/>
                  <a:gd name="T114" fmla="*/ 198 w 201"/>
                  <a:gd name="T115" fmla="*/ 12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1" h="216">
                    <a:moveTo>
                      <a:pt x="198" y="128"/>
                    </a:moveTo>
                    <a:cubicBezTo>
                      <a:pt x="196" y="127"/>
                      <a:pt x="196" y="127"/>
                      <a:pt x="196" y="127"/>
                    </a:cubicBezTo>
                    <a:cubicBezTo>
                      <a:pt x="195" y="124"/>
                      <a:pt x="195" y="124"/>
                      <a:pt x="195" y="124"/>
                    </a:cubicBezTo>
                    <a:cubicBezTo>
                      <a:pt x="195" y="120"/>
                      <a:pt x="195" y="120"/>
                      <a:pt x="195" y="120"/>
                    </a:cubicBezTo>
                    <a:cubicBezTo>
                      <a:pt x="195" y="119"/>
                      <a:pt x="195" y="119"/>
                      <a:pt x="195" y="119"/>
                    </a:cubicBezTo>
                    <a:cubicBezTo>
                      <a:pt x="191" y="115"/>
                      <a:pt x="191" y="115"/>
                      <a:pt x="191" y="115"/>
                    </a:cubicBezTo>
                    <a:cubicBezTo>
                      <a:pt x="190" y="112"/>
                      <a:pt x="190" y="112"/>
                      <a:pt x="190" y="112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90" y="109"/>
                      <a:pt x="190" y="109"/>
                      <a:pt x="190" y="109"/>
                    </a:cubicBezTo>
                    <a:cubicBezTo>
                      <a:pt x="187" y="107"/>
                      <a:pt x="187" y="107"/>
                      <a:pt x="187" y="107"/>
                    </a:cubicBezTo>
                    <a:cubicBezTo>
                      <a:pt x="184" y="106"/>
                      <a:pt x="184" y="106"/>
                      <a:pt x="184" y="106"/>
                    </a:cubicBezTo>
                    <a:cubicBezTo>
                      <a:pt x="183" y="106"/>
                      <a:pt x="183" y="106"/>
                      <a:pt x="183" y="106"/>
                    </a:cubicBezTo>
                    <a:cubicBezTo>
                      <a:pt x="182" y="104"/>
                      <a:pt x="182" y="104"/>
                      <a:pt x="182" y="104"/>
                    </a:cubicBezTo>
                    <a:cubicBezTo>
                      <a:pt x="181" y="101"/>
                      <a:pt x="181" y="101"/>
                      <a:pt x="181" y="101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6" y="91"/>
                      <a:pt x="176" y="91"/>
                      <a:pt x="176" y="91"/>
                    </a:cubicBezTo>
                    <a:cubicBezTo>
                      <a:pt x="174" y="89"/>
                      <a:pt x="174" y="89"/>
                      <a:pt x="174" y="89"/>
                    </a:cubicBezTo>
                    <a:cubicBezTo>
                      <a:pt x="171" y="87"/>
                      <a:pt x="171" y="87"/>
                      <a:pt x="171" y="87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5" y="81"/>
                      <a:pt x="165" y="81"/>
                      <a:pt x="165" y="81"/>
                    </a:cubicBezTo>
                    <a:cubicBezTo>
                      <a:pt x="158" y="78"/>
                      <a:pt x="158" y="78"/>
                      <a:pt x="158" y="78"/>
                    </a:cubicBezTo>
                    <a:cubicBezTo>
                      <a:pt x="153" y="71"/>
                      <a:pt x="153" y="71"/>
                      <a:pt x="153" y="71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16" y="35"/>
                      <a:pt x="116" y="35"/>
                      <a:pt x="116" y="35"/>
                    </a:cubicBezTo>
                    <a:cubicBezTo>
                      <a:pt x="114" y="31"/>
                      <a:pt x="114" y="31"/>
                      <a:pt x="114" y="31"/>
                    </a:cubicBezTo>
                    <a:cubicBezTo>
                      <a:pt x="111" y="27"/>
                      <a:pt x="111" y="27"/>
                      <a:pt x="111" y="27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8" y="132"/>
                      <a:pt x="38" y="132"/>
                      <a:pt x="38" y="132"/>
                    </a:cubicBezTo>
                    <a:cubicBezTo>
                      <a:pt x="39" y="137"/>
                      <a:pt x="39" y="137"/>
                      <a:pt x="39" y="137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39" y="150"/>
                      <a:pt x="39" y="150"/>
                      <a:pt x="39" y="150"/>
                    </a:cubicBezTo>
                    <a:cubicBezTo>
                      <a:pt x="38" y="155"/>
                      <a:pt x="38" y="155"/>
                      <a:pt x="38" y="155"/>
                    </a:cubicBezTo>
                    <a:cubicBezTo>
                      <a:pt x="35" y="157"/>
                      <a:pt x="35" y="157"/>
                      <a:pt x="35" y="157"/>
                    </a:cubicBezTo>
                    <a:cubicBezTo>
                      <a:pt x="35" y="163"/>
                      <a:pt x="35" y="163"/>
                      <a:pt x="35" y="163"/>
                    </a:cubicBezTo>
                    <a:cubicBezTo>
                      <a:pt x="37" y="172"/>
                      <a:pt x="37" y="172"/>
                      <a:pt x="37" y="172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40" y="182"/>
                      <a:pt x="40" y="182"/>
                      <a:pt x="40" y="182"/>
                    </a:cubicBezTo>
                    <a:cubicBezTo>
                      <a:pt x="38" y="184"/>
                      <a:pt x="38" y="184"/>
                      <a:pt x="38" y="184"/>
                    </a:cubicBezTo>
                    <a:cubicBezTo>
                      <a:pt x="37" y="186"/>
                      <a:pt x="37" y="186"/>
                      <a:pt x="37" y="186"/>
                    </a:cubicBezTo>
                    <a:cubicBezTo>
                      <a:pt x="39" y="190"/>
                      <a:pt x="39" y="190"/>
                      <a:pt x="39" y="190"/>
                    </a:cubicBezTo>
                    <a:cubicBezTo>
                      <a:pt x="41" y="193"/>
                      <a:pt x="41" y="193"/>
                      <a:pt x="41" y="193"/>
                    </a:cubicBezTo>
                    <a:cubicBezTo>
                      <a:pt x="45" y="199"/>
                      <a:pt x="45" y="199"/>
                      <a:pt x="45" y="199"/>
                    </a:cubicBezTo>
                    <a:cubicBezTo>
                      <a:pt x="46" y="201"/>
                      <a:pt x="46" y="201"/>
                      <a:pt x="46" y="201"/>
                    </a:cubicBezTo>
                    <a:cubicBezTo>
                      <a:pt x="52" y="213"/>
                      <a:pt x="52" y="213"/>
                      <a:pt x="52" y="213"/>
                    </a:cubicBezTo>
                    <a:cubicBezTo>
                      <a:pt x="160" y="207"/>
                      <a:pt x="160" y="207"/>
                      <a:pt x="160" y="207"/>
                    </a:cubicBezTo>
                    <a:cubicBezTo>
                      <a:pt x="161" y="216"/>
                      <a:pt x="161" y="216"/>
                      <a:pt x="161" y="216"/>
                    </a:cubicBezTo>
                    <a:cubicBezTo>
                      <a:pt x="169" y="216"/>
                      <a:pt x="169" y="216"/>
                      <a:pt x="169" y="216"/>
                    </a:cubicBezTo>
                    <a:cubicBezTo>
                      <a:pt x="166" y="193"/>
                      <a:pt x="166" y="193"/>
                      <a:pt x="166" y="193"/>
                    </a:cubicBezTo>
                    <a:cubicBezTo>
                      <a:pt x="166" y="193"/>
                      <a:pt x="166" y="193"/>
                      <a:pt x="166" y="193"/>
                    </a:cubicBezTo>
                    <a:cubicBezTo>
                      <a:pt x="173" y="194"/>
                      <a:pt x="173" y="194"/>
                      <a:pt x="173" y="194"/>
                    </a:cubicBezTo>
                    <a:cubicBezTo>
                      <a:pt x="183" y="196"/>
                      <a:pt x="183" y="196"/>
                      <a:pt x="183" y="196"/>
                    </a:cubicBezTo>
                    <a:cubicBezTo>
                      <a:pt x="184" y="193"/>
                      <a:pt x="184" y="193"/>
                      <a:pt x="184" y="193"/>
                    </a:cubicBezTo>
                    <a:cubicBezTo>
                      <a:pt x="184" y="193"/>
                      <a:pt x="185" y="189"/>
                      <a:pt x="185" y="189"/>
                    </a:cubicBezTo>
                    <a:cubicBezTo>
                      <a:pt x="185" y="188"/>
                      <a:pt x="184" y="188"/>
                      <a:pt x="184" y="188"/>
                    </a:cubicBezTo>
                    <a:cubicBezTo>
                      <a:pt x="184" y="188"/>
                      <a:pt x="183" y="187"/>
                      <a:pt x="182" y="187"/>
                    </a:cubicBezTo>
                    <a:cubicBezTo>
                      <a:pt x="181" y="186"/>
                      <a:pt x="181" y="185"/>
                      <a:pt x="180" y="184"/>
                    </a:cubicBezTo>
                    <a:cubicBezTo>
                      <a:pt x="179" y="183"/>
                      <a:pt x="180" y="183"/>
                      <a:pt x="180" y="183"/>
                    </a:cubicBezTo>
                    <a:cubicBezTo>
                      <a:pt x="182" y="183"/>
                      <a:pt x="182" y="183"/>
                      <a:pt x="182" y="183"/>
                    </a:cubicBezTo>
                    <a:cubicBezTo>
                      <a:pt x="185" y="183"/>
                      <a:pt x="185" y="183"/>
                      <a:pt x="185" y="183"/>
                    </a:cubicBezTo>
                    <a:cubicBezTo>
                      <a:pt x="185" y="183"/>
                      <a:pt x="184" y="181"/>
                      <a:pt x="184" y="179"/>
                    </a:cubicBezTo>
                    <a:cubicBezTo>
                      <a:pt x="183" y="177"/>
                      <a:pt x="183" y="177"/>
                      <a:pt x="183" y="177"/>
                    </a:cubicBezTo>
                    <a:cubicBezTo>
                      <a:pt x="186" y="176"/>
                      <a:pt x="186" y="176"/>
                      <a:pt x="186" y="176"/>
                    </a:cubicBezTo>
                    <a:cubicBezTo>
                      <a:pt x="188" y="174"/>
                      <a:pt x="188" y="174"/>
                      <a:pt x="188" y="174"/>
                    </a:cubicBezTo>
                    <a:cubicBezTo>
                      <a:pt x="190" y="169"/>
                      <a:pt x="190" y="169"/>
                      <a:pt x="190" y="169"/>
                    </a:cubicBezTo>
                    <a:cubicBezTo>
                      <a:pt x="187" y="168"/>
                      <a:pt x="187" y="168"/>
                      <a:pt x="187" y="168"/>
                    </a:cubicBezTo>
                    <a:cubicBezTo>
                      <a:pt x="187" y="168"/>
                      <a:pt x="187" y="167"/>
                      <a:pt x="187" y="167"/>
                    </a:cubicBezTo>
                    <a:cubicBezTo>
                      <a:pt x="187" y="166"/>
                      <a:pt x="188" y="166"/>
                      <a:pt x="188" y="165"/>
                    </a:cubicBezTo>
                    <a:cubicBezTo>
                      <a:pt x="188" y="165"/>
                      <a:pt x="189" y="164"/>
                      <a:pt x="189" y="164"/>
                    </a:cubicBezTo>
                    <a:cubicBezTo>
                      <a:pt x="189" y="161"/>
                      <a:pt x="189" y="161"/>
                      <a:pt x="189" y="161"/>
                    </a:cubicBezTo>
                    <a:cubicBezTo>
                      <a:pt x="189" y="154"/>
                      <a:pt x="189" y="154"/>
                      <a:pt x="189" y="154"/>
                    </a:cubicBezTo>
                    <a:cubicBezTo>
                      <a:pt x="189" y="151"/>
                      <a:pt x="189" y="151"/>
                      <a:pt x="189" y="151"/>
                    </a:cubicBezTo>
                    <a:cubicBezTo>
                      <a:pt x="189" y="151"/>
                      <a:pt x="191" y="151"/>
                      <a:pt x="192" y="151"/>
                    </a:cubicBezTo>
                    <a:cubicBezTo>
                      <a:pt x="192" y="151"/>
                      <a:pt x="194" y="152"/>
                      <a:pt x="194" y="152"/>
                    </a:cubicBezTo>
                    <a:cubicBezTo>
                      <a:pt x="194" y="152"/>
                      <a:pt x="195" y="151"/>
                      <a:pt x="195" y="150"/>
                    </a:cubicBezTo>
                    <a:cubicBezTo>
                      <a:pt x="195" y="150"/>
                      <a:pt x="195" y="150"/>
                      <a:pt x="193" y="149"/>
                    </a:cubicBezTo>
                    <a:cubicBezTo>
                      <a:pt x="192" y="148"/>
                      <a:pt x="190" y="147"/>
                      <a:pt x="190" y="147"/>
                    </a:cubicBezTo>
                    <a:cubicBezTo>
                      <a:pt x="190" y="146"/>
                      <a:pt x="189" y="144"/>
                      <a:pt x="189" y="144"/>
                    </a:cubicBezTo>
                    <a:cubicBezTo>
                      <a:pt x="191" y="144"/>
                      <a:pt x="191" y="144"/>
                      <a:pt x="191" y="144"/>
                    </a:cubicBezTo>
                    <a:cubicBezTo>
                      <a:pt x="196" y="144"/>
                      <a:pt x="196" y="144"/>
                      <a:pt x="196" y="144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197" y="141"/>
                      <a:pt x="193" y="141"/>
                      <a:pt x="193" y="141"/>
                    </a:cubicBezTo>
                    <a:cubicBezTo>
                      <a:pt x="193" y="141"/>
                      <a:pt x="191" y="139"/>
                      <a:pt x="191" y="139"/>
                    </a:cubicBezTo>
                    <a:cubicBezTo>
                      <a:pt x="192" y="137"/>
                      <a:pt x="192" y="137"/>
                      <a:pt x="192" y="137"/>
                    </a:cubicBezTo>
                    <a:cubicBezTo>
                      <a:pt x="193" y="138"/>
                      <a:pt x="193" y="138"/>
                      <a:pt x="193" y="138"/>
                    </a:cubicBezTo>
                    <a:cubicBezTo>
                      <a:pt x="197" y="138"/>
                      <a:pt x="197" y="138"/>
                      <a:pt x="197" y="138"/>
                    </a:cubicBezTo>
                    <a:cubicBezTo>
                      <a:pt x="199" y="137"/>
                      <a:pt x="199" y="137"/>
                      <a:pt x="199" y="137"/>
                    </a:cubicBezTo>
                    <a:cubicBezTo>
                      <a:pt x="199" y="134"/>
                      <a:pt x="199" y="134"/>
                      <a:pt x="199" y="134"/>
                    </a:cubicBezTo>
                    <a:cubicBezTo>
                      <a:pt x="199" y="132"/>
                      <a:pt x="199" y="132"/>
                      <a:pt x="199" y="132"/>
                    </a:cubicBezTo>
                    <a:cubicBezTo>
                      <a:pt x="201" y="130"/>
                      <a:pt x="201" y="130"/>
                      <a:pt x="201" y="130"/>
                    </a:cubicBezTo>
                    <a:cubicBezTo>
                      <a:pt x="200" y="129"/>
                      <a:pt x="200" y="129"/>
                      <a:pt x="200" y="129"/>
                    </a:cubicBezTo>
                    <a:lnTo>
                      <a:pt x="198" y="128"/>
                    </a:lnTo>
                    <a:close/>
                  </a:path>
                </a:pathLst>
              </a:custGeom>
              <a:solidFill>
                <a:srgbClr val="5F3467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99E79FBD-93E6-B3A6-D83D-E7F5FF8A9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9190" y="2432960"/>
                <a:ext cx="418238" cy="234416"/>
              </a:xfrm>
              <a:custGeom>
                <a:avLst/>
                <a:gdLst>
                  <a:gd name="T0" fmla="*/ 169 w 248"/>
                  <a:gd name="T1" fmla="*/ 118 h 139"/>
                  <a:gd name="T2" fmla="*/ 248 w 248"/>
                  <a:gd name="T3" fmla="*/ 101 h 139"/>
                  <a:gd name="T4" fmla="*/ 246 w 248"/>
                  <a:gd name="T5" fmla="*/ 93 h 139"/>
                  <a:gd name="T6" fmla="*/ 239 w 248"/>
                  <a:gd name="T7" fmla="*/ 86 h 139"/>
                  <a:gd name="T8" fmla="*/ 232 w 248"/>
                  <a:gd name="T9" fmla="*/ 83 h 139"/>
                  <a:gd name="T10" fmla="*/ 228 w 248"/>
                  <a:gd name="T11" fmla="*/ 78 h 139"/>
                  <a:gd name="T12" fmla="*/ 224 w 248"/>
                  <a:gd name="T13" fmla="*/ 72 h 139"/>
                  <a:gd name="T14" fmla="*/ 226 w 248"/>
                  <a:gd name="T15" fmla="*/ 68 h 139"/>
                  <a:gd name="T16" fmla="*/ 228 w 248"/>
                  <a:gd name="T17" fmla="*/ 67 h 139"/>
                  <a:gd name="T18" fmla="*/ 224 w 248"/>
                  <a:gd name="T19" fmla="*/ 63 h 139"/>
                  <a:gd name="T20" fmla="*/ 211 w 248"/>
                  <a:gd name="T21" fmla="*/ 54 h 139"/>
                  <a:gd name="T22" fmla="*/ 215 w 248"/>
                  <a:gd name="T23" fmla="*/ 55 h 139"/>
                  <a:gd name="T24" fmla="*/ 221 w 248"/>
                  <a:gd name="T25" fmla="*/ 59 h 139"/>
                  <a:gd name="T26" fmla="*/ 225 w 248"/>
                  <a:gd name="T27" fmla="*/ 56 h 139"/>
                  <a:gd name="T28" fmla="*/ 225 w 248"/>
                  <a:gd name="T29" fmla="*/ 48 h 139"/>
                  <a:gd name="T30" fmla="*/ 215 w 248"/>
                  <a:gd name="T31" fmla="*/ 45 h 139"/>
                  <a:gd name="T32" fmla="*/ 211 w 248"/>
                  <a:gd name="T33" fmla="*/ 41 h 139"/>
                  <a:gd name="T34" fmla="*/ 207 w 248"/>
                  <a:gd name="T35" fmla="*/ 43 h 139"/>
                  <a:gd name="T36" fmla="*/ 199 w 248"/>
                  <a:gd name="T37" fmla="*/ 37 h 139"/>
                  <a:gd name="T38" fmla="*/ 193 w 248"/>
                  <a:gd name="T39" fmla="*/ 37 h 139"/>
                  <a:gd name="T40" fmla="*/ 188 w 248"/>
                  <a:gd name="T41" fmla="*/ 36 h 139"/>
                  <a:gd name="T42" fmla="*/ 191 w 248"/>
                  <a:gd name="T43" fmla="*/ 24 h 139"/>
                  <a:gd name="T44" fmla="*/ 192 w 248"/>
                  <a:gd name="T45" fmla="*/ 17 h 139"/>
                  <a:gd name="T46" fmla="*/ 183 w 248"/>
                  <a:gd name="T47" fmla="*/ 10 h 139"/>
                  <a:gd name="T48" fmla="*/ 171 w 248"/>
                  <a:gd name="T49" fmla="*/ 5 h 139"/>
                  <a:gd name="T50" fmla="*/ 166 w 248"/>
                  <a:gd name="T51" fmla="*/ 8 h 139"/>
                  <a:gd name="T52" fmla="*/ 151 w 248"/>
                  <a:gd name="T53" fmla="*/ 0 h 139"/>
                  <a:gd name="T54" fmla="*/ 149 w 248"/>
                  <a:gd name="T55" fmla="*/ 15 h 139"/>
                  <a:gd name="T56" fmla="*/ 144 w 248"/>
                  <a:gd name="T57" fmla="*/ 21 h 139"/>
                  <a:gd name="T58" fmla="*/ 138 w 248"/>
                  <a:gd name="T59" fmla="*/ 28 h 139"/>
                  <a:gd name="T60" fmla="*/ 134 w 248"/>
                  <a:gd name="T61" fmla="*/ 28 h 139"/>
                  <a:gd name="T62" fmla="*/ 131 w 248"/>
                  <a:gd name="T63" fmla="*/ 36 h 139"/>
                  <a:gd name="T64" fmla="*/ 127 w 248"/>
                  <a:gd name="T65" fmla="*/ 46 h 139"/>
                  <a:gd name="T66" fmla="*/ 120 w 248"/>
                  <a:gd name="T67" fmla="*/ 43 h 139"/>
                  <a:gd name="T68" fmla="*/ 115 w 248"/>
                  <a:gd name="T69" fmla="*/ 48 h 139"/>
                  <a:gd name="T70" fmla="*/ 109 w 248"/>
                  <a:gd name="T71" fmla="*/ 68 h 139"/>
                  <a:gd name="T72" fmla="*/ 103 w 248"/>
                  <a:gd name="T73" fmla="*/ 78 h 139"/>
                  <a:gd name="T74" fmla="*/ 100 w 248"/>
                  <a:gd name="T75" fmla="*/ 89 h 139"/>
                  <a:gd name="T76" fmla="*/ 82 w 248"/>
                  <a:gd name="T77" fmla="*/ 101 h 139"/>
                  <a:gd name="T78" fmla="*/ 69 w 248"/>
                  <a:gd name="T79" fmla="*/ 100 h 139"/>
                  <a:gd name="T80" fmla="*/ 61 w 248"/>
                  <a:gd name="T81" fmla="*/ 107 h 139"/>
                  <a:gd name="T82" fmla="*/ 50 w 248"/>
                  <a:gd name="T83" fmla="*/ 100 h 139"/>
                  <a:gd name="T84" fmla="*/ 46 w 248"/>
                  <a:gd name="T85" fmla="*/ 97 h 139"/>
                  <a:gd name="T86" fmla="*/ 43 w 248"/>
                  <a:gd name="T87" fmla="*/ 103 h 139"/>
                  <a:gd name="T88" fmla="*/ 28 w 248"/>
                  <a:gd name="T89" fmla="*/ 113 h 139"/>
                  <a:gd name="T90" fmla="*/ 22 w 248"/>
                  <a:gd name="T91" fmla="*/ 127 h 139"/>
                  <a:gd name="T92" fmla="*/ 15 w 248"/>
                  <a:gd name="T93" fmla="*/ 130 h 139"/>
                  <a:gd name="T94" fmla="*/ 6 w 248"/>
                  <a:gd name="T95" fmla="*/ 136 h 139"/>
                  <a:gd name="T96" fmla="*/ 64 w 248"/>
                  <a:gd name="T97" fmla="*/ 13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8" h="139">
                    <a:moveTo>
                      <a:pt x="116" y="127"/>
                    </a:moveTo>
                    <a:lnTo>
                      <a:pt x="169" y="118"/>
                    </a:lnTo>
                    <a:lnTo>
                      <a:pt x="243" y="103"/>
                    </a:lnTo>
                    <a:lnTo>
                      <a:pt x="248" y="101"/>
                    </a:lnTo>
                    <a:lnTo>
                      <a:pt x="248" y="98"/>
                    </a:lnTo>
                    <a:lnTo>
                      <a:pt x="246" y="93"/>
                    </a:lnTo>
                    <a:lnTo>
                      <a:pt x="243" y="89"/>
                    </a:lnTo>
                    <a:lnTo>
                      <a:pt x="239" y="86"/>
                    </a:lnTo>
                    <a:lnTo>
                      <a:pt x="237" y="86"/>
                    </a:lnTo>
                    <a:lnTo>
                      <a:pt x="232" y="83"/>
                    </a:lnTo>
                    <a:lnTo>
                      <a:pt x="231" y="80"/>
                    </a:lnTo>
                    <a:lnTo>
                      <a:pt x="228" y="78"/>
                    </a:lnTo>
                    <a:lnTo>
                      <a:pt x="226" y="74"/>
                    </a:lnTo>
                    <a:lnTo>
                      <a:pt x="224" y="72"/>
                    </a:lnTo>
                    <a:lnTo>
                      <a:pt x="224" y="70"/>
                    </a:lnTo>
                    <a:lnTo>
                      <a:pt x="226" y="68"/>
                    </a:lnTo>
                    <a:lnTo>
                      <a:pt x="230" y="70"/>
                    </a:lnTo>
                    <a:lnTo>
                      <a:pt x="228" y="67"/>
                    </a:lnTo>
                    <a:lnTo>
                      <a:pt x="226" y="64"/>
                    </a:lnTo>
                    <a:lnTo>
                      <a:pt x="224" y="63"/>
                    </a:lnTo>
                    <a:lnTo>
                      <a:pt x="215" y="60"/>
                    </a:lnTo>
                    <a:lnTo>
                      <a:pt x="211" y="54"/>
                    </a:lnTo>
                    <a:lnTo>
                      <a:pt x="211" y="53"/>
                    </a:lnTo>
                    <a:lnTo>
                      <a:pt x="215" y="55"/>
                    </a:lnTo>
                    <a:lnTo>
                      <a:pt x="220" y="56"/>
                    </a:lnTo>
                    <a:lnTo>
                      <a:pt x="221" y="59"/>
                    </a:lnTo>
                    <a:lnTo>
                      <a:pt x="227" y="60"/>
                    </a:lnTo>
                    <a:lnTo>
                      <a:pt x="225" y="56"/>
                    </a:lnTo>
                    <a:lnTo>
                      <a:pt x="225" y="51"/>
                    </a:lnTo>
                    <a:lnTo>
                      <a:pt x="225" y="48"/>
                    </a:lnTo>
                    <a:lnTo>
                      <a:pt x="221" y="49"/>
                    </a:lnTo>
                    <a:lnTo>
                      <a:pt x="215" y="45"/>
                    </a:lnTo>
                    <a:lnTo>
                      <a:pt x="212" y="41"/>
                    </a:lnTo>
                    <a:lnTo>
                      <a:pt x="211" y="41"/>
                    </a:lnTo>
                    <a:lnTo>
                      <a:pt x="210" y="43"/>
                    </a:lnTo>
                    <a:lnTo>
                      <a:pt x="207" y="43"/>
                    </a:lnTo>
                    <a:lnTo>
                      <a:pt x="203" y="39"/>
                    </a:lnTo>
                    <a:lnTo>
                      <a:pt x="199" y="37"/>
                    </a:lnTo>
                    <a:lnTo>
                      <a:pt x="195" y="36"/>
                    </a:lnTo>
                    <a:lnTo>
                      <a:pt x="193" y="37"/>
                    </a:lnTo>
                    <a:lnTo>
                      <a:pt x="190" y="38"/>
                    </a:lnTo>
                    <a:lnTo>
                      <a:pt x="188" y="36"/>
                    </a:lnTo>
                    <a:lnTo>
                      <a:pt x="188" y="25"/>
                    </a:lnTo>
                    <a:lnTo>
                      <a:pt x="191" y="24"/>
                    </a:lnTo>
                    <a:lnTo>
                      <a:pt x="193" y="21"/>
                    </a:lnTo>
                    <a:lnTo>
                      <a:pt x="192" y="17"/>
                    </a:lnTo>
                    <a:lnTo>
                      <a:pt x="188" y="14"/>
                    </a:lnTo>
                    <a:lnTo>
                      <a:pt x="183" y="10"/>
                    </a:lnTo>
                    <a:lnTo>
                      <a:pt x="173" y="4"/>
                    </a:lnTo>
                    <a:lnTo>
                      <a:pt x="171" y="5"/>
                    </a:lnTo>
                    <a:lnTo>
                      <a:pt x="168" y="8"/>
                    </a:lnTo>
                    <a:lnTo>
                      <a:pt x="166" y="8"/>
                    </a:lnTo>
                    <a:lnTo>
                      <a:pt x="160" y="5"/>
                    </a:lnTo>
                    <a:lnTo>
                      <a:pt x="151" y="0"/>
                    </a:lnTo>
                    <a:lnTo>
                      <a:pt x="151" y="8"/>
                    </a:lnTo>
                    <a:lnTo>
                      <a:pt x="149" y="15"/>
                    </a:lnTo>
                    <a:lnTo>
                      <a:pt x="147" y="18"/>
                    </a:lnTo>
                    <a:lnTo>
                      <a:pt x="144" y="21"/>
                    </a:lnTo>
                    <a:lnTo>
                      <a:pt x="139" y="30"/>
                    </a:lnTo>
                    <a:lnTo>
                      <a:pt x="138" y="28"/>
                    </a:lnTo>
                    <a:lnTo>
                      <a:pt x="135" y="28"/>
                    </a:lnTo>
                    <a:lnTo>
                      <a:pt x="134" y="28"/>
                    </a:lnTo>
                    <a:lnTo>
                      <a:pt x="133" y="32"/>
                    </a:lnTo>
                    <a:lnTo>
                      <a:pt x="131" y="36"/>
                    </a:lnTo>
                    <a:lnTo>
                      <a:pt x="128" y="44"/>
                    </a:lnTo>
                    <a:lnTo>
                      <a:pt x="127" y="46"/>
                    </a:lnTo>
                    <a:lnTo>
                      <a:pt x="125" y="45"/>
                    </a:lnTo>
                    <a:lnTo>
                      <a:pt x="120" y="43"/>
                    </a:lnTo>
                    <a:lnTo>
                      <a:pt x="116" y="41"/>
                    </a:lnTo>
                    <a:lnTo>
                      <a:pt x="115" y="48"/>
                    </a:lnTo>
                    <a:lnTo>
                      <a:pt x="112" y="60"/>
                    </a:lnTo>
                    <a:lnTo>
                      <a:pt x="109" y="68"/>
                    </a:lnTo>
                    <a:lnTo>
                      <a:pt x="104" y="73"/>
                    </a:lnTo>
                    <a:lnTo>
                      <a:pt x="103" y="78"/>
                    </a:lnTo>
                    <a:lnTo>
                      <a:pt x="104" y="86"/>
                    </a:lnTo>
                    <a:lnTo>
                      <a:pt x="100" y="89"/>
                    </a:lnTo>
                    <a:lnTo>
                      <a:pt x="89" y="95"/>
                    </a:lnTo>
                    <a:lnTo>
                      <a:pt x="82" y="101"/>
                    </a:lnTo>
                    <a:lnTo>
                      <a:pt x="73" y="103"/>
                    </a:lnTo>
                    <a:lnTo>
                      <a:pt x="69" y="100"/>
                    </a:lnTo>
                    <a:lnTo>
                      <a:pt x="63" y="107"/>
                    </a:lnTo>
                    <a:lnTo>
                      <a:pt x="61" y="107"/>
                    </a:lnTo>
                    <a:lnTo>
                      <a:pt x="56" y="105"/>
                    </a:lnTo>
                    <a:lnTo>
                      <a:pt x="50" y="100"/>
                    </a:lnTo>
                    <a:lnTo>
                      <a:pt x="49" y="97"/>
                    </a:lnTo>
                    <a:lnTo>
                      <a:pt x="46" y="97"/>
                    </a:lnTo>
                    <a:lnTo>
                      <a:pt x="45" y="99"/>
                    </a:lnTo>
                    <a:lnTo>
                      <a:pt x="43" y="103"/>
                    </a:lnTo>
                    <a:lnTo>
                      <a:pt x="39" y="109"/>
                    </a:lnTo>
                    <a:lnTo>
                      <a:pt x="28" y="113"/>
                    </a:lnTo>
                    <a:lnTo>
                      <a:pt x="25" y="118"/>
                    </a:lnTo>
                    <a:lnTo>
                      <a:pt x="22" y="127"/>
                    </a:lnTo>
                    <a:lnTo>
                      <a:pt x="18" y="128"/>
                    </a:lnTo>
                    <a:lnTo>
                      <a:pt x="15" y="130"/>
                    </a:lnTo>
                    <a:lnTo>
                      <a:pt x="10" y="133"/>
                    </a:lnTo>
                    <a:lnTo>
                      <a:pt x="6" y="136"/>
                    </a:lnTo>
                    <a:lnTo>
                      <a:pt x="0" y="139"/>
                    </a:lnTo>
                    <a:lnTo>
                      <a:pt x="64" y="133"/>
                    </a:lnTo>
                    <a:lnTo>
                      <a:pt x="116" y="127"/>
                    </a:lnTo>
                    <a:close/>
                  </a:path>
                </a:pathLst>
              </a:custGeom>
              <a:solidFill>
                <a:srgbClr val="5F3467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24F79030-25C1-7FA9-547D-31FEAF259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6291" y="2750011"/>
                <a:ext cx="269831" cy="209119"/>
              </a:xfrm>
              <a:custGeom>
                <a:avLst/>
                <a:gdLst>
                  <a:gd name="T0" fmla="*/ 94 w 189"/>
                  <a:gd name="T1" fmla="*/ 4 h 147"/>
                  <a:gd name="T2" fmla="*/ 79 w 189"/>
                  <a:gd name="T3" fmla="*/ 0 h 147"/>
                  <a:gd name="T4" fmla="*/ 67 w 189"/>
                  <a:gd name="T5" fmla="*/ 4 h 147"/>
                  <a:gd name="T6" fmla="*/ 58 w 189"/>
                  <a:gd name="T7" fmla="*/ 6 h 147"/>
                  <a:gd name="T8" fmla="*/ 39 w 189"/>
                  <a:gd name="T9" fmla="*/ 4 h 147"/>
                  <a:gd name="T10" fmla="*/ 26 w 189"/>
                  <a:gd name="T11" fmla="*/ 7 h 147"/>
                  <a:gd name="T12" fmla="*/ 12 w 189"/>
                  <a:gd name="T13" fmla="*/ 18 h 147"/>
                  <a:gd name="T14" fmla="*/ 11 w 189"/>
                  <a:gd name="T15" fmla="*/ 22 h 147"/>
                  <a:gd name="T16" fmla="*/ 5 w 189"/>
                  <a:gd name="T17" fmla="*/ 26 h 147"/>
                  <a:gd name="T18" fmla="*/ 0 w 189"/>
                  <a:gd name="T19" fmla="*/ 32 h 147"/>
                  <a:gd name="T20" fmla="*/ 4 w 189"/>
                  <a:gd name="T21" fmla="*/ 37 h 147"/>
                  <a:gd name="T22" fmla="*/ 19 w 189"/>
                  <a:gd name="T23" fmla="*/ 45 h 147"/>
                  <a:gd name="T24" fmla="*/ 24 w 189"/>
                  <a:gd name="T25" fmla="*/ 53 h 147"/>
                  <a:gd name="T26" fmla="*/ 34 w 189"/>
                  <a:gd name="T27" fmla="*/ 64 h 147"/>
                  <a:gd name="T28" fmla="*/ 55 w 189"/>
                  <a:gd name="T29" fmla="*/ 81 h 147"/>
                  <a:gd name="T30" fmla="*/ 66 w 189"/>
                  <a:gd name="T31" fmla="*/ 96 h 147"/>
                  <a:gd name="T32" fmla="*/ 76 w 189"/>
                  <a:gd name="T33" fmla="*/ 102 h 147"/>
                  <a:gd name="T34" fmla="*/ 82 w 189"/>
                  <a:gd name="T35" fmla="*/ 107 h 147"/>
                  <a:gd name="T36" fmla="*/ 87 w 189"/>
                  <a:gd name="T37" fmla="*/ 114 h 147"/>
                  <a:gd name="T38" fmla="*/ 89 w 189"/>
                  <a:gd name="T39" fmla="*/ 119 h 147"/>
                  <a:gd name="T40" fmla="*/ 91 w 189"/>
                  <a:gd name="T41" fmla="*/ 124 h 147"/>
                  <a:gd name="T42" fmla="*/ 95 w 189"/>
                  <a:gd name="T43" fmla="*/ 125 h 147"/>
                  <a:gd name="T44" fmla="*/ 98 w 189"/>
                  <a:gd name="T45" fmla="*/ 128 h 147"/>
                  <a:gd name="T46" fmla="*/ 99 w 189"/>
                  <a:gd name="T47" fmla="*/ 133 h 147"/>
                  <a:gd name="T48" fmla="*/ 103 w 189"/>
                  <a:gd name="T49" fmla="*/ 138 h 147"/>
                  <a:gd name="T50" fmla="*/ 104 w 189"/>
                  <a:gd name="T51" fmla="*/ 145 h 147"/>
                  <a:gd name="T52" fmla="*/ 108 w 189"/>
                  <a:gd name="T53" fmla="*/ 147 h 147"/>
                  <a:gd name="T54" fmla="*/ 110 w 189"/>
                  <a:gd name="T55" fmla="*/ 140 h 147"/>
                  <a:gd name="T56" fmla="*/ 116 w 189"/>
                  <a:gd name="T57" fmla="*/ 140 h 147"/>
                  <a:gd name="T58" fmla="*/ 117 w 189"/>
                  <a:gd name="T59" fmla="*/ 137 h 147"/>
                  <a:gd name="T60" fmla="*/ 112 w 189"/>
                  <a:gd name="T61" fmla="*/ 136 h 147"/>
                  <a:gd name="T62" fmla="*/ 110 w 189"/>
                  <a:gd name="T63" fmla="*/ 133 h 147"/>
                  <a:gd name="T64" fmla="*/ 115 w 189"/>
                  <a:gd name="T65" fmla="*/ 132 h 147"/>
                  <a:gd name="T66" fmla="*/ 119 w 189"/>
                  <a:gd name="T67" fmla="*/ 135 h 147"/>
                  <a:gd name="T68" fmla="*/ 124 w 189"/>
                  <a:gd name="T69" fmla="*/ 128 h 147"/>
                  <a:gd name="T70" fmla="*/ 123 w 189"/>
                  <a:gd name="T71" fmla="*/ 123 h 147"/>
                  <a:gd name="T72" fmla="*/ 130 w 189"/>
                  <a:gd name="T73" fmla="*/ 123 h 147"/>
                  <a:gd name="T74" fmla="*/ 135 w 189"/>
                  <a:gd name="T75" fmla="*/ 119 h 147"/>
                  <a:gd name="T76" fmla="*/ 131 w 189"/>
                  <a:gd name="T77" fmla="*/ 118 h 147"/>
                  <a:gd name="T78" fmla="*/ 129 w 189"/>
                  <a:gd name="T79" fmla="*/ 115 h 147"/>
                  <a:gd name="T80" fmla="*/ 133 w 189"/>
                  <a:gd name="T81" fmla="*/ 115 h 147"/>
                  <a:gd name="T82" fmla="*/ 138 w 189"/>
                  <a:gd name="T83" fmla="*/ 117 h 147"/>
                  <a:gd name="T84" fmla="*/ 145 w 189"/>
                  <a:gd name="T85" fmla="*/ 110 h 147"/>
                  <a:gd name="T86" fmla="*/ 141 w 189"/>
                  <a:gd name="T87" fmla="*/ 105 h 147"/>
                  <a:gd name="T88" fmla="*/ 143 w 189"/>
                  <a:gd name="T89" fmla="*/ 103 h 147"/>
                  <a:gd name="T90" fmla="*/ 149 w 189"/>
                  <a:gd name="T91" fmla="*/ 103 h 147"/>
                  <a:gd name="T92" fmla="*/ 155 w 189"/>
                  <a:gd name="T93" fmla="*/ 93 h 147"/>
                  <a:gd name="T94" fmla="*/ 164 w 189"/>
                  <a:gd name="T95" fmla="*/ 89 h 147"/>
                  <a:gd name="T96" fmla="*/ 169 w 189"/>
                  <a:gd name="T97" fmla="*/ 81 h 147"/>
                  <a:gd name="T98" fmla="*/ 165 w 189"/>
                  <a:gd name="T99" fmla="*/ 75 h 147"/>
                  <a:gd name="T100" fmla="*/ 169 w 189"/>
                  <a:gd name="T101" fmla="*/ 75 h 147"/>
                  <a:gd name="T102" fmla="*/ 170 w 189"/>
                  <a:gd name="T103" fmla="*/ 70 h 147"/>
                  <a:gd name="T104" fmla="*/ 175 w 189"/>
                  <a:gd name="T105" fmla="*/ 60 h 147"/>
                  <a:gd name="T106" fmla="*/ 178 w 189"/>
                  <a:gd name="T107" fmla="*/ 54 h 147"/>
                  <a:gd name="T108" fmla="*/ 187 w 189"/>
                  <a:gd name="T109" fmla="*/ 46 h 147"/>
                  <a:gd name="T110" fmla="*/ 138 w 189"/>
                  <a:gd name="T111" fmla="*/ 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9" h="147">
                    <a:moveTo>
                      <a:pt x="98" y="14"/>
                    </a:moveTo>
                    <a:cubicBezTo>
                      <a:pt x="94" y="4"/>
                      <a:pt x="94" y="4"/>
                      <a:pt x="94" y="4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50" y="77"/>
                      <a:pt x="50" y="77"/>
                      <a:pt x="50" y="77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76" y="102"/>
                      <a:pt x="76" y="102"/>
                      <a:pt x="76" y="102"/>
                    </a:cubicBezTo>
                    <a:cubicBezTo>
                      <a:pt x="79" y="105"/>
                      <a:pt x="79" y="105"/>
                      <a:pt x="79" y="105"/>
                    </a:cubicBezTo>
                    <a:cubicBezTo>
                      <a:pt x="82" y="107"/>
                      <a:pt x="82" y="107"/>
                      <a:pt x="82" y="107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7" y="114"/>
                      <a:pt x="87" y="114"/>
                      <a:pt x="87" y="11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89" y="119"/>
                      <a:pt x="89" y="119"/>
                      <a:pt x="89" y="119"/>
                    </a:cubicBezTo>
                    <a:cubicBezTo>
                      <a:pt x="90" y="122"/>
                      <a:pt x="90" y="122"/>
                      <a:pt x="90" y="122"/>
                    </a:cubicBezTo>
                    <a:cubicBezTo>
                      <a:pt x="91" y="124"/>
                      <a:pt x="91" y="124"/>
                      <a:pt x="91" y="124"/>
                    </a:cubicBezTo>
                    <a:cubicBezTo>
                      <a:pt x="92" y="124"/>
                      <a:pt x="92" y="124"/>
                      <a:pt x="92" y="124"/>
                    </a:cubicBezTo>
                    <a:cubicBezTo>
                      <a:pt x="95" y="125"/>
                      <a:pt x="95" y="125"/>
                      <a:pt x="95" y="125"/>
                    </a:cubicBezTo>
                    <a:cubicBezTo>
                      <a:pt x="98" y="127"/>
                      <a:pt x="98" y="127"/>
                      <a:pt x="98" y="127"/>
                    </a:cubicBezTo>
                    <a:cubicBezTo>
                      <a:pt x="98" y="128"/>
                      <a:pt x="98" y="128"/>
                      <a:pt x="98" y="128"/>
                    </a:cubicBezTo>
                    <a:cubicBezTo>
                      <a:pt x="98" y="130"/>
                      <a:pt x="98" y="130"/>
                      <a:pt x="98" y="130"/>
                    </a:cubicBezTo>
                    <a:cubicBezTo>
                      <a:pt x="99" y="133"/>
                      <a:pt x="99" y="133"/>
                      <a:pt x="99" y="133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3" y="138"/>
                      <a:pt x="103" y="138"/>
                      <a:pt x="103" y="138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4" y="145"/>
                      <a:pt x="104" y="145"/>
                      <a:pt x="104" y="145"/>
                    </a:cubicBezTo>
                    <a:cubicBezTo>
                      <a:pt x="106" y="146"/>
                      <a:pt x="106" y="146"/>
                      <a:pt x="106" y="146"/>
                    </a:cubicBezTo>
                    <a:cubicBezTo>
                      <a:pt x="108" y="147"/>
                      <a:pt x="108" y="147"/>
                      <a:pt x="108" y="147"/>
                    </a:cubicBezTo>
                    <a:cubicBezTo>
                      <a:pt x="108" y="141"/>
                      <a:pt x="108" y="141"/>
                      <a:pt x="108" y="141"/>
                    </a:cubicBezTo>
                    <a:cubicBezTo>
                      <a:pt x="110" y="140"/>
                      <a:pt x="110" y="140"/>
                      <a:pt x="110" y="140"/>
                    </a:cubicBezTo>
                    <a:cubicBezTo>
                      <a:pt x="115" y="140"/>
                      <a:pt x="115" y="140"/>
                      <a:pt x="115" y="140"/>
                    </a:cubicBezTo>
                    <a:cubicBezTo>
                      <a:pt x="116" y="140"/>
                      <a:pt x="116" y="140"/>
                      <a:pt x="116" y="140"/>
                    </a:cubicBezTo>
                    <a:cubicBezTo>
                      <a:pt x="116" y="140"/>
                      <a:pt x="118" y="139"/>
                      <a:pt x="118" y="139"/>
                    </a:cubicBezTo>
                    <a:cubicBezTo>
                      <a:pt x="118" y="138"/>
                      <a:pt x="117" y="137"/>
                      <a:pt x="117" y="137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6" y="137"/>
                      <a:pt x="112" y="136"/>
                      <a:pt x="112" y="136"/>
                    </a:cubicBezTo>
                    <a:cubicBezTo>
                      <a:pt x="111" y="136"/>
                      <a:pt x="110" y="134"/>
                      <a:pt x="110" y="134"/>
                    </a:cubicBezTo>
                    <a:cubicBezTo>
                      <a:pt x="110" y="133"/>
                      <a:pt x="110" y="133"/>
                      <a:pt x="110" y="133"/>
                    </a:cubicBezTo>
                    <a:cubicBezTo>
                      <a:pt x="111" y="129"/>
                      <a:pt x="111" y="129"/>
                      <a:pt x="111" y="129"/>
                    </a:cubicBezTo>
                    <a:cubicBezTo>
                      <a:pt x="115" y="132"/>
                      <a:pt x="115" y="132"/>
                      <a:pt x="115" y="132"/>
                    </a:cubicBez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23" y="134"/>
                      <a:pt x="123" y="134"/>
                      <a:pt x="123" y="134"/>
                    </a:cubicBezTo>
                    <a:cubicBezTo>
                      <a:pt x="124" y="128"/>
                      <a:pt x="124" y="128"/>
                      <a:pt x="124" y="128"/>
                    </a:cubicBezTo>
                    <a:cubicBezTo>
                      <a:pt x="124" y="127"/>
                      <a:pt x="124" y="127"/>
                      <a:pt x="124" y="127"/>
                    </a:cubicBezTo>
                    <a:cubicBezTo>
                      <a:pt x="123" y="123"/>
                      <a:pt x="123" y="123"/>
                      <a:pt x="123" y="123"/>
                    </a:cubicBezTo>
                    <a:cubicBezTo>
                      <a:pt x="126" y="123"/>
                      <a:pt x="126" y="123"/>
                      <a:pt x="126" y="123"/>
                    </a:cubicBezTo>
                    <a:cubicBezTo>
                      <a:pt x="130" y="123"/>
                      <a:pt x="130" y="123"/>
                      <a:pt x="130" y="123"/>
                    </a:cubicBezTo>
                    <a:cubicBezTo>
                      <a:pt x="135" y="120"/>
                      <a:pt x="135" y="120"/>
                      <a:pt x="135" y="120"/>
                    </a:cubicBezTo>
                    <a:cubicBezTo>
                      <a:pt x="135" y="119"/>
                      <a:pt x="135" y="119"/>
                      <a:pt x="135" y="119"/>
                    </a:cubicBezTo>
                    <a:cubicBezTo>
                      <a:pt x="133" y="118"/>
                      <a:pt x="133" y="118"/>
                      <a:pt x="133" y="118"/>
                    </a:cubicBezTo>
                    <a:cubicBezTo>
                      <a:pt x="131" y="118"/>
                      <a:pt x="131" y="118"/>
                      <a:pt x="131" y="118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15"/>
                      <a:pt x="129" y="115"/>
                      <a:pt x="129" y="115"/>
                    </a:cubicBezTo>
                    <a:cubicBezTo>
                      <a:pt x="132" y="114"/>
                      <a:pt x="132" y="114"/>
                      <a:pt x="132" y="114"/>
                    </a:cubicBezTo>
                    <a:cubicBezTo>
                      <a:pt x="133" y="115"/>
                      <a:pt x="133" y="115"/>
                      <a:pt x="133" y="115"/>
                    </a:cubicBezTo>
                    <a:cubicBezTo>
                      <a:pt x="136" y="117"/>
                      <a:pt x="136" y="117"/>
                      <a:pt x="136" y="117"/>
                    </a:cubicBezTo>
                    <a:cubicBezTo>
                      <a:pt x="138" y="117"/>
                      <a:pt x="138" y="117"/>
                      <a:pt x="138" y="117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4" y="107"/>
                      <a:pt x="144" y="107"/>
                      <a:pt x="144" y="107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04"/>
                      <a:pt x="141" y="104"/>
                      <a:pt x="141" y="104"/>
                    </a:cubicBezTo>
                    <a:cubicBezTo>
                      <a:pt x="143" y="103"/>
                      <a:pt x="143" y="103"/>
                      <a:pt x="143" y="103"/>
                    </a:cubicBezTo>
                    <a:cubicBezTo>
                      <a:pt x="147" y="105"/>
                      <a:pt x="147" y="105"/>
                      <a:pt x="147" y="105"/>
                    </a:cubicBez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51" y="100"/>
                      <a:pt x="151" y="100"/>
                      <a:pt x="151" y="100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9" y="90"/>
                      <a:pt x="159" y="90"/>
                      <a:pt x="159" y="90"/>
                    </a:cubicBezTo>
                    <a:cubicBezTo>
                      <a:pt x="164" y="89"/>
                      <a:pt x="164" y="89"/>
                      <a:pt x="164" y="89"/>
                    </a:cubicBezTo>
                    <a:cubicBezTo>
                      <a:pt x="167" y="84"/>
                      <a:pt x="167" y="84"/>
                      <a:pt x="167" y="84"/>
                    </a:cubicBezTo>
                    <a:cubicBezTo>
                      <a:pt x="169" y="81"/>
                      <a:pt x="169" y="81"/>
                      <a:pt x="169" y="81"/>
                    </a:cubicBezTo>
                    <a:cubicBezTo>
                      <a:pt x="167" y="79"/>
                      <a:pt x="167" y="79"/>
                      <a:pt x="167" y="79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9" y="72"/>
                      <a:pt x="169" y="72"/>
                      <a:pt x="169" y="72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7" y="56"/>
                      <a:pt x="177" y="56"/>
                      <a:pt x="177" y="56"/>
                    </a:cubicBezTo>
                    <a:cubicBezTo>
                      <a:pt x="178" y="54"/>
                      <a:pt x="178" y="54"/>
                      <a:pt x="178" y="54"/>
                    </a:cubicBezTo>
                    <a:cubicBezTo>
                      <a:pt x="180" y="52"/>
                      <a:pt x="180" y="52"/>
                      <a:pt x="180" y="52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89" y="44"/>
                      <a:pt x="189" y="44"/>
                      <a:pt x="189" y="44"/>
                    </a:cubicBezTo>
                    <a:cubicBezTo>
                      <a:pt x="138" y="6"/>
                      <a:pt x="138" y="6"/>
                      <a:pt x="138" y="6"/>
                    </a:cubicBezTo>
                    <a:lnTo>
                      <a:pt x="98" y="1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A221D2D9-86B2-93FD-51E4-F4D36DB87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028" y="2788799"/>
                <a:ext cx="212492" cy="340661"/>
              </a:xfrm>
              <a:custGeom>
                <a:avLst/>
                <a:gdLst>
                  <a:gd name="T0" fmla="*/ 39 w 126"/>
                  <a:gd name="T1" fmla="*/ 183 h 202"/>
                  <a:gd name="T2" fmla="*/ 33 w 126"/>
                  <a:gd name="T3" fmla="*/ 176 h 202"/>
                  <a:gd name="T4" fmla="*/ 36 w 126"/>
                  <a:gd name="T5" fmla="*/ 172 h 202"/>
                  <a:gd name="T6" fmla="*/ 51 w 126"/>
                  <a:gd name="T7" fmla="*/ 168 h 202"/>
                  <a:gd name="T8" fmla="*/ 125 w 126"/>
                  <a:gd name="T9" fmla="*/ 161 h 202"/>
                  <a:gd name="T10" fmla="*/ 120 w 126"/>
                  <a:gd name="T11" fmla="*/ 153 h 202"/>
                  <a:gd name="T12" fmla="*/ 119 w 126"/>
                  <a:gd name="T13" fmla="*/ 148 h 202"/>
                  <a:gd name="T14" fmla="*/ 120 w 126"/>
                  <a:gd name="T15" fmla="*/ 141 h 202"/>
                  <a:gd name="T16" fmla="*/ 116 w 126"/>
                  <a:gd name="T17" fmla="*/ 130 h 202"/>
                  <a:gd name="T18" fmla="*/ 119 w 126"/>
                  <a:gd name="T19" fmla="*/ 123 h 202"/>
                  <a:gd name="T20" fmla="*/ 116 w 126"/>
                  <a:gd name="T21" fmla="*/ 117 h 202"/>
                  <a:gd name="T22" fmla="*/ 122 w 126"/>
                  <a:gd name="T23" fmla="*/ 110 h 202"/>
                  <a:gd name="T24" fmla="*/ 119 w 126"/>
                  <a:gd name="T25" fmla="*/ 104 h 202"/>
                  <a:gd name="T26" fmla="*/ 115 w 126"/>
                  <a:gd name="T27" fmla="*/ 95 h 202"/>
                  <a:gd name="T28" fmla="*/ 106 w 126"/>
                  <a:gd name="T29" fmla="*/ 75 h 202"/>
                  <a:gd name="T30" fmla="*/ 89 w 126"/>
                  <a:gd name="T31" fmla="*/ 12 h 202"/>
                  <a:gd name="T32" fmla="*/ 94 w 126"/>
                  <a:gd name="T33" fmla="*/ 0 h 202"/>
                  <a:gd name="T34" fmla="*/ 1 w 126"/>
                  <a:gd name="T35" fmla="*/ 7 h 202"/>
                  <a:gd name="T36" fmla="*/ 0 w 126"/>
                  <a:gd name="T37" fmla="*/ 106 h 202"/>
                  <a:gd name="T38" fmla="*/ 6 w 126"/>
                  <a:gd name="T39" fmla="*/ 196 h 202"/>
                  <a:gd name="T40" fmla="*/ 11 w 126"/>
                  <a:gd name="T41" fmla="*/ 197 h 202"/>
                  <a:gd name="T42" fmla="*/ 16 w 126"/>
                  <a:gd name="T43" fmla="*/ 195 h 202"/>
                  <a:gd name="T44" fmla="*/ 16 w 126"/>
                  <a:gd name="T45" fmla="*/ 187 h 202"/>
                  <a:gd name="T46" fmla="*/ 21 w 126"/>
                  <a:gd name="T47" fmla="*/ 184 h 202"/>
                  <a:gd name="T48" fmla="*/ 22 w 126"/>
                  <a:gd name="T49" fmla="*/ 189 h 202"/>
                  <a:gd name="T50" fmla="*/ 22 w 126"/>
                  <a:gd name="T51" fmla="*/ 193 h 202"/>
                  <a:gd name="T52" fmla="*/ 25 w 126"/>
                  <a:gd name="T53" fmla="*/ 195 h 202"/>
                  <a:gd name="T54" fmla="*/ 27 w 126"/>
                  <a:gd name="T55" fmla="*/ 199 h 202"/>
                  <a:gd name="T56" fmla="*/ 25 w 126"/>
                  <a:gd name="T57" fmla="*/ 202 h 202"/>
                  <a:gd name="T58" fmla="*/ 31 w 126"/>
                  <a:gd name="T59" fmla="*/ 200 h 202"/>
                  <a:gd name="T60" fmla="*/ 38 w 126"/>
                  <a:gd name="T61" fmla="*/ 197 h 202"/>
                  <a:gd name="T62" fmla="*/ 43 w 126"/>
                  <a:gd name="T63" fmla="*/ 196 h 202"/>
                  <a:gd name="T64" fmla="*/ 44 w 126"/>
                  <a:gd name="T65" fmla="*/ 19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6" h="202">
                    <a:moveTo>
                      <a:pt x="40" y="188"/>
                    </a:moveTo>
                    <a:lnTo>
                      <a:pt x="39" y="183"/>
                    </a:lnTo>
                    <a:lnTo>
                      <a:pt x="35" y="178"/>
                    </a:lnTo>
                    <a:lnTo>
                      <a:pt x="33" y="176"/>
                    </a:lnTo>
                    <a:lnTo>
                      <a:pt x="33" y="173"/>
                    </a:lnTo>
                    <a:lnTo>
                      <a:pt x="36" y="172"/>
                    </a:lnTo>
                    <a:lnTo>
                      <a:pt x="43" y="170"/>
                    </a:lnTo>
                    <a:lnTo>
                      <a:pt x="51" y="168"/>
                    </a:lnTo>
                    <a:lnTo>
                      <a:pt x="126" y="162"/>
                    </a:lnTo>
                    <a:lnTo>
                      <a:pt x="125" y="161"/>
                    </a:lnTo>
                    <a:lnTo>
                      <a:pt x="121" y="156"/>
                    </a:lnTo>
                    <a:lnTo>
                      <a:pt x="120" y="153"/>
                    </a:lnTo>
                    <a:lnTo>
                      <a:pt x="118" y="150"/>
                    </a:lnTo>
                    <a:lnTo>
                      <a:pt x="119" y="148"/>
                    </a:lnTo>
                    <a:lnTo>
                      <a:pt x="121" y="146"/>
                    </a:lnTo>
                    <a:lnTo>
                      <a:pt x="120" y="141"/>
                    </a:lnTo>
                    <a:lnTo>
                      <a:pt x="118" y="138"/>
                    </a:lnTo>
                    <a:lnTo>
                      <a:pt x="116" y="130"/>
                    </a:lnTo>
                    <a:lnTo>
                      <a:pt x="116" y="125"/>
                    </a:lnTo>
                    <a:lnTo>
                      <a:pt x="119" y="123"/>
                    </a:lnTo>
                    <a:lnTo>
                      <a:pt x="120" y="119"/>
                    </a:lnTo>
                    <a:lnTo>
                      <a:pt x="116" y="117"/>
                    </a:lnTo>
                    <a:lnTo>
                      <a:pt x="121" y="114"/>
                    </a:lnTo>
                    <a:lnTo>
                      <a:pt x="122" y="110"/>
                    </a:lnTo>
                    <a:lnTo>
                      <a:pt x="120" y="108"/>
                    </a:lnTo>
                    <a:lnTo>
                      <a:pt x="119" y="104"/>
                    </a:lnTo>
                    <a:lnTo>
                      <a:pt x="119" y="100"/>
                    </a:lnTo>
                    <a:lnTo>
                      <a:pt x="115" y="95"/>
                    </a:lnTo>
                    <a:lnTo>
                      <a:pt x="108" y="83"/>
                    </a:lnTo>
                    <a:lnTo>
                      <a:pt x="106" y="75"/>
                    </a:lnTo>
                    <a:lnTo>
                      <a:pt x="96" y="41"/>
                    </a:lnTo>
                    <a:lnTo>
                      <a:pt x="89" y="12"/>
                    </a:lnTo>
                    <a:lnTo>
                      <a:pt x="87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1" y="7"/>
                    </a:lnTo>
                    <a:lnTo>
                      <a:pt x="1" y="14"/>
                    </a:lnTo>
                    <a:lnTo>
                      <a:pt x="0" y="106"/>
                    </a:lnTo>
                    <a:lnTo>
                      <a:pt x="0" y="155"/>
                    </a:lnTo>
                    <a:lnTo>
                      <a:pt x="6" y="196"/>
                    </a:lnTo>
                    <a:lnTo>
                      <a:pt x="8" y="196"/>
                    </a:lnTo>
                    <a:lnTo>
                      <a:pt x="11" y="197"/>
                    </a:lnTo>
                    <a:lnTo>
                      <a:pt x="15" y="198"/>
                    </a:lnTo>
                    <a:lnTo>
                      <a:pt x="16" y="195"/>
                    </a:lnTo>
                    <a:lnTo>
                      <a:pt x="15" y="191"/>
                    </a:lnTo>
                    <a:lnTo>
                      <a:pt x="16" y="187"/>
                    </a:lnTo>
                    <a:lnTo>
                      <a:pt x="18" y="185"/>
                    </a:lnTo>
                    <a:lnTo>
                      <a:pt x="21" y="184"/>
                    </a:lnTo>
                    <a:lnTo>
                      <a:pt x="22" y="186"/>
                    </a:lnTo>
                    <a:lnTo>
                      <a:pt x="22" y="189"/>
                    </a:lnTo>
                    <a:lnTo>
                      <a:pt x="21" y="191"/>
                    </a:lnTo>
                    <a:lnTo>
                      <a:pt x="22" y="193"/>
                    </a:lnTo>
                    <a:lnTo>
                      <a:pt x="23" y="194"/>
                    </a:lnTo>
                    <a:lnTo>
                      <a:pt x="25" y="195"/>
                    </a:lnTo>
                    <a:lnTo>
                      <a:pt x="27" y="197"/>
                    </a:lnTo>
                    <a:lnTo>
                      <a:pt x="27" y="199"/>
                    </a:lnTo>
                    <a:lnTo>
                      <a:pt x="27" y="200"/>
                    </a:lnTo>
                    <a:lnTo>
                      <a:pt x="25" y="202"/>
                    </a:lnTo>
                    <a:lnTo>
                      <a:pt x="27" y="201"/>
                    </a:lnTo>
                    <a:lnTo>
                      <a:pt x="31" y="200"/>
                    </a:lnTo>
                    <a:lnTo>
                      <a:pt x="36" y="199"/>
                    </a:lnTo>
                    <a:lnTo>
                      <a:pt x="38" y="197"/>
                    </a:lnTo>
                    <a:lnTo>
                      <a:pt x="39" y="197"/>
                    </a:lnTo>
                    <a:lnTo>
                      <a:pt x="43" y="196"/>
                    </a:lnTo>
                    <a:lnTo>
                      <a:pt x="44" y="195"/>
                    </a:lnTo>
                    <a:lnTo>
                      <a:pt x="44" y="195"/>
                    </a:lnTo>
                    <a:lnTo>
                      <a:pt x="40" y="188"/>
                    </a:lnTo>
                    <a:close/>
                  </a:path>
                </a:pathLst>
              </a:custGeom>
              <a:solidFill>
                <a:srgbClr val="1699F2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260B4DFA-C3AD-54E1-C6E4-9D7CFCF57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519" y="2800604"/>
                <a:ext cx="195628" cy="342348"/>
              </a:xfrm>
              <a:custGeom>
                <a:avLst/>
                <a:gdLst>
                  <a:gd name="T0" fmla="*/ 110 w 116"/>
                  <a:gd name="T1" fmla="*/ 99 h 203"/>
                  <a:gd name="T2" fmla="*/ 111 w 116"/>
                  <a:gd name="T3" fmla="*/ 0 h 203"/>
                  <a:gd name="T4" fmla="*/ 41 w 116"/>
                  <a:gd name="T5" fmla="*/ 5 h 203"/>
                  <a:gd name="T6" fmla="*/ 38 w 116"/>
                  <a:gd name="T7" fmla="*/ 10 h 203"/>
                  <a:gd name="T8" fmla="*/ 35 w 116"/>
                  <a:gd name="T9" fmla="*/ 15 h 203"/>
                  <a:gd name="T10" fmla="*/ 32 w 116"/>
                  <a:gd name="T11" fmla="*/ 17 h 203"/>
                  <a:gd name="T12" fmla="*/ 30 w 116"/>
                  <a:gd name="T13" fmla="*/ 26 h 203"/>
                  <a:gd name="T14" fmla="*/ 22 w 116"/>
                  <a:gd name="T15" fmla="*/ 37 h 203"/>
                  <a:gd name="T16" fmla="*/ 18 w 116"/>
                  <a:gd name="T17" fmla="*/ 44 h 203"/>
                  <a:gd name="T18" fmla="*/ 18 w 116"/>
                  <a:gd name="T19" fmla="*/ 48 h 203"/>
                  <a:gd name="T20" fmla="*/ 17 w 116"/>
                  <a:gd name="T21" fmla="*/ 54 h 203"/>
                  <a:gd name="T22" fmla="*/ 13 w 116"/>
                  <a:gd name="T23" fmla="*/ 58 h 203"/>
                  <a:gd name="T24" fmla="*/ 12 w 116"/>
                  <a:gd name="T25" fmla="*/ 62 h 203"/>
                  <a:gd name="T26" fmla="*/ 11 w 116"/>
                  <a:gd name="T27" fmla="*/ 66 h 203"/>
                  <a:gd name="T28" fmla="*/ 14 w 116"/>
                  <a:gd name="T29" fmla="*/ 70 h 203"/>
                  <a:gd name="T30" fmla="*/ 14 w 116"/>
                  <a:gd name="T31" fmla="*/ 78 h 203"/>
                  <a:gd name="T32" fmla="*/ 14 w 116"/>
                  <a:gd name="T33" fmla="*/ 84 h 203"/>
                  <a:gd name="T34" fmla="*/ 11 w 116"/>
                  <a:gd name="T35" fmla="*/ 89 h 203"/>
                  <a:gd name="T36" fmla="*/ 15 w 116"/>
                  <a:gd name="T37" fmla="*/ 94 h 203"/>
                  <a:gd name="T38" fmla="*/ 11 w 116"/>
                  <a:gd name="T39" fmla="*/ 98 h 203"/>
                  <a:gd name="T40" fmla="*/ 15 w 116"/>
                  <a:gd name="T41" fmla="*/ 102 h 203"/>
                  <a:gd name="T42" fmla="*/ 16 w 116"/>
                  <a:gd name="T43" fmla="*/ 108 h 203"/>
                  <a:gd name="T44" fmla="*/ 19 w 116"/>
                  <a:gd name="T45" fmla="*/ 112 h 203"/>
                  <a:gd name="T46" fmla="*/ 19 w 116"/>
                  <a:gd name="T47" fmla="*/ 123 h 203"/>
                  <a:gd name="T48" fmla="*/ 15 w 116"/>
                  <a:gd name="T49" fmla="*/ 126 h 203"/>
                  <a:gd name="T50" fmla="*/ 14 w 116"/>
                  <a:gd name="T51" fmla="*/ 132 h 203"/>
                  <a:gd name="T52" fmla="*/ 8 w 116"/>
                  <a:gd name="T53" fmla="*/ 140 h 203"/>
                  <a:gd name="T54" fmla="*/ 6 w 116"/>
                  <a:gd name="T55" fmla="*/ 149 h 203"/>
                  <a:gd name="T56" fmla="*/ 4 w 116"/>
                  <a:gd name="T57" fmla="*/ 153 h 203"/>
                  <a:gd name="T58" fmla="*/ 4 w 116"/>
                  <a:gd name="T59" fmla="*/ 160 h 203"/>
                  <a:gd name="T60" fmla="*/ 0 w 116"/>
                  <a:gd name="T61" fmla="*/ 164 h 203"/>
                  <a:gd name="T62" fmla="*/ 1 w 116"/>
                  <a:gd name="T63" fmla="*/ 171 h 203"/>
                  <a:gd name="T64" fmla="*/ 65 w 116"/>
                  <a:gd name="T65" fmla="*/ 184 h 203"/>
                  <a:gd name="T66" fmla="*/ 70 w 116"/>
                  <a:gd name="T67" fmla="*/ 192 h 203"/>
                  <a:gd name="T68" fmla="*/ 71 w 116"/>
                  <a:gd name="T69" fmla="*/ 203 h 203"/>
                  <a:gd name="T70" fmla="*/ 72 w 116"/>
                  <a:gd name="T71" fmla="*/ 203 h 203"/>
                  <a:gd name="T72" fmla="*/ 79 w 116"/>
                  <a:gd name="T73" fmla="*/ 199 h 203"/>
                  <a:gd name="T74" fmla="*/ 82 w 116"/>
                  <a:gd name="T75" fmla="*/ 193 h 203"/>
                  <a:gd name="T76" fmla="*/ 89 w 116"/>
                  <a:gd name="T77" fmla="*/ 193 h 203"/>
                  <a:gd name="T78" fmla="*/ 98 w 116"/>
                  <a:gd name="T79" fmla="*/ 190 h 203"/>
                  <a:gd name="T80" fmla="*/ 104 w 116"/>
                  <a:gd name="T81" fmla="*/ 190 h 203"/>
                  <a:gd name="T82" fmla="*/ 109 w 116"/>
                  <a:gd name="T83" fmla="*/ 190 h 203"/>
                  <a:gd name="T84" fmla="*/ 115 w 116"/>
                  <a:gd name="T85" fmla="*/ 190 h 203"/>
                  <a:gd name="T86" fmla="*/ 116 w 116"/>
                  <a:gd name="T87" fmla="*/ 189 h 203"/>
                  <a:gd name="T88" fmla="*/ 110 w 116"/>
                  <a:gd name="T89" fmla="*/ 14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6" h="203">
                    <a:moveTo>
                      <a:pt x="110" y="148"/>
                    </a:moveTo>
                    <a:lnTo>
                      <a:pt x="110" y="99"/>
                    </a:lnTo>
                    <a:lnTo>
                      <a:pt x="111" y="7"/>
                    </a:lnTo>
                    <a:lnTo>
                      <a:pt x="111" y="0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2" y="8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5" y="15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0" y="22"/>
                    </a:lnTo>
                    <a:lnTo>
                      <a:pt x="30" y="26"/>
                    </a:lnTo>
                    <a:lnTo>
                      <a:pt x="27" y="31"/>
                    </a:lnTo>
                    <a:lnTo>
                      <a:pt x="22" y="37"/>
                    </a:lnTo>
                    <a:lnTo>
                      <a:pt x="19" y="40"/>
                    </a:lnTo>
                    <a:lnTo>
                      <a:pt x="18" y="44"/>
                    </a:lnTo>
                    <a:lnTo>
                      <a:pt x="20" y="45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17" y="54"/>
                    </a:lnTo>
                    <a:lnTo>
                      <a:pt x="16" y="54"/>
                    </a:lnTo>
                    <a:lnTo>
                      <a:pt x="13" y="58"/>
                    </a:lnTo>
                    <a:lnTo>
                      <a:pt x="11" y="61"/>
                    </a:lnTo>
                    <a:lnTo>
                      <a:pt x="12" y="62"/>
                    </a:lnTo>
                    <a:lnTo>
                      <a:pt x="11" y="64"/>
                    </a:lnTo>
                    <a:lnTo>
                      <a:pt x="11" y="66"/>
                    </a:lnTo>
                    <a:lnTo>
                      <a:pt x="12" y="67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4" y="78"/>
                    </a:lnTo>
                    <a:lnTo>
                      <a:pt x="15" y="81"/>
                    </a:lnTo>
                    <a:lnTo>
                      <a:pt x="14" y="84"/>
                    </a:lnTo>
                    <a:lnTo>
                      <a:pt x="12" y="89"/>
                    </a:lnTo>
                    <a:lnTo>
                      <a:pt x="11" y="89"/>
                    </a:lnTo>
                    <a:lnTo>
                      <a:pt x="14" y="91"/>
                    </a:lnTo>
                    <a:lnTo>
                      <a:pt x="15" y="94"/>
                    </a:lnTo>
                    <a:lnTo>
                      <a:pt x="15" y="96"/>
                    </a:lnTo>
                    <a:lnTo>
                      <a:pt x="11" y="98"/>
                    </a:lnTo>
                    <a:lnTo>
                      <a:pt x="14" y="100"/>
                    </a:lnTo>
                    <a:lnTo>
                      <a:pt x="15" y="102"/>
                    </a:lnTo>
                    <a:lnTo>
                      <a:pt x="15" y="103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9" y="112"/>
                    </a:lnTo>
                    <a:lnTo>
                      <a:pt x="20" y="115"/>
                    </a:lnTo>
                    <a:lnTo>
                      <a:pt x="19" y="123"/>
                    </a:lnTo>
                    <a:lnTo>
                      <a:pt x="16" y="126"/>
                    </a:lnTo>
                    <a:lnTo>
                      <a:pt x="15" y="126"/>
                    </a:lnTo>
                    <a:lnTo>
                      <a:pt x="15" y="130"/>
                    </a:lnTo>
                    <a:lnTo>
                      <a:pt x="14" y="132"/>
                    </a:lnTo>
                    <a:lnTo>
                      <a:pt x="10" y="138"/>
                    </a:lnTo>
                    <a:lnTo>
                      <a:pt x="8" y="140"/>
                    </a:lnTo>
                    <a:lnTo>
                      <a:pt x="7" y="147"/>
                    </a:lnTo>
                    <a:lnTo>
                      <a:pt x="6" y="149"/>
                    </a:lnTo>
                    <a:lnTo>
                      <a:pt x="5" y="150"/>
                    </a:lnTo>
                    <a:lnTo>
                      <a:pt x="4" y="153"/>
                    </a:lnTo>
                    <a:lnTo>
                      <a:pt x="4" y="155"/>
                    </a:lnTo>
                    <a:lnTo>
                      <a:pt x="4" y="160"/>
                    </a:lnTo>
                    <a:lnTo>
                      <a:pt x="1" y="162"/>
                    </a:lnTo>
                    <a:lnTo>
                      <a:pt x="0" y="164"/>
                    </a:lnTo>
                    <a:lnTo>
                      <a:pt x="0" y="167"/>
                    </a:lnTo>
                    <a:lnTo>
                      <a:pt x="1" y="171"/>
                    </a:lnTo>
                    <a:lnTo>
                      <a:pt x="66" y="168"/>
                    </a:lnTo>
                    <a:lnTo>
                      <a:pt x="65" y="184"/>
                    </a:lnTo>
                    <a:lnTo>
                      <a:pt x="67" y="188"/>
                    </a:lnTo>
                    <a:lnTo>
                      <a:pt x="70" y="192"/>
                    </a:lnTo>
                    <a:lnTo>
                      <a:pt x="71" y="199"/>
                    </a:lnTo>
                    <a:lnTo>
                      <a:pt x="71" y="203"/>
                    </a:lnTo>
                    <a:lnTo>
                      <a:pt x="71" y="203"/>
                    </a:lnTo>
                    <a:lnTo>
                      <a:pt x="72" y="203"/>
                    </a:lnTo>
                    <a:lnTo>
                      <a:pt x="77" y="200"/>
                    </a:lnTo>
                    <a:lnTo>
                      <a:pt x="79" y="199"/>
                    </a:lnTo>
                    <a:lnTo>
                      <a:pt x="82" y="197"/>
                    </a:lnTo>
                    <a:lnTo>
                      <a:pt x="82" y="193"/>
                    </a:lnTo>
                    <a:lnTo>
                      <a:pt x="86" y="193"/>
                    </a:lnTo>
                    <a:lnTo>
                      <a:pt x="89" y="193"/>
                    </a:lnTo>
                    <a:lnTo>
                      <a:pt x="93" y="192"/>
                    </a:lnTo>
                    <a:lnTo>
                      <a:pt x="98" y="190"/>
                    </a:lnTo>
                    <a:lnTo>
                      <a:pt x="102" y="190"/>
                    </a:lnTo>
                    <a:lnTo>
                      <a:pt x="104" y="190"/>
                    </a:lnTo>
                    <a:lnTo>
                      <a:pt x="107" y="190"/>
                    </a:lnTo>
                    <a:lnTo>
                      <a:pt x="109" y="190"/>
                    </a:lnTo>
                    <a:lnTo>
                      <a:pt x="113" y="192"/>
                    </a:lnTo>
                    <a:lnTo>
                      <a:pt x="115" y="190"/>
                    </a:lnTo>
                    <a:lnTo>
                      <a:pt x="116" y="189"/>
                    </a:lnTo>
                    <a:lnTo>
                      <a:pt x="116" y="189"/>
                    </a:lnTo>
                    <a:lnTo>
                      <a:pt x="116" y="189"/>
                    </a:lnTo>
                    <a:lnTo>
                      <a:pt x="110" y="148"/>
                    </a:lnTo>
                    <a:close/>
                  </a:path>
                </a:pathLst>
              </a:custGeom>
              <a:solidFill>
                <a:srgbClr val="5F3467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9FD50624-CFC8-CC08-A466-7A849F030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9758" y="2387426"/>
                <a:ext cx="242848" cy="177077"/>
              </a:xfrm>
              <a:custGeom>
                <a:avLst/>
                <a:gdLst>
                  <a:gd name="T0" fmla="*/ 0 w 170"/>
                  <a:gd name="T1" fmla="*/ 24 h 123"/>
                  <a:gd name="T2" fmla="*/ 3 w 170"/>
                  <a:gd name="T3" fmla="*/ 44 h 123"/>
                  <a:gd name="T4" fmla="*/ 16 w 170"/>
                  <a:gd name="T5" fmla="*/ 33 h 123"/>
                  <a:gd name="T6" fmla="*/ 28 w 170"/>
                  <a:gd name="T7" fmla="*/ 25 h 123"/>
                  <a:gd name="T8" fmla="*/ 31 w 170"/>
                  <a:gd name="T9" fmla="*/ 27 h 123"/>
                  <a:gd name="T10" fmla="*/ 41 w 170"/>
                  <a:gd name="T11" fmla="*/ 22 h 123"/>
                  <a:gd name="T12" fmla="*/ 63 w 170"/>
                  <a:gd name="T13" fmla="*/ 22 h 123"/>
                  <a:gd name="T14" fmla="*/ 70 w 170"/>
                  <a:gd name="T15" fmla="*/ 36 h 123"/>
                  <a:gd name="T16" fmla="*/ 83 w 170"/>
                  <a:gd name="T17" fmla="*/ 43 h 123"/>
                  <a:gd name="T18" fmla="*/ 93 w 170"/>
                  <a:gd name="T19" fmla="*/ 51 h 123"/>
                  <a:gd name="T20" fmla="*/ 92 w 170"/>
                  <a:gd name="T21" fmla="*/ 60 h 123"/>
                  <a:gd name="T22" fmla="*/ 89 w 170"/>
                  <a:gd name="T23" fmla="*/ 74 h 123"/>
                  <a:gd name="T24" fmla="*/ 94 w 170"/>
                  <a:gd name="T25" fmla="*/ 75 h 123"/>
                  <a:gd name="T26" fmla="*/ 101 w 170"/>
                  <a:gd name="T27" fmla="*/ 75 h 123"/>
                  <a:gd name="T28" fmla="*/ 106 w 170"/>
                  <a:gd name="T29" fmla="*/ 75 h 123"/>
                  <a:gd name="T30" fmla="*/ 122 w 170"/>
                  <a:gd name="T31" fmla="*/ 78 h 123"/>
                  <a:gd name="T32" fmla="*/ 129 w 170"/>
                  <a:gd name="T33" fmla="*/ 79 h 123"/>
                  <a:gd name="T34" fmla="*/ 124 w 170"/>
                  <a:gd name="T35" fmla="*/ 72 h 123"/>
                  <a:gd name="T36" fmla="*/ 124 w 170"/>
                  <a:gd name="T37" fmla="*/ 68 h 123"/>
                  <a:gd name="T38" fmla="*/ 116 w 170"/>
                  <a:gd name="T39" fmla="*/ 57 h 123"/>
                  <a:gd name="T40" fmla="*/ 115 w 170"/>
                  <a:gd name="T41" fmla="*/ 43 h 123"/>
                  <a:gd name="T42" fmla="*/ 113 w 170"/>
                  <a:gd name="T43" fmla="*/ 31 h 123"/>
                  <a:gd name="T44" fmla="*/ 115 w 170"/>
                  <a:gd name="T45" fmla="*/ 28 h 123"/>
                  <a:gd name="T46" fmla="*/ 124 w 170"/>
                  <a:gd name="T47" fmla="*/ 18 h 123"/>
                  <a:gd name="T48" fmla="*/ 129 w 170"/>
                  <a:gd name="T49" fmla="*/ 13 h 123"/>
                  <a:gd name="T50" fmla="*/ 125 w 170"/>
                  <a:gd name="T51" fmla="*/ 21 h 123"/>
                  <a:gd name="T52" fmla="*/ 123 w 170"/>
                  <a:gd name="T53" fmla="*/ 31 h 123"/>
                  <a:gd name="T54" fmla="*/ 122 w 170"/>
                  <a:gd name="T55" fmla="*/ 36 h 123"/>
                  <a:gd name="T56" fmla="*/ 126 w 170"/>
                  <a:gd name="T57" fmla="*/ 41 h 123"/>
                  <a:gd name="T58" fmla="*/ 131 w 170"/>
                  <a:gd name="T59" fmla="*/ 46 h 123"/>
                  <a:gd name="T60" fmla="*/ 134 w 170"/>
                  <a:gd name="T61" fmla="*/ 51 h 123"/>
                  <a:gd name="T62" fmla="*/ 130 w 170"/>
                  <a:gd name="T63" fmla="*/ 57 h 123"/>
                  <a:gd name="T64" fmla="*/ 128 w 170"/>
                  <a:gd name="T65" fmla="*/ 61 h 123"/>
                  <a:gd name="T66" fmla="*/ 129 w 170"/>
                  <a:gd name="T67" fmla="*/ 65 h 123"/>
                  <a:gd name="T68" fmla="*/ 139 w 170"/>
                  <a:gd name="T69" fmla="*/ 66 h 123"/>
                  <a:gd name="T70" fmla="*/ 146 w 170"/>
                  <a:gd name="T71" fmla="*/ 75 h 123"/>
                  <a:gd name="T72" fmla="*/ 147 w 170"/>
                  <a:gd name="T73" fmla="*/ 81 h 123"/>
                  <a:gd name="T74" fmla="*/ 152 w 170"/>
                  <a:gd name="T75" fmla="*/ 89 h 123"/>
                  <a:gd name="T76" fmla="*/ 148 w 170"/>
                  <a:gd name="T77" fmla="*/ 104 h 123"/>
                  <a:gd name="T78" fmla="*/ 149 w 170"/>
                  <a:gd name="T79" fmla="*/ 120 h 123"/>
                  <a:gd name="T80" fmla="*/ 153 w 170"/>
                  <a:gd name="T81" fmla="*/ 116 h 123"/>
                  <a:gd name="T82" fmla="*/ 157 w 170"/>
                  <a:gd name="T83" fmla="*/ 102 h 123"/>
                  <a:gd name="T84" fmla="*/ 157 w 170"/>
                  <a:gd name="T85" fmla="*/ 97 h 123"/>
                  <a:gd name="T86" fmla="*/ 163 w 170"/>
                  <a:gd name="T87" fmla="*/ 91 h 123"/>
                  <a:gd name="T88" fmla="*/ 163 w 170"/>
                  <a:gd name="T89" fmla="*/ 79 h 123"/>
                  <a:gd name="T90" fmla="*/ 167 w 170"/>
                  <a:gd name="T91" fmla="*/ 71 h 123"/>
                  <a:gd name="T92" fmla="*/ 167 w 170"/>
                  <a:gd name="T93" fmla="*/ 77 h 123"/>
                  <a:gd name="T94" fmla="*/ 168 w 170"/>
                  <a:gd name="T95" fmla="*/ 82 h 123"/>
                  <a:gd name="T96" fmla="*/ 170 w 170"/>
                  <a:gd name="T97" fmla="*/ 68 h 123"/>
                  <a:gd name="T98" fmla="*/ 169 w 170"/>
                  <a:gd name="T99" fmla="*/ 54 h 123"/>
                  <a:gd name="T100" fmla="*/ 134 w 170"/>
                  <a:gd name="T10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0" h="123">
                    <a:moveTo>
                      <a:pt x="134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7" y="74"/>
                      <a:pt x="97" y="74"/>
                      <a:pt x="97" y="74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19" y="76"/>
                      <a:pt x="119" y="76"/>
                      <a:pt x="119" y="76"/>
                    </a:cubicBezTo>
                    <a:cubicBezTo>
                      <a:pt x="122" y="78"/>
                      <a:pt x="122" y="78"/>
                      <a:pt x="122" y="78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129" y="79"/>
                      <a:pt x="129" y="79"/>
                      <a:pt x="129" y="79"/>
                    </a:cubicBezTo>
                    <a:cubicBezTo>
                      <a:pt x="127" y="75"/>
                      <a:pt x="127" y="75"/>
                      <a:pt x="127" y="75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24" y="69"/>
                      <a:pt x="124" y="69"/>
                      <a:pt x="124" y="69"/>
                    </a:cubicBezTo>
                    <a:cubicBezTo>
                      <a:pt x="124" y="68"/>
                      <a:pt x="124" y="68"/>
                      <a:pt x="124" y="68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6" y="57"/>
                      <a:pt x="116" y="57"/>
                      <a:pt x="116" y="57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3" y="31"/>
                      <a:pt x="113" y="31"/>
                      <a:pt x="113" y="31"/>
                    </a:cubicBezTo>
                    <a:cubicBezTo>
                      <a:pt x="111" y="28"/>
                      <a:pt x="111" y="28"/>
                      <a:pt x="111" y="28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18" y="22"/>
                      <a:pt x="118" y="22"/>
                      <a:pt x="118" y="22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25" y="21"/>
                      <a:pt x="125" y="21"/>
                      <a:pt x="125" y="21"/>
                    </a:cubicBezTo>
                    <a:cubicBezTo>
                      <a:pt x="123" y="27"/>
                      <a:pt x="123" y="27"/>
                      <a:pt x="123" y="27"/>
                    </a:cubicBezTo>
                    <a:cubicBezTo>
                      <a:pt x="123" y="31"/>
                      <a:pt x="123" y="31"/>
                      <a:pt x="123" y="31"/>
                    </a:cubicBezTo>
                    <a:cubicBezTo>
                      <a:pt x="127" y="31"/>
                      <a:pt x="127" y="31"/>
                      <a:pt x="127" y="31"/>
                    </a:cubicBezTo>
                    <a:cubicBezTo>
                      <a:pt x="122" y="36"/>
                      <a:pt x="122" y="36"/>
                      <a:pt x="122" y="36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6" y="41"/>
                      <a:pt x="126" y="41"/>
                      <a:pt x="126" y="41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31" y="46"/>
                      <a:pt x="131" y="46"/>
                      <a:pt x="131" y="46"/>
                    </a:cubicBezTo>
                    <a:cubicBezTo>
                      <a:pt x="130" y="47"/>
                      <a:pt x="130" y="47"/>
                      <a:pt x="130" y="47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9" y="65"/>
                      <a:pt x="129" y="65"/>
                      <a:pt x="129" y="65"/>
                    </a:cubicBezTo>
                    <a:cubicBezTo>
                      <a:pt x="133" y="66"/>
                      <a:pt x="133" y="66"/>
                      <a:pt x="133" y="66"/>
                    </a:cubicBezTo>
                    <a:cubicBezTo>
                      <a:pt x="139" y="66"/>
                      <a:pt x="139" y="66"/>
                      <a:pt x="139" y="66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46" y="75"/>
                      <a:pt x="146" y="75"/>
                      <a:pt x="146" y="75"/>
                    </a:cubicBezTo>
                    <a:cubicBezTo>
                      <a:pt x="148" y="80"/>
                      <a:pt x="148" y="80"/>
                      <a:pt x="148" y="80"/>
                    </a:cubicBezTo>
                    <a:cubicBezTo>
                      <a:pt x="147" y="81"/>
                      <a:pt x="147" y="81"/>
                      <a:pt x="147" y="81"/>
                    </a:cubicBezTo>
                    <a:cubicBezTo>
                      <a:pt x="150" y="84"/>
                      <a:pt x="150" y="84"/>
                      <a:pt x="150" y="84"/>
                    </a:cubicBezTo>
                    <a:cubicBezTo>
                      <a:pt x="152" y="89"/>
                      <a:pt x="152" y="89"/>
                      <a:pt x="152" y="89"/>
                    </a:cubicBezTo>
                    <a:cubicBezTo>
                      <a:pt x="149" y="98"/>
                      <a:pt x="149" y="98"/>
                      <a:pt x="149" y="98"/>
                    </a:cubicBezTo>
                    <a:cubicBezTo>
                      <a:pt x="148" y="104"/>
                      <a:pt x="148" y="104"/>
                      <a:pt x="148" y="104"/>
                    </a:cubicBezTo>
                    <a:cubicBezTo>
                      <a:pt x="148" y="114"/>
                      <a:pt x="148" y="114"/>
                      <a:pt x="148" y="114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51" y="123"/>
                      <a:pt x="151" y="123"/>
                      <a:pt x="151" y="123"/>
                    </a:cubicBezTo>
                    <a:cubicBezTo>
                      <a:pt x="153" y="116"/>
                      <a:pt x="153" y="116"/>
                      <a:pt x="153" y="116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57" y="102"/>
                      <a:pt x="157" y="102"/>
                      <a:pt x="157" y="102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7" y="97"/>
                      <a:pt x="157" y="97"/>
                      <a:pt x="157" y="97"/>
                    </a:cubicBezTo>
                    <a:cubicBezTo>
                      <a:pt x="160" y="95"/>
                      <a:pt x="160" y="95"/>
                      <a:pt x="160" y="95"/>
                    </a:cubicBezTo>
                    <a:cubicBezTo>
                      <a:pt x="163" y="91"/>
                      <a:pt x="163" y="91"/>
                      <a:pt x="163" y="91"/>
                    </a:cubicBezTo>
                    <a:cubicBezTo>
                      <a:pt x="163" y="82"/>
                      <a:pt x="163" y="82"/>
                      <a:pt x="163" y="82"/>
                    </a:cubicBezTo>
                    <a:cubicBezTo>
                      <a:pt x="163" y="79"/>
                      <a:pt x="163" y="79"/>
                      <a:pt x="163" y="79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8" y="74"/>
                      <a:pt x="168" y="74"/>
                      <a:pt x="168" y="74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5" y="80"/>
                      <a:pt x="165" y="80"/>
                    </a:cubicBezTo>
                    <a:cubicBezTo>
                      <a:pt x="166" y="81"/>
                      <a:pt x="168" y="82"/>
                      <a:pt x="168" y="82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68"/>
                      <a:pt x="170" y="68"/>
                      <a:pt x="170" y="68"/>
                    </a:cubicBezTo>
                    <a:cubicBezTo>
                      <a:pt x="169" y="54"/>
                      <a:pt x="169" y="54"/>
                      <a:pt x="169" y="54"/>
                    </a:cubicBezTo>
                    <a:cubicBezTo>
                      <a:pt x="169" y="54"/>
                      <a:pt x="169" y="54"/>
                      <a:pt x="169" y="54"/>
                    </a:cubicBezTo>
                    <a:cubicBezTo>
                      <a:pt x="148" y="57"/>
                      <a:pt x="148" y="57"/>
                      <a:pt x="148" y="57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5F3467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B4ACB8F6-DB9B-A1C5-4F08-2D6BA4A71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1350" y="2367189"/>
                <a:ext cx="249594" cy="246221"/>
              </a:xfrm>
              <a:custGeom>
                <a:avLst/>
                <a:gdLst>
                  <a:gd name="T0" fmla="*/ 24 w 148"/>
                  <a:gd name="T1" fmla="*/ 136 h 146"/>
                  <a:gd name="T2" fmla="*/ 31 w 148"/>
                  <a:gd name="T3" fmla="*/ 144 h 146"/>
                  <a:gd name="T4" fmla="*/ 38 w 148"/>
                  <a:gd name="T5" fmla="*/ 146 h 146"/>
                  <a:gd name="T6" fmla="*/ 48 w 148"/>
                  <a:gd name="T7" fmla="*/ 142 h 146"/>
                  <a:gd name="T8" fmla="*/ 64 w 148"/>
                  <a:gd name="T9" fmla="*/ 134 h 146"/>
                  <a:gd name="T10" fmla="*/ 79 w 148"/>
                  <a:gd name="T11" fmla="*/ 125 h 146"/>
                  <a:gd name="T12" fmla="*/ 79 w 148"/>
                  <a:gd name="T13" fmla="*/ 112 h 146"/>
                  <a:gd name="T14" fmla="*/ 87 w 148"/>
                  <a:gd name="T15" fmla="*/ 99 h 146"/>
                  <a:gd name="T16" fmla="*/ 91 w 148"/>
                  <a:gd name="T17" fmla="*/ 80 h 146"/>
                  <a:gd name="T18" fmla="*/ 100 w 148"/>
                  <a:gd name="T19" fmla="*/ 84 h 146"/>
                  <a:gd name="T20" fmla="*/ 103 w 148"/>
                  <a:gd name="T21" fmla="*/ 83 h 146"/>
                  <a:gd name="T22" fmla="*/ 108 w 148"/>
                  <a:gd name="T23" fmla="*/ 71 h 146"/>
                  <a:gd name="T24" fmla="*/ 110 w 148"/>
                  <a:gd name="T25" fmla="*/ 67 h 146"/>
                  <a:gd name="T26" fmla="*/ 114 w 148"/>
                  <a:gd name="T27" fmla="*/ 69 h 146"/>
                  <a:gd name="T28" fmla="*/ 122 w 148"/>
                  <a:gd name="T29" fmla="*/ 57 h 146"/>
                  <a:gd name="T30" fmla="*/ 126 w 148"/>
                  <a:gd name="T31" fmla="*/ 47 h 146"/>
                  <a:gd name="T32" fmla="*/ 135 w 148"/>
                  <a:gd name="T33" fmla="*/ 44 h 146"/>
                  <a:gd name="T34" fmla="*/ 143 w 148"/>
                  <a:gd name="T35" fmla="*/ 47 h 146"/>
                  <a:gd name="T36" fmla="*/ 148 w 148"/>
                  <a:gd name="T37" fmla="*/ 43 h 146"/>
                  <a:gd name="T38" fmla="*/ 145 w 148"/>
                  <a:gd name="T39" fmla="*/ 36 h 146"/>
                  <a:gd name="T40" fmla="*/ 130 w 148"/>
                  <a:gd name="T41" fmla="*/ 28 h 146"/>
                  <a:gd name="T42" fmla="*/ 120 w 148"/>
                  <a:gd name="T43" fmla="*/ 31 h 146"/>
                  <a:gd name="T44" fmla="*/ 113 w 148"/>
                  <a:gd name="T45" fmla="*/ 34 h 146"/>
                  <a:gd name="T46" fmla="*/ 107 w 148"/>
                  <a:gd name="T47" fmla="*/ 40 h 146"/>
                  <a:gd name="T48" fmla="*/ 94 w 148"/>
                  <a:gd name="T49" fmla="*/ 50 h 146"/>
                  <a:gd name="T50" fmla="*/ 88 w 148"/>
                  <a:gd name="T51" fmla="*/ 33 h 146"/>
                  <a:gd name="T52" fmla="*/ 51 w 148"/>
                  <a:gd name="T53" fmla="*/ 0 h 146"/>
                  <a:gd name="T54" fmla="*/ 47 w 148"/>
                  <a:gd name="T55" fmla="*/ 3 h 146"/>
                  <a:gd name="T56" fmla="*/ 48 w 148"/>
                  <a:gd name="T57" fmla="*/ 7 h 146"/>
                  <a:gd name="T58" fmla="*/ 48 w 148"/>
                  <a:gd name="T59" fmla="*/ 19 h 146"/>
                  <a:gd name="T60" fmla="*/ 47 w 148"/>
                  <a:gd name="T61" fmla="*/ 28 h 146"/>
                  <a:gd name="T62" fmla="*/ 46 w 148"/>
                  <a:gd name="T63" fmla="*/ 39 h 146"/>
                  <a:gd name="T64" fmla="*/ 36 w 148"/>
                  <a:gd name="T65" fmla="*/ 51 h 146"/>
                  <a:gd name="T66" fmla="*/ 28 w 148"/>
                  <a:gd name="T67" fmla="*/ 55 h 146"/>
                  <a:gd name="T68" fmla="*/ 21 w 148"/>
                  <a:gd name="T69" fmla="*/ 65 h 146"/>
                  <a:gd name="T70" fmla="*/ 19 w 148"/>
                  <a:gd name="T71" fmla="*/ 76 h 146"/>
                  <a:gd name="T72" fmla="*/ 12 w 148"/>
                  <a:gd name="T73" fmla="*/ 76 h 146"/>
                  <a:gd name="T74" fmla="*/ 9 w 148"/>
                  <a:gd name="T75" fmla="*/ 91 h 146"/>
                  <a:gd name="T76" fmla="*/ 3 w 148"/>
                  <a:gd name="T77" fmla="*/ 98 h 146"/>
                  <a:gd name="T78" fmla="*/ 3 w 148"/>
                  <a:gd name="T79" fmla="*/ 114 h 146"/>
                  <a:gd name="T80" fmla="*/ 10 w 148"/>
                  <a:gd name="T81" fmla="*/ 127 h 146"/>
                  <a:gd name="T82" fmla="*/ 19 w 148"/>
                  <a:gd name="T83" fmla="*/ 138 h 146"/>
                  <a:gd name="T84" fmla="*/ 21 w 148"/>
                  <a:gd name="T85" fmla="*/ 13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8" h="146">
                    <a:moveTo>
                      <a:pt x="21" y="136"/>
                    </a:moveTo>
                    <a:lnTo>
                      <a:pt x="24" y="136"/>
                    </a:lnTo>
                    <a:lnTo>
                      <a:pt x="25" y="139"/>
                    </a:lnTo>
                    <a:lnTo>
                      <a:pt x="31" y="144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44" y="139"/>
                    </a:lnTo>
                    <a:lnTo>
                      <a:pt x="48" y="142"/>
                    </a:lnTo>
                    <a:lnTo>
                      <a:pt x="57" y="140"/>
                    </a:lnTo>
                    <a:lnTo>
                      <a:pt x="64" y="134"/>
                    </a:lnTo>
                    <a:lnTo>
                      <a:pt x="75" y="128"/>
                    </a:lnTo>
                    <a:lnTo>
                      <a:pt x="79" y="125"/>
                    </a:lnTo>
                    <a:lnTo>
                      <a:pt x="78" y="117"/>
                    </a:lnTo>
                    <a:lnTo>
                      <a:pt x="79" y="112"/>
                    </a:lnTo>
                    <a:lnTo>
                      <a:pt x="84" y="107"/>
                    </a:lnTo>
                    <a:lnTo>
                      <a:pt x="87" y="99"/>
                    </a:lnTo>
                    <a:lnTo>
                      <a:pt x="90" y="87"/>
                    </a:lnTo>
                    <a:lnTo>
                      <a:pt x="91" y="80"/>
                    </a:lnTo>
                    <a:lnTo>
                      <a:pt x="95" y="82"/>
                    </a:lnTo>
                    <a:lnTo>
                      <a:pt x="100" y="84"/>
                    </a:lnTo>
                    <a:lnTo>
                      <a:pt x="102" y="85"/>
                    </a:lnTo>
                    <a:lnTo>
                      <a:pt x="103" y="83"/>
                    </a:lnTo>
                    <a:lnTo>
                      <a:pt x="106" y="75"/>
                    </a:lnTo>
                    <a:lnTo>
                      <a:pt x="108" y="71"/>
                    </a:lnTo>
                    <a:lnTo>
                      <a:pt x="109" y="67"/>
                    </a:lnTo>
                    <a:lnTo>
                      <a:pt x="110" y="67"/>
                    </a:lnTo>
                    <a:lnTo>
                      <a:pt x="113" y="67"/>
                    </a:lnTo>
                    <a:lnTo>
                      <a:pt x="114" y="69"/>
                    </a:lnTo>
                    <a:lnTo>
                      <a:pt x="119" y="60"/>
                    </a:lnTo>
                    <a:lnTo>
                      <a:pt x="122" y="57"/>
                    </a:lnTo>
                    <a:lnTo>
                      <a:pt x="124" y="54"/>
                    </a:lnTo>
                    <a:lnTo>
                      <a:pt x="126" y="47"/>
                    </a:lnTo>
                    <a:lnTo>
                      <a:pt x="126" y="39"/>
                    </a:lnTo>
                    <a:lnTo>
                      <a:pt x="135" y="44"/>
                    </a:lnTo>
                    <a:lnTo>
                      <a:pt x="141" y="47"/>
                    </a:lnTo>
                    <a:lnTo>
                      <a:pt x="143" y="47"/>
                    </a:lnTo>
                    <a:lnTo>
                      <a:pt x="146" y="44"/>
                    </a:lnTo>
                    <a:lnTo>
                      <a:pt x="148" y="43"/>
                    </a:lnTo>
                    <a:lnTo>
                      <a:pt x="147" y="43"/>
                    </a:lnTo>
                    <a:lnTo>
                      <a:pt x="145" y="36"/>
                    </a:lnTo>
                    <a:lnTo>
                      <a:pt x="141" y="31"/>
                    </a:lnTo>
                    <a:lnTo>
                      <a:pt x="130" y="28"/>
                    </a:lnTo>
                    <a:lnTo>
                      <a:pt x="123" y="31"/>
                    </a:lnTo>
                    <a:lnTo>
                      <a:pt x="120" y="31"/>
                    </a:lnTo>
                    <a:lnTo>
                      <a:pt x="114" y="35"/>
                    </a:lnTo>
                    <a:lnTo>
                      <a:pt x="113" y="34"/>
                    </a:lnTo>
                    <a:lnTo>
                      <a:pt x="112" y="34"/>
                    </a:lnTo>
                    <a:lnTo>
                      <a:pt x="107" y="40"/>
                    </a:lnTo>
                    <a:lnTo>
                      <a:pt x="102" y="40"/>
                    </a:lnTo>
                    <a:lnTo>
                      <a:pt x="94" y="50"/>
                    </a:lnTo>
                    <a:lnTo>
                      <a:pt x="91" y="50"/>
                    </a:lnTo>
                    <a:lnTo>
                      <a:pt x="88" y="33"/>
                    </a:lnTo>
                    <a:lnTo>
                      <a:pt x="57" y="39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7" y="3"/>
                    </a:lnTo>
                    <a:lnTo>
                      <a:pt x="48" y="6"/>
                    </a:lnTo>
                    <a:lnTo>
                      <a:pt x="48" y="7"/>
                    </a:lnTo>
                    <a:lnTo>
                      <a:pt x="48" y="15"/>
                    </a:lnTo>
                    <a:lnTo>
                      <a:pt x="48" y="19"/>
                    </a:lnTo>
                    <a:lnTo>
                      <a:pt x="47" y="22"/>
                    </a:lnTo>
                    <a:lnTo>
                      <a:pt x="47" y="28"/>
                    </a:lnTo>
                    <a:lnTo>
                      <a:pt x="46" y="36"/>
                    </a:lnTo>
                    <a:lnTo>
                      <a:pt x="46" y="39"/>
                    </a:lnTo>
                    <a:lnTo>
                      <a:pt x="44" y="44"/>
                    </a:lnTo>
                    <a:lnTo>
                      <a:pt x="36" y="51"/>
                    </a:lnTo>
                    <a:lnTo>
                      <a:pt x="33" y="55"/>
                    </a:lnTo>
                    <a:lnTo>
                      <a:pt x="28" y="55"/>
                    </a:lnTo>
                    <a:lnTo>
                      <a:pt x="24" y="61"/>
                    </a:lnTo>
                    <a:lnTo>
                      <a:pt x="21" y="65"/>
                    </a:lnTo>
                    <a:lnTo>
                      <a:pt x="20" y="75"/>
                    </a:lnTo>
                    <a:lnTo>
                      <a:pt x="19" y="76"/>
                    </a:lnTo>
                    <a:lnTo>
                      <a:pt x="15" y="73"/>
                    </a:lnTo>
                    <a:lnTo>
                      <a:pt x="12" y="76"/>
                    </a:lnTo>
                    <a:lnTo>
                      <a:pt x="9" y="87"/>
                    </a:lnTo>
                    <a:lnTo>
                      <a:pt x="9" y="91"/>
                    </a:lnTo>
                    <a:lnTo>
                      <a:pt x="7" y="94"/>
                    </a:lnTo>
                    <a:lnTo>
                      <a:pt x="3" y="98"/>
                    </a:lnTo>
                    <a:lnTo>
                      <a:pt x="0" y="101"/>
                    </a:lnTo>
                    <a:lnTo>
                      <a:pt x="3" y="114"/>
                    </a:lnTo>
                    <a:lnTo>
                      <a:pt x="5" y="120"/>
                    </a:lnTo>
                    <a:lnTo>
                      <a:pt x="10" y="127"/>
                    </a:lnTo>
                    <a:lnTo>
                      <a:pt x="15" y="132"/>
                    </a:lnTo>
                    <a:lnTo>
                      <a:pt x="19" y="138"/>
                    </a:lnTo>
                    <a:lnTo>
                      <a:pt x="20" y="138"/>
                    </a:lnTo>
                    <a:lnTo>
                      <a:pt x="21" y="136"/>
                    </a:lnTo>
                    <a:close/>
                  </a:path>
                </a:pathLst>
              </a:custGeom>
              <a:solidFill>
                <a:srgbClr val="5F3467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45">
                <a:extLst>
                  <a:ext uri="{FF2B5EF4-FFF2-40B4-BE49-F238E27FC236}">
                    <a16:creationId xmlns:a16="http://schemas.microsoft.com/office/drawing/2014/main" id="{988097E5-8554-3410-1B7B-7293765D2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5393" y="2498731"/>
                <a:ext cx="398000" cy="205746"/>
              </a:xfrm>
              <a:custGeom>
                <a:avLst/>
                <a:gdLst>
                  <a:gd name="T0" fmla="*/ 207 w 236"/>
                  <a:gd name="T1" fmla="*/ 91 h 122"/>
                  <a:gd name="T2" fmla="*/ 214 w 236"/>
                  <a:gd name="T3" fmla="*/ 88 h 122"/>
                  <a:gd name="T4" fmla="*/ 220 w 236"/>
                  <a:gd name="T5" fmla="*/ 74 h 122"/>
                  <a:gd name="T6" fmla="*/ 235 w 236"/>
                  <a:gd name="T7" fmla="*/ 64 h 122"/>
                  <a:gd name="T8" fmla="*/ 232 w 236"/>
                  <a:gd name="T9" fmla="*/ 54 h 122"/>
                  <a:gd name="T10" fmla="*/ 222 w 236"/>
                  <a:gd name="T11" fmla="*/ 42 h 122"/>
                  <a:gd name="T12" fmla="*/ 217 w 236"/>
                  <a:gd name="T13" fmla="*/ 23 h 122"/>
                  <a:gd name="T14" fmla="*/ 215 w 236"/>
                  <a:gd name="T15" fmla="*/ 22 h 122"/>
                  <a:gd name="T16" fmla="*/ 207 w 236"/>
                  <a:gd name="T17" fmla="*/ 13 h 122"/>
                  <a:gd name="T18" fmla="*/ 203 w 236"/>
                  <a:gd name="T19" fmla="*/ 11 h 122"/>
                  <a:gd name="T20" fmla="*/ 199 w 236"/>
                  <a:gd name="T21" fmla="*/ 15 h 122"/>
                  <a:gd name="T22" fmla="*/ 192 w 236"/>
                  <a:gd name="T23" fmla="*/ 17 h 122"/>
                  <a:gd name="T24" fmla="*/ 184 w 236"/>
                  <a:gd name="T25" fmla="*/ 13 h 122"/>
                  <a:gd name="T26" fmla="*/ 181 w 236"/>
                  <a:gd name="T27" fmla="*/ 16 h 122"/>
                  <a:gd name="T28" fmla="*/ 178 w 236"/>
                  <a:gd name="T29" fmla="*/ 18 h 122"/>
                  <a:gd name="T30" fmla="*/ 174 w 236"/>
                  <a:gd name="T31" fmla="*/ 15 h 122"/>
                  <a:gd name="T32" fmla="*/ 166 w 236"/>
                  <a:gd name="T33" fmla="*/ 13 h 122"/>
                  <a:gd name="T34" fmla="*/ 163 w 236"/>
                  <a:gd name="T35" fmla="*/ 7 h 122"/>
                  <a:gd name="T36" fmla="*/ 154 w 236"/>
                  <a:gd name="T37" fmla="*/ 0 h 122"/>
                  <a:gd name="T38" fmla="*/ 148 w 236"/>
                  <a:gd name="T39" fmla="*/ 3 h 122"/>
                  <a:gd name="T40" fmla="*/ 141 w 236"/>
                  <a:gd name="T41" fmla="*/ 2 h 122"/>
                  <a:gd name="T42" fmla="*/ 144 w 236"/>
                  <a:gd name="T43" fmla="*/ 7 h 122"/>
                  <a:gd name="T44" fmla="*/ 144 w 236"/>
                  <a:gd name="T45" fmla="*/ 15 h 122"/>
                  <a:gd name="T46" fmla="*/ 138 w 236"/>
                  <a:gd name="T47" fmla="*/ 17 h 122"/>
                  <a:gd name="T48" fmla="*/ 126 w 236"/>
                  <a:gd name="T49" fmla="*/ 20 h 122"/>
                  <a:gd name="T50" fmla="*/ 125 w 236"/>
                  <a:gd name="T51" fmla="*/ 23 h 122"/>
                  <a:gd name="T52" fmla="*/ 124 w 236"/>
                  <a:gd name="T53" fmla="*/ 29 h 122"/>
                  <a:gd name="T54" fmla="*/ 120 w 236"/>
                  <a:gd name="T55" fmla="*/ 37 h 122"/>
                  <a:gd name="T56" fmla="*/ 115 w 236"/>
                  <a:gd name="T57" fmla="*/ 39 h 122"/>
                  <a:gd name="T58" fmla="*/ 112 w 236"/>
                  <a:gd name="T59" fmla="*/ 47 h 122"/>
                  <a:gd name="T60" fmla="*/ 104 w 236"/>
                  <a:gd name="T61" fmla="*/ 52 h 122"/>
                  <a:gd name="T62" fmla="*/ 100 w 236"/>
                  <a:gd name="T63" fmla="*/ 48 h 122"/>
                  <a:gd name="T64" fmla="*/ 97 w 236"/>
                  <a:gd name="T65" fmla="*/ 44 h 122"/>
                  <a:gd name="T66" fmla="*/ 93 w 236"/>
                  <a:gd name="T67" fmla="*/ 51 h 122"/>
                  <a:gd name="T68" fmla="*/ 92 w 236"/>
                  <a:gd name="T69" fmla="*/ 58 h 122"/>
                  <a:gd name="T70" fmla="*/ 86 w 236"/>
                  <a:gd name="T71" fmla="*/ 55 h 122"/>
                  <a:gd name="T72" fmla="*/ 80 w 236"/>
                  <a:gd name="T73" fmla="*/ 56 h 122"/>
                  <a:gd name="T74" fmla="*/ 76 w 236"/>
                  <a:gd name="T75" fmla="*/ 61 h 122"/>
                  <a:gd name="T76" fmla="*/ 71 w 236"/>
                  <a:gd name="T77" fmla="*/ 60 h 122"/>
                  <a:gd name="T78" fmla="*/ 63 w 236"/>
                  <a:gd name="T79" fmla="*/ 57 h 122"/>
                  <a:gd name="T80" fmla="*/ 57 w 236"/>
                  <a:gd name="T81" fmla="*/ 61 h 122"/>
                  <a:gd name="T82" fmla="*/ 49 w 236"/>
                  <a:gd name="T83" fmla="*/ 66 h 122"/>
                  <a:gd name="T84" fmla="*/ 43 w 236"/>
                  <a:gd name="T85" fmla="*/ 67 h 122"/>
                  <a:gd name="T86" fmla="*/ 43 w 236"/>
                  <a:gd name="T87" fmla="*/ 72 h 122"/>
                  <a:gd name="T88" fmla="*/ 44 w 236"/>
                  <a:gd name="T89" fmla="*/ 78 h 122"/>
                  <a:gd name="T90" fmla="*/ 36 w 236"/>
                  <a:gd name="T91" fmla="*/ 81 h 122"/>
                  <a:gd name="T92" fmla="*/ 33 w 236"/>
                  <a:gd name="T93" fmla="*/ 88 h 122"/>
                  <a:gd name="T94" fmla="*/ 33 w 236"/>
                  <a:gd name="T95" fmla="*/ 94 h 122"/>
                  <a:gd name="T96" fmla="*/ 27 w 236"/>
                  <a:gd name="T97" fmla="*/ 94 h 122"/>
                  <a:gd name="T98" fmla="*/ 19 w 236"/>
                  <a:gd name="T99" fmla="*/ 89 h 122"/>
                  <a:gd name="T100" fmla="*/ 14 w 236"/>
                  <a:gd name="T101" fmla="*/ 93 h 122"/>
                  <a:gd name="T102" fmla="*/ 10 w 236"/>
                  <a:gd name="T103" fmla="*/ 97 h 122"/>
                  <a:gd name="T104" fmla="*/ 14 w 236"/>
                  <a:gd name="T105" fmla="*/ 102 h 122"/>
                  <a:gd name="T106" fmla="*/ 14 w 236"/>
                  <a:gd name="T107" fmla="*/ 107 h 122"/>
                  <a:gd name="T108" fmla="*/ 12 w 236"/>
                  <a:gd name="T109" fmla="*/ 115 h 122"/>
                  <a:gd name="T110" fmla="*/ 7 w 236"/>
                  <a:gd name="T111" fmla="*/ 116 h 122"/>
                  <a:gd name="T112" fmla="*/ 5 w 236"/>
                  <a:gd name="T113" fmla="*/ 117 h 122"/>
                  <a:gd name="T114" fmla="*/ 0 w 236"/>
                  <a:gd name="T115" fmla="*/ 117 h 122"/>
                  <a:gd name="T116" fmla="*/ 0 w 236"/>
                  <a:gd name="T117" fmla="*/ 121 h 122"/>
                  <a:gd name="T118" fmla="*/ 2 w 236"/>
                  <a:gd name="T119" fmla="*/ 121 h 122"/>
                  <a:gd name="T120" fmla="*/ 50 w 236"/>
                  <a:gd name="T121" fmla="*/ 111 h 122"/>
                  <a:gd name="T122" fmla="*/ 192 w 236"/>
                  <a:gd name="T123" fmla="*/ 100 h 122"/>
                  <a:gd name="T124" fmla="*/ 202 w 236"/>
                  <a:gd name="T125" fmla="*/ 9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6" h="122">
                    <a:moveTo>
                      <a:pt x="202" y="94"/>
                    </a:moveTo>
                    <a:lnTo>
                      <a:pt x="207" y="91"/>
                    </a:lnTo>
                    <a:lnTo>
                      <a:pt x="210" y="89"/>
                    </a:lnTo>
                    <a:lnTo>
                      <a:pt x="214" y="88"/>
                    </a:lnTo>
                    <a:lnTo>
                      <a:pt x="217" y="79"/>
                    </a:lnTo>
                    <a:lnTo>
                      <a:pt x="220" y="74"/>
                    </a:lnTo>
                    <a:lnTo>
                      <a:pt x="231" y="70"/>
                    </a:lnTo>
                    <a:lnTo>
                      <a:pt x="235" y="64"/>
                    </a:lnTo>
                    <a:lnTo>
                      <a:pt x="236" y="60"/>
                    </a:lnTo>
                    <a:lnTo>
                      <a:pt x="232" y="54"/>
                    </a:lnTo>
                    <a:lnTo>
                      <a:pt x="227" y="49"/>
                    </a:lnTo>
                    <a:lnTo>
                      <a:pt x="222" y="42"/>
                    </a:lnTo>
                    <a:lnTo>
                      <a:pt x="220" y="36"/>
                    </a:lnTo>
                    <a:lnTo>
                      <a:pt x="217" y="23"/>
                    </a:lnTo>
                    <a:lnTo>
                      <a:pt x="218" y="22"/>
                    </a:lnTo>
                    <a:lnTo>
                      <a:pt x="215" y="22"/>
                    </a:lnTo>
                    <a:lnTo>
                      <a:pt x="211" y="18"/>
                    </a:lnTo>
                    <a:lnTo>
                      <a:pt x="207" y="13"/>
                    </a:lnTo>
                    <a:lnTo>
                      <a:pt x="204" y="10"/>
                    </a:lnTo>
                    <a:lnTo>
                      <a:pt x="203" y="11"/>
                    </a:lnTo>
                    <a:lnTo>
                      <a:pt x="201" y="12"/>
                    </a:lnTo>
                    <a:lnTo>
                      <a:pt x="199" y="15"/>
                    </a:lnTo>
                    <a:lnTo>
                      <a:pt x="198" y="16"/>
                    </a:lnTo>
                    <a:lnTo>
                      <a:pt x="192" y="17"/>
                    </a:lnTo>
                    <a:lnTo>
                      <a:pt x="187" y="15"/>
                    </a:lnTo>
                    <a:lnTo>
                      <a:pt x="184" y="13"/>
                    </a:lnTo>
                    <a:lnTo>
                      <a:pt x="183" y="14"/>
                    </a:lnTo>
                    <a:lnTo>
                      <a:pt x="181" y="16"/>
                    </a:lnTo>
                    <a:lnTo>
                      <a:pt x="181" y="17"/>
                    </a:lnTo>
                    <a:lnTo>
                      <a:pt x="178" y="18"/>
                    </a:lnTo>
                    <a:lnTo>
                      <a:pt x="176" y="16"/>
                    </a:lnTo>
                    <a:lnTo>
                      <a:pt x="174" y="15"/>
                    </a:lnTo>
                    <a:lnTo>
                      <a:pt x="171" y="14"/>
                    </a:lnTo>
                    <a:lnTo>
                      <a:pt x="166" y="13"/>
                    </a:lnTo>
                    <a:lnTo>
                      <a:pt x="165" y="11"/>
                    </a:lnTo>
                    <a:lnTo>
                      <a:pt x="163" y="7"/>
                    </a:lnTo>
                    <a:lnTo>
                      <a:pt x="159" y="4"/>
                    </a:lnTo>
                    <a:lnTo>
                      <a:pt x="154" y="0"/>
                    </a:lnTo>
                    <a:lnTo>
                      <a:pt x="153" y="1"/>
                    </a:lnTo>
                    <a:lnTo>
                      <a:pt x="148" y="3"/>
                    </a:lnTo>
                    <a:lnTo>
                      <a:pt x="143" y="1"/>
                    </a:lnTo>
                    <a:lnTo>
                      <a:pt x="141" y="2"/>
                    </a:lnTo>
                    <a:lnTo>
                      <a:pt x="142" y="6"/>
                    </a:lnTo>
                    <a:lnTo>
                      <a:pt x="144" y="7"/>
                    </a:lnTo>
                    <a:lnTo>
                      <a:pt x="143" y="9"/>
                    </a:lnTo>
                    <a:lnTo>
                      <a:pt x="144" y="15"/>
                    </a:lnTo>
                    <a:lnTo>
                      <a:pt x="142" y="17"/>
                    </a:lnTo>
                    <a:lnTo>
                      <a:pt x="138" y="17"/>
                    </a:lnTo>
                    <a:lnTo>
                      <a:pt x="134" y="19"/>
                    </a:lnTo>
                    <a:lnTo>
                      <a:pt x="126" y="20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4" y="25"/>
                    </a:lnTo>
                    <a:lnTo>
                      <a:pt x="124" y="29"/>
                    </a:lnTo>
                    <a:lnTo>
                      <a:pt x="122" y="33"/>
                    </a:lnTo>
                    <a:lnTo>
                      <a:pt x="120" y="37"/>
                    </a:lnTo>
                    <a:lnTo>
                      <a:pt x="118" y="39"/>
                    </a:lnTo>
                    <a:lnTo>
                      <a:pt x="115" y="39"/>
                    </a:lnTo>
                    <a:lnTo>
                      <a:pt x="112" y="44"/>
                    </a:lnTo>
                    <a:lnTo>
                      <a:pt x="112" y="47"/>
                    </a:lnTo>
                    <a:lnTo>
                      <a:pt x="110" y="51"/>
                    </a:lnTo>
                    <a:lnTo>
                      <a:pt x="104" y="52"/>
                    </a:lnTo>
                    <a:lnTo>
                      <a:pt x="103" y="51"/>
                    </a:lnTo>
                    <a:lnTo>
                      <a:pt x="100" y="48"/>
                    </a:lnTo>
                    <a:lnTo>
                      <a:pt x="99" y="44"/>
                    </a:lnTo>
                    <a:lnTo>
                      <a:pt x="97" y="44"/>
                    </a:lnTo>
                    <a:lnTo>
                      <a:pt x="96" y="48"/>
                    </a:lnTo>
                    <a:lnTo>
                      <a:pt x="93" y="51"/>
                    </a:lnTo>
                    <a:lnTo>
                      <a:pt x="93" y="55"/>
                    </a:lnTo>
                    <a:lnTo>
                      <a:pt x="92" y="58"/>
                    </a:lnTo>
                    <a:lnTo>
                      <a:pt x="88" y="57"/>
                    </a:lnTo>
                    <a:lnTo>
                      <a:pt x="86" y="55"/>
                    </a:lnTo>
                    <a:lnTo>
                      <a:pt x="82" y="55"/>
                    </a:lnTo>
                    <a:lnTo>
                      <a:pt x="80" y="56"/>
                    </a:lnTo>
                    <a:lnTo>
                      <a:pt x="76" y="57"/>
                    </a:lnTo>
                    <a:lnTo>
                      <a:pt x="76" y="61"/>
                    </a:lnTo>
                    <a:lnTo>
                      <a:pt x="75" y="62"/>
                    </a:lnTo>
                    <a:lnTo>
                      <a:pt x="71" y="60"/>
                    </a:lnTo>
                    <a:lnTo>
                      <a:pt x="68" y="57"/>
                    </a:lnTo>
                    <a:lnTo>
                      <a:pt x="63" y="57"/>
                    </a:lnTo>
                    <a:lnTo>
                      <a:pt x="60" y="57"/>
                    </a:lnTo>
                    <a:lnTo>
                      <a:pt x="57" y="61"/>
                    </a:lnTo>
                    <a:lnTo>
                      <a:pt x="49" y="61"/>
                    </a:lnTo>
                    <a:lnTo>
                      <a:pt x="49" y="66"/>
                    </a:lnTo>
                    <a:lnTo>
                      <a:pt x="46" y="66"/>
                    </a:lnTo>
                    <a:lnTo>
                      <a:pt x="43" y="67"/>
                    </a:lnTo>
                    <a:lnTo>
                      <a:pt x="43" y="71"/>
                    </a:lnTo>
                    <a:lnTo>
                      <a:pt x="43" y="72"/>
                    </a:lnTo>
                    <a:lnTo>
                      <a:pt x="43" y="75"/>
                    </a:lnTo>
                    <a:lnTo>
                      <a:pt x="44" y="78"/>
                    </a:lnTo>
                    <a:lnTo>
                      <a:pt x="42" y="79"/>
                    </a:lnTo>
                    <a:lnTo>
                      <a:pt x="36" y="81"/>
                    </a:lnTo>
                    <a:lnTo>
                      <a:pt x="33" y="83"/>
                    </a:lnTo>
                    <a:lnTo>
                      <a:pt x="33" y="88"/>
                    </a:lnTo>
                    <a:lnTo>
                      <a:pt x="35" y="93"/>
                    </a:lnTo>
                    <a:lnTo>
                      <a:pt x="33" y="94"/>
                    </a:lnTo>
                    <a:lnTo>
                      <a:pt x="30" y="94"/>
                    </a:lnTo>
                    <a:lnTo>
                      <a:pt x="27" y="94"/>
                    </a:lnTo>
                    <a:lnTo>
                      <a:pt x="23" y="91"/>
                    </a:lnTo>
                    <a:lnTo>
                      <a:pt x="19" y="89"/>
                    </a:lnTo>
                    <a:lnTo>
                      <a:pt x="17" y="90"/>
                    </a:lnTo>
                    <a:lnTo>
                      <a:pt x="14" y="93"/>
                    </a:lnTo>
                    <a:lnTo>
                      <a:pt x="11" y="94"/>
                    </a:lnTo>
                    <a:lnTo>
                      <a:pt x="10" y="97"/>
                    </a:lnTo>
                    <a:lnTo>
                      <a:pt x="10" y="100"/>
                    </a:lnTo>
                    <a:lnTo>
                      <a:pt x="14" y="102"/>
                    </a:lnTo>
                    <a:lnTo>
                      <a:pt x="14" y="104"/>
                    </a:lnTo>
                    <a:lnTo>
                      <a:pt x="14" y="107"/>
                    </a:lnTo>
                    <a:lnTo>
                      <a:pt x="14" y="112"/>
                    </a:lnTo>
                    <a:lnTo>
                      <a:pt x="12" y="115"/>
                    </a:lnTo>
                    <a:lnTo>
                      <a:pt x="10" y="116"/>
                    </a:lnTo>
                    <a:lnTo>
                      <a:pt x="7" y="116"/>
                    </a:lnTo>
                    <a:lnTo>
                      <a:pt x="5" y="117"/>
                    </a:lnTo>
                    <a:lnTo>
                      <a:pt x="5" y="117"/>
                    </a:lnTo>
                    <a:lnTo>
                      <a:pt x="4" y="117"/>
                    </a:lnTo>
                    <a:lnTo>
                      <a:pt x="0" y="117"/>
                    </a:lnTo>
                    <a:lnTo>
                      <a:pt x="0" y="118"/>
                    </a:lnTo>
                    <a:lnTo>
                      <a:pt x="0" y="121"/>
                    </a:lnTo>
                    <a:lnTo>
                      <a:pt x="0" y="122"/>
                    </a:lnTo>
                    <a:lnTo>
                      <a:pt x="2" y="121"/>
                    </a:lnTo>
                    <a:lnTo>
                      <a:pt x="52" y="120"/>
                    </a:lnTo>
                    <a:lnTo>
                      <a:pt x="50" y="111"/>
                    </a:lnTo>
                    <a:lnTo>
                      <a:pt x="143" y="105"/>
                    </a:lnTo>
                    <a:lnTo>
                      <a:pt x="192" y="100"/>
                    </a:lnTo>
                    <a:lnTo>
                      <a:pt x="198" y="97"/>
                    </a:lnTo>
                    <a:lnTo>
                      <a:pt x="202" y="94"/>
                    </a:lnTo>
                    <a:close/>
                  </a:path>
                </a:pathLst>
              </a:custGeom>
              <a:solidFill>
                <a:srgbClr val="074E80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A82A2033-1955-759A-9346-F488DE091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417" y="2426214"/>
                <a:ext cx="362585" cy="315365"/>
              </a:xfrm>
              <a:custGeom>
                <a:avLst/>
                <a:gdLst>
                  <a:gd name="T0" fmla="*/ 238 w 254"/>
                  <a:gd name="T1" fmla="*/ 190 h 221"/>
                  <a:gd name="T2" fmla="*/ 242 w 254"/>
                  <a:gd name="T3" fmla="*/ 189 h 221"/>
                  <a:gd name="T4" fmla="*/ 244 w 254"/>
                  <a:gd name="T5" fmla="*/ 188 h 221"/>
                  <a:gd name="T6" fmla="*/ 249 w 254"/>
                  <a:gd name="T7" fmla="*/ 187 h 221"/>
                  <a:gd name="T8" fmla="*/ 254 w 254"/>
                  <a:gd name="T9" fmla="*/ 183 h 221"/>
                  <a:gd name="T10" fmla="*/ 254 w 254"/>
                  <a:gd name="T11" fmla="*/ 173 h 221"/>
                  <a:gd name="T12" fmla="*/ 250 w 254"/>
                  <a:gd name="T13" fmla="*/ 168 h 221"/>
                  <a:gd name="T14" fmla="*/ 251 w 254"/>
                  <a:gd name="T15" fmla="*/ 161 h 221"/>
                  <a:gd name="T16" fmla="*/ 243 w 254"/>
                  <a:gd name="T17" fmla="*/ 166 h 221"/>
                  <a:gd name="T18" fmla="*/ 238 w 254"/>
                  <a:gd name="T19" fmla="*/ 156 h 221"/>
                  <a:gd name="T20" fmla="*/ 240 w 254"/>
                  <a:gd name="T21" fmla="*/ 146 h 221"/>
                  <a:gd name="T22" fmla="*/ 232 w 254"/>
                  <a:gd name="T23" fmla="*/ 131 h 221"/>
                  <a:gd name="T24" fmla="*/ 216 w 254"/>
                  <a:gd name="T25" fmla="*/ 124 h 221"/>
                  <a:gd name="T26" fmla="*/ 202 w 254"/>
                  <a:gd name="T27" fmla="*/ 112 h 221"/>
                  <a:gd name="T28" fmla="*/ 204 w 254"/>
                  <a:gd name="T29" fmla="*/ 100 h 221"/>
                  <a:gd name="T30" fmla="*/ 206 w 254"/>
                  <a:gd name="T31" fmla="*/ 91 h 221"/>
                  <a:gd name="T32" fmla="*/ 206 w 254"/>
                  <a:gd name="T33" fmla="*/ 80 h 221"/>
                  <a:gd name="T34" fmla="*/ 196 w 254"/>
                  <a:gd name="T35" fmla="*/ 76 h 221"/>
                  <a:gd name="T36" fmla="*/ 191 w 254"/>
                  <a:gd name="T37" fmla="*/ 81 h 221"/>
                  <a:gd name="T38" fmla="*/ 186 w 254"/>
                  <a:gd name="T39" fmla="*/ 67 h 221"/>
                  <a:gd name="T40" fmla="*/ 163 w 254"/>
                  <a:gd name="T41" fmla="*/ 45 h 221"/>
                  <a:gd name="T42" fmla="*/ 156 w 254"/>
                  <a:gd name="T43" fmla="*/ 22 h 221"/>
                  <a:gd name="T44" fmla="*/ 158 w 254"/>
                  <a:gd name="T45" fmla="*/ 10 h 221"/>
                  <a:gd name="T46" fmla="*/ 0 w 254"/>
                  <a:gd name="T47" fmla="*/ 2 h 221"/>
                  <a:gd name="T48" fmla="*/ 4 w 254"/>
                  <a:gd name="T49" fmla="*/ 6 h 221"/>
                  <a:gd name="T50" fmla="*/ 3 w 254"/>
                  <a:gd name="T51" fmla="*/ 13 h 221"/>
                  <a:gd name="T52" fmla="*/ 5 w 254"/>
                  <a:gd name="T53" fmla="*/ 17 h 221"/>
                  <a:gd name="T54" fmla="*/ 12 w 254"/>
                  <a:gd name="T55" fmla="*/ 25 h 221"/>
                  <a:gd name="T56" fmla="*/ 14 w 254"/>
                  <a:gd name="T57" fmla="*/ 29 h 221"/>
                  <a:gd name="T58" fmla="*/ 20 w 254"/>
                  <a:gd name="T59" fmla="*/ 39 h 221"/>
                  <a:gd name="T60" fmla="*/ 31 w 254"/>
                  <a:gd name="T61" fmla="*/ 39 h 221"/>
                  <a:gd name="T62" fmla="*/ 28 w 254"/>
                  <a:gd name="T63" fmla="*/ 50 h 221"/>
                  <a:gd name="T64" fmla="*/ 31 w 254"/>
                  <a:gd name="T65" fmla="*/ 61 h 221"/>
                  <a:gd name="T66" fmla="*/ 36 w 254"/>
                  <a:gd name="T67" fmla="*/ 69 h 221"/>
                  <a:gd name="T68" fmla="*/ 42 w 254"/>
                  <a:gd name="T69" fmla="*/ 176 h 221"/>
                  <a:gd name="T70" fmla="*/ 215 w 254"/>
                  <a:gd name="T71" fmla="*/ 197 h 221"/>
                  <a:gd name="T72" fmla="*/ 205 w 254"/>
                  <a:gd name="T73" fmla="*/ 221 h 221"/>
                  <a:gd name="T74" fmla="*/ 234 w 254"/>
                  <a:gd name="T75" fmla="*/ 216 h 221"/>
                  <a:gd name="T76" fmla="*/ 237 w 254"/>
                  <a:gd name="T77" fmla="*/ 211 h 221"/>
                  <a:gd name="T78" fmla="*/ 234 w 254"/>
                  <a:gd name="T79" fmla="*/ 206 h 221"/>
                  <a:gd name="T80" fmla="*/ 237 w 254"/>
                  <a:gd name="T81" fmla="*/ 203 h 221"/>
                  <a:gd name="T82" fmla="*/ 238 w 254"/>
                  <a:gd name="T83" fmla="*/ 197 h 221"/>
                  <a:gd name="T84" fmla="*/ 238 w 254"/>
                  <a:gd name="T85" fmla="*/ 19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4" h="221">
                    <a:moveTo>
                      <a:pt x="238" y="193"/>
                    </a:moveTo>
                    <a:cubicBezTo>
                      <a:pt x="238" y="190"/>
                      <a:pt x="238" y="190"/>
                      <a:pt x="238" y="190"/>
                    </a:cubicBezTo>
                    <a:cubicBezTo>
                      <a:pt x="238" y="189"/>
                      <a:pt x="238" y="189"/>
                      <a:pt x="238" y="189"/>
                    </a:cubicBezTo>
                    <a:cubicBezTo>
                      <a:pt x="242" y="189"/>
                      <a:pt x="242" y="189"/>
                      <a:pt x="242" y="189"/>
                    </a:cubicBezTo>
                    <a:cubicBezTo>
                      <a:pt x="243" y="189"/>
                      <a:pt x="243" y="189"/>
                      <a:pt x="243" y="189"/>
                    </a:cubicBezTo>
                    <a:cubicBezTo>
                      <a:pt x="244" y="188"/>
                      <a:pt x="244" y="188"/>
                      <a:pt x="244" y="188"/>
                    </a:cubicBezTo>
                    <a:cubicBezTo>
                      <a:pt x="246" y="187"/>
                      <a:pt x="246" y="187"/>
                      <a:pt x="246" y="187"/>
                    </a:cubicBezTo>
                    <a:cubicBezTo>
                      <a:pt x="249" y="187"/>
                      <a:pt x="249" y="187"/>
                      <a:pt x="249" y="187"/>
                    </a:cubicBezTo>
                    <a:cubicBezTo>
                      <a:pt x="252" y="186"/>
                      <a:pt x="252" y="186"/>
                      <a:pt x="252" y="186"/>
                    </a:cubicBezTo>
                    <a:cubicBezTo>
                      <a:pt x="254" y="183"/>
                      <a:pt x="254" y="183"/>
                      <a:pt x="254" y="183"/>
                    </a:cubicBezTo>
                    <a:cubicBezTo>
                      <a:pt x="254" y="177"/>
                      <a:pt x="254" y="177"/>
                      <a:pt x="254" y="177"/>
                    </a:cubicBezTo>
                    <a:cubicBezTo>
                      <a:pt x="254" y="173"/>
                      <a:pt x="254" y="173"/>
                      <a:pt x="254" y="173"/>
                    </a:cubicBezTo>
                    <a:cubicBezTo>
                      <a:pt x="254" y="171"/>
                      <a:pt x="254" y="171"/>
                      <a:pt x="254" y="171"/>
                    </a:cubicBezTo>
                    <a:cubicBezTo>
                      <a:pt x="250" y="168"/>
                      <a:pt x="250" y="168"/>
                      <a:pt x="250" y="168"/>
                    </a:cubicBezTo>
                    <a:cubicBezTo>
                      <a:pt x="250" y="165"/>
                      <a:pt x="250" y="165"/>
                      <a:pt x="250" y="165"/>
                    </a:cubicBezTo>
                    <a:cubicBezTo>
                      <a:pt x="251" y="161"/>
                      <a:pt x="251" y="161"/>
                      <a:pt x="251" y="161"/>
                    </a:cubicBezTo>
                    <a:cubicBezTo>
                      <a:pt x="246" y="161"/>
                      <a:pt x="246" y="161"/>
                      <a:pt x="246" y="161"/>
                    </a:cubicBezTo>
                    <a:cubicBezTo>
                      <a:pt x="243" y="166"/>
                      <a:pt x="243" y="166"/>
                      <a:pt x="243" y="166"/>
                    </a:cubicBezTo>
                    <a:cubicBezTo>
                      <a:pt x="243" y="161"/>
                      <a:pt x="243" y="161"/>
                      <a:pt x="243" y="161"/>
                    </a:cubicBezTo>
                    <a:cubicBezTo>
                      <a:pt x="238" y="156"/>
                      <a:pt x="238" y="156"/>
                      <a:pt x="238" y="156"/>
                    </a:cubicBezTo>
                    <a:cubicBezTo>
                      <a:pt x="239" y="152"/>
                      <a:pt x="239" y="152"/>
                      <a:pt x="239" y="152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36" y="135"/>
                      <a:pt x="236" y="135"/>
                      <a:pt x="236" y="135"/>
                    </a:cubicBezTo>
                    <a:cubicBezTo>
                      <a:pt x="232" y="131"/>
                      <a:pt x="232" y="131"/>
                      <a:pt x="232" y="131"/>
                    </a:cubicBezTo>
                    <a:cubicBezTo>
                      <a:pt x="219" y="122"/>
                      <a:pt x="219" y="122"/>
                      <a:pt x="219" y="122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08" y="118"/>
                      <a:pt x="208" y="118"/>
                      <a:pt x="208" y="118"/>
                    </a:cubicBezTo>
                    <a:cubicBezTo>
                      <a:pt x="202" y="112"/>
                      <a:pt x="202" y="112"/>
                      <a:pt x="202" y="112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4" y="100"/>
                      <a:pt x="204" y="100"/>
                      <a:pt x="204" y="100"/>
                    </a:cubicBezTo>
                    <a:cubicBezTo>
                      <a:pt x="205" y="96"/>
                      <a:pt x="205" y="96"/>
                      <a:pt x="205" y="96"/>
                    </a:cubicBezTo>
                    <a:cubicBezTo>
                      <a:pt x="206" y="91"/>
                      <a:pt x="206" y="91"/>
                      <a:pt x="206" y="91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6" y="80"/>
                      <a:pt x="206" y="80"/>
                      <a:pt x="206" y="80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96" y="76"/>
                      <a:pt x="196" y="76"/>
                      <a:pt x="196" y="76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1" y="81"/>
                      <a:pt x="191" y="81"/>
                      <a:pt x="191" y="81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67"/>
                      <a:pt x="186" y="67"/>
                      <a:pt x="186" y="67"/>
                    </a:cubicBezTo>
                    <a:cubicBezTo>
                      <a:pt x="181" y="60"/>
                      <a:pt x="181" y="60"/>
                      <a:pt x="181" y="60"/>
                    </a:cubicBezTo>
                    <a:cubicBezTo>
                      <a:pt x="163" y="45"/>
                      <a:pt x="163" y="45"/>
                      <a:pt x="163" y="45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6"/>
                      <a:pt x="5" y="17"/>
                    </a:cubicBezTo>
                    <a:cubicBezTo>
                      <a:pt x="6" y="18"/>
                      <a:pt x="11" y="19"/>
                      <a:pt x="11" y="1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3" y="67"/>
                      <a:pt x="33" y="67"/>
                      <a:pt x="33" y="67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2" y="201"/>
                      <a:pt x="42" y="201"/>
                      <a:pt x="42" y="201"/>
                    </a:cubicBezTo>
                    <a:cubicBezTo>
                      <a:pt x="215" y="197"/>
                      <a:pt x="215" y="197"/>
                      <a:pt x="215" y="197"/>
                    </a:cubicBezTo>
                    <a:cubicBezTo>
                      <a:pt x="216" y="203"/>
                      <a:pt x="216" y="203"/>
                      <a:pt x="216" y="203"/>
                    </a:cubicBezTo>
                    <a:cubicBezTo>
                      <a:pt x="205" y="221"/>
                      <a:pt x="205" y="221"/>
                      <a:pt x="205" y="221"/>
                    </a:cubicBezTo>
                    <a:cubicBezTo>
                      <a:pt x="233" y="219"/>
                      <a:pt x="233" y="219"/>
                      <a:pt x="233" y="219"/>
                    </a:cubicBezTo>
                    <a:cubicBezTo>
                      <a:pt x="234" y="216"/>
                      <a:pt x="234" y="216"/>
                      <a:pt x="234" y="216"/>
                    </a:cubicBezTo>
                    <a:cubicBezTo>
                      <a:pt x="236" y="213"/>
                      <a:pt x="236" y="213"/>
                      <a:pt x="236" y="213"/>
                    </a:cubicBezTo>
                    <a:cubicBezTo>
                      <a:pt x="236" y="213"/>
                      <a:pt x="238" y="212"/>
                      <a:pt x="237" y="211"/>
                    </a:cubicBezTo>
                    <a:cubicBezTo>
                      <a:pt x="237" y="210"/>
                      <a:pt x="235" y="207"/>
                      <a:pt x="235" y="207"/>
                    </a:cubicBezTo>
                    <a:cubicBezTo>
                      <a:pt x="234" y="206"/>
                      <a:pt x="234" y="206"/>
                      <a:pt x="234" y="206"/>
                    </a:cubicBezTo>
                    <a:cubicBezTo>
                      <a:pt x="235" y="204"/>
                      <a:pt x="235" y="204"/>
                      <a:pt x="235" y="204"/>
                    </a:cubicBezTo>
                    <a:cubicBezTo>
                      <a:pt x="237" y="203"/>
                      <a:pt x="237" y="203"/>
                      <a:pt x="237" y="203"/>
                    </a:cubicBezTo>
                    <a:cubicBezTo>
                      <a:pt x="238" y="200"/>
                      <a:pt x="238" y="200"/>
                      <a:pt x="238" y="200"/>
                    </a:cubicBezTo>
                    <a:cubicBezTo>
                      <a:pt x="238" y="197"/>
                      <a:pt x="238" y="197"/>
                      <a:pt x="238" y="197"/>
                    </a:cubicBezTo>
                    <a:cubicBezTo>
                      <a:pt x="238" y="194"/>
                      <a:pt x="238" y="194"/>
                      <a:pt x="238" y="194"/>
                    </a:cubicBezTo>
                    <a:lnTo>
                      <a:pt x="238" y="193"/>
                    </a:lnTo>
                    <a:close/>
                  </a:path>
                </a:pathLst>
              </a:custGeom>
              <a:solidFill>
                <a:srgbClr val="074E80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24D89E3D-5C1D-9127-F491-7AB51B50D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332" y="1820781"/>
                <a:ext cx="350780" cy="408119"/>
              </a:xfrm>
              <a:custGeom>
                <a:avLst/>
                <a:gdLst>
                  <a:gd name="T0" fmla="*/ 139 w 208"/>
                  <a:gd name="T1" fmla="*/ 135 h 242"/>
                  <a:gd name="T2" fmla="*/ 144 w 208"/>
                  <a:gd name="T3" fmla="*/ 107 h 242"/>
                  <a:gd name="T4" fmla="*/ 169 w 208"/>
                  <a:gd name="T5" fmla="*/ 80 h 242"/>
                  <a:gd name="T6" fmla="*/ 208 w 208"/>
                  <a:gd name="T7" fmla="*/ 55 h 242"/>
                  <a:gd name="T8" fmla="*/ 183 w 208"/>
                  <a:gd name="T9" fmla="*/ 52 h 242"/>
                  <a:gd name="T10" fmla="*/ 166 w 208"/>
                  <a:gd name="T11" fmla="*/ 52 h 242"/>
                  <a:gd name="T12" fmla="*/ 154 w 208"/>
                  <a:gd name="T13" fmla="*/ 55 h 242"/>
                  <a:gd name="T14" fmla="*/ 147 w 208"/>
                  <a:gd name="T15" fmla="*/ 48 h 242"/>
                  <a:gd name="T16" fmla="*/ 133 w 208"/>
                  <a:gd name="T17" fmla="*/ 45 h 242"/>
                  <a:gd name="T18" fmla="*/ 128 w 208"/>
                  <a:gd name="T19" fmla="*/ 42 h 242"/>
                  <a:gd name="T20" fmla="*/ 114 w 208"/>
                  <a:gd name="T21" fmla="*/ 36 h 242"/>
                  <a:gd name="T22" fmla="*/ 123 w 208"/>
                  <a:gd name="T23" fmla="*/ 36 h 242"/>
                  <a:gd name="T24" fmla="*/ 114 w 208"/>
                  <a:gd name="T25" fmla="*/ 35 h 242"/>
                  <a:gd name="T26" fmla="*/ 105 w 208"/>
                  <a:gd name="T27" fmla="*/ 35 h 242"/>
                  <a:gd name="T28" fmla="*/ 97 w 208"/>
                  <a:gd name="T29" fmla="*/ 39 h 242"/>
                  <a:gd name="T30" fmla="*/ 87 w 208"/>
                  <a:gd name="T31" fmla="*/ 34 h 242"/>
                  <a:gd name="T32" fmla="*/ 80 w 208"/>
                  <a:gd name="T33" fmla="*/ 34 h 242"/>
                  <a:gd name="T34" fmla="*/ 68 w 208"/>
                  <a:gd name="T35" fmla="*/ 24 h 242"/>
                  <a:gd name="T36" fmla="*/ 66 w 208"/>
                  <a:gd name="T37" fmla="*/ 20 h 242"/>
                  <a:gd name="T38" fmla="*/ 58 w 208"/>
                  <a:gd name="T39" fmla="*/ 20 h 242"/>
                  <a:gd name="T40" fmla="*/ 54 w 208"/>
                  <a:gd name="T41" fmla="*/ 16 h 242"/>
                  <a:gd name="T42" fmla="*/ 58 w 208"/>
                  <a:gd name="T43" fmla="*/ 8 h 242"/>
                  <a:gd name="T44" fmla="*/ 60 w 208"/>
                  <a:gd name="T45" fmla="*/ 2 h 242"/>
                  <a:gd name="T46" fmla="*/ 56 w 208"/>
                  <a:gd name="T47" fmla="*/ 0 h 242"/>
                  <a:gd name="T48" fmla="*/ 54 w 208"/>
                  <a:gd name="T49" fmla="*/ 12 h 242"/>
                  <a:gd name="T50" fmla="*/ 0 w 208"/>
                  <a:gd name="T51" fmla="*/ 16 h 242"/>
                  <a:gd name="T52" fmla="*/ 1 w 208"/>
                  <a:gd name="T53" fmla="*/ 23 h 242"/>
                  <a:gd name="T54" fmla="*/ 4 w 208"/>
                  <a:gd name="T55" fmla="*/ 26 h 242"/>
                  <a:gd name="T56" fmla="*/ 3 w 208"/>
                  <a:gd name="T57" fmla="*/ 31 h 242"/>
                  <a:gd name="T58" fmla="*/ 1 w 208"/>
                  <a:gd name="T59" fmla="*/ 34 h 242"/>
                  <a:gd name="T60" fmla="*/ 2 w 208"/>
                  <a:gd name="T61" fmla="*/ 40 h 242"/>
                  <a:gd name="T62" fmla="*/ 1 w 208"/>
                  <a:gd name="T63" fmla="*/ 51 h 242"/>
                  <a:gd name="T64" fmla="*/ 6 w 208"/>
                  <a:gd name="T65" fmla="*/ 64 h 242"/>
                  <a:gd name="T66" fmla="*/ 9 w 208"/>
                  <a:gd name="T67" fmla="*/ 78 h 242"/>
                  <a:gd name="T68" fmla="*/ 10 w 208"/>
                  <a:gd name="T69" fmla="*/ 104 h 242"/>
                  <a:gd name="T70" fmla="*/ 12 w 208"/>
                  <a:gd name="T71" fmla="*/ 114 h 242"/>
                  <a:gd name="T72" fmla="*/ 12 w 208"/>
                  <a:gd name="T73" fmla="*/ 122 h 242"/>
                  <a:gd name="T74" fmla="*/ 17 w 208"/>
                  <a:gd name="T75" fmla="*/ 127 h 242"/>
                  <a:gd name="T76" fmla="*/ 18 w 208"/>
                  <a:gd name="T77" fmla="*/ 136 h 242"/>
                  <a:gd name="T78" fmla="*/ 16 w 208"/>
                  <a:gd name="T79" fmla="*/ 142 h 242"/>
                  <a:gd name="T80" fmla="*/ 17 w 208"/>
                  <a:gd name="T81" fmla="*/ 144 h 242"/>
                  <a:gd name="T82" fmla="*/ 11 w 208"/>
                  <a:gd name="T83" fmla="*/ 150 h 242"/>
                  <a:gd name="T84" fmla="*/ 8 w 208"/>
                  <a:gd name="T85" fmla="*/ 154 h 242"/>
                  <a:gd name="T86" fmla="*/ 9 w 208"/>
                  <a:gd name="T87" fmla="*/ 158 h 242"/>
                  <a:gd name="T88" fmla="*/ 12 w 208"/>
                  <a:gd name="T89" fmla="*/ 163 h 242"/>
                  <a:gd name="T90" fmla="*/ 18 w 208"/>
                  <a:gd name="T91" fmla="*/ 167 h 242"/>
                  <a:gd name="T92" fmla="*/ 18 w 208"/>
                  <a:gd name="T93" fmla="*/ 242 h 242"/>
                  <a:gd name="T94" fmla="*/ 173 w 208"/>
                  <a:gd name="T95" fmla="*/ 233 h 242"/>
                  <a:gd name="T96" fmla="*/ 166 w 208"/>
                  <a:gd name="T97" fmla="*/ 220 h 242"/>
                  <a:gd name="T98" fmla="*/ 157 w 208"/>
                  <a:gd name="T99" fmla="*/ 213 h 242"/>
                  <a:gd name="T100" fmla="*/ 138 w 208"/>
                  <a:gd name="T101" fmla="*/ 197 h 242"/>
                  <a:gd name="T102" fmla="*/ 125 w 208"/>
                  <a:gd name="T103" fmla="*/ 189 h 242"/>
                  <a:gd name="T104" fmla="*/ 128 w 208"/>
                  <a:gd name="T105" fmla="*/ 159 h 242"/>
                  <a:gd name="T106" fmla="*/ 122 w 208"/>
                  <a:gd name="T107" fmla="*/ 154 h 242"/>
                  <a:gd name="T108" fmla="*/ 128 w 208"/>
                  <a:gd name="T109" fmla="*/ 14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8" h="242">
                    <a:moveTo>
                      <a:pt x="128" y="141"/>
                    </a:moveTo>
                    <a:lnTo>
                      <a:pt x="139" y="135"/>
                    </a:lnTo>
                    <a:lnTo>
                      <a:pt x="139" y="111"/>
                    </a:lnTo>
                    <a:lnTo>
                      <a:pt x="144" y="107"/>
                    </a:lnTo>
                    <a:lnTo>
                      <a:pt x="161" y="91"/>
                    </a:lnTo>
                    <a:lnTo>
                      <a:pt x="169" y="80"/>
                    </a:lnTo>
                    <a:lnTo>
                      <a:pt x="185" y="69"/>
                    </a:lnTo>
                    <a:lnTo>
                      <a:pt x="208" y="55"/>
                    </a:lnTo>
                    <a:lnTo>
                      <a:pt x="200" y="53"/>
                    </a:lnTo>
                    <a:lnTo>
                      <a:pt x="183" y="52"/>
                    </a:lnTo>
                    <a:lnTo>
                      <a:pt x="169" y="49"/>
                    </a:lnTo>
                    <a:lnTo>
                      <a:pt x="166" y="52"/>
                    </a:lnTo>
                    <a:lnTo>
                      <a:pt x="162" y="55"/>
                    </a:lnTo>
                    <a:lnTo>
                      <a:pt x="154" y="55"/>
                    </a:lnTo>
                    <a:lnTo>
                      <a:pt x="151" y="51"/>
                    </a:lnTo>
                    <a:lnTo>
                      <a:pt x="147" y="48"/>
                    </a:lnTo>
                    <a:lnTo>
                      <a:pt x="136" y="45"/>
                    </a:lnTo>
                    <a:lnTo>
                      <a:pt x="133" y="45"/>
                    </a:lnTo>
                    <a:lnTo>
                      <a:pt x="129" y="43"/>
                    </a:lnTo>
                    <a:lnTo>
                      <a:pt x="128" y="42"/>
                    </a:lnTo>
                    <a:lnTo>
                      <a:pt x="119" y="41"/>
                    </a:lnTo>
                    <a:lnTo>
                      <a:pt x="114" y="36"/>
                    </a:lnTo>
                    <a:lnTo>
                      <a:pt x="120" y="39"/>
                    </a:lnTo>
                    <a:lnTo>
                      <a:pt x="123" y="36"/>
                    </a:lnTo>
                    <a:lnTo>
                      <a:pt x="119" y="35"/>
                    </a:lnTo>
                    <a:lnTo>
                      <a:pt x="114" y="35"/>
                    </a:lnTo>
                    <a:lnTo>
                      <a:pt x="109" y="35"/>
                    </a:lnTo>
                    <a:lnTo>
                      <a:pt x="105" y="35"/>
                    </a:lnTo>
                    <a:lnTo>
                      <a:pt x="100" y="35"/>
                    </a:lnTo>
                    <a:lnTo>
                      <a:pt x="97" y="39"/>
                    </a:lnTo>
                    <a:lnTo>
                      <a:pt x="93" y="39"/>
                    </a:lnTo>
                    <a:lnTo>
                      <a:pt x="87" y="34"/>
                    </a:lnTo>
                    <a:lnTo>
                      <a:pt x="84" y="34"/>
                    </a:lnTo>
                    <a:lnTo>
                      <a:pt x="80" y="34"/>
                    </a:lnTo>
                    <a:lnTo>
                      <a:pt x="73" y="32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66" y="20"/>
                    </a:lnTo>
                    <a:lnTo>
                      <a:pt x="62" y="20"/>
                    </a:lnTo>
                    <a:lnTo>
                      <a:pt x="58" y="20"/>
                    </a:lnTo>
                    <a:lnTo>
                      <a:pt x="55" y="20"/>
                    </a:lnTo>
                    <a:lnTo>
                      <a:pt x="54" y="16"/>
                    </a:lnTo>
                    <a:lnTo>
                      <a:pt x="57" y="12"/>
                    </a:lnTo>
                    <a:lnTo>
                      <a:pt x="58" y="8"/>
                    </a:lnTo>
                    <a:lnTo>
                      <a:pt x="62" y="5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56" y="0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2" y="16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4" y="26"/>
                    </a:lnTo>
                    <a:lnTo>
                      <a:pt x="4" y="30"/>
                    </a:lnTo>
                    <a:lnTo>
                      <a:pt x="3" y="31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2" y="40"/>
                    </a:lnTo>
                    <a:lnTo>
                      <a:pt x="3" y="45"/>
                    </a:lnTo>
                    <a:lnTo>
                      <a:pt x="1" y="51"/>
                    </a:lnTo>
                    <a:lnTo>
                      <a:pt x="3" y="56"/>
                    </a:lnTo>
                    <a:lnTo>
                      <a:pt x="6" y="64"/>
                    </a:lnTo>
                    <a:lnTo>
                      <a:pt x="9" y="70"/>
                    </a:lnTo>
                    <a:lnTo>
                      <a:pt x="9" y="78"/>
                    </a:lnTo>
                    <a:lnTo>
                      <a:pt x="10" y="92"/>
                    </a:lnTo>
                    <a:lnTo>
                      <a:pt x="10" y="104"/>
                    </a:lnTo>
                    <a:lnTo>
                      <a:pt x="10" y="112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2" y="122"/>
                    </a:lnTo>
                    <a:lnTo>
                      <a:pt x="15" y="124"/>
                    </a:lnTo>
                    <a:lnTo>
                      <a:pt x="17" y="127"/>
                    </a:lnTo>
                    <a:lnTo>
                      <a:pt x="18" y="132"/>
                    </a:lnTo>
                    <a:lnTo>
                      <a:pt x="18" y="136"/>
                    </a:lnTo>
                    <a:lnTo>
                      <a:pt x="18" y="141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7" y="144"/>
                    </a:lnTo>
                    <a:lnTo>
                      <a:pt x="13" y="147"/>
                    </a:lnTo>
                    <a:lnTo>
                      <a:pt x="11" y="150"/>
                    </a:lnTo>
                    <a:lnTo>
                      <a:pt x="8" y="152"/>
                    </a:lnTo>
                    <a:lnTo>
                      <a:pt x="8" y="154"/>
                    </a:lnTo>
                    <a:lnTo>
                      <a:pt x="8" y="156"/>
                    </a:lnTo>
                    <a:lnTo>
                      <a:pt x="9" y="158"/>
                    </a:lnTo>
                    <a:lnTo>
                      <a:pt x="12" y="160"/>
                    </a:lnTo>
                    <a:lnTo>
                      <a:pt x="12" y="163"/>
                    </a:lnTo>
                    <a:lnTo>
                      <a:pt x="17" y="164"/>
                    </a:lnTo>
                    <a:lnTo>
                      <a:pt x="18" y="167"/>
                    </a:lnTo>
                    <a:lnTo>
                      <a:pt x="21" y="169"/>
                    </a:lnTo>
                    <a:lnTo>
                      <a:pt x="18" y="242"/>
                    </a:lnTo>
                    <a:lnTo>
                      <a:pt x="172" y="239"/>
                    </a:lnTo>
                    <a:lnTo>
                      <a:pt x="173" y="233"/>
                    </a:lnTo>
                    <a:lnTo>
                      <a:pt x="172" y="227"/>
                    </a:lnTo>
                    <a:lnTo>
                      <a:pt x="166" y="220"/>
                    </a:lnTo>
                    <a:lnTo>
                      <a:pt x="160" y="216"/>
                    </a:lnTo>
                    <a:lnTo>
                      <a:pt x="157" y="213"/>
                    </a:lnTo>
                    <a:lnTo>
                      <a:pt x="150" y="204"/>
                    </a:lnTo>
                    <a:lnTo>
                      <a:pt x="138" y="197"/>
                    </a:lnTo>
                    <a:lnTo>
                      <a:pt x="130" y="193"/>
                    </a:lnTo>
                    <a:lnTo>
                      <a:pt x="125" y="189"/>
                    </a:lnTo>
                    <a:lnTo>
                      <a:pt x="126" y="174"/>
                    </a:lnTo>
                    <a:lnTo>
                      <a:pt x="128" y="159"/>
                    </a:lnTo>
                    <a:lnTo>
                      <a:pt x="126" y="159"/>
                    </a:lnTo>
                    <a:lnTo>
                      <a:pt x="122" y="154"/>
                    </a:lnTo>
                    <a:lnTo>
                      <a:pt x="126" y="145"/>
                    </a:lnTo>
                    <a:lnTo>
                      <a:pt x="128" y="141"/>
                    </a:lnTo>
                    <a:close/>
                  </a:path>
                </a:pathLst>
              </a:custGeom>
              <a:solidFill>
                <a:srgbClr val="074E80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Line 48">
                <a:extLst>
                  <a:ext uri="{FF2B5EF4-FFF2-40B4-BE49-F238E27FC236}">
                    <a16:creationId xmlns:a16="http://schemas.microsoft.com/office/drawing/2014/main" id="{4D7DD1B4-2C6F-C3B5-1FD1-FBEACA008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81808" y="2014722"/>
                <a:ext cx="0" cy="0"/>
              </a:xfrm>
              <a:prstGeom prst="line">
                <a:avLst/>
              </a:prstGeom>
              <a:grp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Line 49">
                <a:extLst>
                  <a:ext uri="{FF2B5EF4-FFF2-40B4-BE49-F238E27FC236}">
                    <a16:creationId xmlns:a16="http://schemas.microsoft.com/office/drawing/2014/main" id="{B81440F6-6692-3E2C-6DFC-8EE49C43A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81808" y="2014722"/>
                <a:ext cx="0" cy="0"/>
              </a:xfrm>
              <a:prstGeom prst="line">
                <a:avLst/>
              </a:prstGeom>
              <a:grpFill/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50">
                <a:extLst>
                  <a:ext uri="{FF2B5EF4-FFF2-40B4-BE49-F238E27FC236}">
                    <a16:creationId xmlns:a16="http://schemas.microsoft.com/office/drawing/2014/main" id="{F4CE8573-E902-B741-5646-873ADE2A5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4444" y="1940519"/>
                <a:ext cx="409805" cy="386196"/>
              </a:xfrm>
              <a:custGeom>
                <a:avLst/>
                <a:gdLst>
                  <a:gd name="T0" fmla="*/ 12 w 287"/>
                  <a:gd name="T1" fmla="*/ 44 h 270"/>
                  <a:gd name="T2" fmla="*/ 29 w 287"/>
                  <a:gd name="T3" fmla="*/ 36 h 270"/>
                  <a:gd name="T4" fmla="*/ 52 w 287"/>
                  <a:gd name="T5" fmla="*/ 17 h 270"/>
                  <a:gd name="T6" fmla="*/ 77 w 287"/>
                  <a:gd name="T7" fmla="*/ 0 h 270"/>
                  <a:gd name="T8" fmla="*/ 75 w 287"/>
                  <a:gd name="T9" fmla="*/ 6 h 270"/>
                  <a:gd name="T10" fmla="*/ 65 w 287"/>
                  <a:gd name="T11" fmla="*/ 19 h 270"/>
                  <a:gd name="T12" fmla="*/ 67 w 287"/>
                  <a:gd name="T13" fmla="*/ 29 h 270"/>
                  <a:gd name="T14" fmla="*/ 77 w 287"/>
                  <a:gd name="T15" fmla="*/ 28 h 270"/>
                  <a:gd name="T16" fmla="*/ 111 w 287"/>
                  <a:gd name="T17" fmla="*/ 45 h 270"/>
                  <a:gd name="T18" fmla="*/ 135 w 287"/>
                  <a:gd name="T19" fmla="*/ 39 h 270"/>
                  <a:gd name="T20" fmla="*/ 169 w 287"/>
                  <a:gd name="T21" fmla="*/ 28 h 270"/>
                  <a:gd name="T22" fmla="*/ 198 w 287"/>
                  <a:gd name="T23" fmla="*/ 38 h 270"/>
                  <a:gd name="T24" fmla="*/ 217 w 287"/>
                  <a:gd name="T25" fmla="*/ 55 h 270"/>
                  <a:gd name="T26" fmla="*/ 232 w 287"/>
                  <a:gd name="T27" fmla="*/ 56 h 270"/>
                  <a:gd name="T28" fmla="*/ 219 w 287"/>
                  <a:gd name="T29" fmla="*/ 62 h 270"/>
                  <a:gd name="T30" fmla="*/ 193 w 287"/>
                  <a:gd name="T31" fmla="*/ 64 h 270"/>
                  <a:gd name="T32" fmla="*/ 201 w 287"/>
                  <a:gd name="T33" fmla="*/ 74 h 270"/>
                  <a:gd name="T34" fmla="*/ 204 w 287"/>
                  <a:gd name="T35" fmla="*/ 75 h 270"/>
                  <a:gd name="T36" fmla="*/ 234 w 287"/>
                  <a:gd name="T37" fmla="*/ 88 h 270"/>
                  <a:gd name="T38" fmla="*/ 246 w 287"/>
                  <a:gd name="T39" fmla="*/ 109 h 270"/>
                  <a:gd name="T40" fmla="*/ 245 w 287"/>
                  <a:gd name="T41" fmla="*/ 141 h 270"/>
                  <a:gd name="T42" fmla="*/ 233 w 287"/>
                  <a:gd name="T43" fmla="*/ 168 h 270"/>
                  <a:gd name="T44" fmla="*/ 246 w 287"/>
                  <a:gd name="T45" fmla="*/ 166 h 270"/>
                  <a:gd name="T46" fmla="*/ 255 w 287"/>
                  <a:gd name="T47" fmla="*/ 153 h 270"/>
                  <a:gd name="T48" fmla="*/ 275 w 287"/>
                  <a:gd name="T49" fmla="*/ 154 h 270"/>
                  <a:gd name="T50" fmla="*/ 287 w 287"/>
                  <a:gd name="T51" fmla="*/ 197 h 270"/>
                  <a:gd name="T52" fmla="*/ 275 w 287"/>
                  <a:gd name="T53" fmla="*/ 220 h 270"/>
                  <a:gd name="T54" fmla="*/ 266 w 287"/>
                  <a:gd name="T55" fmla="*/ 249 h 270"/>
                  <a:gd name="T56" fmla="*/ 141 w 287"/>
                  <a:gd name="T57" fmla="*/ 270 h 270"/>
                  <a:gd name="T58" fmla="*/ 158 w 287"/>
                  <a:gd name="T59" fmla="*/ 235 h 270"/>
                  <a:gd name="T60" fmla="*/ 145 w 287"/>
                  <a:gd name="T61" fmla="*/ 191 h 270"/>
                  <a:gd name="T62" fmla="*/ 144 w 287"/>
                  <a:gd name="T63" fmla="*/ 165 h 270"/>
                  <a:gd name="T64" fmla="*/ 148 w 287"/>
                  <a:gd name="T65" fmla="*/ 147 h 270"/>
                  <a:gd name="T66" fmla="*/ 153 w 287"/>
                  <a:gd name="T67" fmla="*/ 122 h 270"/>
                  <a:gd name="T68" fmla="*/ 166 w 287"/>
                  <a:gd name="T69" fmla="*/ 106 h 270"/>
                  <a:gd name="T70" fmla="*/ 169 w 287"/>
                  <a:gd name="T71" fmla="*/ 122 h 270"/>
                  <a:gd name="T72" fmla="*/ 175 w 287"/>
                  <a:gd name="T73" fmla="*/ 111 h 270"/>
                  <a:gd name="T74" fmla="*/ 180 w 287"/>
                  <a:gd name="T75" fmla="*/ 94 h 270"/>
                  <a:gd name="T76" fmla="*/ 184 w 287"/>
                  <a:gd name="T77" fmla="*/ 81 h 270"/>
                  <a:gd name="T78" fmla="*/ 189 w 287"/>
                  <a:gd name="T79" fmla="*/ 74 h 270"/>
                  <a:gd name="T80" fmla="*/ 187 w 287"/>
                  <a:gd name="T81" fmla="*/ 65 h 270"/>
                  <a:gd name="T82" fmla="*/ 159 w 287"/>
                  <a:gd name="T83" fmla="*/ 68 h 270"/>
                  <a:gd name="T84" fmla="*/ 129 w 287"/>
                  <a:gd name="T85" fmla="*/ 85 h 270"/>
                  <a:gd name="T86" fmla="*/ 127 w 287"/>
                  <a:gd name="T87" fmla="*/ 76 h 270"/>
                  <a:gd name="T88" fmla="*/ 118 w 287"/>
                  <a:gd name="T89" fmla="*/ 75 h 270"/>
                  <a:gd name="T90" fmla="*/ 107 w 287"/>
                  <a:gd name="T91" fmla="*/ 101 h 270"/>
                  <a:gd name="T92" fmla="*/ 95 w 287"/>
                  <a:gd name="T93" fmla="*/ 100 h 270"/>
                  <a:gd name="T94" fmla="*/ 84 w 287"/>
                  <a:gd name="T95" fmla="*/ 81 h 270"/>
                  <a:gd name="T96" fmla="*/ 58 w 287"/>
                  <a:gd name="T97" fmla="*/ 74 h 270"/>
                  <a:gd name="T98" fmla="*/ 29 w 287"/>
                  <a:gd name="T99" fmla="*/ 65 h 270"/>
                  <a:gd name="T100" fmla="*/ 9 w 287"/>
                  <a:gd name="T101" fmla="*/ 57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7" h="270">
                    <a:moveTo>
                      <a:pt x="0" y="51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68" y="14"/>
                      <a:pt x="68" y="15"/>
                    </a:cubicBezTo>
                    <a:cubicBezTo>
                      <a:pt x="68" y="16"/>
                      <a:pt x="65" y="23"/>
                      <a:pt x="65" y="23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11" y="45"/>
                      <a:pt x="111" y="45"/>
                      <a:pt x="111" y="45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21" y="46"/>
                      <a:pt x="121" y="46"/>
                      <a:pt x="121" y="46"/>
                    </a:cubicBezTo>
                    <a:cubicBezTo>
                      <a:pt x="127" y="48"/>
                      <a:pt x="127" y="48"/>
                      <a:pt x="127" y="48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5" y="39"/>
                      <a:pt x="135" y="39"/>
                      <a:pt x="135" y="39"/>
                    </a:cubicBezTo>
                    <a:cubicBezTo>
                      <a:pt x="139" y="35"/>
                      <a:pt x="139" y="35"/>
                      <a:pt x="139" y="35"/>
                    </a:cubicBezTo>
                    <a:cubicBezTo>
                      <a:pt x="148" y="33"/>
                      <a:pt x="148" y="33"/>
                      <a:pt x="148" y="33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60" y="31"/>
                      <a:pt x="160" y="31"/>
                      <a:pt x="160" y="31"/>
                    </a:cubicBezTo>
                    <a:cubicBezTo>
                      <a:pt x="169" y="28"/>
                      <a:pt x="169" y="28"/>
                      <a:pt x="169" y="28"/>
                    </a:cubicBezTo>
                    <a:cubicBezTo>
                      <a:pt x="175" y="26"/>
                      <a:pt x="175" y="26"/>
                      <a:pt x="175" y="26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80" y="36"/>
                      <a:pt x="180" y="36"/>
                      <a:pt x="180" y="36"/>
                    </a:cubicBezTo>
                    <a:cubicBezTo>
                      <a:pt x="191" y="38"/>
                      <a:pt x="191" y="38"/>
                      <a:pt x="191" y="38"/>
                    </a:cubicBezTo>
                    <a:cubicBezTo>
                      <a:pt x="198" y="38"/>
                      <a:pt x="198" y="38"/>
                      <a:pt x="198" y="38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207" y="44"/>
                      <a:pt x="207" y="44"/>
                      <a:pt x="207" y="44"/>
                    </a:cubicBezTo>
                    <a:cubicBezTo>
                      <a:pt x="213" y="51"/>
                      <a:pt x="213" y="51"/>
                      <a:pt x="213" y="51"/>
                    </a:cubicBezTo>
                    <a:cubicBezTo>
                      <a:pt x="215" y="53"/>
                      <a:pt x="215" y="53"/>
                      <a:pt x="215" y="53"/>
                    </a:cubicBezTo>
                    <a:cubicBezTo>
                      <a:pt x="215" y="53"/>
                      <a:pt x="216" y="54"/>
                      <a:pt x="217" y="55"/>
                    </a:cubicBezTo>
                    <a:cubicBezTo>
                      <a:pt x="218" y="56"/>
                      <a:pt x="219" y="58"/>
                      <a:pt x="219" y="58"/>
                    </a:cubicBezTo>
                    <a:cubicBezTo>
                      <a:pt x="224" y="59"/>
                      <a:pt x="224" y="59"/>
                      <a:pt x="224" y="59"/>
                    </a:cubicBezTo>
                    <a:cubicBezTo>
                      <a:pt x="224" y="59"/>
                      <a:pt x="226" y="57"/>
                      <a:pt x="226" y="57"/>
                    </a:cubicBezTo>
                    <a:cubicBezTo>
                      <a:pt x="226" y="56"/>
                      <a:pt x="230" y="54"/>
                      <a:pt x="230" y="54"/>
                    </a:cubicBezTo>
                    <a:cubicBezTo>
                      <a:pt x="232" y="56"/>
                      <a:pt x="232" y="56"/>
                      <a:pt x="232" y="56"/>
                    </a:cubicBezTo>
                    <a:cubicBezTo>
                      <a:pt x="232" y="56"/>
                      <a:pt x="234" y="57"/>
                      <a:pt x="232" y="58"/>
                    </a:cubicBezTo>
                    <a:cubicBezTo>
                      <a:pt x="231" y="58"/>
                      <a:pt x="230" y="60"/>
                      <a:pt x="229" y="60"/>
                    </a:cubicBezTo>
                    <a:cubicBezTo>
                      <a:pt x="227" y="60"/>
                      <a:pt x="225" y="60"/>
                      <a:pt x="225" y="60"/>
                    </a:cubicBezTo>
                    <a:cubicBezTo>
                      <a:pt x="221" y="60"/>
                      <a:pt x="221" y="60"/>
                      <a:pt x="221" y="60"/>
                    </a:cubicBezTo>
                    <a:cubicBezTo>
                      <a:pt x="219" y="62"/>
                      <a:pt x="219" y="62"/>
                      <a:pt x="219" y="62"/>
                    </a:cubicBezTo>
                    <a:cubicBezTo>
                      <a:pt x="208" y="62"/>
                      <a:pt x="208" y="62"/>
                      <a:pt x="208" y="62"/>
                    </a:cubicBezTo>
                    <a:cubicBezTo>
                      <a:pt x="205" y="63"/>
                      <a:pt x="205" y="63"/>
                      <a:pt x="205" y="63"/>
                    </a:cubicBezTo>
                    <a:cubicBezTo>
                      <a:pt x="201" y="61"/>
                      <a:pt x="201" y="61"/>
                      <a:pt x="201" y="61"/>
                    </a:cubicBezTo>
                    <a:cubicBezTo>
                      <a:pt x="197" y="59"/>
                      <a:pt x="197" y="59"/>
                      <a:pt x="197" y="59"/>
                    </a:cubicBezTo>
                    <a:cubicBezTo>
                      <a:pt x="193" y="64"/>
                      <a:pt x="193" y="64"/>
                      <a:pt x="193" y="64"/>
                    </a:cubicBezTo>
                    <a:cubicBezTo>
                      <a:pt x="194" y="67"/>
                      <a:pt x="194" y="67"/>
                      <a:pt x="194" y="67"/>
                    </a:cubicBezTo>
                    <a:cubicBezTo>
                      <a:pt x="194" y="69"/>
                      <a:pt x="194" y="69"/>
                      <a:pt x="194" y="69"/>
                    </a:cubicBezTo>
                    <a:cubicBezTo>
                      <a:pt x="194" y="69"/>
                      <a:pt x="194" y="71"/>
                      <a:pt x="195" y="71"/>
                    </a:cubicBezTo>
                    <a:cubicBezTo>
                      <a:pt x="195" y="71"/>
                      <a:pt x="196" y="72"/>
                      <a:pt x="196" y="72"/>
                    </a:cubicBezTo>
                    <a:cubicBezTo>
                      <a:pt x="201" y="74"/>
                      <a:pt x="201" y="74"/>
                      <a:pt x="201" y="74"/>
                    </a:cubicBezTo>
                    <a:cubicBezTo>
                      <a:pt x="203" y="72"/>
                      <a:pt x="203" y="72"/>
                      <a:pt x="203" y="72"/>
                    </a:cubicBezTo>
                    <a:cubicBezTo>
                      <a:pt x="203" y="72"/>
                      <a:pt x="200" y="70"/>
                      <a:pt x="201" y="70"/>
                    </a:cubicBezTo>
                    <a:cubicBezTo>
                      <a:pt x="202" y="70"/>
                      <a:pt x="206" y="72"/>
                      <a:pt x="206" y="72"/>
                    </a:cubicBezTo>
                    <a:cubicBezTo>
                      <a:pt x="206" y="72"/>
                      <a:pt x="205" y="74"/>
                      <a:pt x="205" y="74"/>
                    </a:cubicBezTo>
                    <a:cubicBezTo>
                      <a:pt x="204" y="75"/>
                      <a:pt x="204" y="75"/>
                      <a:pt x="204" y="75"/>
                    </a:cubicBezTo>
                    <a:cubicBezTo>
                      <a:pt x="205" y="76"/>
                      <a:pt x="210" y="77"/>
                      <a:pt x="210" y="77"/>
                    </a:cubicBezTo>
                    <a:cubicBezTo>
                      <a:pt x="211" y="77"/>
                      <a:pt x="214" y="79"/>
                      <a:pt x="214" y="79"/>
                    </a:cubicBezTo>
                    <a:cubicBezTo>
                      <a:pt x="219" y="82"/>
                      <a:pt x="219" y="82"/>
                      <a:pt x="219" y="82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4" y="88"/>
                      <a:pt x="234" y="88"/>
                      <a:pt x="234" y="88"/>
                    </a:cubicBezTo>
                    <a:cubicBezTo>
                      <a:pt x="242" y="96"/>
                      <a:pt x="242" y="96"/>
                      <a:pt x="242" y="96"/>
                    </a:cubicBezTo>
                    <a:cubicBezTo>
                      <a:pt x="246" y="101"/>
                      <a:pt x="246" y="101"/>
                      <a:pt x="246" y="101"/>
                    </a:cubicBezTo>
                    <a:cubicBezTo>
                      <a:pt x="244" y="103"/>
                      <a:pt x="244" y="103"/>
                      <a:pt x="244" y="103"/>
                    </a:cubicBezTo>
                    <a:cubicBezTo>
                      <a:pt x="244" y="103"/>
                      <a:pt x="243" y="103"/>
                      <a:pt x="243" y="104"/>
                    </a:cubicBezTo>
                    <a:cubicBezTo>
                      <a:pt x="244" y="105"/>
                      <a:pt x="246" y="109"/>
                      <a:pt x="246" y="109"/>
                    </a:cubicBezTo>
                    <a:cubicBezTo>
                      <a:pt x="245" y="110"/>
                      <a:pt x="247" y="113"/>
                      <a:pt x="247" y="113"/>
                    </a:cubicBezTo>
                    <a:cubicBezTo>
                      <a:pt x="249" y="124"/>
                      <a:pt x="249" y="124"/>
                      <a:pt x="249" y="124"/>
                    </a:cubicBezTo>
                    <a:cubicBezTo>
                      <a:pt x="250" y="130"/>
                      <a:pt x="250" y="130"/>
                      <a:pt x="250" y="130"/>
                    </a:cubicBezTo>
                    <a:cubicBezTo>
                      <a:pt x="249" y="136"/>
                      <a:pt x="249" y="136"/>
                      <a:pt x="249" y="136"/>
                    </a:cubicBezTo>
                    <a:cubicBezTo>
                      <a:pt x="245" y="141"/>
                      <a:pt x="245" y="141"/>
                      <a:pt x="245" y="141"/>
                    </a:cubicBezTo>
                    <a:cubicBezTo>
                      <a:pt x="242" y="147"/>
                      <a:pt x="242" y="147"/>
                      <a:pt x="242" y="147"/>
                    </a:cubicBezTo>
                    <a:cubicBezTo>
                      <a:pt x="242" y="147"/>
                      <a:pt x="240" y="151"/>
                      <a:pt x="239" y="152"/>
                    </a:cubicBezTo>
                    <a:cubicBezTo>
                      <a:pt x="239" y="152"/>
                      <a:pt x="235" y="155"/>
                      <a:pt x="235" y="156"/>
                    </a:cubicBezTo>
                    <a:cubicBezTo>
                      <a:pt x="235" y="156"/>
                      <a:pt x="233" y="160"/>
                      <a:pt x="233" y="160"/>
                    </a:cubicBezTo>
                    <a:cubicBezTo>
                      <a:pt x="233" y="168"/>
                      <a:pt x="233" y="168"/>
                      <a:pt x="233" y="168"/>
                    </a:cubicBezTo>
                    <a:cubicBezTo>
                      <a:pt x="235" y="170"/>
                      <a:pt x="235" y="170"/>
                      <a:pt x="235" y="170"/>
                    </a:cubicBezTo>
                    <a:cubicBezTo>
                      <a:pt x="240" y="172"/>
                      <a:pt x="240" y="172"/>
                      <a:pt x="240" y="172"/>
                    </a:cubicBezTo>
                    <a:cubicBezTo>
                      <a:pt x="242" y="170"/>
                      <a:pt x="242" y="170"/>
                      <a:pt x="242" y="170"/>
                    </a:cubicBezTo>
                    <a:cubicBezTo>
                      <a:pt x="242" y="170"/>
                      <a:pt x="244" y="169"/>
                      <a:pt x="244" y="168"/>
                    </a:cubicBezTo>
                    <a:cubicBezTo>
                      <a:pt x="245" y="168"/>
                      <a:pt x="246" y="166"/>
                      <a:pt x="246" y="166"/>
                    </a:cubicBezTo>
                    <a:cubicBezTo>
                      <a:pt x="246" y="166"/>
                      <a:pt x="249" y="164"/>
                      <a:pt x="249" y="164"/>
                    </a:cubicBezTo>
                    <a:cubicBezTo>
                      <a:pt x="249" y="164"/>
                      <a:pt x="249" y="161"/>
                      <a:pt x="249" y="161"/>
                    </a:cubicBezTo>
                    <a:cubicBezTo>
                      <a:pt x="249" y="161"/>
                      <a:pt x="250" y="157"/>
                      <a:pt x="250" y="157"/>
                    </a:cubicBezTo>
                    <a:cubicBezTo>
                      <a:pt x="250" y="157"/>
                      <a:pt x="252" y="156"/>
                      <a:pt x="252" y="156"/>
                    </a:cubicBezTo>
                    <a:cubicBezTo>
                      <a:pt x="252" y="155"/>
                      <a:pt x="255" y="153"/>
                      <a:pt x="255" y="153"/>
                    </a:cubicBezTo>
                    <a:cubicBezTo>
                      <a:pt x="255" y="153"/>
                      <a:pt x="259" y="150"/>
                      <a:pt x="259" y="150"/>
                    </a:cubicBezTo>
                    <a:cubicBezTo>
                      <a:pt x="260" y="150"/>
                      <a:pt x="262" y="147"/>
                      <a:pt x="262" y="147"/>
                    </a:cubicBezTo>
                    <a:cubicBezTo>
                      <a:pt x="265" y="147"/>
                      <a:pt x="265" y="147"/>
                      <a:pt x="265" y="147"/>
                    </a:cubicBezTo>
                    <a:cubicBezTo>
                      <a:pt x="269" y="148"/>
                      <a:pt x="269" y="148"/>
                      <a:pt x="269" y="148"/>
                    </a:cubicBezTo>
                    <a:cubicBezTo>
                      <a:pt x="275" y="154"/>
                      <a:pt x="275" y="154"/>
                      <a:pt x="275" y="154"/>
                    </a:cubicBezTo>
                    <a:cubicBezTo>
                      <a:pt x="279" y="162"/>
                      <a:pt x="279" y="162"/>
                      <a:pt x="279" y="162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6" y="189"/>
                      <a:pt x="286" y="189"/>
                      <a:pt x="286" y="189"/>
                    </a:cubicBezTo>
                    <a:cubicBezTo>
                      <a:pt x="286" y="193"/>
                      <a:pt x="286" y="193"/>
                      <a:pt x="286" y="193"/>
                    </a:cubicBezTo>
                    <a:cubicBezTo>
                      <a:pt x="286" y="193"/>
                      <a:pt x="287" y="196"/>
                      <a:pt x="287" y="197"/>
                    </a:cubicBezTo>
                    <a:cubicBezTo>
                      <a:pt x="287" y="198"/>
                      <a:pt x="287" y="213"/>
                      <a:pt x="287" y="213"/>
                    </a:cubicBezTo>
                    <a:cubicBezTo>
                      <a:pt x="280" y="213"/>
                      <a:pt x="280" y="213"/>
                      <a:pt x="280" y="213"/>
                    </a:cubicBezTo>
                    <a:cubicBezTo>
                      <a:pt x="278" y="213"/>
                      <a:pt x="278" y="213"/>
                      <a:pt x="278" y="213"/>
                    </a:cubicBezTo>
                    <a:cubicBezTo>
                      <a:pt x="278" y="216"/>
                      <a:pt x="278" y="216"/>
                      <a:pt x="278" y="216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4" y="225"/>
                      <a:pt x="274" y="225"/>
                      <a:pt x="274" y="225"/>
                    </a:cubicBezTo>
                    <a:cubicBezTo>
                      <a:pt x="272" y="229"/>
                      <a:pt x="272" y="229"/>
                      <a:pt x="272" y="229"/>
                    </a:cubicBezTo>
                    <a:cubicBezTo>
                      <a:pt x="269" y="233"/>
                      <a:pt x="269" y="233"/>
                      <a:pt x="269" y="233"/>
                    </a:cubicBezTo>
                    <a:cubicBezTo>
                      <a:pt x="266" y="243"/>
                      <a:pt x="266" y="243"/>
                      <a:pt x="266" y="243"/>
                    </a:cubicBezTo>
                    <a:cubicBezTo>
                      <a:pt x="266" y="249"/>
                      <a:pt x="266" y="249"/>
                      <a:pt x="266" y="249"/>
                    </a:cubicBezTo>
                    <a:cubicBezTo>
                      <a:pt x="262" y="254"/>
                      <a:pt x="262" y="254"/>
                      <a:pt x="262" y="254"/>
                    </a:cubicBezTo>
                    <a:cubicBezTo>
                      <a:pt x="259" y="259"/>
                      <a:pt x="259" y="259"/>
                      <a:pt x="259" y="259"/>
                    </a:cubicBezTo>
                    <a:cubicBezTo>
                      <a:pt x="213" y="267"/>
                      <a:pt x="213" y="267"/>
                      <a:pt x="213" y="267"/>
                    </a:cubicBezTo>
                    <a:cubicBezTo>
                      <a:pt x="212" y="265"/>
                      <a:pt x="212" y="265"/>
                      <a:pt x="212" y="265"/>
                    </a:cubicBezTo>
                    <a:cubicBezTo>
                      <a:pt x="141" y="270"/>
                      <a:pt x="141" y="270"/>
                      <a:pt x="141" y="270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48" y="261"/>
                      <a:pt x="148" y="261"/>
                      <a:pt x="148" y="261"/>
                    </a:cubicBezTo>
                    <a:cubicBezTo>
                      <a:pt x="152" y="254"/>
                      <a:pt x="152" y="254"/>
                      <a:pt x="152" y="254"/>
                    </a:cubicBezTo>
                    <a:cubicBezTo>
                      <a:pt x="156" y="245"/>
                      <a:pt x="156" y="245"/>
                      <a:pt x="156" y="245"/>
                    </a:cubicBezTo>
                    <a:cubicBezTo>
                      <a:pt x="158" y="235"/>
                      <a:pt x="158" y="235"/>
                      <a:pt x="158" y="235"/>
                    </a:cubicBezTo>
                    <a:cubicBezTo>
                      <a:pt x="157" y="217"/>
                      <a:pt x="157" y="217"/>
                      <a:pt x="157" y="217"/>
                    </a:cubicBezTo>
                    <a:cubicBezTo>
                      <a:pt x="157" y="209"/>
                      <a:pt x="157" y="209"/>
                      <a:pt x="157" y="209"/>
                    </a:cubicBezTo>
                    <a:cubicBezTo>
                      <a:pt x="153" y="203"/>
                      <a:pt x="153" y="203"/>
                      <a:pt x="153" y="203"/>
                    </a:cubicBezTo>
                    <a:cubicBezTo>
                      <a:pt x="149" y="195"/>
                      <a:pt x="149" y="195"/>
                      <a:pt x="149" y="195"/>
                    </a:cubicBezTo>
                    <a:cubicBezTo>
                      <a:pt x="145" y="191"/>
                      <a:pt x="145" y="191"/>
                      <a:pt x="145" y="191"/>
                    </a:cubicBezTo>
                    <a:cubicBezTo>
                      <a:pt x="142" y="184"/>
                      <a:pt x="142" y="184"/>
                      <a:pt x="142" y="184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46" y="177"/>
                      <a:pt x="146" y="177"/>
                      <a:pt x="146" y="177"/>
                    </a:cubicBezTo>
                    <a:cubicBezTo>
                      <a:pt x="146" y="173"/>
                      <a:pt x="146" y="173"/>
                      <a:pt x="146" y="173"/>
                    </a:cubicBezTo>
                    <a:cubicBezTo>
                      <a:pt x="144" y="165"/>
                      <a:pt x="144" y="165"/>
                      <a:pt x="144" y="165"/>
                    </a:cubicBezTo>
                    <a:cubicBezTo>
                      <a:pt x="141" y="162"/>
                      <a:pt x="141" y="162"/>
                      <a:pt x="141" y="162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5" y="155"/>
                      <a:pt x="145" y="155"/>
                      <a:pt x="145" y="155"/>
                    </a:cubicBezTo>
                    <a:cubicBezTo>
                      <a:pt x="146" y="150"/>
                      <a:pt x="146" y="150"/>
                      <a:pt x="146" y="150"/>
                    </a:cubicBezTo>
                    <a:cubicBezTo>
                      <a:pt x="148" y="147"/>
                      <a:pt x="148" y="147"/>
                      <a:pt x="148" y="147"/>
                    </a:cubicBezTo>
                    <a:cubicBezTo>
                      <a:pt x="148" y="139"/>
                      <a:pt x="148" y="139"/>
                      <a:pt x="148" y="139"/>
                    </a:cubicBezTo>
                    <a:cubicBezTo>
                      <a:pt x="147" y="135"/>
                      <a:pt x="147" y="135"/>
                      <a:pt x="147" y="135"/>
                    </a:cubicBezTo>
                    <a:cubicBezTo>
                      <a:pt x="148" y="130"/>
                      <a:pt x="148" y="130"/>
                      <a:pt x="148" y="130"/>
                    </a:cubicBezTo>
                    <a:cubicBezTo>
                      <a:pt x="151" y="126"/>
                      <a:pt x="151" y="126"/>
                      <a:pt x="151" y="126"/>
                    </a:cubicBezTo>
                    <a:cubicBezTo>
                      <a:pt x="153" y="122"/>
                      <a:pt x="153" y="122"/>
                      <a:pt x="153" y="122"/>
                    </a:cubicBezTo>
                    <a:cubicBezTo>
                      <a:pt x="153" y="117"/>
                      <a:pt x="153" y="117"/>
                      <a:pt x="153" y="117"/>
                    </a:cubicBezTo>
                    <a:cubicBezTo>
                      <a:pt x="157" y="116"/>
                      <a:pt x="157" y="116"/>
                      <a:pt x="157" y="116"/>
                    </a:cubicBezTo>
                    <a:cubicBezTo>
                      <a:pt x="163" y="116"/>
                      <a:pt x="163" y="116"/>
                      <a:pt x="163" y="116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6" y="106"/>
                      <a:pt x="166" y="106"/>
                      <a:pt x="166" y="106"/>
                    </a:cubicBezTo>
                    <a:cubicBezTo>
                      <a:pt x="168" y="105"/>
                      <a:pt x="168" y="105"/>
                      <a:pt x="168" y="105"/>
                    </a:cubicBezTo>
                    <a:cubicBezTo>
                      <a:pt x="171" y="114"/>
                      <a:pt x="171" y="114"/>
                      <a:pt x="171" y="114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21"/>
                      <a:pt x="167" y="121"/>
                      <a:pt x="167" y="121"/>
                    </a:cubicBezTo>
                    <a:cubicBezTo>
                      <a:pt x="167" y="121"/>
                      <a:pt x="168" y="122"/>
                      <a:pt x="169" y="122"/>
                    </a:cubicBezTo>
                    <a:cubicBezTo>
                      <a:pt x="170" y="122"/>
                      <a:pt x="170" y="122"/>
                      <a:pt x="170" y="122"/>
                    </a:cubicBezTo>
                    <a:cubicBezTo>
                      <a:pt x="170" y="122"/>
                      <a:pt x="172" y="121"/>
                      <a:pt x="172" y="121"/>
                    </a:cubicBezTo>
                    <a:cubicBezTo>
                      <a:pt x="172" y="120"/>
                      <a:pt x="173" y="117"/>
                      <a:pt x="173" y="117"/>
                    </a:cubicBezTo>
                    <a:cubicBezTo>
                      <a:pt x="174" y="116"/>
                      <a:pt x="174" y="116"/>
                      <a:pt x="174" y="116"/>
                    </a:cubicBez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75" y="108"/>
                      <a:pt x="175" y="108"/>
                      <a:pt x="175" y="108"/>
                    </a:cubicBezTo>
                    <a:cubicBezTo>
                      <a:pt x="175" y="104"/>
                      <a:pt x="175" y="104"/>
                      <a:pt x="175" y="104"/>
                    </a:cubicBezTo>
                    <a:cubicBezTo>
                      <a:pt x="175" y="100"/>
                      <a:pt x="175" y="100"/>
                      <a:pt x="175" y="100"/>
                    </a:cubicBezTo>
                    <a:cubicBezTo>
                      <a:pt x="178" y="96"/>
                      <a:pt x="178" y="96"/>
                      <a:pt x="178" y="96"/>
                    </a:cubicBezTo>
                    <a:cubicBezTo>
                      <a:pt x="180" y="94"/>
                      <a:pt x="180" y="94"/>
                      <a:pt x="180" y="94"/>
                    </a:cubicBezTo>
                    <a:cubicBezTo>
                      <a:pt x="185" y="93"/>
                      <a:pt x="185" y="93"/>
                      <a:pt x="185" y="93"/>
                    </a:cubicBezTo>
                    <a:cubicBezTo>
                      <a:pt x="187" y="91"/>
                      <a:pt x="187" y="91"/>
                      <a:pt x="187" y="91"/>
                    </a:cubicBezTo>
                    <a:cubicBezTo>
                      <a:pt x="183" y="87"/>
                      <a:pt x="183" y="87"/>
                      <a:pt x="183" y="87"/>
                    </a:cubicBezTo>
                    <a:cubicBezTo>
                      <a:pt x="182" y="84"/>
                      <a:pt x="182" y="84"/>
                      <a:pt x="182" y="84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6" y="78"/>
                      <a:pt x="186" y="78"/>
                      <a:pt x="186" y="78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8" y="74"/>
                      <a:pt x="188" y="74"/>
                      <a:pt x="188" y="74"/>
                    </a:cubicBezTo>
                    <a:cubicBezTo>
                      <a:pt x="188" y="74"/>
                      <a:pt x="188" y="74"/>
                      <a:pt x="189" y="74"/>
                    </a:cubicBezTo>
                    <a:cubicBezTo>
                      <a:pt x="189" y="74"/>
                      <a:pt x="193" y="73"/>
                      <a:pt x="193" y="73"/>
                    </a:cubicBezTo>
                    <a:cubicBezTo>
                      <a:pt x="195" y="73"/>
                      <a:pt x="195" y="73"/>
                      <a:pt x="195" y="73"/>
                    </a:cubicBezTo>
                    <a:cubicBezTo>
                      <a:pt x="193" y="70"/>
                      <a:pt x="193" y="70"/>
                      <a:pt x="193" y="70"/>
                    </a:cubicBezTo>
                    <a:cubicBezTo>
                      <a:pt x="189" y="67"/>
                      <a:pt x="189" y="67"/>
                      <a:pt x="189" y="67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184" y="63"/>
                      <a:pt x="184" y="63"/>
                      <a:pt x="184" y="63"/>
                    </a:cubicBezTo>
                    <a:cubicBezTo>
                      <a:pt x="179" y="61"/>
                      <a:pt x="179" y="61"/>
                      <a:pt x="179" y="61"/>
                    </a:cubicBezTo>
                    <a:cubicBezTo>
                      <a:pt x="170" y="60"/>
                      <a:pt x="170" y="60"/>
                      <a:pt x="170" y="60"/>
                    </a:cubicBezTo>
                    <a:cubicBezTo>
                      <a:pt x="163" y="64"/>
                      <a:pt x="163" y="64"/>
                      <a:pt x="163" y="64"/>
                    </a:cubicBezTo>
                    <a:cubicBezTo>
                      <a:pt x="159" y="68"/>
                      <a:pt x="159" y="68"/>
                      <a:pt x="159" y="68"/>
                    </a:cubicBezTo>
                    <a:cubicBezTo>
                      <a:pt x="152" y="69"/>
                      <a:pt x="152" y="69"/>
                      <a:pt x="152" y="69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35" y="81"/>
                      <a:pt x="135" y="81"/>
                      <a:pt x="135" y="81"/>
                    </a:cubicBezTo>
                    <a:cubicBezTo>
                      <a:pt x="129" y="85"/>
                      <a:pt x="129" y="85"/>
                      <a:pt x="129" y="85"/>
                    </a:cubicBezTo>
                    <a:cubicBezTo>
                      <a:pt x="128" y="84"/>
                      <a:pt x="128" y="84"/>
                      <a:pt x="128" y="84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3" y="77"/>
                      <a:pt x="133" y="77"/>
                      <a:pt x="133" y="77"/>
                    </a:cubicBezTo>
                    <a:cubicBezTo>
                      <a:pt x="131" y="74"/>
                      <a:pt x="131" y="74"/>
                      <a:pt x="131" y="74"/>
                    </a:cubicBezTo>
                    <a:cubicBezTo>
                      <a:pt x="127" y="76"/>
                      <a:pt x="127" y="76"/>
                      <a:pt x="127" y="76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1" y="82"/>
                      <a:pt x="121" y="82"/>
                      <a:pt x="121" y="82"/>
                    </a:cubicBezTo>
                    <a:cubicBezTo>
                      <a:pt x="120" y="82"/>
                      <a:pt x="120" y="82"/>
                      <a:pt x="120" y="82"/>
                    </a:cubicBezTo>
                    <a:cubicBezTo>
                      <a:pt x="118" y="75"/>
                      <a:pt x="118" y="75"/>
                      <a:pt x="118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114" y="85"/>
                      <a:pt x="114" y="85"/>
                      <a:pt x="114" y="85"/>
                    </a:cubicBezTo>
                    <a:cubicBezTo>
                      <a:pt x="110" y="90"/>
                      <a:pt x="110" y="90"/>
                      <a:pt x="110" y="90"/>
                    </a:cubicBezTo>
                    <a:cubicBezTo>
                      <a:pt x="107" y="101"/>
                      <a:pt x="107" y="101"/>
                      <a:pt x="107" y="101"/>
                    </a:cubicBezTo>
                    <a:cubicBezTo>
                      <a:pt x="105" y="107"/>
                      <a:pt x="105" y="107"/>
                      <a:pt x="105" y="107"/>
                    </a:cubicBezTo>
                    <a:cubicBezTo>
                      <a:pt x="99" y="112"/>
                      <a:pt x="99" y="112"/>
                      <a:pt x="99" y="112"/>
                    </a:cubicBezTo>
                    <a:cubicBezTo>
                      <a:pt x="97" y="108"/>
                      <a:pt x="97" y="108"/>
                      <a:pt x="97" y="108"/>
                    </a:cubicBezTo>
                    <a:cubicBezTo>
                      <a:pt x="96" y="101"/>
                      <a:pt x="96" y="101"/>
                      <a:pt x="96" y="101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3" y="97"/>
                      <a:pt x="93" y="97"/>
                      <a:pt x="93" y="97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0" y="73"/>
                      <a:pt x="50" y="73"/>
                      <a:pt x="50" y="73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74E80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1">
                <a:extLst>
                  <a:ext uri="{FF2B5EF4-FFF2-40B4-BE49-F238E27FC236}">
                    <a16:creationId xmlns:a16="http://schemas.microsoft.com/office/drawing/2014/main" id="{CCA49E10-DD0B-116B-7761-E18ABAEC4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8079" y="1986053"/>
                <a:ext cx="286695" cy="305247"/>
              </a:xfrm>
              <a:custGeom>
                <a:avLst/>
                <a:gdLst>
                  <a:gd name="T0" fmla="*/ 175 w 201"/>
                  <a:gd name="T1" fmla="*/ 65 h 213"/>
                  <a:gd name="T2" fmla="*/ 172 w 201"/>
                  <a:gd name="T3" fmla="*/ 53 h 213"/>
                  <a:gd name="T4" fmla="*/ 157 w 201"/>
                  <a:gd name="T5" fmla="*/ 44 h 213"/>
                  <a:gd name="T6" fmla="*/ 140 w 201"/>
                  <a:gd name="T7" fmla="*/ 42 h 213"/>
                  <a:gd name="T8" fmla="*/ 125 w 201"/>
                  <a:gd name="T9" fmla="*/ 36 h 213"/>
                  <a:gd name="T10" fmla="*/ 103 w 201"/>
                  <a:gd name="T11" fmla="*/ 30 h 213"/>
                  <a:gd name="T12" fmla="*/ 93 w 201"/>
                  <a:gd name="T13" fmla="*/ 27 h 213"/>
                  <a:gd name="T14" fmla="*/ 82 w 201"/>
                  <a:gd name="T15" fmla="*/ 20 h 213"/>
                  <a:gd name="T16" fmla="*/ 78 w 201"/>
                  <a:gd name="T17" fmla="*/ 18 h 213"/>
                  <a:gd name="T18" fmla="*/ 70 w 201"/>
                  <a:gd name="T19" fmla="*/ 17 h 213"/>
                  <a:gd name="T20" fmla="*/ 67 w 201"/>
                  <a:gd name="T21" fmla="*/ 15 h 213"/>
                  <a:gd name="T22" fmla="*/ 70 w 201"/>
                  <a:gd name="T23" fmla="*/ 2 h 213"/>
                  <a:gd name="T24" fmla="*/ 61 w 201"/>
                  <a:gd name="T25" fmla="*/ 3 h 213"/>
                  <a:gd name="T26" fmla="*/ 47 w 201"/>
                  <a:gd name="T27" fmla="*/ 9 h 213"/>
                  <a:gd name="T28" fmla="*/ 33 w 201"/>
                  <a:gd name="T29" fmla="*/ 16 h 213"/>
                  <a:gd name="T30" fmla="*/ 21 w 201"/>
                  <a:gd name="T31" fmla="*/ 15 h 213"/>
                  <a:gd name="T32" fmla="*/ 5 w 201"/>
                  <a:gd name="T33" fmla="*/ 55 h 213"/>
                  <a:gd name="T34" fmla="*/ 7 w 201"/>
                  <a:gd name="T35" fmla="*/ 72 h 213"/>
                  <a:gd name="T36" fmla="*/ 10 w 201"/>
                  <a:gd name="T37" fmla="*/ 112 h 213"/>
                  <a:gd name="T38" fmla="*/ 42 w 201"/>
                  <a:gd name="T39" fmla="*/ 135 h 213"/>
                  <a:gd name="T40" fmla="*/ 60 w 201"/>
                  <a:gd name="T41" fmla="*/ 152 h 213"/>
                  <a:gd name="T42" fmla="*/ 63 w 201"/>
                  <a:gd name="T43" fmla="*/ 173 h 213"/>
                  <a:gd name="T44" fmla="*/ 65 w 201"/>
                  <a:gd name="T45" fmla="*/ 187 h 213"/>
                  <a:gd name="T46" fmla="*/ 67 w 201"/>
                  <a:gd name="T47" fmla="*/ 203 h 213"/>
                  <a:gd name="T48" fmla="*/ 82 w 201"/>
                  <a:gd name="T49" fmla="*/ 209 h 213"/>
                  <a:gd name="T50" fmla="*/ 184 w 201"/>
                  <a:gd name="T51" fmla="*/ 195 h 213"/>
                  <a:gd name="T52" fmla="*/ 178 w 201"/>
                  <a:gd name="T53" fmla="*/ 172 h 213"/>
                  <a:gd name="T54" fmla="*/ 182 w 201"/>
                  <a:gd name="T55" fmla="*/ 155 h 213"/>
                  <a:gd name="T56" fmla="*/ 182 w 201"/>
                  <a:gd name="T57" fmla="*/ 140 h 213"/>
                  <a:gd name="T58" fmla="*/ 184 w 201"/>
                  <a:gd name="T59" fmla="*/ 131 h 213"/>
                  <a:gd name="T60" fmla="*/ 186 w 201"/>
                  <a:gd name="T61" fmla="*/ 121 h 213"/>
                  <a:gd name="T62" fmla="*/ 188 w 201"/>
                  <a:gd name="T63" fmla="*/ 105 h 213"/>
                  <a:gd name="T64" fmla="*/ 197 w 201"/>
                  <a:gd name="T65" fmla="*/ 85 h 213"/>
                  <a:gd name="T66" fmla="*/ 201 w 201"/>
                  <a:gd name="T67" fmla="*/ 79 h 213"/>
                  <a:gd name="T68" fmla="*/ 201 w 201"/>
                  <a:gd name="T69" fmla="*/ 73 h 213"/>
                  <a:gd name="T70" fmla="*/ 194 w 201"/>
                  <a:gd name="T71" fmla="*/ 79 h 213"/>
                  <a:gd name="T72" fmla="*/ 187 w 201"/>
                  <a:gd name="T73" fmla="*/ 92 h 213"/>
                  <a:gd name="T74" fmla="*/ 177 w 201"/>
                  <a:gd name="T75" fmla="*/ 101 h 213"/>
                  <a:gd name="T76" fmla="*/ 168 w 201"/>
                  <a:gd name="T77" fmla="*/ 107 h 213"/>
                  <a:gd name="T78" fmla="*/ 174 w 201"/>
                  <a:gd name="T79" fmla="*/ 93 h 213"/>
                  <a:gd name="T80" fmla="*/ 179 w 201"/>
                  <a:gd name="T81" fmla="*/ 87 h 213"/>
                  <a:gd name="T82" fmla="*/ 180 w 201"/>
                  <a:gd name="T83" fmla="*/ 7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1" h="213">
                    <a:moveTo>
                      <a:pt x="178" y="69"/>
                    </a:moveTo>
                    <a:cubicBezTo>
                      <a:pt x="177" y="68"/>
                      <a:pt x="177" y="68"/>
                      <a:pt x="177" y="68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2" y="53"/>
                      <a:pt x="172" y="53"/>
                      <a:pt x="172" y="53"/>
                    </a:cubicBezTo>
                    <a:cubicBezTo>
                      <a:pt x="166" y="49"/>
                      <a:pt x="166" y="49"/>
                      <a:pt x="166" y="49"/>
                    </a:cubicBezTo>
                    <a:cubicBezTo>
                      <a:pt x="164" y="45"/>
                      <a:pt x="164" y="45"/>
                      <a:pt x="164" y="45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48" y="44"/>
                      <a:pt x="148" y="44"/>
                      <a:pt x="148" y="44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0" y="42"/>
                      <a:pt x="140" y="42"/>
                      <a:pt x="140" y="42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31" y="39"/>
                      <a:pt x="131" y="39"/>
                      <a:pt x="131" y="39"/>
                    </a:cubicBezTo>
                    <a:cubicBezTo>
                      <a:pt x="125" y="36"/>
                      <a:pt x="125" y="36"/>
                      <a:pt x="125" y="36"/>
                    </a:cubicBezTo>
                    <a:cubicBezTo>
                      <a:pt x="118" y="35"/>
                      <a:pt x="118" y="35"/>
                      <a:pt x="118" y="35"/>
                    </a:cubicBezTo>
                    <a:cubicBezTo>
                      <a:pt x="111" y="33"/>
                      <a:pt x="111" y="33"/>
                      <a:pt x="111" y="33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42" y="135"/>
                      <a:pt x="42" y="135"/>
                      <a:pt x="42" y="135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52" y="144"/>
                      <a:pt x="52" y="144"/>
                      <a:pt x="52" y="144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1" y="159"/>
                      <a:pt x="61" y="159"/>
                      <a:pt x="61" y="159"/>
                    </a:cubicBezTo>
                    <a:cubicBezTo>
                      <a:pt x="60" y="166"/>
                      <a:pt x="60" y="166"/>
                      <a:pt x="60" y="166"/>
                    </a:cubicBezTo>
                    <a:cubicBezTo>
                      <a:pt x="63" y="173"/>
                      <a:pt x="63" y="173"/>
                      <a:pt x="63" y="173"/>
                    </a:cubicBezTo>
                    <a:cubicBezTo>
                      <a:pt x="65" y="176"/>
                      <a:pt x="65" y="176"/>
                      <a:pt x="65" y="176"/>
                    </a:cubicBezTo>
                    <a:cubicBezTo>
                      <a:pt x="65" y="183"/>
                      <a:pt x="65" y="183"/>
                      <a:pt x="65" y="183"/>
                    </a:cubicBezTo>
                    <a:cubicBezTo>
                      <a:pt x="65" y="187"/>
                      <a:pt x="65" y="187"/>
                      <a:pt x="65" y="187"/>
                    </a:cubicBezTo>
                    <a:cubicBezTo>
                      <a:pt x="65" y="193"/>
                      <a:pt x="65" y="193"/>
                      <a:pt x="65" y="193"/>
                    </a:cubicBezTo>
                    <a:cubicBezTo>
                      <a:pt x="67" y="198"/>
                      <a:pt x="67" y="198"/>
                      <a:pt x="67" y="198"/>
                    </a:cubicBezTo>
                    <a:cubicBezTo>
                      <a:pt x="67" y="203"/>
                      <a:pt x="67" y="203"/>
                      <a:pt x="67" y="203"/>
                    </a:cubicBezTo>
                    <a:cubicBezTo>
                      <a:pt x="72" y="203"/>
                      <a:pt x="72" y="203"/>
                      <a:pt x="72" y="203"/>
                    </a:cubicBezTo>
                    <a:cubicBezTo>
                      <a:pt x="72" y="203"/>
                      <a:pt x="76" y="207"/>
                      <a:pt x="77" y="207"/>
                    </a:cubicBezTo>
                    <a:cubicBezTo>
                      <a:pt x="78" y="207"/>
                      <a:pt x="82" y="209"/>
                      <a:pt x="82" y="209"/>
                    </a:cubicBezTo>
                    <a:cubicBezTo>
                      <a:pt x="85" y="213"/>
                      <a:pt x="85" y="213"/>
                      <a:pt x="85" y="213"/>
                    </a:cubicBezTo>
                    <a:cubicBezTo>
                      <a:pt x="184" y="207"/>
                      <a:pt x="184" y="207"/>
                      <a:pt x="184" y="207"/>
                    </a:cubicBezTo>
                    <a:cubicBezTo>
                      <a:pt x="184" y="195"/>
                      <a:pt x="184" y="195"/>
                      <a:pt x="184" y="195"/>
                    </a:cubicBezTo>
                    <a:cubicBezTo>
                      <a:pt x="184" y="191"/>
                      <a:pt x="184" y="191"/>
                      <a:pt x="184" y="191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78" y="172"/>
                      <a:pt x="178" y="172"/>
                      <a:pt x="178" y="172"/>
                    </a:cubicBezTo>
                    <a:cubicBezTo>
                      <a:pt x="179" y="164"/>
                      <a:pt x="179" y="164"/>
                      <a:pt x="179" y="164"/>
                    </a:cubicBezTo>
                    <a:cubicBezTo>
                      <a:pt x="181" y="158"/>
                      <a:pt x="181" y="158"/>
                      <a:pt x="181" y="158"/>
                    </a:cubicBezTo>
                    <a:cubicBezTo>
                      <a:pt x="182" y="155"/>
                      <a:pt x="182" y="155"/>
                      <a:pt x="182" y="155"/>
                    </a:cubicBezTo>
                    <a:cubicBezTo>
                      <a:pt x="184" y="152"/>
                      <a:pt x="184" y="152"/>
                      <a:pt x="184" y="152"/>
                    </a:cubicBezTo>
                    <a:cubicBezTo>
                      <a:pt x="182" y="147"/>
                      <a:pt x="182" y="147"/>
                      <a:pt x="182" y="147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2" y="136"/>
                      <a:pt x="182" y="136"/>
                      <a:pt x="182" y="136"/>
                    </a:cubicBezTo>
                    <a:cubicBezTo>
                      <a:pt x="184" y="133"/>
                      <a:pt x="184" y="133"/>
                      <a:pt x="184" y="133"/>
                    </a:cubicBezTo>
                    <a:cubicBezTo>
                      <a:pt x="184" y="131"/>
                      <a:pt x="184" y="131"/>
                      <a:pt x="184" y="131"/>
                    </a:cubicBezTo>
                    <a:cubicBezTo>
                      <a:pt x="188" y="127"/>
                      <a:pt x="188" y="127"/>
                      <a:pt x="188" y="127"/>
                    </a:cubicBezTo>
                    <a:cubicBezTo>
                      <a:pt x="188" y="125"/>
                      <a:pt x="188" y="125"/>
                      <a:pt x="188" y="125"/>
                    </a:cubicBezTo>
                    <a:cubicBezTo>
                      <a:pt x="186" y="121"/>
                      <a:pt x="186" y="121"/>
                      <a:pt x="186" y="121"/>
                    </a:cubicBezTo>
                    <a:cubicBezTo>
                      <a:pt x="186" y="118"/>
                      <a:pt x="186" y="118"/>
                      <a:pt x="186" y="118"/>
                    </a:cubicBezTo>
                    <a:cubicBezTo>
                      <a:pt x="187" y="110"/>
                      <a:pt x="187" y="110"/>
                      <a:pt x="187" y="110"/>
                    </a:cubicBezTo>
                    <a:cubicBezTo>
                      <a:pt x="188" y="105"/>
                      <a:pt x="188" y="105"/>
                      <a:pt x="188" y="105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6" y="89"/>
                      <a:pt x="196" y="89"/>
                      <a:pt x="196" y="89"/>
                    </a:cubicBezTo>
                    <a:cubicBezTo>
                      <a:pt x="197" y="85"/>
                      <a:pt x="197" y="85"/>
                      <a:pt x="197" y="85"/>
                    </a:cubicBezTo>
                    <a:cubicBezTo>
                      <a:pt x="197" y="82"/>
                      <a:pt x="197" y="82"/>
                      <a:pt x="197" y="82"/>
                    </a:cubicBezTo>
                    <a:cubicBezTo>
                      <a:pt x="201" y="81"/>
                      <a:pt x="201" y="81"/>
                      <a:pt x="201" y="81"/>
                    </a:cubicBezTo>
                    <a:cubicBezTo>
                      <a:pt x="201" y="79"/>
                      <a:pt x="201" y="79"/>
                      <a:pt x="201" y="79"/>
                    </a:cubicBezTo>
                    <a:cubicBezTo>
                      <a:pt x="201" y="77"/>
                      <a:pt x="201" y="77"/>
                      <a:pt x="201" y="77"/>
                    </a:cubicBezTo>
                    <a:cubicBezTo>
                      <a:pt x="201" y="75"/>
                      <a:pt x="201" y="75"/>
                      <a:pt x="201" y="75"/>
                    </a:cubicBezTo>
                    <a:cubicBezTo>
                      <a:pt x="201" y="73"/>
                      <a:pt x="201" y="73"/>
                      <a:pt x="201" y="73"/>
                    </a:cubicBezTo>
                    <a:cubicBezTo>
                      <a:pt x="201" y="71"/>
                      <a:pt x="201" y="71"/>
                      <a:pt x="201" y="71"/>
                    </a:cubicBezTo>
                    <a:cubicBezTo>
                      <a:pt x="197" y="75"/>
                      <a:pt x="197" y="75"/>
                      <a:pt x="197" y="75"/>
                    </a:cubicBezTo>
                    <a:cubicBezTo>
                      <a:pt x="194" y="79"/>
                      <a:pt x="194" y="79"/>
                      <a:pt x="194" y="79"/>
                    </a:cubicBezTo>
                    <a:cubicBezTo>
                      <a:pt x="193" y="84"/>
                      <a:pt x="193" y="84"/>
                      <a:pt x="193" y="84"/>
                    </a:cubicBezTo>
                    <a:cubicBezTo>
                      <a:pt x="190" y="90"/>
                      <a:pt x="190" y="90"/>
                      <a:pt x="190" y="90"/>
                    </a:cubicBezTo>
                    <a:cubicBezTo>
                      <a:pt x="187" y="92"/>
                      <a:pt x="187" y="92"/>
                      <a:pt x="187" y="92"/>
                    </a:cubicBezTo>
                    <a:cubicBezTo>
                      <a:pt x="181" y="95"/>
                      <a:pt x="181" y="95"/>
                      <a:pt x="181" y="95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7" y="101"/>
                      <a:pt x="177" y="101"/>
                      <a:pt x="177" y="101"/>
                    </a:cubicBezTo>
                    <a:cubicBezTo>
                      <a:pt x="175" y="105"/>
                      <a:pt x="175" y="105"/>
                      <a:pt x="175" y="105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68" y="107"/>
                      <a:pt x="168" y="107"/>
                      <a:pt x="168" y="107"/>
                    </a:cubicBezTo>
                    <a:cubicBezTo>
                      <a:pt x="171" y="103"/>
                      <a:pt x="171" y="103"/>
                      <a:pt x="171" y="103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4" y="93"/>
                      <a:pt x="174" y="93"/>
                      <a:pt x="174" y="93"/>
                    </a:cubicBezTo>
                    <a:cubicBezTo>
                      <a:pt x="175" y="91"/>
                      <a:pt x="175" y="91"/>
                      <a:pt x="175" y="91"/>
                    </a:cubicBezTo>
                    <a:cubicBezTo>
                      <a:pt x="177" y="89"/>
                      <a:pt x="177" y="89"/>
                      <a:pt x="177" y="89"/>
                    </a:cubicBezTo>
                    <a:cubicBezTo>
                      <a:pt x="179" y="87"/>
                      <a:pt x="179" y="87"/>
                      <a:pt x="179" y="87"/>
                    </a:cubicBezTo>
                    <a:cubicBezTo>
                      <a:pt x="180" y="85"/>
                      <a:pt x="180" y="85"/>
                      <a:pt x="180" y="85"/>
                    </a:cubicBezTo>
                    <a:cubicBezTo>
                      <a:pt x="179" y="80"/>
                      <a:pt x="179" y="80"/>
                      <a:pt x="179" y="80"/>
                    </a:cubicBezTo>
                    <a:cubicBezTo>
                      <a:pt x="180" y="78"/>
                      <a:pt x="180" y="78"/>
                      <a:pt x="180" y="78"/>
                    </a:cubicBezTo>
                    <a:cubicBezTo>
                      <a:pt x="179" y="76"/>
                      <a:pt x="179" y="76"/>
                      <a:pt x="179" y="76"/>
                    </a:cubicBezTo>
                    <a:lnTo>
                      <a:pt x="178" y="69"/>
                    </a:lnTo>
                    <a:close/>
                  </a:path>
                </a:pathLst>
              </a:custGeom>
              <a:solidFill>
                <a:srgbClr val="BF92C8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52">
                <a:extLst>
                  <a:ext uri="{FF2B5EF4-FFF2-40B4-BE49-F238E27FC236}">
                    <a16:creationId xmlns:a16="http://schemas.microsoft.com/office/drawing/2014/main" id="{7745C461-FB86-4FF4-F6D6-471DEBCAF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8003" y="2274434"/>
                <a:ext cx="229357" cy="263085"/>
              </a:xfrm>
              <a:custGeom>
                <a:avLst/>
                <a:gdLst>
                  <a:gd name="T0" fmla="*/ 114 w 136"/>
                  <a:gd name="T1" fmla="*/ 8 h 156"/>
                  <a:gd name="T2" fmla="*/ 101 w 136"/>
                  <a:gd name="T3" fmla="*/ 17 h 156"/>
                  <a:gd name="T4" fmla="*/ 93 w 136"/>
                  <a:gd name="T5" fmla="*/ 22 h 156"/>
                  <a:gd name="T6" fmla="*/ 88 w 136"/>
                  <a:gd name="T7" fmla="*/ 27 h 156"/>
                  <a:gd name="T8" fmla="*/ 82 w 136"/>
                  <a:gd name="T9" fmla="*/ 27 h 156"/>
                  <a:gd name="T10" fmla="*/ 74 w 136"/>
                  <a:gd name="T11" fmla="*/ 33 h 156"/>
                  <a:gd name="T12" fmla="*/ 69 w 136"/>
                  <a:gd name="T13" fmla="*/ 33 h 156"/>
                  <a:gd name="T14" fmla="*/ 65 w 136"/>
                  <a:gd name="T15" fmla="*/ 31 h 156"/>
                  <a:gd name="T16" fmla="*/ 60 w 136"/>
                  <a:gd name="T17" fmla="*/ 29 h 156"/>
                  <a:gd name="T18" fmla="*/ 55 w 136"/>
                  <a:gd name="T19" fmla="*/ 27 h 156"/>
                  <a:gd name="T20" fmla="*/ 47 w 136"/>
                  <a:gd name="T21" fmla="*/ 23 h 156"/>
                  <a:gd name="T22" fmla="*/ 0 w 136"/>
                  <a:gd name="T23" fmla="*/ 28 h 156"/>
                  <a:gd name="T24" fmla="*/ 16 w 136"/>
                  <a:gd name="T25" fmla="*/ 136 h 156"/>
                  <a:gd name="T26" fmla="*/ 22 w 136"/>
                  <a:gd name="T27" fmla="*/ 133 h 156"/>
                  <a:gd name="T28" fmla="*/ 31 w 136"/>
                  <a:gd name="T29" fmla="*/ 140 h 156"/>
                  <a:gd name="T30" fmla="*/ 34 w 136"/>
                  <a:gd name="T31" fmla="*/ 146 h 156"/>
                  <a:gd name="T32" fmla="*/ 42 w 136"/>
                  <a:gd name="T33" fmla="*/ 148 h 156"/>
                  <a:gd name="T34" fmla="*/ 46 w 136"/>
                  <a:gd name="T35" fmla="*/ 151 h 156"/>
                  <a:gd name="T36" fmla="*/ 49 w 136"/>
                  <a:gd name="T37" fmla="*/ 149 h 156"/>
                  <a:gd name="T38" fmla="*/ 52 w 136"/>
                  <a:gd name="T39" fmla="*/ 146 h 156"/>
                  <a:gd name="T40" fmla="*/ 60 w 136"/>
                  <a:gd name="T41" fmla="*/ 150 h 156"/>
                  <a:gd name="T42" fmla="*/ 67 w 136"/>
                  <a:gd name="T43" fmla="*/ 148 h 156"/>
                  <a:gd name="T44" fmla="*/ 71 w 136"/>
                  <a:gd name="T45" fmla="*/ 144 h 156"/>
                  <a:gd name="T46" fmla="*/ 75 w 136"/>
                  <a:gd name="T47" fmla="*/ 146 h 156"/>
                  <a:gd name="T48" fmla="*/ 83 w 136"/>
                  <a:gd name="T49" fmla="*/ 155 h 156"/>
                  <a:gd name="T50" fmla="*/ 85 w 136"/>
                  <a:gd name="T51" fmla="*/ 156 h 156"/>
                  <a:gd name="T52" fmla="*/ 92 w 136"/>
                  <a:gd name="T53" fmla="*/ 149 h 156"/>
                  <a:gd name="T54" fmla="*/ 94 w 136"/>
                  <a:gd name="T55" fmla="*/ 142 h 156"/>
                  <a:gd name="T56" fmla="*/ 100 w 136"/>
                  <a:gd name="T57" fmla="*/ 128 h 156"/>
                  <a:gd name="T58" fmla="*/ 105 w 136"/>
                  <a:gd name="T59" fmla="*/ 130 h 156"/>
                  <a:gd name="T60" fmla="*/ 109 w 136"/>
                  <a:gd name="T61" fmla="*/ 116 h 156"/>
                  <a:gd name="T62" fmla="*/ 118 w 136"/>
                  <a:gd name="T63" fmla="*/ 110 h 156"/>
                  <a:gd name="T64" fmla="*/ 129 w 136"/>
                  <a:gd name="T65" fmla="*/ 99 h 156"/>
                  <a:gd name="T66" fmla="*/ 131 w 136"/>
                  <a:gd name="T67" fmla="*/ 91 h 156"/>
                  <a:gd name="T68" fmla="*/ 132 w 136"/>
                  <a:gd name="T69" fmla="*/ 77 h 156"/>
                  <a:gd name="T70" fmla="*/ 133 w 136"/>
                  <a:gd name="T71" fmla="*/ 70 h 156"/>
                  <a:gd name="T72" fmla="*/ 133 w 136"/>
                  <a:gd name="T73" fmla="*/ 61 h 156"/>
                  <a:gd name="T74" fmla="*/ 133 w 136"/>
                  <a:gd name="T75" fmla="*/ 55 h 156"/>
                  <a:gd name="T76" fmla="*/ 126 w 136"/>
                  <a:gd name="T7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6" h="156">
                    <a:moveTo>
                      <a:pt x="121" y="5"/>
                    </a:moveTo>
                    <a:lnTo>
                      <a:pt x="114" y="8"/>
                    </a:lnTo>
                    <a:lnTo>
                      <a:pt x="108" y="13"/>
                    </a:lnTo>
                    <a:lnTo>
                      <a:pt x="101" y="17"/>
                    </a:lnTo>
                    <a:lnTo>
                      <a:pt x="96" y="21"/>
                    </a:lnTo>
                    <a:lnTo>
                      <a:pt x="93" y="22"/>
                    </a:lnTo>
                    <a:lnTo>
                      <a:pt x="91" y="24"/>
                    </a:lnTo>
                    <a:lnTo>
                      <a:pt x="88" y="27"/>
                    </a:lnTo>
                    <a:lnTo>
                      <a:pt x="85" y="27"/>
                    </a:lnTo>
                    <a:lnTo>
                      <a:pt x="82" y="27"/>
                    </a:lnTo>
                    <a:lnTo>
                      <a:pt x="78" y="29"/>
                    </a:lnTo>
                    <a:lnTo>
                      <a:pt x="74" y="33"/>
                    </a:lnTo>
                    <a:lnTo>
                      <a:pt x="71" y="33"/>
                    </a:lnTo>
                    <a:lnTo>
                      <a:pt x="69" y="33"/>
                    </a:lnTo>
                    <a:lnTo>
                      <a:pt x="68" y="33"/>
                    </a:lnTo>
                    <a:lnTo>
                      <a:pt x="65" y="31"/>
                    </a:lnTo>
                    <a:lnTo>
                      <a:pt x="62" y="28"/>
                    </a:lnTo>
                    <a:lnTo>
                      <a:pt x="60" y="29"/>
                    </a:lnTo>
                    <a:lnTo>
                      <a:pt x="56" y="28"/>
                    </a:lnTo>
                    <a:lnTo>
                      <a:pt x="55" y="27"/>
                    </a:lnTo>
                    <a:lnTo>
                      <a:pt x="51" y="24"/>
                    </a:lnTo>
                    <a:lnTo>
                      <a:pt x="47" y="23"/>
                    </a:lnTo>
                    <a:lnTo>
                      <a:pt x="39" y="22"/>
                    </a:lnTo>
                    <a:lnTo>
                      <a:pt x="0" y="28"/>
                    </a:lnTo>
                    <a:lnTo>
                      <a:pt x="11" y="134"/>
                    </a:lnTo>
                    <a:lnTo>
                      <a:pt x="16" y="136"/>
                    </a:lnTo>
                    <a:lnTo>
                      <a:pt x="21" y="134"/>
                    </a:lnTo>
                    <a:lnTo>
                      <a:pt x="22" y="133"/>
                    </a:lnTo>
                    <a:lnTo>
                      <a:pt x="27" y="137"/>
                    </a:lnTo>
                    <a:lnTo>
                      <a:pt x="31" y="140"/>
                    </a:lnTo>
                    <a:lnTo>
                      <a:pt x="33" y="144"/>
                    </a:lnTo>
                    <a:lnTo>
                      <a:pt x="34" y="146"/>
                    </a:lnTo>
                    <a:lnTo>
                      <a:pt x="39" y="147"/>
                    </a:lnTo>
                    <a:lnTo>
                      <a:pt x="42" y="148"/>
                    </a:lnTo>
                    <a:lnTo>
                      <a:pt x="44" y="149"/>
                    </a:lnTo>
                    <a:lnTo>
                      <a:pt x="46" y="151"/>
                    </a:lnTo>
                    <a:lnTo>
                      <a:pt x="49" y="150"/>
                    </a:lnTo>
                    <a:lnTo>
                      <a:pt x="49" y="149"/>
                    </a:lnTo>
                    <a:lnTo>
                      <a:pt x="51" y="147"/>
                    </a:lnTo>
                    <a:lnTo>
                      <a:pt x="52" y="146"/>
                    </a:lnTo>
                    <a:lnTo>
                      <a:pt x="55" y="148"/>
                    </a:lnTo>
                    <a:lnTo>
                      <a:pt x="60" y="150"/>
                    </a:lnTo>
                    <a:lnTo>
                      <a:pt x="66" y="149"/>
                    </a:lnTo>
                    <a:lnTo>
                      <a:pt x="67" y="148"/>
                    </a:lnTo>
                    <a:lnTo>
                      <a:pt x="69" y="145"/>
                    </a:lnTo>
                    <a:lnTo>
                      <a:pt x="71" y="144"/>
                    </a:lnTo>
                    <a:lnTo>
                      <a:pt x="72" y="143"/>
                    </a:lnTo>
                    <a:lnTo>
                      <a:pt x="75" y="146"/>
                    </a:lnTo>
                    <a:lnTo>
                      <a:pt x="79" y="151"/>
                    </a:lnTo>
                    <a:lnTo>
                      <a:pt x="83" y="155"/>
                    </a:lnTo>
                    <a:lnTo>
                      <a:pt x="86" y="155"/>
                    </a:lnTo>
                    <a:lnTo>
                      <a:pt x="85" y="156"/>
                    </a:lnTo>
                    <a:lnTo>
                      <a:pt x="88" y="153"/>
                    </a:lnTo>
                    <a:lnTo>
                      <a:pt x="92" y="149"/>
                    </a:lnTo>
                    <a:lnTo>
                      <a:pt x="94" y="146"/>
                    </a:lnTo>
                    <a:lnTo>
                      <a:pt x="94" y="142"/>
                    </a:lnTo>
                    <a:lnTo>
                      <a:pt x="97" y="131"/>
                    </a:lnTo>
                    <a:lnTo>
                      <a:pt x="100" y="128"/>
                    </a:lnTo>
                    <a:lnTo>
                      <a:pt x="104" y="131"/>
                    </a:lnTo>
                    <a:lnTo>
                      <a:pt x="105" y="130"/>
                    </a:lnTo>
                    <a:lnTo>
                      <a:pt x="106" y="120"/>
                    </a:lnTo>
                    <a:lnTo>
                      <a:pt x="109" y="116"/>
                    </a:lnTo>
                    <a:lnTo>
                      <a:pt x="113" y="110"/>
                    </a:lnTo>
                    <a:lnTo>
                      <a:pt x="118" y="110"/>
                    </a:lnTo>
                    <a:lnTo>
                      <a:pt x="121" y="106"/>
                    </a:lnTo>
                    <a:lnTo>
                      <a:pt x="129" y="99"/>
                    </a:lnTo>
                    <a:lnTo>
                      <a:pt x="131" y="94"/>
                    </a:lnTo>
                    <a:lnTo>
                      <a:pt x="131" y="91"/>
                    </a:lnTo>
                    <a:lnTo>
                      <a:pt x="132" y="83"/>
                    </a:lnTo>
                    <a:lnTo>
                      <a:pt x="132" y="77"/>
                    </a:lnTo>
                    <a:lnTo>
                      <a:pt x="133" y="74"/>
                    </a:lnTo>
                    <a:lnTo>
                      <a:pt x="133" y="70"/>
                    </a:lnTo>
                    <a:lnTo>
                      <a:pt x="133" y="62"/>
                    </a:lnTo>
                    <a:lnTo>
                      <a:pt x="133" y="61"/>
                    </a:lnTo>
                    <a:lnTo>
                      <a:pt x="132" y="58"/>
                    </a:lnTo>
                    <a:lnTo>
                      <a:pt x="133" y="55"/>
                    </a:lnTo>
                    <a:lnTo>
                      <a:pt x="136" y="55"/>
                    </a:lnTo>
                    <a:lnTo>
                      <a:pt x="126" y="0"/>
                    </a:lnTo>
                    <a:lnTo>
                      <a:pt x="121" y="5"/>
                    </a:lnTo>
                    <a:close/>
                  </a:path>
                </a:pathLst>
              </a:custGeom>
              <a:solidFill>
                <a:srgbClr val="5F3467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53">
                <a:extLst>
                  <a:ext uri="{FF2B5EF4-FFF2-40B4-BE49-F238E27FC236}">
                    <a16:creationId xmlns:a16="http://schemas.microsoft.com/office/drawing/2014/main" id="{16D61FB3-4971-B668-1704-171007A30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9596" y="2319969"/>
                <a:ext cx="168644" cy="290068"/>
              </a:xfrm>
              <a:custGeom>
                <a:avLst/>
                <a:gdLst>
                  <a:gd name="T0" fmla="*/ 5 w 100"/>
                  <a:gd name="T1" fmla="*/ 167 h 172"/>
                  <a:gd name="T2" fmla="*/ 16 w 100"/>
                  <a:gd name="T3" fmla="*/ 163 h 172"/>
                  <a:gd name="T4" fmla="*/ 24 w 100"/>
                  <a:gd name="T5" fmla="*/ 163 h 172"/>
                  <a:gd name="T6" fmla="*/ 31 w 100"/>
                  <a:gd name="T7" fmla="*/ 168 h 172"/>
                  <a:gd name="T8" fmla="*/ 32 w 100"/>
                  <a:gd name="T9" fmla="*/ 163 h 172"/>
                  <a:gd name="T10" fmla="*/ 38 w 100"/>
                  <a:gd name="T11" fmla="*/ 161 h 172"/>
                  <a:gd name="T12" fmla="*/ 44 w 100"/>
                  <a:gd name="T13" fmla="*/ 163 h 172"/>
                  <a:gd name="T14" fmla="*/ 49 w 100"/>
                  <a:gd name="T15" fmla="*/ 161 h 172"/>
                  <a:gd name="T16" fmla="*/ 52 w 100"/>
                  <a:gd name="T17" fmla="*/ 154 h 172"/>
                  <a:gd name="T18" fmla="*/ 55 w 100"/>
                  <a:gd name="T19" fmla="*/ 150 h 172"/>
                  <a:gd name="T20" fmla="*/ 59 w 100"/>
                  <a:gd name="T21" fmla="*/ 157 h 172"/>
                  <a:gd name="T22" fmla="*/ 66 w 100"/>
                  <a:gd name="T23" fmla="*/ 157 h 172"/>
                  <a:gd name="T24" fmla="*/ 68 w 100"/>
                  <a:gd name="T25" fmla="*/ 150 h 172"/>
                  <a:gd name="T26" fmla="*/ 74 w 100"/>
                  <a:gd name="T27" fmla="*/ 145 h 172"/>
                  <a:gd name="T28" fmla="*/ 78 w 100"/>
                  <a:gd name="T29" fmla="*/ 139 h 172"/>
                  <a:gd name="T30" fmla="*/ 80 w 100"/>
                  <a:gd name="T31" fmla="*/ 131 h 172"/>
                  <a:gd name="T32" fmla="*/ 81 w 100"/>
                  <a:gd name="T33" fmla="*/ 127 h 172"/>
                  <a:gd name="T34" fmla="*/ 90 w 100"/>
                  <a:gd name="T35" fmla="*/ 125 h 172"/>
                  <a:gd name="T36" fmla="*/ 98 w 100"/>
                  <a:gd name="T37" fmla="*/ 123 h 172"/>
                  <a:gd name="T38" fmla="*/ 99 w 100"/>
                  <a:gd name="T39" fmla="*/ 115 h 172"/>
                  <a:gd name="T40" fmla="*/ 98 w 100"/>
                  <a:gd name="T41" fmla="*/ 112 h 172"/>
                  <a:gd name="T42" fmla="*/ 99 w 100"/>
                  <a:gd name="T43" fmla="*/ 107 h 172"/>
                  <a:gd name="T44" fmla="*/ 88 w 100"/>
                  <a:gd name="T45" fmla="*/ 0 h 172"/>
                  <a:gd name="T46" fmla="*/ 27 w 100"/>
                  <a:gd name="T47" fmla="*/ 5 h 172"/>
                  <a:gd name="T48" fmla="*/ 16 w 100"/>
                  <a:gd name="T49" fmla="*/ 12 h 172"/>
                  <a:gd name="T50" fmla="*/ 8 w 100"/>
                  <a:gd name="T51" fmla="*/ 12 h 172"/>
                  <a:gd name="T52" fmla="*/ 10 w 100"/>
                  <a:gd name="T53" fmla="*/ 106 h 172"/>
                  <a:gd name="T54" fmla="*/ 10 w 100"/>
                  <a:gd name="T55" fmla="*/ 113 h 172"/>
                  <a:gd name="T56" fmla="*/ 15 w 100"/>
                  <a:gd name="T57" fmla="*/ 124 h 172"/>
                  <a:gd name="T58" fmla="*/ 16 w 100"/>
                  <a:gd name="T59" fmla="*/ 134 h 172"/>
                  <a:gd name="T60" fmla="*/ 11 w 100"/>
                  <a:gd name="T61" fmla="*/ 140 h 172"/>
                  <a:gd name="T62" fmla="*/ 8 w 100"/>
                  <a:gd name="T63" fmla="*/ 147 h 172"/>
                  <a:gd name="T64" fmla="*/ 4 w 100"/>
                  <a:gd name="T65" fmla="*/ 156 h 172"/>
                  <a:gd name="T66" fmla="*/ 0 w 100"/>
                  <a:gd name="T67" fmla="*/ 161 h 172"/>
                  <a:gd name="T68" fmla="*/ 1 w 100"/>
                  <a:gd name="T69" fmla="*/ 171 h 172"/>
                  <a:gd name="T70" fmla="*/ 2 w 100"/>
                  <a:gd name="T7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0" h="172">
                    <a:moveTo>
                      <a:pt x="5" y="172"/>
                    </a:moveTo>
                    <a:lnTo>
                      <a:pt x="5" y="167"/>
                    </a:lnTo>
                    <a:lnTo>
                      <a:pt x="13" y="167"/>
                    </a:lnTo>
                    <a:lnTo>
                      <a:pt x="16" y="163"/>
                    </a:lnTo>
                    <a:lnTo>
                      <a:pt x="19" y="163"/>
                    </a:lnTo>
                    <a:lnTo>
                      <a:pt x="24" y="163"/>
                    </a:lnTo>
                    <a:lnTo>
                      <a:pt x="27" y="166"/>
                    </a:lnTo>
                    <a:lnTo>
                      <a:pt x="31" y="168"/>
                    </a:lnTo>
                    <a:lnTo>
                      <a:pt x="32" y="167"/>
                    </a:lnTo>
                    <a:lnTo>
                      <a:pt x="32" y="163"/>
                    </a:lnTo>
                    <a:lnTo>
                      <a:pt x="36" y="162"/>
                    </a:lnTo>
                    <a:lnTo>
                      <a:pt x="38" y="161"/>
                    </a:lnTo>
                    <a:lnTo>
                      <a:pt x="42" y="161"/>
                    </a:lnTo>
                    <a:lnTo>
                      <a:pt x="44" y="163"/>
                    </a:lnTo>
                    <a:lnTo>
                      <a:pt x="48" y="164"/>
                    </a:lnTo>
                    <a:lnTo>
                      <a:pt x="49" y="161"/>
                    </a:lnTo>
                    <a:lnTo>
                      <a:pt x="49" y="157"/>
                    </a:lnTo>
                    <a:lnTo>
                      <a:pt x="52" y="154"/>
                    </a:lnTo>
                    <a:lnTo>
                      <a:pt x="53" y="150"/>
                    </a:lnTo>
                    <a:lnTo>
                      <a:pt x="55" y="150"/>
                    </a:lnTo>
                    <a:lnTo>
                      <a:pt x="56" y="154"/>
                    </a:lnTo>
                    <a:lnTo>
                      <a:pt x="59" y="157"/>
                    </a:lnTo>
                    <a:lnTo>
                      <a:pt x="60" y="158"/>
                    </a:lnTo>
                    <a:lnTo>
                      <a:pt x="66" y="157"/>
                    </a:lnTo>
                    <a:lnTo>
                      <a:pt x="68" y="153"/>
                    </a:lnTo>
                    <a:lnTo>
                      <a:pt x="68" y="150"/>
                    </a:lnTo>
                    <a:lnTo>
                      <a:pt x="71" y="145"/>
                    </a:lnTo>
                    <a:lnTo>
                      <a:pt x="74" y="145"/>
                    </a:lnTo>
                    <a:lnTo>
                      <a:pt x="76" y="143"/>
                    </a:lnTo>
                    <a:lnTo>
                      <a:pt x="78" y="139"/>
                    </a:lnTo>
                    <a:lnTo>
                      <a:pt x="80" y="135"/>
                    </a:lnTo>
                    <a:lnTo>
                      <a:pt x="80" y="131"/>
                    </a:lnTo>
                    <a:lnTo>
                      <a:pt x="81" y="129"/>
                    </a:lnTo>
                    <a:lnTo>
                      <a:pt x="81" y="127"/>
                    </a:lnTo>
                    <a:lnTo>
                      <a:pt x="82" y="126"/>
                    </a:lnTo>
                    <a:lnTo>
                      <a:pt x="90" y="125"/>
                    </a:lnTo>
                    <a:lnTo>
                      <a:pt x="94" y="123"/>
                    </a:lnTo>
                    <a:lnTo>
                      <a:pt x="98" y="123"/>
                    </a:lnTo>
                    <a:lnTo>
                      <a:pt x="100" y="121"/>
                    </a:lnTo>
                    <a:lnTo>
                      <a:pt x="99" y="115"/>
                    </a:lnTo>
                    <a:lnTo>
                      <a:pt x="100" y="113"/>
                    </a:lnTo>
                    <a:lnTo>
                      <a:pt x="98" y="112"/>
                    </a:lnTo>
                    <a:lnTo>
                      <a:pt x="97" y="108"/>
                    </a:lnTo>
                    <a:lnTo>
                      <a:pt x="99" y="107"/>
                    </a:lnTo>
                    <a:lnTo>
                      <a:pt x="88" y="1"/>
                    </a:lnTo>
                    <a:lnTo>
                      <a:pt x="88" y="0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0" y="9"/>
                    </a:lnTo>
                    <a:lnTo>
                      <a:pt x="16" y="12"/>
                    </a:lnTo>
                    <a:lnTo>
                      <a:pt x="13" y="13"/>
                    </a:lnTo>
                    <a:lnTo>
                      <a:pt x="8" y="12"/>
                    </a:lnTo>
                    <a:lnTo>
                      <a:pt x="11" y="103"/>
                    </a:lnTo>
                    <a:lnTo>
                      <a:pt x="10" y="106"/>
                    </a:lnTo>
                    <a:lnTo>
                      <a:pt x="10" y="109"/>
                    </a:lnTo>
                    <a:lnTo>
                      <a:pt x="10" y="113"/>
                    </a:lnTo>
                    <a:lnTo>
                      <a:pt x="11" y="117"/>
                    </a:lnTo>
                    <a:lnTo>
                      <a:pt x="15" y="124"/>
                    </a:lnTo>
                    <a:lnTo>
                      <a:pt x="16" y="130"/>
                    </a:lnTo>
                    <a:lnTo>
                      <a:pt x="16" y="134"/>
                    </a:lnTo>
                    <a:lnTo>
                      <a:pt x="13" y="136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8" y="147"/>
                    </a:lnTo>
                    <a:lnTo>
                      <a:pt x="5" y="150"/>
                    </a:lnTo>
                    <a:lnTo>
                      <a:pt x="4" y="156"/>
                    </a:lnTo>
                    <a:lnTo>
                      <a:pt x="2" y="157"/>
                    </a:lnTo>
                    <a:lnTo>
                      <a:pt x="0" y="161"/>
                    </a:lnTo>
                    <a:lnTo>
                      <a:pt x="0" y="167"/>
                    </a:lnTo>
                    <a:lnTo>
                      <a:pt x="1" y="171"/>
                    </a:lnTo>
                    <a:lnTo>
                      <a:pt x="2" y="172"/>
                    </a:lnTo>
                    <a:lnTo>
                      <a:pt x="2" y="172"/>
                    </a:lnTo>
                    <a:lnTo>
                      <a:pt x="5" y="172"/>
                    </a:lnTo>
                    <a:close/>
                  </a:path>
                </a:pathLst>
              </a:custGeom>
              <a:solidFill>
                <a:srgbClr val="1699F2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54">
                <a:extLst>
                  <a:ext uri="{FF2B5EF4-FFF2-40B4-BE49-F238E27FC236}">
                    <a16:creationId xmlns:a16="http://schemas.microsoft.com/office/drawing/2014/main" id="{97737658-E621-3A08-0374-F0F78A268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9028" y="2282867"/>
                <a:ext cx="217551" cy="381136"/>
              </a:xfrm>
              <a:custGeom>
                <a:avLst/>
                <a:gdLst>
                  <a:gd name="T0" fmla="*/ 88 w 129"/>
                  <a:gd name="T1" fmla="*/ 217 h 226"/>
                  <a:gd name="T2" fmla="*/ 96 w 129"/>
                  <a:gd name="T3" fmla="*/ 222 h 226"/>
                  <a:gd name="T4" fmla="*/ 102 w 129"/>
                  <a:gd name="T5" fmla="*/ 222 h 226"/>
                  <a:gd name="T6" fmla="*/ 102 w 129"/>
                  <a:gd name="T7" fmla="*/ 216 h 226"/>
                  <a:gd name="T8" fmla="*/ 105 w 129"/>
                  <a:gd name="T9" fmla="*/ 209 h 226"/>
                  <a:gd name="T10" fmla="*/ 113 w 129"/>
                  <a:gd name="T11" fmla="*/ 206 h 226"/>
                  <a:gd name="T12" fmla="*/ 112 w 129"/>
                  <a:gd name="T13" fmla="*/ 200 h 226"/>
                  <a:gd name="T14" fmla="*/ 112 w 129"/>
                  <a:gd name="T15" fmla="*/ 195 h 226"/>
                  <a:gd name="T16" fmla="*/ 115 w 129"/>
                  <a:gd name="T17" fmla="*/ 194 h 226"/>
                  <a:gd name="T18" fmla="*/ 113 w 129"/>
                  <a:gd name="T19" fmla="*/ 189 h 226"/>
                  <a:gd name="T20" fmla="*/ 115 w 129"/>
                  <a:gd name="T21" fmla="*/ 179 h 226"/>
                  <a:gd name="T22" fmla="*/ 118 w 129"/>
                  <a:gd name="T23" fmla="*/ 172 h 226"/>
                  <a:gd name="T24" fmla="*/ 123 w 129"/>
                  <a:gd name="T25" fmla="*/ 167 h 226"/>
                  <a:gd name="T26" fmla="*/ 126 w 129"/>
                  <a:gd name="T27" fmla="*/ 158 h 226"/>
                  <a:gd name="T28" fmla="*/ 129 w 129"/>
                  <a:gd name="T29" fmla="*/ 152 h 226"/>
                  <a:gd name="T30" fmla="*/ 124 w 129"/>
                  <a:gd name="T31" fmla="*/ 139 h 226"/>
                  <a:gd name="T32" fmla="*/ 123 w 129"/>
                  <a:gd name="T33" fmla="*/ 131 h 226"/>
                  <a:gd name="T34" fmla="*/ 124 w 129"/>
                  <a:gd name="T35" fmla="*/ 125 h 226"/>
                  <a:gd name="T36" fmla="*/ 122 w 129"/>
                  <a:gd name="T37" fmla="*/ 34 h 226"/>
                  <a:gd name="T38" fmla="*/ 116 w 129"/>
                  <a:gd name="T39" fmla="*/ 26 h 226"/>
                  <a:gd name="T40" fmla="*/ 113 w 129"/>
                  <a:gd name="T41" fmla="*/ 17 h 226"/>
                  <a:gd name="T42" fmla="*/ 107 w 129"/>
                  <a:gd name="T43" fmla="*/ 3 h 226"/>
                  <a:gd name="T44" fmla="*/ 24 w 129"/>
                  <a:gd name="T45" fmla="*/ 5 h 226"/>
                  <a:gd name="T46" fmla="*/ 22 w 129"/>
                  <a:gd name="T47" fmla="*/ 3 h 226"/>
                  <a:gd name="T48" fmla="*/ 21 w 129"/>
                  <a:gd name="T49" fmla="*/ 8 h 226"/>
                  <a:gd name="T50" fmla="*/ 28 w 129"/>
                  <a:gd name="T51" fmla="*/ 14 h 226"/>
                  <a:gd name="T52" fmla="*/ 38 w 129"/>
                  <a:gd name="T53" fmla="*/ 23 h 226"/>
                  <a:gd name="T54" fmla="*/ 36 w 129"/>
                  <a:gd name="T55" fmla="*/ 32 h 226"/>
                  <a:gd name="T56" fmla="*/ 31 w 129"/>
                  <a:gd name="T57" fmla="*/ 43 h 226"/>
                  <a:gd name="T58" fmla="*/ 27 w 129"/>
                  <a:gd name="T59" fmla="*/ 47 h 226"/>
                  <a:gd name="T60" fmla="*/ 15 w 129"/>
                  <a:gd name="T61" fmla="*/ 50 h 226"/>
                  <a:gd name="T62" fmla="*/ 12 w 129"/>
                  <a:gd name="T63" fmla="*/ 55 h 226"/>
                  <a:gd name="T64" fmla="*/ 15 w 129"/>
                  <a:gd name="T65" fmla="*/ 65 h 226"/>
                  <a:gd name="T66" fmla="*/ 13 w 129"/>
                  <a:gd name="T67" fmla="*/ 70 h 226"/>
                  <a:gd name="T68" fmla="*/ 11 w 129"/>
                  <a:gd name="T69" fmla="*/ 77 h 226"/>
                  <a:gd name="T70" fmla="*/ 2 w 129"/>
                  <a:gd name="T71" fmla="*/ 86 h 226"/>
                  <a:gd name="T72" fmla="*/ 0 w 129"/>
                  <a:gd name="T73" fmla="*/ 95 h 226"/>
                  <a:gd name="T74" fmla="*/ 0 w 129"/>
                  <a:gd name="T75" fmla="*/ 113 h 226"/>
                  <a:gd name="T76" fmla="*/ 21 w 129"/>
                  <a:gd name="T77" fmla="*/ 136 h 226"/>
                  <a:gd name="T78" fmla="*/ 25 w 129"/>
                  <a:gd name="T79" fmla="*/ 150 h 226"/>
                  <a:gd name="T80" fmla="*/ 31 w 129"/>
                  <a:gd name="T81" fmla="*/ 151 h 226"/>
                  <a:gd name="T82" fmla="*/ 39 w 129"/>
                  <a:gd name="T83" fmla="*/ 150 h 226"/>
                  <a:gd name="T84" fmla="*/ 45 w 129"/>
                  <a:gd name="T85" fmla="*/ 156 h 226"/>
                  <a:gd name="T86" fmla="*/ 41 w 129"/>
                  <a:gd name="T87" fmla="*/ 167 h 226"/>
                  <a:gd name="T88" fmla="*/ 39 w 129"/>
                  <a:gd name="T89" fmla="*/ 175 h 226"/>
                  <a:gd name="T90" fmla="*/ 44 w 129"/>
                  <a:gd name="T91" fmla="*/ 185 h 226"/>
                  <a:gd name="T92" fmla="*/ 53 w 129"/>
                  <a:gd name="T93" fmla="*/ 189 h 226"/>
                  <a:gd name="T94" fmla="*/ 68 w 129"/>
                  <a:gd name="T95" fmla="*/ 200 h 226"/>
                  <a:gd name="T96" fmla="*/ 70 w 129"/>
                  <a:gd name="T97" fmla="*/ 214 h 226"/>
                  <a:gd name="T98" fmla="*/ 74 w 129"/>
                  <a:gd name="T99" fmla="*/ 222 h 226"/>
                  <a:gd name="T100" fmla="*/ 76 w 129"/>
                  <a:gd name="T101" fmla="*/ 222 h 226"/>
                  <a:gd name="T102" fmla="*/ 83 w 129"/>
                  <a:gd name="T103" fmla="*/ 221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9" h="226">
                    <a:moveTo>
                      <a:pt x="86" y="218"/>
                    </a:moveTo>
                    <a:lnTo>
                      <a:pt x="88" y="217"/>
                    </a:lnTo>
                    <a:lnTo>
                      <a:pt x="92" y="219"/>
                    </a:lnTo>
                    <a:lnTo>
                      <a:pt x="96" y="222"/>
                    </a:lnTo>
                    <a:lnTo>
                      <a:pt x="99" y="222"/>
                    </a:lnTo>
                    <a:lnTo>
                      <a:pt x="102" y="222"/>
                    </a:lnTo>
                    <a:lnTo>
                      <a:pt x="104" y="221"/>
                    </a:lnTo>
                    <a:lnTo>
                      <a:pt x="102" y="216"/>
                    </a:lnTo>
                    <a:lnTo>
                      <a:pt x="102" y="211"/>
                    </a:lnTo>
                    <a:lnTo>
                      <a:pt x="105" y="209"/>
                    </a:lnTo>
                    <a:lnTo>
                      <a:pt x="111" y="207"/>
                    </a:lnTo>
                    <a:lnTo>
                      <a:pt x="113" y="206"/>
                    </a:lnTo>
                    <a:lnTo>
                      <a:pt x="112" y="203"/>
                    </a:lnTo>
                    <a:lnTo>
                      <a:pt x="112" y="200"/>
                    </a:lnTo>
                    <a:lnTo>
                      <a:pt x="112" y="199"/>
                    </a:lnTo>
                    <a:lnTo>
                      <a:pt x="112" y="195"/>
                    </a:lnTo>
                    <a:lnTo>
                      <a:pt x="115" y="194"/>
                    </a:lnTo>
                    <a:lnTo>
                      <a:pt x="115" y="194"/>
                    </a:lnTo>
                    <a:lnTo>
                      <a:pt x="114" y="193"/>
                    </a:lnTo>
                    <a:lnTo>
                      <a:pt x="113" y="189"/>
                    </a:lnTo>
                    <a:lnTo>
                      <a:pt x="113" y="183"/>
                    </a:lnTo>
                    <a:lnTo>
                      <a:pt x="115" y="179"/>
                    </a:lnTo>
                    <a:lnTo>
                      <a:pt x="117" y="178"/>
                    </a:lnTo>
                    <a:lnTo>
                      <a:pt x="118" y="172"/>
                    </a:lnTo>
                    <a:lnTo>
                      <a:pt x="121" y="169"/>
                    </a:lnTo>
                    <a:lnTo>
                      <a:pt x="123" y="167"/>
                    </a:lnTo>
                    <a:lnTo>
                      <a:pt x="124" y="162"/>
                    </a:lnTo>
                    <a:lnTo>
                      <a:pt x="126" y="158"/>
                    </a:lnTo>
                    <a:lnTo>
                      <a:pt x="129" y="156"/>
                    </a:lnTo>
                    <a:lnTo>
                      <a:pt x="129" y="152"/>
                    </a:lnTo>
                    <a:lnTo>
                      <a:pt x="128" y="146"/>
                    </a:lnTo>
                    <a:lnTo>
                      <a:pt x="124" y="139"/>
                    </a:lnTo>
                    <a:lnTo>
                      <a:pt x="123" y="135"/>
                    </a:lnTo>
                    <a:lnTo>
                      <a:pt x="123" y="131"/>
                    </a:lnTo>
                    <a:lnTo>
                      <a:pt x="123" y="128"/>
                    </a:lnTo>
                    <a:lnTo>
                      <a:pt x="124" y="125"/>
                    </a:lnTo>
                    <a:lnTo>
                      <a:pt x="121" y="34"/>
                    </a:lnTo>
                    <a:lnTo>
                      <a:pt x="122" y="34"/>
                    </a:lnTo>
                    <a:lnTo>
                      <a:pt x="118" y="31"/>
                    </a:lnTo>
                    <a:lnTo>
                      <a:pt x="116" y="26"/>
                    </a:lnTo>
                    <a:lnTo>
                      <a:pt x="114" y="23"/>
                    </a:lnTo>
                    <a:lnTo>
                      <a:pt x="113" y="17"/>
                    </a:lnTo>
                    <a:lnTo>
                      <a:pt x="109" y="13"/>
                    </a:lnTo>
                    <a:lnTo>
                      <a:pt x="107" y="3"/>
                    </a:lnTo>
                    <a:lnTo>
                      <a:pt x="107" y="0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4" y="11"/>
                    </a:lnTo>
                    <a:lnTo>
                      <a:pt x="28" y="14"/>
                    </a:lnTo>
                    <a:lnTo>
                      <a:pt x="33" y="18"/>
                    </a:lnTo>
                    <a:lnTo>
                      <a:pt x="38" y="23"/>
                    </a:lnTo>
                    <a:lnTo>
                      <a:pt x="38" y="26"/>
                    </a:lnTo>
                    <a:lnTo>
                      <a:pt x="36" y="32"/>
                    </a:lnTo>
                    <a:lnTo>
                      <a:pt x="34" y="35"/>
                    </a:lnTo>
                    <a:lnTo>
                      <a:pt x="31" y="43"/>
                    </a:lnTo>
                    <a:lnTo>
                      <a:pt x="29" y="45"/>
                    </a:lnTo>
                    <a:lnTo>
                      <a:pt x="27" y="47"/>
                    </a:lnTo>
                    <a:lnTo>
                      <a:pt x="21" y="50"/>
                    </a:lnTo>
                    <a:lnTo>
                      <a:pt x="15" y="50"/>
                    </a:lnTo>
                    <a:lnTo>
                      <a:pt x="12" y="51"/>
                    </a:lnTo>
                    <a:lnTo>
                      <a:pt x="12" y="55"/>
                    </a:lnTo>
                    <a:lnTo>
                      <a:pt x="12" y="58"/>
                    </a:lnTo>
                    <a:lnTo>
                      <a:pt x="15" y="65"/>
                    </a:lnTo>
                    <a:lnTo>
                      <a:pt x="17" y="67"/>
                    </a:lnTo>
                    <a:lnTo>
                      <a:pt x="13" y="70"/>
                    </a:lnTo>
                    <a:lnTo>
                      <a:pt x="13" y="77"/>
                    </a:lnTo>
                    <a:lnTo>
                      <a:pt x="11" y="77"/>
                    </a:lnTo>
                    <a:lnTo>
                      <a:pt x="8" y="80"/>
                    </a:lnTo>
                    <a:lnTo>
                      <a:pt x="2" y="86"/>
                    </a:lnTo>
                    <a:lnTo>
                      <a:pt x="3" y="92"/>
                    </a:lnTo>
                    <a:lnTo>
                      <a:pt x="0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6" y="123"/>
                    </a:lnTo>
                    <a:lnTo>
                      <a:pt x="21" y="136"/>
                    </a:lnTo>
                    <a:lnTo>
                      <a:pt x="25" y="142"/>
                    </a:lnTo>
                    <a:lnTo>
                      <a:pt x="25" y="150"/>
                    </a:lnTo>
                    <a:lnTo>
                      <a:pt x="30" y="154"/>
                    </a:lnTo>
                    <a:lnTo>
                      <a:pt x="31" y="151"/>
                    </a:lnTo>
                    <a:lnTo>
                      <a:pt x="34" y="150"/>
                    </a:lnTo>
                    <a:lnTo>
                      <a:pt x="39" y="150"/>
                    </a:lnTo>
                    <a:lnTo>
                      <a:pt x="42" y="153"/>
                    </a:lnTo>
                    <a:lnTo>
                      <a:pt x="45" y="156"/>
                    </a:lnTo>
                    <a:lnTo>
                      <a:pt x="42" y="162"/>
                    </a:lnTo>
                    <a:lnTo>
                      <a:pt x="41" y="167"/>
                    </a:lnTo>
                    <a:lnTo>
                      <a:pt x="41" y="170"/>
                    </a:lnTo>
                    <a:lnTo>
                      <a:pt x="39" y="175"/>
                    </a:lnTo>
                    <a:lnTo>
                      <a:pt x="39" y="180"/>
                    </a:lnTo>
                    <a:lnTo>
                      <a:pt x="44" y="185"/>
                    </a:lnTo>
                    <a:lnTo>
                      <a:pt x="51" y="190"/>
                    </a:lnTo>
                    <a:lnTo>
                      <a:pt x="53" y="189"/>
                    </a:lnTo>
                    <a:lnTo>
                      <a:pt x="64" y="196"/>
                    </a:lnTo>
                    <a:lnTo>
                      <a:pt x="68" y="200"/>
                    </a:lnTo>
                    <a:lnTo>
                      <a:pt x="71" y="209"/>
                    </a:lnTo>
                    <a:lnTo>
                      <a:pt x="70" y="214"/>
                    </a:lnTo>
                    <a:lnTo>
                      <a:pt x="69" y="217"/>
                    </a:lnTo>
                    <a:lnTo>
                      <a:pt x="74" y="222"/>
                    </a:lnTo>
                    <a:lnTo>
                      <a:pt x="74" y="226"/>
                    </a:lnTo>
                    <a:lnTo>
                      <a:pt x="76" y="222"/>
                    </a:lnTo>
                    <a:lnTo>
                      <a:pt x="80" y="222"/>
                    </a:lnTo>
                    <a:lnTo>
                      <a:pt x="83" y="221"/>
                    </a:lnTo>
                    <a:lnTo>
                      <a:pt x="86" y="218"/>
                    </a:lnTo>
                    <a:close/>
                  </a:path>
                </a:pathLst>
              </a:custGeom>
              <a:solidFill>
                <a:srgbClr val="1699F2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55">
                <a:extLst>
                  <a:ext uri="{FF2B5EF4-FFF2-40B4-BE49-F238E27FC236}">
                    <a16:creationId xmlns:a16="http://schemas.microsoft.com/office/drawing/2014/main" id="{0DABE12C-70FF-603B-7295-762B88B3A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2570" y="2198544"/>
                <a:ext cx="330543" cy="242848"/>
              </a:xfrm>
              <a:custGeom>
                <a:avLst/>
                <a:gdLst>
                  <a:gd name="T0" fmla="*/ 196 w 231"/>
                  <a:gd name="T1" fmla="*/ 154 h 170"/>
                  <a:gd name="T2" fmla="*/ 201 w 231"/>
                  <a:gd name="T3" fmla="*/ 150 h 170"/>
                  <a:gd name="T4" fmla="*/ 206 w 231"/>
                  <a:gd name="T5" fmla="*/ 139 h 170"/>
                  <a:gd name="T6" fmla="*/ 200 w 231"/>
                  <a:gd name="T7" fmla="*/ 128 h 170"/>
                  <a:gd name="T8" fmla="*/ 200 w 231"/>
                  <a:gd name="T9" fmla="*/ 120 h 170"/>
                  <a:gd name="T10" fmla="*/ 211 w 231"/>
                  <a:gd name="T11" fmla="*/ 118 h 170"/>
                  <a:gd name="T12" fmla="*/ 220 w 231"/>
                  <a:gd name="T13" fmla="*/ 113 h 170"/>
                  <a:gd name="T14" fmla="*/ 226 w 231"/>
                  <a:gd name="T15" fmla="*/ 101 h 170"/>
                  <a:gd name="T16" fmla="*/ 231 w 231"/>
                  <a:gd name="T17" fmla="*/ 90 h 170"/>
                  <a:gd name="T18" fmla="*/ 225 w 231"/>
                  <a:gd name="T19" fmla="*/ 81 h 170"/>
                  <a:gd name="T20" fmla="*/ 215 w 231"/>
                  <a:gd name="T21" fmla="*/ 72 h 170"/>
                  <a:gd name="T22" fmla="*/ 211 w 231"/>
                  <a:gd name="T23" fmla="*/ 66 h 170"/>
                  <a:gd name="T24" fmla="*/ 214 w 231"/>
                  <a:gd name="T25" fmla="*/ 65 h 170"/>
                  <a:gd name="T26" fmla="*/ 206 w 231"/>
                  <a:gd name="T27" fmla="*/ 59 h 170"/>
                  <a:gd name="T28" fmla="*/ 196 w 231"/>
                  <a:gd name="T29" fmla="*/ 55 h 170"/>
                  <a:gd name="T30" fmla="*/ 194 w 231"/>
                  <a:gd name="T31" fmla="*/ 45 h 170"/>
                  <a:gd name="T32" fmla="*/ 194 w 231"/>
                  <a:gd name="T33" fmla="*/ 35 h 170"/>
                  <a:gd name="T34" fmla="*/ 192 w 231"/>
                  <a:gd name="T35" fmla="*/ 25 h 170"/>
                  <a:gd name="T36" fmla="*/ 7 w 231"/>
                  <a:gd name="T37" fmla="*/ 22 h 170"/>
                  <a:gd name="T38" fmla="*/ 8 w 231"/>
                  <a:gd name="T39" fmla="*/ 0 h 170"/>
                  <a:gd name="T40" fmla="*/ 4 w 231"/>
                  <a:gd name="T41" fmla="*/ 23 h 170"/>
                  <a:gd name="T42" fmla="*/ 3 w 231"/>
                  <a:gd name="T43" fmla="*/ 31 h 170"/>
                  <a:gd name="T44" fmla="*/ 7 w 231"/>
                  <a:gd name="T45" fmla="*/ 37 h 170"/>
                  <a:gd name="T46" fmla="*/ 5 w 231"/>
                  <a:gd name="T47" fmla="*/ 42 h 170"/>
                  <a:gd name="T48" fmla="*/ 4 w 231"/>
                  <a:gd name="T49" fmla="*/ 52 h 170"/>
                  <a:gd name="T50" fmla="*/ 0 w 231"/>
                  <a:gd name="T51" fmla="*/ 56 h 170"/>
                  <a:gd name="T52" fmla="*/ 4 w 231"/>
                  <a:gd name="T53" fmla="*/ 62 h 170"/>
                  <a:gd name="T54" fmla="*/ 4 w 231"/>
                  <a:gd name="T55" fmla="*/ 69 h 170"/>
                  <a:gd name="T56" fmla="*/ 6 w 231"/>
                  <a:gd name="T57" fmla="*/ 71 h 170"/>
                  <a:gd name="T58" fmla="*/ 12 w 231"/>
                  <a:gd name="T59" fmla="*/ 85 h 170"/>
                  <a:gd name="T60" fmla="*/ 16 w 231"/>
                  <a:gd name="T61" fmla="*/ 96 h 170"/>
                  <a:gd name="T62" fmla="*/ 19 w 231"/>
                  <a:gd name="T63" fmla="*/ 102 h 170"/>
                  <a:gd name="T64" fmla="*/ 20 w 231"/>
                  <a:gd name="T65" fmla="*/ 104 h 170"/>
                  <a:gd name="T66" fmla="*/ 18 w 231"/>
                  <a:gd name="T67" fmla="*/ 109 h 170"/>
                  <a:gd name="T68" fmla="*/ 20 w 231"/>
                  <a:gd name="T69" fmla="*/ 116 h 170"/>
                  <a:gd name="T70" fmla="*/ 24 w 231"/>
                  <a:gd name="T71" fmla="*/ 118 h 170"/>
                  <a:gd name="T72" fmla="*/ 26 w 231"/>
                  <a:gd name="T73" fmla="*/ 135 h 170"/>
                  <a:gd name="T74" fmla="*/ 27 w 231"/>
                  <a:gd name="T75" fmla="*/ 142 h 170"/>
                  <a:gd name="T76" fmla="*/ 28 w 231"/>
                  <a:gd name="T77" fmla="*/ 154 h 170"/>
                  <a:gd name="T78" fmla="*/ 30 w 231"/>
                  <a:gd name="T79" fmla="*/ 162 h 170"/>
                  <a:gd name="T80" fmla="*/ 188 w 231"/>
                  <a:gd name="T81" fmla="*/ 170 h 170"/>
                  <a:gd name="T82" fmla="*/ 189 w 231"/>
                  <a:gd name="T83" fmla="*/ 16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1" h="170">
                    <a:moveTo>
                      <a:pt x="189" y="161"/>
                    </a:moveTo>
                    <a:cubicBezTo>
                      <a:pt x="196" y="154"/>
                      <a:pt x="196" y="154"/>
                      <a:pt x="196" y="154"/>
                    </a:cubicBezTo>
                    <a:cubicBezTo>
                      <a:pt x="199" y="150"/>
                      <a:pt x="199" y="150"/>
                      <a:pt x="199" y="150"/>
                    </a:cubicBezTo>
                    <a:cubicBezTo>
                      <a:pt x="201" y="150"/>
                      <a:pt x="201" y="150"/>
                      <a:pt x="201" y="150"/>
                    </a:cubicBezTo>
                    <a:cubicBezTo>
                      <a:pt x="202" y="142"/>
                      <a:pt x="202" y="142"/>
                      <a:pt x="202" y="142"/>
                    </a:cubicBezTo>
                    <a:cubicBezTo>
                      <a:pt x="206" y="139"/>
                      <a:pt x="206" y="139"/>
                      <a:pt x="206" y="139"/>
                    </a:cubicBezTo>
                    <a:cubicBezTo>
                      <a:pt x="204" y="136"/>
                      <a:pt x="204" y="136"/>
                      <a:pt x="204" y="136"/>
                    </a:cubicBezTo>
                    <a:cubicBezTo>
                      <a:pt x="200" y="128"/>
                      <a:pt x="200" y="128"/>
                      <a:pt x="200" y="128"/>
                    </a:cubicBezTo>
                    <a:cubicBezTo>
                      <a:pt x="200" y="124"/>
                      <a:pt x="200" y="124"/>
                      <a:pt x="200" y="124"/>
                    </a:cubicBezTo>
                    <a:cubicBezTo>
                      <a:pt x="200" y="120"/>
                      <a:pt x="200" y="120"/>
                      <a:pt x="200" y="120"/>
                    </a:cubicBezTo>
                    <a:cubicBezTo>
                      <a:pt x="204" y="118"/>
                      <a:pt x="204" y="118"/>
                      <a:pt x="204" y="118"/>
                    </a:cubicBezTo>
                    <a:cubicBezTo>
                      <a:pt x="211" y="118"/>
                      <a:pt x="211" y="118"/>
                      <a:pt x="211" y="118"/>
                    </a:cubicBezTo>
                    <a:cubicBezTo>
                      <a:pt x="218" y="115"/>
                      <a:pt x="218" y="115"/>
                      <a:pt x="218" y="115"/>
                    </a:cubicBezTo>
                    <a:cubicBezTo>
                      <a:pt x="220" y="113"/>
                      <a:pt x="220" y="113"/>
                      <a:pt x="220" y="113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6" y="101"/>
                      <a:pt x="226" y="101"/>
                      <a:pt x="226" y="101"/>
                    </a:cubicBezTo>
                    <a:cubicBezTo>
                      <a:pt x="229" y="97"/>
                      <a:pt x="229" y="97"/>
                      <a:pt x="229" y="97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31" y="87"/>
                      <a:pt x="231" y="87"/>
                      <a:pt x="231" y="87"/>
                    </a:cubicBezTo>
                    <a:cubicBezTo>
                      <a:pt x="225" y="81"/>
                      <a:pt x="225" y="81"/>
                      <a:pt x="225" y="81"/>
                    </a:cubicBezTo>
                    <a:cubicBezTo>
                      <a:pt x="219" y="76"/>
                      <a:pt x="219" y="76"/>
                      <a:pt x="219" y="76"/>
                    </a:cubicBezTo>
                    <a:cubicBezTo>
                      <a:pt x="215" y="72"/>
                      <a:pt x="215" y="72"/>
                      <a:pt x="215" y="72"/>
                    </a:cubicBezTo>
                    <a:cubicBezTo>
                      <a:pt x="211" y="69"/>
                      <a:pt x="211" y="69"/>
                      <a:pt x="211" y="69"/>
                    </a:cubicBezTo>
                    <a:cubicBezTo>
                      <a:pt x="211" y="66"/>
                      <a:pt x="211" y="66"/>
                      <a:pt x="211" y="66"/>
                    </a:cubicBezTo>
                    <a:cubicBezTo>
                      <a:pt x="212" y="63"/>
                      <a:pt x="212" y="63"/>
                      <a:pt x="212" y="63"/>
                    </a:cubicBezTo>
                    <a:cubicBezTo>
                      <a:pt x="214" y="65"/>
                      <a:pt x="214" y="65"/>
                      <a:pt x="214" y="65"/>
                    </a:cubicBezTo>
                    <a:cubicBezTo>
                      <a:pt x="211" y="61"/>
                      <a:pt x="211" y="61"/>
                      <a:pt x="211" y="61"/>
                    </a:cubicBezTo>
                    <a:cubicBezTo>
                      <a:pt x="211" y="61"/>
                      <a:pt x="207" y="59"/>
                      <a:pt x="206" y="59"/>
                    </a:cubicBezTo>
                    <a:cubicBezTo>
                      <a:pt x="205" y="59"/>
                      <a:pt x="201" y="55"/>
                      <a:pt x="201" y="55"/>
                    </a:cubicBezTo>
                    <a:cubicBezTo>
                      <a:pt x="196" y="55"/>
                      <a:pt x="196" y="55"/>
                      <a:pt x="196" y="55"/>
                    </a:cubicBezTo>
                    <a:cubicBezTo>
                      <a:pt x="196" y="50"/>
                      <a:pt x="196" y="50"/>
                      <a:pt x="196" y="50"/>
                    </a:cubicBezTo>
                    <a:cubicBezTo>
                      <a:pt x="194" y="45"/>
                      <a:pt x="194" y="45"/>
                      <a:pt x="194" y="45"/>
                    </a:cubicBezTo>
                    <a:cubicBezTo>
                      <a:pt x="194" y="39"/>
                      <a:pt x="194" y="39"/>
                      <a:pt x="194" y="39"/>
                    </a:cubicBezTo>
                    <a:cubicBezTo>
                      <a:pt x="194" y="35"/>
                      <a:pt x="194" y="35"/>
                      <a:pt x="194" y="35"/>
                    </a:cubicBezTo>
                    <a:cubicBezTo>
                      <a:pt x="194" y="28"/>
                      <a:pt x="194" y="28"/>
                      <a:pt x="194" y="28"/>
                    </a:cubicBezTo>
                    <a:cubicBezTo>
                      <a:pt x="192" y="25"/>
                      <a:pt x="192" y="25"/>
                      <a:pt x="192" y="25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6" y="71"/>
                      <a:pt x="6" y="71"/>
                      <a:pt x="6" y="71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17" y="105"/>
                      <a:pt x="17" y="105"/>
                      <a:pt x="17" y="105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24" y="118"/>
                      <a:pt x="24" y="118"/>
                      <a:pt x="24" y="118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26" y="135"/>
                      <a:pt x="26" y="135"/>
                      <a:pt x="26" y="135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27" y="142"/>
                      <a:pt x="27" y="142"/>
                      <a:pt x="27" y="142"/>
                    </a:cubicBezTo>
                    <a:cubicBezTo>
                      <a:pt x="28" y="144"/>
                      <a:pt x="28" y="144"/>
                      <a:pt x="28" y="144"/>
                    </a:cubicBezTo>
                    <a:cubicBezTo>
                      <a:pt x="28" y="154"/>
                      <a:pt x="28" y="154"/>
                      <a:pt x="28" y="154"/>
                    </a:cubicBezTo>
                    <a:cubicBezTo>
                      <a:pt x="30" y="161"/>
                      <a:pt x="30" y="161"/>
                      <a:pt x="30" y="161"/>
                    </a:cubicBezTo>
                    <a:cubicBezTo>
                      <a:pt x="30" y="162"/>
                      <a:pt x="30" y="162"/>
                      <a:pt x="30" y="162"/>
                    </a:cubicBezTo>
                    <a:cubicBezTo>
                      <a:pt x="176" y="160"/>
                      <a:pt x="176" y="160"/>
                      <a:pt x="176" y="160"/>
                    </a:cubicBezTo>
                    <a:cubicBezTo>
                      <a:pt x="188" y="170"/>
                      <a:pt x="188" y="170"/>
                      <a:pt x="188" y="170"/>
                    </a:cubicBezTo>
                    <a:cubicBezTo>
                      <a:pt x="190" y="168"/>
                      <a:pt x="190" y="168"/>
                      <a:pt x="190" y="168"/>
                    </a:cubicBezTo>
                    <a:lnTo>
                      <a:pt x="189" y="161"/>
                    </a:lnTo>
                    <a:close/>
                  </a:path>
                </a:pathLst>
              </a:custGeom>
              <a:solidFill>
                <a:srgbClr val="1699F2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68">
                <a:extLst>
                  <a:ext uri="{FF2B5EF4-FFF2-40B4-BE49-F238E27FC236}">
                    <a16:creationId xmlns:a16="http://schemas.microsoft.com/office/drawing/2014/main" id="{544AC5B7-58E8-CF47-F0B3-CC6541C01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992" y="3013096"/>
                <a:ext cx="735560" cy="571704"/>
              </a:xfrm>
              <a:custGeom>
                <a:avLst/>
                <a:gdLst>
                  <a:gd name="connsiteX0" fmla="*/ 302516 w 770887"/>
                  <a:gd name="connsiteY0" fmla="*/ 482511 h 599162"/>
                  <a:gd name="connsiteX1" fmla="*/ 307819 w 770887"/>
                  <a:gd name="connsiteY1" fmla="*/ 487813 h 599162"/>
                  <a:gd name="connsiteX2" fmla="*/ 318423 w 770887"/>
                  <a:gd name="connsiteY2" fmla="*/ 494883 h 599162"/>
                  <a:gd name="connsiteX3" fmla="*/ 311354 w 770887"/>
                  <a:gd name="connsiteY3" fmla="*/ 496651 h 599162"/>
                  <a:gd name="connsiteX4" fmla="*/ 307819 w 770887"/>
                  <a:gd name="connsiteY4" fmla="*/ 496651 h 599162"/>
                  <a:gd name="connsiteX5" fmla="*/ 300749 w 770887"/>
                  <a:gd name="connsiteY5" fmla="*/ 501953 h 599162"/>
                  <a:gd name="connsiteX6" fmla="*/ 300749 w 770887"/>
                  <a:gd name="connsiteY6" fmla="*/ 503720 h 599162"/>
                  <a:gd name="connsiteX7" fmla="*/ 300749 w 770887"/>
                  <a:gd name="connsiteY7" fmla="*/ 509023 h 599162"/>
                  <a:gd name="connsiteX8" fmla="*/ 304284 w 770887"/>
                  <a:gd name="connsiteY8" fmla="*/ 509023 h 599162"/>
                  <a:gd name="connsiteX9" fmla="*/ 311354 w 770887"/>
                  <a:gd name="connsiteY9" fmla="*/ 517860 h 599162"/>
                  <a:gd name="connsiteX10" fmla="*/ 311354 w 770887"/>
                  <a:gd name="connsiteY10" fmla="*/ 521395 h 599162"/>
                  <a:gd name="connsiteX11" fmla="*/ 306051 w 770887"/>
                  <a:gd name="connsiteY11" fmla="*/ 523162 h 599162"/>
                  <a:gd name="connsiteX12" fmla="*/ 302516 w 770887"/>
                  <a:gd name="connsiteY12" fmla="*/ 523162 h 599162"/>
                  <a:gd name="connsiteX13" fmla="*/ 298982 w 770887"/>
                  <a:gd name="connsiteY13" fmla="*/ 524930 h 599162"/>
                  <a:gd name="connsiteX14" fmla="*/ 297214 w 770887"/>
                  <a:gd name="connsiteY14" fmla="*/ 524930 h 599162"/>
                  <a:gd name="connsiteX15" fmla="*/ 291912 w 770887"/>
                  <a:gd name="connsiteY15" fmla="*/ 528465 h 599162"/>
                  <a:gd name="connsiteX16" fmla="*/ 291912 w 770887"/>
                  <a:gd name="connsiteY16" fmla="*/ 533767 h 599162"/>
                  <a:gd name="connsiteX17" fmla="*/ 291912 w 770887"/>
                  <a:gd name="connsiteY17" fmla="*/ 535534 h 599162"/>
                  <a:gd name="connsiteX18" fmla="*/ 288377 w 770887"/>
                  <a:gd name="connsiteY18" fmla="*/ 540837 h 599162"/>
                  <a:gd name="connsiteX19" fmla="*/ 283075 w 770887"/>
                  <a:gd name="connsiteY19" fmla="*/ 531999 h 599162"/>
                  <a:gd name="connsiteX20" fmla="*/ 283075 w 770887"/>
                  <a:gd name="connsiteY20" fmla="*/ 533767 h 599162"/>
                  <a:gd name="connsiteX21" fmla="*/ 281307 w 770887"/>
                  <a:gd name="connsiteY21" fmla="*/ 537302 h 599162"/>
                  <a:gd name="connsiteX22" fmla="*/ 276005 w 770887"/>
                  <a:gd name="connsiteY22" fmla="*/ 542604 h 599162"/>
                  <a:gd name="connsiteX23" fmla="*/ 272470 w 770887"/>
                  <a:gd name="connsiteY23" fmla="*/ 549674 h 599162"/>
                  <a:gd name="connsiteX24" fmla="*/ 272470 w 770887"/>
                  <a:gd name="connsiteY24" fmla="*/ 551441 h 599162"/>
                  <a:gd name="connsiteX25" fmla="*/ 272470 w 770887"/>
                  <a:gd name="connsiteY25" fmla="*/ 558511 h 599162"/>
                  <a:gd name="connsiteX26" fmla="*/ 256563 w 770887"/>
                  <a:gd name="connsiteY26" fmla="*/ 558511 h 599162"/>
                  <a:gd name="connsiteX27" fmla="*/ 268935 w 770887"/>
                  <a:gd name="connsiteY27" fmla="*/ 554976 h 599162"/>
                  <a:gd name="connsiteX28" fmla="*/ 270703 w 770887"/>
                  <a:gd name="connsiteY28" fmla="*/ 551441 h 599162"/>
                  <a:gd name="connsiteX29" fmla="*/ 272470 w 770887"/>
                  <a:gd name="connsiteY29" fmla="*/ 547906 h 599162"/>
                  <a:gd name="connsiteX30" fmla="*/ 270703 w 770887"/>
                  <a:gd name="connsiteY30" fmla="*/ 542604 h 599162"/>
                  <a:gd name="connsiteX31" fmla="*/ 267168 w 770887"/>
                  <a:gd name="connsiteY31" fmla="*/ 540837 h 599162"/>
                  <a:gd name="connsiteX32" fmla="*/ 265400 w 770887"/>
                  <a:gd name="connsiteY32" fmla="*/ 540837 h 599162"/>
                  <a:gd name="connsiteX33" fmla="*/ 261866 w 770887"/>
                  <a:gd name="connsiteY33" fmla="*/ 537302 h 599162"/>
                  <a:gd name="connsiteX34" fmla="*/ 261866 w 770887"/>
                  <a:gd name="connsiteY34" fmla="*/ 535534 h 599162"/>
                  <a:gd name="connsiteX35" fmla="*/ 260098 w 770887"/>
                  <a:gd name="connsiteY35" fmla="*/ 524930 h 599162"/>
                  <a:gd name="connsiteX36" fmla="*/ 263633 w 770887"/>
                  <a:gd name="connsiteY36" fmla="*/ 521395 h 599162"/>
                  <a:gd name="connsiteX37" fmla="*/ 265400 w 770887"/>
                  <a:gd name="connsiteY37" fmla="*/ 517860 h 599162"/>
                  <a:gd name="connsiteX38" fmla="*/ 270703 w 770887"/>
                  <a:gd name="connsiteY38" fmla="*/ 514325 h 599162"/>
                  <a:gd name="connsiteX39" fmla="*/ 272470 w 770887"/>
                  <a:gd name="connsiteY39" fmla="*/ 516093 h 599162"/>
                  <a:gd name="connsiteX40" fmla="*/ 277772 w 770887"/>
                  <a:gd name="connsiteY40" fmla="*/ 521395 h 599162"/>
                  <a:gd name="connsiteX41" fmla="*/ 281307 w 770887"/>
                  <a:gd name="connsiteY41" fmla="*/ 528465 h 599162"/>
                  <a:gd name="connsiteX42" fmla="*/ 281307 w 770887"/>
                  <a:gd name="connsiteY42" fmla="*/ 521395 h 599162"/>
                  <a:gd name="connsiteX43" fmla="*/ 279540 w 770887"/>
                  <a:gd name="connsiteY43" fmla="*/ 514325 h 599162"/>
                  <a:gd name="connsiteX44" fmla="*/ 276005 w 770887"/>
                  <a:gd name="connsiteY44" fmla="*/ 509023 h 599162"/>
                  <a:gd name="connsiteX45" fmla="*/ 281307 w 770887"/>
                  <a:gd name="connsiteY45" fmla="*/ 507255 h 599162"/>
                  <a:gd name="connsiteX46" fmla="*/ 288377 w 770887"/>
                  <a:gd name="connsiteY46" fmla="*/ 510790 h 599162"/>
                  <a:gd name="connsiteX47" fmla="*/ 291912 w 770887"/>
                  <a:gd name="connsiteY47" fmla="*/ 510790 h 599162"/>
                  <a:gd name="connsiteX48" fmla="*/ 291912 w 770887"/>
                  <a:gd name="connsiteY48" fmla="*/ 507255 h 599162"/>
                  <a:gd name="connsiteX49" fmla="*/ 291912 w 770887"/>
                  <a:gd name="connsiteY49" fmla="*/ 505488 h 599162"/>
                  <a:gd name="connsiteX50" fmla="*/ 291912 w 770887"/>
                  <a:gd name="connsiteY50" fmla="*/ 501953 h 599162"/>
                  <a:gd name="connsiteX51" fmla="*/ 291912 w 770887"/>
                  <a:gd name="connsiteY51" fmla="*/ 496651 h 599162"/>
                  <a:gd name="connsiteX52" fmla="*/ 290144 w 770887"/>
                  <a:gd name="connsiteY52" fmla="*/ 493116 h 599162"/>
                  <a:gd name="connsiteX53" fmla="*/ 297214 w 770887"/>
                  <a:gd name="connsiteY53" fmla="*/ 487813 h 599162"/>
                  <a:gd name="connsiteX54" fmla="*/ 55075 w 770887"/>
                  <a:gd name="connsiteY54" fmla="*/ 374697 h 599162"/>
                  <a:gd name="connsiteX55" fmla="*/ 58610 w 770887"/>
                  <a:gd name="connsiteY55" fmla="*/ 374697 h 599162"/>
                  <a:gd name="connsiteX56" fmla="*/ 63912 w 770887"/>
                  <a:gd name="connsiteY56" fmla="*/ 385302 h 599162"/>
                  <a:gd name="connsiteX57" fmla="*/ 63912 w 770887"/>
                  <a:gd name="connsiteY57" fmla="*/ 390604 h 599162"/>
                  <a:gd name="connsiteX58" fmla="*/ 60377 w 770887"/>
                  <a:gd name="connsiteY58" fmla="*/ 395906 h 599162"/>
                  <a:gd name="connsiteX59" fmla="*/ 56842 w 770887"/>
                  <a:gd name="connsiteY59" fmla="*/ 395906 h 599162"/>
                  <a:gd name="connsiteX60" fmla="*/ 51540 w 770887"/>
                  <a:gd name="connsiteY60" fmla="*/ 395906 h 599162"/>
                  <a:gd name="connsiteX61" fmla="*/ 44470 w 770887"/>
                  <a:gd name="connsiteY61" fmla="*/ 390604 h 599162"/>
                  <a:gd name="connsiteX62" fmla="*/ 35633 w 770887"/>
                  <a:gd name="connsiteY62" fmla="*/ 383534 h 599162"/>
                  <a:gd name="connsiteX63" fmla="*/ 44470 w 770887"/>
                  <a:gd name="connsiteY63" fmla="*/ 378232 h 599162"/>
                  <a:gd name="connsiteX64" fmla="*/ 49773 w 770887"/>
                  <a:gd name="connsiteY64" fmla="*/ 378232 h 599162"/>
                  <a:gd name="connsiteX65" fmla="*/ 4447 w 770887"/>
                  <a:gd name="connsiteY65" fmla="*/ 224465 h 599162"/>
                  <a:gd name="connsiteX66" fmla="*/ 5929 w 770887"/>
                  <a:gd name="connsiteY66" fmla="*/ 230488 h 599162"/>
                  <a:gd name="connsiteX67" fmla="*/ 8894 w 770887"/>
                  <a:gd name="connsiteY67" fmla="*/ 233499 h 599162"/>
                  <a:gd name="connsiteX68" fmla="*/ 16306 w 770887"/>
                  <a:gd name="connsiteY68" fmla="*/ 235005 h 599162"/>
                  <a:gd name="connsiteX69" fmla="*/ 23717 w 770887"/>
                  <a:gd name="connsiteY69" fmla="*/ 235005 h 599162"/>
                  <a:gd name="connsiteX70" fmla="*/ 28164 w 770887"/>
                  <a:gd name="connsiteY70" fmla="*/ 238016 h 599162"/>
                  <a:gd name="connsiteX71" fmla="*/ 28164 w 770887"/>
                  <a:gd name="connsiteY71" fmla="*/ 242533 h 599162"/>
                  <a:gd name="connsiteX72" fmla="*/ 31129 w 770887"/>
                  <a:gd name="connsiteY72" fmla="*/ 245544 h 599162"/>
                  <a:gd name="connsiteX73" fmla="*/ 37058 w 770887"/>
                  <a:gd name="connsiteY73" fmla="*/ 251566 h 599162"/>
                  <a:gd name="connsiteX74" fmla="*/ 44470 w 770887"/>
                  <a:gd name="connsiteY74" fmla="*/ 262106 h 599162"/>
                  <a:gd name="connsiteX75" fmla="*/ 40023 w 770887"/>
                  <a:gd name="connsiteY75" fmla="*/ 262106 h 599162"/>
                  <a:gd name="connsiteX76" fmla="*/ 31129 w 770887"/>
                  <a:gd name="connsiteY76" fmla="*/ 262106 h 599162"/>
                  <a:gd name="connsiteX77" fmla="*/ 29647 w 770887"/>
                  <a:gd name="connsiteY77" fmla="*/ 265117 h 599162"/>
                  <a:gd name="connsiteX78" fmla="*/ 23717 w 770887"/>
                  <a:gd name="connsiteY78" fmla="*/ 259095 h 599162"/>
                  <a:gd name="connsiteX79" fmla="*/ 20753 w 770887"/>
                  <a:gd name="connsiteY79" fmla="*/ 250061 h 599162"/>
                  <a:gd name="connsiteX80" fmla="*/ 19270 w 770887"/>
                  <a:gd name="connsiteY80" fmla="*/ 247050 h 599162"/>
                  <a:gd name="connsiteX81" fmla="*/ 16306 w 770887"/>
                  <a:gd name="connsiteY81" fmla="*/ 244038 h 599162"/>
                  <a:gd name="connsiteX82" fmla="*/ 14823 w 770887"/>
                  <a:gd name="connsiteY82" fmla="*/ 244038 h 599162"/>
                  <a:gd name="connsiteX83" fmla="*/ 13341 w 770887"/>
                  <a:gd name="connsiteY83" fmla="*/ 244038 h 599162"/>
                  <a:gd name="connsiteX84" fmla="*/ 10376 w 770887"/>
                  <a:gd name="connsiteY84" fmla="*/ 244038 h 599162"/>
                  <a:gd name="connsiteX85" fmla="*/ 8894 w 770887"/>
                  <a:gd name="connsiteY85" fmla="*/ 244038 h 599162"/>
                  <a:gd name="connsiteX86" fmla="*/ 4447 w 770887"/>
                  <a:gd name="connsiteY86" fmla="*/ 244038 h 599162"/>
                  <a:gd name="connsiteX87" fmla="*/ 2964 w 770887"/>
                  <a:gd name="connsiteY87" fmla="*/ 242533 h 599162"/>
                  <a:gd name="connsiteX88" fmla="*/ 1482 w 770887"/>
                  <a:gd name="connsiteY88" fmla="*/ 239521 h 599162"/>
                  <a:gd name="connsiteX89" fmla="*/ 0 w 770887"/>
                  <a:gd name="connsiteY89" fmla="*/ 235005 h 599162"/>
                  <a:gd name="connsiteX90" fmla="*/ 0 w 770887"/>
                  <a:gd name="connsiteY90" fmla="*/ 230488 h 599162"/>
                  <a:gd name="connsiteX91" fmla="*/ 4447 w 770887"/>
                  <a:gd name="connsiteY91" fmla="*/ 224465 h 599162"/>
                  <a:gd name="connsiteX92" fmla="*/ 277183 w 770887"/>
                  <a:gd name="connsiteY92" fmla="*/ 0 h 599162"/>
                  <a:gd name="connsiteX93" fmla="*/ 283168 w 770887"/>
                  <a:gd name="connsiteY93" fmla="*/ 5977 h 599162"/>
                  <a:gd name="connsiteX94" fmla="*/ 286160 w 770887"/>
                  <a:gd name="connsiteY94" fmla="*/ 10459 h 599162"/>
                  <a:gd name="connsiteX95" fmla="*/ 283168 w 770887"/>
                  <a:gd name="connsiteY95" fmla="*/ 10459 h 599162"/>
                  <a:gd name="connsiteX96" fmla="*/ 283168 w 770887"/>
                  <a:gd name="connsiteY96" fmla="*/ 14942 h 599162"/>
                  <a:gd name="connsiteX97" fmla="*/ 287656 w 770887"/>
                  <a:gd name="connsiteY97" fmla="*/ 17930 h 599162"/>
                  <a:gd name="connsiteX98" fmla="*/ 293640 w 770887"/>
                  <a:gd name="connsiteY98" fmla="*/ 17930 h 599162"/>
                  <a:gd name="connsiteX99" fmla="*/ 293640 w 770887"/>
                  <a:gd name="connsiteY99" fmla="*/ 13447 h 599162"/>
                  <a:gd name="connsiteX100" fmla="*/ 296632 w 770887"/>
                  <a:gd name="connsiteY100" fmla="*/ 10459 h 599162"/>
                  <a:gd name="connsiteX101" fmla="*/ 299624 w 770887"/>
                  <a:gd name="connsiteY101" fmla="*/ 13447 h 599162"/>
                  <a:gd name="connsiteX102" fmla="*/ 304113 w 770887"/>
                  <a:gd name="connsiteY102" fmla="*/ 19424 h 599162"/>
                  <a:gd name="connsiteX103" fmla="*/ 313089 w 770887"/>
                  <a:gd name="connsiteY103" fmla="*/ 17930 h 599162"/>
                  <a:gd name="connsiteX104" fmla="*/ 325058 w 770887"/>
                  <a:gd name="connsiteY104" fmla="*/ 20918 h 599162"/>
                  <a:gd name="connsiteX105" fmla="*/ 325058 w 770887"/>
                  <a:gd name="connsiteY105" fmla="*/ 25401 h 599162"/>
                  <a:gd name="connsiteX106" fmla="*/ 328050 w 770887"/>
                  <a:gd name="connsiteY106" fmla="*/ 31377 h 599162"/>
                  <a:gd name="connsiteX107" fmla="*/ 335530 w 770887"/>
                  <a:gd name="connsiteY107" fmla="*/ 37354 h 599162"/>
                  <a:gd name="connsiteX108" fmla="*/ 351987 w 770887"/>
                  <a:gd name="connsiteY108" fmla="*/ 37354 h 599162"/>
                  <a:gd name="connsiteX109" fmla="*/ 356475 w 770887"/>
                  <a:gd name="connsiteY109" fmla="*/ 37354 h 599162"/>
                  <a:gd name="connsiteX110" fmla="*/ 360963 w 770887"/>
                  <a:gd name="connsiteY110" fmla="*/ 34366 h 599162"/>
                  <a:gd name="connsiteX111" fmla="*/ 366948 w 770887"/>
                  <a:gd name="connsiteY111" fmla="*/ 34366 h 599162"/>
                  <a:gd name="connsiteX112" fmla="*/ 374428 w 770887"/>
                  <a:gd name="connsiteY112" fmla="*/ 38848 h 599162"/>
                  <a:gd name="connsiteX113" fmla="*/ 375924 w 770887"/>
                  <a:gd name="connsiteY113" fmla="*/ 43331 h 599162"/>
                  <a:gd name="connsiteX114" fmla="*/ 375924 w 770887"/>
                  <a:gd name="connsiteY114" fmla="*/ 47813 h 599162"/>
                  <a:gd name="connsiteX115" fmla="*/ 375924 w 770887"/>
                  <a:gd name="connsiteY115" fmla="*/ 48560 h 599162"/>
                  <a:gd name="connsiteX116" fmla="*/ 375924 w 770887"/>
                  <a:gd name="connsiteY116" fmla="*/ 50802 h 599162"/>
                  <a:gd name="connsiteX117" fmla="*/ 383404 w 770887"/>
                  <a:gd name="connsiteY117" fmla="*/ 46319 h 599162"/>
                  <a:gd name="connsiteX118" fmla="*/ 392381 w 770887"/>
                  <a:gd name="connsiteY118" fmla="*/ 43331 h 599162"/>
                  <a:gd name="connsiteX119" fmla="*/ 398365 w 770887"/>
                  <a:gd name="connsiteY119" fmla="*/ 43331 h 599162"/>
                  <a:gd name="connsiteX120" fmla="*/ 410334 w 770887"/>
                  <a:gd name="connsiteY120" fmla="*/ 47813 h 599162"/>
                  <a:gd name="connsiteX121" fmla="*/ 420806 w 770887"/>
                  <a:gd name="connsiteY121" fmla="*/ 50802 h 599162"/>
                  <a:gd name="connsiteX122" fmla="*/ 432775 w 770887"/>
                  <a:gd name="connsiteY122" fmla="*/ 47813 h 599162"/>
                  <a:gd name="connsiteX123" fmla="*/ 438759 w 770887"/>
                  <a:gd name="connsiteY123" fmla="*/ 43331 h 599162"/>
                  <a:gd name="connsiteX124" fmla="*/ 444743 w 770887"/>
                  <a:gd name="connsiteY124" fmla="*/ 43331 h 599162"/>
                  <a:gd name="connsiteX125" fmla="*/ 447736 w 770887"/>
                  <a:gd name="connsiteY125" fmla="*/ 43331 h 599162"/>
                  <a:gd name="connsiteX126" fmla="*/ 455216 w 770887"/>
                  <a:gd name="connsiteY126" fmla="*/ 50802 h 599162"/>
                  <a:gd name="connsiteX127" fmla="*/ 462696 w 770887"/>
                  <a:gd name="connsiteY127" fmla="*/ 56778 h 599162"/>
                  <a:gd name="connsiteX128" fmla="*/ 476161 w 770887"/>
                  <a:gd name="connsiteY128" fmla="*/ 58272 h 599162"/>
                  <a:gd name="connsiteX129" fmla="*/ 482145 w 770887"/>
                  <a:gd name="connsiteY129" fmla="*/ 110568 h 599162"/>
                  <a:gd name="connsiteX130" fmla="*/ 500098 w 770887"/>
                  <a:gd name="connsiteY130" fmla="*/ 242056 h 599162"/>
                  <a:gd name="connsiteX131" fmla="*/ 521043 w 770887"/>
                  <a:gd name="connsiteY131" fmla="*/ 400438 h 599162"/>
                  <a:gd name="connsiteX132" fmla="*/ 525531 w 770887"/>
                  <a:gd name="connsiteY132" fmla="*/ 409403 h 599162"/>
                  <a:gd name="connsiteX133" fmla="*/ 540492 w 770887"/>
                  <a:gd name="connsiteY133" fmla="*/ 409403 h 599162"/>
                  <a:gd name="connsiteX134" fmla="*/ 543484 w 770887"/>
                  <a:gd name="connsiteY134" fmla="*/ 400438 h 599162"/>
                  <a:gd name="connsiteX135" fmla="*/ 555453 w 770887"/>
                  <a:gd name="connsiteY135" fmla="*/ 400438 h 599162"/>
                  <a:gd name="connsiteX136" fmla="*/ 555453 w 770887"/>
                  <a:gd name="connsiteY136" fmla="*/ 404920 h 599162"/>
                  <a:gd name="connsiteX137" fmla="*/ 559941 w 770887"/>
                  <a:gd name="connsiteY137" fmla="*/ 410897 h 599162"/>
                  <a:gd name="connsiteX138" fmla="*/ 579390 w 770887"/>
                  <a:gd name="connsiteY138" fmla="*/ 424344 h 599162"/>
                  <a:gd name="connsiteX139" fmla="*/ 595847 w 770887"/>
                  <a:gd name="connsiteY139" fmla="*/ 442274 h 599162"/>
                  <a:gd name="connsiteX140" fmla="*/ 604823 w 770887"/>
                  <a:gd name="connsiteY140" fmla="*/ 434803 h 599162"/>
                  <a:gd name="connsiteX141" fmla="*/ 610807 w 770887"/>
                  <a:gd name="connsiteY141" fmla="*/ 419862 h 599162"/>
                  <a:gd name="connsiteX142" fmla="*/ 618288 w 770887"/>
                  <a:gd name="connsiteY142" fmla="*/ 412391 h 599162"/>
                  <a:gd name="connsiteX143" fmla="*/ 625768 w 770887"/>
                  <a:gd name="connsiteY143" fmla="*/ 407908 h 599162"/>
                  <a:gd name="connsiteX144" fmla="*/ 639233 w 770887"/>
                  <a:gd name="connsiteY144" fmla="*/ 413885 h 599162"/>
                  <a:gd name="connsiteX145" fmla="*/ 655690 w 770887"/>
                  <a:gd name="connsiteY145" fmla="*/ 425838 h 599162"/>
                  <a:gd name="connsiteX146" fmla="*/ 672146 w 770887"/>
                  <a:gd name="connsiteY146" fmla="*/ 442274 h 599162"/>
                  <a:gd name="connsiteX147" fmla="*/ 684115 w 770887"/>
                  <a:gd name="connsiteY147" fmla="*/ 455722 h 599162"/>
                  <a:gd name="connsiteX148" fmla="*/ 708052 w 770887"/>
                  <a:gd name="connsiteY148" fmla="*/ 479629 h 599162"/>
                  <a:gd name="connsiteX149" fmla="*/ 723013 w 770887"/>
                  <a:gd name="connsiteY149" fmla="*/ 500547 h 599162"/>
                  <a:gd name="connsiteX150" fmla="*/ 731989 w 770887"/>
                  <a:gd name="connsiteY150" fmla="*/ 502041 h 599162"/>
                  <a:gd name="connsiteX151" fmla="*/ 742462 w 770887"/>
                  <a:gd name="connsiteY151" fmla="*/ 503535 h 599162"/>
                  <a:gd name="connsiteX152" fmla="*/ 760415 w 770887"/>
                  <a:gd name="connsiteY152" fmla="*/ 509512 h 599162"/>
                  <a:gd name="connsiteX153" fmla="*/ 767895 w 770887"/>
                  <a:gd name="connsiteY153" fmla="*/ 513994 h 599162"/>
                  <a:gd name="connsiteX154" fmla="*/ 767895 w 770887"/>
                  <a:gd name="connsiteY154" fmla="*/ 519971 h 599162"/>
                  <a:gd name="connsiteX155" fmla="*/ 770887 w 770887"/>
                  <a:gd name="connsiteY155" fmla="*/ 533419 h 599162"/>
                  <a:gd name="connsiteX156" fmla="*/ 770887 w 770887"/>
                  <a:gd name="connsiteY156" fmla="*/ 539395 h 599162"/>
                  <a:gd name="connsiteX157" fmla="*/ 770887 w 770887"/>
                  <a:gd name="connsiteY157" fmla="*/ 545372 h 599162"/>
                  <a:gd name="connsiteX158" fmla="*/ 770887 w 770887"/>
                  <a:gd name="connsiteY158" fmla="*/ 558820 h 599162"/>
                  <a:gd name="connsiteX159" fmla="*/ 764903 w 770887"/>
                  <a:gd name="connsiteY159" fmla="*/ 563302 h 599162"/>
                  <a:gd name="connsiteX160" fmla="*/ 760415 w 770887"/>
                  <a:gd name="connsiteY160" fmla="*/ 557325 h 599162"/>
                  <a:gd name="connsiteX161" fmla="*/ 755926 w 770887"/>
                  <a:gd name="connsiteY161" fmla="*/ 549855 h 599162"/>
                  <a:gd name="connsiteX162" fmla="*/ 751438 w 770887"/>
                  <a:gd name="connsiteY162" fmla="*/ 552843 h 599162"/>
                  <a:gd name="connsiteX163" fmla="*/ 755926 w 770887"/>
                  <a:gd name="connsiteY163" fmla="*/ 560314 h 599162"/>
                  <a:gd name="connsiteX164" fmla="*/ 752934 w 770887"/>
                  <a:gd name="connsiteY164" fmla="*/ 561808 h 599162"/>
                  <a:gd name="connsiteX165" fmla="*/ 748446 w 770887"/>
                  <a:gd name="connsiteY165" fmla="*/ 558820 h 599162"/>
                  <a:gd name="connsiteX166" fmla="*/ 739470 w 770887"/>
                  <a:gd name="connsiteY166" fmla="*/ 555831 h 599162"/>
                  <a:gd name="connsiteX167" fmla="*/ 739470 w 770887"/>
                  <a:gd name="connsiteY167" fmla="*/ 549855 h 599162"/>
                  <a:gd name="connsiteX168" fmla="*/ 736478 w 770887"/>
                  <a:gd name="connsiteY168" fmla="*/ 542384 h 599162"/>
                  <a:gd name="connsiteX169" fmla="*/ 731989 w 770887"/>
                  <a:gd name="connsiteY169" fmla="*/ 539395 h 599162"/>
                  <a:gd name="connsiteX170" fmla="*/ 728997 w 770887"/>
                  <a:gd name="connsiteY170" fmla="*/ 533419 h 599162"/>
                  <a:gd name="connsiteX171" fmla="*/ 717029 w 770887"/>
                  <a:gd name="connsiteY171" fmla="*/ 524454 h 599162"/>
                  <a:gd name="connsiteX172" fmla="*/ 706556 w 770887"/>
                  <a:gd name="connsiteY172" fmla="*/ 525948 h 599162"/>
                  <a:gd name="connsiteX173" fmla="*/ 709548 w 770887"/>
                  <a:gd name="connsiteY173" fmla="*/ 530430 h 599162"/>
                  <a:gd name="connsiteX174" fmla="*/ 712540 w 770887"/>
                  <a:gd name="connsiteY174" fmla="*/ 533419 h 599162"/>
                  <a:gd name="connsiteX175" fmla="*/ 723013 w 770887"/>
                  <a:gd name="connsiteY175" fmla="*/ 539395 h 599162"/>
                  <a:gd name="connsiteX176" fmla="*/ 728997 w 770887"/>
                  <a:gd name="connsiteY176" fmla="*/ 545372 h 599162"/>
                  <a:gd name="connsiteX177" fmla="*/ 728997 w 770887"/>
                  <a:gd name="connsiteY177" fmla="*/ 549855 h 599162"/>
                  <a:gd name="connsiteX178" fmla="*/ 733485 w 770887"/>
                  <a:gd name="connsiteY178" fmla="*/ 554337 h 599162"/>
                  <a:gd name="connsiteX179" fmla="*/ 736478 w 770887"/>
                  <a:gd name="connsiteY179" fmla="*/ 558820 h 599162"/>
                  <a:gd name="connsiteX180" fmla="*/ 739470 w 770887"/>
                  <a:gd name="connsiteY180" fmla="*/ 569279 h 599162"/>
                  <a:gd name="connsiteX181" fmla="*/ 739470 w 770887"/>
                  <a:gd name="connsiteY181" fmla="*/ 572267 h 599162"/>
                  <a:gd name="connsiteX182" fmla="*/ 734981 w 770887"/>
                  <a:gd name="connsiteY182" fmla="*/ 573761 h 599162"/>
                  <a:gd name="connsiteX183" fmla="*/ 731989 w 770887"/>
                  <a:gd name="connsiteY183" fmla="*/ 566290 h 599162"/>
                  <a:gd name="connsiteX184" fmla="*/ 731989 w 770887"/>
                  <a:gd name="connsiteY184" fmla="*/ 573761 h 599162"/>
                  <a:gd name="connsiteX185" fmla="*/ 728997 w 770887"/>
                  <a:gd name="connsiteY185" fmla="*/ 579738 h 599162"/>
                  <a:gd name="connsiteX186" fmla="*/ 724509 w 770887"/>
                  <a:gd name="connsiteY186" fmla="*/ 578244 h 599162"/>
                  <a:gd name="connsiteX187" fmla="*/ 717029 w 770887"/>
                  <a:gd name="connsiteY187" fmla="*/ 570773 h 599162"/>
                  <a:gd name="connsiteX188" fmla="*/ 709548 w 770887"/>
                  <a:gd name="connsiteY188" fmla="*/ 561808 h 599162"/>
                  <a:gd name="connsiteX189" fmla="*/ 703564 w 770887"/>
                  <a:gd name="connsiteY189" fmla="*/ 564796 h 599162"/>
                  <a:gd name="connsiteX190" fmla="*/ 699076 w 770887"/>
                  <a:gd name="connsiteY190" fmla="*/ 564796 h 599162"/>
                  <a:gd name="connsiteX191" fmla="*/ 702068 w 770887"/>
                  <a:gd name="connsiteY191" fmla="*/ 555831 h 599162"/>
                  <a:gd name="connsiteX192" fmla="*/ 709548 w 770887"/>
                  <a:gd name="connsiteY192" fmla="*/ 554337 h 599162"/>
                  <a:gd name="connsiteX193" fmla="*/ 706556 w 770887"/>
                  <a:gd name="connsiteY193" fmla="*/ 545372 h 599162"/>
                  <a:gd name="connsiteX194" fmla="*/ 697580 w 770887"/>
                  <a:gd name="connsiteY194" fmla="*/ 549855 h 599162"/>
                  <a:gd name="connsiteX195" fmla="*/ 700572 w 770887"/>
                  <a:gd name="connsiteY195" fmla="*/ 540890 h 599162"/>
                  <a:gd name="connsiteX196" fmla="*/ 696084 w 770887"/>
                  <a:gd name="connsiteY196" fmla="*/ 534913 h 599162"/>
                  <a:gd name="connsiteX197" fmla="*/ 694588 w 770887"/>
                  <a:gd name="connsiteY197" fmla="*/ 530430 h 599162"/>
                  <a:gd name="connsiteX198" fmla="*/ 694588 w 770887"/>
                  <a:gd name="connsiteY198" fmla="*/ 525948 h 599162"/>
                  <a:gd name="connsiteX199" fmla="*/ 700572 w 770887"/>
                  <a:gd name="connsiteY199" fmla="*/ 516983 h 599162"/>
                  <a:gd name="connsiteX200" fmla="*/ 693091 w 770887"/>
                  <a:gd name="connsiteY200" fmla="*/ 516983 h 599162"/>
                  <a:gd name="connsiteX201" fmla="*/ 690099 w 770887"/>
                  <a:gd name="connsiteY201" fmla="*/ 519971 h 599162"/>
                  <a:gd name="connsiteX202" fmla="*/ 690099 w 770887"/>
                  <a:gd name="connsiteY202" fmla="*/ 522959 h 599162"/>
                  <a:gd name="connsiteX203" fmla="*/ 690099 w 770887"/>
                  <a:gd name="connsiteY203" fmla="*/ 531925 h 599162"/>
                  <a:gd name="connsiteX204" fmla="*/ 685611 w 770887"/>
                  <a:gd name="connsiteY204" fmla="*/ 534913 h 599162"/>
                  <a:gd name="connsiteX205" fmla="*/ 682619 w 770887"/>
                  <a:gd name="connsiteY205" fmla="*/ 537901 h 599162"/>
                  <a:gd name="connsiteX206" fmla="*/ 682619 w 770887"/>
                  <a:gd name="connsiteY206" fmla="*/ 533419 h 599162"/>
                  <a:gd name="connsiteX207" fmla="*/ 681123 w 770887"/>
                  <a:gd name="connsiteY207" fmla="*/ 527442 h 599162"/>
                  <a:gd name="connsiteX208" fmla="*/ 679627 w 770887"/>
                  <a:gd name="connsiteY208" fmla="*/ 519971 h 599162"/>
                  <a:gd name="connsiteX209" fmla="*/ 678131 w 770887"/>
                  <a:gd name="connsiteY209" fmla="*/ 515489 h 599162"/>
                  <a:gd name="connsiteX210" fmla="*/ 676635 w 770887"/>
                  <a:gd name="connsiteY210" fmla="*/ 511006 h 599162"/>
                  <a:gd name="connsiteX211" fmla="*/ 676635 w 770887"/>
                  <a:gd name="connsiteY211" fmla="*/ 506524 h 599162"/>
                  <a:gd name="connsiteX212" fmla="*/ 681123 w 770887"/>
                  <a:gd name="connsiteY212" fmla="*/ 503535 h 599162"/>
                  <a:gd name="connsiteX213" fmla="*/ 684115 w 770887"/>
                  <a:gd name="connsiteY213" fmla="*/ 499053 h 599162"/>
                  <a:gd name="connsiteX214" fmla="*/ 690099 w 770887"/>
                  <a:gd name="connsiteY214" fmla="*/ 493076 h 599162"/>
                  <a:gd name="connsiteX215" fmla="*/ 684115 w 770887"/>
                  <a:gd name="connsiteY215" fmla="*/ 482617 h 599162"/>
                  <a:gd name="connsiteX216" fmla="*/ 681123 w 770887"/>
                  <a:gd name="connsiteY216" fmla="*/ 484111 h 599162"/>
                  <a:gd name="connsiteX217" fmla="*/ 678131 w 770887"/>
                  <a:gd name="connsiteY217" fmla="*/ 491582 h 599162"/>
                  <a:gd name="connsiteX218" fmla="*/ 672146 w 770887"/>
                  <a:gd name="connsiteY218" fmla="*/ 499053 h 599162"/>
                  <a:gd name="connsiteX219" fmla="*/ 667658 w 770887"/>
                  <a:gd name="connsiteY219" fmla="*/ 502041 h 599162"/>
                  <a:gd name="connsiteX220" fmla="*/ 666162 w 770887"/>
                  <a:gd name="connsiteY220" fmla="*/ 505029 h 599162"/>
                  <a:gd name="connsiteX221" fmla="*/ 669154 w 770887"/>
                  <a:gd name="connsiteY221" fmla="*/ 516983 h 599162"/>
                  <a:gd name="connsiteX222" fmla="*/ 675139 w 770887"/>
                  <a:gd name="connsiteY222" fmla="*/ 533419 h 599162"/>
                  <a:gd name="connsiteX223" fmla="*/ 669154 w 770887"/>
                  <a:gd name="connsiteY223" fmla="*/ 531925 h 599162"/>
                  <a:gd name="connsiteX224" fmla="*/ 660178 w 770887"/>
                  <a:gd name="connsiteY224" fmla="*/ 513994 h 599162"/>
                  <a:gd name="connsiteX225" fmla="*/ 649705 w 770887"/>
                  <a:gd name="connsiteY225" fmla="*/ 499053 h 599162"/>
                  <a:gd name="connsiteX226" fmla="*/ 646713 w 770887"/>
                  <a:gd name="connsiteY226" fmla="*/ 508018 h 599162"/>
                  <a:gd name="connsiteX227" fmla="*/ 643721 w 770887"/>
                  <a:gd name="connsiteY227" fmla="*/ 506524 h 599162"/>
                  <a:gd name="connsiteX228" fmla="*/ 639233 w 770887"/>
                  <a:gd name="connsiteY228" fmla="*/ 496064 h 599162"/>
                  <a:gd name="connsiteX229" fmla="*/ 633249 w 770887"/>
                  <a:gd name="connsiteY229" fmla="*/ 491582 h 599162"/>
                  <a:gd name="connsiteX230" fmla="*/ 618288 w 770887"/>
                  <a:gd name="connsiteY230" fmla="*/ 475146 h 599162"/>
                  <a:gd name="connsiteX231" fmla="*/ 618288 w 770887"/>
                  <a:gd name="connsiteY231" fmla="*/ 464687 h 599162"/>
                  <a:gd name="connsiteX232" fmla="*/ 615296 w 770887"/>
                  <a:gd name="connsiteY232" fmla="*/ 470664 h 599162"/>
                  <a:gd name="connsiteX233" fmla="*/ 607815 w 770887"/>
                  <a:gd name="connsiteY233" fmla="*/ 467675 h 599162"/>
                  <a:gd name="connsiteX234" fmla="*/ 591358 w 770887"/>
                  <a:gd name="connsiteY234" fmla="*/ 452734 h 599162"/>
                  <a:gd name="connsiteX235" fmla="*/ 580886 w 770887"/>
                  <a:gd name="connsiteY235" fmla="*/ 440780 h 599162"/>
                  <a:gd name="connsiteX236" fmla="*/ 574902 w 770887"/>
                  <a:gd name="connsiteY236" fmla="*/ 442274 h 599162"/>
                  <a:gd name="connsiteX237" fmla="*/ 561437 w 770887"/>
                  <a:gd name="connsiteY237" fmla="*/ 439286 h 599162"/>
                  <a:gd name="connsiteX238" fmla="*/ 552461 w 770887"/>
                  <a:gd name="connsiteY238" fmla="*/ 430321 h 599162"/>
                  <a:gd name="connsiteX239" fmla="*/ 552461 w 770887"/>
                  <a:gd name="connsiteY239" fmla="*/ 419862 h 599162"/>
                  <a:gd name="connsiteX240" fmla="*/ 547972 w 770887"/>
                  <a:gd name="connsiteY240" fmla="*/ 422850 h 599162"/>
                  <a:gd name="connsiteX241" fmla="*/ 530020 w 770887"/>
                  <a:gd name="connsiteY241" fmla="*/ 422850 h 599162"/>
                  <a:gd name="connsiteX242" fmla="*/ 521043 w 770887"/>
                  <a:gd name="connsiteY242" fmla="*/ 421356 h 599162"/>
                  <a:gd name="connsiteX243" fmla="*/ 510571 w 770887"/>
                  <a:gd name="connsiteY243" fmla="*/ 418368 h 599162"/>
                  <a:gd name="connsiteX244" fmla="*/ 491122 w 770887"/>
                  <a:gd name="connsiteY244" fmla="*/ 416873 h 599162"/>
                  <a:gd name="connsiteX245" fmla="*/ 471673 w 770887"/>
                  <a:gd name="connsiteY245" fmla="*/ 421356 h 599162"/>
                  <a:gd name="connsiteX246" fmla="*/ 458208 w 770887"/>
                  <a:gd name="connsiteY246" fmla="*/ 424344 h 599162"/>
                  <a:gd name="connsiteX247" fmla="*/ 461200 w 770887"/>
                  <a:gd name="connsiteY247" fmla="*/ 412391 h 599162"/>
                  <a:gd name="connsiteX248" fmla="*/ 456712 w 770887"/>
                  <a:gd name="connsiteY248" fmla="*/ 415379 h 599162"/>
                  <a:gd name="connsiteX249" fmla="*/ 449232 w 770887"/>
                  <a:gd name="connsiteY249" fmla="*/ 410897 h 599162"/>
                  <a:gd name="connsiteX250" fmla="*/ 443247 w 770887"/>
                  <a:gd name="connsiteY250" fmla="*/ 407908 h 599162"/>
                  <a:gd name="connsiteX251" fmla="*/ 437263 w 770887"/>
                  <a:gd name="connsiteY251" fmla="*/ 407908 h 599162"/>
                  <a:gd name="connsiteX252" fmla="*/ 432775 w 770887"/>
                  <a:gd name="connsiteY252" fmla="*/ 407908 h 599162"/>
                  <a:gd name="connsiteX253" fmla="*/ 425294 w 770887"/>
                  <a:gd name="connsiteY253" fmla="*/ 412391 h 599162"/>
                  <a:gd name="connsiteX254" fmla="*/ 419310 w 770887"/>
                  <a:gd name="connsiteY254" fmla="*/ 415379 h 599162"/>
                  <a:gd name="connsiteX255" fmla="*/ 413326 w 770887"/>
                  <a:gd name="connsiteY255" fmla="*/ 422850 h 599162"/>
                  <a:gd name="connsiteX256" fmla="*/ 410334 w 770887"/>
                  <a:gd name="connsiteY256" fmla="*/ 425838 h 599162"/>
                  <a:gd name="connsiteX257" fmla="*/ 402853 w 770887"/>
                  <a:gd name="connsiteY257" fmla="*/ 424344 h 599162"/>
                  <a:gd name="connsiteX258" fmla="*/ 410334 w 770887"/>
                  <a:gd name="connsiteY258" fmla="*/ 418368 h 599162"/>
                  <a:gd name="connsiteX259" fmla="*/ 419310 w 770887"/>
                  <a:gd name="connsiteY259" fmla="*/ 409403 h 599162"/>
                  <a:gd name="connsiteX260" fmla="*/ 425294 w 770887"/>
                  <a:gd name="connsiteY260" fmla="*/ 403426 h 599162"/>
                  <a:gd name="connsiteX261" fmla="*/ 429783 w 770887"/>
                  <a:gd name="connsiteY261" fmla="*/ 397449 h 599162"/>
                  <a:gd name="connsiteX262" fmla="*/ 426791 w 770887"/>
                  <a:gd name="connsiteY262" fmla="*/ 397449 h 599162"/>
                  <a:gd name="connsiteX263" fmla="*/ 420806 w 770887"/>
                  <a:gd name="connsiteY263" fmla="*/ 394461 h 599162"/>
                  <a:gd name="connsiteX264" fmla="*/ 420806 w 770887"/>
                  <a:gd name="connsiteY264" fmla="*/ 384002 h 599162"/>
                  <a:gd name="connsiteX265" fmla="*/ 414822 w 770887"/>
                  <a:gd name="connsiteY265" fmla="*/ 388484 h 599162"/>
                  <a:gd name="connsiteX266" fmla="*/ 413326 w 770887"/>
                  <a:gd name="connsiteY266" fmla="*/ 389978 h 599162"/>
                  <a:gd name="connsiteX267" fmla="*/ 402853 w 770887"/>
                  <a:gd name="connsiteY267" fmla="*/ 389978 h 599162"/>
                  <a:gd name="connsiteX268" fmla="*/ 393877 w 770887"/>
                  <a:gd name="connsiteY268" fmla="*/ 388484 h 599162"/>
                  <a:gd name="connsiteX269" fmla="*/ 389389 w 770887"/>
                  <a:gd name="connsiteY269" fmla="*/ 392967 h 599162"/>
                  <a:gd name="connsiteX270" fmla="*/ 386397 w 770887"/>
                  <a:gd name="connsiteY270" fmla="*/ 401932 h 599162"/>
                  <a:gd name="connsiteX271" fmla="*/ 392381 w 770887"/>
                  <a:gd name="connsiteY271" fmla="*/ 409403 h 599162"/>
                  <a:gd name="connsiteX272" fmla="*/ 389389 w 770887"/>
                  <a:gd name="connsiteY272" fmla="*/ 421356 h 599162"/>
                  <a:gd name="connsiteX273" fmla="*/ 381908 w 770887"/>
                  <a:gd name="connsiteY273" fmla="*/ 428827 h 599162"/>
                  <a:gd name="connsiteX274" fmla="*/ 374428 w 770887"/>
                  <a:gd name="connsiteY274" fmla="*/ 428827 h 599162"/>
                  <a:gd name="connsiteX275" fmla="*/ 365452 w 770887"/>
                  <a:gd name="connsiteY275" fmla="*/ 428827 h 599162"/>
                  <a:gd name="connsiteX276" fmla="*/ 362459 w 770887"/>
                  <a:gd name="connsiteY276" fmla="*/ 439286 h 599162"/>
                  <a:gd name="connsiteX277" fmla="*/ 350491 w 770887"/>
                  <a:gd name="connsiteY277" fmla="*/ 443769 h 599162"/>
                  <a:gd name="connsiteX278" fmla="*/ 348995 w 770887"/>
                  <a:gd name="connsiteY278" fmla="*/ 446757 h 599162"/>
                  <a:gd name="connsiteX279" fmla="*/ 338522 w 770887"/>
                  <a:gd name="connsiteY279" fmla="*/ 454228 h 599162"/>
                  <a:gd name="connsiteX280" fmla="*/ 328050 w 770887"/>
                  <a:gd name="connsiteY280" fmla="*/ 457216 h 599162"/>
                  <a:gd name="connsiteX281" fmla="*/ 322065 w 770887"/>
                  <a:gd name="connsiteY281" fmla="*/ 458710 h 599162"/>
                  <a:gd name="connsiteX282" fmla="*/ 319073 w 770887"/>
                  <a:gd name="connsiteY282" fmla="*/ 454228 h 599162"/>
                  <a:gd name="connsiteX283" fmla="*/ 317577 w 770887"/>
                  <a:gd name="connsiteY283" fmla="*/ 451239 h 599162"/>
                  <a:gd name="connsiteX284" fmla="*/ 325058 w 770887"/>
                  <a:gd name="connsiteY284" fmla="*/ 448251 h 599162"/>
                  <a:gd name="connsiteX285" fmla="*/ 331042 w 770887"/>
                  <a:gd name="connsiteY285" fmla="*/ 440780 h 599162"/>
                  <a:gd name="connsiteX286" fmla="*/ 323561 w 770887"/>
                  <a:gd name="connsiteY286" fmla="*/ 440780 h 599162"/>
                  <a:gd name="connsiteX287" fmla="*/ 320569 w 770887"/>
                  <a:gd name="connsiteY287" fmla="*/ 436298 h 599162"/>
                  <a:gd name="connsiteX288" fmla="*/ 328050 w 770887"/>
                  <a:gd name="connsiteY288" fmla="*/ 425838 h 599162"/>
                  <a:gd name="connsiteX289" fmla="*/ 331042 w 770887"/>
                  <a:gd name="connsiteY289" fmla="*/ 415379 h 599162"/>
                  <a:gd name="connsiteX290" fmla="*/ 335530 w 770887"/>
                  <a:gd name="connsiteY290" fmla="*/ 400438 h 599162"/>
                  <a:gd name="connsiteX291" fmla="*/ 343010 w 770887"/>
                  <a:gd name="connsiteY291" fmla="*/ 391473 h 599162"/>
                  <a:gd name="connsiteX292" fmla="*/ 369940 w 770887"/>
                  <a:gd name="connsiteY292" fmla="*/ 394461 h 599162"/>
                  <a:gd name="connsiteX293" fmla="*/ 365452 w 770887"/>
                  <a:gd name="connsiteY293" fmla="*/ 388484 h 599162"/>
                  <a:gd name="connsiteX294" fmla="*/ 357971 w 770887"/>
                  <a:gd name="connsiteY294" fmla="*/ 386990 h 599162"/>
                  <a:gd name="connsiteX295" fmla="*/ 344507 w 770887"/>
                  <a:gd name="connsiteY295" fmla="*/ 381013 h 599162"/>
                  <a:gd name="connsiteX296" fmla="*/ 334034 w 770887"/>
                  <a:gd name="connsiteY296" fmla="*/ 385496 h 599162"/>
                  <a:gd name="connsiteX297" fmla="*/ 325058 w 770887"/>
                  <a:gd name="connsiteY297" fmla="*/ 392967 h 599162"/>
                  <a:gd name="connsiteX298" fmla="*/ 316081 w 770887"/>
                  <a:gd name="connsiteY298" fmla="*/ 400438 h 599162"/>
                  <a:gd name="connsiteX299" fmla="*/ 311593 w 770887"/>
                  <a:gd name="connsiteY299" fmla="*/ 409403 h 599162"/>
                  <a:gd name="connsiteX300" fmla="*/ 310097 w 770887"/>
                  <a:gd name="connsiteY300" fmla="*/ 416873 h 599162"/>
                  <a:gd name="connsiteX301" fmla="*/ 304113 w 770887"/>
                  <a:gd name="connsiteY301" fmla="*/ 416873 h 599162"/>
                  <a:gd name="connsiteX302" fmla="*/ 304113 w 770887"/>
                  <a:gd name="connsiteY302" fmla="*/ 419862 h 599162"/>
                  <a:gd name="connsiteX303" fmla="*/ 307105 w 770887"/>
                  <a:gd name="connsiteY303" fmla="*/ 425838 h 599162"/>
                  <a:gd name="connsiteX304" fmla="*/ 305609 w 770887"/>
                  <a:gd name="connsiteY304" fmla="*/ 430321 h 599162"/>
                  <a:gd name="connsiteX305" fmla="*/ 301120 w 770887"/>
                  <a:gd name="connsiteY305" fmla="*/ 434803 h 599162"/>
                  <a:gd name="connsiteX306" fmla="*/ 290648 w 770887"/>
                  <a:gd name="connsiteY306" fmla="*/ 440780 h 599162"/>
                  <a:gd name="connsiteX307" fmla="*/ 284664 w 770887"/>
                  <a:gd name="connsiteY307" fmla="*/ 445263 h 599162"/>
                  <a:gd name="connsiteX308" fmla="*/ 277183 w 770887"/>
                  <a:gd name="connsiteY308" fmla="*/ 452734 h 599162"/>
                  <a:gd name="connsiteX309" fmla="*/ 275687 w 770887"/>
                  <a:gd name="connsiteY309" fmla="*/ 460204 h 599162"/>
                  <a:gd name="connsiteX310" fmla="*/ 286160 w 770887"/>
                  <a:gd name="connsiteY310" fmla="*/ 463193 h 599162"/>
                  <a:gd name="connsiteX311" fmla="*/ 287656 w 770887"/>
                  <a:gd name="connsiteY311" fmla="*/ 473652 h 599162"/>
                  <a:gd name="connsiteX312" fmla="*/ 283168 w 770887"/>
                  <a:gd name="connsiteY312" fmla="*/ 479629 h 599162"/>
                  <a:gd name="connsiteX313" fmla="*/ 275687 w 770887"/>
                  <a:gd name="connsiteY313" fmla="*/ 484111 h 599162"/>
                  <a:gd name="connsiteX314" fmla="*/ 266711 w 770887"/>
                  <a:gd name="connsiteY314" fmla="*/ 496064 h 599162"/>
                  <a:gd name="connsiteX315" fmla="*/ 253246 w 770887"/>
                  <a:gd name="connsiteY315" fmla="*/ 505029 h 599162"/>
                  <a:gd name="connsiteX316" fmla="*/ 226317 w 770887"/>
                  <a:gd name="connsiteY316" fmla="*/ 518477 h 599162"/>
                  <a:gd name="connsiteX317" fmla="*/ 224821 w 770887"/>
                  <a:gd name="connsiteY317" fmla="*/ 530430 h 599162"/>
                  <a:gd name="connsiteX318" fmla="*/ 214348 w 770887"/>
                  <a:gd name="connsiteY318" fmla="*/ 534913 h 599162"/>
                  <a:gd name="connsiteX319" fmla="*/ 203876 w 770887"/>
                  <a:gd name="connsiteY319" fmla="*/ 540890 h 599162"/>
                  <a:gd name="connsiteX320" fmla="*/ 190411 w 770887"/>
                  <a:gd name="connsiteY320" fmla="*/ 545372 h 599162"/>
                  <a:gd name="connsiteX321" fmla="*/ 185923 w 770887"/>
                  <a:gd name="connsiteY321" fmla="*/ 548360 h 599162"/>
                  <a:gd name="connsiteX322" fmla="*/ 179939 w 770887"/>
                  <a:gd name="connsiteY322" fmla="*/ 552843 h 599162"/>
                  <a:gd name="connsiteX323" fmla="*/ 175450 w 770887"/>
                  <a:gd name="connsiteY323" fmla="*/ 557325 h 599162"/>
                  <a:gd name="connsiteX324" fmla="*/ 172458 w 770887"/>
                  <a:gd name="connsiteY324" fmla="*/ 566290 h 599162"/>
                  <a:gd name="connsiteX325" fmla="*/ 164978 w 770887"/>
                  <a:gd name="connsiteY325" fmla="*/ 567785 h 599162"/>
                  <a:gd name="connsiteX326" fmla="*/ 154505 w 770887"/>
                  <a:gd name="connsiteY326" fmla="*/ 570773 h 599162"/>
                  <a:gd name="connsiteX327" fmla="*/ 147025 w 770887"/>
                  <a:gd name="connsiteY327" fmla="*/ 570773 h 599162"/>
                  <a:gd name="connsiteX328" fmla="*/ 139545 w 770887"/>
                  <a:gd name="connsiteY328" fmla="*/ 573761 h 599162"/>
                  <a:gd name="connsiteX329" fmla="*/ 129072 w 770887"/>
                  <a:gd name="connsiteY329" fmla="*/ 579738 h 599162"/>
                  <a:gd name="connsiteX330" fmla="*/ 132064 w 770887"/>
                  <a:gd name="connsiteY330" fmla="*/ 587209 h 599162"/>
                  <a:gd name="connsiteX331" fmla="*/ 129072 w 770887"/>
                  <a:gd name="connsiteY331" fmla="*/ 588703 h 599162"/>
                  <a:gd name="connsiteX332" fmla="*/ 121592 w 770887"/>
                  <a:gd name="connsiteY332" fmla="*/ 584220 h 599162"/>
                  <a:gd name="connsiteX333" fmla="*/ 114111 w 770887"/>
                  <a:gd name="connsiteY333" fmla="*/ 581232 h 599162"/>
                  <a:gd name="connsiteX334" fmla="*/ 108127 w 770887"/>
                  <a:gd name="connsiteY334" fmla="*/ 572267 h 599162"/>
                  <a:gd name="connsiteX335" fmla="*/ 106631 w 770887"/>
                  <a:gd name="connsiteY335" fmla="*/ 575255 h 599162"/>
                  <a:gd name="connsiteX336" fmla="*/ 106631 w 770887"/>
                  <a:gd name="connsiteY336" fmla="*/ 587209 h 599162"/>
                  <a:gd name="connsiteX337" fmla="*/ 97655 w 770887"/>
                  <a:gd name="connsiteY337" fmla="*/ 587209 h 599162"/>
                  <a:gd name="connsiteX338" fmla="*/ 97655 w 770887"/>
                  <a:gd name="connsiteY338" fmla="*/ 591691 h 599162"/>
                  <a:gd name="connsiteX339" fmla="*/ 88678 w 770887"/>
                  <a:gd name="connsiteY339" fmla="*/ 591691 h 599162"/>
                  <a:gd name="connsiteX340" fmla="*/ 88678 w 770887"/>
                  <a:gd name="connsiteY340" fmla="*/ 590197 h 599162"/>
                  <a:gd name="connsiteX341" fmla="*/ 84190 w 770887"/>
                  <a:gd name="connsiteY341" fmla="*/ 588703 h 599162"/>
                  <a:gd name="connsiteX342" fmla="*/ 78206 w 770887"/>
                  <a:gd name="connsiteY342" fmla="*/ 588703 h 599162"/>
                  <a:gd name="connsiteX343" fmla="*/ 70725 w 770887"/>
                  <a:gd name="connsiteY343" fmla="*/ 590197 h 599162"/>
                  <a:gd name="connsiteX344" fmla="*/ 61749 w 770887"/>
                  <a:gd name="connsiteY344" fmla="*/ 599162 h 599162"/>
                  <a:gd name="connsiteX345" fmla="*/ 45292 w 770887"/>
                  <a:gd name="connsiteY345" fmla="*/ 599162 h 599162"/>
                  <a:gd name="connsiteX346" fmla="*/ 30331 w 770887"/>
                  <a:gd name="connsiteY346" fmla="*/ 599162 h 599162"/>
                  <a:gd name="connsiteX347" fmla="*/ 30331 w 770887"/>
                  <a:gd name="connsiteY347" fmla="*/ 593185 h 599162"/>
                  <a:gd name="connsiteX348" fmla="*/ 40804 w 770887"/>
                  <a:gd name="connsiteY348" fmla="*/ 581232 h 599162"/>
                  <a:gd name="connsiteX349" fmla="*/ 58757 w 770887"/>
                  <a:gd name="connsiteY349" fmla="*/ 581232 h 599162"/>
                  <a:gd name="connsiteX350" fmla="*/ 66237 w 770887"/>
                  <a:gd name="connsiteY350" fmla="*/ 581232 h 599162"/>
                  <a:gd name="connsiteX351" fmla="*/ 73717 w 770887"/>
                  <a:gd name="connsiteY351" fmla="*/ 576750 h 599162"/>
                  <a:gd name="connsiteX352" fmla="*/ 84190 w 770887"/>
                  <a:gd name="connsiteY352" fmla="*/ 573761 h 599162"/>
                  <a:gd name="connsiteX353" fmla="*/ 88678 w 770887"/>
                  <a:gd name="connsiteY353" fmla="*/ 570773 h 599162"/>
                  <a:gd name="connsiteX354" fmla="*/ 93166 w 770887"/>
                  <a:gd name="connsiteY354" fmla="*/ 563302 h 599162"/>
                  <a:gd name="connsiteX355" fmla="*/ 102143 w 770887"/>
                  <a:gd name="connsiteY355" fmla="*/ 558820 h 599162"/>
                  <a:gd name="connsiteX356" fmla="*/ 115607 w 770887"/>
                  <a:gd name="connsiteY356" fmla="*/ 557325 h 599162"/>
                  <a:gd name="connsiteX357" fmla="*/ 123088 w 770887"/>
                  <a:gd name="connsiteY357" fmla="*/ 557325 h 599162"/>
                  <a:gd name="connsiteX358" fmla="*/ 129072 w 770887"/>
                  <a:gd name="connsiteY358" fmla="*/ 563302 h 599162"/>
                  <a:gd name="connsiteX359" fmla="*/ 135056 w 770887"/>
                  <a:gd name="connsiteY359" fmla="*/ 558820 h 599162"/>
                  <a:gd name="connsiteX360" fmla="*/ 141041 w 770887"/>
                  <a:gd name="connsiteY360" fmla="*/ 549855 h 599162"/>
                  <a:gd name="connsiteX361" fmla="*/ 148521 w 770887"/>
                  <a:gd name="connsiteY361" fmla="*/ 542384 h 599162"/>
                  <a:gd name="connsiteX362" fmla="*/ 156001 w 770887"/>
                  <a:gd name="connsiteY362" fmla="*/ 537901 h 599162"/>
                  <a:gd name="connsiteX363" fmla="*/ 170962 w 770887"/>
                  <a:gd name="connsiteY363" fmla="*/ 534913 h 599162"/>
                  <a:gd name="connsiteX364" fmla="*/ 176946 w 770887"/>
                  <a:gd name="connsiteY364" fmla="*/ 528936 h 599162"/>
                  <a:gd name="connsiteX365" fmla="*/ 184427 w 770887"/>
                  <a:gd name="connsiteY365" fmla="*/ 521465 h 599162"/>
                  <a:gd name="connsiteX366" fmla="*/ 193403 w 770887"/>
                  <a:gd name="connsiteY366" fmla="*/ 513994 h 599162"/>
                  <a:gd name="connsiteX367" fmla="*/ 200884 w 770887"/>
                  <a:gd name="connsiteY367" fmla="*/ 509512 h 599162"/>
                  <a:gd name="connsiteX368" fmla="*/ 203876 w 770887"/>
                  <a:gd name="connsiteY368" fmla="*/ 500547 h 599162"/>
                  <a:gd name="connsiteX369" fmla="*/ 205372 w 770887"/>
                  <a:gd name="connsiteY369" fmla="*/ 487099 h 599162"/>
                  <a:gd name="connsiteX370" fmla="*/ 208364 w 770887"/>
                  <a:gd name="connsiteY370" fmla="*/ 478134 h 599162"/>
                  <a:gd name="connsiteX371" fmla="*/ 209860 w 770887"/>
                  <a:gd name="connsiteY371" fmla="*/ 475146 h 599162"/>
                  <a:gd name="connsiteX372" fmla="*/ 217340 w 770887"/>
                  <a:gd name="connsiteY372" fmla="*/ 464687 h 599162"/>
                  <a:gd name="connsiteX373" fmla="*/ 212852 w 770887"/>
                  <a:gd name="connsiteY373" fmla="*/ 464687 h 599162"/>
                  <a:gd name="connsiteX374" fmla="*/ 205372 w 770887"/>
                  <a:gd name="connsiteY374" fmla="*/ 466181 h 599162"/>
                  <a:gd name="connsiteX375" fmla="*/ 200884 w 770887"/>
                  <a:gd name="connsiteY375" fmla="*/ 466181 h 599162"/>
                  <a:gd name="connsiteX376" fmla="*/ 193403 w 770887"/>
                  <a:gd name="connsiteY376" fmla="*/ 464687 h 599162"/>
                  <a:gd name="connsiteX377" fmla="*/ 190411 w 770887"/>
                  <a:gd name="connsiteY377" fmla="*/ 461699 h 599162"/>
                  <a:gd name="connsiteX378" fmla="*/ 197891 w 770887"/>
                  <a:gd name="connsiteY378" fmla="*/ 454228 h 599162"/>
                  <a:gd name="connsiteX379" fmla="*/ 190411 w 770887"/>
                  <a:gd name="connsiteY379" fmla="*/ 455722 h 599162"/>
                  <a:gd name="connsiteX380" fmla="*/ 185923 w 770887"/>
                  <a:gd name="connsiteY380" fmla="*/ 460204 h 599162"/>
                  <a:gd name="connsiteX381" fmla="*/ 182931 w 770887"/>
                  <a:gd name="connsiteY381" fmla="*/ 470664 h 599162"/>
                  <a:gd name="connsiteX382" fmla="*/ 178442 w 770887"/>
                  <a:gd name="connsiteY382" fmla="*/ 475146 h 599162"/>
                  <a:gd name="connsiteX383" fmla="*/ 176946 w 770887"/>
                  <a:gd name="connsiteY383" fmla="*/ 470664 h 599162"/>
                  <a:gd name="connsiteX384" fmla="*/ 172458 w 770887"/>
                  <a:gd name="connsiteY384" fmla="*/ 464687 h 599162"/>
                  <a:gd name="connsiteX385" fmla="*/ 164978 w 770887"/>
                  <a:gd name="connsiteY385" fmla="*/ 457216 h 599162"/>
                  <a:gd name="connsiteX386" fmla="*/ 153009 w 770887"/>
                  <a:gd name="connsiteY386" fmla="*/ 449745 h 599162"/>
                  <a:gd name="connsiteX387" fmla="*/ 150017 w 770887"/>
                  <a:gd name="connsiteY387" fmla="*/ 449745 h 599162"/>
                  <a:gd name="connsiteX388" fmla="*/ 139545 w 770887"/>
                  <a:gd name="connsiteY388" fmla="*/ 457216 h 599162"/>
                  <a:gd name="connsiteX389" fmla="*/ 133560 w 770887"/>
                  <a:gd name="connsiteY389" fmla="*/ 457216 h 599162"/>
                  <a:gd name="connsiteX390" fmla="*/ 124584 w 770887"/>
                  <a:gd name="connsiteY390" fmla="*/ 457216 h 599162"/>
                  <a:gd name="connsiteX391" fmla="*/ 126080 w 770887"/>
                  <a:gd name="connsiteY391" fmla="*/ 437792 h 599162"/>
                  <a:gd name="connsiteX392" fmla="*/ 127576 w 770887"/>
                  <a:gd name="connsiteY392" fmla="*/ 431815 h 599162"/>
                  <a:gd name="connsiteX393" fmla="*/ 132064 w 770887"/>
                  <a:gd name="connsiteY393" fmla="*/ 425838 h 599162"/>
                  <a:gd name="connsiteX394" fmla="*/ 132064 w 770887"/>
                  <a:gd name="connsiteY394" fmla="*/ 418368 h 599162"/>
                  <a:gd name="connsiteX395" fmla="*/ 130568 w 770887"/>
                  <a:gd name="connsiteY395" fmla="*/ 406414 h 599162"/>
                  <a:gd name="connsiteX396" fmla="*/ 127576 w 770887"/>
                  <a:gd name="connsiteY396" fmla="*/ 394461 h 599162"/>
                  <a:gd name="connsiteX397" fmla="*/ 124584 w 770887"/>
                  <a:gd name="connsiteY397" fmla="*/ 397449 h 599162"/>
                  <a:gd name="connsiteX398" fmla="*/ 118600 w 770887"/>
                  <a:gd name="connsiteY398" fmla="*/ 403426 h 599162"/>
                  <a:gd name="connsiteX399" fmla="*/ 114111 w 770887"/>
                  <a:gd name="connsiteY399" fmla="*/ 406414 h 599162"/>
                  <a:gd name="connsiteX400" fmla="*/ 109623 w 770887"/>
                  <a:gd name="connsiteY400" fmla="*/ 406414 h 599162"/>
                  <a:gd name="connsiteX401" fmla="*/ 105135 w 770887"/>
                  <a:gd name="connsiteY401" fmla="*/ 401932 h 599162"/>
                  <a:gd name="connsiteX402" fmla="*/ 102143 w 770887"/>
                  <a:gd name="connsiteY402" fmla="*/ 401932 h 599162"/>
                  <a:gd name="connsiteX403" fmla="*/ 96158 w 770887"/>
                  <a:gd name="connsiteY403" fmla="*/ 398943 h 599162"/>
                  <a:gd name="connsiteX404" fmla="*/ 91670 w 770887"/>
                  <a:gd name="connsiteY404" fmla="*/ 394461 h 599162"/>
                  <a:gd name="connsiteX405" fmla="*/ 87182 w 770887"/>
                  <a:gd name="connsiteY405" fmla="*/ 391473 h 599162"/>
                  <a:gd name="connsiteX406" fmla="*/ 82694 w 770887"/>
                  <a:gd name="connsiteY406" fmla="*/ 386990 h 599162"/>
                  <a:gd name="connsiteX407" fmla="*/ 81198 w 770887"/>
                  <a:gd name="connsiteY407" fmla="*/ 382508 h 599162"/>
                  <a:gd name="connsiteX408" fmla="*/ 79702 w 770887"/>
                  <a:gd name="connsiteY408" fmla="*/ 372048 h 599162"/>
                  <a:gd name="connsiteX409" fmla="*/ 85686 w 770887"/>
                  <a:gd name="connsiteY409" fmla="*/ 367566 h 599162"/>
                  <a:gd name="connsiteX410" fmla="*/ 91670 w 770887"/>
                  <a:gd name="connsiteY410" fmla="*/ 367566 h 599162"/>
                  <a:gd name="connsiteX411" fmla="*/ 99151 w 770887"/>
                  <a:gd name="connsiteY411" fmla="*/ 367566 h 599162"/>
                  <a:gd name="connsiteX412" fmla="*/ 106631 w 770887"/>
                  <a:gd name="connsiteY412" fmla="*/ 372048 h 599162"/>
                  <a:gd name="connsiteX413" fmla="*/ 109623 w 770887"/>
                  <a:gd name="connsiteY413" fmla="*/ 364578 h 599162"/>
                  <a:gd name="connsiteX414" fmla="*/ 105135 w 770887"/>
                  <a:gd name="connsiteY414" fmla="*/ 360095 h 599162"/>
                  <a:gd name="connsiteX415" fmla="*/ 103639 w 770887"/>
                  <a:gd name="connsiteY415" fmla="*/ 360095 h 599162"/>
                  <a:gd name="connsiteX416" fmla="*/ 96158 w 770887"/>
                  <a:gd name="connsiteY416" fmla="*/ 360095 h 599162"/>
                  <a:gd name="connsiteX417" fmla="*/ 91670 w 770887"/>
                  <a:gd name="connsiteY417" fmla="*/ 360095 h 599162"/>
                  <a:gd name="connsiteX418" fmla="*/ 82694 w 770887"/>
                  <a:gd name="connsiteY418" fmla="*/ 354118 h 599162"/>
                  <a:gd name="connsiteX419" fmla="*/ 79702 w 770887"/>
                  <a:gd name="connsiteY419" fmla="*/ 348142 h 599162"/>
                  <a:gd name="connsiteX420" fmla="*/ 76710 w 770887"/>
                  <a:gd name="connsiteY420" fmla="*/ 340671 h 599162"/>
                  <a:gd name="connsiteX421" fmla="*/ 73717 w 770887"/>
                  <a:gd name="connsiteY421" fmla="*/ 333200 h 599162"/>
                  <a:gd name="connsiteX422" fmla="*/ 73717 w 770887"/>
                  <a:gd name="connsiteY422" fmla="*/ 330212 h 599162"/>
                  <a:gd name="connsiteX423" fmla="*/ 76710 w 770887"/>
                  <a:gd name="connsiteY423" fmla="*/ 327223 h 599162"/>
                  <a:gd name="connsiteX424" fmla="*/ 81198 w 770887"/>
                  <a:gd name="connsiteY424" fmla="*/ 319752 h 599162"/>
                  <a:gd name="connsiteX425" fmla="*/ 88678 w 770887"/>
                  <a:gd name="connsiteY425" fmla="*/ 310787 h 599162"/>
                  <a:gd name="connsiteX426" fmla="*/ 97655 w 770887"/>
                  <a:gd name="connsiteY426" fmla="*/ 304811 h 599162"/>
                  <a:gd name="connsiteX427" fmla="*/ 103639 w 770887"/>
                  <a:gd name="connsiteY427" fmla="*/ 297340 h 599162"/>
                  <a:gd name="connsiteX428" fmla="*/ 105135 w 770887"/>
                  <a:gd name="connsiteY428" fmla="*/ 289869 h 599162"/>
                  <a:gd name="connsiteX429" fmla="*/ 112615 w 770887"/>
                  <a:gd name="connsiteY429" fmla="*/ 282398 h 599162"/>
                  <a:gd name="connsiteX430" fmla="*/ 118600 w 770887"/>
                  <a:gd name="connsiteY430" fmla="*/ 280904 h 599162"/>
                  <a:gd name="connsiteX431" fmla="*/ 123088 w 770887"/>
                  <a:gd name="connsiteY431" fmla="*/ 283892 h 599162"/>
                  <a:gd name="connsiteX432" fmla="*/ 127576 w 770887"/>
                  <a:gd name="connsiteY432" fmla="*/ 289869 h 599162"/>
                  <a:gd name="connsiteX433" fmla="*/ 130568 w 770887"/>
                  <a:gd name="connsiteY433" fmla="*/ 289869 h 599162"/>
                  <a:gd name="connsiteX434" fmla="*/ 136552 w 770887"/>
                  <a:gd name="connsiteY434" fmla="*/ 289869 h 599162"/>
                  <a:gd name="connsiteX435" fmla="*/ 139545 w 770887"/>
                  <a:gd name="connsiteY435" fmla="*/ 289869 h 599162"/>
                  <a:gd name="connsiteX436" fmla="*/ 144033 w 770887"/>
                  <a:gd name="connsiteY436" fmla="*/ 283892 h 599162"/>
                  <a:gd name="connsiteX437" fmla="*/ 148521 w 770887"/>
                  <a:gd name="connsiteY437" fmla="*/ 283892 h 599162"/>
                  <a:gd name="connsiteX438" fmla="*/ 150017 w 770887"/>
                  <a:gd name="connsiteY438" fmla="*/ 280904 h 599162"/>
                  <a:gd name="connsiteX439" fmla="*/ 153009 w 770887"/>
                  <a:gd name="connsiteY439" fmla="*/ 276422 h 599162"/>
                  <a:gd name="connsiteX440" fmla="*/ 154505 w 770887"/>
                  <a:gd name="connsiteY440" fmla="*/ 280904 h 599162"/>
                  <a:gd name="connsiteX441" fmla="*/ 158994 w 770887"/>
                  <a:gd name="connsiteY441" fmla="*/ 280904 h 599162"/>
                  <a:gd name="connsiteX442" fmla="*/ 161986 w 770887"/>
                  <a:gd name="connsiteY442" fmla="*/ 280904 h 599162"/>
                  <a:gd name="connsiteX443" fmla="*/ 167970 w 770887"/>
                  <a:gd name="connsiteY443" fmla="*/ 280904 h 599162"/>
                  <a:gd name="connsiteX444" fmla="*/ 172458 w 770887"/>
                  <a:gd name="connsiteY444" fmla="*/ 276422 h 599162"/>
                  <a:gd name="connsiteX445" fmla="*/ 176946 w 770887"/>
                  <a:gd name="connsiteY445" fmla="*/ 276422 h 599162"/>
                  <a:gd name="connsiteX446" fmla="*/ 178442 w 770887"/>
                  <a:gd name="connsiteY446" fmla="*/ 265962 h 599162"/>
                  <a:gd name="connsiteX447" fmla="*/ 175450 w 770887"/>
                  <a:gd name="connsiteY447" fmla="*/ 258491 h 599162"/>
                  <a:gd name="connsiteX448" fmla="*/ 172458 w 770887"/>
                  <a:gd name="connsiteY448" fmla="*/ 246538 h 599162"/>
                  <a:gd name="connsiteX449" fmla="*/ 178442 w 770887"/>
                  <a:gd name="connsiteY449" fmla="*/ 246538 h 599162"/>
                  <a:gd name="connsiteX450" fmla="*/ 184427 w 770887"/>
                  <a:gd name="connsiteY450" fmla="*/ 240561 h 599162"/>
                  <a:gd name="connsiteX451" fmla="*/ 182931 w 770887"/>
                  <a:gd name="connsiteY451" fmla="*/ 231596 h 599162"/>
                  <a:gd name="connsiteX452" fmla="*/ 173954 w 770887"/>
                  <a:gd name="connsiteY452" fmla="*/ 230102 h 599162"/>
                  <a:gd name="connsiteX453" fmla="*/ 169466 w 770887"/>
                  <a:gd name="connsiteY453" fmla="*/ 230102 h 599162"/>
                  <a:gd name="connsiteX454" fmla="*/ 164978 w 770887"/>
                  <a:gd name="connsiteY454" fmla="*/ 231596 h 599162"/>
                  <a:gd name="connsiteX455" fmla="*/ 160490 w 770887"/>
                  <a:gd name="connsiteY455" fmla="*/ 234585 h 599162"/>
                  <a:gd name="connsiteX456" fmla="*/ 157497 w 770887"/>
                  <a:gd name="connsiteY456" fmla="*/ 240561 h 599162"/>
                  <a:gd name="connsiteX457" fmla="*/ 153009 w 770887"/>
                  <a:gd name="connsiteY457" fmla="*/ 240561 h 599162"/>
                  <a:gd name="connsiteX458" fmla="*/ 148521 w 770887"/>
                  <a:gd name="connsiteY458" fmla="*/ 231596 h 599162"/>
                  <a:gd name="connsiteX459" fmla="*/ 136552 w 770887"/>
                  <a:gd name="connsiteY459" fmla="*/ 231596 h 599162"/>
                  <a:gd name="connsiteX460" fmla="*/ 123088 w 770887"/>
                  <a:gd name="connsiteY460" fmla="*/ 231596 h 599162"/>
                  <a:gd name="connsiteX461" fmla="*/ 112615 w 770887"/>
                  <a:gd name="connsiteY461" fmla="*/ 228608 h 599162"/>
                  <a:gd name="connsiteX462" fmla="*/ 102143 w 770887"/>
                  <a:gd name="connsiteY462" fmla="*/ 224125 h 599162"/>
                  <a:gd name="connsiteX463" fmla="*/ 96158 w 770887"/>
                  <a:gd name="connsiteY463" fmla="*/ 216654 h 599162"/>
                  <a:gd name="connsiteX464" fmla="*/ 94662 w 770887"/>
                  <a:gd name="connsiteY464" fmla="*/ 201713 h 599162"/>
                  <a:gd name="connsiteX465" fmla="*/ 102143 w 770887"/>
                  <a:gd name="connsiteY465" fmla="*/ 198724 h 599162"/>
                  <a:gd name="connsiteX466" fmla="*/ 106631 w 770887"/>
                  <a:gd name="connsiteY466" fmla="*/ 195736 h 599162"/>
                  <a:gd name="connsiteX467" fmla="*/ 96158 w 770887"/>
                  <a:gd name="connsiteY467" fmla="*/ 191254 h 599162"/>
                  <a:gd name="connsiteX468" fmla="*/ 90174 w 770887"/>
                  <a:gd name="connsiteY468" fmla="*/ 186771 h 599162"/>
                  <a:gd name="connsiteX469" fmla="*/ 82694 w 770887"/>
                  <a:gd name="connsiteY469" fmla="*/ 180794 h 599162"/>
                  <a:gd name="connsiteX470" fmla="*/ 81198 w 770887"/>
                  <a:gd name="connsiteY470" fmla="*/ 177806 h 599162"/>
                  <a:gd name="connsiteX471" fmla="*/ 87182 w 770887"/>
                  <a:gd name="connsiteY471" fmla="*/ 173324 h 599162"/>
                  <a:gd name="connsiteX472" fmla="*/ 91670 w 770887"/>
                  <a:gd name="connsiteY472" fmla="*/ 173324 h 599162"/>
                  <a:gd name="connsiteX473" fmla="*/ 100647 w 770887"/>
                  <a:gd name="connsiteY473" fmla="*/ 171829 h 599162"/>
                  <a:gd name="connsiteX474" fmla="*/ 112615 w 770887"/>
                  <a:gd name="connsiteY474" fmla="*/ 164359 h 599162"/>
                  <a:gd name="connsiteX475" fmla="*/ 114111 w 770887"/>
                  <a:gd name="connsiteY475" fmla="*/ 167347 h 599162"/>
                  <a:gd name="connsiteX476" fmla="*/ 121592 w 770887"/>
                  <a:gd name="connsiteY476" fmla="*/ 164359 h 599162"/>
                  <a:gd name="connsiteX477" fmla="*/ 121592 w 770887"/>
                  <a:gd name="connsiteY477" fmla="*/ 162864 h 599162"/>
                  <a:gd name="connsiteX478" fmla="*/ 126080 w 770887"/>
                  <a:gd name="connsiteY478" fmla="*/ 161370 h 599162"/>
                  <a:gd name="connsiteX479" fmla="*/ 135056 w 770887"/>
                  <a:gd name="connsiteY479" fmla="*/ 159876 h 599162"/>
                  <a:gd name="connsiteX480" fmla="*/ 145529 w 770887"/>
                  <a:gd name="connsiteY480" fmla="*/ 159876 h 599162"/>
                  <a:gd name="connsiteX481" fmla="*/ 150017 w 770887"/>
                  <a:gd name="connsiteY481" fmla="*/ 162864 h 599162"/>
                  <a:gd name="connsiteX482" fmla="*/ 147025 w 770887"/>
                  <a:gd name="connsiteY482" fmla="*/ 170335 h 599162"/>
                  <a:gd name="connsiteX483" fmla="*/ 147025 w 770887"/>
                  <a:gd name="connsiteY483" fmla="*/ 173324 h 599162"/>
                  <a:gd name="connsiteX484" fmla="*/ 151513 w 770887"/>
                  <a:gd name="connsiteY484" fmla="*/ 176312 h 599162"/>
                  <a:gd name="connsiteX485" fmla="*/ 156001 w 770887"/>
                  <a:gd name="connsiteY485" fmla="*/ 180794 h 599162"/>
                  <a:gd name="connsiteX486" fmla="*/ 164978 w 770887"/>
                  <a:gd name="connsiteY486" fmla="*/ 180794 h 599162"/>
                  <a:gd name="connsiteX487" fmla="*/ 176946 w 770887"/>
                  <a:gd name="connsiteY487" fmla="*/ 183783 h 599162"/>
                  <a:gd name="connsiteX488" fmla="*/ 185923 w 770887"/>
                  <a:gd name="connsiteY488" fmla="*/ 179300 h 599162"/>
                  <a:gd name="connsiteX489" fmla="*/ 191907 w 770887"/>
                  <a:gd name="connsiteY489" fmla="*/ 173324 h 599162"/>
                  <a:gd name="connsiteX490" fmla="*/ 199387 w 770887"/>
                  <a:gd name="connsiteY490" fmla="*/ 168841 h 599162"/>
                  <a:gd name="connsiteX491" fmla="*/ 191907 w 770887"/>
                  <a:gd name="connsiteY491" fmla="*/ 165853 h 599162"/>
                  <a:gd name="connsiteX492" fmla="*/ 185923 w 770887"/>
                  <a:gd name="connsiteY492" fmla="*/ 162864 h 599162"/>
                  <a:gd name="connsiteX493" fmla="*/ 181435 w 770887"/>
                  <a:gd name="connsiteY493" fmla="*/ 159876 h 599162"/>
                  <a:gd name="connsiteX494" fmla="*/ 181435 w 770887"/>
                  <a:gd name="connsiteY494" fmla="*/ 153899 h 599162"/>
                  <a:gd name="connsiteX495" fmla="*/ 179939 w 770887"/>
                  <a:gd name="connsiteY495" fmla="*/ 146428 h 599162"/>
                  <a:gd name="connsiteX496" fmla="*/ 157497 w 770887"/>
                  <a:gd name="connsiteY496" fmla="*/ 140452 h 599162"/>
                  <a:gd name="connsiteX497" fmla="*/ 157497 w 770887"/>
                  <a:gd name="connsiteY497" fmla="*/ 118039 h 599162"/>
                  <a:gd name="connsiteX498" fmla="*/ 147025 w 770887"/>
                  <a:gd name="connsiteY498" fmla="*/ 107580 h 599162"/>
                  <a:gd name="connsiteX499" fmla="*/ 126080 w 770887"/>
                  <a:gd name="connsiteY499" fmla="*/ 85168 h 599162"/>
                  <a:gd name="connsiteX500" fmla="*/ 129072 w 770887"/>
                  <a:gd name="connsiteY500" fmla="*/ 85168 h 599162"/>
                  <a:gd name="connsiteX501" fmla="*/ 129072 w 770887"/>
                  <a:gd name="connsiteY501" fmla="*/ 80685 h 599162"/>
                  <a:gd name="connsiteX502" fmla="*/ 136552 w 770887"/>
                  <a:gd name="connsiteY502" fmla="*/ 80685 h 599162"/>
                  <a:gd name="connsiteX503" fmla="*/ 136552 w 770887"/>
                  <a:gd name="connsiteY503" fmla="*/ 74708 h 599162"/>
                  <a:gd name="connsiteX504" fmla="*/ 138048 w 770887"/>
                  <a:gd name="connsiteY504" fmla="*/ 67238 h 599162"/>
                  <a:gd name="connsiteX505" fmla="*/ 142537 w 770887"/>
                  <a:gd name="connsiteY505" fmla="*/ 67238 h 599162"/>
                  <a:gd name="connsiteX506" fmla="*/ 147025 w 770887"/>
                  <a:gd name="connsiteY506" fmla="*/ 70226 h 599162"/>
                  <a:gd name="connsiteX507" fmla="*/ 154505 w 770887"/>
                  <a:gd name="connsiteY507" fmla="*/ 70226 h 599162"/>
                  <a:gd name="connsiteX508" fmla="*/ 157497 w 770887"/>
                  <a:gd name="connsiteY508" fmla="*/ 70226 h 599162"/>
                  <a:gd name="connsiteX509" fmla="*/ 164978 w 770887"/>
                  <a:gd name="connsiteY509" fmla="*/ 70226 h 599162"/>
                  <a:gd name="connsiteX510" fmla="*/ 178442 w 770887"/>
                  <a:gd name="connsiteY510" fmla="*/ 65743 h 599162"/>
                  <a:gd name="connsiteX511" fmla="*/ 182931 w 770887"/>
                  <a:gd name="connsiteY511" fmla="*/ 61261 h 599162"/>
                  <a:gd name="connsiteX512" fmla="*/ 187419 w 770887"/>
                  <a:gd name="connsiteY512" fmla="*/ 53790 h 599162"/>
                  <a:gd name="connsiteX513" fmla="*/ 187419 w 770887"/>
                  <a:gd name="connsiteY513" fmla="*/ 41837 h 599162"/>
                  <a:gd name="connsiteX514" fmla="*/ 191907 w 770887"/>
                  <a:gd name="connsiteY514" fmla="*/ 41837 h 599162"/>
                  <a:gd name="connsiteX515" fmla="*/ 196395 w 770887"/>
                  <a:gd name="connsiteY515" fmla="*/ 37354 h 599162"/>
                  <a:gd name="connsiteX516" fmla="*/ 205372 w 770887"/>
                  <a:gd name="connsiteY516" fmla="*/ 29883 h 599162"/>
                  <a:gd name="connsiteX517" fmla="*/ 221829 w 770887"/>
                  <a:gd name="connsiteY517" fmla="*/ 26895 h 599162"/>
                  <a:gd name="connsiteX518" fmla="*/ 227813 w 770887"/>
                  <a:gd name="connsiteY518" fmla="*/ 19424 h 599162"/>
                  <a:gd name="connsiteX519" fmla="*/ 233797 w 770887"/>
                  <a:gd name="connsiteY519" fmla="*/ 16436 h 599162"/>
                  <a:gd name="connsiteX520" fmla="*/ 238285 w 770887"/>
                  <a:gd name="connsiteY520" fmla="*/ 11953 h 599162"/>
                  <a:gd name="connsiteX521" fmla="*/ 262223 w 770887"/>
                  <a:gd name="connsiteY521" fmla="*/ 13447 h 599162"/>
                  <a:gd name="connsiteX522" fmla="*/ 265215 w 770887"/>
                  <a:gd name="connsiteY522" fmla="*/ 5977 h 599162"/>
                  <a:gd name="connsiteX523" fmla="*/ 277183 w 770887"/>
                  <a:gd name="connsiteY523" fmla="*/ 0 h 59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</a:cxnLst>
                <a:rect l="l" t="t" r="r" b="b"/>
                <a:pathLst>
                  <a:path w="770887" h="599162">
                    <a:moveTo>
                      <a:pt x="302516" y="482511"/>
                    </a:moveTo>
                    <a:lnTo>
                      <a:pt x="307819" y="487813"/>
                    </a:lnTo>
                    <a:lnTo>
                      <a:pt x="318423" y="494883"/>
                    </a:lnTo>
                    <a:lnTo>
                      <a:pt x="311354" y="496651"/>
                    </a:lnTo>
                    <a:lnTo>
                      <a:pt x="307819" y="496651"/>
                    </a:lnTo>
                    <a:lnTo>
                      <a:pt x="300749" y="501953"/>
                    </a:lnTo>
                    <a:lnTo>
                      <a:pt x="300749" y="503720"/>
                    </a:lnTo>
                    <a:lnTo>
                      <a:pt x="300749" y="509023"/>
                    </a:lnTo>
                    <a:lnTo>
                      <a:pt x="304284" y="509023"/>
                    </a:lnTo>
                    <a:lnTo>
                      <a:pt x="311354" y="517860"/>
                    </a:lnTo>
                    <a:lnTo>
                      <a:pt x="311354" y="521395"/>
                    </a:lnTo>
                    <a:lnTo>
                      <a:pt x="306051" y="523162"/>
                    </a:lnTo>
                    <a:lnTo>
                      <a:pt x="302516" y="523162"/>
                    </a:lnTo>
                    <a:lnTo>
                      <a:pt x="298982" y="524930"/>
                    </a:lnTo>
                    <a:lnTo>
                      <a:pt x="297214" y="524930"/>
                    </a:lnTo>
                    <a:lnTo>
                      <a:pt x="291912" y="528465"/>
                    </a:lnTo>
                    <a:lnTo>
                      <a:pt x="291912" y="533767"/>
                    </a:lnTo>
                    <a:lnTo>
                      <a:pt x="291912" y="535534"/>
                    </a:lnTo>
                    <a:lnTo>
                      <a:pt x="288377" y="540837"/>
                    </a:lnTo>
                    <a:lnTo>
                      <a:pt x="283075" y="531999"/>
                    </a:lnTo>
                    <a:lnTo>
                      <a:pt x="283075" y="533767"/>
                    </a:lnTo>
                    <a:lnTo>
                      <a:pt x="281307" y="537302"/>
                    </a:lnTo>
                    <a:lnTo>
                      <a:pt x="276005" y="542604"/>
                    </a:lnTo>
                    <a:lnTo>
                      <a:pt x="272470" y="549674"/>
                    </a:lnTo>
                    <a:lnTo>
                      <a:pt x="272470" y="551441"/>
                    </a:lnTo>
                    <a:lnTo>
                      <a:pt x="272470" y="558511"/>
                    </a:lnTo>
                    <a:lnTo>
                      <a:pt x="256563" y="558511"/>
                    </a:lnTo>
                    <a:lnTo>
                      <a:pt x="268935" y="554976"/>
                    </a:lnTo>
                    <a:lnTo>
                      <a:pt x="270703" y="551441"/>
                    </a:lnTo>
                    <a:lnTo>
                      <a:pt x="272470" y="547906"/>
                    </a:lnTo>
                    <a:lnTo>
                      <a:pt x="270703" y="542604"/>
                    </a:lnTo>
                    <a:lnTo>
                      <a:pt x="267168" y="540837"/>
                    </a:lnTo>
                    <a:lnTo>
                      <a:pt x="265400" y="540837"/>
                    </a:lnTo>
                    <a:lnTo>
                      <a:pt x="261866" y="537302"/>
                    </a:lnTo>
                    <a:lnTo>
                      <a:pt x="261866" y="535534"/>
                    </a:lnTo>
                    <a:lnTo>
                      <a:pt x="260098" y="524930"/>
                    </a:lnTo>
                    <a:lnTo>
                      <a:pt x="263633" y="521395"/>
                    </a:lnTo>
                    <a:lnTo>
                      <a:pt x="265400" y="517860"/>
                    </a:lnTo>
                    <a:lnTo>
                      <a:pt x="270703" y="514325"/>
                    </a:lnTo>
                    <a:lnTo>
                      <a:pt x="272470" y="516093"/>
                    </a:lnTo>
                    <a:lnTo>
                      <a:pt x="277772" y="521395"/>
                    </a:lnTo>
                    <a:lnTo>
                      <a:pt x="281307" y="528465"/>
                    </a:lnTo>
                    <a:lnTo>
                      <a:pt x="281307" y="521395"/>
                    </a:lnTo>
                    <a:lnTo>
                      <a:pt x="279540" y="514325"/>
                    </a:lnTo>
                    <a:lnTo>
                      <a:pt x="276005" y="509023"/>
                    </a:lnTo>
                    <a:lnTo>
                      <a:pt x="281307" y="507255"/>
                    </a:lnTo>
                    <a:lnTo>
                      <a:pt x="288377" y="510790"/>
                    </a:lnTo>
                    <a:lnTo>
                      <a:pt x="291912" y="510790"/>
                    </a:lnTo>
                    <a:lnTo>
                      <a:pt x="291912" y="507255"/>
                    </a:lnTo>
                    <a:lnTo>
                      <a:pt x="291912" y="505488"/>
                    </a:lnTo>
                    <a:lnTo>
                      <a:pt x="291912" y="501953"/>
                    </a:lnTo>
                    <a:lnTo>
                      <a:pt x="291912" y="496651"/>
                    </a:lnTo>
                    <a:lnTo>
                      <a:pt x="290144" y="493116"/>
                    </a:lnTo>
                    <a:lnTo>
                      <a:pt x="297214" y="487813"/>
                    </a:lnTo>
                    <a:close/>
                    <a:moveTo>
                      <a:pt x="55075" y="374697"/>
                    </a:moveTo>
                    <a:lnTo>
                      <a:pt x="58610" y="374697"/>
                    </a:lnTo>
                    <a:lnTo>
                      <a:pt x="63912" y="385302"/>
                    </a:lnTo>
                    <a:lnTo>
                      <a:pt x="63912" y="390604"/>
                    </a:lnTo>
                    <a:lnTo>
                      <a:pt x="60377" y="395906"/>
                    </a:lnTo>
                    <a:lnTo>
                      <a:pt x="56842" y="395906"/>
                    </a:lnTo>
                    <a:lnTo>
                      <a:pt x="51540" y="395906"/>
                    </a:lnTo>
                    <a:lnTo>
                      <a:pt x="44470" y="390604"/>
                    </a:lnTo>
                    <a:lnTo>
                      <a:pt x="35633" y="383534"/>
                    </a:lnTo>
                    <a:lnTo>
                      <a:pt x="44470" y="378232"/>
                    </a:lnTo>
                    <a:lnTo>
                      <a:pt x="49773" y="378232"/>
                    </a:lnTo>
                    <a:close/>
                    <a:moveTo>
                      <a:pt x="4447" y="224465"/>
                    </a:moveTo>
                    <a:cubicBezTo>
                      <a:pt x="4447" y="224465"/>
                      <a:pt x="4447" y="224465"/>
                      <a:pt x="5929" y="230488"/>
                    </a:cubicBezTo>
                    <a:cubicBezTo>
                      <a:pt x="5929" y="230488"/>
                      <a:pt x="5929" y="230488"/>
                      <a:pt x="8894" y="233499"/>
                    </a:cubicBezTo>
                    <a:cubicBezTo>
                      <a:pt x="8894" y="233499"/>
                      <a:pt x="8894" y="233499"/>
                      <a:pt x="16306" y="235005"/>
                    </a:cubicBezTo>
                    <a:cubicBezTo>
                      <a:pt x="16306" y="235005"/>
                      <a:pt x="16306" y="235005"/>
                      <a:pt x="23717" y="235005"/>
                    </a:cubicBezTo>
                    <a:cubicBezTo>
                      <a:pt x="23717" y="235005"/>
                      <a:pt x="23717" y="235005"/>
                      <a:pt x="28164" y="238016"/>
                    </a:cubicBezTo>
                    <a:cubicBezTo>
                      <a:pt x="28164" y="238016"/>
                      <a:pt x="28164" y="238016"/>
                      <a:pt x="28164" y="242533"/>
                    </a:cubicBezTo>
                    <a:cubicBezTo>
                      <a:pt x="28164" y="242533"/>
                      <a:pt x="28164" y="242533"/>
                      <a:pt x="31129" y="245544"/>
                    </a:cubicBezTo>
                    <a:cubicBezTo>
                      <a:pt x="31129" y="245544"/>
                      <a:pt x="31129" y="245544"/>
                      <a:pt x="37058" y="251566"/>
                    </a:cubicBezTo>
                    <a:cubicBezTo>
                      <a:pt x="37058" y="251566"/>
                      <a:pt x="37058" y="251566"/>
                      <a:pt x="44470" y="262106"/>
                    </a:cubicBezTo>
                    <a:cubicBezTo>
                      <a:pt x="44470" y="262106"/>
                      <a:pt x="44470" y="262106"/>
                      <a:pt x="40023" y="262106"/>
                    </a:cubicBezTo>
                    <a:cubicBezTo>
                      <a:pt x="40023" y="262106"/>
                      <a:pt x="40023" y="262106"/>
                      <a:pt x="31129" y="262106"/>
                    </a:cubicBezTo>
                    <a:lnTo>
                      <a:pt x="29647" y="265117"/>
                    </a:lnTo>
                    <a:cubicBezTo>
                      <a:pt x="29647" y="265117"/>
                      <a:pt x="29647" y="265117"/>
                      <a:pt x="23717" y="259095"/>
                    </a:cubicBezTo>
                    <a:cubicBezTo>
                      <a:pt x="23717" y="259095"/>
                      <a:pt x="23717" y="259095"/>
                      <a:pt x="20753" y="250061"/>
                    </a:cubicBezTo>
                    <a:cubicBezTo>
                      <a:pt x="20753" y="250061"/>
                      <a:pt x="20753" y="250061"/>
                      <a:pt x="19270" y="247050"/>
                    </a:cubicBezTo>
                    <a:cubicBezTo>
                      <a:pt x="19270" y="247050"/>
                      <a:pt x="19270" y="247050"/>
                      <a:pt x="16306" y="244038"/>
                    </a:cubicBezTo>
                    <a:cubicBezTo>
                      <a:pt x="16306" y="244038"/>
                      <a:pt x="16306" y="244038"/>
                      <a:pt x="14823" y="244038"/>
                    </a:cubicBezTo>
                    <a:cubicBezTo>
                      <a:pt x="14823" y="244038"/>
                      <a:pt x="14823" y="244038"/>
                      <a:pt x="13341" y="244038"/>
                    </a:cubicBezTo>
                    <a:cubicBezTo>
                      <a:pt x="13341" y="244038"/>
                      <a:pt x="10376" y="244038"/>
                      <a:pt x="10376" y="244038"/>
                    </a:cubicBezTo>
                    <a:cubicBezTo>
                      <a:pt x="8894" y="242533"/>
                      <a:pt x="8894" y="244038"/>
                      <a:pt x="8894" y="244038"/>
                    </a:cubicBezTo>
                    <a:cubicBezTo>
                      <a:pt x="8894" y="244038"/>
                      <a:pt x="8894" y="244038"/>
                      <a:pt x="4447" y="244038"/>
                    </a:cubicBezTo>
                    <a:cubicBezTo>
                      <a:pt x="-1483" y="242533"/>
                      <a:pt x="2964" y="242533"/>
                      <a:pt x="2964" y="242533"/>
                    </a:cubicBezTo>
                    <a:cubicBezTo>
                      <a:pt x="1482" y="241027"/>
                      <a:pt x="1482" y="241027"/>
                      <a:pt x="1482" y="239521"/>
                    </a:cubicBezTo>
                    <a:cubicBezTo>
                      <a:pt x="1482" y="239521"/>
                      <a:pt x="0" y="236510"/>
                      <a:pt x="0" y="235005"/>
                    </a:cubicBezTo>
                    <a:cubicBezTo>
                      <a:pt x="0" y="235005"/>
                      <a:pt x="0" y="230488"/>
                      <a:pt x="0" y="230488"/>
                    </a:cubicBezTo>
                    <a:cubicBezTo>
                      <a:pt x="0" y="230488"/>
                      <a:pt x="0" y="230488"/>
                      <a:pt x="4447" y="224465"/>
                    </a:cubicBezTo>
                    <a:close/>
                    <a:moveTo>
                      <a:pt x="277183" y="0"/>
                    </a:moveTo>
                    <a:cubicBezTo>
                      <a:pt x="277183" y="0"/>
                      <a:pt x="277183" y="0"/>
                      <a:pt x="283168" y="5977"/>
                    </a:cubicBezTo>
                    <a:cubicBezTo>
                      <a:pt x="283168" y="5977"/>
                      <a:pt x="283168" y="5977"/>
                      <a:pt x="286160" y="10459"/>
                    </a:cubicBezTo>
                    <a:cubicBezTo>
                      <a:pt x="286160" y="10459"/>
                      <a:pt x="286160" y="10459"/>
                      <a:pt x="283168" y="10459"/>
                    </a:cubicBezTo>
                    <a:cubicBezTo>
                      <a:pt x="283168" y="10459"/>
                      <a:pt x="283168" y="10459"/>
                      <a:pt x="283168" y="14942"/>
                    </a:cubicBezTo>
                    <a:cubicBezTo>
                      <a:pt x="283168" y="14942"/>
                      <a:pt x="283168" y="14942"/>
                      <a:pt x="287656" y="17930"/>
                    </a:cubicBezTo>
                    <a:cubicBezTo>
                      <a:pt x="287656" y="17930"/>
                      <a:pt x="287656" y="17930"/>
                      <a:pt x="293640" y="17930"/>
                    </a:cubicBezTo>
                    <a:cubicBezTo>
                      <a:pt x="293640" y="17930"/>
                      <a:pt x="293640" y="17930"/>
                      <a:pt x="293640" y="13447"/>
                    </a:cubicBezTo>
                    <a:cubicBezTo>
                      <a:pt x="293640" y="13447"/>
                      <a:pt x="293640" y="13447"/>
                      <a:pt x="296632" y="10459"/>
                    </a:cubicBezTo>
                    <a:cubicBezTo>
                      <a:pt x="296632" y="10459"/>
                      <a:pt x="296632" y="10459"/>
                      <a:pt x="299624" y="13447"/>
                    </a:cubicBezTo>
                    <a:cubicBezTo>
                      <a:pt x="299624" y="13447"/>
                      <a:pt x="299624" y="13447"/>
                      <a:pt x="304113" y="19424"/>
                    </a:cubicBezTo>
                    <a:cubicBezTo>
                      <a:pt x="304113" y="19424"/>
                      <a:pt x="304113" y="19424"/>
                      <a:pt x="313089" y="17930"/>
                    </a:cubicBezTo>
                    <a:cubicBezTo>
                      <a:pt x="313089" y="17930"/>
                      <a:pt x="313089" y="17930"/>
                      <a:pt x="325058" y="20918"/>
                    </a:cubicBezTo>
                    <a:cubicBezTo>
                      <a:pt x="325058" y="20918"/>
                      <a:pt x="325058" y="20918"/>
                      <a:pt x="325058" y="25401"/>
                    </a:cubicBezTo>
                    <a:cubicBezTo>
                      <a:pt x="325058" y="25401"/>
                      <a:pt x="325058" y="25401"/>
                      <a:pt x="328050" y="31377"/>
                    </a:cubicBezTo>
                    <a:cubicBezTo>
                      <a:pt x="328050" y="31377"/>
                      <a:pt x="328050" y="31377"/>
                      <a:pt x="335530" y="37354"/>
                    </a:cubicBezTo>
                    <a:cubicBezTo>
                      <a:pt x="335530" y="37354"/>
                      <a:pt x="335530" y="37354"/>
                      <a:pt x="351987" y="37354"/>
                    </a:cubicBezTo>
                    <a:cubicBezTo>
                      <a:pt x="351987" y="37354"/>
                      <a:pt x="351987" y="37354"/>
                      <a:pt x="356475" y="37354"/>
                    </a:cubicBezTo>
                    <a:cubicBezTo>
                      <a:pt x="356475" y="37354"/>
                      <a:pt x="356475" y="37354"/>
                      <a:pt x="360963" y="34366"/>
                    </a:cubicBezTo>
                    <a:cubicBezTo>
                      <a:pt x="360963" y="34366"/>
                      <a:pt x="360963" y="34366"/>
                      <a:pt x="366948" y="34366"/>
                    </a:cubicBezTo>
                    <a:cubicBezTo>
                      <a:pt x="366948" y="34366"/>
                      <a:pt x="366948" y="34366"/>
                      <a:pt x="374428" y="38848"/>
                    </a:cubicBezTo>
                    <a:cubicBezTo>
                      <a:pt x="374428" y="38848"/>
                      <a:pt x="374428" y="38848"/>
                      <a:pt x="375924" y="43331"/>
                    </a:cubicBezTo>
                    <a:cubicBezTo>
                      <a:pt x="375924" y="43331"/>
                      <a:pt x="375924" y="43331"/>
                      <a:pt x="375924" y="47813"/>
                    </a:cubicBezTo>
                    <a:cubicBezTo>
                      <a:pt x="375924" y="47813"/>
                      <a:pt x="375924" y="47813"/>
                      <a:pt x="375924" y="48560"/>
                    </a:cubicBezTo>
                    <a:lnTo>
                      <a:pt x="375924" y="50802"/>
                    </a:lnTo>
                    <a:cubicBezTo>
                      <a:pt x="375924" y="50802"/>
                      <a:pt x="375924" y="50802"/>
                      <a:pt x="383404" y="46319"/>
                    </a:cubicBezTo>
                    <a:cubicBezTo>
                      <a:pt x="383404" y="46319"/>
                      <a:pt x="383404" y="46319"/>
                      <a:pt x="392381" y="43331"/>
                    </a:cubicBezTo>
                    <a:cubicBezTo>
                      <a:pt x="392381" y="43331"/>
                      <a:pt x="392381" y="43331"/>
                      <a:pt x="398365" y="43331"/>
                    </a:cubicBezTo>
                    <a:cubicBezTo>
                      <a:pt x="398365" y="43331"/>
                      <a:pt x="398365" y="43331"/>
                      <a:pt x="410334" y="47813"/>
                    </a:cubicBezTo>
                    <a:cubicBezTo>
                      <a:pt x="410334" y="47813"/>
                      <a:pt x="410334" y="47813"/>
                      <a:pt x="420806" y="50802"/>
                    </a:cubicBezTo>
                    <a:cubicBezTo>
                      <a:pt x="420806" y="50802"/>
                      <a:pt x="420806" y="50802"/>
                      <a:pt x="432775" y="47813"/>
                    </a:cubicBezTo>
                    <a:cubicBezTo>
                      <a:pt x="432775" y="47813"/>
                      <a:pt x="432775" y="47813"/>
                      <a:pt x="438759" y="43331"/>
                    </a:cubicBezTo>
                    <a:cubicBezTo>
                      <a:pt x="438759" y="43331"/>
                      <a:pt x="438759" y="43331"/>
                      <a:pt x="444743" y="43331"/>
                    </a:cubicBezTo>
                    <a:cubicBezTo>
                      <a:pt x="444743" y="43331"/>
                      <a:pt x="444743" y="43331"/>
                      <a:pt x="447736" y="43331"/>
                    </a:cubicBezTo>
                    <a:cubicBezTo>
                      <a:pt x="447736" y="43331"/>
                      <a:pt x="447736" y="43331"/>
                      <a:pt x="455216" y="50802"/>
                    </a:cubicBezTo>
                    <a:cubicBezTo>
                      <a:pt x="455216" y="50802"/>
                      <a:pt x="455216" y="50802"/>
                      <a:pt x="462696" y="56778"/>
                    </a:cubicBezTo>
                    <a:cubicBezTo>
                      <a:pt x="462696" y="56778"/>
                      <a:pt x="462696" y="56778"/>
                      <a:pt x="476161" y="58272"/>
                    </a:cubicBezTo>
                    <a:lnTo>
                      <a:pt x="482145" y="110568"/>
                    </a:lnTo>
                    <a:cubicBezTo>
                      <a:pt x="482145" y="110568"/>
                      <a:pt x="482145" y="110568"/>
                      <a:pt x="500098" y="242056"/>
                    </a:cubicBezTo>
                    <a:cubicBezTo>
                      <a:pt x="500098" y="242056"/>
                      <a:pt x="500098" y="242056"/>
                      <a:pt x="521043" y="400438"/>
                    </a:cubicBezTo>
                    <a:cubicBezTo>
                      <a:pt x="521043" y="400438"/>
                      <a:pt x="521043" y="400438"/>
                      <a:pt x="525531" y="409403"/>
                    </a:cubicBezTo>
                    <a:cubicBezTo>
                      <a:pt x="525531" y="409403"/>
                      <a:pt x="525531" y="409403"/>
                      <a:pt x="540492" y="409403"/>
                    </a:cubicBezTo>
                    <a:cubicBezTo>
                      <a:pt x="540492" y="409403"/>
                      <a:pt x="540492" y="409403"/>
                      <a:pt x="543484" y="400438"/>
                    </a:cubicBezTo>
                    <a:cubicBezTo>
                      <a:pt x="543484" y="400438"/>
                      <a:pt x="543484" y="400438"/>
                      <a:pt x="555453" y="400438"/>
                    </a:cubicBezTo>
                    <a:cubicBezTo>
                      <a:pt x="555453" y="400438"/>
                      <a:pt x="555453" y="400438"/>
                      <a:pt x="555453" y="404920"/>
                    </a:cubicBezTo>
                    <a:cubicBezTo>
                      <a:pt x="555453" y="404920"/>
                      <a:pt x="555453" y="404920"/>
                      <a:pt x="559941" y="410897"/>
                    </a:cubicBezTo>
                    <a:cubicBezTo>
                      <a:pt x="559941" y="410897"/>
                      <a:pt x="559941" y="410897"/>
                      <a:pt x="579390" y="424344"/>
                    </a:cubicBezTo>
                    <a:cubicBezTo>
                      <a:pt x="579390" y="424344"/>
                      <a:pt x="579390" y="424344"/>
                      <a:pt x="595847" y="442274"/>
                    </a:cubicBezTo>
                    <a:cubicBezTo>
                      <a:pt x="595847" y="442274"/>
                      <a:pt x="595847" y="442274"/>
                      <a:pt x="604823" y="434803"/>
                    </a:cubicBezTo>
                    <a:cubicBezTo>
                      <a:pt x="604823" y="434803"/>
                      <a:pt x="604823" y="434803"/>
                      <a:pt x="610807" y="419862"/>
                    </a:cubicBezTo>
                    <a:cubicBezTo>
                      <a:pt x="610807" y="419862"/>
                      <a:pt x="610807" y="419862"/>
                      <a:pt x="618288" y="412391"/>
                    </a:cubicBezTo>
                    <a:cubicBezTo>
                      <a:pt x="618288" y="412391"/>
                      <a:pt x="618288" y="412391"/>
                      <a:pt x="625768" y="407908"/>
                    </a:cubicBezTo>
                    <a:cubicBezTo>
                      <a:pt x="625768" y="407908"/>
                      <a:pt x="625768" y="407908"/>
                      <a:pt x="639233" y="413885"/>
                    </a:cubicBezTo>
                    <a:cubicBezTo>
                      <a:pt x="639233" y="413885"/>
                      <a:pt x="639233" y="413885"/>
                      <a:pt x="655690" y="425838"/>
                    </a:cubicBezTo>
                    <a:cubicBezTo>
                      <a:pt x="655690" y="425838"/>
                      <a:pt x="655690" y="425838"/>
                      <a:pt x="672146" y="442274"/>
                    </a:cubicBezTo>
                    <a:cubicBezTo>
                      <a:pt x="672146" y="442274"/>
                      <a:pt x="672146" y="442274"/>
                      <a:pt x="684115" y="455722"/>
                    </a:cubicBezTo>
                    <a:cubicBezTo>
                      <a:pt x="684115" y="455722"/>
                      <a:pt x="684115" y="455722"/>
                      <a:pt x="708052" y="479629"/>
                    </a:cubicBezTo>
                    <a:cubicBezTo>
                      <a:pt x="708052" y="479629"/>
                      <a:pt x="708052" y="479629"/>
                      <a:pt x="723013" y="500547"/>
                    </a:cubicBezTo>
                    <a:cubicBezTo>
                      <a:pt x="723013" y="500547"/>
                      <a:pt x="723013" y="500547"/>
                      <a:pt x="731989" y="502041"/>
                    </a:cubicBezTo>
                    <a:cubicBezTo>
                      <a:pt x="731989" y="502041"/>
                      <a:pt x="731989" y="502041"/>
                      <a:pt x="742462" y="503535"/>
                    </a:cubicBezTo>
                    <a:cubicBezTo>
                      <a:pt x="742462" y="503535"/>
                      <a:pt x="742462" y="503535"/>
                      <a:pt x="760415" y="509512"/>
                    </a:cubicBezTo>
                    <a:cubicBezTo>
                      <a:pt x="760415" y="509512"/>
                      <a:pt x="760415" y="509512"/>
                      <a:pt x="767895" y="513994"/>
                    </a:cubicBezTo>
                    <a:cubicBezTo>
                      <a:pt x="767895" y="513994"/>
                      <a:pt x="767895" y="513994"/>
                      <a:pt x="767895" y="519971"/>
                    </a:cubicBezTo>
                    <a:cubicBezTo>
                      <a:pt x="767895" y="519971"/>
                      <a:pt x="767895" y="519971"/>
                      <a:pt x="770887" y="533419"/>
                    </a:cubicBezTo>
                    <a:cubicBezTo>
                      <a:pt x="770887" y="533419"/>
                      <a:pt x="770887" y="533419"/>
                      <a:pt x="770887" y="539395"/>
                    </a:cubicBezTo>
                    <a:cubicBezTo>
                      <a:pt x="770887" y="539395"/>
                      <a:pt x="770887" y="539395"/>
                      <a:pt x="770887" y="545372"/>
                    </a:cubicBezTo>
                    <a:cubicBezTo>
                      <a:pt x="770887" y="545372"/>
                      <a:pt x="770887" y="545372"/>
                      <a:pt x="770887" y="558820"/>
                    </a:cubicBezTo>
                    <a:cubicBezTo>
                      <a:pt x="770887" y="558820"/>
                      <a:pt x="770887" y="558820"/>
                      <a:pt x="764903" y="563302"/>
                    </a:cubicBezTo>
                    <a:cubicBezTo>
                      <a:pt x="764903" y="563302"/>
                      <a:pt x="764903" y="563302"/>
                      <a:pt x="760415" y="557325"/>
                    </a:cubicBezTo>
                    <a:cubicBezTo>
                      <a:pt x="760415" y="557325"/>
                      <a:pt x="760415" y="557325"/>
                      <a:pt x="755926" y="549855"/>
                    </a:cubicBezTo>
                    <a:cubicBezTo>
                      <a:pt x="755926" y="549855"/>
                      <a:pt x="755926" y="549855"/>
                      <a:pt x="751438" y="552843"/>
                    </a:cubicBezTo>
                    <a:cubicBezTo>
                      <a:pt x="751438" y="552843"/>
                      <a:pt x="751438" y="552843"/>
                      <a:pt x="755926" y="560314"/>
                    </a:cubicBezTo>
                    <a:cubicBezTo>
                      <a:pt x="755926" y="560314"/>
                      <a:pt x="755926" y="560314"/>
                      <a:pt x="752934" y="561808"/>
                    </a:cubicBezTo>
                    <a:cubicBezTo>
                      <a:pt x="752934" y="561808"/>
                      <a:pt x="752934" y="561808"/>
                      <a:pt x="748446" y="558820"/>
                    </a:cubicBezTo>
                    <a:cubicBezTo>
                      <a:pt x="748446" y="558820"/>
                      <a:pt x="748446" y="558820"/>
                      <a:pt x="739470" y="555831"/>
                    </a:cubicBezTo>
                    <a:cubicBezTo>
                      <a:pt x="739470" y="555831"/>
                      <a:pt x="739470" y="555831"/>
                      <a:pt x="739470" y="549855"/>
                    </a:cubicBezTo>
                    <a:cubicBezTo>
                      <a:pt x="739470" y="549855"/>
                      <a:pt x="739470" y="549855"/>
                      <a:pt x="736478" y="542384"/>
                    </a:cubicBezTo>
                    <a:cubicBezTo>
                      <a:pt x="736478" y="542384"/>
                      <a:pt x="736478" y="542384"/>
                      <a:pt x="731989" y="539395"/>
                    </a:cubicBezTo>
                    <a:cubicBezTo>
                      <a:pt x="731989" y="539395"/>
                      <a:pt x="731989" y="539395"/>
                      <a:pt x="728997" y="533419"/>
                    </a:cubicBezTo>
                    <a:cubicBezTo>
                      <a:pt x="728997" y="533419"/>
                      <a:pt x="728997" y="533419"/>
                      <a:pt x="717029" y="524454"/>
                    </a:cubicBezTo>
                    <a:cubicBezTo>
                      <a:pt x="717029" y="524454"/>
                      <a:pt x="717029" y="524454"/>
                      <a:pt x="706556" y="525948"/>
                    </a:cubicBezTo>
                    <a:cubicBezTo>
                      <a:pt x="706556" y="525948"/>
                      <a:pt x="706556" y="525948"/>
                      <a:pt x="709548" y="530430"/>
                    </a:cubicBezTo>
                    <a:cubicBezTo>
                      <a:pt x="709548" y="530430"/>
                      <a:pt x="709548" y="530430"/>
                      <a:pt x="712540" y="533419"/>
                    </a:cubicBezTo>
                    <a:cubicBezTo>
                      <a:pt x="712540" y="533419"/>
                      <a:pt x="712540" y="533419"/>
                      <a:pt x="723013" y="539395"/>
                    </a:cubicBezTo>
                    <a:cubicBezTo>
                      <a:pt x="723013" y="539395"/>
                      <a:pt x="723013" y="539395"/>
                      <a:pt x="728997" y="545372"/>
                    </a:cubicBezTo>
                    <a:cubicBezTo>
                      <a:pt x="728997" y="545372"/>
                      <a:pt x="728997" y="545372"/>
                      <a:pt x="728997" y="549855"/>
                    </a:cubicBezTo>
                    <a:cubicBezTo>
                      <a:pt x="728997" y="549855"/>
                      <a:pt x="728997" y="549855"/>
                      <a:pt x="733485" y="554337"/>
                    </a:cubicBezTo>
                    <a:cubicBezTo>
                      <a:pt x="733485" y="554337"/>
                      <a:pt x="733485" y="554337"/>
                      <a:pt x="736478" y="558820"/>
                    </a:cubicBezTo>
                    <a:cubicBezTo>
                      <a:pt x="736478" y="558820"/>
                      <a:pt x="736478" y="558820"/>
                      <a:pt x="739470" y="569279"/>
                    </a:cubicBezTo>
                    <a:cubicBezTo>
                      <a:pt x="739470" y="569279"/>
                      <a:pt x="739470" y="569279"/>
                      <a:pt x="739470" y="572267"/>
                    </a:cubicBezTo>
                    <a:cubicBezTo>
                      <a:pt x="739470" y="572267"/>
                      <a:pt x="739470" y="572267"/>
                      <a:pt x="734981" y="573761"/>
                    </a:cubicBezTo>
                    <a:cubicBezTo>
                      <a:pt x="734981" y="573761"/>
                      <a:pt x="734981" y="573761"/>
                      <a:pt x="731989" y="566290"/>
                    </a:cubicBezTo>
                    <a:cubicBezTo>
                      <a:pt x="731989" y="566290"/>
                      <a:pt x="731989" y="566290"/>
                      <a:pt x="731989" y="573761"/>
                    </a:cubicBezTo>
                    <a:cubicBezTo>
                      <a:pt x="731989" y="573761"/>
                      <a:pt x="731989" y="573761"/>
                      <a:pt x="728997" y="579738"/>
                    </a:cubicBezTo>
                    <a:cubicBezTo>
                      <a:pt x="728997" y="579738"/>
                      <a:pt x="728997" y="579738"/>
                      <a:pt x="724509" y="578244"/>
                    </a:cubicBezTo>
                    <a:cubicBezTo>
                      <a:pt x="724509" y="578244"/>
                      <a:pt x="724509" y="578244"/>
                      <a:pt x="717029" y="570773"/>
                    </a:cubicBezTo>
                    <a:cubicBezTo>
                      <a:pt x="717029" y="570773"/>
                      <a:pt x="717029" y="570773"/>
                      <a:pt x="709548" y="561808"/>
                    </a:cubicBezTo>
                    <a:cubicBezTo>
                      <a:pt x="709548" y="561808"/>
                      <a:pt x="709548" y="561808"/>
                      <a:pt x="703564" y="564796"/>
                    </a:cubicBezTo>
                    <a:cubicBezTo>
                      <a:pt x="703564" y="564796"/>
                      <a:pt x="703564" y="564796"/>
                      <a:pt x="699076" y="564796"/>
                    </a:cubicBezTo>
                    <a:cubicBezTo>
                      <a:pt x="699076" y="564796"/>
                      <a:pt x="699076" y="564796"/>
                      <a:pt x="702068" y="555831"/>
                    </a:cubicBezTo>
                    <a:cubicBezTo>
                      <a:pt x="702068" y="555831"/>
                      <a:pt x="702068" y="555831"/>
                      <a:pt x="709548" y="554337"/>
                    </a:cubicBezTo>
                    <a:cubicBezTo>
                      <a:pt x="709548" y="554337"/>
                      <a:pt x="709548" y="554337"/>
                      <a:pt x="706556" y="545372"/>
                    </a:cubicBezTo>
                    <a:cubicBezTo>
                      <a:pt x="706556" y="545372"/>
                      <a:pt x="706556" y="545372"/>
                      <a:pt x="697580" y="549855"/>
                    </a:cubicBezTo>
                    <a:cubicBezTo>
                      <a:pt x="697580" y="549855"/>
                      <a:pt x="697580" y="549855"/>
                      <a:pt x="700572" y="540890"/>
                    </a:cubicBezTo>
                    <a:cubicBezTo>
                      <a:pt x="700572" y="540890"/>
                      <a:pt x="700572" y="540890"/>
                      <a:pt x="696084" y="534913"/>
                    </a:cubicBezTo>
                    <a:cubicBezTo>
                      <a:pt x="696084" y="534913"/>
                      <a:pt x="696084" y="534913"/>
                      <a:pt x="694588" y="530430"/>
                    </a:cubicBezTo>
                    <a:cubicBezTo>
                      <a:pt x="694588" y="530430"/>
                      <a:pt x="694588" y="530430"/>
                      <a:pt x="694588" y="525948"/>
                    </a:cubicBezTo>
                    <a:cubicBezTo>
                      <a:pt x="694588" y="525948"/>
                      <a:pt x="694588" y="525948"/>
                      <a:pt x="700572" y="516983"/>
                    </a:cubicBezTo>
                    <a:cubicBezTo>
                      <a:pt x="700572" y="516983"/>
                      <a:pt x="700572" y="516983"/>
                      <a:pt x="693091" y="516983"/>
                    </a:cubicBezTo>
                    <a:cubicBezTo>
                      <a:pt x="693091" y="516983"/>
                      <a:pt x="693091" y="516983"/>
                      <a:pt x="690099" y="519971"/>
                    </a:cubicBezTo>
                    <a:cubicBezTo>
                      <a:pt x="690099" y="519971"/>
                      <a:pt x="690099" y="519971"/>
                      <a:pt x="690099" y="522959"/>
                    </a:cubicBezTo>
                    <a:cubicBezTo>
                      <a:pt x="690099" y="522959"/>
                      <a:pt x="690099" y="522959"/>
                      <a:pt x="690099" y="531925"/>
                    </a:cubicBezTo>
                    <a:cubicBezTo>
                      <a:pt x="690099" y="531925"/>
                      <a:pt x="690099" y="531925"/>
                      <a:pt x="685611" y="534913"/>
                    </a:cubicBezTo>
                    <a:cubicBezTo>
                      <a:pt x="685611" y="534913"/>
                      <a:pt x="685611" y="534913"/>
                      <a:pt x="682619" y="537901"/>
                    </a:cubicBezTo>
                    <a:cubicBezTo>
                      <a:pt x="682619" y="537901"/>
                      <a:pt x="682619" y="534913"/>
                      <a:pt x="682619" y="533419"/>
                    </a:cubicBezTo>
                    <a:cubicBezTo>
                      <a:pt x="682619" y="531925"/>
                      <a:pt x="681123" y="527442"/>
                      <a:pt x="681123" y="527442"/>
                    </a:cubicBezTo>
                    <a:cubicBezTo>
                      <a:pt x="681123" y="527442"/>
                      <a:pt x="679627" y="522959"/>
                      <a:pt x="679627" y="519971"/>
                    </a:cubicBezTo>
                    <a:cubicBezTo>
                      <a:pt x="679627" y="518477"/>
                      <a:pt x="678131" y="515489"/>
                      <a:pt x="678131" y="515489"/>
                    </a:cubicBezTo>
                    <a:cubicBezTo>
                      <a:pt x="678131" y="515489"/>
                      <a:pt x="676635" y="512500"/>
                      <a:pt x="676635" y="511006"/>
                    </a:cubicBezTo>
                    <a:cubicBezTo>
                      <a:pt x="676635" y="508018"/>
                      <a:pt x="676635" y="506524"/>
                      <a:pt x="676635" y="506524"/>
                    </a:cubicBezTo>
                    <a:cubicBezTo>
                      <a:pt x="676635" y="506524"/>
                      <a:pt x="678131" y="503535"/>
                      <a:pt x="681123" y="503535"/>
                    </a:cubicBezTo>
                    <a:cubicBezTo>
                      <a:pt x="682619" y="502041"/>
                      <a:pt x="684115" y="499053"/>
                      <a:pt x="684115" y="499053"/>
                    </a:cubicBezTo>
                    <a:cubicBezTo>
                      <a:pt x="684115" y="499053"/>
                      <a:pt x="684115" y="499053"/>
                      <a:pt x="690099" y="493076"/>
                    </a:cubicBezTo>
                    <a:cubicBezTo>
                      <a:pt x="690099" y="493076"/>
                      <a:pt x="690099" y="493076"/>
                      <a:pt x="684115" y="482617"/>
                    </a:cubicBezTo>
                    <a:cubicBezTo>
                      <a:pt x="684115" y="482617"/>
                      <a:pt x="684115" y="482617"/>
                      <a:pt x="681123" y="484111"/>
                    </a:cubicBezTo>
                    <a:cubicBezTo>
                      <a:pt x="681123" y="484111"/>
                      <a:pt x="681123" y="484111"/>
                      <a:pt x="678131" y="491582"/>
                    </a:cubicBezTo>
                    <a:cubicBezTo>
                      <a:pt x="678131" y="491582"/>
                      <a:pt x="678131" y="491582"/>
                      <a:pt x="672146" y="499053"/>
                    </a:cubicBezTo>
                    <a:cubicBezTo>
                      <a:pt x="672146" y="499053"/>
                      <a:pt x="672146" y="499053"/>
                      <a:pt x="667658" y="502041"/>
                    </a:cubicBezTo>
                    <a:cubicBezTo>
                      <a:pt x="667658" y="502041"/>
                      <a:pt x="667658" y="502041"/>
                      <a:pt x="666162" y="505029"/>
                    </a:cubicBezTo>
                    <a:cubicBezTo>
                      <a:pt x="666162" y="505029"/>
                      <a:pt x="666162" y="505029"/>
                      <a:pt x="669154" y="516983"/>
                    </a:cubicBezTo>
                    <a:cubicBezTo>
                      <a:pt x="669154" y="516983"/>
                      <a:pt x="669154" y="516983"/>
                      <a:pt x="675139" y="533419"/>
                    </a:cubicBezTo>
                    <a:cubicBezTo>
                      <a:pt x="675139" y="533419"/>
                      <a:pt x="675139" y="533419"/>
                      <a:pt x="669154" y="531925"/>
                    </a:cubicBezTo>
                    <a:cubicBezTo>
                      <a:pt x="669154" y="531925"/>
                      <a:pt x="669154" y="531925"/>
                      <a:pt x="660178" y="513994"/>
                    </a:cubicBezTo>
                    <a:cubicBezTo>
                      <a:pt x="660178" y="513994"/>
                      <a:pt x="660178" y="513994"/>
                      <a:pt x="649705" y="499053"/>
                    </a:cubicBezTo>
                    <a:cubicBezTo>
                      <a:pt x="649705" y="499053"/>
                      <a:pt x="649705" y="499053"/>
                      <a:pt x="646713" y="508018"/>
                    </a:cubicBezTo>
                    <a:cubicBezTo>
                      <a:pt x="646713" y="508018"/>
                      <a:pt x="646713" y="508018"/>
                      <a:pt x="643721" y="506524"/>
                    </a:cubicBezTo>
                    <a:cubicBezTo>
                      <a:pt x="643721" y="506524"/>
                      <a:pt x="643721" y="506524"/>
                      <a:pt x="639233" y="496064"/>
                    </a:cubicBezTo>
                    <a:cubicBezTo>
                      <a:pt x="639233" y="496064"/>
                      <a:pt x="639233" y="496064"/>
                      <a:pt x="633249" y="491582"/>
                    </a:cubicBezTo>
                    <a:cubicBezTo>
                      <a:pt x="633249" y="491582"/>
                      <a:pt x="633249" y="491582"/>
                      <a:pt x="618288" y="475146"/>
                    </a:cubicBezTo>
                    <a:cubicBezTo>
                      <a:pt x="618288" y="475146"/>
                      <a:pt x="618288" y="475146"/>
                      <a:pt x="618288" y="464687"/>
                    </a:cubicBezTo>
                    <a:cubicBezTo>
                      <a:pt x="618288" y="464687"/>
                      <a:pt x="618288" y="464687"/>
                      <a:pt x="615296" y="470664"/>
                    </a:cubicBezTo>
                    <a:cubicBezTo>
                      <a:pt x="615296" y="470664"/>
                      <a:pt x="615296" y="470664"/>
                      <a:pt x="607815" y="467675"/>
                    </a:cubicBezTo>
                    <a:cubicBezTo>
                      <a:pt x="607815" y="467675"/>
                      <a:pt x="607815" y="467675"/>
                      <a:pt x="591358" y="452734"/>
                    </a:cubicBezTo>
                    <a:cubicBezTo>
                      <a:pt x="591358" y="452734"/>
                      <a:pt x="591358" y="452734"/>
                      <a:pt x="580886" y="440780"/>
                    </a:cubicBezTo>
                    <a:cubicBezTo>
                      <a:pt x="580886" y="440780"/>
                      <a:pt x="580886" y="440780"/>
                      <a:pt x="574902" y="442274"/>
                    </a:cubicBezTo>
                    <a:cubicBezTo>
                      <a:pt x="574902" y="442274"/>
                      <a:pt x="574902" y="442274"/>
                      <a:pt x="561437" y="439286"/>
                    </a:cubicBezTo>
                    <a:cubicBezTo>
                      <a:pt x="561437" y="439286"/>
                      <a:pt x="561437" y="439286"/>
                      <a:pt x="552461" y="430321"/>
                    </a:cubicBezTo>
                    <a:cubicBezTo>
                      <a:pt x="552461" y="430321"/>
                      <a:pt x="552461" y="430321"/>
                      <a:pt x="552461" y="419862"/>
                    </a:cubicBezTo>
                    <a:cubicBezTo>
                      <a:pt x="552461" y="419862"/>
                      <a:pt x="552461" y="419862"/>
                      <a:pt x="547972" y="422850"/>
                    </a:cubicBezTo>
                    <a:cubicBezTo>
                      <a:pt x="547972" y="422850"/>
                      <a:pt x="547972" y="422850"/>
                      <a:pt x="530020" y="422850"/>
                    </a:cubicBezTo>
                    <a:cubicBezTo>
                      <a:pt x="530020" y="422850"/>
                      <a:pt x="530020" y="422850"/>
                      <a:pt x="521043" y="421356"/>
                    </a:cubicBezTo>
                    <a:cubicBezTo>
                      <a:pt x="521043" y="421356"/>
                      <a:pt x="521043" y="421356"/>
                      <a:pt x="510571" y="418368"/>
                    </a:cubicBezTo>
                    <a:cubicBezTo>
                      <a:pt x="510571" y="418368"/>
                      <a:pt x="510571" y="418368"/>
                      <a:pt x="491122" y="416873"/>
                    </a:cubicBezTo>
                    <a:cubicBezTo>
                      <a:pt x="491122" y="416873"/>
                      <a:pt x="491122" y="416873"/>
                      <a:pt x="471673" y="421356"/>
                    </a:cubicBezTo>
                    <a:cubicBezTo>
                      <a:pt x="471673" y="421356"/>
                      <a:pt x="471673" y="421356"/>
                      <a:pt x="458208" y="424344"/>
                    </a:cubicBezTo>
                    <a:cubicBezTo>
                      <a:pt x="458208" y="424344"/>
                      <a:pt x="458208" y="424344"/>
                      <a:pt x="461200" y="412391"/>
                    </a:cubicBezTo>
                    <a:cubicBezTo>
                      <a:pt x="461200" y="412391"/>
                      <a:pt x="461200" y="412391"/>
                      <a:pt x="456712" y="415379"/>
                    </a:cubicBezTo>
                    <a:cubicBezTo>
                      <a:pt x="456712" y="415379"/>
                      <a:pt x="456712" y="415379"/>
                      <a:pt x="449232" y="410897"/>
                    </a:cubicBezTo>
                    <a:cubicBezTo>
                      <a:pt x="449232" y="410897"/>
                      <a:pt x="449232" y="410897"/>
                      <a:pt x="443247" y="407908"/>
                    </a:cubicBezTo>
                    <a:cubicBezTo>
                      <a:pt x="443247" y="407908"/>
                      <a:pt x="443247" y="407908"/>
                      <a:pt x="437263" y="407908"/>
                    </a:cubicBezTo>
                    <a:cubicBezTo>
                      <a:pt x="437263" y="407908"/>
                      <a:pt x="437263" y="407908"/>
                      <a:pt x="432775" y="407908"/>
                    </a:cubicBezTo>
                    <a:cubicBezTo>
                      <a:pt x="432775" y="407908"/>
                      <a:pt x="432775" y="407908"/>
                      <a:pt x="425294" y="412391"/>
                    </a:cubicBezTo>
                    <a:cubicBezTo>
                      <a:pt x="425294" y="412391"/>
                      <a:pt x="425294" y="412391"/>
                      <a:pt x="419310" y="415379"/>
                    </a:cubicBezTo>
                    <a:cubicBezTo>
                      <a:pt x="419310" y="415379"/>
                      <a:pt x="419310" y="415379"/>
                      <a:pt x="413326" y="422850"/>
                    </a:cubicBezTo>
                    <a:cubicBezTo>
                      <a:pt x="413326" y="422850"/>
                      <a:pt x="413326" y="422850"/>
                      <a:pt x="410334" y="425838"/>
                    </a:cubicBezTo>
                    <a:cubicBezTo>
                      <a:pt x="410334" y="425838"/>
                      <a:pt x="410334" y="425838"/>
                      <a:pt x="402853" y="424344"/>
                    </a:cubicBezTo>
                    <a:cubicBezTo>
                      <a:pt x="402853" y="424344"/>
                      <a:pt x="402853" y="424344"/>
                      <a:pt x="410334" y="418368"/>
                    </a:cubicBezTo>
                    <a:cubicBezTo>
                      <a:pt x="410334" y="418368"/>
                      <a:pt x="410334" y="418368"/>
                      <a:pt x="419310" y="409403"/>
                    </a:cubicBezTo>
                    <a:cubicBezTo>
                      <a:pt x="419310" y="409403"/>
                      <a:pt x="419310" y="409403"/>
                      <a:pt x="425294" y="403426"/>
                    </a:cubicBezTo>
                    <a:cubicBezTo>
                      <a:pt x="425294" y="403426"/>
                      <a:pt x="425294" y="403426"/>
                      <a:pt x="429783" y="397449"/>
                    </a:cubicBezTo>
                    <a:cubicBezTo>
                      <a:pt x="429783" y="397449"/>
                      <a:pt x="429783" y="397449"/>
                      <a:pt x="426791" y="397449"/>
                    </a:cubicBezTo>
                    <a:cubicBezTo>
                      <a:pt x="426791" y="397449"/>
                      <a:pt x="426791" y="397449"/>
                      <a:pt x="420806" y="394461"/>
                    </a:cubicBezTo>
                    <a:cubicBezTo>
                      <a:pt x="420806" y="394461"/>
                      <a:pt x="420806" y="394461"/>
                      <a:pt x="420806" y="384002"/>
                    </a:cubicBezTo>
                    <a:cubicBezTo>
                      <a:pt x="420806" y="384002"/>
                      <a:pt x="420806" y="384002"/>
                      <a:pt x="414822" y="388484"/>
                    </a:cubicBezTo>
                    <a:cubicBezTo>
                      <a:pt x="414822" y="388484"/>
                      <a:pt x="414822" y="388484"/>
                      <a:pt x="413326" y="389978"/>
                    </a:cubicBezTo>
                    <a:cubicBezTo>
                      <a:pt x="413326" y="389978"/>
                      <a:pt x="413326" y="389978"/>
                      <a:pt x="402853" y="389978"/>
                    </a:cubicBezTo>
                    <a:cubicBezTo>
                      <a:pt x="402853" y="389978"/>
                      <a:pt x="402853" y="389978"/>
                      <a:pt x="393877" y="388484"/>
                    </a:cubicBezTo>
                    <a:cubicBezTo>
                      <a:pt x="393877" y="388484"/>
                      <a:pt x="393877" y="388484"/>
                      <a:pt x="389389" y="392967"/>
                    </a:cubicBezTo>
                    <a:cubicBezTo>
                      <a:pt x="389389" y="392967"/>
                      <a:pt x="389389" y="392967"/>
                      <a:pt x="386397" y="401932"/>
                    </a:cubicBezTo>
                    <a:cubicBezTo>
                      <a:pt x="386397" y="401932"/>
                      <a:pt x="386397" y="401932"/>
                      <a:pt x="392381" y="409403"/>
                    </a:cubicBezTo>
                    <a:cubicBezTo>
                      <a:pt x="392381" y="409403"/>
                      <a:pt x="392381" y="409403"/>
                      <a:pt x="389389" y="421356"/>
                    </a:cubicBezTo>
                    <a:cubicBezTo>
                      <a:pt x="389389" y="421356"/>
                      <a:pt x="389389" y="421356"/>
                      <a:pt x="381908" y="428827"/>
                    </a:cubicBezTo>
                    <a:cubicBezTo>
                      <a:pt x="381908" y="428827"/>
                      <a:pt x="381908" y="428827"/>
                      <a:pt x="374428" y="428827"/>
                    </a:cubicBezTo>
                    <a:cubicBezTo>
                      <a:pt x="374428" y="428827"/>
                      <a:pt x="374428" y="428827"/>
                      <a:pt x="365452" y="428827"/>
                    </a:cubicBezTo>
                    <a:cubicBezTo>
                      <a:pt x="365452" y="428827"/>
                      <a:pt x="365452" y="428827"/>
                      <a:pt x="362459" y="439286"/>
                    </a:cubicBezTo>
                    <a:cubicBezTo>
                      <a:pt x="362459" y="439286"/>
                      <a:pt x="362459" y="439286"/>
                      <a:pt x="350491" y="443769"/>
                    </a:cubicBezTo>
                    <a:cubicBezTo>
                      <a:pt x="350491" y="443769"/>
                      <a:pt x="350491" y="443769"/>
                      <a:pt x="348995" y="446757"/>
                    </a:cubicBezTo>
                    <a:cubicBezTo>
                      <a:pt x="348995" y="446757"/>
                      <a:pt x="348995" y="446757"/>
                      <a:pt x="338522" y="454228"/>
                    </a:cubicBezTo>
                    <a:cubicBezTo>
                      <a:pt x="338522" y="454228"/>
                      <a:pt x="338522" y="454228"/>
                      <a:pt x="328050" y="457216"/>
                    </a:cubicBezTo>
                    <a:cubicBezTo>
                      <a:pt x="328050" y="457216"/>
                      <a:pt x="328050" y="457216"/>
                      <a:pt x="322065" y="458710"/>
                    </a:cubicBezTo>
                    <a:cubicBezTo>
                      <a:pt x="322065" y="458710"/>
                      <a:pt x="322065" y="458710"/>
                      <a:pt x="319073" y="454228"/>
                    </a:cubicBezTo>
                    <a:cubicBezTo>
                      <a:pt x="319073" y="454228"/>
                      <a:pt x="319073" y="454228"/>
                      <a:pt x="317577" y="451239"/>
                    </a:cubicBezTo>
                    <a:cubicBezTo>
                      <a:pt x="317577" y="451239"/>
                      <a:pt x="317577" y="451239"/>
                      <a:pt x="325058" y="448251"/>
                    </a:cubicBezTo>
                    <a:cubicBezTo>
                      <a:pt x="325058" y="448251"/>
                      <a:pt x="325058" y="448251"/>
                      <a:pt x="331042" y="440780"/>
                    </a:cubicBezTo>
                    <a:cubicBezTo>
                      <a:pt x="331042" y="440780"/>
                      <a:pt x="331042" y="440780"/>
                      <a:pt x="323561" y="440780"/>
                    </a:cubicBezTo>
                    <a:cubicBezTo>
                      <a:pt x="323561" y="440780"/>
                      <a:pt x="323561" y="440780"/>
                      <a:pt x="320569" y="436298"/>
                    </a:cubicBezTo>
                    <a:cubicBezTo>
                      <a:pt x="320569" y="436298"/>
                      <a:pt x="320569" y="436298"/>
                      <a:pt x="328050" y="425838"/>
                    </a:cubicBezTo>
                    <a:cubicBezTo>
                      <a:pt x="328050" y="425838"/>
                      <a:pt x="328050" y="425838"/>
                      <a:pt x="331042" y="415379"/>
                    </a:cubicBezTo>
                    <a:cubicBezTo>
                      <a:pt x="331042" y="415379"/>
                      <a:pt x="331042" y="415379"/>
                      <a:pt x="335530" y="400438"/>
                    </a:cubicBezTo>
                    <a:cubicBezTo>
                      <a:pt x="335530" y="400438"/>
                      <a:pt x="335530" y="400438"/>
                      <a:pt x="343010" y="391473"/>
                    </a:cubicBezTo>
                    <a:cubicBezTo>
                      <a:pt x="343010" y="391473"/>
                      <a:pt x="343010" y="391473"/>
                      <a:pt x="369940" y="394461"/>
                    </a:cubicBezTo>
                    <a:cubicBezTo>
                      <a:pt x="369940" y="394461"/>
                      <a:pt x="369940" y="394461"/>
                      <a:pt x="365452" y="388484"/>
                    </a:cubicBezTo>
                    <a:cubicBezTo>
                      <a:pt x="365452" y="388484"/>
                      <a:pt x="365452" y="388484"/>
                      <a:pt x="357971" y="386990"/>
                    </a:cubicBezTo>
                    <a:cubicBezTo>
                      <a:pt x="357971" y="386990"/>
                      <a:pt x="357971" y="386990"/>
                      <a:pt x="344507" y="381013"/>
                    </a:cubicBezTo>
                    <a:cubicBezTo>
                      <a:pt x="344507" y="381013"/>
                      <a:pt x="344507" y="381013"/>
                      <a:pt x="334034" y="385496"/>
                    </a:cubicBezTo>
                    <a:cubicBezTo>
                      <a:pt x="334034" y="385496"/>
                      <a:pt x="334034" y="385496"/>
                      <a:pt x="325058" y="392967"/>
                    </a:cubicBezTo>
                    <a:cubicBezTo>
                      <a:pt x="325058" y="392967"/>
                      <a:pt x="325058" y="392967"/>
                      <a:pt x="316081" y="400438"/>
                    </a:cubicBezTo>
                    <a:cubicBezTo>
                      <a:pt x="316081" y="400438"/>
                      <a:pt x="316081" y="400438"/>
                      <a:pt x="311593" y="409403"/>
                    </a:cubicBezTo>
                    <a:cubicBezTo>
                      <a:pt x="311593" y="409403"/>
                      <a:pt x="311593" y="409403"/>
                      <a:pt x="310097" y="416873"/>
                    </a:cubicBezTo>
                    <a:cubicBezTo>
                      <a:pt x="310097" y="416873"/>
                      <a:pt x="310097" y="416873"/>
                      <a:pt x="304113" y="416873"/>
                    </a:cubicBezTo>
                    <a:cubicBezTo>
                      <a:pt x="304113" y="416873"/>
                      <a:pt x="304113" y="416873"/>
                      <a:pt x="304113" y="419862"/>
                    </a:cubicBezTo>
                    <a:cubicBezTo>
                      <a:pt x="304113" y="419862"/>
                      <a:pt x="304113" y="419862"/>
                      <a:pt x="307105" y="425838"/>
                    </a:cubicBezTo>
                    <a:cubicBezTo>
                      <a:pt x="307105" y="425838"/>
                      <a:pt x="307105" y="425838"/>
                      <a:pt x="305609" y="430321"/>
                    </a:cubicBezTo>
                    <a:cubicBezTo>
                      <a:pt x="305609" y="430321"/>
                      <a:pt x="305609" y="430321"/>
                      <a:pt x="301120" y="434803"/>
                    </a:cubicBezTo>
                    <a:cubicBezTo>
                      <a:pt x="301120" y="434803"/>
                      <a:pt x="301120" y="434803"/>
                      <a:pt x="290648" y="440780"/>
                    </a:cubicBezTo>
                    <a:cubicBezTo>
                      <a:pt x="290648" y="440780"/>
                      <a:pt x="290648" y="440780"/>
                      <a:pt x="284664" y="445263"/>
                    </a:cubicBezTo>
                    <a:cubicBezTo>
                      <a:pt x="284664" y="445263"/>
                      <a:pt x="284664" y="445263"/>
                      <a:pt x="277183" y="452734"/>
                    </a:cubicBezTo>
                    <a:cubicBezTo>
                      <a:pt x="277183" y="452734"/>
                      <a:pt x="277183" y="452734"/>
                      <a:pt x="275687" y="460204"/>
                    </a:cubicBezTo>
                    <a:cubicBezTo>
                      <a:pt x="275687" y="460204"/>
                      <a:pt x="275687" y="460204"/>
                      <a:pt x="286160" y="463193"/>
                    </a:cubicBezTo>
                    <a:cubicBezTo>
                      <a:pt x="286160" y="463193"/>
                      <a:pt x="286160" y="463193"/>
                      <a:pt x="287656" y="473652"/>
                    </a:cubicBezTo>
                    <a:cubicBezTo>
                      <a:pt x="287656" y="473652"/>
                      <a:pt x="287656" y="473652"/>
                      <a:pt x="283168" y="479629"/>
                    </a:cubicBezTo>
                    <a:cubicBezTo>
                      <a:pt x="283168" y="479629"/>
                      <a:pt x="283168" y="479629"/>
                      <a:pt x="275687" y="484111"/>
                    </a:cubicBezTo>
                    <a:cubicBezTo>
                      <a:pt x="275687" y="484111"/>
                      <a:pt x="275687" y="484111"/>
                      <a:pt x="266711" y="496064"/>
                    </a:cubicBezTo>
                    <a:cubicBezTo>
                      <a:pt x="266711" y="496064"/>
                      <a:pt x="266711" y="496064"/>
                      <a:pt x="253246" y="505029"/>
                    </a:cubicBezTo>
                    <a:cubicBezTo>
                      <a:pt x="253246" y="505029"/>
                      <a:pt x="253246" y="505029"/>
                      <a:pt x="226317" y="518477"/>
                    </a:cubicBezTo>
                    <a:cubicBezTo>
                      <a:pt x="226317" y="518477"/>
                      <a:pt x="226317" y="518477"/>
                      <a:pt x="224821" y="530430"/>
                    </a:cubicBezTo>
                    <a:cubicBezTo>
                      <a:pt x="224821" y="530430"/>
                      <a:pt x="224821" y="530430"/>
                      <a:pt x="214348" y="534913"/>
                    </a:cubicBezTo>
                    <a:cubicBezTo>
                      <a:pt x="214348" y="534913"/>
                      <a:pt x="214348" y="534913"/>
                      <a:pt x="203876" y="540890"/>
                    </a:cubicBezTo>
                    <a:cubicBezTo>
                      <a:pt x="203876" y="540890"/>
                      <a:pt x="203876" y="540890"/>
                      <a:pt x="190411" y="545372"/>
                    </a:cubicBezTo>
                    <a:cubicBezTo>
                      <a:pt x="190411" y="545372"/>
                      <a:pt x="190411" y="545372"/>
                      <a:pt x="185923" y="548360"/>
                    </a:cubicBezTo>
                    <a:cubicBezTo>
                      <a:pt x="185923" y="548360"/>
                      <a:pt x="185923" y="548360"/>
                      <a:pt x="179939" y="552843"/>
                    </a:cubicBezTo>
                    <a:cubicBezTo>
                      <a:pt x="179939" y="552843"/>
                      <a:pt x="179939" y="552843"/>
                      <a:pt x="175450" y="557325"/>
                    </a:cubicBezTo>
                    <a:cubicBezTo>
                      <a:pt x="175450" y="557325"/>
                      <a:pt x="175450" y="557325"/>
                      <a:pt x="172458" y="566290"/>
                    </a:cubicBezTo>
                    <a:cubicBezTo>
                      <a:pt x="172458" y="566290"/>
                      <a:pt x="172458" y="566290"/>
                      <a:pt x="164978" y="567785"/>
                    </a:cubicBezTo>
                    <a:cubicBezTo>
                      <a:pt x="164978" y="567785"/>
                      <a:pt x="164978" y="567785"/>
                      <a:pt x="154505" y="570773"/>
                    </a:cubicBezTo>
                    <a:cubicBezTo>
                      <a:pt x="154505" y="570773"/>
                      <a:pt x="154505" y="570773"/>
                      <a:pt x="147025" y="570773"/>
                    </a:cubicBezTo>
                    <a:cubicBezTo>
                      <a:pt x="147025" y="570773"/>
                      <a:pt x="147025" y="570773"/>
                      <a:pt x="139545" y="573761"/>
                    </a:cubicBezTo>
                    <a:cubicBezTo>
                      <a:pt x="139545" y="573761"/>
                      <a:pt x="139545" y="573761"/>
                      <a:pt x="129072" y="579738"/>
                    </a:cubicBezTo>
                    <a:cubicBezTo>
                      <a:pt x="129072" y="579738"/>
                      <a:pt x="129072" y="579738"/>
                      <a:pt x="132064" y="587209"/>
                    </a:cubicBezTo>
                    <a:cubicBezTo>
                      <a:pt x="132064" y="587209"/>
                      <a:pt x="132064" y="587209"/>
                      <a:pt x="129072" y="588703"/>
                    </a:cubicBezTo>
                    <a:cubicBezTo>
                      <a:pt x="129072" y="588703"/>
                      <a:pt x="129072" y="588703"/>
                      <a:pt x="121592" y="584220"/>
                    </a:cubicBezTo>
                    <a:cubicBezTo>
                      <a:pt x="121592" y="584220"/>
                      <a:pt x="121592" y="584220"/>
                      <a:pt x="114111" y="581232"/>
                    </a:cubicBezTo>
                    <a:cubicBezTo>
                      <a:pt x="114111" y="581232"/>
                      <a:pt x="114111" y="581232"/>
                      <a:pt x="108127" y="572267"/>
                    </a:cubicBezTo>
                    <a:cubicBezTo>
                      <a:pt x="108127" y="572267"/>
                      <a:pt x="108127" y="572267"/>
                      <a:pt x="106631" y="575255"/>
                    </a:cubicBezTo>
                    <a:cubicBezTo>
                      <a:pt x="106631" y="575255"/>
                      <a:pt x="106631" y="575255"/>
                      <a:pt x="106631" y="587209"/>
                    </a:cubicBezTo>
                    <a:cubicBezTo>
                      <a:pt x="106631" y="587209"/>
                      <a:pt x="106631" y="587209"/>
                      <a:pt x="97655" y="587209"/>
                    </a:cubicBezTo>
                    <a:cubicBezTo>
                      <a:pt x="97655" y="587209"/>
                      <a:pt x="97655" y="587209"/>
                      <a:pt x="97655" y="591691"/>
                    </a:cubicBezTo>
                    <a:cubicBezTo>
                      <a:pt x="97655" y="591691"/>
                      <a:pt x="97655" y="591691"/>
                      <a:pt x="88678" y="591691"/>
                    </a:cubicBezTo>
                    <a:cubicBezTo>
                      <a:pt x="88678" y="591691"/>
                      <a:pt x="88678" y="591691"/>
                      <a:pt x="88678" y="590197"/>
                    </a:cubicBezTo>
                    <a:cubicBezTo>
                      <a:pt x="88678" y="588703"/>
                      <a:pt x="84190" y="588703"/>
                      <a:pt x="84190" y="588703"/>
                    </a:cubicBezTo>
                    <a:cubicBezTo>
                      <a:pt x="84190" y="588703"/>
                      <a:pt x="84190" y="588703"/>
                      <a:pt x="78206" y="588703"/>
                    </a:cubicBezTo>
                    <a:cubicBezTo>
                      <a:pt x="78206" y="588703"/>
                      <a:pt x="78206" y="588703"/>
                      <a:pt x="70725" y="590197"/>
                    </a:cubicBezTo>
                    <a:cubicBezTo>
                      <a:pt x="70725" y="590197"/>
                      <a:pt x="70725" y="590197"/>
                      <a:pt x="61749" y="599162"/>
                    </a:cubicBezTo>
                    <a:cubicBezTo>
                      <a:pt x="61749" y="599162"/>
                      <a:pt x="61749" y="599162"/>
                      <a:pt x="45292" y="599162"/>
                    </a:cubicBezTo>
                    <a:cubicBezTo>
                      <a:pt x="45292" y="599162"/>
                      <a:pt x="45292" y="599162"/>
                      <a:pt x="30331" y="599162"/>
                    </a:cubicBezTo>
                    <a:cubicBezTo>
                      <a:pt x="30331" y="599162"/>
                      <a:pt x="30331" y="599162"/>
                      <a:pt x="30331" y="593185"/>
                    </a:cubicBezTo>
                    <a:cubicBezTo>
                      <a:pt x="30331" y="593185"/>
                      <a:pt x="30331" y="593185"/>
                      <a:pt x="40804" y="581232"/>
                    </a:cubicBezTo>
                    <a:cubicBezTo>
                      <a:pt x="40804" y="581232"/>
                      <a:pt x="40804" y="581232"/>
                      <a:pt x="58757" y="581232"/>
                    </a:cubicBezTo>
                    <a:cubicBezTo>
                      <a:pt x="58757" y="581232"/>
                      <a:pt x="58757" y="581232"/>
                      <a:pt x="66237" y="581232"/>
                    </a:cubicBezTo>
                    <a:cubicBezTo>
                      <a:pt x="66237" y="581232"/>
                      <a:pt x="66237" y="581232"/>
                      <a:pt x="73717" y="576750"/>
                    </a:cubicBezTo>
                    <a:cubicBezTo>
                      <a:pt x="73717" y="576750"/>
                      <a:pt x="73717" y="576750"/>
                      <a:pt x="84190" y="573761"/>
                    </a:cubicBezTo>
                    <a:cubicBezTo>
                      <a:pt x="84190" y="573761"/>
                      <a:pt x="84190" y="573761"/>
                      <a:pt x="88678" y="570773"/>
                    </a:cubicBezTo>
                    <a:cubicBezTo>
                      <a:pt x="88678" y="570773"/>
                      <a:pt x="88678" y="570773"/>
                      <a:pt x="93166" y="563302"/>
                    </a:cubicBezTo>
                    <a:cubicBezTo>
                      <a:pt x="93166" y="563302"/>
                      <a:pt x="93166" y="563302"/>
                      <a:pt x="102143" y="558820"/>
                    </a:cubicBezTo>
                    <a:cubicBezTo>
                      <a:pt x="102143" y="558820"/>
                      <a:pt x="102143" y="558820"/>
                      <a:pt x="115607" y="557325"/>
                    </a:cubicBezTo>
                    <a:cubicBezTo>
                      <a:pt x="115607" y="557325"/>
                      <a:pt x="115607" y="557325"/>
                      <a:pt x="123088" y="557325"/>
                    </a:cubicBezTo>
                    <a:cubicBezTo>
                      <a:pt x="123088" y="557325"/>
                      <a:pt x="123088" y="557325"/>
                      <a:pt x="129072" y="563302"/>
                    </a:cubicBezTo>
                    <a:cubicBezTo>
                      <a:pt x="129072" y="563302"/>
                      <a:pt x="129072" y="563302"/>
                      <a:pt x="135056" y="558820"/>
                    </a:cubicBezTo>
                    <a:cubicBezTo>
                      <a:pt x="135056" y="558820"/>
                      <a:pt x="135056" y="558820"/>
                      <a:pt x="141041" y="549855"/>
                    </a:cubicBezTo>
                    <a:cubicBezTo>
                      <a:pt x="141041" y="549855"/>
                      <a:pt x="141041" y="549855"/>
                      <a:pt x="148521" y="542384"/>
                    </a:cubicBezTo>
                    <a:cubicBezTo>
                      <a:pt x="148521" y="542384"/>
                      <a:pt x="148521" y="542384"/>
                      <a:pt x="156001" y="537901"/>
                    </a:cubicBezTo>
                    <a:cubicBezTo>
                      <a:pt x="156001" y="537901"/>
                      <a:pt x="156001" y="537901"/>
                      <a:pt x="170962" y="534913"/>
                    </a:cubicBezTo>
                    <a:cubicBezTo>
                      <a:pt x="170962" y="534913"/>
                      <a:pt x="170962" y="534913"/>
                      <a:pt x="176946" y="528936"/>
                    </a:cubicBezTo>
                    <a:cubicBezTo>
                      <a:pt x="176946" y="528936"/>
                      <a:pt x="176946" y="528936"/>
                      <a:pt x="184427" y="521465"/>
                    </a:cubicBezTo>
                    <a:cubicBezTo>
                      <a:pt x="184427" y="521465"/>
                      <a:pt x="184427" y="521465"/>
                      <a:pt x="193403" y="513994"/>
                    </a:cubicBezTo>
                    <a:cubicBezTo>
                      <a:pt x="193403" y="513994"/>
                      <a:pt x="193403" y="513994"/>
                      <a:pt x="200884" y="509512"/>
                    </a:cubicBezTo>
                    <a:cubicBezTo>
                      <a:pt x="200884" y="509512"/>
                      <a:pt x="200884" y="509512"/>
                      <a:pt x="203876" y="500547"/>
                    </a:cubicBezTo>
                    <a:cubicBezTo>
                      <a:pt x="203876" y="500547"/>
                      <a:pt x="203876" y="500547"/>
                      <a:pt x="205372" y="487099"/>
                    </a:cubicBezTo>
                    <a:cubicBezTo>
                      <a:pt x="205372" y="487099"/>
                      <a:pt x="205372" y="487099"/>
                      <a:pt x="208364" y="478134"/>
                    </a:cubicBezTo>
                    <a:cubicBezTo>
                      <a:pt x="208364" y="478134"/>
                      <a:pt x="208364" y="478134"/>
                      <a:pt x="209860" y="475146"/>
                    </a:cubicBezTo>
                    <a:cubicBezTo>
                      <a:pt x="209860" y="475146"/>
                      <a:pt x="209860" y="475146"/>
                      <a:pt x="217340" y="464687"/>
                    </a:cubicBezTo>
                    <a:cubicBezTo>
                      <a:pt x="217340" y="464687"/>
                      <a:pt x="217340" y="464687"/>
                      <a:pt x="212852" y="464687"/>
                    </a:cubicBezTo>
                    <a:cubicBezTo>
                      <a:pt x="212852" y="464687"/>
                      <a:pt x="212852" y="464687"/>
                      <a:pt x="205372" y="466181"/>
                    </a:cubicBezTo>
                    <a:cubicBezTo>
                      <a:pt x="205372" y="466181"/>
                      <a:pt x="205372" y="466181"/>
                      <a:pt x="200884" y="466181"/>
                    </a:cubicBezTo>
                    <a:cubicBezTo>
                      <a:pt x="200884" y="466181"/>
                      <a:pt x="200884" y="466181"/>
                      <a:pt x="193403" y="464687"/>
                    </a:cubicBezTo>
                    <a:cubicBezTo>
                      <a:pt x="193403" y="464687"/>
                      <a:pt x="193403" y="464687"/>
                      <a:pt x="190411" y="461699"/>
                    </a:cubicBezTo>
                    <a:cubicBezTo>
                      <a:pt x="190411" y="461699"/>
                      <a:pt x="190411" y="461699"/>
                      <a:pt x="197891" y="454228"/>
                    </a:cubicBezTo>
                    <a:cubicBezTo>
                      <a:pt x="197891" y="454228"/>
                      <a:pt x="197891" y="454228"/>
                      <a:pt x="190411" y="455722"/>
                    </a:cubicBezTo>
                    <a:cubicBezTo>
                      <a:pt x="190411" y="455722"/>
                      <a:pt x="190411" y="455722"/>
                      <a:pt x="185923" y="460204"/>
                    </a:cubicBezTo>
                    <a:cubicBezTo>
                      <a:pt x="185923" y="460204"/>
                      <a:pt x="185923" y="460204"/>
                      <a:pt x="182931" y="470664"/>
                    </a:cubicBezTo>
                    <a:cubicBezTo>
                      <a:pt x="182931" y="470664"/>
                      <a:pt x="182931" y="470664"/>
                      <a:pt x="178442" y="475146"/>
                    </a:cubicBezTo>
                    <a:cubicBezTo>
                      <a:pt x="178442" y="475146"/>
                      <a:pt x="178442" y="475146"/>
                      <a:pt x="176946" y="470664"/>
                    </a:cubicBezTo>
                    <a:cubicBezTo>
                      <a:pt x="176946" y="470664"/>
                      <a:pt x="176946" y="470664"/>
                      <a:pt x="172458" y="464687"/>
                    </a:cubicBezTo>
                    <a:cubicBezTo>
                      <a:pt x="172458" y="464687"/>
                      <a:pt x="172458" y="464687"/>
                      <a:pt x="164978" y="457216"/>
                    </a:cubicBezTo>
                    <a:cubicBezTo>
                      <a:pt x="164978" y="457216"/>
                      <a:pt x="164978" y="457216"/>
                      <a:pt x="153009" y="449745"/>
                    </a:cubicBezTo>
                    <a:cubicBezTo>
                      <a:pt x="153009" y="449745"/>
                      <a:pt x="153009" y="449745"/>
                      <a:pt x="150017" y="449745"/>
                    </a:cubicBezTo>
                    <a:cubicBezTo>
                      <a:pt x="150017" y="449745"/>
                      <a:pt x="150017" y="449745"/>
                      <a:pt x="139545" y="457216"/>
                    </a:cubicBezTo>
                    <a:cubicBezTo>
                      <a:pt x="139545" y="457216"/>
                      <a:pt x="139545" y="457216"/>
                      <a:pt x="133560" y="457216"/>
                    </a:cubicBezTo>
                    <a:cubicBezTo>
                      <a:pt x="133560" y="457216"/>
                      <a:pt x="133560" y="457216"/>
                      <a:pt x="124584" y="457216"/>
                    </a:cubicBezTo>
                    <a:cubicBezTo>
                      <a:pt x="124584" y="457216"/>
                      <a:pt x="124584" y="457216"/>
                      <a:pt x="126080" y="437792"/>
                    </a:cubicBezTo>
                    <a:cubicBezTo>
                      <a:pt x="126080" y="437792"/>
                      <a:pt x="126080" y="437792"/>
                      <a:pt x="127576" y="431815"/>
                    </a:cubicBezTo>
                    <a:cubicBezTo>
                      <a:pt x="127576" y="431815"/>
                      <a:pt x="127576" y="431815"/>
                      <a:pt x="132064" y="425838"/>
                    </a:cubicBezTo>
                    <a:cubicBezTo>
                      <a:pt x="132064" y="425838"/>
                      <a:pt x="132064" y="425838"/>
                      <a:pt x="132064" y="418368"/>
                    </a:cubicBezTo>
                    <a:cubicBezTo>
                      <a:pt x="132064" y="418368"/>
                      <a:pt x="132064" y="418368"/>
                      <a:pt x="130568" y="406414"/>
                    </a:cubicBezTo>
                    <a:cubicBezTo>
                      <a:pt x="130568" y="406414"/>
                      <a:pt x="130568" y="406414"/>
                      <a:pt x="127576" y="394461"/>
                    </a:cubicBezTo>
                    <a:cubicBezTo>
                      <a:pt x="127576" y="394461"/>
                      <a:pt x="127576" y="394461"/>
                      <a:pt x="124584" y="397449"/>
                    </a:cubicBezTo>
                    <a:cubicBezTo>
                      <a:pt x="124584" y="397449"/>
                      <a:pt x="124584" y="397449"/>
                      <a:pt x="118600" y="403426"/>
                    </a:cubicBezTo>
                    <a:cubicBezTo>
                      <a:pt x="118600" y="403426"/>
                      <a:pt x="118600" y="403426"/>
                      <a:pt x="114111" y="406414"/>
                    </a:cubicBezTo>
                    <a:cubicBezTo>
                      <a:pt x="114111" y="406414"/>
                      <a:pt x="114111" y="406414"/>
                      <a:pt x="109623" y="406414"/>
                    </a:cubicBezTo>
                    <a:cubicBezTo>
                      <a:pt x="109623" y="406414"/>
                      <a:pt x="109623" y="406414"/>
                      <a:pt x="105135" y="401932"/>
                    </a:cubicBezTo>
                    <a:cubicBezTo>
                      <a:pt x="105135" y="401932"/>
                      <a:pt x="105135" y="401932"/>
                      <a:pt x="102143" y="401932"/>
                    </a:cubicBezTo>
                    <a:cubicBezTo>
                      <a:pt x="102143" y="401932"/>
                      <a:pt x="102143" y="401932"/>
                      <a:pt x="96158" y="398943"/>
                    </a:cubicBezTo>
                    <a:cubicBezTo>
                      <a:pt x="96158" y="398943"/>
                      <a:pt x="96158" y="398943"/>
                      <a:pt x="91670" y="394461"/>
                    </a:cubicBezTo>
                    <a:cubicBezTo>
                      <a:pt x="91670" y="394461"/>
                      <a:pt x="91670" y="394461"/>
                      <a:pt x="87182" y="391473"/>
                    </a:cubicBezTo>
                    <a:cubicBezTo>
                      <a:pt x="87182" y="391473"/>
                      <a:pt x="87182" y="391473"/>
                      <a:pt x="82694" y="386990"/>
                    </a:cubicBezTo>
                    <a:cubicBezTo>
                      <a:pt x="82694" y="386990"/>
                      <a:pt x="82694" y="386990"/>
                      <a:pt x="81198" y="382508"/>
                    </a:cubicBezTo>
                    <a:cubicBezTo>
                      <a:pt x="81198" y="382508"/>
                      <a:pt x="81198" y="382508"/>
                      <a:pt x="79702" y="372048"/>
                    </a:cubicBezTo>
                    <a:cubicBezTo>
                      <a:pt x="79702" y="372048"/>
                      <a:pt x="79702" y="372048"/>
                      <a:pt x="85686" y="367566"/>
                    </a:cubicBezTo>
                    <a:cubicBezTo>
                      <a:pt x="85686" y="367566"/>
                      <a:pt x="85686" y="367566"/>
                      <a:pt x="91670" y="367566"/>
                    </a:cubicBezTo>
                    <a:cubicBezTo>
                      <a:pt x="91670" y="367566"/>
                      <a:pt x="91670" y="367566"/>
                      <a:pt x="99151" y="367566"/>
                    </a:cubicBezTo>
                    <a:cubicBezTo>
                      <a:pt x="99151" y="367566"/>
                      <a:pt x="99151" y="367566"/>
                      <a:pt x="106631" y="372048"/>
                    </a:cubicBezTo>
                    <a:cubicBezTo>
                      <a:pt x="106631" y="372048"/>
                      <a:pt x="106631" y="372048"/>
                      <a:pt x="109623" y="364578"/>
                    </a:cubicBezTo>
                    <a:cubicBezTo>
                      <a:pt x="109623" y="364578"/>
                      <a:pt x="109623" y="364578"/>
                      <a:pt x="105135" y="360095"/>
                    </a:cubicBezTo>
                    <a:cubicBezTo>
                      <a:pt x="105135" y="360095"/>
                      <a:pt x="105135" y="360095"/>
                      <a:pt x="103639" y="360095"/>
                    </a:cubicBezTo>
                    <a:cubicBezTo>
                      <a:pt x="103639" y="360095"/>
                      <a:pt x="103639" y="360095"/>
                      <a:pt x="96158" y="360095"/>
                    </a:cubicBezTo>
                    <a:cubicBezTo>
                      <a:pt x="96158" y="360095"/>
                      <a:pt x="96158" y="360095"/>
                      <a:pt x="91670" y="360095"/>
                    </a:cubicBezTo>
                    <a:cubicBezTo>
                      <a:pt x="91670" y="360095"/>
                      <a:pt x="91670" y="360095"/>
                      <a:pt x="82694" y="354118"/>
                    </a:cubicBezTo>
                    <a:cubicBezTo>
                      <a:pt x="82694" y="354118"/>
                      <a:pt x="82694" y="354118"/>
                      <a:pt x="79702" y="348142"/>
                    </a:cubicBezTo>
                    <a:cubicBezTo>
                      <a:pt x="79702" y="348142"/>
                      <a:pt x="79702" y="348142"/>
                      <a:pt x="76710" y="340671"/>
                    </a:cubicBezTo>
                    <a:cubicBezTo>
                      <a:pt x="76710" y="340671"/>
                      <a:pt x="76710" y="340671"/>
                      <a:pt x="73717" y="333200"/>
                    </a:cubicBezTo>
                    <a:cubicBezTo>
                      <a:pt x="73717" y="333200"/>
                      <a:pt x="73717" y="333200"/>
                      <a:pt x="73717" y="330212"/>
                    </a:cubicBezTo>
                    <a:cubicBezTo>
                      <a:pt x="73717" y="330212"/>
                      <a:pt x="73717" y="330212"/>
                      <a:pt x="76710" y="327223"/>
                    </a:cubicBezTo>
                    <a:cubicBezTo>
                      <a:pt x="76710" y="327223"/>
                      <a:pt x="76710" y="327223"/>
                      <a:pt x="81198" y="319752"/>
                    </a:cubicBezTo>
                    <a:cubicBezTo>
                      <a:pt x="81198" y="319752"/>
                      <a:pt x="81198" y="319752"/>
                      <a:pt x="88678" y="310787"/>
                    </a:cubicBezTo>
                    <a:cubicBezTo>
                      <a:pt x="88678" y="310787"/>
                      <a:pt x="88678" y="310787"/>
                      <a:pt x="97655" y="304811"/>
                    </a:cubicBezTo>
                    <a:cubicBezTo>
                      <a:pt x="97655" y="304811"/>
                      <a:pt x="97655" y="304811"/>
                      <a:pt x="103639" y="297340"/>
                    </a:cubicBezTo>
                    <a:cubicBezTo>
                      <a:pt x="103639" y="297340"/>
                      <a:pt x="103639" y="297340"/>
                      <a:pt x="105135" y="289869"/>
                    </a:cubicBezTo>
                    <a:cubicBezTo>
                      <a:pt x="105135" y="289869"/>
                      <a:pt x="105135" y="289869"/>
                      <a:pt x="112615" y="282398"/>
                    </a:cubicBezTo>
                    <a:cubicBezTo>
                      <a:pt x="112615" y="282398"/>
                      <a:pt x="112615" y="282398"/>
                      <a:pt x="118600" y="280904"/>
                    </a:cubicBezTo>
                    <a:cubicBezTo>
                      <a:pt x="118600" y="280904"/>
                      <a:pt x="118600" y="280904"/>
                      <a:pt x="123088" y="283892"/>
                    </a:cubicBezTo>
                    <a:cubicBezTo>
                      <a:pt x="123088" y="283892"/>
                      <a:pt x="123088" y="283892"/>
                      <a:pt x="127576" y="289869"/>
                    </a:cubicBezTo>
                    <a:cubicBezTo>
                      <a:pt x="127576" y="289869"/>
                      <a:pt x="127576" y="289869"/>
                      <a:pt x="130568" y="289869"/>
                    </a:cubicBezTo>
                    <a:cubicBezTo>
                      <a:pt x="130568" y="289869"/>
                      <a:pt x="130568" y="289869"/>
                      <a:pt x="136552" y="289869"/>
                    </a:cubicBezTo>
                    <a:cubicBezTo>
                      <a:pt x="136552" y="289869"/>
                      <a:pt x="136552" y="289869"/>
                      <a:pt x="139545" y="289869"/>
                    </a:cubicBezTo>
                    <a:cubicBezTo>
                      <a:pt x="139545" y="289869"/>
                      <a:pt x="139545" y="289869"/>
                      <a:pt x="144033" y="283892"/>
                    </a:cubicBezTo>
                    <a:cubicBezTo>
                      <a:pt x="144033" y="283892"/>
                      <a:pt x="144033" y="283892"/>
                      <a:pt x="148521" y="283892"/>
                    </a:cubicBezTo>
                    <a:cubicBezTo>
                      <a:pt x="148521" y="283892"/>
                      <a:pt x="148521" y="283892"/>
                      <a:pt x="150017" y="280904"/>
                    </a:cubicBezTo>
                    <a:cubicBezTo>
                      <a:pt x="150017" y="280904"/>
                      <a:pt x="150017" y="280904"/>
                      <a:pt x="153009" y="276422"/>
                    </a:cubicBezTo>
                    <a:cubicBezTo>
                      <a:pt x="153009" y="276422"/>
                      <a:pt x="153009" y="276422"/>
                      <a:pt x="154505" y="280904"/>
                    </a:cubicBezTo>
                    <a:cubicBezTo>
                      <a:pt x="154505" y="280904"/>
                      <a:pt x="154505" y="280904"/>
                      <a:pt x="158994" y="280904"/>
                    </a:cubicBezTo>
                    <a:cubicBezTo>
                      <a:pt x="158994" y="280904"/>
                      <a:pt x="158994" y="280904"/>
                      <a:pt x="161986" y="280904"/>
                    </a:cubicBezTo>
                    <a:cubicBezTo>
                      <a:pt x="161986" y="280904"/>
                      <a:pt x="161986" y="280904"/>
                      <a:pt x="167970" y="280904"/>
                    </a:cubicBezTo>
                    <a:cubicBezTo>
                      <a:pt x="167970" y="280904"/>
                      <a:pt x="167970" y="280904"/>
                      <a:pt x="172458" y="276422"/>
                    </a:cubicBezTo>
                    <a:cubicBezTo>
                      <a:pt x="172458" y="276422"/>
                      <a:pt x="172458" y="276422"/>
                      <a:pt x="176946" y="276422"/>
                    </a:cubicBezTo>
                    <a:cubicBezTo>
                      <a:pt x="176946" y="276422"/>
                      <a:pt x="176946" y="276422"/>
                      <a:pt x="178442" y="265962"/>
                    </a:cubicBezTo>
                    <a:cubicBezTo>
                      <a:pt x="178442" y="265962"/>
                      <a:pt x="178442" y="265962"/>
                      <a:pt x="175450" y="258491"/>
                    </a:cubicBezTo>
                    <a:cubicBezTo>
                      <a:pt x="175450" y="258491"/>
                      <a:pt x="175450" y="258491"/>
                      <a:pt x="172458" y="246538"/>
                    </a:cubicBezTo>
                    <a:cubicBezTo>
                      <a:pt x="172458" y="246538"/>
                      <a:pt x="172458" y="246538"/>
                      <a:pt x="178442" y="246538"/>
                    </a:cubicBezTo>
                    <a:cubicBezTo>
                      <a:pt x="178442" y="246538"/>
                      <a:pt x="178442" y="246538"/>
                      <a:pt x="184427" y="240561"/>
                    </a:cubicBezTo>
                    <a:cubicBezTo>
                      <a:pt x="184427" y="240561"/>
                      <a:pt x="184427" y="240561"/>
                      <a:pt x="182931" y="231596"/>
                    </a:cubicBezTo>
                    <a:cubicBezTo>
                      <a:pt x="182931" y="231596"/>
                      <a:pt x="182931" y="231596"/>
                      <a:pt x="173954" y="230102"/>
                    </a:cubicBezTo>
                    <a:cubicBezTo>
                      <a:pt x="173954" y="230102"/>
                      <a:pt x="173954" y="230102"/>
                      <a:pt x="169466" y="230102"/>
                    </a:cubicBezTo>
                    <a:cubicBezTo>
                      <a:pt x="169466" y="230102"/>
                      <a:pt x="169466" y="230102"/>
                      <a:pt x="164978" y="231596"/>
                    </a:cubicBezTo>
                    <a:cubicBezTo>
                      <a:pt x="164978" y="231596"/>
                      <a:pt x="164978" y="231596"/>
                      <a:pt x="160490" y="234585"/>
                    </a:cubicBezTo>
                    <a:cubicBezTo>
                      <a:pt x="160490" y="234585"/>
                      <a:pt x="160490" y="234585"/>
                      <a:pt x="157497" y="240561"/>
                    </a:cubicBezTo>
                    <a:cubicBezTo>
                      <a:pt x="157497" y="240561"/>
                      <a:pt x="157497" y="240561"/>
                      <a:pt x="153009" y="240561"/>
                    </a:cubicBezTo>
                    <a:cubicBezTo>
                      <a:pt x="153009" y="240561"/>
                      <a:pt x="153009" y="240561"/>
                      <a:pt x="148521" y="231596"/>
                    </a:cubicBezTo>
                    <a:cubicBezTo>
                      <a:pt x="148521" y="231596"/>
                      <a:pt x="148521" y="231596"/>
                      <a:pt x="136552" y="231596"/>
                    </a:cubicBezTo>
                    <a:cubicBezTo>
                      <a:pt x="136552" y="231596"/>
                      <a:pt x="136552" y="231596"/>
                      <a:pt x="123088" y="231596"/>
                    </a:cubicBezTo>
                    <a:cubicBezTo>
                      <a:pt x="123088" y="231596"/>
                      <a:pt x="123088" y="231596"/>
                      <a:pt x="112615" y="228608"/>
                    </a:cubicBezTo>
                    <a:cubicBezTo>
                      <a:pt x="112615" y="228608"/>
                      <a:pt x="112615" y="228608"/>
                      <a:pt x="102143" y="224125"/>
                    </a:cubicBezTo>
                    <a:cubicBezTo>
                      <a:pt x="102143" y="224125"/>
                      <a:pt x="102143" y="224125"/>
                      <a:pt x="96158" y="216654"/>
                    </a:cubicBezTo>
                    <a:cubicBezTo>
                      <a:pt x="96158" y="216654"/>
                      <a:pt x="96158" y="216654"/>
                      <a:pt x="94662" y="201713"/>
                    </a:cubicBezTo>
                    <a:cubicBezTo>
                      <a:pt x="94662" y="201713"/>
                      <a:pt x="94662" y="201713"/>
                      <a:pt x="102143" y="198724"/>
                    </a:cubicBezTo>
                    <a:cubicBezTo>
                      <a:pt x="102143" y="198724"/>
                      <a:pt x="102143" y="198724"/>
                      <a:pt x="106631" y="195736"/>
                    </a:cubicBezTo>
                    <a:cubicBezTo>
                      <a:pt x="106631" y="195736"/>
                      <a:pt x="106631" y="195736"/>
                      <a:pt x="96158" y="191254"/>
                    </a:cubicBezTo>
                    <a:cubicBezTo>
                      <a:pt x="96158" y="191254"/>
                      <a:pt x="96158" y="191254"/>
                      <a:pt x="90174" y="186771"/>
                    </a:cubicBezTo>
                    <a:cubicBezTo>
                      <a:pt x="90174" y="186771"/>
                      <a:pt x="90174" y="186771"/>
                      <a:pt x="82694" y="180794"/>
                    </a:cubicBezTo>
                    <a:cubicBezTo>
                      <a:pt x="82694" y="180794"/>
                      <a:pt x="82694" y="180794"/>
                      <a:pt x="81198" y="177806"/>
                    </a:cubicBezTo>
                    <a:cubicBezTo>
                      <a:pt x="81198" y="177806"/>
                      <a:pt x="81198" y="177806"/>
                      <a:pt x="87182" y="173324"/>
                    </a:cubicBezTo>
                    <a:cubicBezTo>
                      <a:pt x="87182" y="173324"/>
                      <a:pt x="87182" y="173324"/>
                      <a:pt x="91670" y="173324"/>
                    </a:cubicBezTo>
                    <a:cubicBezTo>
                      <a:pt x="91670" y="173324"/>
                      <a:pt x="91670" y="173324"/>
                      <a:pt x="100647" y="171829"/>
                    </a:cubicBezTo>
                    <a:cubicBezTo>
                      <a:pt x="100647" y="171829"/>
                      <a:pt x="100647" y="171829"/>
                      <a:pt x="112615" y="164359"/>
                    </a:cubicBezTo>
                    <a:cubicBezTo>
                      <a:pt x="112615" y="164359"/>
                      <a:pt x="112615" y="164359"/>
                      <a:pt x="114111" y="167347"/>
                    </a:cubicBezTo>
                    <a:cubicBezTo>
                      <a:pt x="114111" y="167347"/>
                      <a:pt x="114111" y="167347"/>
                      <a:pt x="121592" y="164359"/>
                    </a:cubicBezTo>
                    <a:cubicBezTo>
                      <a:pt x="121592" y="164359"/>
                      <a:pt x="121592" y="164359"/>
                      <a:pt x="121592" y="162864"/>
                    </a:cubicBezTo>
                    <a:cubicBezTo>
                      <a:pt x="121592" y="162864"/>
                      <a:pt x="121592" y="162864"/>
                      <a:pt x="126080" y="161370"/>
                    </a:cubicBezTo>
                    <a:cubicBezTo>
                      <a:pt x="126080" y="161370"/>
                      <a:pt x="126080" y="161370"/>
                      <a:pt x="135056" y="159876"/>
                    </a:cubicBezTo>
                    <a:cubicBezTo>
                      <a:pt x="135056" y="159876"/>
                      <a:pt x="135056" y="159876"/>
                      <a:pt x="145529" y="159876"/>
                    </a:cubicBezTo>
                    <a:cubicBezTo>
                      <a:pt x="145529" y="159876"/>
                      <a:pt x="145529" y="159876"/>
                      <a:pt x="150017" y="162864"/>
                    </a:cubicBezTo>
                    <a:cubicBezTo>
                      <a:pt x="150017" y="162864"/>
                      <a:pt x="150017" y="162864"/>
                      <a:pt x="147025" y="170335"/>
                    </a:cubicBezTo>
                    <a:cubicBezTo>
                      <a:pt x="147025" y="170335"/>
                      <a:pt x="147025" y="170335"/>
                      <a:pt x="147025" y="173324"/>
                    </a:cubicBezTo>
                    <a:cubicBezTo>
                      <a:pt x="147025" y="173324"/>
                      <a:pt x="147025" y="173324"/>
                      <a:pt x="151513" y="176312"/>
                    </a:cubicBezTo>
                    <a:cubicBezTo>
                      <a:pt x="151513" y="176312"/>
                      <a:pt x="151513" y="176312"/>
                      <a:pt x="156001" y="180794"/>
                    </a:cubicBezTo>
                    <a:cubicBezTo>
                      <a:pt x="156001" y="180794"/>
                      <a:pt x="156001" y="180794"/>
                      <a:pt x="164978" y="180794"/>
                    </a:cubicBezTo>
                    <a:cubicBezTo>
                      <a:pt x="164978" y="180794"/>
                      <a:pt x="164978" y="180794"/>
                      <a:pt x="176946" y="183783"/>
                    </a:cubicBezTo>
                    <a:cubicBezTo>
                      <a:pt x="176946" y="183783"/>
                      <a:pt x="176946" y="183783"/>
                      <a:pt x="185923" y="179300"/>
                    </a:cubicBezTo>
                    <a:cubicBezTo>
                      <a:pt x="185923" y="179300"/>
                      <a:pt x="185923" y="179300"/>
                      <a:pt x="191907" y="173324"/>
                    </a:cubicBezTo>
                    <a:cubicBezTo>
                      <a:pt x="191907" y="173324"/>
                      <a:pt x="191907" y="173324"/>
                      <a:pt x="199387" y="168841"/>
                    </a:cubicBezTo>
                    <a:cubicBezTo>
                      <a:pt x="199387" y="168841"/>
                      <a:pt x="193403" y="165853"/>
                      <a:pt x="191907" y="165853"/>
                    </a:cubicBezTo>
                    <a:cubicBezTo>
                      <a:pt x="188915" y="165853"/>
                      <a:pt x="185923" y="162864"/>
                      <a:pt x="185923" y="162864"/>
                    </a:cubicBezTo>
                    <a:cubicBezTo>
                      <a:pt x="185923" y="162864"/>
                      <a:pt x="185923" y="162864"/>
                      <a:pt x="181435" y="159876"/>
                    </a:cubicBezTo>
                    <a:cubicBezTo>
                      <a:pt x="181435" y="159876"/>
                      <a:pt x="181435" y="159876"/>
                      <a:pt x="181435" y="153899"/>
                    </a:cubicBezTo>
                    <a:cubicBezTo>
                      <a:pt x="181435" y="153899"/>
                      <a:pt x="181435" y="153899"/>
                      <a:pt x="179939" y="146428"/>
                    </a:cubicBezTo>
                    <a:cubicBezTo>
                      <a:pt x="179939" y="146428"/>
                      <a:pt x="179939" y="146428"/>
                      <a:pt x="157497" y="140452"/>
                    </a:cubicBezTo>
                    <a:cubicBezTo>
                      <a:pt x="157497" y="140452"/>
                      <a:pt x="157497" y="140452"/>
                      <a:pt x="157497" y="118039"/>
                    </a:cubicBezTo>
                    <a:cubicBezTo>
                      <a:pt x="157497" y="118039"/>
                      <a:pt x="157497" y="118039"/>
                      <a:pt x="147025" y="107580"/>
                    </a:cubicBezTo>
                    <a:cubicBezTo>
                      <a:pt x="147025" y="107580"/>
                      <a:pt x="147025" y="107580"/>
                      <a:pt x="126080" y="85168"/>
                    </a:cubicBezTo>
                    <a:cubicBezTo>
                      <a:pt x="126080" y="85168"/>
                      <a:pt x="126080" y="85168"/>
                      <a:pt x="129072" y="85168"/>
                    </a:cubicBezTo>
                    <a:cubicBezTo>
                      <a:pt x="129072" y="85168"/>
                      <a:pt x="129072" y="85168"/>
                      <a:pt x="129072" y="80685"/>
                    </a:cubicBezTo>
                    <a:cubicBezTo>
                      <a:pt x="129072" y="80685"/>
                      <a:pt x="129072" y="80685"/>
                      <a:pt x="136552" y="80685"/>
                    </a:cubicBezTo>
                    <a:cubicBezTo>
                      <a:pt x="136552" y="80685"/>
                      <a:pt x="136552" y="80685"/>
                      <a:pt x="136552" y="74708"/>
                    </a:cubicBezTo>
                    <a:cubicBezTo>
                      <a:pt x="136552" y="74708"/>
                      <a:pt x="136552" y="74708"/>
                      <a:pt x="138048" y="67238"/>
                    </a:cubicBezTo>
                    <a:cubicBezTo>
                      <a:pt x="138048" y="67238"/>
                      <a:pt x="138048" y="67238"/>
                      <a:pt x="142537" y="67238"/>
                    </a:cubicBezTo>
                    <a:cubicBezTo>
                      <a:pt x="142537" y="67238"/>
                      <a:pt x="142537" y="67238"/>
                      <a:pt x="147025" y="70226"/>
                    </a:cubicBezTo>
                    <a:cubicBezTo>
                      <a:pt x="147025" y="70226"/>
                      <a:pt x="147025" y="70226"/>
                      <a:pt x="154505" y="70226"/>
                    </a:cubicBezTo>
                    <a:cubicBezTo>
                      <a:pt x="154505" y="70226"/>
                      <a:pt x="154505" y="70226"/>
                      <a:pt x="157497" y="70226"/>
                    </a:cubicBezTo>
                    <a:cubicBezTo>
                      <a:pt x="157497" y="70226"/>
                      <a:pt x="157497" y="70226"/>
                      <a:pt x="164978" y="70226"/>
                    </a:cubicBezTo>
                    <a:cubicBezTo>
                      <a:pt x="164978" y="70226"/>
                      <a:pt x="164978" y="70226"/>
                      <a:pt x="178442" y="65743"/>
                    </a:cubicBezTo>
                    <a:cubicBezTo>
                      <a:pt x="178442" y="65743"/>
                      <a:pt x="178442" y="65743"/>
                      <a:pt x="182931" y="61261"/>
                    </a:cubicBezTo>
                    <a:cubicBezTo>
                      <a:pt x="182931" y="61261"/>
                      <a:pt x="182931" y="61261"/>
                      <a:pt x="187419" y="53790"/>
                    </a:cubicBezTo>
                    <a:cubicBezTo>
                      <a:pt x="187419" y="53790"/>
                      <a:pt x="187419" y="53790"/>
                      <a:pt x="187419" y="41837"/>
                    </a:cubicBezTo>
                    <a:cubicBezTo>
                      <a:pt x="187419" y="41837"/>
                      <a:pt x="187419" y="41837"/>
                      <a:pt x="191907" y="41837"/>
                    </a:cubicBezTo>
                    <a:cubicBezTo>
                      <a:pt x="191907" y="41837"/>
                      <a:pt x="191907" y="41837"/>
                      <a:pt x="196395" y="37354"/>
                    </a:cubicBezTo>
                    <a:cubicBezTo>
                      <a:pt x="196395" y="37354"/>
                      <a:pt x="196395" y="37354"/>
                      <a:pt x="205372" y="29883"/>
                    </a:cubicBezTo>
                    <a:cubicBezTo>
                      <a:pt x="205372" y="29883"/>
                      <a:pt x="205372" y="29883"/>
                      <a:pt x="221829" y="26895"/>
                    </a:cubicBezTo>
                    <a:cubicBezTo>
                      <a:pt x="221829" y="26895"/>
                      <a:pt x="221829" y="26895"/>
                      <a:pt x="227813" y="19424"/>
                    </a:cubicBezTo>
                    <a:cubicBezTo>
                      <a:pt x="227813" y="19424"/>
                      <a:pt x="227813" y="19424"/>
                      <a:pt x="233797" y="16436"/>
                    </a:cubicBezTo>
                    <a:cubicBezTo>
                      <a:pt x="233797" y="16436"/>
                      <a:pt x="233797" y="16436"/>
                      <a:pt x="238285" y="11953"/>
                    </a:cubicBezTo>
                    <a:cubicBezTo>
                      <a:pt x="238285" y="11953"/>
                      <a:pt x="238285" y="11953"/>
                      <a:pt x="262223" y="13447"/>
                    </a:cubicBezTo>
                    <a:cubicBezTo>
                      <a:pt x="262223" y="13447"/>
                      <a:pt x="262223" y="13447"/>
                      <a:pt x="265215" y="5977"/>
                    </a:cubicBezTo>
                    <a:cubicBezTo>
                      <a:pt x="265215" y="5977"/>
                      <a:pt x="265215" y="5977"/>
                      <a:pt x="277183" y="0"/>
                    </a:cubicBezTo>
                    <a:close/>
                  </a:path>
                </a:pathLst>
              </a:custGeom>
              <a:solidFill>
                <a:srgbClr val="5F3467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69">
                <a:extLst>
                  <a:ext uri="{FF2B5EF4-FFF2-40B4-BE49-F238E27FC236}">
                    <a16:creationId xmlns:a16="http://schemas.microsoft.com/office/drawing/2014/main" id="{E3FBE171-8E76-FCA3-A014-113D37A87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7637" y="3282926"/>
                <a:ext cx="448593" cy="285010"/>
              </a:xfrm>
              <a:custGeom>
                <a:avLst/>
                <a:gdLst>
                  <a:gd name="connsiteX0" fmla="*/ 373837 w 470138"/>
                  <a:gd name="connsiteY0" fmla="*/ 178512 h 298698"/>
                  <a:gd name="connsiteX1" fmla="*/ 376847 w 470138"/>
                  <a:gd name="connsiteY1" fmla="*/ 178512 h 298698"/>
                  <a:gd name="connsiteX2" fmla="*/ 382865 w 470138"/>
                  <a:gd name="connsiteY2" fmla="*/ 178512 h 298698"/>
                  <a:gd name="connsiteX3" fmla="*/ 391894 w 470138"/>
                  <a:gd name="connsiteY3" fmla="*/ 184447 h 298698"/>
                  <a:gd name="connsiteX4" fmla="*/ 399417 w 470138"/>
                  <a:gd name="connsiteY4" fmla="*/ 191866 h 298698"/>
                  <a:gd name="connsiteX5" fmla="*/ 405436 w 470138"/>
                  <a:gd name="connsiteY5" fmla="*/ 193350 h 298698"/>
                  <a:gd name="connsiteX6" fmla="*/ 409950 w 470138"/>
                  <a:gd name="connsiteY6" fmla="*/ 193350 h 298698"/>
                  <a:gd name="connsiteX7" fmla="*/ 417474 w 470138"/>
                  <a:gd name="connsiteY7" fmla="*/ 193350 h 298698"/>
                  <a:gd name="connsiteX8" fmla="*/ 432521 w 470138"/>
                  <a:gd name="connsiteY8" fmla="*/ 199285 h 298698"/>
                  <a:gd name="connsiteX9" fmla="*/ 441549 w 470138"/>
                  <a:gd name="connsiteY9" fmla="*/ 206704 h 298698"/>
                  <a:gd name="connsiteX10" fmla="*/ 441549 w 470138"/>
                  <a:gd name="connsiteY10" fmla="*/ 212639 h 298698"/>
                  <a:gd name="connsiteX11" fmla="*/ 444558 w 470138"/>
                  <a:gd name="connsiteY11" fmla="*/ 225993 h 298698"/>
                  <a:gd name="connsiteX12" fmla="*/ 449072 w 470138"/>
                  <a:gd name="connsiteY12" fmla="*/ 225993 h 298698"/>
                  <a:gd name="connsiteX13" fmla="*/ 452082 w 470138"/>
                  <a:gd name="connsiteY13" fmla="*/ 225993 h 298698"/>
                  <a:gd name="connsiteX14" fmla="*/ 452082 w 470138"/>
                  <a:gd name="connsiteY14" fmla="*/ 234896 h 298698"/>
                  <a:gd name="connsiteX15" fmla="*/ 456596 w 470138"/>
                  <a:gd name="connsiteY15" fmla="*/ 234896 h 298698"/>
                  <a:gd name="connsiteX16" fmla="*/ 462615 w 470138"/>
                  <a:gd name="connsiteY16" fmla="*/ 240831 h 298698"/>
                  <a:gd name="connsiteX17" fmla="*/ 470138 w 470138"/>
                  <a:gd name="connsiteY17" fmla="*/ 240831 h 298698"/>
                  <a:gd name="connsiteX18" fmla="*/ 462615 w 470138"/>
                  <a:gd name="connsiteY18" fmla="*/ 251217 h 298698"/>
                  <a:gd name="connsiteX19" fmla="*/ 456596 w 470138"/>
                  <a:gd name="connsiteY19" fmla="*/ 254185 h 298698"/>
                  <a:gd name="connsiteX20" fmla="*/ 449072 w 470138"/>
                  <a:gd name="connsiteY20" fmla="*/ 267539 h 298698"/>
                  <a:gd name="connsiteX21" fmla="*/ 440044 w 470138"/>
                  <a:gd name="connsiteY21" fmla="*/ 270506 h 298698"/>
                  <a:gd name="connsiteX22" fmla="*/ 421988 w 470138"/>
                  <a:gd name="connsiteY22" fmla="*/ 270506 h 298698"/>
                  <a:gd name="connsiteX23" fmla="*/ 418978 w 470138"/>
                  <a:gd name="connsiteY23" fmla="*/ 274958 h 298698"/>
                  <a:gd name="connsiteX24" fmla="*/ 406941 w 470138"/>
                  <a:gd name="connsiteY24" fmla="*/ 274958 h 298698"/>
                  <a:gd name="connsiteX25" fmla="*/ 403931 w 470138"/>
                  <a:gd name="connsiteY25" fmla="*/ 285344 h 298698"/>
                  <a:gd name="connsiteX26" fmla="*/ 402427 w 470138"/>
                  <a:gd name="connsiteY26" fmla="*/ 292763 h 298698"/>
                  <a:gd name="connsiteX27" fmla="*/ 399417 w 470138"/>
                  <a:gd name="connsiteY27" fmla="*/ 295731 h 298698"/>
                  <a:gd name="connsiteX28" fmla="*/ 396408 w 470138"/>
                  <a:gd name="connsiteY28" fmla="*/ 298698 h 298698"/>
                  <a:gd name="connsiteX29" fmla="*/ 391894 w 470138"/>
                  <a:gd name="connsiteY29" fmla="*/ 298698 h 298698"/>
                  <a:gd name="connsiteX30" fmla="*/ 387380 w 470138"/>
                  <a:gd name="connsiteY30" fmla="*/ 291279 h 298698"/>
                  <a:gd name="connsiteX31" fmla="*/ 376847 w 470138"/>
                  <a:gd name="connsiteY31" fmla="*/ 286828 h 298698"/>
                  <a:gd name="connsiteX32" fmla="*/ 370828 w 470138"/>
                  <a:gd name="connsiteY32" fmla="*/ 280893 h 298698"/>
                  <a:gd name="connsiteX33" fmla="*/ 370828 w 470138"/>
                  <a:gd name="connsiteY33" fmla="*/ 277925 h 298698"/>
                  <a:gd name="connsiteX34" fmla="*/ 370828 w 470138"/>
                  <a:gd name="connsiteY34" fmla="*/ 273474 h 298698"/>
                  <a:gd name="connsiteX35" fmla="*/ 370828 w 470138"/>
                  <a:gd name="connsiteY35" fmla="*/ 267539 h 298698"/>
                  <a:gd name="connsiteX36" fmla="*/ 370828 w 470138"/>
                  <a:gd name="connsiteY36" fmla="*/ 264571 h 298698"/>
                  <a:gd name="connsiteX37" fmla="*/ 370828 w 470138"/>
                  <a:gd name="connsiteY37" fmla="*/ 252701 h 298698"/>
                  <a:gd name="connsiteX38" fmla="*/ 370828 w 470138"/>
                  <a:gd name="connsiteY38" fmla="*/ 249733 h 298698"/>
                  <a:gd name="connsiteX39" fmla="*/ 370828 w 470138"/>
                  <a:gd name="connsiteY39" fmla="*/ 242315 h 298698"/>
                  <a:gd name="connsiteX40" fmla="*/ 363304 w 470138"/>
                  <a:gd name="connsiteY40" fmla="*/ 231928 h 298698"/>
                  <a:gd name="connsiteX41" fmla="*/ 358790 w 470138"/>
                  <a:gd name="connsiteY41" fmla="*/ 227477 h 298698"/>
                  <a:gd name="connsiteX42" fmla="*/ 358790 w 470138"/>
                  <a:gd name="connsiteY42" fmla="*/ 223025 h 298698"/>
                  <a:gd name="connsiteX43" fmla="*/ 358790 w 470138"/>
                  <a:gd name="connsiteY43" fmla="*/ 220058 h 298698"/>
                  <a:gd name="connsiteX44" fmla="*/ 363304 w 470138"/>
                  <a:gd name="connsiteY44" fmla="*/ 214123 h 298698"/>
                  <a:gd name="connsiteX45" fmla="*/ 370828 w 470138"/>
                  <a:gd name="connsiteY45" fmla="*/ 212639 h 298698"/>
                  <a:gd name="connsiteX46" fmla="*/ 376847 w 470138"/>
                  <a:gd name="connsiteY46" fmla="*/ 206704 h 298698"/>
                  <a:gd name="connsiteX47" fmla="*/ 376847 w 470138"/>
                  <a:gd name="connsiteY47" fmla="*/ 199285 h 298698"/>
                  <a:gd name="connsiteX48" fmla="*/ 373837 w 470138"/>
                  <a:gd name="connsiteY48" fmla="*/ 185931 h 298698"/>
                  <a:gd name="connsiteX49" fmla="*/ 373837 w 470138"/>
                  <a:gd name="connsiteY49" fmla="*/ 182963 h 298698"/>
                  <a:gd name="connsiteX50" fmla="*/ 373837 w 470138"/>
                  <a:gd name="connsiteY50" fmla="*/ 178512 h 298698"/>
                  <a:gd name="connsiteX51" fmla="*/ 275720 w 470138"/>
                  <a:gd name="connsiteY51" fmla="*/ 116651 h 298698"/>
                  <a:gd name="connsiteX52" fmla="*/ 281022 w 470138"/>
                  <a:gd name="connsiteY52" fmla="*/ 116651 h 298698"/>
                  <a:gd name="connsiteX53" fmla="*/ 284556 w 470138"/>
                  <a:gd name="connsiteY53" fmla="*/ 116651 h 298698"/>
                  <a:gd name="connsiteX54" fmla="*/ 288091 w 470138"/>
                  <a:gd name="connsiteY54" fmla="*/ 120186 h 298698"/>
                  <a:gd name="connsiteX55" fmla="*/ 291626 w 470138"/>
                  <a:gd name="connsiteY55" fmla="*/ 125488 h 298698"/>
                  <a:gd name="connsiteX56" fmla="*/ 291626 w 470138"/>
                  <a:gd name="connsiteY56" fmla="*/ 130790 h 298698"/>
                  <a:gd name="connsiteX57" fmla="*/ 284556 w 470138"/>
                  <a:gd name="connsiteY57" fmla="*/ 134325 h 298698"/>
                  <a:gd name="connsiteX58" fmla="*/ 281022 w 470138"/>
                  <a:gd name="connsiteY58" fmla="*/ 130790 h 298698"/>
                  <a:gd name="connsiteX59" fmla="*/ 281022 w 470138"/>
                  <a:gd name="connsiteY59" fmla="*/ 125488 h 298698"/>
                  <a:gd name="connsiteX60" fmla="*/ 275720 w 470138"/>
                  <a:gd name="connsiteY60" fmla="*/ 121953 h 298698"/>
                  <a:gd name="connsiteX61" fmla="*/ 275720 w 470138"/>
                  <a:gd name="connsiteY61" fmla="*/ 120186 h 298698"/>
                  <a:gd name="connsiteX62" fmla="*/ 309302 w 470138"/>
                  <a:gd name="connsiteY62" fmla="*/ 107814 h 298698"/>
                  <a:gd name="connsiteX63" fmla="*/ 314604 w 470138"/>
                  <a:gd name="connsiteY63" fmla="*/ 107814 h 298698"/>
                  <a:gd name="connsiteX64" fmla="*/ 319906 w 470138"/>
                  <a:gd name="connsiteY64" fmla="*/ 113116 h 298698"/>
                  <a:gd name="connsiteX65" fmla="*/ 323441 w 470138"/>
                  <a:gd name="connsiteY65" fmla="*/ 116651 h 298698"/>
                  <a:gd name="connsiteX66" fmla="*/ 330511 w 470138"/>
                  <a:gd name="connsiteY66" fmla="*/ 120186 h 298698"/>
                  <a:gd name="connsiteX67" fmla="*/ 330511 w 470138"/>
                  <a:gd name="connsiteY67" fmla="*/ 116651 h 298698"/>
                  <a:gd name="connsiteX68" fmla="*/ 339348 w 470138"/>
                  <a:gd name="connsiteY68" fmla="*/ 116651 h 298698"/>
                  <a:gd name="connsiteX69" fmla="*/ 344650 w 470138"/>
                  <a:gd name="connsiteY69" fmla="*/ 116651 h 298698"/>
                  <a:gd name="connsiteX70" fmla="*/ 351720 w 470138"/>
                  <a:gd name="connsiteY70" fmla="*/ 121954 h 298698"/>
                  <a:gd name="connsiteX71" fmla="*/ 364092 w 470138"/>
                  <a:gd name="connsiteY71" fmla="*/ 130791 h 298698"/>
                  <a:gd name="connsiteX72" fmla="*/ 364092 w 470138"/>
                  <a:gd name="connsiteY72" fmla="*/ 139628 h 298698"/>
                  <a:gd name="connsiteX73" fmla="*/ 358789 w 470138"/>
                  <a:gd name="connsiteY73" fmla="*/ 144930 h 298698"/>
                  <a:gd name="connsiteX74" fmla="*/ 353487 w 470138"/>
                  <a:gd name="connsiteY74" fmla="*/ 144930 h 298698"/>
                  <a:gd name="connsiteX75" fmla="*/ 348185 w 470138"/>
                  <a:gd name="connsiteY75" fmla="*/ 144930 h 298698"/>
                  <a:gd name="connsiteX76" fmla="*/ 348185 w 470138"/>
                  <a:gd name="connsiteY76" fmla="*/ 146698 h 298698"/>
                  <a:gd name="connsiteX77" fmla="*/ 335813 w 470138"/>
                  <a:gd name="connsiteY77" fmla="*/ 146698 h 298698"/>
                  <a:gd name="connsiteX78" fmla="*/ 330511 w 470138"/>
                  <a:gd name="connsiteY78" fmla="*/ 146698 h 298698"/>
                  <a:gd name="connsiteX79" fmla="*/ 328743 w 470138"/>
                  <a:gd name="connsiteY79" fmla="*/ 146698 h 298698"/>
                  <a:gd name="connsiteX80" fmla="*/ 325209 w 470138"/>
                  <a:gd name="connsiteY80" fmla="*/ 141396 h 298698"/>
                  <a:gd name="connsiteX81" fmla="*/ 323441 w 470138"/>
                  <a:gd name="connsiteY81" fmla="*/ 134326 h 298698"/>
                  <a:gd name="connsiteX82" fmla="*/ 325209 w 470138"/>
                  <a:gd name="connsiteY82" fmla="*/ 127256 h 298698"/>
                  <a:gd name="connsiteX83" fmla="*/ 316371 w 470138"/>
                  <a:gd name="connsiteY83" fmla="*/ 127256 h 298698"/>
                  <a:gd name="connsiteX84" fmla="*/ 309302 w 470138"/>
                  <a:gd name="connsiteY84" fmla="*/ 125488 h 298698"/>
                  <a:gd name="connsiteX85" fmla="*/ 309302 w 470138"/>
                  <a:gd name="connsiteY85" fmla="*/ 120186 h 298698"/>
                  <a:gd name="connsiteX86" fmla="*/ 309302 w 470138"/>
                  <a:gd name="connsiteY86" fmla="*/ 116651 h 298698"/>
                  <a:gd name="connsiteX87" fmla="*/ 309302 w 470138"/>
                  <a:gd name="connsiteY87" fmla="*/ 111349 h 298698"/>
                  <a:gd name="connsiteX88" fmla="*/ 258045 w 470138"/>
                  <a:gd name="connsiteY88" fmla="*/ 93675 h 298698"/>
                  <a:gd name="connsiteX89" fmla="*/ 261580 w 470138"/>
                  <a:gd name="connsiteY89" fmla="*/ 93675 h 298698"/>
                  <a:gd name="connsiteX90" fmla="*/ 272184 w 470138"/>
                  <a:gd name="connsiteY90" fmla="*/ 93675 h 298698"/>
                  <a:gd name="connsiteX91" fmla="*/ 281021 w 470138"/>
                  <a:gd name="connsiteY91" fmla="*/ 93675 h 298698"/>
                  <a:gd name="connsiteX92" fmla="*/ 282788 w 470138"/>
                  <a:gd name="connsiteY92" fmla="*/ 100745 h 298698"/>
                  <a:gd name="connsiteX93" fmla="*/ 302230 w 470138"/>
                  <a:gd name="connsiteY93" fmla="*/ 100745 h 298698"/>
                  <a:gd name="connsiteX94" fmla="*/ 293393 w 470138"/>
                  <a:gd name="connsiteY94" fmla="*/ 106047 h 298698"/>
                  <a:gd name="connsiteX95" fmla="*/ 291625 w 470138"/>
                  <a:gd name="connsiteY95" fmla="*/ 107815 h 298698"/>
                  <a:gd name="connsiteX96" fmla="*/ 291625 w 470138"/>
                  <a:gd name="connsiteY96" fmla="*/ 104280 h 298698"/>
                  <a:gd name="connsiteX97" fmla="*/ 286323 w 470138"/>
                  <a:gd name="connsiteY97" fmla="*/ 104280 h 298698"/>
                  <a:gd name="connsiteX98" fmla="*/ 282788 w 470138"/>
                  <a:gd name="connsiteY98" fmla="*/ 104280 h 298698"/>
                  <a:gd name="connsiteX99" fmla="*/ 277486 w 470138"/>
                  <a:gd name="connsiteY99" fmla="*/ 104280 h 298698"/>
                  <a:gd name="connsiteX100" fmla="*/ 273951 w 470138"/>
                  <a:gd name="connsiteY100" fmla="*/ 104280 h 298698"/>
                  <a:gd name="connsiteX101" fmla="*/ 270417 w 470138"/>
                  <a:gd name="connsiteY101" fmla="*/ 104280 h 298698"/>
                  <a:gd name="connsiteX102" fmla="*/ 265114 w 470138"/>
                  <a:gd name="connsiteY102" fmla="*/ 104280 h 298698"/>
                  <a:gd name="connsiteX103" fmla="*/ 258045 w 470138"/>
                  <a:gd name="connsiteY103" fmla="*/ 102512 h 298698"/>
                  <a:gd name="connsiteX104" fmla="*/ 258045 w 470138"/>
                  <a:gd name="connsiteY104" fmla="*/ 100745 h 298698"/>
                  <a:gd name="connsiteX105" fmla="*/ 258045 w 470138"/>
                  <a:gd name="connsiteY105" fmla="*/ 97210 h 298698"/>
                  <a:gd name="connsiteX106" fmla="*/ 187348 w 470138"/>
                  <a:gd name="connsiteY106" fmla="*/ 51256 h 298698"/>
                  <a:gd name="connsiteX107" fmla="*/ 194417 w 470138"/>
                  <a:gd name="connsiteY107" fmla="*/ 51256 h 298698"/>
                  <a:gd name="connsiteX108" fmla="*/ 197952 w 470138"/>
                  <a:gd name="connsiteY108" fmla="*/ 51256 h 298698"/>
                  <a:gd name="connsiteX109" fmla="*/ 201487 w 470138"/>
                  <a:gd name="connsiteY109" fmla="*/ 53023 h 298698"/>
                  <a:gd name="connsiteX110" fmla="*/ 203254 w 470138"/>
                  <a:gd name="connsiteY110" fmla="*/ 56558 h 298698"/>
                  <a:gd name="connsiteX111" fmla="*/ 208557 w 470138"/>
                  <a:gd name="connsiteY111" fmla="*/ 65395 h 298698"/>
                  <a:gd name="connsiteX112" fmla="*/ 213859 w 470138"/>
                  <a:gd name="connsiteY112" fmla="*/ 65395 h 298698"/>
                  <a:gd name="connsiteX113" fmla="*/ 217394 w 470138"/>
                  <a:gd name="connsiteY113" fmla="*/ 74233 h 298698"/>
                  <a:gd name="connsiteX114" fmla="*/ 217394 w 470138"/>
                  <a:gd name="connsiteY114" fmla="*/ 81303 h 298698"/>
                  <a:gd name="connsiteX115" fmla="*/ 217394 w 470138"/>
                  <a:gd name="connsiteY115" fmla="*/ 86605 h 298698"/>
                  <a:gd name="connsiteX116" fmla="*/ 212092 w 470138"/>
                  <a:gd name="connsiteY116" fmla="*/ 86605 h 298698"/>
                  <a:gd name="connsiteX117" fmla="*/ 206789 w 470138"/>
                  <a:gd name="connsiteY117" fmla="*/ 81303 h 298698"/>
                  <a:gd name="connsiteX118" fmla="*/ 203254 w 470138"/>
                  <a:gd name="connsiteY118" fmla="*/ 77768 h 298698"/>
                  <a:gd name="connsiteX119" fmla="*/ 194417 w 470138"/>
                  <a:gd name="connsiteY119" fmla="*/ 81303 h 298698"/>
                  <a:gd name="connsiteX120" fmla="*/ 187348 w 470138"/>
                  <a:gd name="connsiteY120" fmla="*/ 83070 h 298698"/>
                  <a:gd name="connsiteX121" fmla="*/ 182046 w 470138"/>
                  <a:gd name="connsiteY121" fmla="*/ 79535 h 298698"/>
                  <a:gd name="connsiteX122" fmla="*/ 178511 w 470138"/>
                  <a:gd name="connsiteY122" fmla="*/ 74233 h 298698"/>
                  <a:gd name="connsiteX123" fmla="*/ 169674 w 470138"/>
                  <a:gd name="connsiteY123" fmla="*/ 68930 h 298698"/>
                  <a:gd name="connsiteX124" fmla="*/ 169674 w 470138"/>
                  <a:gd name="connsiteY124" fmla="*/ 63628 h 298698"/>
                  <a:gd name="connsiteX125" fmla="*/ 169674 w 470138"/>
                  <a:gd name="connsiteY125" fmla="*/ 56558 h 298698"/>
                  <a:gd name="connsiteX126" fmla="*/ 174976 w 470138"/>
                  <a:gd name="connsiteY126" fmla="*/ 56558 h 298698"/>
                  <a:gd name="connsiteX127" fmla="*/ 180278 w 470138"/>
                  <a:gd name="connsiteY127" fmla="*/ 56558 h 298698"/>
                  <a:gd name="connsiteX128" fmla="*/ 180278 w 470138"/>
                  <a:gd name="connsiteY128" fmla="*/ 53023 h 298698"/>
                  <a:gd name="connsiteX129" fmla="*/ 12372 w 470138"/>
                  <a:gd name="connsiteY129" fmla="*/ 15908 h 298698"/>
                  <a:gd name="connsiteX130" fmla="*/ 12372 w 470138"/>
                  <a:gd name="connsiteY130" fmla="*/ 21210 h 298698"/>
                  <a:gd name="connsiteX131" fmla="*/ 12372 w 470138"/>
                  <a:gd name="connsiteY131" fmla="*/ 24745 h 298698"/>
                  <a:gd name="connsiteX132" fmla="*/ 8837 w 470138"/>
                  <a:gd name="connsiteY132" fmla="*/ 28280 h 298698"/>
                  <a:gd name="connsiteX133" fmla="*/ 7069 w 470138"/>
                  <a:gd name="connsiteY133" fmla="*/ 31815 h 298698"/>
                  <a:gd name="connsiteX134" fmla="*/ 7069 w 470138"/>
                  <a:gd name="connsiteY134" fmla="*/ 38885 h 298698"/>
                  <a:gd name="connsiteX135" fmla="*/ 0 w 470138"/>
                  <a:gd name="connsiteY135" fmla="*/ 35350 h 298698"/>
                  <a:gd name="connsiteX136" fmla="*/ 0 w 470138"/>
                  <a:gd name="connsiteY136" fmla="*/ 31815 h 298698"/>
                  <a:gd name="connsiteX137" fmla="*/ 0 w 470138"/>
                  <a:gd name="connsiteY137" fmla="*/ 28280 h 298698"/>
                  <a:gd name="connsiteX138" fmla="*/ 7069 w 470138"/>
                  <a:gd name="connsiteY138" fmla="*/ 21210 h 298698"/>
                  <a:gd name="connsiteX139" fmla="*/ 58325 w 470138"/>
                  <a:gd name="connsiteY139" fmla="*/ 0 h 298698"/>
                  <a:gd name="connsiteX140" fmla="*/ 63627 w 470138"/>
                  <a:gd name="connsiteY140" fmla="*/ 0 h 298698"/>
                  <a:gd name="connsiteX141" fmla="*/ 77767 w 470138"/>
                  <a:gd name="connsiteY141" fmla="*/ 0 h 298698"/>
                  <a:gd name="connsiteX142" fmla="*/ 83069 w 470138"/>
                  <a:gd name="connsiteY142" fmla="*/ 0 h 298698"/>
                  <a:gd name="connsiteX143" fmla="*/ 88372 w 470138"/>
                  <a:gd name="connsiteY143" fmla="*/ 8837 h 298698"/>
                  <a:gd name="connsiteX144" fmla="*/ 88372 w 470138"/>
                  <a:gd name="connsiteY144" fmla="*/ 10604 h 298698"/>
                  <a:gd name="connsiteX145" fmla="*/ 88372 w 470138"/>
                  <a:gd name="connsiteY145" fmla="*/ 15907 h 298698"/>
                  <a:gd name="connsiteX146" fmla="*/ 86604 w 470138"/>
                  <a:gd name="connsiteY146" fmla="*/ 21209 h 298698"/>
                  <a:gd name="connsiteX147" fmla="*/ 86604 w 470138"/>
                  <a:gd name="connsiteY147" fmla="*/ 22977 h 298698"/>
                  <a:gd name="connsiteX148" fmla="*/ 81302 w 470138"/>
                  <a:gd name="connsiteY148" fmla="*/ 28279 h 298698"/>
                  <a:gd name="connsiteX149" fmla="*/ 77767 w 470138"/>
                  <a:gd name="connsiteY149" fmla="*/ 28279 h 298698"/>
                  <a:gd name="connsiteX150" fmla="*/ 72465 w 470138"/>
                  <a:gd name="connsiteY150" fmla="*/ 28279 h 298698"/>
                  <a:gd name="connsiteX151" fmla="*/ 68930 w 470138"/>
                  <a:gd name="connsiteY151" fmla="*/ 28279 h 298698"/>
                  <a:gd name="connsiteX152" fmla="*/ 60092 w 470138"/>
                  <a:gd name="connsiteY152" fmla="*/ 22977 h 298698"/>
                  <a:gd name="connsiteX153" fmla="*/ 58325 w 470138"/>
                  <a:gd name="connsiteY153" fmla="*/ 22977 h 298698"/>
                  <a:gd name="connsiteX154" fmla="*/ 49488 w 470138"/>
                  <a:gd name="connsiteY154" fmla="*/ 15907 h 298698"/>
                  <a:gd name="connsiteX155" fmla="*/ 49488 w 470138"/>
                  <a:gd name="connsiteY155" fmla="*/ 7070 h 298698"/>
                  <a:gd name="connsiteX156" fmla="*/ 49488 w 470138"/>
                  <a:gd name="connsiteY156" fmla="*/ 3535 h 29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470138" h="298698">
                    <a:moveTo>
                      <a:pt x="373837" y="178512"/>
                    </a:moveTo>
                    <a:cubicBezTo>
                      <a:pt x="376847" y="178512"/>
                      <a:pt x="376847" y="178512"/>
                      <a:pt x="376847" y="178512"/>
                    </a:cubicBezTo>
                    <a:cubicBezTo>
                      <a:pt x="382865" y="178512"/>
                      <a:pt x="382865" y="178512"/>
                      <a:pt x="382865" y="178512"/>
                    </a:cubicBezTo>
                    <a:cubicBezTo>
                      <a:pt x="391894" y="184447"/>
                      <a:pt x="391894" y="184447"/>
                      <a:pt x="391894" y="184447"/>
                    </a:cubicBezTo>
                    <a:cubicBezTo>
                      <a:pt x="399417" y="191866"/>
                      <a:pt x="399417" y="191866"/>
                      <a:pt x="399417" y="191866"/>
                    </a:cubicBezTo>
                    <a:cubicBezTo>
                      <a:pt x="399417" y="191866"/>
                      <a:pt x="403931" y="193350"/>
                      <a:pt x="405436" y="193350"/>
                    </a:cubicBezTo>
                    <a:cubicBezTo>
                      <a:pt x="406941" y="193350"/>
                      <a:pt x="408445" y="193350"/>
                      <a:pt x="409950" y="193350"/>
                    </a:cubicBezTo>
                    <a:cubicBezTo>
                      <a:pt x="411455" y="193350"/>
                      <a:pt x="417474" y="193350"/>
                      <a:pt x="417474" y="193350"/>
                    </a:cubicBezTo>
                    <a:cubicBezTo>
                      <a:pt x="432521" y="199285"/>
                      <a:pt x="432521" y="199285"/>
                      <a:pt x="432521" y="199285"/>
                    </a:cubicBezTo>
                    <a:cubicBezTo>
                      <a:pt x="441549" y="206704"/>
                      <a:pt x="441549" y="206704"/>
                      <a:pt x="441549" y="206704"/>
                    </a:cubicBezTo>
                    <a:cubicBezTo>
                      <a:pt x="441549" y="212639"/>
                      <a:pt x="441549" y="212639"/>
                      <a:pt x="441549" y="212639"/>
                    </a:cubicBezTo>
                    <a:cubicBezTo>
                      <a:pt x="444558" y="225993"/>
                      <a:pt x="444558" y="225993"/>
                      <a:pt x="444558" y="225993"/>
                    </a:cubicBezTo>
                    <a:cubicBezTo>
                      <a:pt x="449072" y="225993"/>
                      <a:pt x="449072" y="225993"/>
                      <a:pt x="449072" y="225993"/>
                    </a:cubicBezTo>
                    <a:cubicBezTo>
                      <a:pt x="452082" y="225993"/>
                      <a:pt x="452082" y="225993"/>
                      <a:pt x="452082" y="225993"/>
                    </a:cubicBezTo>
                    <a:cubicBezTo>
                      <a:pt x="452082" y="234896"/>
                      <a:pt x="452082" y="234896"/>
                      <a:pt x="452082" y="234896"/>
                    </a:cubicBezTo>
                    <a:cubicBezTo>
                      <a:pt x="456596" y="234896"/>
                      <a:pt x="456596" y="234896"/>
                      <a:pt x="456596" y="234896"/>
                    </a:cubicBezTo>
                    <a:cubicBezTo>
                      <a:pt x="462615" y="240831"/>
                      <a:pt x="462615" y="240831"/>
                      <a:pt x="462615" y="240831"/>
                    </a:cubicBezTo>
                    <a:cubicBezTo>
                      <a:pt x="470138" y="240831"/>
                      <a:pt x="470138" y="240831"/>
                      <a:pt x="470138" y="240831"/>
                    </a:cubicBezTo>
                    <a:cubicBezTo>
                      <a:pt x="462615" y="251217"/>
                      <a:pt x="462615" y="251217"/>
                      <a:pt x="462615" y="251217"/>
                    </a:cubicBezTo>
                    <a:cubicBezTo>
                      <a:pt x="456596" y="254185"/>
                      <a:pt x="456596" y="254185"/>
                      <a:pt x="456596" y="254185"/>
                    </a:cubicBezTo>
                    <a:cubicBezTo>
                      <a:pt x="449072" y="267539"/>
                      <a:pt x="449072" y="267539"/>
                      <a:pt x="449072" y="267539"/>
                    </a:cubicBezTo>
                    <a:cubicBezTo>
                      <a:pt x="440044" y="270506"/>
                      <a:pt x="440044" y="270506"/>
                      <a:pt x="440044" y="270506"/>
                    </a:cubicBezTo>
                    <a:cubicBezTo>
                      <a:pt x="421988" y="270506"/>
                      <a:pt x="421988" y="270506"/>
                      <a:pt x="421988" y="270506"/>
                    </a:cubicBezTo>
                    <a:cubicBezTo>
                      <a:pt x="418978" y="274958"/>
                      <a:pt x="418978" y="274958"/>
                      <a:pt x="418978" y="274958"/>
                    </a:cubicBezTo>
                    <a:cubicBezTo>
                      <a:pt x="406941" y="274958"/>
                      <a:pt x="406941" y="274958"/>
                      <a:pt x="406941" y="274958"/>
                    </a:cubicBezTo>
                    <a:cubicBezTo>
                      <a:pt x="403931" y="285344"/>
                      <a:pt x="403931" y="285344"/>
                      <a:pt x="403931" y="285344"/>
                    </a:cubicBezTo>
                    <a:cubicBezTo>
                      <a:pt x="402427" y="292763"/>
                      <a:pt x="402427" y="292763"/>
                      <a:pt x="402427" y="292763"/>
                    </a:cubicBezTo>
                    <a:cubicBezTo>
                      <a:pt x="399417" y="295731"/>
                      <a:pt x="399417" y="295731"/>
                      <a:pt x="399417" y="295731"/>
                    </a:cubicBezTo>
                    <a:cubicBezTo>
                      <a:pt x="396408" y="298698"/>
                      <a:pt x="396408" y="298698"/>
                      <a:pt x="396408" y="298698"/>
                    </a:cubicBezTo>
                    <a:cubicBezTo>
                      <a:pt x="391894" y="298698"/>
                      <a:pt x="391894" y="298698"/>
                      <a:pt x="391894" y="298698"/>
                    </a:cubicBezTo>
                    <a:cubicBezTo>
                      <a:pt x="387380" y="291279"/>
                      <a:pt x="387380" y="291279"/>
                      <a:pt x="387380" y="291279"/>
                    </a:cubicBezTo>
                    <a:cubicBezTo>
                      <a:pt x="376847" y="286828"/>
                      <a:pt x="376847" y="286828"/>
                      <a:pt x="376847" y="286828"/>
                    </a:cubicBezTo>
                    <a:cubicBezTo>
                      <a:pt x="370828" y="280893"/>
                      <a:pt x="370828" y="280893"/>
                      <a:pt x="370828" y="280893"/>
                    </a:cubicBezTo>
                    <a:cubicBezTo>
                      <a:pt x="370828" y="277925"/>
                      <a:pt x="370828" y="277925"/>
                      <a:pt x="370828" y="277925"/>
                    </a:cubicBezTo>
                    <a:cubicBezTo>
                      <a:pt x="370828" y="273474"/>
                      <a:pt x="370828" y="273474"/>
                      <a:pt x="370828" y="273474"/>
                    </a:cubicBezTo>
                    <a:cubicBezTo>
                      <a:pt x="370828" y="267539"/>
                      <a:pt x="370828" y="267539"/>
                      <a:pt x="370828" y="267539"/>
                    </a:cubicBezTo>
                    <a:cubicBezTo>
                      <a:pt x="370828" y="264571"/>
                      <a:pt x="370828" y="264571"/>
                      <a:pt x="370828" y="264571"/>
                    </a:cubicBezTo>
                    <a:cubicBezTo>
                      <a:pt x="370828" y="252701"/>
                      <a:pt x="370828" y="252701"/>
                      <a:pt x="370828" y="252701"/>
                    </a:cubicBezTo>
                    <a:cubicBezTo>
                      <a:pt x="370828" y="249733"/>
                      <a:pt x="370828" y="249733"/>
                      <a:pt x="370828" y="249733"/>
                    </a:cubicBezTo>
                    <a:cubicBezTo>
                      <a:pt x="370828" y="242315"/>
                      <a:pt x="370828" y="242315"/>
                      <a:pt x="370828" y="242315"/>
                    </a:cubicBezTo>
                    <a:cubicBezTo>
                      <a:pt x="363304" y="231928"/>
                      <a:pt x="363304" y="231928"/>
                      <a:pt x="363304" y="231928"/>
                    </a:cubicBezTo>
                    <a:cubicBezTo>
                      <a:pt x="358790" y="227477"/>
                      <a:pt x="358790" y="227477"/>
                      <a:pt x="358790" y="227477"/>
                    </a:cubicBezTo>
                    <a:cubicBezTo>
                      <a:pt x="358790" y="223025"/>
                      <a:pt x="358790" y="223025"/>
                      <a:pt x="358790" y="223025"/>
                    </a:cubicBezTo>
                    <a:cubicBezTo>
                      <a:pt x="358790" y="220058"/>
                      <a:pt x="358790" y="220058"/>
                      <a:pt x="358790" y="220058"/>
                    </a:cubicBezTo>
                    <a:cubicBezTo>
                      <a:pt x="363304" y="214123"/>
                      <a:pt x="363304" y="214123"/>
                      <a:pt x="363304" y="214123"/>
                    </a:cubicBezTo>
                    <a:cubicBezTo>
                      <a:pt x="370828" y="212639"/>
                      <a:pt x="370828" y="212639"/>
                      <a:pt x="370828" y="212639"/>
                    </a:cubicBezTo>
                    <a:cubicBezTo>
                      <a:pt x="376847" y="206704"/>
                      <a:pt x="376847" y="206704"/>
                      <a:pt x="376847" y="206704"/>
                    </a:cubicBezTo>
                    <a:lnTo>
                      <a:pt x="376847" y="199285"/>
                    </a:lnTo>
                    <a:cubicBezTo>
                      <a:pt x="373837" y="185931"/>
                      <a:pt x="373837" y="185931"/>
                      <a:pt x="373837" y="185931"/>
                    </a:cubicBezTo>
                    <a:cubicBezTo>
                      <a:pt x="373837" y="182963"/>
                      <a:pt x="373837" y="182963"/>
                      <a:pt x="373837" y="182963"/>
                    </a:cubicBezTo>
                    <a:cubicBezTo>
                      <a:pt x="373837" y="178512"/>
                      <a:pt x="373837" y="178512"/>
                      <a:pt x="373837" y="178512"/>
                    </a:cubicBezTo>
                    <a:close/>
                    <a:moveTo>
                      <a:pt x="275720" y="116651"/>
                    </a:moveTo>
                    <a:lnTo>
                      <a:pt x="281022" y="116651"/>
                    </a:lnTo>
                    <a:lnTo>
                      <a:pt x="284556" y="116651"/>
                    </a:lnTo>
                    <a:lnTo>
                      <a:pt x="288091" y="120186"/>
                    </a:lnTo>
                    <a:lnTo>
                      <a:pt x="291626" y="125488"/>
                    </a:lnTo>
                    <a:lnTo>
                      <a:pt x="291626" y="130790"/>
                    </a:lnTo>
                    <a:lnTo>
                      <a:pt x="284556" y="134325"/>
                    </a:lnTo>
                    <a:lnTo>
                      <a:pt x="281022" y="130790"/>
                    </a:lnTo>
                    <a:lnTo>
                      <a:pt x="281022" y="125488"/>
                    </a:lnTo>
                    <a:lnTo>
                      <a:pt x="275720" y="121953"/>
                    </a:lnTo>
                    <a:lnTo>
                      <a:pt x="275720" y="120186"/>
                    </a:lnTo>
                    <a:close/>
                    <a:moveTo>
                      <a:pt x="309302" y="107814"/>
                    </a:moveTo>
                    <a:lnTo>
                      <a:pt x="314604" y="107814"/>
                    </a:lnTo>
                    <a:lnTo>
                      <a:pt x="319906" y="113116"/>
                    </a:lnTo>
                    <a:lnTo>
                      <a:pt x="323441" y="116651"/>
                    </a:lnTo>
                    <a:lnTo>
                      <a:pt x="330511" y="120186"/>
                    </a:lnTo>
                    <a:lnTo>
                      <a:pt x="330511" y="116651"/>
                    </a:lnTo>
                    <a:lnTo>
                      <a:pt x="339348" y="116651"/>
                    </a:lnTo>
                    <a:lnTo>
                      <a:pt x="344650" y="116651"/>
                    </a:lnTo>
                    <a:lnTo>
                      <a:pt x="351720" y="121954"/>
                    </a:lnTo>
                    <a:lnTo>
                      <a:pt x="364092" y="130791"/>
                    </a:lnTo>
                    <a:lnTo>
                      <a:pt x="364092" y="139628"/>
                    </a:lnTo>
                    <a:lnTo>
                      <a:pt x="358789" y="144930"/>
                    </a:lnTo>
                    <a:lnTo>
                      <a:pt x="353487" y="144930"/>
                    </a:lnTo>
                    <a:lnTo>
                      <a:pt x="348185" y="144930"/>
                    </a:lnTo>
                    <a:lnTo>
                      <a:pt x="348185" y="146698"/>
                    </a:lnTo>
                    <a:lnTo>
                      <a:pt x="335813" y="146698"/>
                    </a:lnTo>
                    <a:lnTo>
                      <a:pt x="330511" y="146698"/>
                    </a:lnTo>
                    <a:lnTo>
                      <a:pt x="328743" y="146698"/>
                    </a:lnTo>
                    <a:lnTo>
                      <a:pt x="325209" y="141396"/>
                    </a:lnTo>
                    <a:lnTo>
                      <a:pt x="323441" y="134326"/>
                    </a:lnTo>
                    <a:lnTo>
                      <a:pt x="325209" y="127256"/>
                    </a:lnTo>
                    <a:lnTo>
                      <a:pt x="316371" y="127256"/>
                    </a:lnTo>
                    <a:lnTo>
                      <a:pt x="309302" y="125488"/>
                    </a:lnTo>
                    <a:lnTo>
                      <a:pt x="309302" y="120186"/>
                    </a:lnTo>
                    <a:lnTo>
                      <a:pt x="309302" y="116651"/>
                    </a:lnTo>
                    <a:lnTo>
                      <a:pt x="309302" y="111349"/>
                    </a:lnTo>
                    <a:close/>
                    <a:moveTo>
                      <a:pt x="258045" y="93675"/>
                    </a:moveTo>
                    <a:lnTo>
                      <a:pt x="261580" y="93675"/>
                    </a:lnTo>
                    <a:lnTo>
                      <a:pt x="272184" y="93675"/>
                    </a:lnTo>
                    <a:lnTo>
                      <a:pt x="281021" y="93675"/>
                    </a:lnTo>
                    <a:lnTo>
                      <a:pt x="282788" y="100745"/>
                    </a:lnTo>
                    <a:lnTo>
                      <a:pt x="302230" y="100745"/>
                    </a:lnTo>
                    <a:lnTo>
                      <a:pt x="293393" y="106047"/>
                    </a:lnTo>
                    <a:lnTo>
                      <a:pt x="291625" y="107815"/>
                    </a:lnTo>
                    <a:lnTo>
                      <a:pt x="291625" y="104280"/>
                    </a:lnTo>
                    <a:lnTo>
                      <a:pt x="286323" y="104280"/>
                    </a:lnTo>
                    <a:lnTo>
                      <a:pt x="282788" y="104280"/>
                    </a:lnTo>
                    <a:lnTo>
                      <a:pt x="277486" y="104280"/>
                    </a:lnTo>
                    <a:lnTo>
                      <a:pt x="273951" y="104280"/>
                    </a:lnTo>
                    <a:lnTo>
                      <a:pt x="270417" y="104280"/>
                    </a:lnTo>
                    <a:lnTo>
                      <a:pt x="265114" y="104280"/>
                    </a:lnTo>
                    <a:lnTo>
                      <a:pt x="258045" y="102512"/>
                    </a:lnTo>
                    <a:lnTo>
                      <a:pt x="258045" y="100745"/>
                    </a:lnTo>
                    <a:lnTo>
                      <a:pt x="258045" y="97210"/>
                    </a:lnTo>
                    <a:close/>
                    <a:moveTo>
                      <a:pt x="187348" y="51256"/>
                    </a:moveTo>
                    <a:lnTo>
                      <a:pt x="194417" y="51256"/>
                    </a:lnTo>
                    <a:lnTo>
                      <a:pt x="197952" y="51256"/>
                    </a:lnTo>
                    <a:lnTo>
                      <a:pt x="201487" y="53023"/>
                    </a:lnTo>
                    <a:lnTo>
                      <a:pt x="203254" y="56558"/>
                    </a:lnTo>
                    <a:lnTo>
                      <a:pt x="208557" y="65395"/>
                    </a:lnTo>
                    <a:lnTo>
                      <a:pt x="213859" y="65395"/>
                    </a:lnTo>
                    <a:lnTo>
                      <a:pt x="217394" y="74233"/>
                    </a:lnTo>
                    <a:lnTo>
                      <a:pt x="217394" y="81303"/>
                    </a:lnTo>
                    <a:lnTo>
                      <a:pt x="217394" y="86605"/>
                    </a:lnTo>
                    <a:lnTo>
                      <a:pt x="212092" y="86605"/>
                    </a:lnTo>
                    <a:lnTo>
                      <a:pt x="206789" y="81303"/>
                    </a:lnTo>
                    <a:lnTo>
                      <a:pt x="203254" y="77768"/>
                    </a:lnTo>
                    <a:lnTo>
                      <a:pt x="194417" y="81303"/>
                    </a:lnTo>
                    <a:lnTo>
                      <a:pt x="187348" y="83070"/>
                    </a:lnTo>
                    <a:lnTo>
                      <a:pt x="182046" y="79535"/>
                    </a:lnTo>
                    <a:lnTo>
                      <a:pt x="178511" y="74233"/>
                    </a:lnTo>
                    <a:lnTo>
                      <a:pt x="169674" y="68930"/>
                    </a:lnTo>
                    <a:lnTo>
                      <a:pt x="169674" y="63628"/>
                    </a:lnTo>
                    <a:lnTo>
                      <a:pt x="169674" y="56558"/>
                    </a:lnTo>
                    <a:lnTo>
                      <a:pt x="174976" y="56558"/>
                    </a:lnTo>
                    <a:lnTo>
                      <a:pt x="180278" y="56558"/>
                    </a:lnTo>
                    <a:lnTo>
                      <a:pt x="180278" y="53023"/>
                    </a:lnTo>
                    <a:close/>
                    <a:moveTo>
                      <a:pt x="12372" y="15908"/>
                    </a:moveTo>
                    <a:lnTo>
                      <a:pt x="12372" y="21210"/>
                    </a:lnTo>
                    <a:lnTo>
                      <a:pt x="12372" y="24745"/>
                    </a:lnTo>
                    <a:lnTo>
                      <a:pt x="8837" y="28280"/>
                    </a:lnTo>
                    <a:lnTo>
                      <a:pt x="7069" y="31815"/>
                    </a:lnTo>
                    <a:lnTo>
                      <a:pt x="7069" y="38885"/>
                    </a:lnTo>
                    <a:lnTo>
                      <a:pt x="0" y="35350"/>
                    </a:lnTo>
                    <a:lnTo>
                      <a:pt x="0" y="31815"/>
                    </a:lnTo>
                    <a:lnTo>
                      <a:pt x="0" y="28280"/>
                    </a:lnTo>
                    <a:lnTo>
                      <a:pt x="7069" y="21210"/>
                    </a:lnTo>
                    <a:close/>
                    <a:moveTo>
                      <a:pt x="58325" y="0"/>
                    </a:moveTo>
                    <a:lnTo>
                      <a:pt x="63627" y="0"/>
                    </a:lnTo>
                    <a:lnTo>
                      <a:pt x="77767" y="0"/>
                    </a:lnTo>
                    <a:lnTo>
                      <a:pt x="83069" y="0"/>
                    </a:lnTo>
                    <a:lnTo>
                      <a:pt x="88372" y="8837"/>
                    </a:lnTo>
                    <a:lnTo>
                      <a:pt x="88372" y="10604"/>
                    </a:lnTo>
                    <a:lnTo>
                      <a:pt x="88372" y="15907"/>
                    </a:lnTo>
                    <a:lnTo>
                      <a:pt x="86604" y="21209"/>
                    </a:lnTo>
                    <a:lnTo>
                      <a:pt x="86604" y="22977"/>
                    </a:lnTo>
                    <a:lnTo>
                      <a:pt x="81302" y="28279"/>
                    </a:lnTo>
                    <a:lnTo>
                      <a:pt x="77767" y="28279"/>
                    </a:lnTo>
                    <a:lnTo>
                      <a:pt x="72465" y="28279"/>
                    </a:lnTo>
                    <a:lnTo>
                      <a:pt x="68930" y="28279"/>
                    </a:lnTo>
                    <a:lnTo>
                      <a:pt x="60092" y="22977"/>
                    </a:lnTo>
                    <a:lnTo>
                      <a:pt x="58325" y="22977"/>
                    </a:lnTo>
                    <a:lnTo>
                      <a:pt x="49488" y="15907"/>
                    </a:lnTo>
                    <a:lnTo>
                      <a:pt x="49488" y="7070"/>
                    </a:lnTo>
                    <a:lnTo>
                      <a:pt x="49488" y="3535"/>
                    </a:lnTo>
                    <a:close/>
                  </a:path>
                </a:pathLst>
              </a:custGeom>
              <a:solidFill>
                <a:srgbClr val="BF92C8"/>
              </a:solidFill>
              <a:ln w="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72" name="Graphic 71" descr="Checkmark with solid fill">
              <a:extLst>
                <a:ext uri="{FF2B5EF4-FFF2-40B4-BE49-F238E27FC236}">
                  <a16:creationId xmlns:a16="http://schemas.microsoft.com/office/drawing/2014/main" id="{12D3CA0E-E6CA-EF01-7D6D-0F3494E73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70419" y="3942290"/>
              <a:ext cx="262149" cy="262149"/>
            </a:xfrm>
            <a:prstGeom prst="rect">
              <a:avLst/>
            </a:prstGeom>
          </p:spPr>
        </p:pic>
        <p:pic>
          <p:nvPicPr>
            <p:cNvPr id="73" name="Graphic 72" descr="Checkmark with solid fill">
              <a:extLst>
                <a:ext uri="{FF2B5EF4-FFF2-40B4-BE49-F238E27FC236}">
                  <a16:creationId xmlns:a16="http://schemas.microsoft.com/office/drawing/2014/main" id="{E84217D4-0BC0-2426-CE44-A7F4B5EE0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55294" y="2588156"/>
              <a:ext cx="262149" cy="262149"/>
            </a:xfrm>
            <a:prstGeom prst="rect">
              <a:avLst/>
            </a:prstGeom>
          </p:spPr>
        </p:pic>
        <p:pic>
          <p:nvPicPr>
            <p:cNvPr id="74" name="Graphic 73" descr="Checkmark with solid fill">
              <a:extLst>
                <a:ext uri="{FF2B5EF4-FFF2-40B4-BE49-F238E27FC236}">
                  <a16:creationId xmlns:a16="http://schemas.microsoft.com/office/drawing/2014/main" id="{07D3BACB-9CE6-A927-93A4-11682B4F3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2199" y="1296483"/>
              <a:ext cx="262149" cy="262149"/>
            </a:xfrm>
            <a:prstGeom prst="rect">
              <a:avLst/>
            </a:prstGeom>
          </p:spPr>
        </p:pic>
        <p:pic>
          <p:nvPicPr>
            <p:cNvPr id="75" name="Graphic 74" descr="Checkmark with solid fill">
              <a:extLst>
                <a:ext uri="{FF2B5EF4-FFF2-40B4-BE49-F238E27FC236}">
                  <a16:creationId xmlns:a16="http://schemas.microsoft.com/office/drawing/2014/main" id="{E350E62C-CFCE-23FE-FD12-B6FAB1F8A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50257" y="2230804"/>
              <a:ext cx="262149" cy="262149"/>
            </a:xfrm>
            <a:prstGeom prst="rect">
              <a:avLst/>
            </a:prstGeom>
          </p:spPr>
        </p:pic>
        <p:pic>
          <p:nvPicPr>
            <p:cNvPr id="76" name="Graphic 75" descr="Checkmark with solid fill">
              <a:extLst>
                <a:ext uri="{FF2B5EF4-FFF2-40B4-BE49-F238E27FC236}">
                  <a16:creationId xmlns:a16="http://schemas.microsoft.com/office/drawing/2014/main" id="{F8C6AEEA-024A-2403-0228-3AD521306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90760" y="2230804"/>
              <a:ext cx="262149" cy="262149"/>
            </a:xfrm>
            <a:prstGeom prst="rect">
              <a:avLst/>
            </a:prstGeom>
          </p:spPr>
        </p:pic>
        <p:pic>
          <p:nvPicPr>
            <p:cNvPr id="77" name="Graphic 76" descr="Checkmark with solid fill">
              <a:extLst>
                <a:ext uri="{FF2B5EF4-FFF2-40B4-BE49-F238E27FC236}">
                  <a16:creationId xmlns:a16="http://schemas.microsoft.com/office/drawing/2014/main" id="{37929059-8F55-A2A6-34E6-8FCAFFBD3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16708" y="774034"/>
              <a:ext cx="262149" cy="262149"/>
            </a:xfrm>
            <a:prstGeom prst="rect">
              <a:avLst/>
            </a:prstGeom>
          </p:spPr>
        </p:pic>
        <p:pic>
          <p:nvPicPr>
            <p:cNvPr id="78" name="Graphic 77" descr="Checkmark with solid fill">
              <a:extLst>
                <a:ext uri="{FF2B5EF4-FFF2-40B4-BE49-F238E27FC236}">
                  <a16:creationId xmlns:a16="http://schemas.microsoft.com/office/drawing/2014/main" id="{D3D1F426-7AD1-820B-AA1B-80745AF0D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15002" y="1508496"/>
              <a:ext cx="262149" cy="262149"/>
            </a:xfrm>
            <a:prstGeom prst="rect">
              <a:avLst/>
            </a:prstGeom>
          </p:spPr>
        </p:pic>
        <p:pic>
          <p:nvPicPr>
            <p:cNvPr id="79" name="Graphic 78" descr="Checkmark with solid fill">
              <a:extLst>
                <a:ext uri="{FF2B5EF4-FFF2-40B4-BE49-F238E27FC236}">
                  <a16:creationId xmlns:a16="http://schemas.microsoft.com/office/drawing/2014/main" id="{D4498ABB-CFA2-09B5-90C4-B19B5DFF4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480152" y="2935128"/>
              <a:ext cx="262149" cy="262149"/>
            </a:xfrm>
            <a:prstGeom prst="rect">
              <a:avLst/>
            </a:prstGeom>
          </p:spPr>
        </p:pic>
        <p:pic>
          <p:nvPicPr>
            <p:cNvPr id="80" name="Graphic 79" descr="Checkmark with solid fill">
              <a:extLst>
                <a:ext uri="{FF2B5EF4-FFF2-40B4-BE49-F238E27FC236}">
                  <a16:creationId xmlns:a16="http://schemas.microsoft.com/office/drawing/2014/main" id="{D5127F87-5DB6-8224-F223-66413F1A7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07091" y="2376039"/>
              <a:ext cx="262149" cy="262149"/>
            </a:xfrm>
            <a:prstGeom prst="rect">
              <a:avLst/>
            </a:prstGeom>
          </p:spPr>
        </p:pic>
        <p:pic>
          <p:nvPicPr>
            <p:cNvPr id="81" name="Graphic 80" descr="Checkmark with solid fill">
              <a:extLst>
                <a:ext uri="{FF2B5EF4-FFF2-40B4-BE49-F238E27FC236}">
                  <a16:creationId xmlns:a16="http://schemas.microsoft.com/office/drawing/2014/main" id="{B789B3DD-78B6-60AA-E32C-77EA11BCC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92470" y="2129393"/>
              <a:ext cx="262149" cy="262149"/>
            </a:xfrm>
            <a:prstGeom prst="rect">
              <a:avLst/>
            </a:prstGeom>
          </p:spPr>
        </p:pic>
        <p:pic>
          <p:nvPicPr>
            <p:cNvPr id="5" name="Graphic 4" descr="Checkmark with solid fill">
              <a:extLst>
                <a:ext uri="{FF2B5EF4-FFF2-40B4-BE49-F238E27FC236}">
                  <a16:creationId xmlns:a16="http://schemas.microsoft.com/office/drawing/2014/main" id="{11135775-36F6-1352-7E12-D9CF771DA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77706" y="834410"/>
              <a:ext cx="262149" cy="262149"/>
            </a:xfrm>
            <a:prstGeom prst="rect">
              <a:avLst/>
            </a:prstGeom>
          </p:spPr>
        </p:pic>
        <p:pic>
          <p:nvPicPr>
            <p:cNvPr id="83" name="Graphic 82" descr="Checkmark with solid fill">
              <a:extLst>
                <a:ext uri="{FF2B5EF4-FFF2-40B4-BE49-F238E27FC236}">
                  <a16:creationId xmlns:a16="http://schemas.microsoft.com/office/drawing/2014/main" id="{2EC9A428-655A-5EB8-705F-A271EC97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21436" y="482917"/>
              <a:ext cx="262149" cy="262149"/>
            </a:xfrm>
            <a:prstGeom prst="rect">
              <a:avLst/>
            </a:prstGeom>
          </p:spPr>
        </p:pic>
        <p:pic>
          <p:nvPicPr>
            <p:cNvPr id="86" name="Graphic 85" descr="Checkmark with solid fill">
              <a:extLst>
                <a:ext uri="{FF2B5EF4-FFF2-40B4-BE49-F238E27FC236}">
                  <a16:creationId xmlns:a16="http://schemas.microsoft.com/office/drawing/2014/main" id="{2260A864-7431-093A-EA3B-DE35C4E30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87672" y="774033"/>
              <a:ext cx="262149" cy="262149"/>
            </a:xfrm>
            <a:prstGeom prst="rect">
              <a:avLst/>
            </a:prstGeom>
          </p:spPr>
        </p:pic>
        <p:pic>
          <p:nvPicPr>
            <p:cNvPr id="87" name="Graphic 86" descr="Checkmark with solid fill">
              <a:extLst>
                <a:ext uri="{FF2B5EF4-FFF2-40B4-BE49-F238E27FC236}">
                  <a16:creationId xmlns:a16="http://schemas.microsoft.com/office/drawing/2014/main" id="{C3E6FA21-E3F8-1C04-3FC5-0441A698D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99941" y="1933367"/>
              <a:ext cx="262149" cy="262149"/>
            </a:xfrm>
            <a:prstGeom prst="rect">
              <a:avLst/>
            </a:prstGeom>
          </p:spPr>
        </p:pic>
        <p:pic>
          <p:nvPicPr>
            <p:cNvPr id="88" name="Graphic 87" descr="Checkmark with solid fill">
              <a:extLst>
                <a:ext uri="{FF2B5EF4-FFF2-40B4-BE49-F238E27FC236}">
                  <a16:creationId xmlns:a16="http://schemas.microsoft.com/office/drawing/2014/main" id="{4679C589-1F9A-69AB-3C4F-EA78743F3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37587" y="4354118"/>
              <a:ext cx="262149" cy="262149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5DE23F0-FD42-6F77-473D-85EA19D2DAE1}"/>
              </a:ext>
            </a:extLst>
          </p:cNvPr>
          <p:cNvGrpSpPr/>
          <p:nvPr/>
        </p:nvGrpSpPr>
        <p:grpSpPr>
          <a:xfrm>
            <a:off x="104693" y="2605117"/>
            <a:ext cx="4914269" cy="3192251"/>
            <a:chOff x="55532" y="2555956"/>
            <a:chExt cx="4914269" cy="319225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4D347A5-EEBD-F608-4EA8-4FB361DA720C}"/>
                </a:ext>
              </a:extLst>
            </p:cNvPr>
            <p:cNvSpPr/>
            <p:nvPr/>
          </p:nvSpPr>
          <p:spPr>
            <a:xfrm>
              <a:off x="549915" y="2810354"/>
              <a:ext cx="250296" cy="252712"/>
            </a:xfrm>
            <a:prstGeom prst="rect">
              <a:avLst/>
            </a:prstGeom>
            <a:solidFill>
              <a:srgbClr val="074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6480E4F-83CA-B68A-99A0-1EE476B66FBA}"/>
                </a:ext>
              </a:extLst>
            </p:cNvPr>
            <p:cNvSpPr/>
            <p:nvPr/>
          </p:nvSpPr>
          <p:spPr>
            <a:xfrm>
              <a:off x="549915" y="3472932"/>
              <a:ext cx="250296" cy="252712"/>
            </a:xfrm>
            <a:prstGeom prst="rect">
              <a:avLst/>
            </a:prstGeom>
            <a:solidFill>
              <a:srgbClr val="169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C2B230A-2917-1796-96FD-1EA5103EFACD}"/>
                </a:ext>
              </a:extLst>
            </p:cNvPr>
            <p:cNvSpPr/>
            <p:nvPr/>
          </p:nvSpPr>
          <p:spPr>
            <a:xfrm>
              <a:off x="549915" y="4177436"/>
              <a:ext cx="250296" cy="252712"/>
            </a:xfrm>
            <a:prstGeom prst="rect">
              <a:avLst/>
            </a:prstGeom>
            <a:solidFill>
              <a:srgbClr val="5F3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Subtitle 2">
              <a:extLst>
                <a:ext uri="{FF2B5EF4-FFF2-40B4-BE49-F238E27FC236}">
                  <a16:creationId xmlns:a16="http://schemas.microsoft.com/office/drawing/2014/main" id="{CDC4C712-C5BE-CD1A-D8E7-6412ED199F01}"/>
                </a:ext>
              </a:extLst>
            </p:cNvPr>
            <p:cNvSpPr txBox="1">
              <a:spLocks/>
            </p:cNvSpPr>
            <p:nvPr/>
          </p:nvSpPr>
          <p:spPr>
            <a:xfrm>
              <a:off x="845876" y="2690778"/>
              <a:ext cx="2862262" cy="646870"/>
            </a:xfrm>
            <a:prstGeom prst="rect">
              <a:avLst/>
            </a:prstGeom>
          </p:spPr>
          <p:txBody>
            <a:bodyPr vert="horz" wrap="square" lIns="81559" tIns="40780" rIns="81559" bIns="4078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1500"/>
                </a:lnSpc>
                <a:spcBef>
                  <a:spcPts val="638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Noto Sans Light" panose="020B0402040504020204" pitchFamily="34" charset="0"/>
                  <a:cs typeface="Lato Light"/>
                </a:rPr>
                <a:t>Established CCBHC Model through Medicaid Demonstration or Independent Medicaid Pathway</a:t>
              </a:r>
            </a:p>
          </p:txBody>
        </p:sp>
        <p:sp>
          <p:nvSpPr>
            <p:cNvPr id="63" name="Subtitle 2">
              <a:extLst>
                <a:ext uri="{FF2B5EF4-FFF2-40B4-BE49-F238E27FC236}">
                  <a16:creationId xmlns:a16="http://schemas.microsoft.com/office/drawing/2014/main" id="{B491ABAC-5ED8-21F6-AAD1-B73AC7B6F411}"/>
                </a:ext>
              </a:extLst>
            </p:cNvPr>
            <p:cNvSpPr txBox="1">
              <a:spLocks/>
            </p:cNvSpPr>
            <p:nvPr/>
          </p:nvSpPr>
          <p:spPr>
            <a:xfrm>
              <a:off x="862563" y="3306986"/>
              <a:ext cx="2517734" cy="646870"/>
            </a:xfrm>
            <a:prstGeom prst="rect">
              <a:avLst/>
            </a:prstGeom>
          </p:spPr>
          <p:txBody>
            <a:bodyPr vert="horz" wrap="square" lIns="81559" tIns="40780" rIns="81559" bIns="4078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1087636" rtl="0" eaLnBrk="1" fontAlgn="auto" latinLnBrk="0" hangingPunct="1">
                <a:lnSpc>
                  <a:spcPts val="1500"/>
                </a:lnSpc>
                <a:spcBef>
                  <a:spcPts val="638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Noto Sans Light" panose="020B0402040504020204" pitchFamily="34" charset="0"/>
                  <a:cs typeface="Lato Light" panose="020F0502020204030203" pitchFamily="34" charset="0"/>
                </a:rPr>
                <a:t>Launching CCBHC Model through Medicaid Demonstration or Independent Medicaid Pathway</a:t>
              </a:r>
            </a:p>
          </p:txBody>
        </p:sp>
        <p:sp>
          <p:nvSpPr>
            <p:cNvPr id="64" name="Subtitle 2">
              <a:extLst>
                <a:ext uri="{FF2B5EF4-FFF2-40B4-BE49-F238E27FC236}">
                  <a16:creationId xmlns:a16="http://schemas.microsoft.com/office/drawing/2014/main" id="{58CA00B2-8548-110B-13EF-58C9415C198F}"/>
                </a:ext>
              </a:extLst>
            </p:cNvPr>
            <p:cNvSpPr txBox="1">
              <a:spLocks/>
            </p:cNvSpPr>
            <p:nvPr/>
          </p:nvSpPr>
          <p:spPr>
            <a:xfrm>
              <a:off x="888809" y="4081978"/>
              <a:ext cx="2432207" cy="454510"/>
            </a:xfrm>
            <a:prstGeom prst="rect">
              <a:avLst/>
            </a:prstGeom>
          </p:spPr>
          <p:txBody>
            <a:bodyPr vert="horz" wrap="square" lIns="81559" tIns="40780" rIns="81559" bIns="4078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1500"/>
                </a:lnSpc>
                <a:spcBef>
                  <a:spcPts val="638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Noto Sans Light" panose="020B0402040504020204" pitchFamily="34" charset="0"/>
                  <a:cs typeface="Lato Light" panose="020F0502020204030203" pitchFamily="34" charset="0"/>
                </a:rPr>
                <a:t>Previous Planning Grant Recipient &amp; Eligible for Demonstration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23B33C0-B8EC-0185-187C-64BE86ECF41B}"/>
                </a:ext>
              </a:extLst>
            </p:cNvPr>
            <p:cNvSpPr/>
            <p:nvPr/>
          </p:nvSpPr>
          <p:spPr>
            <a:xfrm>
              <a:off x="549915" y="5104237"/>
              <a:ext cx="250296" cy="252712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Subtitle 2">
              <a:extLst>
                <a:ext uri="{FF2B5EF4-FFF2-40B4-BE49-F238E27FC236}">
                  <a16:creationId xmlns:a16="http://schemas.microsoft.com/office/drawing/2014/main" id="{6629D407-181F-6968-8EE5-B6DAC4A12018}"/>
                </a:ext>
              </a:extLst>
            </p:cNvPr>
            <p:cNvSpPr txBox="1">
              <a:spLocks/>
            </p:cNvSpPr>
            <p:nvPr/>
          </p:nvSpPr>
          <p:spPr>
            <a:xfrm>
              <a:off x="888809" y="5099518"/>
              <a:ext cx="4080992" cy="262149"/>
            </a:xfrm>
            <a:prstGeom prst="rect">
              <a:avLst/>
            </a:prstGeom>
          </p:spPr>
          <p:txBody>
            <a:bodyPr vert="horz" wrap="square" lIns="81559" tIns="40780" rIns="81559" bIns="4078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1087636" rtl="0" eaLnBrk="1" fontAlgn="auto" latinLnBrk="0" hangingPunct="1">
                <a:lnSpc>
                  <a:spcPts val="1500"/>
                </a:lnSpc>
                <a:spcBef>
                  <a:spcPts val="638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Noto Sans Light" panose="020B0402040504020204" pitchFamily="34" charset="0"/>
                  <a:cs typeface="Lato Light" panose="020F0502020204030203" pitchFamily="34" charset="0"/>
                </a:rPr>
                <a:t>No State Certified or CCBHC Grantees </a:t>
              </a:r>
            </a:p>
          </p:txBody>
        </p:sp>
        <p:sp>
          <p:nvSpPr>
            <p:cNvPr id="68" name="Subtitle 2">
              <a:extLst>
                <a:ext uri="{FF2B5EF4-FFF2-40B4-BE49-F238E27FC236}">
                  <a16:creationId xmlns:a16="http://schemas.microsoft.com/office/drawing/2014/main" id="{E47A65EE-3681-EAE5-C82A-4F110A078D3B}"/>
                </a:ext>
              </a:extLst>
            </p:cNvPr>
            <p:cNvSpPr txBox="1">
              <a:spLocks/>
            </p:cNvSpPr>
            <p:nvPr/>
          </p:nvSpPr>
          <p:spPr>
            <a:xfrm>
              <a:off x="889860" y="5486055"/>
              <a:ext cx="2703733" cy="262149"/>
            </a:xfrm>
            <a:prstGeom prst="rect">
              <a:avLst/>
            </a:prstGeom>
          </p:spPr>
          <p:txBody>
            <a:bodyPr vert="horz" wrap="square" lIns="81559" tIns="40780" rIns="81559" bIns="4078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1087636" rtl="0" eaLnBrk="1" fontAlgn="auto" latinLnBrk="0" hangingPunct="1">
                <a:lnSpc>
                  <a:spcPts val="1500"/>
                </a:lnSpc>
                <a:spcBef>
                  <a:spcPts val="638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Noto Sans Light" panose="020B0402040504020204" pitchFamily="34" charset="0"/>
                  <a:cs typeface="Lato Light" panose="020F0502020204030203" pitchFamily="34" charset="0"/>
                </a:rPr>
                <a:t>State Legislation to Pursue the CCBHC Model 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5174836-69A5-68B5-B770-0ECF33E21087}"/>
                </a:ext>
              </a:extLst>
            </p:cNvPr>
            <p:cNvSpPr/>
            <p:nvPr/>
          </p:nvSpPr>
          <p:spPr>
            <a:xfrm>
              <a:off x="553320" y="4666096"/>
              <a:ext cx="243486" cy="252712"/>
            </a:xfrm>
            <a:prstGeom prst="rect">
              <a:avLst/>
            </a:prstGeom>
            <a:solidFill>
              <a:srgbClr val="BF9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Subtitle 2">
              <a:extLst>
                <a:ext uri="{FF2B5EF4-FFF2-40B4-BE49-F238E27FC236}">
                  <a16:creationId xmlns:a16="http://schemas.microsoft.com/office/drawing/2014/main" id="{EC88C3EB-E45E-D503-F69F-662E945D4AAC}"/>
                </a:ext>
              </a:extLst>
            </p:cNvPr>
            <p:cNvSpPr txBox="1">
              <a:spLocks/>
            </p:cNvSpPr>
            <p:nvPr/>
          </p:nvSpPr>
          <p:spPr>
            <a:xfrm>
              <a:off x="888809" y="4657425"/>
              <a:ext cx="2788988" cy="262149"/>
            </a:xfrm>
            <a:prstGeom prst="rect">
              <a:avLst/>
            </a:prstGeom>
          </p:spPr>
          <p:txBody>
            <a:bodyPr vert="horz" wrap="square" lIns="81559" tIns="40780" rIns="81559" bIns="4078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1087636" rtl="0" eaLnBrk="1" fontAlgn="auto" latinLnBrk="0" hangingPunct="1">
                <a:lnSpc>
                  <a:spcPts val="1500"/>
                </a:lnSpc>
                <a:spcBef>
                  <a:spcPts val="638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Noto Sans Light" panose="020B0402040504020204" pitchFamily="34" charset="0"/>
                  <a:cs typeface="Lato Light" panose="020F0502020204030203" pitchFamily="34" charset="0"/>
                </a:rPr>
                <a:t>At least 1 Clinic-level SAMHSA CCBHC Grantee</a:t>
              </a:r>
            </a:p>
          </p:txBody>
        </p:sp>
        <p:pic>
          <p:nvPicPr>
            <p:cNvPr id="71" name="Graphic 70" descr="Checkmark with solid fill">
              <a:extLst>
                <a:ext uri="{FF2B5EF4-FFF2-40B4-BE49-F238E27FC236}">
                  <a16:creationId xmlns:a16="http://schemas.microsoft.com/office/drawing/2014/main" id="{2E58DECD-504C-8F0C-700F-682236A6B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3989" y="5461822"/>
              <a:ext cx="262149" cy="262149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3B12102-4946-4C9D-6B93-48B85EFD882C}"/>
                </a:ext>
              </a:extLst>
            </p:cNvPr>
            <p:cNvSpPr txBox="1"/>
            <p:nvPr/>
          </p:nvSpPr>
          <p:spPr>
            <a:xfrm rot="16200000">
              <a:off x="-545166" y="4778135"/>
              <a:ext cx="1570770" cy="369373"/>
            </a:xfrm>
            <a:prstGeom prst="rect">
              <a:avLst/>
            </a:prstGeom>
            <a:solidFill>
              <a:srgbClr val="5F3467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Readiness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31E7719-01C1-71FA-0C51-30EBA80BADA8}"/>
                </a:ext>
              </a:extLst>
            </p:cNvPr>
            <p:cNvSpPr txBox="1"/>
            <p:nvPr/>
          </p:nvSpPr>
          <p:spPr>
            <a:xfrm rot="16200000">
              <a:off x="-529034" y="3140544"/>
              <a:ext cx="1538507" cy="369332"/>
            </a:xfrm>
            <a:prstGeom prst="rect">
              <a:avLst/>
            </a:prstGeom>
            <a:solidFill>
              <a:srgbClr val="074E8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Implementing</a:t>
              </a:r>
            </a:p>
          </p:txBody>
        </p:sp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97521659-A014-16E5-8943-7BD657BA4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839" y="2275600"/>
            <a:ext cx="409632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1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A5912-BABC-11CD-8D15-21C3726A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Timeline: Demonstration Expansion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81D349-8BB2-D12A-A7D8-87513E9500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6049" y="1597025"/>
          <a:ext cx="10039902" cy="3243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7E2F41-C718-3C9D-DC17-F34C48865D31}"/>
              </a:ext>
            </a:extLst>
          </p:cNvPr>
          <p:cNvCxnSpPr>
            <a:cxnSpLocks/>
          </p:cNvCxnSpPr>
          <p:nvPr/>
        </p:nvCxnSpPr>
        <p:spPr>
          <a:xfrm>
            <a:off x="8560904" y="4850296"/>
            <a:ext cx="255553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275F56-DFB1-BA26-483C-A331375A754C}"/>
              </a:ext>
            </a:extLst>
          </p:cNvPr>
          <p:cNvSpPr txBox="1"/>
          <p:nvPr/>
        </p:nvSpPr>
        <p:spPr>
          <a:xfrm>
            <a:off x="3631095" y="4676865"/>
            <a:ext cx="492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States may move forward with a SPA or other Medicaid option on their own timeline and shift into the demo during any expansion cycle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57D4AA-EF73-781A-E69F-9C535F8C24C8}"/>
              </a:ext>
            </a:extLst>
          </p:cNvPr>
          <p:cNvCxnSpPr>
            <a:cxnSpLocks/>
          </p:cNvCxnSpPr>
          <p:nvPr/>
        </p:nvCxnSpPr>
        <p:spPr>
          <a:xfrm flipH="1">
            <a:off x="1076532" y="4850296"/>
            <a:ext cx="2554563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26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4" y="175195"/>
            <a:ext cx="11217117" cy="1173314"/>
          </a:xfrm>
        </p:spPr>
        <p:txBody>
          <a:bodyPr>
            <a:normAutofit/>
          </a:bodyPr>
          <a:lstStyle/>
          <a:p>
            <a:r>
              <a:rPr lang="en-US" sz="3600" dirty="0"/>
              <a:t>The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CB7F4-F931-1E82-5D95-3E77A555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166" y="1692124"/>
            <a:ext cx="6504039" cy="347375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Why is CCBHC Important in Colorado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PPS Model and Federal Medicaid Match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Value Alignment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National Framework to Achieve State Goals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59FF2E-930E-5EC8-1CA6-14AA7F1200A0}"/>
              </a:ext>
            </a:extLst>
          </p:cNvPr>
          <p:cNvSpPr txBox="1">
            <a:spLocks/>
          </p:cNvSpPr>
          <p:nvPr/>
        </p:nvSpPr>
        <p:spPr>
          <a:xfrm>
            <a:off x="746884" y="1692124"/>
            <a:ext cx="4389559" cy="34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What is CCBHC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History and national landscape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b="1" dirty="0">
                <a:solidFill>
                  <a:srgbClr val="DC820A"/>
                </a:solidFill>
              </a:rPr>
              <a:t>Model Components, Criteria, and Partnership</a:t>
            </a:r>
          </a:p>
          <a:p>
            <a:pPr marR="0" lvl="1" fontAlgn="auto">
              <a:lnSpc>
                <a:spcPct val="120000"/>
              </a:lnSpc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Impacts of the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8E7DC0-5811-C20F-D2AD-93B1DD2DBFC6}"/>
              </a:ext>
            </a:extLst>
          </p:cNvPr>
          <p:cNvSpPr/>
          <p:nvPr/>
        </p:nvSpPr>
        <p:spPr>
          <a:xfrm>
            <a:off x="0" y="5113820"/>
            <a:ext cx="12192000" cy="1568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98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015B7F-D290-F82D-8FB7-4AF45EC5FA70}"/>
              </a:ext>
            </a:extLst>
          </p:cNvPr>
          <p:cNvSpPr/>
          <p:nvPr/>
        </p:nvSpPr>
        <p:spPr>
          <a:xfrm>
            <a:off x="0" y="5113820"/>
            <a:ext cx="12192000" cy="1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175195"/>
            <a:ext cx="11647055" cy="1173314"/>
          </a:xfrm>
        </p:spPr>
        <p:txBody>
          <a:bodyPr>
            <a:normAutofit/>
          </a:bodyPr>
          <a:lstStyle/>
          <a:p>
            <a:r>
              <a:rPr lang="en-US" sz="3600" dirty="0"/>
              <a:t>What Is the Certified Community Behavioral Health Clinics (CCBHC)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CB7F4-F931-1E82-5D95-3E77A555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08" y="1348509"/>
            <a:ext cx="11758784" cy="105003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CCBHC is a national </a:t>
            </a:r>
            <a:r>
              <a:rPr lang="en-US" sz="1800" b="1" dirty="0">
                <a:solidFill>
                  <a:srgbClr val="F4910C"/>
                </a:solidFill>
              </a:rPr>
              <a:t>gold standard </a:t>
            </a:r>
            <a:r>
              <a:rPr lang="en-US" sz="1800" dirty="0"/>
              <a:t>for high quality behavioral health care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Comprehensive set of criteria with </a:t>
            </a:r>
            <a:r>
              <a:rPr lang="en-US" sz="1800" b="1" dirty="0">
                <a:solidFill>
                  <a:srgbClr val="F4910C"/>
                </a:solidFill>
              </a:rPr>
              <a:t>9 core services</a:t>
            </a:r>
            <a:r>
              <a:rPr lang="en-US" sz="1800" dirty="0"/>
              <a:t> and robust quality and outcome measurement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Provides </a:t>
            </a:r>
            <a:r>
              <a:rPr lang="en-US" sz="1800" b="1" dirty="0">
                <a:solidFill>
                  <a:srgbClr val="F4910C"/>
                </a:solidFill>
              </a:rPr>
              <a:t>consistent national definition </a:t>
            </a:r>
            <a:r>
              <a:rPr lang="en-US" sz="1800" dirty="0"/>
              <a:t>for comprehensive behavioral health providers, similar to FQHC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168BE-3C0A-69EC-7181-F7A71B794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95"/>
          <a:stretch/>
        </p:blipFill>
        <p:spPr>
          <a:xfrm>
            <a:off x="364634" y="3140939"/>
            <a:ext cx="11462732" cy="3176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F6D483-90E0-A98E-F9FF-644D29078765}"/>
              </a:ext>
            </a:extLst>
          </p:cNvPr>
          <p:cNvSpPr txBox="1"/>
          <p:nvPr/>
        </p:nvSpPr>
        <p:spPr>
          <a:xfrm>
            <a:off x="1533831" y="2556386"/>
            <a:ext cx="9124336" cy="557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How does the model work and who is responsible for what? </a:t>
            </a:r>
          </a:p>
        </p:txBody>
      </p:sp>
    </p:spTree>
    <p:extLst>
      <p:ext uri="{BB962C8B-B14F-4D97-AF65-F5344CB8AC3E}">
        <p14:creationId xmlns:p14="http://schemas.microsoft.com/office/powerpoint/2010/main" val="91441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6D656A-C217-0444-5C42-1BF5635284D2}"/>
              </a:ext>
            </a:extLst>
          </p:cNvPr>
          <p:cNvSpPr/>
          <p:nvPr/>
        </p:nvSpPr>
        <p:spPr>
          <a:xfrm>
            <a:off x="0" y="5113820"/>
            <a:ext cx="12192000" cy="157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41361-AB82-0058-9A63-4658C371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09" y="240145"/>
            <a:ext cx="11323782" cy="1108364"/>
          </a:xfrm>
        </p:spPr>
        <p:txBody>
          <a:bodyPr>
            <a:normAutofit/>
          </a:bodyPr>
          <a:lstStyle/>
          <a:p>
            <a:r>
              <a:rPr lang="en-US" sz="3600" dirty="0"/>
              <a:t>CCBHC Model Components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D3345E-AA25-1F00-76C4-49F856FDD577}"/>
              </a:ext>
            </a:extLst>
          </p:cNvPr>
          <p:cNvSpPr txBox="1">
            <a:spLocks/>
          </p:cNvSpPr>
          <p:nvPr/>
        </p:nvSpPr>
        <p:spPr>
          <a:xfrm>
            <a:off x="7078133" y="1632713"/>
            <a:ext cx="4905900" cy="43165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dirty="0"/>
              <a:t>Certification signifies that the CCBHC provides the full array of federally required services and has a demonstrated person/family centered approach, evidence-based interventions, and culturally and linguistically appropriate services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  <a:buNone/>
            </a:pPr>
            <a:endParaRPr lang="en-US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dirty="0"/>
              <a:t>National Council for Mental Wellbeing CCBHC Success Center</a:t>
            </a:r>
            <a:br>
              <a:rPr lang="en-US" dirty="0"/>
            </a:br>
            <a:r>
              <a:rPr lang="en-US" sz="1500" dirty="0">
                <a:solidFill>
                  <a:schemeClr val="accent6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https://www.thenationalcouncil.org/program/ccbhc-success-center/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>
              <a:lnSpc>
                <a:spcPct val="130000"/>
              </a:lnSpc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593E6-4A37-0B19-1F92-8C2D7C347180}"/>
              </a:ext>
            </a:extLst>
          </p:cNvPr>
          <p:cNvSpPr txBox="1"/>
          <p:nvPr/>
        </p:nvSpPr>
        <p:spPr>
          <a:xfrm>
            <a:off x="551500" y="1348509"/>
            <a:ext cx="6318666" cy="49607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650" i="1" dirty="0">
                <a:solidFill>
                  <a:schemeClr val="bg1"/>
                </a:solidFill>
              </a:rPr>
              <a:t>Nine Core CCBHC Services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50" dirty="0">
                <a:solidFill>
                  <a:schemeClr val="bg1"/>
                </a:solidFill>
              </a:rPr>
              <a:t>Crisis mental health services, including 24-hour mobile crisis teams, emergency crisis intervention, and crisis stabilization. 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50" dirty="0">
                <a:solidFill>
                  <a:schemeClr val="bg1"/>
                </a:solidFill>
              </a:rPr>
              <a:t>Screening, assessment, and diagnosis, including risk assessment.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50" dirty="0">
                <a:solidFill>
                  <a:schemeClr val="bg1"/>
                </a:solidFill>
              </a:rPr>
              <a:t>Patient-centered treatment planning, crisis planning. 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50" dirty="0">
                <a:solidFill>
                  <a:schemeClr val="bg1"/>
                </a:solidFill>
              </a:rPr>
              <a:t>Outpatient mental health and substance use services. 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50" dirty="0">
                <a:solidFill>
                  <a:schemeClr val="bg1"/>
                </a:solidFill>
              </a:rPr>
              <a:t>Outpatient clinic primary care screening and monitoring of key health indicators and health risk.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50" dirty="0">
                <a:solidFill>
                  <a:schemeClr val="bg1"/>
                </a:solidFill>
              </a:rPr>
              <a:t>Targeted case management.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50" dirty="0">
                <a:solidFill>
                  <a:schemeClr val="bg1"/>
                </a:solidFill>
              </a:rPr>
              <a:t>Psychiatric rehabilitation services.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50" dirty="0">
                <a:solidFill>
                  <a:schemeClr val="bg1"/>
                </a:solidFill>
              </a:rPr>
              <a:t>Peer support and counselor services and family supports. 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50" dirty="0">
                <a:solidFill>
                  <a:schemeClr val="bg1"/>
                </a:solidFill>
              </a:rPr>
              <a:t>Intensive, community-based mental health care for members of the armed forces and veterans. </a:t>
            </a:r>
          </a:p>
        </p:txBody>
      </p:sp>
    </p:spTree>
    <p:extLst>
      <p:ext uri="{BB962C8B-B14F-4D97-AF65-F5344CB8AC3E}">
        <p14:creationId xmlns:p14="http://schemas.microsoft.com/office/powerpoint/2010/main" val="3716437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1">
      <a:majorFont>
        <a:latin typeface="Fira Sans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P Eleos Roll Out" id="{DD0E8D37-601D-4646-9682-8D6C4B8845DE}" vid="{2E91D28C-9D46-46AB-A1CA-6E62B7F223FA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6289</TotalTime>
  <Words>3829</Words>
  <Application>Microsoft Office PowerPoint</Application>
  <PresentationFormat>Widescreen</PresentationFormat>
  <Paragraphs>476</Paragraphs>
  <Slides>44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66" baseType="lpstr">
      <vt:lpstr>Aptos</vt:lpstr>
      <vt:lpstr>Aptos Narrow</vt:lpstr>
      <vt:lpstr>Arial</vt:lpstr>
      <vt:lpstr>Brouillard Regular</vt:lpstr>
      <vt:lpstr>Calibri</vt:lpstr>
      <vt:lpstr>Calibri Light</vt:lpstr>
      <vt:lpstr>Courier New</vt:lpstr>
      <vt:lpstr>Fira Sans</vt:lpstr>
      <vt:lpstr>Fira Sans Light</vt:lpstr>
      <vt:lpstr>Fira Sans Medium</vt:lpstr>
      <vt:lpstr>Fira Sans Regular</vt:lpstr>
      <vt:lpstr>Fira Sans SemiBold</vt:lpstr>
      <vt:lpstr>Lucida Grande</vt:lpstr>
      <vt:lpstr>Quattrocento</vt:lpstr>
      <vt:lpstr>Source Sans Pro</vt:lpstr>
      <vt:lpstr>Source Sans Pro Light</vt:lpstr>
      <vt:lpstr>Wingdings</vt:lpstr>
      <vt:lpstr>Office Theme</vt:lpstr>
      <vt:lpstr>Office Theme</vt:lpstr>
      <vt:lpstr>Retrospect</vt:lpstr>
      <vt:lpstr>3_Office Theme</vt:lpstr>
      <vt:lpstr>1_Office Theme</vt:lpstr>
      <vt:lpstr>PowerPoint Presentation</vt:lpstr>
      <vt:lpstr>The Agenda</vt:lpstr>
      <vt:lpstr>PowerPoint Presentation</vt:lpstr>
      <vt:lpstr>Two types of CCBHC implementation &amp; payment</vt:lpstr>
      <vt:lpstr>PowerPoint Presentation</vt:lpstr>
      <vt:lpstr>Timeline: Demonstration Expansion</vt:lpstr>
      <vt:lpstr>The Agenda</vt:lpstr>
      <vt:lpstr>What Is the Certified Community Behavioral Health Clinics (CCBHC) Model?</vt:lpstr>
      <vt:lpstr>CCBHC Model Components</vt:lpstr>
      <vt:lpstr>CCBHC Criteria</vt:lpstr>
      <vt:lpstr>Partnerships are a core component of the CCBHC model</vt:lpstr>
      <vt:lpstr>The CCBHC-DCO Relationship</vt:lpstr>
      <vt:lpstr>Care Coordination Partnerships</vt:lpstr>
      <vt:lpstr>The Agenda</vt:lpstr>
      <vt:lpstr>CCBHCs’ Reach (as of March 2024)</vt:lpstr>
      <vt:lpstr>Percent of CCBHCs Reporting Increases in Clients Served, by Group</vt:lpstr>
      <vt:lpstr>Reduced Wait Times for Care</vt:lpstr>
      <vt:lpstr>Expansion of Access Points and Strategies </vt:lpstr>
      <vt:lpstr>CCBHC Status Supports Increased Hiring</vt:lpstr>
      <vt:lpstr>New Staff Positions Created by CCBHCs*</vt:lpstr>
      <vt:lpstr>The Agenda</vt:lpstr>
      <vt:lpstr>CCBHC Prospective Payment System (PPS)</vt:lpstr>
      <vt:lpstr>PPS makes the model work</vt:lpstr>
      <vt:lpstr>Driving value through CCBHCs</vt:lpstr>
      <vt:lpstr>The Agenda</vt:lpstr>
      <vt:lpstr>Why is CCBHC Important and What is its Value in CO?</vt:lpstr>
      <vt:lpstr>CCBHC Reflects Colorado Values and Priorities</vt:lpstr>
      <vt:lpstr>The Agenda</vt:lpstr>
      <vt:lpstr>CCBHC Framework Aligns to New BHA Standards</vt:lpstr>
      <vt:lpstr>CCBHC + BHA Alignment In Action</vt:lpstr>
      <vt:lpstr>CCBHC Quality Measures  CO RAE BHIP Measures</vt:lpstr>
      <vt:lpstr>Colorado’s Planning Grant</vt:lpstr>
      <vt:lpstr>PowerPoint Presentation</vt:lpstr>
      <vt:lpstr>PowerPoint Presentation</vt:lpstr>
      <vt:lpstr>CCBHCs Measure and Report</vt:lpstr>
      <vt:lpstr>CCBHC Behavioral Health Outcome Measurement</vt:lpstr>
      <vt:lpstr>PowerPoint Presentation</vt:lpstr>
      <vt:lpstr>PowerPoint Presentation</vt:lpstr>
      <vt:lpstr>Improved Behavioral Health Outcomes at 1 CCBHC</vt:lpstr>
      <vt:lpstr>CCBHC Helps Measure Outcomes You Can Impact</vt:lpstr>
      <vt:lpstr>Access</vt:lpstr>
      <vt:lpstr>Workforce</vt:lpstr>
      <vt:lpstr>Partnerships</vt:lpstr>
      <vt:lpstr>PPS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Reid</dc:creator>
  <cp:lastModifiedBy>Sara Reid</cp:lastModifiedBy>
  <cp:revision>2</cp:revision>
  <dcterms:created xsi:type="dcterms:W3CDTF">2024-04-15T18:39:09Z</dcterms:created>
  <dcterms:modified xsi:type="dcterms:W3CDTF">2024-09-19T16:44:58Z</dcterms:modified>
</cp:coreProperties>
</file>