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4"/>
  </p:notesMasterIdLst>
  <p:sldIdLst>
    <p:sldId id="256" r:id="rId2"/>
    <p:sldId id="257" r:id="rId3"/>
    <p:sldId id="259" r:id="rId4"/>
    <p:sldId id="258" r:id="rId5"/>
    <p:sldId id="270" r:id="rId6"/>
    <p:sldId id="260" r:id="rId7"/>
    <p:sldId id="261" r:id="rId8"/>
    <p:sldId id="262" r:id="rId9"/>
    <p:sldId id="271" r:id="rId10"/>
    <p:sldId id="272" r:id="rId11"/>
    <p:sldId id="273" r:id="rId12"/>
    <p:sldId id="263" r:id="rId13"/>
    <p:sldId id="264" r:id="rId14"/>
    <p:sldId id="265" r:id="rId15"/>
    <p:sldId id="274" r:id="rId16"/>
    <p:sldId id="266" r:id="rId17"/>
    <p:sldId id="275" r:id="rId18"/>
    <p:sldId id="267" r:id="rId19"/>
    <p:sldId id="268" r:id="rId20"/>
    <p:sldId id="276" r:id="rId21"/>
    <p:sldId id="269" r:id="rId22"/>
    <p:sldId id="278" r:id="rId23"/>
  </p:sldIdLst>
  <p:sldSz cx="18288000" cy="10287000"/>
  <p:notesSz cx="6858000" cy="9144000"/>
  <p:embeddedFontLst>
    <p:embeddedFont>
      <p:font typeface="Autography" charset="0"/>
      <p:regular r:id="rId25"/>
    </p:embeddedFont>
    <p:embeddedFont>
      <p:font typeface="Avenir" panose="020B0604020202020204" charset="0"/>
      <p:regular r:id="rId26"/>
    </p:embeddedFont>
    <p:embeddedFont>
      <p:font typeface="Calibri" panose="020F0502020204030204" pitchFamily="34" charset="0"/>
      <p:regular r:id="rId27"/>
      <p:bold r:id="rId28"/>
      <p:italic r:id="rId29"/>
      <p:boldItalic r:id="rId30"/>
    </p:embeddedFont>
    <p:embeddedFont>
      <p:font typeface="Avenir Bold" panose="020B0604020202020204" charset="0"/>
      <p:regular r:id="rId31"/>
    </p:embeddedFont>
    <p:embeddedFont>
      <p:font typeface="Avenir LT Pro Light" panose="020B0604020202020204" charset="0"/>
      <p:regular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501" autoAdjust="0"/>
  </p:normalViewPr>
  <p:slideViewPr>
    <p:cSldViewPr>
      <p:cViewPr varScale="1">
        <p:scale>
          <a:sx n="60" d="100"/>
          <a:sy n="60" d="100"/>
        </p:scale>
        <p:origin x="1287" y="2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43FB83-406A-49DC-A29E-0143852BAC42}" type="datetimeFigureOut">
              <a:rPr lang="en-US" smtClean="0"/>
              <a:t>9/1/2025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7739AB-069B-43CF-9E14-FE176897F267}" type="slidenum">
              <a:rPr lang="en-US" smtClean="0"/>
              <a:t>‹#›</a:t>
            </a:fld>
            <a:endParaRPr lang="en-US"/>
          </a:p>
        </p:txBody>
      </p:sp>
    </p:spTree>
    <p:extLst>
      <p:ext uri="{BB962C8B-B14F-4D97-AF65-F5344CB8AC3E}">
        <p14:creationId xmlns:p14="http://schemas.microsoft.com/office/powerpoint/2010/main" val="2564698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Access looks decent: Colorado is often ranked in the top third nationally for access metrics (e.g., 11th in </a:t>
            </a:r>
            <a:r>
              <a:rPr lang="en-US" b="0" dirty="0" err="1" smtClean="0"/>
              <a:t>HealthCareInsider</a:t>
            </a:r>
            <a:r>
              <a:rPr lang="en-US" b="0" dirty="0" smtClean="0"/>
              <a:t>, 15th in </a:t>
            </a:r>
            <a:r>
              <a:rPr lang="en-US" b="0" dirty="0" err="1" smtClean="0"/>
              <a:t>Soliant</a:t>
            </a:r>
            <a:r>
              <a:rPr lang="en-US" b="0" dirty="0" smtClean="0"/>
              <a:t>, 9th–10th for provider availability in AHR).</a:t>
            </a:r>
          </a:p>
          <a:p>
            <a:r>
              <a:rPr lang="en-US" b="0" dirty="0" smtClean="0"/>
              <a:t>Outcomes are among the worst: Colorado consistently ranks in the bottom 10 states for overall mental health outcomes (40th–46th in MHA, sometimes 50th for adults).</a:t>
            </a:r>
          </a:p>
          <a:p>
            <a:r>
              <a:rPr lang="en-US" b="0" dirty="0" smtClean="0"/>
              <a:t>Pullout stat: Colorado has the 10th highest suicide rate in the country.</a:t>
            </a:r>
          </a:p>
          <a:p>
            <a:endParaRPr lang="en-US" b="0" dirty="0" smtClean="0"/>
          </a:p>
          <a:p>
            <a:r>
              <a:rPr lang="en-US" b="0" dirty="0" smtClean="0"/>
              <a:t>Message: </a:t>
            </a:r>
            <a:r>
              <a:rPr lang="en-US" i="1" dirty="0" smtClean="0"/>
              <a:t>We have providers on paper, but people still fall through the cracks. Access alone isn’t enough — it has to be accessible at the right place, the right time, for the right person.</a:t>
            </a:r>
            <a:endParaRPr lang="en-US" dirty="0" smtClean="0"/>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4</a:t>
            </a:fld>
            <a:endParaRPr lang="en-US"/>
          </a:p>
        </p:txBody>
      </p:sp>
    </p:spTree>
    <p:extLst>
      <p:ext uri="{BB962C8B-B14F-4D97-AF65-F5344CB8AC3E}">
        <p14:creationId xmlns:p14="http://schemas.microsoft.com/office/powerpoint/2010/main" val="3658021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“When I first toured Centennial’s facilities in 2022, I heard things no CEO wants to hear: </a:t>
            </a:r>
            <a:r>
              <a:rPr lang="en-US" b="0" i="1" dirty="0" smtClean="0"/>
              <a:t>‘I feel chained to my desk,’</a:t>
            </a:r>
            <a:r>
              <a:rPr lang="en-US" b="0" dirty="0" smtClean="0"/>
              <a:t> </a:t>
            </a:r>
            <a:r>
              <a:rPr lang="en-US" b="0" i="1" dirty="0" smtClean="0"/>
              <a:t>‘I can’t take a bathroom break,’</a:t>
            </a:r>
            <a:r>
              <a:rPr lang="en-US" b="0" dirty="0" smtClean="0"/>
              <a:t> and worst of all, </a:t>
            </a:r>
            <a:r>
              <a:rPr lang="en-US" b="0" i="1" dirty="0" smtClean="0"/>
              <a:t>‘I pray for no-shows so I can catch my breath.’</a:t>
            </a:r>
            <a:r>
              <a:rPr lang="en-US" b="0" dirty="0" smtClean="0"/>
              <a:t> This was not the mentality we wanted staff to bring to critical care.</a:t>
            </a:r>
          </a:p>
          <a:p>
            <a:endParaRPr lang="en-US" b="0" dirty="0" smtClean="0"/>
          </a:p>
          <a:p>
            <a:r>
              <a:rPr lang="en-US" b="0" dirty="0" smtClean="0"/>
              <a:t>So, before even building the staffing model, we tackled schedules. Our first mandate was protected administrative time: a 30-minute huddle to start every day, plus two 30-minute admin breaks—one morning, one afternoon—tailored to each therapist’s preference.</a:t>
            </a:r>
          </a:p>
          <a:p>
            <a:endParaRPr lang="en-US" b="0" dirty="0" smtClean="0"/>
          </a:p>
          <a:p>
            <a:r>
              <a:rPr lang="en-US" b="0" dirty="0" smtClean="0"/>
              <a:t>Next, we built appointment categories with visual cues so support staff could book the right kind of care in the right slots: therapy, brief visits, intakes, treatment plans, crisis follow-ups, or groups. We standardized 8-hour, 10-hour, and intake templates. Every provider now does one intake day with five intakes scheduled every three weeks, which gives us 25 intakes per week, intake access at scale instead of sprinkling them randomly.</a:t>
            </a:r>
          </a:p>
          <a:p>
            <a:endParaRPr lang="en-US" b="0" dirty="0" smtClean="0"/>
          </a:p>
          <a:p>
            <a:r>
              <a:rPr lang="en-US" b="0" dirty="0" smtClean="0"/>
              <a:t>We also gave therapists flexibility on start and end times, lunch, and admin blocks. Then we tested the math: using historical data, we confirmed the redesigned schedules could handle the visit load for a 135-client panel, account for PTO, and still cover </a:t>
            </a:r>
            <a:r>
              <a:rPr lang="en-US" b="0" dirty="0" err="1" smtClean="0"/>
              <a:t>unkept</a:t>
            </a:r>
            <a:r>
              <a:rPr lang="en-US" b="0" dirty="0" smtClean="0"/>
              <a:t> appointments.</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16</a:t>
            </a:fld>
            <a:endParaRPr lang="en-US"/>
          </a:p>
        </p:txBody>
      </p:sp>
    </p:spTree>
    <p:extLst>
      <p:ext uri="{BB962C8B-B14F-4D97-AF65-F5344CB8AC3E}">
        <p14:creationId xmlns:p14="http://schemas.microsoft.com/office/powerpoint/2010/main" val="1883363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We tied all this to clear utilization goals: 2,080 encounters for psychiatry, 1,404 for therapists, 1,404 for case managers, and 960 for peers, mentors, and supports.</a:t>
            </a:r>
          </a:p>
          <a:p>
            <a:endParaRPr lang="en-US" b="0" dirty="0" smtClean="0"/>
          </a:p>
          <a:p>
            <a:r>
              <a:rPr lang="en-US" b="0" dirty="0" smtClean="0"/>
              <a:t>Finally, we updated policies to support this new way of working—attendance, empanelment, scheduling, documentation, cancellations, and ramp-up for new providers. And we built in positive reinforcement through the Mindful Momentum Reward Program, which ties utilization and quality together.</a:t>
            </a:r>
          </a:p>
          <a:p>
            <a:endParaRPr lang="en-US" b="0" dirty="0" smtClean="0"/>
          </a:p>
          <a:p>
            <a:r>
              <a:rPr lang="en-US" b="0" dirty="0" smtClean="0"/>
              <a:t>The result is smarter schedules that balance accessibility for clients with sustainability for staff.</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17</a:t>
            </a:fld>
            <a:endParaRPr lang="en-US"/>
          </a:p>
        </p:txBody>
      </p:sp>
    </p:spTree>
    <p:extLst>
      <p:ext uri="{BB962C8B-B14F-4D97-AF65-F5344CB8AC3E}">
        <p14:creationId xmlns:p14="http://schemas.microsoft.com/office/powerpoint/2010/main" val="3960997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When we look at how this has gone, there are a few key milestones. Our schedule templates went live July 1, 2024, and our community-based staffing plan launched January 2, 2025.</a:t>
            </a:r>
          </a:p>
          <a:p>
            <a:r>
              <a:rPr lang="en-US" b="0" dirty="0" smtClean="0"/>
              <a:t>We had early challenges. Our current EHR is not user-friendly for scheduling templates, which has limited fidelity. And because we didn’t have the right reporting, we couldn’t launch the new </a:t>
            </a:r>
            <a:r>
              <a:rPr lang="en-US" b="0" i="1" dirty="0" smtClean="0"/>
              <a:t>Mindful Momentum</a:t>
            </a:r>
            <a:r>
              <a:rPr lang="en-US" b="0" dirty="0" smtClean="0"/>
              <a:t> reward program—we had to stick with the old, unit-based model, which didn’t match our visit-based schedules. That created some engagement issues in FY24.</a:t>
            </a:r>
          </a:p>
          <a:p>
            <a:r>
              <a:rPr lang="en-US" b="0" dirty="0" smtClean="0"/>
              <a:t>But even with those hurdles, we achieved our greatest success: 10% growth in encounters from FY24 to FY25. That’s the first real service growth at Centennial since 2017, and it happened without full template fidelity.</a:t>
            </a:r>
          </a:p>
          <a:p>
            <a:r>
              <a:rPr lang="en-US" b="0" dirty="0" smtClean="0"/>
              <a:t>On the culture side, the hardest adjustment was moving scheduling responsibilities from therapists to support staff. At first, this was uncomfortable, but it’s now been fully adopted and gets smoother every day with ongoing partnership. Staff have consistently told us they’re grateful for the protected admin time and flexibility built into schedules. And while there was a steep learning curve around 30-minute appointments, we’ve now become very efficient with those.</a:t>
            </a:r>
          </a:p>
          <a:p>
            <a:r>
              <a:rPr lang="en-US" b="0" dirty="0" smtClean="0"/>
              <a:t>So the story is: challenges remain, but the culture is shifting, and the results—both in staff experience and service growth—are already clear.</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19</a:t>
            </a:fld>
            <a:endParaRPr lang="en-US"/>
          </a:p>
        </p:txBody>
      </p:sp>
    </p:spTree>
    <p:extLst>
      <p:ext uri="{BB962C8B-B14F-4D97-AF65-F5344CB8AC3E}">
        <p14:creationId xmlns:p14="http://schemas.microsoft.com/office/powerpoint/2010/main" val="1067542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As with any major change, we’ve learned a lot along the way.</a:t>
            </a:r>
          </a:p>
          <a:p>
            <a:endParaRPr lang="en-US" b="0" dirty="0" smtClean="0"/>
          </a:p>
          <a:p>
            <a:r>
              <a:rPr lang="en-US" b="0" dirty="0" smtClean="0"/>
              <a:t>First, we added the PRAPARE social determinants of health tool to intake. Going forward, we’ll have a clinical guideline that requires Case Management and Peer services to be treatment planned for anyone who has even one affirmative response—unless clinically contraindicated. That change will strengthen internal referrals and bring more team members into care plans earlier.</a:t>
            </a:r>
          </a:p>
          <a:p>
            <a:endParaRPr lang="en-US" b="0" dirty="0" smtClean="0"/>
          </a:p>
          <a:p>
            <a:r>
              <a:rPr lang="en-US" b="0" dirty="0" smtClean="0"/>
              <a:t>Second, we realized that while a 135-client panel per therapist worked historically from 2019–2023, it’s starting to strain sustainability under our new model. We’re now reevaluating our empanelment goals, which will also shift how we staff facilities moving forward.</a:t>
            </a:r>
          </a:p>
          <a:p>
            <a:endParaRPr lang="en-US" b="0" dirty="0" smtClean="0"/>
          </a:p>
          <a:p>
            <a:r>
              <a:rPr lang="en-US" b="0" dirty="0" smtClean="0"/>
              <a:t>Third, we found our intake scheduling model—asking each provider to do 5 intakes every three weeks—wasn’t working well with our staffing needs. To solve this, we’re moving toward hiring dedicated intake specialists who will handle all intakes, freeing therapists for ongoing care.</a:t>
            </a:r>
          </a:p>
          <a:p>
            <a:endParaRPr lang="en-US" b="0" dirty="0" smtClean="0"/>
          </a:p>
          <a:p>
            <a:r>
              <a:rPr lang="en-US" b="0" dirty="0" smtClean="0"/>
              <a:t>We also uncovered a gap in our appointment categories. New clients meeting with their therapist for the first time had been scheduled under the “1-hour therapy” slot. Those slots were always full, which limited intake throughput. We now know we need a specific category just for new client treatment plan sessions.</a:t>
            </a:r>
          </a:p>
          <a:p>
            <a:endParaRPr lang="en-US" b="0" dirty="0" smtClean="0"/>
          </a:p>
          <a:p>
            <a:r>
              <a:rPr lang="en-US" b="0" dirty="0" smtClean="0"/>
              <a:t>And finally, throughout this process, it became clear that our current EHR system is not conducive to the model we’re building. That’s why we’re moving to NextGen Healthcare, with a go-live date of October 1, 2025.</a:t>
            </a:r>
          </a:p>
          <a:p>
            <a:endParaRPr lang="en-US" b="0" dirty="0" smtClean="0"/>
          </a:p>
          <a:p>
            <a:r>
              <a:rPr lang="en-US" b="0" dirty="0" smtClean="0"/>
              <a:t>Each of these lessons underscores that this is a continuous improvement journey—and we’re learning, refining, and aligning systems every step of the way.</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20</a:t>
            </a:fld>
            <a:endParaRPr lang="en-US"/>
          </a:p>
        </p:txBody>
      </p:sp>
    </p:spTree>
    <p:extLst>
      <p:ext uri="{BB962C8B-B14F-4D97-AF65-F5344CB8AC3E}">
        <p14:creationId xmlns:p14="http://schemas.microsoft.com/office/powerpoint/2010/main" val="3081037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22</a:t>
            </a:fld>
            <a:endParaRPr lang="en-US"/>
          </a:p>
        </p:txBody>
      </p:sp>
    </p:spTree>
    <p:extLst>
      <p:ext uri="{BB962C8B-B14F-4D97-AF65-F5344CB8AC3E}">
        <p14:creationId xmlns:p14="http://schemas.microsoft.com/office/powerpoint/2010/main" val="411582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Centennial, we recognized that just having open slots on a calendar—what we might call </a:t>
            </a:r>
            <a:r>
              <a:rPr lang="en-US" i="1" dirty="0" smtClean="0"/>
              <a:t>access</a:t>
            </a:r>
            <a:r>
              <a:rPr lang="en-US" dirty="0" smtClean="0"/>
              <a:t>—wasn’t enough. In fact, the old model of forcing 8 to 10 one-hour appointments every day was driving clinician burnout, undermining psychological safety, and fueling unsustainable turnover—47% of our therapists when I arrived. Access that comes at the expense of staff well-being isn’t real accessibility.</a:t>
            </a:r>
          </a:p>
          <a:p>
            <a:r>
              <a:rPr lang="en-US" dirty="0" smtClean="0"/>
              <a:t>So, we applied Lean Six Sigma thinking: standardization and repeatable processes. By building schedules that follow a structured, repeatable model, we’ve created a system that balances client accessibility with provider sustainability. Importantly, this redesign built in</a:t>
            </a:r>
            <a:r>
              <a:rPr lang="en-US" b="1" dirty="0" smtClean="0"/>
              <a:t> 1.5 hours of protected administrative time each day for every therapist, </a:t>
            </a:r>
            <a:r>
              <a:rPr lang="en-US" dirty="0" smtClean="0"/>
              <a:t>reducing burnout and improving quality. Now access is dependable and equitable for clients, while also supporting the psychological safety of our workforce. It’s not left to chance, it’s engineered for consistency—and that consistency is the foundation of continuous improvement.”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17375E"/>
              </a:solidFill>
              <a:latin typeface="Avenir Bold"/>
              <a:ea typeface="Avenir Bold"/>
              <a:cs typeface="Avenir Bold"/>
              <a:sym typeface="Avenir Bol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rgbClr val="17375E"/>
                </a:solidFill>
                <a:latin typeface="Avenir Bold"/>
                <a:ea typeface="Avenir Bold"/>
                <a:cs typeface="Avenir Bold"/>
                <a:sym typeface="Avenir Bold"/>
              </a:rPr>
              <a:t>Other Lean Principles to consider when redesigning your schedules:</a:t>
            </a:r>
          </a:p>
          <a:p>
            <a:pPr marL="971542" lvl="1" indent="-485771" algn="just">
              <a:lnSpc>
                <a:spcPts val="6299"/>
              </a:lnSpc>
              <a:buFont typeface="Arial"/>
              <a:buChar char="•"/>
            </a:pPr>
            <a:r>
              <a:rPr lang="en-US" sz="4499" dirty="0" smtClean="0">
                <a:solidFill>
                  <a:srgbClr val="17375E"/>
                </a:solidFill>
                <a:latin typeface="Avenir"/>
                <a:ea typeface="Avenir"/>
                <a:cs typeface="Avenir"/>
                <a:sym typeface="Avenir"/>
              </a:rPr>
              <a:t>Value</a:t>
            </a:r>
            <a:endParaRPr lang="en-US" sz="4499" baseline="0" dirty="0" smtClean="0">
              <a:solidFill>
                <a:srgbClr val="17375E"/>
              </a:solidFill>
              <a:latin typeface="Avenir"/>
              <a:ea typeface="Avenir"/>
              <a:cs typeface="Avenir"/>
              <a:sym typeface="Avenir"/>
            </a:endParaRPr>
          </a:p>
          <a:p>
            <a:r>
              <a:rPr lang="en-US" b="1" dirty="0" smtClean="0"/>
              <a:t>Value-Added (VA)</a:t>
            </a:r>
            <a:endParaRPr lang="en-US" dirty="0" smtClean="0"/>
          </a:p>
          <a:p>
            <a:r>
              <a:rPr lang="en-US" dirty="0" smtClean="0"/>
              <a:t>Activities that directly add value </a:t>
            </a:r>
            <a:r>
              <a:rPr lang="en-US" b="0" dirty="0" smtClean="0"/>
              <a:t>from the customer’s perspective </a:t>
            </a:r>
            <a:r>
              <a:rPr lang="en-US" dirty="0" smtClean="0"/>
              <a:t>(the client is willing to pay for it, it changes the product/service in some meaningful way, and it’s done right the first time).</a:t>
            </a:r>
          </a:p>
          <a:p>
            <a:r>
              <a:rPr lang="en-US" dirty="0" smtClean="0"/>
              <a:t>Example: A therapist session with a client.</a:t>
            </a:r>
          </a:p>
          <a:p>
            <a:r>
              <a:rPr lang="en-US" b="1" dirty="0" smtClean="0"/>
              <a:t>Business Value-Added, (BVA</a:t>
            </a:r>
            <a:r>
              <a:rPr lang="en-US" b="1" dirty="0" smtClean="0"/>
              <a:t> Non-Value-Added but Necessary)</a:t>
            </a:r>
            <a:endParaRPr lang="en-US" dirty="0" smtClean="0"/>
          </a:p>
          <a:p>
            <a:r>
              <a:rPr lang="en-US" dirty="0" smtClean="0"/>
              <a:t>Activities that don’t directly add value for the client, but are necessary for the business, compliance, or operations.</a:t>
            </a:r>
          </a:p>
          <a:p>
            <a:r>
              <a:rPr lang="en-US" dirty="0" smtClean="0"/>
              <a:t>Example: Documentation required by law, insurance billing, regulatory reporting.</a:t>
            </a:r>
          </a:p>
          <a:p>
            <a:r>
              <a:rPr lang="en-US" dirty="0" smtClean="0"/>
              <a:t>Sometimes referred to as </a:t>
            </a:r>
            <a:r>
              <a:rPr lang="en-US" i="1" dirty="0" smtClean="0"/>
              <a:t>“required by regulation”</a:t>
            </a:r>
            <a:r>
              <a:rPr lang="en-US" dirty="0" smtClean="0"/>
              <a:t> or </a:t>
            </a:r>
            <a:r>
              <a:rPr lang="en-US" i="1" dirty="0" smtClean="0"/>
              <a:t>“necessary non-value added.”</a:t>
            </a:r>
            <a:endParaRPr lang="en-US" dirty="0" smtClean="0"/>
          </a:p>
          <a:p>
            <a:r>
              <a:rPr lang="en-US" b="1" dirty="0" smtClean="0"/>
              <a:t>Non-Value-Added (NVA / Waste)</a:t>
            </a:r>
            <a:endParaRPr lang="en-US" dirty="0" smtClean="0"/>
          </a:p>
          <a:p>
            <a:r>
              <a:rPr lang="en-US" dirty="0" smtClean="0"/>
              <a:t>Activities that do not add value for the client </a:t>
            </a:r>
            <a:r>
              <a:rPr lang="en-US" b="1" dirty="0" smtClean="0"/>
              <a:t>or</a:t>
            </a:r>
            <a:r>
              <a:rPr lang="en-US" dirty="0" smtClean="0"/>
              <a:t> the business. These are pure waste and candidates for elimination.</a:t>
            </a:r>
          </a:p>
          <a:p>
            <a:r>
              <a:rPr lang="en-US" dirty="0" smtClean="0"/>
              <a:t>Example: Waiting for approvals, rework, redundant data entry.</a:t>
            </a:r>
          </a:p>
          <a:p>
            <a:pPr marL="1428742" lvl="2" indent="-485771" algn="just">
              <a:lnSpc>
                <a:spcPts val="6299"/>
              </a:lnSpc>
              <a:buFont typeface="Arial"/>
              <a:buChar char="•"/>
            </a:pPr>
            <a:endParaRPr lang="en-US" sz="4499" dirty="0" smtClean="0">
              <a:solidFill>
                <a:srgbClr val="17375E"/>
              </a:solidFill>
              <a:latin typeface="Avenir"/>
              <a:ea typeface="Avenir"/>
              <a:cs typeface="Avenir"/>
              <a:sym typeface="Avenir"/>
            </a:endParaRP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6</a:t>
            </a:fld>
            <a:endParaRPr lang="en-US"/>
          </a:p>
        </p:txBody>
      </p:sp>
    </p:spTree>
    <p:extLst>
      <p:ext uri="{BB962C8B-B14F-4D97-AF65-F5344CB8AC3E}">
        <p14:creationId xmlns:p14="http://schemas.microsoft.com/office/powerpoint/2010/main" val="2514323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8</a:t>
            </a:fld>
            <a:endParaRPr lang="en-US"/>
          </a:p>
        </p:txBody>
      </p:sp>
    </p:spTree>
    <p:extLst>
      <p:ext uri="{BB962C8B-B14F-4D97-AF65-F5344CB8AC3E}">
        <p14:creationId xmlns:p14="http://schemas.microsoft.com/office/powerpoint/2010/main" val="4207660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I arrived, our model was built on a rigid 40-hour week of back-to-back one-hour sessions. That was unsustainable for therapists, and it didn’t give us the flexibility to meet the needs of clients at different levels of acuity. We needed a new approach that created flexibility and efficiency while protecting staff well-being.</a:t>
            </a:r>
          </a:p>
          <a:p>
            <a:endParaRPr lang="en-US" dirty="0" smtClean="0"/>
          </a:p>
          <a:p>
            <a:r>
              <a:rPr lang="en-US" dirty="0" smtClean="0"/>
              <a:t>We developed what we call our </a:t>
            </a:r>
            <a:r>
              <a:rPr lang="en-US" b="0" dirty="0" smtClean="0"/>
              <a:t>Team-Based Levels of Care model. Every new client begins with a comprehensive intake assessment. This </a:t>
            </a:r>
            <a:r>
              <a:rPr lang="en-US" dirty="0" smtClean="0"/>
              <a:t>isn’t just the regulatory paperwork—it includes standardized measures like the PHQ-9, GAD-7, ACES, and WHODAS. These tools let us score a client’s perceived acuity and assign them to a Level of Care.</a:t>
            </a:r>
          </a:p>
          <a:p>
            <a:r>
              <a:rPr lang="en-US" dirty="0" smtClean="0"/>
              <a:t>We have four levels: Level 1 Outpatient Mild, Level 2 Outpatient Moderate, Level 3 Outpatient Significant, and Level 3 Maintenance. </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9</a:t>
            </a:fld>
            <a:endParaRPr lang="en-US"/>
          </a:p>
        </p:txBody>
      </p:sp>
    </p:spTree>
    <p:extLst>
      <p:ext uri="{BB962C8B-B14F-4D97-AF65-F5344CB8AC3E}">
        <p14:creationId xmlns:p14="http://schemas.microsoft.com/office/powerpoint/2010/main" val="863745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levels define the number of therapy appointments in our Learn–Grow–Go framework and help staff know when a 30-minute session is appropriate versus a 60-minute session.</a:t>
            </a:r>
          </a:p>
          <a:p>
            <a:r>
              <a:rPr lang="en-US" dirty="0" smtClean="0"/>
              <a:t>Because therapy is our most scarce resource, we use this model to make sure it’s deployed where it delivers the most value. At the same time, no matter the Level of Care, every client has </a:t>
            </a:r>
            <a:r>
              <a:rPr lang="en-US" b="1" dirty="0" smtClean="0"/>
              <a:t>unlimited access</a:t>
            </a:r>
            <a:r>
              <a:rPr lang="en-US" dirty="0" smtClean="0"/>
              <a:t> to group services, case management, peer supports, and—when applicable—mentors for youth.</a:t>
            </a:r>
          </a:p>
          <a:p>
            <a:endParaRPr lang="en-US" dirty="0" smtClean="0"/>
          </a:p>
          <a:p>
            <a:r>
              <a:rPr lang="en-US" dirty="0" smtClean="0"/>
              <a:t>This is our way of creating </a:t>
            </a:r>
            <a:r>
              <a:rPr lang="en-US" b="0" dirty="0" smtClean="0"/>
              <a:t>a balanced, efficient, and person-centered model of care that </a:t>
            </a:r>
            <a:r>
              <a:rPr lang="en-US" dirty="0" smtClean="0"/>
              <a:t>supports both accessibility for clients and sustainability for staff.</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10</a:t>
            </a:fld>
            <a:endParaRPr lang="en-US"/>
          </a:p>
        </p:txBody>
      </p:sp>
    </p:spTree>
    <p:extLst>
      <p:ext uri="{BB962C8B-B14F-4D97-AF65-F5344CB8AC3E}">
        <p14:creationId xmlns:p14="http://schemas.microsoft.com/office/powerpoint/2010/main" val="3573815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Why Empanelment Matters</a:t>
            </a:r>
            <a:r>
              <a:rPr lang="en-US" dirty="0" smtClean="0"/>
              <a:t/>
            </a:r>
            <a:br>
              <a:rPr lang="en-US" dirty="0" smtClean="0"/>
            </a:br>
            <a:r>
              <a:rPr lang="en-US" dirty="0" smtClean="0"/>
              <a:t>“In order to serve our communities effectively, it wasn’t enough to ask </a:t>
            </a:r>
            <a:r>
              <a:rPr lang="en-US" i="1" dirty="0" smtClean="0"/>
              <a:t>how many clients can a therapist see</a:t>
            </a:r>
            <a:r>
              <a:rPr lang="en-US" dirty="0" smtClean="0"/>
              <a:t>. We needed to ask </a:t>
            </a:r>
            <a:r>
              <a:rPr lang="en-US" i="1" dirty="0" smtClean="0"/>
              <a:t>how many clients can a therapist reliably serve while upholding quality and safety.</a:t>
            </a:r>
            <a:r>
              <a:rPr lang="en-US" dirty="0" smtClean="0"/>
              <a:t> That’s the question empanelment answers.”</a:t>
            </a:r>
          </a:p>
          <a:p>
            <a:endParaRPr lang="en-US" dirty="0" smtClean="0"/>
          </a:p>
          <a:p>
            <a:r>
              <a:rPr lang="en-US" b="1" dirty="0" smtClean="0"/>
              <a:t>Industry Caseload Benchmarks</a:t>
            </a:r>
            <a:r>
              <a:rPr lang="en-US" dirty="0" smtClean="0"/>
              <a:t/>
            </a:r>
            <a:br>
              <a:rPr lang="en-US" dirty="0" smtClean="0"/>
            </a:br>
            <a:r>
              <a:rPr lang="en-US" dirty="0" smtClean="0"/>
              <a:t>“Let’s look at common standards:</a:t>
            </a:r>
          </a:p>
          <a:p>
            <a:r>
              <a:rPr lang="en-US" b="0" dirty="0" smtClean="0"/>
              <a:t>In private practice, therapists typically see 20–30 clients per week, often amounting to 40–50 unique clients depending on session rhythm </a:t>
            </a:r>
          </a:p>
          <a:p>
            <a:r>
              <a:rPr lang="en-US" b="0" dirty="0" smtClean="0"/>
              <a:t>In community mental health, therapists may carry 25–30 clients weekly, </a:t>
            </a:r>
            <a:r>
              <a:rPr lang="en-US" sz="1200" b="0" dirty="0" smtClean="0">
                <a:solidFill>
                  <a:srgbClr val="17375E"/>
                </a:solidFill>
                <a:latin typeface="Avenir Bold"/>
                <a:ea typeface="Avenir Bold"/>
                <a:cs typeface="Avenir Bold"/>
                <a:sym typeface="Avenir Bold"/>
              </a:rPr>
              <a:t>, totaling 50-60 unique clients per therapist depending on session frequency and administrative load</a:t>
            </a:r>
          </a:p>
          <a:p>
            <a:r>
              <a:rPr lang="en-US" b="0" dirty="0" smtClean="0"/>
              <a:t>owing to higher demand and faster pace</a:t>
            </a:r>
          </a:p>
          <a:p>
            <a:endParaRPr lang="en-US" dirty="0" smtClean="0"/>
          </a:p>
          <a:p>
            <a:r>
              <a:rPr lang="en-US" b="1" dirty="0" smtClean="0"/>
              <a:t>Our Empanelment Model</a:t>
            </a:r>
            <a:r>
              <a:rPr lang="en-US" dirty="0" smtClean="0"/>
              <a:t/>
            </a:r>
            <a:br>
              <a:rPr lang="en-US" dirty="0" smtClean="0"/>
            </a:br>
            <a:r>
              <a:rPr lang="en-US" dirty="0" smtClean="0"/>
              <a:t>“So we turned to historical internal data. By averaging the</a:t>
            </a:r>
            <a:r>
              <a:rPr lang="en-US" b="0" dirty="0" smtClean="0"/>
              <a:t> past three years of unique clients served per therapist FTE, we arrived at 135 clients per therapist as our starting benchmark.</a:t>
            </a:r>
          </a:p>
          <a:p>
            <a:r>
              <a:rPr lang="en-US" b="0" dirty="0" smtClean="0"/>
              <a:t>This method captures real-world practice volume across our sites, balanced by admin support, team-based care, and local demand. It's not just about quantity—it’s about building a reliable, sustainable model that supports both clinical quality and staff well-being.”</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11</a:t>
            </a:fld>
            <a:endParaRPr lang="en-US"/>
          </a:p>
        </p:txBody>
      </p:sp>
    </p:spTree>
    <p:extLst>
      <p:ext uri="{BB962C8B-B14F-4D97-AF65-F5344CB8AC3E}">
        <p14:creationId xmlns:p14="http://schemas.microsoft.com/office/powerpoint/2010/main" val="2963436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define community need, we started at the national level. Across the country, </a:t>
            </a:r>
            <a:r>
              <a:rPr lang="en-US" i="1" dirty="0" smtClean="0"/>
              <a:t>1 in 5 adolescents, youth, and adults experience a behavioral health issue every year.</a:t>
            </a:r>
          </a:p>
          <a:p>
            <a:endParaRPr lang="en-US" dirty="0" smtClean="0"/>
          </a:p>
          <a:p>
            <a:r>
              <a:rPr lang="en-US" dirty="0" smtClean="0"/>
              <a:t>But here’s the real challenge: only </a:t>
            </a:r>
            <a:r>
              <a:rPr lang="en-US" b="0" dirty="0" smtClean="0"/>
              <a:t>21.6% of those individuals engage in care</a:t>
            </a:r>
            <a:r>
              <a:rPr lang="en-US" b="1" dirty="0" smtClean="0"/>
              <a:t>.</a:t>
            </a:r>
            <a:r>
              <a:rPr lang="en-US" dirty="0" smtClean="0"/>
              <a:t> That means nearly 4 out of 5 people who need behavioral health services never connect with treatment.</a:t>
            </a:r>
          </a:p>
          <a:p>
            <a:endParaRPr lang="en-US" dirty="0" smtClean="0"/>
          </a:p>
          <a:p>
            <a:r>
              <a:rPr lang="en-US" dirty="0" smtClean="0"/>
              <a:t>Our penetration goal is to serve </a:t>
            </a:r>
            <a:r>
              <a:rPr lang="en-US" b="0" dirty="0" smtClean="0"/>
              <a:t>85% of all people with a need who choose to engage in treatment.</a:t>
            </a:r>
          </a:p>
          <a:p>
            <a:endParaRPr lang="en-US" dirty="0" smtClean="0"/>
          </a:p>
          <a:p>
            <a:r>
              <a:rPr lang="en-US" dirty="0" smtClean="0"/>
              <a:t>An</a:t>
            </a:r>
            <a:r>
              <a:rPr lang="en-US" baseline="0" dirty="0" smtClean="0"/>
              <a:t> important note to mention is that engagement percentage is unacceptable and that is why we a</a:t>
            </a:r>
            <a:r>
              <a:rPr lang="en-US" dirty="0" smtClean="0"/>
              <a:t>re pushing further.</a:t>
            </a:r>
            <a:r>
              <a:rPr lang="en-US" baseline="0" dirty="0" smtClean="0"/>
              <a:t> </a:t>
            </a:r>
            <a:r>
              <a:rPr lang="en-US" dirty="0" smtClean="0"/>
              <a:t>our vision statement includes a world</a:t>
            </a:r>
            <a:r>
              <a:rPr lang="en-US" baseline="0" dirty="0" smtClean="0"/>
              <a:t> where </a:t>
            </a:r>
            <a:r>
              <a:rPr lang="en-US" i="1" dirty="0" smtClean="0"/>
              <a:t>‘Asking for help is normalized’</a:t>
            </a:r>
            <a:r>
              <a:rPr lang="en-US" dirty="0" smtClean="0"/>
              <a:t> because we want to get beyond 21.6%. Our ultimate aim is </a:t>
            </a:r>
            <a:r>
              <a:rPr lang="en-US" b="0" dirty="0" smtClean="0"/>
              <a:t>that 100% of people with a need feel safe, supported, and willing to seek care.</a:t>
            </a:r>
          </a:p>
          <a:p>
            <a:endParaRPr lang="en-US" dirty="0" smtClean="0"/>
          </a:p>
          <a:p>
            <a:r>
              <a:rPr lang="en-US" dirty="0" smtClean="0"/>
              <a:t>This is why access</a:t>
            </a:r>
            <a:r>
              <a:rPr lang="en-US" baseline="0" dirty="0" smtClean="0"/>
              <a:t> and </a:t>
            </a:r>
            <a:r>
              <a:rPr lang="en-US" dirty="0" smtClean="0"/>
              <a:t>accessibility have been top priority. We cannot</a:t>
            </a:r>
            <a:r>
              <a:rPr lang="en-US" baseline="0" dirty="0" smtClean="0"/>
              <a:t> recruit clients and push for engagement if there is no accessibility in which to engage.</a:t>
            </a:r>
            <a:endParaRPr lang="en-US" dirty="0" smtClean="0"/>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12</a:t>
            </a:fld>
            <a:endParaRPr lang="en-US"/>
          </a:p>
        </p:txBody>
      </p:sp>
    </p:spTree>
    <p:extLst>
      <p:ext uri="{BB962C8B-B14F-4D97-AF65-F5344CB8AC3E}">
        <p14:creationId xmlns:p14="http://schemas.microsoft.com/office/powerpoint/2010/main" val="1262518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built our model, the first advantage we had was geography. Our 10-county service area is rural and frontier, which aligns perfectly with the BHA’s definitions of community,</a:t>
            </a:r>
            <a:r>
              <a:rPr lang="en-US" baseline="0" dirty="0" smtClean="0"/>
              <a:t> </a:t>
            </a:r>
            <a:r>
              <a:rPr lang="en-US" dirty="0" smtClean="0"/>
              <a:t>That alignment meant we could calculate community need county by county in a straightforward way.</a:t>
            </a:r>
          </a:p>
          <a:p>
            <a:endParaRPr lang="en-US" dirty="0" smtClean="0"/>
          </a:p>
          <a:p>
            <a:r>
              <a:rPr lang="en-US" dirty="0" smtClean="0"/>
              <a:t>We started with the </a:t>
            </a:r>
            <a:r>
              <a:rPr lang="en-US" b="0" dirty="0" smtClean="0"/>
              <a:t>2023 Census population estimates for </a:t>
            </a:r>
            <a:r>
              <a:rPr lang="en-US" dirty="0" smtClean="0"/>
              <a:t>each county. From there, we applied three key metrics:</a:t>
            </a:r>
          </a:p>
          <a:p>
            <a:r>
              <a:rPr lang="en-US" dirty="0" smtClean="0"/>
              <a:t>20% of the population will experience a behavioral health need each year.</a:t>
            </a:r>
          </a:p>
          <a:p>
            <a:r>
              <a:rPr lang="en-US" dirty="0" smtClean="0"/>
              <a:t>Of those, only 21.6% are expected to engage in care.</a:t>
            </a:r>
          </a:p>
          <a:p>
            <a:r>
              <a:rPr lang="en-US" dirty="0" smtClean="0"/>
              <a:t>Centennial’s goal is to reach 85% of those who do engage.</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14</a:t>
            </a:fld>
            <a:endParaRPr lang="en-US"/>
          </a:p>
        </p:txBody>
      </p:sp>
    </p:spTree>
    <p:extLst>
      <p:ext uri="{BB962C8B-B14F-4D97-AF65-F5344CB8AC3E}">
        <p14:creationId xmlns:p14="http://schemas.microsoft.com/office/powerpoint/2010/main" val="94538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gave us a </a:t>
            </a:r>
            <a:r>
              <a:rPr lang="en-US" b="0" dirty="0" smtClean="0"/>
              <a:t>clear target population by county. To translate that into staffing, we divided each county’s target by 135—the panel size we determined was sustainable per therapist. We </a:t>
            </a:r>
            <a:r>
              <a:rPr lang="en-US" dirty="0" smtClean="0"/>
              <a:t>rounded up to the nearest half FTE.</a:t>
            </a:r>
          </a:p>
          <a:p>
            <a:endParaRPr lang="en-US" dirty="0" smtClean="0"/>
          </a:p>
          <a:p>
            <a:r>
              <a:rPr lang="en-US" dirty="0" smtClean="0"/>
              <a:t>From there, we built care team ratios to ensure support beyond the therapist:</a:t>
            </a:r>
          </a:p>
          <a:p>
            <a:r>
              <a:rPr lang="en-US" dirty="0" smtClean="0"/>
              <a:t>1 Case Manager per 2 Therapists,</a:t>
            </a:r>
          </a:p>
          <a:p>
            <a:r>
              <a:rPr lang="en-US" dirty="0" smtClean="0"/>
              <a:t>1 Peer per 3 Therapists,</a:t>
            </a:r>
          </a:p>
          <a:p>
            <a:r>
              <a:rPr lang="en-US" dirty="0" smtClean="0"/>
              <a:t>0.5 Mentor per 3 Therapists for youth,</a:t>
            </a:r>
          </a:p>
          <a:p>
            <a:r>
              <a:rPr lang="en-US" dirty="0" smtClean="0"/>
              <a:t>1 Support Staff per 3 Therapists.</a:t>
            </a:r>
          </a:p>
          <a:p>
            <a:endParaRPr lang="en-US" b="0" dirty="0" smtClean="0"/>
          </a:p>
          <a:p>
            <a:r>
              <a:rPr lang="en-US" b="0" dirty="0" smtClean="0"/>
              <a:t>This exercise not only allowed us to assign staff to each county based on actual need, but it also made us financially leaner. We eliminated vacancies the data didn’t support and reinvested in the most critical resource: therapists to ensure accessibility.</a:t>
            </a:r>
          </a:p>
          <a:p>
            <a:endParaRPr lang="en-US" dirty="0"/>
          </a:p>
        </p:txBody>
      </p:sp>
      <p:sp>
        <p:nvSpPr>
          <p:cNvPr id="4" name="Slide Number Placeholder 3"/>
          <p:cNvSpPr>
            <a:spLocks noGrp="1"/>
          </p:cNvSpPr>
          <p:nvPr>
            <p:ph type="sldNum" sz="quarter" idx="10"/>
          </p:nvPr>
        </p:nvSpPr>
        <p:spPr/>
        <p:txBody>
          <a:bodyPr/>
          <a:lstStyle/>
          <a:p>
            <a:fld id="{5B7739AB-069B-43CF-9E14-FE176897F267}" type="slidenum">
              <a:rPr lang="en-US" smtClean="0"/>
              <a:t>15</a:t>
            </a:fld>
            <a:endParaRPr lang="en-US"/>
          </a:p>
        </p:txBody>
      </p:sp>
    </p:spTree>
    <p:extLst>
      <p:ext uri="{BB962C8B-B14F-4D97-AF65-F5344CB8AC3E}">
        <p14:creationId xmlns:p14="http://schemas.microsoft.com/office/powerpoint/2010/main" val="1342249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100">
        <p:cut/>
      </p:transition>
    </mc:Choice>
    <mc:Fallback>
      <p:transition>
        <p:cut/>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hyperlink" Target="https://www.aecf.org/blog/youth-mental-health-statistics?utm_source=chatgpt.com" TargetMode="External"/><Relationship Id="rId13" Type="http://schemas.openxmlformats.org/officeDocument/2006/relationships/hyperlink" Target="https://www.axismh.com/post/where-does-colorado-rank-in-mental-health-2024-update?utm_source=chatgpt.com" TargetMode="External"/><Relationship Id="rId18" Type="http://schemas.openxmlformats.org/officeDocument/2006/relationships/hyperlink" Target="https://data.census.gov/?utm_source=chatgpt.com" TargetMode="External"/><Relationship Id="rId3" Type="http://schemas.openxmlformats.org/officeDocument/2006/relationships/image" Target="../media/image1.png"/><Relationship Id="rId7" Type="http://schemas.openxmlformats.org/officeDocument/2006/relationships/hyperlink" Target="https://www.nami.org/about-mental-illness/mental-health-by-the-numbers?utm_source=chatgpt.com" TargetMode="External"/><Relationship Id="rId12" Type="http://schemas.openxmlformats.org/officeDocument/2006/relationships/hyperlink" Target="https://www.healthline.com/health-news/mental-health-best-worst-states?utm_source=chatgpt.com" TargetMode="External"/><Relationship Id="rId17" Type="http://schemas.openxmlformats.org/officeDocument/2006/relationships/hyperlink" Target="https://aims.uw.edu/wordpress/wp-content/uploads/2023/06/Behavioral-Health-Care-Manager-Caseload-Guidelines_072120-Final.pdf?utm_source=chatgpt.com" TargetMode="External"/><Relationship Id="rId2" Type="http://schemas.openxmlformats.org/officeDocument/2006/relationships/notesSlide" Target="../notesSlides/notesSlide14.xml"/><Relationship Id="rId16" Type="http://schemas.openxmlformats.org/officeDocument/2006/relationships/hyperlink" Target="https://practicecopilot.com/recommended-caseload-for-mental-health-therapist?utm_source=chatgpt.com" TargetMode="External"/><Relationship Id="rId20" Type="http://schemas.openxmlformats.org/officeDocument/2006/relationships/hyperlink" Target="https://bha.colorado.gov/?utm_source=chatgpt.com" TargetMode="External"/><Relationship Id="rId1" Type="http://schemas.openxmlformats.org/officeDocument/2006/relationships/slideLayout" Target="../slideLayouts/slideLayout7.xml"/><Relationship Id="rId6" Type="http://schemas.openxmlformats.org/officeDocument/2006/relationships/hyperlink" Target="https://www.samhsa.gov/data/data-we-collect/nsduh-national-survey-drug-use-and-health?utm_source=chatgpt.com" TargetMode="External"/><Relationship Id="rId11" Type="http://schemas.openxmlformats.org/officeDocument/2006/relationships/hyperlink" Target="https://www.soliant.com/blog/the-best-states-for-mental-health?utm_source=chatgpt.com" TargetMode="External"/><Relationship Id="rId5" Type="http://schemas.openxmlformats.org/officeDocument/2006/relationships/hyperlink" Target="https://www.nimh.nih.gov/health/statistics/mental-illness?utm_source=chatgpt.com" TargetMode="External"/><Relationship Id="rId15" Type="http://schemas.openxmlformats.org/officeDocument/2006/relationships/hyperlink" Target="https://headway.co/resources/client-caseload-full-time-therapists?utm_source=chatgpt.com" TargetMode="External"/><Relationship Id="rId10" Type="http://schemas.openxmlformats.org/officeDocument/2006/relationships/hyperlink" Target="https://www.americashealthrankings.org/?utm_source=chatgpt.com" TargetMode="External"/><Relationship Id="rId19" Type="http://schemas.openxmlformats.org/officeDocument/2006/relationships/hyperlink" Target="https://www.census.gov/data/tables/time-series/demo/popest/2020s-counties-total.html?utm_source=chatgpt.com" TargetMode="External"/><Relationship Id="rId4" Type="http://schemas.openxmlformats.org/officeDocument/2006/relationships/hyperlink" Target="https://mhanational.org/issues/state-mental-health-america?utm_source=chatgpt.com" TargetMode="External"/><Relationship Id="rId9" Type="http://schemas.openxmlformats.org/officeDocument/2006/relationships/hyperlink" Target="https://www.childhealthdata.org/learn-about-the-nsch/NSCH?utm_source=chatgpt.com" TargetMode="External"/><Relationship Id="rId14" Type="http://schemas.openxmlformats.org/officeDocument/2006/relationships/hyperlink" Target="https://www.isixsigma.com/new-to-six-sigma/getting-started/what-lean-six-sigma/?utm_source=chatgpt.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74069" y="-8223230"/>
            <a:ext cx="18636139" cy="12522171"/>
            <a:chOff x="0" y="0"/>
            <a:chExt cx="863656" cy="580316"/>
          </a:xfrm>
        </p:grpSpPr>
        <p:sp>
          <p:nvSpPr>
            <p:cNvPr id="3" name="Freeform 3"/>
            <p:cNvSpPr/>
            <p:nvPr/>
          </p:nvSpPr>
          <p:spPr>
            <a:xfrm>
              <a:off x="0" y="0"/>
              <a:ext cx="863656" cy="580316"/>
            </a:xfrm>
            <a:custGeom>
              <a:avLst/>
              <a:gdLst/>
              <a:ahLst/>
              <a:cxnLst/>
              <a:rect l="l" t="t" r="r" b="b"/>
              <a:pathLst>
                <a:path w="863656" h="580316">
                  <a:moveTo>
                    <a:pt x="431828" y="0"/>
                  </a:moveTo>
                  <a:cubicBezTo>
                    <a:pt x="193336" y="0"/>
                    <a:pt x="0" y="129908"/>
                    <a:pt x="0" y="290158"/>
                  </a:cubicBezTo>
                  <a:cubicBezTo>
                    <a:pt x="0" y="450408"/>
                    <a:pt x="193336" y="580316"/>
                    <a:pt x="431828" y="580316"/>
                  </a:cubicBezTo>
                  <a:cubicBezTo>
                    <a:pt x="670320" y="580316"/>
                    <a:pt x="863656" y="450408"/>
                    <a:pt x="863656" y="290158"/>
                  </a:cubicBezTo>
                  <a:cubicBezTo>
                    <a:pt x="863656" y="129908"/>
                    <a:pt x="670320" y="0"/>
                    <a:pt x="431828" y="0"/>
                  </a:cubicBezTo>
                  <a:close/>
                </a:path>
              </a:pathLst>
            </a:custGeom>
            <a:solidFill>
              <a:srgbClr val="17375E"/>
            </a:solidFill>
          </p:spPr>
        </p:sp>
        <p:sp>
          <p:nvSpPr>
            <p:cNvPr id="4" name="TextBox 4"/>
            <p:cNvSpPr txBox="1"/>
            <p:nvPr/>
          </p:nvSpPr>
          <p:spPr>
            <a:xfrm>
              <a:off x="80968" y="6780"/>
              <a:ext cx="701720"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7453168" y="175012"/>
            <a:ext cx="3291966" cy="3632514"/>
          </a:xfrm>
          <a:custGeom>
            <a:avLst/>
            <a:gdLst/>
            <a:ahLst/>
            <a:cxnLst/>
            <a:rect l="l" t="t" r="r" b="b"/>
            <a:pathLst>
              <a:path w="3291966" h="3632514">
                <a:moveTo>
                  <a:pt x="0" y="0"/>
                </a:moveTo>
                <a:lnTo>
                  <a:pt x="3291967" y="0"/>
                </a:lnTo>
                <a:lnTo>
                  <a:pt x="3291967" y="3632514"/>
                </a:lnTo>
                <a:lnTo>
                  <a:pt x="0" y="3632514"/>
                </a:lnTo>
                <a:lnTo>
                  <a:pt x="0" y="0"/>
                </a:lnTo>
                <a:close/>
              </a:path>
            </a:pathLst>
          </a:custGeom>
          <a:blipFill>
            <a:blip r:embed="rId2"/>
            <a:stretch>
              <a:fillRect/>
            </a:stretch>
          </a:blipFill>
        </p:spPr>
      </p:sp>
      <p:sp>
        <p:nvSpPr>
          <p:cNvPr id="6" name="TextBox 6"/>
          <p:cNvSpPr txBox="1"/>
          <p:nvPr/>
        </p:nvSpPr>
        <p:spPr>
          <a:xfrm>
            <a:off x="2687629" y="8039100"/>
            <a:ext cx="12823041" cy="1256754"/>
          </a:xfrm>
          <a:prstGeom prst="rect">
            <a:avLst/>
          </a:prstGeom>
        </p:spPr>
        <p:txBody>
          <a:bodyPr lIns="0" tIns="0" rIns="0" bIns="0" rtlCol="0" anchor="t">
            <a:spAutoFit/>
          </a:bodyPr>
          <a:lstStyle/>
          <a:p>
            <a:pPr algn="ctr">
              <a:lnSpc>
                <a:spcPts val="4900"/>
              </a:lnSpc>
              <a:spcBef>
                <a:spcPct val="0"/>
              </a:spcBef>
            </a:pPr>
            <a:r>
              <a:rPr lang="en-US" sz="3500" dirty="0" smtClean="0">
                <a:solidFill>
                  <a:srgbClr val="17375E"/>
                </a:solidFill>
                <a:latin typeface="Avenir LT Pro Light"/>
                <a:ea typeface="Avenir LT Pro Light"/>
                <a:cs typeface="Avenir LT Pro Light"/>
                <a:sym typeface="Avenir LT Pro Light"/>
              </a:rPr>
              <a:t>Community-Based Staffing Models for Access and Planning Growth</a:t>
            </a:r>
            <a:endParaRPr lang="en-US" sz="3500" dirty="0">
              <a:solidFill>
                <a:srgbClr val="17375E"/>
              </a:solidFill>
              <a:latin typeface="Avenir LT Pro Light"/>
              <a:ea typeface="Avenir LT Pro Light"/>
              <a:cs typeface="Avenir LT Pro Light"/>
              <a:sym typeface="Avenir LT Pro Light"/>
            </a:endParaRPr>
          </a:p>
        </p:txBody>
      </p:sp>
      <p:sp>
        <p:nvSpPr>
          <p:cNvPr id="7" name="TextBox 7"/>
          <p:cNvSpPr txBox="1"/>
          <p:nvPr/>
        </p:nvSpPr>
        <p:spPr>
          <a:xfrm>
            <a:off x="763701" y="5143500"/>
            <a:ext cx="16670899" cy="2539157"/>
          </a:xfrm>
          <a:prstGeom prst="rect">
            <a:avLst/>
          </a:prstGeom>
        </p:spPr>
        <p:txBody>
          <a:bodyPr lIns="0" tIns="0" rIns="0" bIns="0" rtlCol="0" anchor="t">
            <a:spAutoFit/>
          </a:bodyPr>
          <a:lstStyle/>
          <a:p>
            <a:pPr algn="ctr">
              <a:lnSpc>
                <a:spcPts val="19800"/>
              </a:lnSpc>
            </a:pPr>
            <a:r>
              <a:rPr lang="en-US" sz="11500" dirty="0" smtClean="0">
                <a:solidFill>
                  <a:srgbClr val="17375E"/>
                </a:solidFill>
                <a:latin typeface="Autography"/>
                <a:ea typeface="Autography"/>
                <a:cs typeface="Autography"/>
                <a:sym typeface="Autography"/>
              </a:rPr>
              <a:t>Building Smarter Schedules</a:t>
            </a:r>
            <a:endParaRPr lang="en-US" sz="11500" dirty="0">
              <a:solidFill>
                <a:srgbClr val="17375E"/>
              </a:solidFill>
              <a:latin typeface="Autography"/>
              <a:ea typeface="Autography"/>
              <a:cs typeface="Autography"/>
              <a:sym typeface="Autography"/>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1028700" y="7836138"/>
            <a:ext cx="1716979" cy="1894597"/>
          </a:xfrm>
          <a:custGeom>
            <a:avLst/>
            <a:gdLst/>
            <a:ahLst/>
            <a:cxnLst/>
            <a:rect l="l" t="t" r="r" b="b"/>
            <a:pathLst>
              <a:path w="1716979" h="1894597">
                <a:moveTo>
                  <a:pt x="0" y="0"/>
                </a:moveTo>
                <a:lnTo>
                  <a:pt x="1716979" y="0"/>
                </a:lnTo>
                <a:lnTo>
                  <a:pt x="1716979" y="1894597"/>
                </a:lnTo>
                <a:lnTo>
                  <a:pt x="0" y="1894597"/>
                </a:lnTo>
                <a:lnTo>
                  <a:pt x="0" y="0"/>
                </a:lnTo>
                <a:close/>
              </a:path>
            </a:pathLst>
          </a:custGeom>
          <a:blipFill>
            <a:blip r:embed="rId3"/>
            <a:stretch>
              <a:fillRect/>
            </a:stretch>
          </a:blipFill>
        </p:spPr>
      </p:sp>
      <p:sp>
        <p:nvSpPr>
          <p:cNvPr id="6" name="TextBox 6"/>
          <p:cNvSpPr txBox="1"/>
          <p:nvPr/>
        </p:nvSpPr>
        <p:spPr>
          <a:xfrm>
            <a:off x="699008" y="2325470"/>
            <a:ext cx="5333005" cy="4924425"/>
          </a:xfrm>
          <a:prstGeom prst="rect">
            <a:avLst/>
          </a:prstGeom>
        </p:spPr>
        <p:txBody>
          <a:bodyPr lIns="0" tIns="0" rIns="0" bIns="0" rtlCol="0" anchor="t">
            <a:spAutoFit/>
          </a:bodyPr>
          <a:lstStyle/>
          <a:p>
            <a:pPr marL="0" lvl="0" indent="0" algn="l">
              <a:lnSpc>
                <a:spcPts val="9570"/>
              </a:lnSpc>
            </a:pPr>
            <a:r>
              <a:rPr lang="en-US" sz="8700" dirty="0" smtClean="0">
                <a:solidFill>
                  <a:srgbClr val="FFFFFF"/>
                </a:solidFill>
                <a:latin typeface="Autography"/>
                <a:ea typeface="Autography"/>
                <a:cs typeface="Autography"/>
                <a:sym typeface="Autography"/>
              </a:rPr>
              <a:t>Define</a:t>
            </a:r>
          </a:p>
          <a:p>
            <a:pPr marL="0" lvl="0" indent="0" algn="l">
              <a:lnSpc>
                <a:spcPts val="9570"/>
              </a:lnSpc>
            </a:pPr>
            <a:r>
              <a:rPr lang="en-US" sz="8700" dirty="0">
                <a:solidFill>
                  <a:srgbClr val="FFFFFF"/>
                </a:solidFill>
                <a:latin typeface="Autography"/>
                <a:ea typeface="Autography"/>
                <a:cs typeface="Autography"/>
                <a:sym typeface="Autography"/>
              </a:rPr>
              <a:t>O</a:t>
            </a:r>
            <a:r>
              <a:rPr lang="en-US" sz="8700" dirty="0" smtClean="0">
                <a:solidFill>
                  <a:srgbClr val="FFFFFF"/>
                </a:solidFill>
                <a:latin typeface="Autography"/>
                <a:ea typeface="Autography"/>
                <a:cs typeface="Autography"/>
                <a:sym typeface="Autography"/>
              </a:rPr>
              <a:t>ur</a:t>
            </a:r>
          </a:p>
          <a:p>
            <a:pPr marL="0" lvl="0" indent="0" algn="l">
              <a:lnSpc>
                <a:spcPts val="9570"/>
              </a:lnSpc>
            </a:pPr>
            <a:r>
              <a:rPr lang="en-US" sz="8700" dirty="0" smtClean="0">
                <a:solidFill>
                  <a:srgbClr val="FFFFFF"/>
                </a:solidFill>
                <a:latin typeface="Autography"/>
                <a:ea typeface="Autography"/>
                <a:cs typeface="Autography"/>
                <a:sym typeface="Autography"/>
              </a:rPr>
              <a:t>Model of Care Cont. </a:t>
            </a:r>
            <a:endParaRPr lang="en-US" sz="8700" dirty="0">
              <a:solidFill>
                <a:srgbClr val="FFFFFF"/>
              </a:solidFill>
              <a:latin typeface="Autography"/>
              <a:ea typeface="Autography"/>
              <a:cs typeface="Autography"/>
              <a:sym typeface="Autography"/>
            </a:endParaRPr>
          </a:p>
        </p:txBody>
      </p:sp>
      <p:sp>
        <p:nvSpPr>
          <p:cNvPr id="11" name="TextBox 11"/>
          <p:cNvSpPr txBox="1"/>
          <p:nvPr/>
        </p:nvSpPr>
        <p:spPr>
          <a:xfrm>
            <a:off x="7243489" y="2898744"/>
            <a:ext cx="10841459" cy="3654847"/>
          </a:xfrm>
          <a:prstGeom prst="rect">
            <a:avLst/>
          </a:prstGeom>
        </p:spPr>
        <p:txBody>
          <a:bodyPr lIns="0" tIns="0" rIns="0" bIns="0" rtlCol="0" anchor="t">
            <a:spAutoFit/>
          </a:bodyPr>
          <a:lstStyle/>
          <a:p>
            <a:pPr algn="l">
              <a:lnSpc>
                <a:spcPts val="6859"/>
              </a:lnSpc>
            </a:pPr>
            <a:r>
              <a:rPr lang="en-US" sz="4800" b="1" dirty="0" smtClean="0">
                <a:solidFill>
                  <a:srgbClr val="17375E"/>
                </a:solidFill>
                <a:latin typeface="Avenir Bold"/>
                <a:ea typeface="Avenir Bold"/>
                <a:cs typeface="Avenir Bold"/>
                <a:sym typeface="Avenir Bold"/>
              </a:rPr>
              <a:t>How it works:</a:t>
            </a:r>
          </a:p>
          <a:p>
            <a:pPr marL="339725" indent="-339725"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Levels Guide:</a:t>
            </a:r>
          </a:p>
          <a:p>
            <a:pPr marL="796925" lvl="2" indent="-339725">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Initial quantity of therapy appointments planned</a:t>
            </a:r>
          </a:p>
          <a:p>
            <a:pPr marL="796925" lvl="2" indent="-339725">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Use of 30-minute vs 60-minute sessions</a:t>
            </a:r>
          </a:p>
          <a:p>
            <a:pPr marL="339725" indent="-339725">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All levels: Unlimited access to group, case management, peer, and (for youth) mentor services</a:t>
            </a:r>
            <a:endParaRPr lang="en-US" sz="2400" b="1" dirty="0" smtClean="0">
              <a:solidFill>
                <a:srgbClr val="17375E"/>
              </a:solidFill>
              <a:latin typeface="Avenir Bold"/>
              <a:ea typeface="Avenir Bold"/>
              <a:cs typeface="Avenir Bold"/>
              <a:sym typeface="Avenir Bold"/>
            </a:endParaRPr>
          </a:p>
        </p:txBody>
      </p:sp>
    </p:spTree>
    <p:extLst>
      <p:ext uri="{BB962C8B-B14F-4D97-AF65-F5344CB8AC3E}">
        <p14:creationId xmlns:p14="http://schemas.microsoft.com/office/powerpoint/2010/main" val="71652023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1028700" y="7836138"/>
            <a:ext cx="1716979" cy="1894597"/>
          </a:xfrm>
          <a:custGeom>
            <a:avLst/>
            <a:gdLst/>
            <a:ahLst/>
            <a:cxnLst/>
            <a:rect l="l" t="t" r="r" b="b"/>
            <a:pathLst>
              <a:path w="1716979" h="1894597">
                <a:moveTo>
                  <a:pt x="0" y="0"/>
                </a:moveTo>
                <a:lnTo>
                  <a:pt x="1716979" y="0"/>
                </a:lnTo>
                <a:lnTo>
                  <a:pt x="1716979" y="1894597"/>
                </a:lnTo>
                <a:lnTo>
                  <a:pt x="0" y="1894597"/>
                </a:lnTo>
                <a:lnTo>
                  <a:pt x="0" y="0"/>
                </a:lnTo>
                <a:close/>
              </a:path>
            </a:pathLst>
          </a:custGeom>
          <a:blipFill>
            <a:blip r:embed="rId3"/>
            <a:stretch>
              <a:fillRect/>
            </a:stretch>
          </a:blipFill>
        </p:spPr>
      </p:sp>
      <p:sp>
        <p:nvSpPr>
          <p:cNvPr id="6" name="TextBox 6"/>
          <p:cNvSpPr txBox="1"/>
          <p:nvPr/>
        </p:nvSpPr>
        <p:spPr>
          <a:xfrm>
            <a:off x="457200" y="3495060"/>
            <a:ext cx="5333005" cy="2462213"/>
          </a:xfrm>
          <a:prstGeom prst="rect">
            <a:avLst/>
          </a:prstGeom>
        </p:spPr>
        <p:txBody>
          <a:bodyPr lIns="0" tIns="0" rIns="0" bIns="0" rtlCol="0" anchor="t">
            <a:spAutoFit/>
          </a:bodyPr>
          <a:lstStyle/>
          <a:p>
            <a:pPr marL="0" lvl="0" indent="0" algn="l">
              <a:lnSpc>
                <a:spcPts val="9570"/>
              </a:lnSpc>
            </a:pPr>
            <a:r>
              <a:rPr lang="en-US" sz="8700" dirty="0" smtClean="0">
                <a:solidFill>
                  <a:srgbClr val="FFFFFF"/>
                </a:solidFill>
                <a:latin typeface="Autography"/>
                <a:ea typeface="Autography"/>
                <a:cs typeface="Autography"/>
                <a:sym typeface="Autography"/>
              </a:rPr>
              <a:t>Define</a:t>
            </a:r>
          </a:p>
          <a:p>
            <a:pPr marL="0" lvl="0" indent="0" algn="l">
              <a:lnSpc>
                <a:spcPts val="9570"/>
              </a:lnSpc>
            </a:pPr>
            <a:r>
              <a:rPr lang="en-US" sz="8700" dirty="0" smtClean="0">
                <a:solidFill>
                  <a:srgbClr val="FFFFFF"/>
                </a:solidFill>
                <a:latin typeface="Autography"/>
                <a:ea typeface="Autography"/>
                <a:cs typeface="Autography"/>
                <a:sym typeface="Autography"/>
              </a:rPr>
              <a:t>Empanelment</a:t>
            </a:r>
            <a:endParaRPr lang="en-US" sz="8700" dirty="0">
              <a:solidFill>
                <a:srgbClr val="FFFFFF"/>
              </a:solidFill>
              <a:latin typeface="Autography"/>
              <a:ea typeface="Autography"/>
              <a:cs typeface="Autography"/>
              <a:sym typeface="Autography"/>
            </a:endParaRPr>
          </a:p>
        </p:txBody>
      </p:sp>
      <p:sp>
        <p:nvSpPr>
          <p:cNvPr id="11" name="TextBox 11"/>
          <p:cNvSpPr txBox="1"/>
          <p:nvPr/>
        </p:nvSpPr>
        <p:spPr>
          <a:xfrm>
            <a:off x="7412628" y="495300"/>
            <a:ext cx="10841459" cy="9194825"/>
          </a:xfrm>
          <a:prstGeom prst="rect">
            <a:avLst/>
          </a:prstGeom>
        </p:spPr>
        <p:txBody>
          <a:bodyPr lIns="0" tIns="0" rIns="0" bIns="0" rtlCol="0" anchor="t">
            <a:spAutoFit/>
          </a:bodyPr>
          <a:lstStyle/>
          <a:p>
            <a:pPr algn="l">
              <a:lnSpc>
                <a:spcPts val="6859"/>
              </a:lnSpc>
            </a:pPr>
            <a:r>
              <a:rPr lang="en-US" sz="4800" b="1" dirty="0" smtClean="0">
                <a:solidFill>
                  <a:srgbClr val="17375E"/>
                </a:solidFill>
                <a:latin typeface="Avenir Bold"/>
                <a:ea typeface="Avenir Bold"/>
                <a:cs typeface="Avenir Bold"/>
                <a:sym typeface="Avenir Bold"/>
              </a:rPr>
              <a:t>Why Empanelment Matters:</a:t>
            </a:r>
          </a:p>
          <a:p>
            <a:pPr marL="339725" indent="-339725"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To staff each facility effectively, we needed to establish how many clients each therapist could serve without compromising quality</a:t>
            </a:r>
          </a:p>
          <a:p>
            <a:pPr algn="l">
              <a:lnSpc>
                <a:spcPct val="150000"/>
              </a:lnSpc>
            </a:pPr>
            <a:r>
              <a:rPr lang="en-US" sz="4800" b="1" dirty="0" smtClean="0">
                <a:solidFill>
                  <a:srgbClr val="17375E"/>
                </a:solidFill>
                <a:latin typeface="Avenir Bold"/>
                <a:ea typeface="Avenir Bold"/>
                <a:cs typeface="Avenir Bold"/>
                <a:sym typeface="Avenir Bold"/>
              </a:rPr>
              <a:t>Industry Caseload Benchmarks</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Private practice: Typically ranges 20-30 clients per week, often totaling 40-50 unique clients per therapist.</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Community Mental Health: Higher demand settings often see 25-30 active clients per week, totaling 50-60 unique clients per therapist depending on session frequency and administrative load</a:t>
            </a:r>
          </a:p>
          <a:p>
            <a:pPr algn="l">
              <a:lnSpc>
                <a:spcPct val="150000"/>
              </a:lnSpc>
            </a:pPr>
            <a:r>
              <a:rPr lang="en-US" sz="4800" b="1" dirty="0" smtClean="0">
                <a:solidFill>
                  <a:srgbClr val="17375E"/>
                </a:solidFill>
                <a:latin typeface="Avenir Bold"/>
                <a:ea typeface="Avenir Bold"/>
                <a:cs typeface="Avenir Bold"/>
                <a:sym typeface="Avenir Bold"/>
              </a:rPr>
              <a:t>Our Empanelment Model</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These benchmarks wer</a:t>
            </a:r>
            <a:r>
              <a:rPr lang="en-US" sz="2400" b="1" dirty="0" smtClean="0">
                <a:solidFill>
                  <a:srgbClr val="17375E"/>
                </a:solidFill>
                <a:latin typeface="Avenir Bold"/>
                <a:ea typeface="Avenir Bold"/>
                <a:cs typeface="Avenir Bold"/>
                <a:sym typeface="Avenir Bold"/>
              </a:rPr>
              <a:t>e helpful but we calculated tailored caseloads by averaging the past 3 years of unique clients served per therapist FTE</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Result a sustainable and context-specific starting point of 135 clients per </a:t>
            </a:r>
            <a:r>
              <a:rPr lang="en-US" sz="2400" b="1" dirty="0" err="1" smtClean="0">
                <a:solidFill>
                  <a:srgbClr val="17375E"/>
                </a:solidFill>
                <a:latin typeface="Avenir Bold"/>
                <a:ea typeface="Avenir Bold"/>
                <a:cs typeface="Avenir Bold"/>
                <a:sym typeface="Avenir Bold"/>
              </a:rPr>
              <a:t>therapits</a:t>
            </a:r>
            <a:endParaRPr lang="en-US" sz="2400" b="1" dirty="0" smtClean="0">
              <a:solidFill>
                <a:srgbClr val="17375E"/>
              </a:solidFill>
              <a:latin typeface="Avenir Bold"/>
              <a:ea typeface="Avenir Bold"/>
              <a:cs typeface="Avenir Bold"/>
              <a:sym typeface="Avenir Bold"/>
            </a:endParaRPr>
          </a:p>
        </p:txBody>
      </p:sp>
    </p:spTree>
    <p:extLst>
      <p:ext uri="{BB962C8B-B14F-4D97-AF65-F5344CB8AC3E}">
        <p14:creationId xmlns:p14="http://schemas.microsoft.com/office/powerpoint/2010/main" val="139499411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1028700" y="7836138"/>
            <a:ext cx="1716979" cy="1894597"/>
          </a:xfrm>
          <a:custGeom>
            <a:avLst/>
            <a:gdLst/>
            <a:ahLst/>
            <a:cxnLst/>
            <a:rect l="l" t="t" r="r" b="b"/>
            <a:pathLst>
              <a:path w="1716979" h="1894597">
                <a:moveTo>
                  <a:pt x="0" y="0"/>
                </a:moveTo>
                <a:lnTo>
                  <a:pt x="1716979" y="0"/>
                </a:lnTo>
                <a:lnTo>
                  <a:pt x="1716979" y="1894597"/>
                </a:lnTo>
                <a:lnTo>
                  <a:pt x="0" y="1894597"/>
                </a:lnTo>
                <a:lnTo>
                  <a:pt x="0" y="0"/>
                </a:lnTo>
                <a:close/>
              </a:path>
            </a:pathLst>
          </a:custGeom>
          <a:blipFill>
            <a:blip r:embed="rId3"/>
            <a:stretch>
              <a:fillRect/>
            </a:stretch>
          </a:blipFill>
        </p:spPr>
      </p:sp>
      <p:sp>
        <p:nvSpPr>
          <p:cNvPr id="6" name="TextBox 6"/>
          <p:cNvSpPr txBox="1"/>
          <p:nvPr/>
        </p:nvSpPr>
        <p:spPr>
          <a:xfrm>
            <a:off x="625871" y="2647072"/>
            <a:ext cx="5333005" cy="3720249"/>
          </a:xfrm>
          <a:prstGeom prst="rect">
            <a:avLst/>
          </a:prstGeom>
        </p:spPr>
        <p:txBody>
          <a:bodyPr lIns="0" tIns="0" rIns="0" bIns="0" rtlCol="0" anchor="t">
            <a:spAutoFit/>
          </a:bodyPr>
          <a:lstStyle/>
          <a:p>
            <a:pPr marL="0" lvl="0" indent="0" algn="l">
              <a:lnSpc>
                <a:spcPts val="9570"/>
              </a:lnSpc>
            </a:pPr>
            <a:r>
              <a:rPr lang="en-US" sz="8700" dirty="0" smtClean="0">
                <a:solidFill>
                  <a:srgbClr val="FFFFFF"/>
                </a:solidFill>
                <a:latin typeface="Autography"/>
                <a:ea typeface="Autography"/>
                <a:cs typeface="Autography"/>
                <a:sym typeface="Autography"/>
              </a:rPr>
              <a:t>Define Community Need</a:t>
            </a:r>
            <a:endParaRPr lang="en-US" sz="8700" dirty="0">
              <a:solidFill>
                <a:srgbClr val="FFFFFF"/>
              </a:solidFill>
              <a:latin typeface="Autography"/>
              <a:ea typeface="Autography"/>
              <a:cs typeface="Autography"/>
              <a:sym typeface="Autography"/>
            </a:endParaRPr>
          </a:p>
        </p:txBody>
      </p:sp>
      <p:sp>
        <p:nvSpPr>
          <p:cNvPr id="8" name="TextBox 8"/>
          <p:cNvSpPr txBox="1"/>
          <p:nvPr/>
        </p:nvSpPr>
        <p:spPr>
          <a:xfrm>
            <a:off x="7017649" y="610171"/>
            <a:ext cx="9325985" cy="1638301"/>
          </a:xfrm>
          <a:prstGeom prst="rect">
            <a:avLst/>
          </a:prstGeom>
        </p:spPr>
        <p:txBody>
          <a:bodyPr lIns="0" tIns="0" rIns="0" bIns="0" rtlCol="0" anchor="t">
            <a:spAutoFit/>
          </a:bodyPr>
          <a:lstStyle/>
          <a:p>
            <a:pPr algn="ctr">
              <a:lnSpc>
                <a:spcPts val="6299"/>
              </a:lnSpc>
            </a:pPr>
            <a:r>
              <a:rPr lang="en-US" sz="4499" b="1">
                <a:solidFill>
                  <a:srgbClr val="17375E"/>
                </a:solidFill>
                <a:latin typeface="Avenir Bold"/>
                <a:ea typeface="Avenir Bold"/>
                <a:cs typeface="Avenir Bold"/>
                <a:sym typeface="Avenir Bold"/>
              </a:rPr>
              <a:t>National Statistics on Behavioral Health Need:</a:t>
            </a:r>
          </a:p>
        </p:txBody>
      </p:sp>
      <p:sp>
        <p:nvSpPr>
          <p:cNvPr id="9" name="TextBox 9"/>
          <p:cNvSpPr txBox="1"/>
          <p:nvPr/>
        </p:nvSpPr>
        <p:spPr>
          <a:xfrm>
            <a:off x="7017649" y="2214640"/>
            <a:ext cx="9711928" cy="1436291"/>
          </a:xfrm>
          <a:prstGeom prst="rect">
            <a:avLst/>
          </a:prstGeom>
        </p:spPr>
        <p:txBody>
          <a:bodyPr lIns="0" tIns="0" rIns="0" bIns="0" rtlCol="0" anchor="t">
            <a:spAutoFit/>
          </a:bodyPr>
          <a:lstStyle/>
          <a:p>
            <a:pPr marL="863591" lvl="1" indent="-431796" algn="l">
              <a:lnSpc>
                <a:spcPts val="5599"/>
              </a:lnSpc>
              <a:buFont typeface="Arial"/>
              <a:buChar char="•"/>
            </a:pPr>
            <a:r>
              <a:rPr lang="en-US" sz="3999" dirty="0" smtClean="0">
                <a:solidFill>
                  <a:srgbClr val="17375E"/>
                </a:solidFill>
                <a:latin typeface="Avenir"/>
                <a:ea typeface="Avenir"/>
                <a:cs typeface="Avenir"/>
                <a:sym typeface="Avenir"/>
              </a:rPr>
              <a:t>1 in 5 adolescents, youth, and adults face behavioral health needs annually.</a:t>
            </a:r>
            <a:endParaRPr lang="en-US" sz="3999" dirty="0">
              <a:solidFill>
                <a:srgbClr val="17375E"/>
              </a:solidFill>
              <a:latin typeface="Avenir"/>
              <a:ea typeface="Avenir"/>
              <a:cs typeface="Avenir"/>
              <a:sym typeface="Avenir"/>
            </a:endParaRPr>
          </a:p>
        </p:txBody>
      </p:sp>
      <p:sp>
        <p:nvSpPr>
          <p:cNvPr id="10" name="TextBox 10"/>
          <p:cNvSpPr txBox="1"/>
          <p:nvPr/>
        </p:nvSpPr>
        <p:spPr>
          <a:xfrm>
            <a:off x="7278812" y="6799566"/>
            <a:ext cx="9508032" cy="1638301"/>
          </a:xfrm>
          <a:prstGeom prst="rect">
            <a:avLst/>
          </a:prstGeom>
        </p:spPr>
        <p:txBody>
          <a:bodyPr lIns="0" tIns="0" rIns="0" bIns="0" rtlCol="0" anchor="t">
            <a:spAutoFit/>
          </a:bodyPr>
          <a:lstStyle/>
          <a:p>
            <a:pPr algn="ctr">
              <a:lnSpc>
                <a:spcPts val="6299"/>
              </a:lnSpc>
            </a:pPr>
            <a:r>
              <a:rPr lang="en-US" sz="4499" b="1">
                <a:solidFill>
                  <a:srgbClr val="17375E"/>
                </a:solidFill>
                <a:latin typeface="Avenir Bold"/>
                <a:ea typeface="Avenir Bold"/>
                <a:cs typeface="Avenir Bold"/>
                <a:sym typeface="Avenir Bold"/>
              </a:rPr>
              <a:t>Centennial’s Penetration Rate Goal:</a:t>
            </a:r>
          </a:p>
        </p:txBody>
      </p:sp>
      <p:sp>
        <p:nvSpPr>
          <p:cNvPr id="11" name="TextBox 11"/>
          <p:cNvSpPr txBox="1"/>
          <p:nvPr/>
        </p:nvSpPr>
        <p:spPr>
          <a:xfrm>
            <a:off x="7096339" y="8502649"/>
            <a:ext cx="9758444" cy="1436291"/>
          </a:xfrm>
          <a:prstGeom prst="rect">
            <a:avLst/>
          </a:prstGeom>
        </p:spPr>
        <p:txBody>
          <a:bodyPr lIns="0" tIns="0" rIns="0" bIns="0" rtlCol="0" anchor="t">
            <a:spAutoFit/>
          </a:bodyPr>
          <a:lstStyle/>
          <a:p>
            <a:pPr marL="863591" lvl="1" indent="-431796" algn="l">
              <a:lnSpc>
                <a:spcPts val="5599"/>
              </a:lnSpc>
              <a:buFont typeface="Arial"/>
              <a:buChar char="•"/>
            </a:pPr>
            <a:r>
              <a:rPr lang="en-US" sz="3999" dirty="0">
                <a:solidFill>
                  <a:srgbClr val="17375E"/>
                </a:solidFill>
                <a:latin typeface="Avenir"/>
                <a:ea typeface="Avenir"/>
                <a:cs typeface="Avenir"/>
                <a:sym typeface="Avenir"/>
              </a:rPr>
              <a:t>T</a:t>
            </a:r>
            <a:r>
              <a:rPr lang="en-US" sz="3999" dirty="0" smtClean="0">
                <a:solidFill>
                  <a:srgbClr val="17375E"/>
                </a:solidFill>
                <a:latin typeface="Avenir"/>
                <a:ea typeface="Avenir"/>
                <a:cs typeface="Avenir"/>
                <a:sym typeface="Avenir"/>
              </a:rPr>
              <a:t>reat 85% of all persons with a need who engage in treatment</a:t>
            </a:r>
            <a:endParaRPr lang="en-US" sz="3999" dirty="0">
              <a:solidFill>
                <a:srgbClr val="17375E"/>
              </a:solidFill>
              <a:latin typeface="Avenir"/>
              <a:ea typeface="Avenir"/>
              <a:cs typeface="Avenir"/>
              <a:sym typeface="Avenir"/>
            </a:endParaRPr>
          </a:p>
        </p:txBody>
      </p:sp>
      <p:sp>
        <p:nvSpPr>
          <p:cNvPr id="12" name="TextBox 12"/>
          <p:cNvSpPr txBox="1"/>
          <p:nvPr/>
        </p:nvSpPr>
        <p:spPr>
          <a:xfrm>
            <a:off x="7369836" y="4083334"/>
            <a:ext cx="9325985" cy="847726"/>
          </a:xfrm>
          <a:prstGeom prst="rect">
            <a:avLst/>
          </a:prstGeom>
        </p:spPr>
        <p:txBody>
          <a:bodyPr lIns="0" tIns="0" rIns="0" bIns="0" rtlCol="0" anchor="t">
            <a:spAutoFit/>
          </a:bodyPr>
          <a:lstStyle/>
          <a:p>
            <a:pPr algn="ctr">
              <a:lnSpc>
                <a:spcPts val="6299"/>
              </a:lnSpc>
            </a:pPr>
            <a:r>
              <a:rPr lang="en-US" sz="4499" b="1" dirty="0">
                <a:solidFill>
                  <a:srgbClr val="17375E"/>
                </a:solidFill>
                <a:latin typeface="Avenir Bold"/>
                <a:ea typeface="Avenir Bold"/>
                <a:cs typeface="Avenir Bold"/>
                <a:sym typeface="Avenir Bold"/>
              </a:rPr>
              <a:t>National Engagement Statistics:</a:t>
            </a:r>
          </a:p>
        </p:txBody>
      </p:sp>
      <p:sp>
        <p:nvSpPr>
          <p:cNvPr id="13" name="TextBox 13"/>
          <p:cNvSpPr txBox="1"/>
          <p:nvPr/>
        </p:nvSpPr>
        <p:spPr>
          <a:xfrm>
            <a:off x="6806357" y="4997735"/>
            <a:ext cx="10452943" cy="1436291"/>
          </a:xfrm>
          <a:prstGeom prst="rect">
            <a:avLst/>
          </a:prstGeom>
        </p:spPr>
        <p:txBody>
          <a:bodyPr lIns="0" tIns="0" rIns="0" bIns="0" rtlCol="0" anchor="t">
            <a:spAutoFit/>
          </a:bodyPr>
          <a:lstStyle/>
          <a:p>
            <a:pPr marL="863591" lvl="1" indent="-431796" algn="l">
              <a:lnSpc>
                <a:spcPts val="5599"/>
              </a:lnSpc>
              <a:buFont typeface="Arial"/>
              <a:buChar char="•"/>
            </a:pPr>
            <a:r>
              <a:rPr lang="en-US" sz="3999" dirty="0" smtClean="0">
                <a:solidFill>
                  <a:srgbClr val="17375E"/>
                </a:solidFill>
                <a:latin typeface="Avenir"/>
                <a:ea typeface="Avenir"/>
                <a:cs typeface="Avenir"/>
                <a:sym typeface="Avenir"/>
              </a:rPr>
              <a:t>Only </a:t>
            </a:r>
            <a:r>
              <a:rPr lang="en-US" sz="3999" dirty="0" smtClean="0">
                <a:solidFill>
                  <a:srgbClr val="17375E"/>
                </a:solidFill>
                <a:latin typeface="Avenir"/>
                <a:ea typeface="Avenir"/>
                <a:cs typeface="Avenir"/>
                <a:sym typeface="Avenir"/>
              </a:rPr>
              <a:t>21.6% of those with a need actually engage in care.</a:t>
            </a:r>
            <a:endParaRPr lang="en-US" sz="3999" dirty="0">
              <a:solidFill>
                <a:srgbClr val="17375E"/>
              </a:solidFill>
              <a:latin typeface="Avenir"/>
              <a:ea typeface="Avenir"/>
              <a:cs typeface="Avenir"/>
              <a:sym typeface="Avenir"/>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7375E"/>
        </a:solidFill>
        <a:effectLst/>
      </p:bgPr>
    </p:bg>
    <p:spTree>
      <p:nvGrpSpPr>
        <p:cNvPr id="1" name=""/>
        <p:cNvGrpSpPr/>
        <p:nvPr/>
      </p:nvGrpSpPr>
      <p:grpSpPr>
        <a:xfrm>
          <a:off x="0" y="0"/>
          <a:ext cx="0" cy="0"/>
          <a:chOff x="0" y="0"/>
          <a:chExt cx="0" cy="0"/>
        </a:xfrm>
      </p:grpSpPr>
      <p:sp>
        <p:nvSpPr>
          <p:cNvPr id="2" name="Freeform 2"/>
          <p:cNvSpPr/>
          <p:nvPr/>
        </p:nvSpPr>
        <p:spPr>
          <a:xfrm>
            <a:off x="9651127" y="0"/>
            <a:ext cx="8636873" cy="10287000"/>
          </a:xfrm>
          <a:custGeom>
            <a:avLst/>
            <a:gdLst/>
            <a:ahLst/>
            <a:cxnLst/>
            <a:rect l="l" t="t" r="r" b="b"/>
            <a:pathLst>
              <a:path w="8636873" h="10287000">
                <a:moveTo>
                  <a:pt x="0" y="0"/>
                </a:moveTo>
                <a:lnTo>
                  <a:pt x="8636873" y="0"/>
                </a:lnTo>
                <a:lnTo>
                  <a:pt x="8636873" y="10287000"/>
                </a:lnTo>
                <a:lnTo>
                  <a:pt x="0" y="10287000"/>
                </a:lnTo>
                <a:lnTo>
                  <a:pt x="0" y="0"/>
                </a:lnTo>
                <a:close/>
              </a:path>
            </a:pathLst>
          </a:custGeom>
          <a:blipFill>
            <a:blip r:embed="rId2"/>
            <a:stretch>
              <a:fillRect t="-1419" r="-11003" b="-1419"/>
            </a:stretch>
          </a:blipFill>
        </p:spPr>
      </p:sp>
      <p:sp>
        <p:nvSpPr>
          <p:cNvPr id="3" name="TextBox 3"/>
          <p:cNvSpPr txBox="1"/>
          <p:nvPr/>
        </p:nvSpPr>
        <p:spPr>
          <a:xfrm>
            <a:off x="1028700" y="3058827"/>
            <a:ext cx="8115300" cy="5164437"/>
          </a:xfrm>
          <a:prstGeom prst="rect">
            <a:avLst/>
          </a:prstGeom>
        </p:spPr>
        <p:txBody>
          <a:bodyPr lIns="0" tIns="0" rIns="0" bIns="0" rtlCol="0" anchor="t">
            <a:spAutoFit/>
          </a:bodyPr>
          <a:lstStyle/>
          <a:p>
            <a:pPr marL="0" lvl="0" indent="0" algn="l">
              <a:lnSpc>
                <a:spcPts val="17488"/>
              </a:lnSpc>
            </a:pPr>
            <a:r>
              <a:rPr lang="en-US" sz="15898">
                <a:solidFill>
                  <a:srgbClr val="FFFFFF"/>
                </a:solidFill>
                <a:latin typeface="Autography"/>
                <a:ea typeface="Autography"/>
                <a:cs typeface="Autography"/>
                <a:sym typeface="Autography"/>
              </a:rPr>
              <a:t>Building the Model</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AutoShape 2"/>
          <p:cNvSpPr/>
          <p:nvPr/>
        </p:nvSpPr>
        <p:spPr>
          <a:xfrm>
            <a:off x="-1677" y="477182"/>
            <a:ext cx="18289677" cy="0"/>
          </a:xfrm>
          <a:prstGeom prst="line">
            <a:avLst/>
          </a:prstGeom>
          <a:ln w="952500" cap="flat">
            <a:solidFill>
              <a:srgbClr val="17375E"/>
            </a:solidFill>
            <a:prstDash val="solid"/>
            <a:headEnd type="none" w="sm" len="sm"/>
            <a:tailEnd type="none" w="sm" len="sm"/>
          </a:ln>
        </p:spPr>
      </p:sp>
      <p:sp>
        <p:nvSpPr>
          <p:cNvPr id="3" name="Freeform 3"/>
          <p:cNvSpPr/>
          <p:nvPr/>
        </p:nvSpPr>
        <p:spPr>
          <a:xfrm>
            <a:off x="3810000" y="1037813"/>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4" name="TextBox 4"/>
          <p:cNvSpPr txBox="1"/>
          <p:nvPr/>
        </p:nvSpPr>
        <p:spPr>
          <a:xfrm>
            <a:off x="2758920" y="4000500"/>
            <a:ext cx="12768481" cy="4431791"/>
          </a:xfrm>
          <a:prstGeom prst="rect">
            <a:avLst/>
          </a:prstGeom>
        </p:spPr>
        <p:txBody>
          <a:bodyPr lIns="0" tIns="0" rIns="0" bIns="0" rtlCol="0" anchor="t">
            <a:spAutoFit/>
          </a:bodyPr>
          <a:lstStyle/>
          <a:p>
            <a:pPr marL="518155" lvl="1" algn="l">
              <a:lnSpc>
                <a:spcPct val="150000"/>
              </a:lnSpc>
            </a:pPr>
            <a:r>
              <a:rPr lang="en-US" sz="4799" b="1" dirty="0" smtClean="0">
                <a:solidFill>
                  <a:srgbClr val="17375E"/>
                </a:solidFill>
                <a:latin typeface="Avenir LT Pro Light"/>
                <a:ea typeface="Avenir LT Pro Light"/>
                <a:cs typeface="Avenir LT Pro Light"/>
                <a:sym typeface="Avenir LT Pro Light"/>
              </a:rPr>
              <a:t>Population Baseline</a:t>
            </a:r>
          </a:p>
          <a:p>
            <a:pPr marL="861055"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Used 2023 Census Population Estimates by county</a:t>
            </a:r>
            <a:endParaRPr lang="en-US" sz="2400" b="1" dirty="0">
              <a:solidFill>
                <a:srgbClr val="17375E"/>
              </a:solidFill>
              <a:latin typeface="Avenir LT Pro Light"/>
              <a:ea typeface="Avenir LT Pro Light"/>
              <a:cs typeface="Avenir LT Pro Light"/>
              <a:sym typeface="Avenir LT Pro Light"/>
            </a:endParaRPr>
          </a:p>
          <a:p>
            <a:pPr marL="518155" lvl="1" algn="l">
              <a:lnSpc>
                <a:spcPct val="150000"/>
              </a:lnSpc>
            </a:pPr>
            <a:r>
              <a:rPr lang="en-US" sz="4800" b="1" dirty="0" smtClean="0">
                <a:solidFill>
                  <a:srgbClr val="17375E"/>
                </a:solidFill>
                <a:latin typeface="Avenir LT Pro Light"/>
                <a:ea typeface="Avenir LT Pro Light"/>
                <a:cs typeface="Avenir LT Pro Light"/>
                <a:sym typeface="Avenir LT Pro Light"/>
              </a:rPr>
              <a:t>Apply National &amp; Centennial Metrics</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20% of population estimated behavioral health need</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21.6% of that expected engagement</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85% of that Centennials penetration goal</a:t>
            </a:r>
          </a:p>
        </p:txBody>
      </p:sp>
      <p:sp>
        <p:nvSpPr>
          <p:cNvPr id="5" name="TextBox 5"/>
          <p:cNvSpPr txBox="1"/>
          <p:nvPr/>
        </p:nvSpPr>
        <p:spPr>
          <a:xfrm>
            <a:off x="1371600" y="2324100"/>
            <a:ext cx="16649313" cy="1442639"/>
          </a:xfrm>
          <a:prstGeom prst="rect">
            <a:avLst/>
          </a:prstGeom>
        </p:spPr>
        <p:txBody>
          <a:bodyPr lIns="0" tIns="0" rIns="0" bIns="0" rtlCol="0" anchor="t">
            <a:spAutoFit/>
          </a:bodyPr>
          <a:lstStyle/>
          <a:p>
            <a:pPr marL="0" lvl="0" indent="0" algn="ctr">
              <a:lnSpc>
                <a:spcPts val="10999"/>
              </a:lnSpc>
            </a:pPr>
            <a:r>
              <a:rPr lang="en-US" sz="9999" dirty="0" smtClean="0">
                <a:solidFill>
                  <a:srgbClr val="17375E"/>
                </a:solidFill>
                <a:latin typeface="Autography"/>
                <a:ea typeface="Autography"/>
                <a:cs typeface="Autography"/>
                <a:sym typeface="Autography"/>
              </a:rPr>
              <a:t>Calculating the Need</a:t>
            </a:r>
            <a:endParaRPr lang="en-US" sz="9999" dirty="0">
              <a:solidFill>
                <a:srgbClr val="17375E"/>
              </a:solidFill>
              <a:latin typeface="Autography"/>
              <a:ea typeface="Autography"/>
              <a:cs typeface="Autography"/>
              <a:sym typeface="Autography"/>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AutoShape 2"/>
          <p:cNvSpPr/>
          <p:nvPr/>
        </p:nvSpPr>
        <p:spPr>
          <a:xfrm>
            <a:off x="-1677" y="477182"/>
            <a:ext cx="18289677" cy="0"/>
          </a:xfrm>
          <a:prstGeom prst="line">
            <a:avLst/>
          </a:prstGeom>
          <a:ln w="952500" cap="flat">
            <a:solidFill>
              <a:srgbClr val="17375E"/>
            </a:solidFill>
            <a:prstDash val="solid"/>
            <a:headEnd type="none" w="sm" len="sm"/>
            <a:tailEnd type="none" w="sm" len="sm"/>
          </a:ln>
        </p:spPr>
      </p:sp>
      <p:sp>
        <p:nvSpPr>
          <p:cNvPr id="3" name="Freeform 3"/>
          <p:cNvSpPr/>
          <p:nvPr/>
        </p:nvSpPr>
        <p:spPr>
          <a:xfrm>
            <a:off x="2514600" y="1037813"/>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4" name="TextBox 4"/>
          <p:cNvSpPr txBox="1"/>
          <p:nvPr/>
        </p:nvSpPr>
        <p:spPr>
          <a:xfrm>
            <a:off x="2758920" y="4000500"/>
            <a:ext cx="12768481" cy="4985980"/>
          </a:xfrm>
          <a:prstGeom prst="rect">
            <a:avLst/>
          </a:prstGeom>
        </p:spPr>
        <p:txBody>
          <a:bodyPr lIns="0" tIns="0" rIns="0" bIns="0" rtlCol="0" anchor="t">
            <a:spAutoFit/>
          </a:bodyPr>
          <a:lstStyle/>
          <a:p>
            <a:pPr marL="518155" lvl="1" algn="l">
              <a:lnSpc>
                <a:spcPct val="150000"/>
              </a:lnSpc>
            </a:pPr>
            <a:r>
              <a:rPr lang="en-US" sz="4800" b="1" dirty="0" smtClean="0">
                <a:solidFill>
                  <a:srgbClr val="17375E"/>
                </a:solidFill>
                <a:latin typeface="Avenir LT Pro Light"/>
                <a:ea typeface="Avenir LT Pro Light"/>
                <a:cs typeface="Avenir LT Pro Light"/>
                <a:sym typeface="Avenir LT Pro Light"/>
              </a:rPr>
              <a:t>Divide target population by 135 </a:t>
            </a:r>
            <a:r>
              <a:rPr lang="en-US" sz="2400" b="1" dirty="0" smtClean="0">
                <a:solidFill>
                  <a:srgbClr val="17375E"/>
                </a:solidFill>
                <a:latin typeface="Avenir LT Pro Light"/>
                <a:ea typeface="Avenir LT Pro Light"/>
                <a:cs typeface="Avenir LT Pro Light"/>
                <a:sym typeface="Avenir LT Pro Light"/>
              </a:rPr>
              <a:t>(panel size)</a:t>
            </a:r>
            <a:endParaRPr lang="en-US" sz="4800" b="1" dirty="0" smtClean="0">
              <a:solidFill>
                <a:srgbClr val="17375E"/>
              </a:solidFill>
              <a:latin typeface="Avenir LT Pro Light"/>
              <a:ea typeface="Avenir LT Pro Light"/>
              <a:cs typeface="Avenir LT Pro Light"/>
              <a:sym typeface="Avenir LT Pro Light"/>
            </a:endParaRPr>
          </a:p>
          <a:p>
            <a:pPr marL="858838" lvl="1" indent="-341313">
              <a:lnSpc>
                <a:spcPct val="150000"/>
              </a:lnSpc>
              <a:buFont typeface="Arial" panose="020B0604020202020204" pitchFamily="34" charset="0"/>
              <a:buChar char="•"/>
            </a:pPr>
            <a:r>
              <a:rPr lang="en-US" sz="2400" b="1" dirty="0">
                <a:solidFill>
                  <a:srgbClr val="17375E"/>
                </a:solidFill>
                <a:latin typeface="Avenir LT Pro Light"/>
                <a:ea typeface="Avenir LT Pro Light"/>
                <a:cs typeface="Avenir LT Pro Light"/>
                <a:sym typeface="Avenir LT Pro Light"/>
              </a:rPr>
              <a:t>Results in FTE of therapist needed per </a:t>
            </a:r>
            <a:r>
              <a:rPr lang="en-US" sz="2400" b="1" dirty="0" smtClean="0">
                <a:solidFill>
                  <a:srgbClr val="17375E"/>
                </a:solidFill>
                <a:latin typeface="Avenir LT Pro Light"/>
                <a:ea typeface="Avenir LT Pro Light"/>
                <a:cs typeface="Avenir LT Pro Light"/>
                <a:sym typeface="Avenir LT Pro Light"/>
              </a:rPr>
              <a:t>community (rounded up to nearest .50)</a:t>
            </a:r>
            <a:endParaRPr lang="en-US" sz="2400" b="1" dirty="0">
              <a:solidFill>
                <a:srgbClr val="17375E"/>
              </a:solidFill>
              <a:latin typeface="Avenir LT Pro Light"/>
              <a:ea typeface="Avenir LT Pro Light"/>
              <a:cs typeface="Avenir LT Pro Light"/>
              <a:sym typeface="Avenir LT Pro Light"/>
            </a:endParaRPr>
          </a:p>
          <a:p>
            <a:pPr marL="518155" lvl="1" algn="l">
              <a:lnSpc>
                <a:spcPct val="150000"/>
              </a:lnSpc>
            </a:pPr>
            <a:r>
              <a:rPr lang="en-US" sz="4800" b="1" dirty="0" smtClean="0">
                <a:solidFill>
                  <a:srgbClr val="17375E"/>
                </a:solidFill>
                <a:latin typeface="Avenir LT Pro Light"/>
                <a:ea typeface="Avenir LT Pro Light"/>
                <a:cs typeface="Avenir LT Pro Light"/>
                <a:sym typeface="Avenir LT Pro Light"/>
              </a:rPr>
              <a:t>Care Team Ratios </a:t>
            </a:r>
            <a:r>
              <a:rPr lang="en-US" sz="2400" b="1" dirty="0" smtClean="0">
                <a:solidFill>
                  <a:srgbClr val="17375E"/>
                </a:solidFill>
                <a:latin typeface="Avenir LT Pro Light"/>
                <a:ea typeface="Avenir LT Pro Light"/>
                <a:cs typeface="Avenir LT Pro Light"/>
                <a:sym typeface="Avenir LT Pro Light"/>
              </a:rPr>
              <a:t>(in FTE)</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1 Case Manger per 2 Therapists</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1 Peer per 3 Therapists</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.5 Mentor per 3 Therapist</a:t>
            </a:r>
          </a:p>
          <a:p>
            <a:pPr marL="858838" lvl="1" indent="-341313"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1 Support Staff per 3 Therapist</a:t>
            </a:r>
          </a:p>
        </p:txBody>
      </p:sp>
      <p:sp>
        <p:nvSpPr>
          <p:cNvPr id="5" name="TextBox 5"/>
          <p:cNvSpPr txBox="1"/>
          <p:nvPr/>
        </p:nvSpPr>
        <p:spPr>
          <a:xfrm>
            <a:off x="1371600" y="2324100"/>
            <a:ext cx="16649313" cy="1442639"/>
          </a:xfrm>
          <a:prstGeom prst="rect">
            <a:avLst/>
          </a:prstGeom>
        </p:spPr>
        <p:txBody>
          <a:bodyPr lIns="0" tIns="0" rIns="0" bIns="0" rtlCol="0" anchor="t">
            <a:spAutoFit/>
          </a:bodyPr>
          <a:lstStyle/>
          <a:p>
            <a:pPr marL="0" lvl="0" indent="0" algn="ctr">
              <a:lnSpc>
                <a:spcPts val="10999"/>
              </a:lnSpc>
            </a:pPr>
            <a:r>
              <a:rPr lang="en-US" sz="9999" dirty="0" smtClean="0">
                <a:solidFill>
                  <a:srgbClr val="17375E"/>
                </a:solidFill>
                <a:latin typeface="Autography"/>
                <a:ea typeface="Autography"/>
                <a:cs typeface="Autography"/>
                <a:sym typeface="Autography"/>
              </a:rPr>
              <a:t>Convert to Staffing Model</a:t>
            </a:r>
            <a:endParaRPr lang="en-US" sz="9999" dirty="0">
              <a:solidFill>
                <a:srgbClr val="17375E"/>
              </a:solidFill>
              <a:latin typeface="Autography"/>
              <a:ea typeface="Autography"/>
              <a:cs typeface="Autography"/>
              <a:sym typeface="Autography"/>
            </a:endParaRPr>
          </a:p>
        </p:txBody>
      </p:sp>
    </p:spTree>
    <p:extLst>
      <p:ext uri="{BB962C8B-B14F-4D97-AF65-F5344CB8AC3E}">
        <p14:creationId xmlns:p14="http://schemas.microsoft.com/office/powerpoint/2010/main" val="190389888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AutoShape 2"/>
          <p:cNvSpPr/>
          <p:nvPr/>
        </p:nvSpPr>
        <p:spPr>
          <a:xfrm>
            <a:off x="-1677" y="477182"/>
            <a:ext cx="18289677" cy="0"/>
          </a:xfrm>
          <a:prstGeom prst="line">
            <a:avLst/>
          </a:prstGeom>
          <a:ln w="952500" cap="flat">
            <a:solidFill>
              <a:srgbClr val="17375E"/>
            </a:solidFill>
            <a:prstDash val="solid"/>
            <a:headEnd type="none" w="sm" len="sm"/>
            <a:tailEnd type="none" w="sm" len="sm"/>
          </a:ln>
        </p:spPr>
      </p:sp>
      <p:sp>
        <p:nvSpPr>
          <p:cNvPr id="3" name="Freeform 3"/>
          <p:cNvSpPr/>
          <p:nvPr/>
        </p:nvSpPr>
        <p:spPr>
          <a:xfrm>
            <a:off x="2388671" y="1028700"/>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4" name="TextBox 4"/>
          <p:cNvSpPr txBox="1"/>
          <p:nvPr/>
        </p:nvSpPr>
        <p:spPr>
          <a:xfrm>
            <a:off x="1371600" y="4081660"/>
            <a:ext cx="16590299" cy="5781070"/>
          </a:xfrm>
          <a:prstGeom prst="rect">
            <a:avLst/>
          </a:prstGeom>
        </p:spPr>
        <p:txBody>
          <a:bodyPr lIns="0" tIns="0" rIns="0" bIns="0" rtlCol="0" anchor="t">
            <a:spAutoFit/>
          </a:bodyPr>
          <a:lstStyle/>
          <a:p>
            <a:pPr marL="474976" lvl="1" algn="l">
              <a:lnSpc>
                <a:spcPts val="6159"/>
              </a:lnSpc>
            </a:pPr>
            <a:r>
              <a:rPr lang="en-US" sz="4800" b="1" u="none" dirty="0" smtClean="0">
                <a:solidFill>
                  <a:srgbClr val="17375E"/>
                </a:solidFill>
                <a:latin typeface="Avenir LT Pro Light"/>
                <a:ea typeface="Avenir LT Pro Light"/>
                <a:cs typeface="Avenir LT Pro Light"/>
                <a:sym typeface="Avenir LT Pro Light"/>
              </a:rPr>
              <a:t>Key Schedule Redesigns</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Protected Admin Time</a:t>
            </a:r>
          </a:p>
          <a:p>
            <a:pPr marL="817876" lvl="1" indent="-342900" algn="l">
              <a:lnSpc>
                <a:spcPct val="150000"/>
              </a:lnSpc>
              <a:buFont typeface="Arial" panose="020B0604020202020204" pitchFamily="34" charset="0"/>
              <a:buChar char="•"/>
            </a:pPr>
            <a:r>
              <a:rPr lang="en-US" sz="2400" b="1" u="none" dirty="0" smtClean="0">
                <a:solidFill>
                  <a:srgbClr val="17375E"/>
                </a:solidFill>
                <a:latin typeface="Avenir LT Pro Light"/>
                <a:ea typeface="Avenir LT Pro Light"/>
                <a:cs typeface="Avenir LT Pro Light"/>
                <a:sym typeface="Avenir LT Pro Light"/>
              </a:rPr>
              <a:t>Defined Appointment Categories</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Templates</a:t>
            </a:r>
          </a:p>
          <a:p>
            <a:pPr marL="817876" lvl="1" indent="-342900" algn="l">
              <a:lnSpc>
                <a:spcPct val="150000"/>
              </a:lnSpc>
              <a:buFont typeface="Arial" panose="020B0604020202020204" pitchFamily="34" charset="0"/>
              <a:buChar char="•"/>
            </a:pPr>
            <a:r>
              <a:rPr lang="en-US" sz="2400" b="1" u="none" dirty="0" smtClean="0">
                <a:solidFill>
                  <a:srgbClr val="17375E"/>
                </a:solidFill>
                <a:latin typeface="Avenir LT Pro Light"/>
                <a:ea typeface="Avenir LT Pro Light"/>
                <a:cs typeface="Avenir LT Pro Light"/>
                <a:sym typeface="Avenir LT Pro Light"/>
              </a:rPr>
              <a:t>Flexibility</a:t>
            </a:r>
            <a:endParaRPr lang="en-US" sz="2400" b="1" dirty="0">
              <a:solidFill>
                <a:srgbClr val="17375E"/>
              </a:solidFill>
              <a:latin typeface="Avenir LT Pro Light"/>
              <a:ea typeface="Avenir LT Pro Light"/>
              <a:cs typeface="Avenir LT Pro Light"/>
              <a:sym typeface="Avenir LT Pro Light"/>
            </a:endParaRPr>
          </a:p>
          <a:p>
            <a:pPr marL="474976" lvl="1" algn="l">
              <a:lnSpc>
                <a:spcPct val="150000"/>
              </a:lnSpc>
            </a:pPr>
            <a:r>
              <a:rPr lang="en-US" sz="4800" b="1" u="none" dirty="0" smtClean="0">
                <a:solidFill>
                  <a:srgbClr val="17375E"/>
                </a:solidFill>
                <a:latin typeface="Avenir LT Pro Light"/>
                <a:ea typeface="Avenir LT Pro Light"/>
                <a:cs typeface="Avenir LT Pro Light"/>
                <a:sym typeface="Avenir LT Pro Light"/>
              </a:rPr>
              <a:t>Model Supports</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Capacity for Utilization Goals</a:t>
            </a:r>
          </a:p>
          <a:p>
            <a:pPr marL="817876" lvl="1" indent="-342900" algn="l">
              <a:lnSpc>
                <a:spcPct val="150000"/>
              </a:lnSpc>
              <a:buFont typeface="Arial" panose="020B0604020202020204" pitchFamily="34" charset="0"/>
              <a:buChar char="•"/>
            </a:pPr>
            <a:r>
              <a:rPr lang="en-US" sz="2400" b="1" u="none" dirty="0" smtClean="0">
                <a:solidFill>
                  <a:srgbClr val="17375E"/>
                </a:solidFill>
                <a:latin typeface="Avenir LT Pro Light"/>
                <a:ea typeface="Avenir LT Pro Light"/>
                <a:cs typeface="Avenir LT Pro Light"/>
                <a:sym typeface="Avenir LT Pro Light"/>
              </a:rPr>
              <a:t>Allows for no stress full PTO use</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No stress from no-shows/cancellations</a:t>
            </a:r>
            <a:endParaRPr lang="en-US" sz="2400" b="1" u="none" dirty="0" smtClean="0">
              <a:solidFill>
                <a:srgbClr val="17375E"/>
              </a:solidFill>
              <a:latin typeface="Avenir LT Pro Light"/>
              <a:ea typeface="Avenir LT Pro Light"/>
              <a:cs typeface="Avenir LT Pro Light"/>
              <a:sym typeface="Avenir LT Pro Light"/>
            </a:endParaRPr>
          </a:p>
        </p:txBody>
      </p:sp>
      <p:sp>
        <p:nvSpPr>
          <p:cNvPr id="5" name="TextBox 5"/>
          <p:cNvSpPr txBox="1"/>
          <p:nvPr/>
        </p:nvSpPr>
        <p:spPr>
          <a:xfrm>
            <a:off x="1371600" y="2393163"/>
            <a:ext cx="16649313" cy="1442639"/>
          </a:xfrm>
          <a:prstGeom prst="rect">
            <a:avLst/>
          </a:prstGeom>
        </p:spPr>
        <p:txBody>
          <a:bodyPr lIns="0" tIns="0" rIns="0" bIns="0" rtlCol="0" anchor="t">
            <a:spAutoFit/>
          </a:bodyPr>
          <a:lstStyle/>
          <a:p>
            <a:pPr marL="0" lvl="0" indent="0" algn="ctr">
              <a:lnSpc>
                <a:spcPts val="10999"/>
              </a:lnSpc>
            </a:pPr>
            <a:r>
              <a:rPr lang="en-US" sz="9999" dirty="0" smtClean="0">
                <a:solidFill>
                  <a:srgbClr val="17375E"/>
                </a:solidFill>
                <a:latin typeface="Autography"/>
                <a:ea typeface="Autography"/>
                <a:cs typeface="Autography"/>
                <a:sym typeface="Autography"/>
              </a:rPr>
              <a:t>Building Smarter Schedules</a:t>
            </a:r>
            <a:endParaRPr lang="en-US" sz="9999" dirty="0">
              <a:solidFill>
                <a:srgbClr val="17375E"/>
              </a:solidFill>
              <a:latin typeface="Autography"/>
              <a:ea typeface="Autography"/>
              <a:cs typeface="Autography"/>
              <a:sym typeface="Autography"/>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AutoShape 2"/>
          <p:cNvSpPr/>
          <p:nvPr/>
        </p:nvSpPr>
        <p:spPr>
          <a:xfrm>
            <a:off x="-1677" y="477182"/>
            <a:ext cx="18289677" cy="0"/>
          </a:xfrm>
          <a:prstGeom prst="line">
            <a:avLst/>
          </a:prstGeom>
          <a:ln w="952500" cap="flat">
            <a:solidFill>
              <a:srgbClr val="17375E"/>
            </a:solidFill>
            <a:prstDash val="solid"/>
            <a:headEnd type="none" w="sm" len="sm"/>
            <a:tailEnd type="none" w="sm" len="sm"/>
          </a:ln>
        </p:spPr>
      </p:sp>
      <p:sp>
        <p:nvSpPr>
          <p:cNvPr id="3" name="Freeform 3"/>
          <p:cNvSpPr/>
          <p:nvPr/>
        </p:nvSpPr>
        <p:spPr>
          <a:xfrm>
            <a:off x="2388671" y="1028700"/>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4" name="TextBox 4"/>
          <p:cNvSpPr txBox="1"/>
          <p:nvPr/>
        </p:nvSpPr>
        <p:spPr>
          <a:xfrm>
            <a:off x="1371600" y="4081660"/>
            <a:ext cx="16590299" cy="5227072"/>
          </a:xfrm>
          <a:prstGeom prst="rect">
            <a:avLst/>
          </a:prstGeom>
        </p:spPr>
        <p:txBody>
          <a:bodyPr lIns="0" tIns="0" rIns="0" bIns="0" rtlCol="0" anchor="t">
            <a:spAutoFit/>
          </a:bodyPr>
          <a:lstStyle/>
          <a:p>
            <a:pPr marL="474976" lvl="1" algn="l">
              <a:lnSpc>
                <a:spcPts val="6159"/>
              </a:lnSpc>
            </a:pPr>
            <a:r>
              <a:rPr lang="en-US" sz="4800" b="1" u="none" dirty="0" smtClean="0">
                <a:solidFill>
                  <a:srgbClr val="17375E"/>
                </a:solidFill>
                <a:latin typeface="Avenir LT Pro Light"/>
                <a:ea typeface="Avenir LT Pro Light"/>
                <a:cs typeface="Avenir LT Pro Light"/>
                <a:sym typeface="Avenir LT Pro Light"/>
              </a:rPr>
              <a:t>Utilization Goals </a:t>
            </a:r>
            <a:r>
              <a:rPr lang="en-US" sz="2400" b="1" u="none" dirty="0" smtClean="0">
                <a:solidFill>
                  <a:srgbClr val="17375E"/>
                </a:solidFill>
                <a:latin typeface="Avenir LT Pro Light"/>
                <a:ea typeface="Avenir LT Pro Light"/>
                <a:cs typeface="Avenir LT Pro Light"/>
                <a:sym typeface="Avenir LT Pro Light"/>
              </a:rPr>
              <a:t>(encounters)</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Psych: 2,080 </a:t>
            </a:r>
          </a:p>
          <a:p>
            <a:pPr marL="817876" lvl="1" indent="-342900" algn="l">
              <a:lnSpc>
                <a:spcPct val="150000"/>
              </a:lnSpc>
              <a:buFont typeface="Arial" panose="020B0604020202020204" pitchFamily="34" charset="0"/>
              <a:buChar char="•"/>
            </a:pPr>
            <a:r>
              <a:rPr lang="en-US" sz="2400" b="1" u="none" dirty="0" smtClean="0">
                <a:solidFill>
                  <a:srgbClr val="17375E"/>
                </a:solidFill>
                <a:latin typeface="Avenir LT Pro Light"/>
                <a:ea typeface="Avenir LT Pro Light"/>
                <a:cs typeface="Avenir LT Pro Light"/>
                <a:sym typeface="Avenir LT Pro Light"/>
              </a:rPr>
              <a:t>Therapist, CAS, Case Managers: 1,404</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Peer, Mentor, Supports: 960</a:t>
            </a:r>
            <a:endParaRPr lang="en-US" sz="2400" b="1" dirty="0">
              <a:solidFill>
                <a:srgbClr val="17375E"/>
              </a:solidFill>
              <a:latin typeface="Avenir LT Pro Light"/>
              <a:ea typeface="Avenir LT Pro Light"/>
              <a:cs typeface="Avenir LT Pro Light"/>
              <a:sym typeface="Avenir LT Pro Light"/>
            </a:endParaRPr>
          </a:p>
          <a:p>
            <a:pPr marL="474976" lvl="1" algn="l">
              <a:lnSpc>
                <a:spcPct val="150000"/>
              </a:lnSpc>
            </a:pPr>
            <a:r>
              <a:rPr lang="en-US" sz="4800" b="1" u="none" dirty="0" smtClean="0">
                <a:solidFill>
                  <a:srgbClr val="17375E"/>
                </a:solidFill>
                <a:latin typeface="Avenir LT Pro Light"/>
                <a:ea typeface="Avenir LT Pro Light"/>
                <a:cs typeface="Avenir LT Pro Light"/>
                <a:sym typeface="Avenir LT Pro Light"/>
              </a:rPr>
              <a:t>Policy &amp; Program Updates</a:t>
            </a:r>
          </a:p>
          <a:p>
            <a:pPr marL="817876" lvl="1" indent="-342900" algn="l">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Attendance, Empanelment, Schedule Management, Documentation, Cancellations, New Provider Ramp-up</a:t>
            </a:r>
          </a:p>
          <a:p>
            <a:pPr marL="817876" lvl="1" indent="-342900" algn="l">
              <a:lnSpc>
                <a:spcPct val="150000"/>
              </a:lnSpc>
              <a:buFont typeface="Arial" panose="020B0604020202020204" pitchFamily="34" charset="0"/>
              <a:buChar char="•"/>
            </a:pPr>
            <a:r>
              <a:rPr lang="en-US" sz="2400" b="1" u="none" dirty="0" smtClean="0">
                <a:solidFill>
                  <a:srgbClr val="17375E"/>
                </a:solidFill>
                <a:latin typeface="Avenir LT Pro Light"/>
                <a:ea typeface="Avenir LT Pro Light"/>
                <a:cs typeface="Avenir LT Pro Light"/>
                <a:sym typeface="Avenir LT Pro Light"/>
              </a:rPr>
              <a:t>Mindful Momentum Rewards Program</a:t>
            </a:r>
          </a:p>
          <a:p>
            <a:pPr marL="1275076" lvl="2" indent="-342900">
              <a:lnSpc>
                <a:spcPct val="150000"/>
              </a:lnSpc>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Utilization and Quality-based reward</a:t>
            </a:r>
            <a:endParaRPr lang="en-US" sz="2400" b="1" u="none" dirty="0" smtClean="0">
              <a:solidFill>
                <a:srgbClr val="17375E"/>
              </a:solidFill>
              <a:latin typeface="Avenir LT Pro Light"/>
              <a:ea typeface="Avenir LT Pro Light"/>
              <a:cs typeface="Avenir LT Pro Light"/>
              <a:sym typeface="Avenir LT Pro Light"/>
            </a:endParaRPr>
          </a:p>
        </p:txBody>
      </p:sp>
      <p:sp>
        <p:nvSpPr>
          <p:cNvPr id="5" name="TextBox 5"/>
          <p:cNvSpPr txBox="1"/>
          <p:nvPr/>
        </p:nvSpPr>
        <p:spPr>
          <a:xfrm>
            <a:off x="1371600" y="2393163"/>
            <a:ext cx="16649313" cy="1442639"/>
          </a:xfrm>
          <a:prstGeom prst="rect">
            <a:avLst/>
          </a:prstGeom>
        </p:spPr>
        <p:txBody>
          <a:bodyPr lIns="0" tIns="0" rIns="0" bIns="0" rtlCol="0" anchor="t">
            <a:spAutoFit/>
          </a:bodyPr>
          <a:lstStyle/>
          <a:p>
            <a:pPr marL="0" lvl="0" indent="0" algn="ctr">
              <a:lnSpc>
                <a:spcPts val="10999"/>
              </a:lnSpc>
            </a:pPr>
            <a:r>
              <a:rPr lang="en-US" sz="9999" dirty="0" smtClean="0">
                <a:solidFill>
                  <a:srgbClr val="17375E"/>
                </a:solidFill>
                <a:latin typeface="Autography"/>
                <a:ea typeface="Autography"/>
                <a:cs typeface="Autography"/>
                <a:sym typeface="Autography"/>
              </a:rPr>
              <a:t>Building Smarter Schedules</a:t>
            </a:r>
            <a:endParaRPr lang="en-US" sz="9999" dirty="0">
              <a:solidFill>
                <a:srgbClr val="17375E"/>
              </a:solidFill>
              <a:latin typeface="Autography"/>
              <a:ea typeface="Autography"/>
              <a:cs typeface="Autography"/>
              <a:sym typeface="Autography"/>
            </a:endParaRPr>
          </a:p>
        </p:txBody>
      </p:sp>
    </p:spTree>
    <p:extLst>
      <p:ext uri="{BB962C8B-B14F-4D97-AF65-F5344CB8AC3E}">
        <p14:creationId xmlns:p14="http://schemas.microsoft.com/office/powerpoint/2010/main" val="274971882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7375E"/>
        </a:solidFill>
        <a:effectLst/>
      </p:bgPr>
    </p:bg>
    <p:spTree>
      <p:nvGrpSpPr>
        <p:cNvPr id="1" name=""/>
        <p:cNvGrpSpPr/>
        <p:nvPr/>
      </p:nvGrpSpPr>
      <p:grpSpPr>
        <a:xfrm>
          <a:off x="0" y="0"/>
          <a:ext cx="0" cy="0"/>
          <a:chOff x="0" y="0"/>
          <a:chExt cx="0" cy="0"/>
        </a:xfrm>
      </p:grpSpPr>
      <p:sp>
        <p:nvSpPr>
          <p:cNvPr id="2" name="Freeform 2"/>
          <p:cNvSpPr/>
          <p:nvPr/>
        </p:nvSpPr>
        <p:spPr>
          <a:xfrm>
            <a:off x="9635202" y="0"/>
            <a:ext cx="8652798" cy="10287000"/>
          </a:xfrm>
          <a:custGeom>
            <a:avLst/>
            <a:gdLst/>
            <a:ahLst/>
            <a:cxnLst/>
            <a:rect l="l" t="t" r="r" b="b"/>
            <a:pathLst>
              <a:path w="8652798" h="10287000">
                <a:moveTo>
                  <a:pt x="0" y="0"/>
                </a:moveTo>
                <a:lnTo>
                  <a:pt x="8652798" y="0"/>
                </a:lnTo>
                <a:lnTo>
                  <a:pt x="8652798" y="10287000"/>
                </a:lnTo>
                <a:lnTo>
                  <a:pt x="0" y="10287000"/>
                </a:lnTo>
                <a:lnTo>
                  <a:pt x="0" y="0"/>
                </a:lnTo>
                <a:close/>
              </a:path>
            </a:pathLst>
          </a:custGeom>
          <a:blipFill>
            <a:blip r:embed="rId2"/>
            <a:stretch>
              <a:fillRect t="-1513" r="-11003" b="-1513"/>
            </a:stretch>
          </a:blipFill>
        </p:spPr>
      </p:sp>
      <p:sp>
        <p:nvSpPr>
          <p:cNvPr id="3" name="TextBox 3"/>
          <p:cNvSpPr txBox="1"/>
          <p:nvPr/>
        </p:nvSpPr>
        <p:spPr>
          <a:xfrm>
            <a:off x="1028700" y="2200288"/>
            <a:ext cx="8115300" cy="6022976"/>
          </a:xfrm>
          <a:prstGeom prst="rect">
            <a:avLst/>
          </a:prstGeom>
        </p:spPr>
        <p:txBody>
          <a:bodyPr lIns="0" tIns="0" rIns="0" bIns="0" rtlCol="0" anchor="t">
            <a:spAutoFit/>
          </a:bodyPr>
          <a:lstStyle/>
          <a:p>
            <a:pPr marL="0" lvl="0" indent="0" algn="l">
              <a:lnSpc>
                <a:spcPts val="11000"/>
              </a:lnSpc>
            </a:pPr>
            <a:r>
              <a:rPr lang="en-US" sz="10000">
                <a:solidFill>
                  <a:srgbClr val="FFFFFF"/>
                </a:solidFill>
                <a:latin typeface="Autography"/>
                <a:ea typeface="Autography"/>
                <a:cs typeface="Autography"/>
                <a:sym typeface="Autography"/>
              </a:rPr>
              <a:t>Progress and Lessons Learned: How It’s Going at Centennial</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grpSp>
        <p:nvGrpSpPr>
          <p:cNvPr id="2" name="Group 2"/>
          <p:cNvGrpSpPr/>
          <p:nvPr/>
        </p:nvGrpSpPr>
        <p:grpSpPr>
          <a:xfrm>
            <a:off x="-5729152" y="-7827636"/>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TextBox 5"/>
          <p:cNvSpPr txBox="1"/>
          <p:nvPr/>
        </p:nvSpPr>
        <p:spPr>
          <a:xfrm>
            <a:off x="1651976" y="716601"/>
            <a:ext cx="8234563" cy="3637912"/>
          </a:xfrm>
          <a:prstGeom prst="rect">
            <a:avLst/>
          </a:prstGeom>
        </p:spPr>
        <p:txBody>
          <a:bodyPr lIns="0" tIns="0" rIns="0" bIns="0" rtlCol="0" anchor="t">
            <a:spAutoFit/>
          </a:bodyPr>
          <a:lstStyle/>
          <a:p>
            <a:pPr marL="0" lvl="0" indent="0" algn="l">
              <a:lnSpc>
                <a:spcPts val="12319"/>
              </a:lnSpc>
            </a:pPr>
            <a:r>
              <a:rPr lang="en-US" sz="11199" dirty="0">
                <a:solidFill>
                  <a:srgbClr val="FFFFFF"/>
                </a:solidFill>
                <a:latin typeface="Autography"/>
                <a:ea typeface="Autography"/>
                <a:cs typeface="Autography"/>
                <a:sym typeface="Autography"/>
              </a:rPr>
              <a:t>How It’s Going</a:t>
            </a:r>
          </a:p>
        </p:txBody>
      </p:sp>
      <p:sp>
        <p:nvSpPr>
          <p:cNvPr id="6" name="TextBox 6"/>
          <p:cNvSpPr txBox="1"/>
          <p:nvPr/>
        </p:nvSpPr>
        <p:spPr>
          <a:xfrm>
            <a:off x="7315200" y="1717098"/>
            <a:ext cx="10841459" cy="5539978"/>
          </a:xfrm>
          <a:prstGeom prst="rect">
            <a:avLst/>
          </a:prstGeom>
        </p:spPr>
        <p:txBody>
          <a:bodyPr lIns="0" tIns="0" rIns="0" bIns="0" rtlCol="0" anchor="t">
            <a:spAutoFit/>
          </a:bodyPr>
          <a:lstStyle/>
          <a:p>
            <a:pPr marL="528950" lvl="1" algn="l"/>
            <a:r>
              <a:rPr lang="en-US" sz="4800" b="1" dirty="0">
                <a:solidFill>
                  <a:srgbClr val="17375E"/>
                </a:solidFill>
                <a:latin typeface="Avenir LT Pro Light"/>
                <a:ea typeface="Avenir LT Pro Light"/>
                <a:cs typeface="Avenir LT Pro Light"/>
                <a:sym typeface="Avenir LT Pro Light"/>
              </a:rPr>
              <a:t>Implementation </a:t>
            </a:r>
            <a:r>
              <a:rPr lang="en-US" sz="4800" b="1" dirty="0" smtClean="0">
                <a:solidFill>
                  <a:srgbClr val="17375E"/>
                </a:solidFill>
                <a:latin typeface="Avenir LT Pro Light"/>
                <a:ea typeface="Avenir LT Pro Light"/>
                <a:cs typeface="Avenir LT Pro Light"/>
                <a:sym typeface="Avenir LT Pro Light"/>
              </a:rPr>
              <a:t>Milestones</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July 1, 2024: Schedule templates Implemented</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January 2, 2025: Community-Based Staffing Plan implemented</a:t>
            </a:r>
            <a:endParaRPr lang="en-US" sz="2400" dirty="0">
              <a:solidFill>
                <a:srgbClr val="17375E"/>
              </a:solidFill>
              <a:latin typeface="Avenir LT Pro Light"/>
              <a:ea typeface="Avenir LT Pro Light"/>
              <a:cs typeface="Avenir LT Pro Light"/>
              <a:sym typeface="Avenir LT Pro Light"/>
            </a:endParaRPr>
          </a:p>
          <a:p>
            <a:pPr marL="528950" lvl="1" algn="l"/>
            <a:r>
              <a:rPr lang="en-US" sz="4800" b="1" dirty="0">
                <a:solidFill>
                  <a:srgbClr val="17375E"/>
                </a:solidFill>
                <a:latin typeface="Avenir LT Pro Light"/>
                <a:ea typeface="Avenir LT Pro Light"/>
                <a:cs typeface="Avenir LT Pro Light"/>
                <a:sym typeface="Avenir LT Pro Light"/>
              </a:rPr>
              <a:t>Early Successes and </a:t>
            </a:r>
            <a:r>
              <a:rPr lang="en-US" sz="4800" b="1" dirty="0" smtClean="0">
                <a:solidFill>
                  <a:srgbClr val="17375E"/>
                </a:solidFill>
                <a:latin typeface="Avenir LT Pro Light"/>
                <a:ea typeface="Avenir LT Pro Light"/>
                <a:cs typeface="Avenir LT Pro Light"/>
                <a:sym typeface="Avenir LT Pro Light"/>
              </a:rPr>
              <a:t>Challenges</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Challenge: Current EHR not supportive of schedule templates</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Challenge: Insufficient data from EHR meant we couldn’t launch reward program</a:t>
            </a:r>
            <a:endParaRPr lang="en-US" sz="2400" dirty="0">
              <a:solidFill>
                <a:srgbClr val="17375E"/>
              </a:solidFill>
              <a:latin typeface="Avenir LT Pro Light"/>
              <a:ea typeface="Avenir LT Pro Light"/>
              <a:cs typeface="Avenir LT Pro Light"/>
              <a:sym typeface="Avenir LT Pro Light"/>
            </a:endParaRPr>
          </a:p>
          <a:p>
            <a:pPr marL="528950" lvl="1" algn="l"/>
            <a:r>
              <a:rPr lang="en-US" sz="4800" b="1" dirty="0">
                <a:solidFill>
                  <a:srgbClr val="17375E"/>
                </a:solidFill>
                <a:latin typeface="Avenir LT Pro Light"/>
                <a:ea typeface="Avenir LT Pro Light"/>
                <a:cs typeface="Avenir LT Pro Light"/>
                <a:sym typeface="Avenir LT Pro Light"/>
              </a:rPr>
              <a:t>Staff Feedback and Culture </a:t>
            </a:r>
            <a:r>
              <a:rPr lang="en-US" sz="4800" b="1" dirty="0" smtClean="0">
                <a:solidFill>
                  <a:srgbClr val="17375E"/>
                </a:solidFill>
                <a:latin typeface="Avenir LT Pro Light"/>
                <a:ea typeface="Avenir LT Pro Light"/>
                <a:cs typeface="Avenir LT Pro Light"/>
                <a:sym typeface="Avenir LT Pro Light"/>
              </a:rPr>
              <a:t>Shift</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Biggest change: Scheduling shifted from providers to support staff</a:t>
            </a:r>
          </a:p>
          <a:p>
            <a:pPr lvl="3" indent="-385763">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Fully adopted &amp; improving with ongoing support</a:t>
            </a:r>
          </a:p>
          <a:p>
            <a:pPr marL="914400" lvl="1" indent="-385763">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Staff grateful for protected admin time and flexible work schedules</a:t>
            </a:r>
          </a:p>
          <a:p>
            <a:pPr marL="914400" lvl="1" indent="-385763">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Education needed on utilizing 30-min appointments</a:t>
            </a:r>
            <a:endParaRPr lang="en-US" sz="2400" dirty="0">
              <a:solidFill>
                <a:srgbClr val="17375E"/>
              </a:solidFill>
              <a:latin typeface="Avenir LT Pro Light"/>
              <a:ea typeface="Avenir LT Pro Light"/>
              <a:cs typeface="Avenir LT Pro Light"/>
              <a:sym typeface="Avenir LT Pro Light"/>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74069" y="-8319370"/>
            <a:ext cx="18636139" cy="12522171"/>
            <a:chOff x="0" y="0"/>
            <a:chExt cx="863656" cy="580316"/>
          </a:xfrm>
        </p:grpSpPr>
        <p:sp>
          <p:nvSpPr>
            <p:cNvPr id="3" name="Freeform 3"/>
            <p:cNvSpPr/>
            <p:nvPr/>
          </p:nvSpPr>
          <p:spPr>
            <a:xfrm>
              <a:off x="0" y="0"/>
              <a:ext cx="863656" cy="580316"/>
            </a:xfrm>
            <a:custGeom>
              <a:avLst/>
              <a:gdLst/>
              <a:ahLst/>
              <a:cxnLst/>
              <a:rect l="l" t="t" r="r" b="b"/>
              <a:pathLst>
                <a:path w="863656" h="580316">
                  <a:moveTo>
                    <a:pt x="431828" y="0"/>
                  </a:moveTo>
                  <a:cubicBezTo>
                    <a:pt x="193336" y="0"/>
                    <a:pt x="0" y="129908"/>
                    <a:pt x="0" y="290158"/>
                  </a:cubicBezTo>
                  <a:cubicBezTo>
                    <a:pt x="0" y="450408"/>
                    <a:pt x="193336" y="580316"/>
                    <a:pt x="431828" y="580316"/>
                  </a:cubicBezTo>
                  <a:cubicBezTo>
                    <a:pt x="670320" y="580316"/>
                    <a:pt x="863656" y="450408"/>
                    <a:pt x="863656" y="290158"/>
                  </a:cubicBezTo>
                  <a:cubicBezTo>
                    <a:pt x="863656" y="129908"/>
                    <a:pt x="670320" y="0"/>
                    <a:pt x="431828" y="0"/>
                  </a:cubicBezTo>
                  <a:close/>
                </a:path>
              </a:pathLst>
            </a:custGeom>
            <a:solidFill>
              <a:srgbClr val="17375E"/>
            </a:solidFill>
          </p:spPr>
        </p:sp>
        <p:sp>
          <p:nvSpPr>
            <p:cNvPr id="4" name="TextBox 4"/>
            <p:cNvSpPr txBox="1"/>
            <p:nvPr/>
          </p:nvSpPr>
          <p:spPr>
            <a:xfrm>
              <a:off x="80968" y="6780"/>
              <a:ext cx="701720"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5535987" y="205810"/>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2"/>
            <a:stretch>
              <a:fillRect/>
            </a:stretch>
          </a:blipFill>
        </p:spPr>
      </p:sp>
      <p:sp>
        <p:nvSpPr>
          <p:cNvPr id="6" name="TextBox 6"/>
          <p:cNvSpPr txBox="1"/>
          <p:nvPr/>
        </p:nvSpPr>
        <p:spPr>
          <a:xfrm>
            <a:off x="2432605" y="1413031"/>
            <a:ext cx="13422789" cy="1758110"/>
          </a:xfrm>
          <a:prstGeom prst="rect">
            <a:avLst/>
          </a:prstGeom>
        </p:spPr>
        <p:txBody>
          <a:bodyPr lIns="0" tIns="0" rIns="0" bIns="0" rtlCol="0" anchor="t">
            <a:spAutoFit/>
          </a:bodyPr>
          <a:lstStyle/>
          <a:p>
            <a:pPr marL="0" lvl="0" indent="0" algn="ctr">
              <a:lnSpc>
                <a:spcPts val="13419"/>
              </a:lnSpc>
            </a:pPr>
            <a:r>
              <a:rPr lang="en-US" sz="12199" dirty="0" smtClean="0">
                <a:solidFill>
                  <a:srgbClr val="FFFFFF"/>
                </a:solidFill>
                <a:latin typeface="Autography"/>
                <a:ea typeface="Autography"/>
                <a:cs typeface="Autography"/>
                <a:sym typeface="Autography"/>
              </a:rPr>
              <a:t>Overview</a:t>
            </a:r>
            <a:endParaRPr lang="en-US" sz="12199" dirty="0">
              <a:solidFill>
                <a:srgbClr val="FFFFFF"/>
              </a:solidFill>
              <a:latin typeface="Autography"/>
              <a:ea typeface="Autography"/>
              <a:cs typeface="Autography"/>
              <a:sym typeface="Autography"/>
            </a:endParaRPr>
          </a:p>
        </p:txBody>
      </p:sp>
      <p:sp>
        <p:nvSpPr>
          <p:cNvPr id="8" name="TextBox 7"/>
          <p:cNvSpPr txBox="1"/>
          <p:nvPr/>
        </p:nvSpPr>
        <p:spPr>
          <a:xfrm>
            <a:off x="1143000" y="4610100"/>
            <a:ext cx="15087600" cy="4385816"/>
          </a:xfrm>
          <a:prstGeom prst="rect">
            <a:avLst/>
          </a:prstGeom>
        </p:spPr>
        <p:txBody>
          <a:bodyPr lIns="0" tIns="0" rIns="0" bIns="0" rtlCol="0" anchor="t">
            <a:spAutoFit/>
          </a:bodyPr>
          <a:lstStyle>
            <a:defPPr>
              <a:defRPr lang="en-US"/>
            </a:defPPr>
            <a:lvl1pPr lvl="0" indent="0" algn="ctr">
              <a:lnSpc>
                <a:spcPts val="5739"/>
              </a:lnSpc>
              <a:spcBef>
                <a:spcPct val="0"/>
              </a:spcBef>
              <a:defRPr sz="4099" b="1">
                <a:solidFill>
                  <a:srgbClr val="17375E"/>
                </a:solidFill>
                <a:latin typeface="Avenir Bold"/>
                <a:ea typeface="Avenir Bold"/>
                <a:cs typeface="Avenir Bold"/>
              </a:defRPr>
            </a:lvl1pPr>
            <a:lvl2pPr marL="885184" lvl="1" indent="-442592">
              <a:lnSpc>
                <a:spcPts val="5739"/>
              </a:lnSpc>
              <a:buFont typeface="Arial"/>
              <a:buChar char="•"/>
              <a:defRPr sz="4099" b="1">
                <a:solidFill>
                  <a:srgbClr val="17375E"/>
                </a:solidFill>
                <a:latin typeface="Avenir Bold"/>
                <a:ea typeface="Avenir Bold"/>
                <a:cs typeface="Avenir Bold"/>
              </a:defRPr>
            </a:lvl2pPr>
          </a:lstStyle>
          <a:p>
            <a:pPr marL="571500" indent="-571500" algn="l">
              <a:buFont typeface="Arial" panose="020B0604020202020204" pitchFamily="34" charset="0"/>
              <a:buChar char="•"/>
            </a:pPr>
            <a:r>
              <a:rPr lang="en-US" dirty="0" smtClean="0"/>
              <a:t>Accessibility</a:t>
            </a:r>
          </a:p>
          <a:p>
            <a:pPr marL="571500" indent="-571500" algn="l">
              <a:buFont typeface="Arial" panose="020B0604020202020204" pitchFamily="34" charset="0"/>
              <a:buChar char="•"/>
            </a:pPr>
            <a:r>
              <a:rPr lang="en-US" dirty="0" smtClean="0"/>
              <a:t>Importance of Standardization</a:t>
            </a:r>
          </a:p>
          <a:p>
            <a:pPr marL="573088" indent="-573088" algn="l">
              <a:buFont typeface="Arial" panose="020B0604020202020204" pitchFamily="34" charset="0"/>
              <a:buChar char="•"/>
            </a:pPr>
            <a:r>
              <a:rPr lang="en-US" dirty="0" smtClean="0"/>
              <a:t>Centennial’s Journey</a:t>
            </a:r>
          </a:p>
          <a:p>
            <a:pPr lvl="1"/>
            <a:r>
              <a:rPr lang="en-US" dirty="0" smtClean="0"/>
              <a:t>Phase 1</a:t>
            </a:r>
          </a:p>
          <a:p>
            <a:pPr lvl="1"/>
            <a:r>
              <a:rPr lang="en-US" dirty="0" smtClean="0"/>
              <a:t>Lessons Leaned</a:t>
            </a:r>
          </a:p>
          <a:p>
            <a:pPr marL="515938" lvl="1" indent="-515938"/>
            <a:r>
              <a:rPr lang="en-US" dirty="0" smtClean="0"/>
              <a:t>Resources</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grpSp>
        <p:nvGrpSpPr>
          <p:cNvPr id="2" name="Group 2"/>
          <p:cNvGrpSpPr/>
          <p:nvPr/>
        </p:nvGrpSpPr>
        <p:grpSpPr>
          <a:xfrm>
            <a:off x="-5729152" y="-7827636"/>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TextBox 5"/>
          <p:cNvSpPr txBox="1"/>
          <p:nvPr/>
        </p:nvSpPr>
        <p:spPr>
          <a:xfrm>
            <a:off x="1651976" y="716601"/>
            <a:ext cx="8234563" cy="3191195"/>
          </a:xfrm>
          <a:prstGeom prst="rect">
            <a:avLst/>
          </a:prstGeom>
        </p:spPr>
        <p:txBody>
          <a:bodyPr lIns="0" tIns="0" rIns="0" bIns="0" rtlCol="0" anchor="t">
            <a:spAutoFit/>
          </a:bodyPr>
          <a:lstStyle/>
          <a:p>
            <a:pPr marL="0" lvl="0" indent="0" algn="l">
              <a:lnSpc>
                <a:spcPts val="12319"/>
              </a:lnSpc>
            </a:pPr>
            <a:r>
              <a:rPr lang="en-US" sz="11199" dirty="0" smtClean="0">
                <a:solidFill>
                  <a:srgbClr val="FFFFFF"/>
                </a:solidFill>
                <a:latin typeface="Autography"/>
                <a:ea typeface="Autography"/>
                <a:cs typeface="Autography"/>
                <a:sym typeface="Autography"/>
              </a:rPr>
              <a:t>Lessons</a:t>
            </a:r>
          </a:p>
          <a:p>
            <a:pPr marL="0" lvl="0" indent="0" algn="l">
              <a:lnSpc>
                <a:spcPts val="12319"/>
              </a:lnSpc>
            </a:pPr>
            <a:r>
              <a:rPr lang="en-US" sz="11199" dirty="0" smtClean="0">
                <a:solidFill>
                  <a:srgbClr val="FFFFFF"/>
                </a:solidFill>
                <a:latin typeface="Autography"/>
                <a:ea typeface="Autography"/>
                <a:cs typeface="Autography"/>
                <a:sym typeface="Autography"/>
              </a:rPr>
              <a:t>Learned</a:t>
            </a:r>
            <a:endParaRPr lang="en-US" sz="11199" dirty="0">
              <a:solidFill>
                <a:srgbClr val="FFFFFF"/>
              </a:solidFill>
              <a:latin typeface="Autography"/>
              <a:ea typeface="Autography"/>
              <a:cs typeface="Autography"/>
              <a:sym typeface="Autography"/>
            </a:endParaRPr>
          </a:p>
        </p:txBody>
      </p:sp>
      <p:sp>
        <p:nvSpPr>
          <p:cNvPr id="6" name="TextBox 6"/>
          <p:cNvSpPr txBox="1"/>
          <p:nvPr/>
        </p:nvSpPr>
        <p:spPr>
          <a:xfrm>
            <a:off x="7315200" y="1717098"/>
            <a:ext cx="10841459" cy="7017306"/>
          </a:xfrm>
          <a:prstGeom prst="rect">
            <a:avLst/>
          </a:prstGeom>
        </p:spPr>
        <p:txBody>
          <a:bodyPr lIns="0" tIns="0" rIns="0" bIns="0" rtlCol="0" anchor="t">
            <a:spAutoFit/>
          </a:bodyPr>
          <a:lstStyle/>
          <a:p>
            <a:pPr marL="528950" lvl="1" algn="l"/>
            <a:r>
              <a:rPr lang="en-US" sz="4800" b="1" dirty="0" smtClean="0">
                <a:solidFill>
                  <a:srgbClr val="17375E"/>
                </a:solidFill>
                <a:latin typeface="Avenir LT Pro Light"/>
                <a:ea typeface="Avenir LT Pro Light"/>
                <a:cs typeface="Avenir LT Pro Light"/>
                <a:sym typeface="Avenir LT Pro Light"/>
              </a:rPr>
              <a:t>PRAPARE SDOH at Intake</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Case Management &amp; Peer services treatment planned if any positive response (unless clinically contraindicated)</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Goal: increase internal care team referrals</a:t>
            </a:r>
            <a:endParaRPr lang="en-US" sz="2400" dirty="0">
              <a:solidFill>
                <a:srgbClr val="17375E"/>
              </a:solidFill>
              <a:latin typeface="Avenir LT Pro Light"/>
              <a:ea typeface="Avenir LT Pro Light"/>
              <a:cs typeface="Avenir LT Pro Light"/>
              <a:sym typeface="Avenir LT Pro Light"/>
            </a:endParaRPr>
          </a:p>
          <a:p>
            <a:pPr marL="528950" lvl="1" algn="l"/>
            <a:r>
              <a:rPr lang="en-US" sz="4800" b="1" dirty="0" smtClean="0">
                <a:solidFill>
                  <a:srgbClr val="17375E"/>
                </a:solidFill>
                <a:latin typeface="Avenir LT Pro Light"/>
                <a:ea typeface="Avenir LT Pro Light"/>
                <a:cs typeface="Avenir LT Pro Light"/>
                <a:sym typeface="Avenir LT Pro Light"/>
              </a:rPr>
              <a:t>Empanelment Reevaluation</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135 clients per therapist (2019-2023 norm) is proving unsustainable</a:t>
            </a:r>
          </a:p>
          <a:p>
            <a:pPr marL="914400" lvl="1" indent="-385763"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Revisiting panel size which will impact staffing model</a:t>
            </a:r>
            <a:endParaRPr lang="en-US" sz="2400" dirty="0">
              <a:solidFill>
                <a:srgbClr val="17375E"/>
              </a:solidFill>
              <a:latin typeface="Avenir LT Pro Light"/>
              <a:ea typeface="Avenir LT Pro Light"/>
              <a:cs typeface="Avenir LT Pro Light"/>
              <a:sym typeface="Avenir LT Pro Light"/>
            </a:endParaRPr>
          </a:p>
          <a:p>
            <a:pPr marL="528950" lvl="1" algn="l"/>
            <a:r>
              <a:rPr lang="en-US" sz="4800" b="1" dirty="0" smtClean="0">
                <a:solidFill>
                  <a:srgbClr val="17375E"/>
                </a:solidFill>
                <a:latin typeface="Avenir LT Pro Light"/>
                <a:ea typeface="Avenir LT Pro Light"/>
                <a:cs typeface="Avenir LT Pro Light"/>
                <a:sym typeface="Avenir LT Pro Light"/>
              </a:rPr>
              <a:t>Intake Model Adjustment</a:t>
            </a:r>
          </a:p>
          <a:p>
            <a:pPr marL="858838" lvl="1" indent="-330200"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Recruiting designated Intake Specialists to manage all intakes</a:t>
            </a:r>
          </a:p>
          <a:p>
            <a:pPr marL="528950" lvl="1" algn="l"/>
            <a:r>
              <a:rPr lang="en-US" sz="4800" b="1" dirty="0" smtClean="0">
                <a:solidFill>
                  <a:srgbClr val="17375E"/>
                </a:solidFill>
                <a:latin typeface="Avenir LT Pro Light"/>
                <a:ea typeface="Avenir LT Pro Light"/>
                <a:cs typeface="Avenir LT Pro Light"/>
                <a:sym typeface="Avenir LT Pro Light"/>
              </a:rPr>
              <a:t>Appointment Category Gap</a:t>
            </a:r>
          </a:p>
          <a:p>
            <a:pPr marL="871850" lvl="1" indent="-342900" algn="l">
              <a:buFont typeface="Arial" panose="020B0604020202020204" pitchFamily="34" charset="0"/>
              <a:buChar char="•"/>
            </a:pPr>
            <a:r>
              <a:rPr lang="en-US" sz="2400" dirty="0" smtClean="0">
                <a:solidFill>
                  <a:srgbClr val="17375E"/>
                </a:solidFill>
                <a:latin typeface="Avenir LT Pro Light"/>
                <a:ea typeface="Avenir LT Pro Light"/>
                <a:cs typeface="Avenir LT Pro Light"/>
                <a:sym typeface="Avenir LT Pro Light"/>
              </a:rPr>
              <a:t>Need specific category and time for New Client Treatment Plan sessions</a:t>
            </a:r>
          </a:p>
          <a:p>
            <a:pPr marL="528950" lvl="1" algn="l"/>
            <a:r>
              <a:rPr lang="en-US" sz="4800" b="1" dirty="0" smtClean="0">
                <a:solidFill>
                  <a:srgbClr val="17375E"/>
                </a:solidFill>
                <a:latin typeface="Avenir LT Pro Light"/>
                <a:ea typeface="Avenir LT Pro Light"/>
                <a:cs typeface="Avenir LT Pro Light"/>
                <a:sym typeface="Avenir LT Pro Light"/>
              </a:rPr>
              <a:t>Technology Alignment</a:t>
            </a:r>
          </a:p>
          <a:p>
            <a:pPr marL="871850" lvl="1" indent="-342900" algn="l">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Current EHR Inconsisten</a:t>
            </a:r>
            <a:r>
              <a:rPr lang="en-US" sz="2400" b="1" dirty="0" smtClean="0">
                <a:solidFill>
                  <a:srgbClr val="17375E"/>
                </a:solidFill>
                <a:latin typeface="Avenir LT Pro Light"/>
                <a:ea typeface="Avenir LT Pro Light"/>
                <a:cs typeface="Avenir LT Pro Light"/>
                <a:sym typeface="Avenir LT Pro Light"/>
              </a:rPr>
              <a:t>t with new scheduling and care goals</a:t>
            </a:r>
          </a:p>
          <a:p>
            <a:pPr marL="871850" lvl="1" indent="-342900" algn="l">
              <a:buFont typeface="Arial" panose="020B0604020202020204" pitchFamily="34" charset="0"/>
              <a:buChar char="•"/>
            </a:pPr>
            <a:r>
              <a:rPr lang="en-US" sz="2400" b="1" dirty="0" smtClean="0">
                <a:solidFill>
                  <a:srgbClr val="17375E"/>
                </a:solidFill>
                <a:latin typeface="Avenir LT Pro Light"/>
                <a:ea typeface="Avenir LT Pro Light"/>
                <a:cs typeface="Avenir LT Pro Light"/>
                <a:sym typeface="Avenir LT Pro Light"/>
              </a:rPr>
              <a:t>Transitioning to NextGen Healthcare, going live October 1, 2025</a:t>
            </a:r>
            <a:endParaRPr lang="en-US" sz="2400" b="1" dirty="0">
              <a:solidFill>
                <a:srgbClr val="17375E"/>
              </a:solidFill>
              <a:latin typeface="Avenir LT Pro Light"/>
              <a:ea typeface="Avenir LT Pro Light"/>
              <a:cs typeface="Avenir LT Pro Light"/>
              <a:sym typeface="Avenir LT Pro Light"/>
            </a:endParaRPr>
          </a:p>
        </p:txBody>
      </p:sp>
    </p:spTree>
    <p:extLst>
      <p:ext uri="{BB962C8B-B14F-4D97-AF65-F5344CB8AC3E}">
        <p14:creationId xmlns:p14="http://schemas.microsoft.com/office/powerpoint/2010/main" val="388726138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t="-47508" b="-47508"/>
            </a:stretch>
          </a:blipFill>
        </p:spPr>
      </p:sp>
      <p:sp>
        <p:nvSpPr>
          <p:cNvPr id="3" name="TextBox 3"/>
          <p:cNvSpPr txBox="1"/>
          <p:nvPr/>
        </p:nvSpPr>
        <p:spPr>
          <a:xfrm>
            <a:off x="3031252" y="4381500"/>
            <a:ext cx="12225495" cy="2648572"/>
          </a:xfrm>
          <a:prstGeom prst="rect">
            <a:avLst/>
          </a:prstGeom>
        </p:spPr>
        <p:txBody>
          <a:bodyPr lIns="0" tIns="0" rIns="0" bIns="0" rtlCol="0" anchor="t">
            <a:spAutoFit/>
          </a:bodyPr>
          <a:lstStyle/>
          <a:p>
            <a:pPr marL="0" lvl="0" indent="0" algn="ctr">
              <a:lnSpc>
                <a:spcPts val="15728"/>
              </a:lnSpc>
            </a:pPr>
            <a:r>
              <a:rPr lang="en-US" sz="14298" dirty="0">
                <a:solidFill>
                  <a:srgbClr val="FFFFFF"/>
                </a:solidFill>
                <a:latin typeface="Autography"/>
                <a:ea typeface="Autography"/>
                <a:cs typeface="Autography"/>
                <a:sym typeface="Autography"/>
              </a:rPr>
              <a:t>Questions?</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AutoShape 2"/>
          <p:cNvSpPr/>
          <p:nvPr/>
        </p:nvSpPr>
        <p:spPr>
          <a:xfrm>
            <a:off x="-1677" y="477182"/>
            <a:ext cx="18289677" cy="0"/>
          </a:xfrm>
          <a:prstGeom prst="line">
            <a:avLst/>
          </a:prstGeom>
          <a:ln w="952500" cap="flat">
            <a:solidFill>
              <a:srgbClr val="17375E"/>
            </a:solidFill>
            <a:prstDash val="solid"/>
            <a:headEnd type="none" w="sm" len="sm"/>
            <a:tailEnd type="none" w="sm" len="sm"/>
          </a:ln>
        </p:spPr>
      </p:sp>
      <p:sp>
        <p:nvSpPr>
          <p:cNvPr id="3" name="Freeform 3"/>
          <p:cNvSpPr/>
          <p:nvPr/>
        </p:nvSpPr>
        <p:spPr>
          <a:xfrm>
            <a:off x="6019800" y="1095943"/>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5" name="TextBox 5"/>
          <p:cNvSpPr txBox="1"/>
          <p:nvPr/>
        </p:nvSpPr>
        <p:spPr>
          <a:xfrm>
            <a:off x="1371600" y="2393163"/>
            <a:ext cx="16649313" cy="1442639"/>
          </a:xfrm>
          <a:prstGeom prst="rect">
            <a:avLst/>
          </a:prstGeom>
        </p:spPr>
        <p:txBody>
          <a:bodyPr lIns="0" tIns="0" rIns="0" bIns="0" rtlCol="0" anchor="t">
            <a:spAutoFit/>
          </a:bodyPr>
          <a:lstStyle/>
          <a:p>
            <a:pPr marL="0" lvl="0" indent="0" algn="ctr">
              <a:lnSpc>
                <a:spcPts val="10999"/>
              </a:lnSpc>
            </a:pPr>
            <a:r>
              <a:rPr lang="en-US" sz="9999" dirty="0" smtClean="0">
                <a:solidFill>
                  <a:srgbClr val="17375E"/>
                </a:solidFill>
                <a:latin typeface="Autography"/>
                <a:ea typeface="Autography"/>
                <a:cs typeface="Autography"/>
                <a:sym typeface="Autography"/>
              </a:rPr>
              <a:t>Resources</a:t>
            </a:r>
            <a:endParaRPr lang="en-US" sz="9999" dirty="0">
              <a:solidFill>
                <a:srgbClr val="17375E"/>
              </a:solidFill>
              <a:latin typeface="Autography"/>
              <a:ea typeface="Autography"/>
              <a:cs typeface="Autography"/>
              <a:sym typeface="Autography"/>
            </a:endParaRPr>
          </a:p>
        </p:txBody>
      </p:sp>
      <p:sp>
        <p:nvSpPr>
          <p:cNvPr id="6" name="TextBox 5"/>
          <p:cNvSpPr txBox="1"/>
          <p:nvPr/>
        </p:nvSpPr>
        <p:spPr>
          <a:xfrm>
            <a:off x="1295400" y="4152900"/>
            <a:ext cx="6602577" cy="3877985"/>
          </a:xfrm>
          <a:prstGeom prst="rect">
            <a:avLst/>
          </a:prstGeom>
          <a:noFill/>
        </p:spPr>
        <p:txBody>
          <a:bodyPr wrap="none" rtlCol="0">
            <a:spAutoFit/>
          </a:bodyPr>
          <a:lstStyle/>
          <a:p>
            <a:r>
              <a:rPr lang="en-US" sz="2400" b="1" dirty="0">
                <a:solidFill>
                  <a:schemeClr val="tx2"/>
                </a:solidFill>
              </a:rPr>
              <a:t>National Statistics</a:t>
            </a:r>
            <a:endParaRPr lang="en-US" sz="2400" dirty="0">
              <a:solidFill>
                <a:schemeClr val="tx2"/>
              </a:solidFill>
            </a:endParaRPr>
          </a:p>
          <a:p>
            <a:r>
              <a:rPr lang="en-US" dirty="0">
                <a:solidFill>
                  <a:schemeClr val="tx2"/>
                </a:solidFill>
                <a:hlinkClick r:id="rId4"/>
              </a:rPr>
              <a:t>Mental Health America – State of Mental Health in America Report</a:t>
            </a:r>
            <a:endParaRPr lang="en-US" dirty="0">
              <a:solidFill>
                <a:schemeClr val="tx2"/>
              </a:solidFill>
            </a:endParaRPr>
          </a:p>
          <a:p>
            <a:r>
              <a:rPr lang="en-US" dirty="0">
                <a:solidFill>
                  <a:schemeClr val="tx2"/>
                </a:solidFill>
                <a:hlinkClick r:id="rId5"/>
              </a:rPr>
              <a:t>National Institute of Mental Health (NIMH) – Mental Illness Statistics</a:t>
            </a:r>
            <a:endParaRPr lang="en-US" dirty="0">
              <a:solidFill>
                <a:schemeClr val="tx2"/>
              </a:solidFill>
            </a:endParaRPr>
          </a:p>
          <a:p>
            <a:r>
              <a:rPr lang="en-US" dirty="0">
                <a:solidFill>
                  <a:schemeClr val="tx2"/>
                </a:solidFill>
                <a:hlinkClick r:id="rId6"/>
              </a:rPr>
              <a:t>SAMHSA – National Survey on Drug Use and Health</a:t>
            </a:r>
            <a:endParaRPr lang="en-US" dirty="0">
              <a:solidFill>
                <a:schemeClr val="tx2"/>
              </a:solidFill>
            </a:endParaRPr>
          </a:p>
          <a:p>
            <a:r>
              <a:rPr lang="en-US" dirty="0">
                <a:solidFill>
                  <a:schemeClr val="tx2"/>
                </a:solidFill>
                <a:hlinkClick r:id="rId7"/>
              </a:rPr>
              <a:t>NAMI – Mental Health by the Numbers</a:t>
            </a:r>
            <a:endParaRPr lang="en-US" dirty="0">
              <a:solidFill>
                <a:schemeClr val="tx2"/>
              </a:solidFill>
            </a:endParaRPr>
          </a:p>
          <a:p>
            <a:r>
              <a:rPr lang="en-US" dirty="0">
                <a:solidFill>
                  <a:schemeClr val="tx2"/>
                </a:solidFill>
                <a:hlinkClick r:id="rId8"/>
              </a:rPr>
              <a:t>Annie E. Casey Foundation – Youth Mental Health Data</a:t>
            </a:r>
            <a:endParaRPr lang="en-US" dirty="0">
              <a:solidFill>
                <a:schemeClr val="tx2"/>
              </a:solidFill>
            </a:endParaRPr>
          </a:p>
          <a:p>
            <a:r>
              <a:rPr lang="en-US" dirty="0">
                <a:solidFill>
                  <a:schemeClr val="tx2"/>
                </a:solidFill>
                <a:hlinkClick r:id="rId9"/>
              </a:rPr>
              <a:t>National Survey of Children’s Health (NSCH) Data Portal</a:t>
            </a:r>
            <a:endParaRPr lang="en-US" dirty="0">
              <a:solidFill>
                <a:schemeClr val="tx2"/>
              </a:solidFill>
            </a:endParaRPr>
          </a:p>
          <a:p>
            <a:r>
              <a:rPr lang="en-US" sz="2400" b="1" dirty="0">
                <a:solidFill>
                  <a:schemeClr val="tx2"/>
                </a:solidFill>
              </a:rPr>
              <a:t>Colorado Rankings</a:t>
            </a:r>
            <a:endParaRPr lang="en-US" sz="2400" dirty="0">
              <a:solidFill>
                <a:schemeClr val="tx2"/>
              </a:solidFill>
            </a:endParaRPr>
          </a:p>
          <a:p>
            <a:r>
              <a:rPr lang="en-US" dirty="0">
                <a:solidFill>
                  <a:schemeClr val="tx2"/>
                </a:solidFill>
                <a:hlinkClick r:id="rId4"/>
              </a:rPr>
              <a:t>MHA State Rankings</a:t>
            </a:r>
            <a:endParaRPr lang="en-US" dirty="0">
              <a:solidFill>
                <a:schemeClr val="tx2"/>
              </a:solidFill>
            </a:endParaRPr>
          </a:p>
          <a:p>
            <a:r>
              <a:rPr lang="en-US" dirty="0">
                <a:solidFill>
                  <a:schemeClr val="tx2"/>
                </a:solidFill>
                <a:hlinkClick r:id="rId10"/>
              </a:rPr>
              <a:t>America’s Health Rankings (United Health Foundation)</a:t>
            </a:r>
            <a:endParaRPr lang="en-US" dirty="0">
              <a:solidFill>
                <a:schemeClr val="tx2"/>
              </a:solidFill>
            </a:endParaRPr>
          </a:p>
          <a:p>
            <a:r>
              <a:rPr lang="en-US" dirty="0" err="1">
                <a:solidFill>
                  <a:schemeClr val="tx2"/>
                </a:solidFill>
                <a:hlinkClick r:id="rId11"/>
              </a:rPr>
              <a:t>Soliant</a:t>
            </a:r>
            <a:r>
              <a:rPr lang="en-US" dirty="0">
                <a:solidFill>
                  <a:schemeClr val="tx2"/>
                </a:solidFill>
                <a:hlinkClick r:id="rId11"/>
              </a:rPr>
              <a:t> Health – Best States for Mental Health Report</a:t>
            </a:r>
            <a:endParaRPr lang="en-US" dirty="0">
              <a:solidFill>
                <a:schemeClr val="tx2"/>
              </a:solidFill>
            </a:endParaRPr>
          </a:p>
          <a:p>
            <a:r>
              <a:rPr lang="en-US" dirty="0" err="1">
                <a:solidFill>
                  <a:schemeClr val="tx2"/>
                </a:solidFill>
                <a:hlinkClick r:id="rId12"/>
              </a:rPr>
              <a:t>Healthline</a:t>
            </a:r>
            <a:r>
              <a:rPr lang="en-US" dirty="0">
                <a:solidFill>
                  <a:schemeClr val="tx2"/>
                </a:solidFill>
                <a:hlinkClick r:id="rId12"/>
              </a:rPr>
              <a:t> – Best and Worst States for Mental Health Care</a:t>
            </a:r>
            <a:endParaRPr lang="en-US" dirty="0">
              <a:solidFill>
                <a:schemeClr val="tx2"/>
              </a:solidFill>
            </a:endParaRPr>
          </a:p>
          <a:p>
            <a:r>
              <a:rPr lang="en-US" dirty="0">
                <a:solidFill>
                  <a:schemeClr val="tx2"/>
                </a:solidFill>
                <a:hlinkClick r:id="rId13"/>
              </a:rPr>
              <a:t>Axis Health – Colorado Mental Health Rankings </a:t>
            </a:r>
            <a:r>
              <a:rPr lang="en-US" dirty="0" smtClean="0">
                <a:solidFill>
                  <a:schemeClr val="tx2"/>
                </a:solidFill>
                <a:hlinkClick r:id="rId13"/>
              </a:rPr>
              <a:t>Update</a:t>
            </a:r>
          </a:p>
        </p:txBody>
      </p:sp>
      <p:sp>
        <p:nvSpPr>
          <p:cNvPr id="7" name="TextBox 6"/>
          <p:cNvSpPr txBox="1"/>
          <p:nvPr/>
        </p:nvSpPr>
        <p:spPr>
          <a:xfrm>
            <a:off x="9143161" y="4152900"/>
            <a:ext cx="9020803" cy="3416320"/>
          </a:xfrm>
          <a:prstGeom prst="rect">
            <a:avLst/>
          </a:prstGeom>
          <a:noFill/>
        </p:spPr>
        <p:txBody>
          <a:bodyPr wrap="none" rtlCol="0">
            <a:spAutoFit/>
          </a:bodyPr>
          <a:lstStyle/>
          <a:p>
            <a:r>
              <a:rPr lang="en-US" sz="2400" b="1" dirty="0">
                <a:solidFill>
                  <a:schemeClr val="tx2"/>
                </a:solidFill>
              </a:rPr>
              <a:t>Lean &amp; Process Improvement</a:t>
            </a:r>
            <a:endParaRPr lang="en-US" sz="2400" dirty="0">
              <a:solidFill>
                <a:schemeClr val="tx2"/>
              </a:solidFill>
            </a:endParaRPr>
          </a:p>
          <a:p>
            <a:r>
              <a:rPr lang="en-US" dirty="0">
                <a:solidFill>
                  <a:schemeClr val="tx2"/>
                </a:solidFill>
                <a:hlinkClick r:id="rId14"/>
              </a:rPr>
              <a:t>Introduction to Lean Six Sigma</a:t>
            </a:r>
            <a:endParaRPr lang="en-US" dirty="0">
              <a:solidFill>
                <a:schemeClr val="tx2"/>
              </a:solidFill>
            </a:endParaRPr>
          </a:p>
          <a:p>
            <a:r>
              <a:rPr lang="en-US" sz="2400" b="1" dirty="0">
                <a:solidFill>
                  <a:schemeClr val="tx2"/>
                </a:solidFill>
              </a:rPr>
              <a:t>Caseload &amp; Empanelment Benchmarks</a:t>
            </a:r>
            <a:endParaRPr lang="en-US" sz="2400" dirty="0">
              <a:solidFill>
                <a:schemeClr val="tx2"/>
              </a:solidFill>
            </a:endParaRPr>
          </a:p>
          <a:p>
            <a:r>
              <a:rPr lang="en-US" dirty="0">
                <a:solidFill>
                  <a:schemeClr val="tx2"/>
                </a:solidFill>
                <a:hlinkClick r:id="rId15"/>
              </a:rPr>
              <a:t>Headway – Average Therapist Caseloads</a:t>
            </a:r>
            <a:endParaRPr lang="en-US" dirty="0">
              <a:solidFill>
                <a:schemeClr val="tx2"/>
              </a:solidFill>
            </a:endParaRPr>
          </a:p>
          <a:p>
            <a:r>
              <a:rPr lang="en-US" dirty="0">
                <a:solidFill>
                  <a:schemeClr val="tx2"/>
                </a:solidFill>
                <a:hlinkClick r:id="rId16"/>
              </a:rPr>
              <a:t>Practice Copilot – Recommended Caseload for Therapists</a:t>
            </a:r>
            <a:endParaRPr lang="en-US" dirty="0">
              <a:solidFill>
                <a:schemeClr val="tx2"/>
              </a:solidFill>
            </a:endParaRPr>
          </a:p>
          <a:p>
            <a:r>
              <a:rPr lang="en-US" dirty="0">
                <a:solidFill>
                  <a:schemeClr val="tx2"/>
                </a:solidFill>
                <a:hlinkClick r:id="rId17"/>
              </a:rPr>
              <a:t>AIMS Center (University of Washington) – Behavioral Health Care Manager Caseload Guideline</a:t>
            </a:r>
            <a:endParaRPr lang="en-US" b="1" dirty="0" smtClean="0">
              <a:solidFill>
                <a:schemeClr val="tx2"/>
              </a:solidFill>
            </a:endParaRPr>
          </a:p>
          <a:p>
            <a:r>
              <a:rPr lang="en-US" sz="2400" b="1" dirty="0" smtClean="0">
                <a:solidFill>
                  <a:schemeClr val="tx2"/>
                </a:solidFill>
              </a:rPr>
              <a:t>Population </a:t>
            </a:r>
            <a:r>
              <a:rPr lang="en-US" sz="2400" b="1" dirty="0">
                <a:solidFill>
                  <a:schemeClr val="tx2"/>
                </a:solidFill>
              </a:rPr>
              <a:t>&amp; Community Definitions</a:t>
            </a:r>
            <a:endParaRPr lang="en-US" sz="2400" dirty="0">
              <a:solidFill>
                <a:schemeClr val="tx2"/>
              </a:solidFill>
            </a:endParaRPr>
          </a:p>
          <a:p>
            <a:r>
              <a:rPr lang="en-US" dirty="0">
                <a:solidFill>
                  <a:schemeClr val="tx2"/>
                </a:solidFill>
                <a:hlinkClick r:id="rId18"/>
              </a:rPr>
              <a:t>U.S. Census Bureau – Block-Level Data (Decennial Census / TIGER Data</a:t>
            </a:r>
            <a:r>
              <a:rPr lang="en-US" dirty="0" smtClean="0">
                <a:solidFill>
                  <a:schemeClr val="tx2"/>
                </a:solidFill>
                <a:hlinkClick r:id="rId18"/>
              </a:rPr>
              <a:t>)</a:t>
            </a:r>
            <a:endParaRPr lang="en-US" dirty="0" smtClean="0">
              <a:solidFill>
                <a:schemeClr val="tx2"/>
              </a:solidFill>
            </a:endParaRPr>
          </a:p>
          <a:p>
            <a:r>
              <a:rPr lang="en-US" dirty="0" smtClean="0">
                <a:solidFill>
                  <a:schemeClr val="tx2"/>
                </a:solidFill>
                <a:hlinkClick r:id="rId19"/>
              </a:rPr>
              <a:t>U.S. Census Bureau – County Population Totals</a:t>
            </a:r>
            <a:endParaRPr lang="en-US" dirty="0">
              <a:solidFill>
                <a:schemeClr val="tx2"/>
              </a:solidFill>
            </a:endParaRPr>
          </a:p>
          <a:p>
            <a:r>
              <a:rPr lang="en-US" dirty="0">
                <a:solidFill>
                  <a:schemeClr val="tx2"/>
                </a:solidFill>
                <a:hlinkClick r:id="rId20"/>
              </a:rPr>
              <a:t>Colorado Behavioral Health Administration – Community Definitions (Frontier, Rural, Urban)</a:t>
            </a:r>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273379511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7375E"/>
        </a:solidFill>
        <a:effectLst/>
      </p:bgPr>
    </p:bg>
    <p:spTree>
      <p:nvGrpSpPr>
        <p:cNvPr id="1" name=""/>
        <p:cNvGrpSpPr/>
        <p:nvPr/>
      </p:nvGrpSpPr>
      <p:grpSpPr>
        <a:xfrm>
          <a:off x="0" y="0"/>
          <a:ext cx="0" cy="0"/>
          <a:chOff x="0" y="0"/>
          <a:chExt cx="0" cy="0"/>
        </a:xfrm>
      </p:grpSpPr>
      <p:sp>
        <p:nvSpPr>
          <p:cNvPr id="2" name="Freeform 2"/>
          <p:cNvSpPr/>
          <p:nvPr/>
        </p:nvSpPr>
        <p:spPr>
          <a:xfrm>
            <a:off x="9714824" y="0"/>
            <a:ext cx="8573176" cy="10287000"/>
          </a:xfrm>
          <a:custGeom>
            <a:avLst/>
            <a:gdLst/>
            <a:ahLst/>
            <a:cxnLst/>
            <a:rect l="l" t="t" r="r" b="b"/>
            <a:pathLst>
              <a:path w="8573176" h="10287000">
                <a:moveTo>
                  <a:pt x="0" y="0"/>
                </a:moveTo>
                <a:lnTo>
                  <a:pt x="8573176" y="0"/>
                </a:lnTo>
                <a:lnTo>
                  <a:pt x="8573176" y="10287000"/>
                </a:lnTo>
                <a:lnTo>
                  <a:pt x="0" y="10287000"/>
                </a:lnTo>
                <a:lnTo>
                  <a:pt x="0" y="0"/>
                </a:lnTo>
                <a:close/>
              </a:path>
            </a:pathLst>
          </a:custGeom>
          <a:blipFill>
            <a:blip r:embed="rId2"/>
            <a:stretch>
              <a:fillRect t="-1039" r="-11003" b="-1039"/>
            </a:stretch>
          </a:blipFill>
        </p:spPr>
      </p:sp>
      <p:sp>
        <p:nvSpPr>
          <p:cNvPr id="3" name="TextBox 3"/>
          <p:cNvSpPr txBox="1"/>
          <p:nvPr/>
        </p:nvSpPr>
        <p:spPr>
          <a:xfrm>
            <a:off x="1028700" y="954410"/>
            <a:ext cx="8115300" cy="9340314"/>
          </a:xfrm>
          <a:prstGeom prst="rect">
            <a:avLst/>
          </a:prstGeom>
        </p:spPr>
        <p:txBody>
          <a:bodyPr lIns="0" tIns="0" rIns="0" bIns="0" rtlCol="0" anchor="t">
            <a:spAutoFit/>
          </a:bodyPr>
          <a:lstStyle/>
          <a:p>
            <a:pPr marL="0" lvl="0" indent="0" algn="l">
              <a:lnSpc>
                <a:spcPts val="14519"/>
              </a:lnSpc>
            </a:pPr>
            <a:r>
              <a:rPr lang="en-US" sz="13199" dirty="0" smtClean="0">
                <a:solidFill>
                  <a:srgbClr val="FFFFFF"/>
                </a:solidFill>
                <a:latin typeface="Autography"/>
                <a:ea typeface="Autography"/>
                <a:cs typeface="Autography"/>
                <a:sym typeface="Autography"/>
              </a:rPr>
              <a:t>Why Access Matters in Todays Data Driven Environment</a:t>
            </a:r>
            <a:endParaRPr lang="en-US" sz="13199" dirty="0">
              <a:solidFill>
                <a:srgbClr val="FFFFFF"/>
              </a:solidFill>
              <a:latin typeface="Autography"/>
              <a:ea typeface="Autography"/>
              <a:cs typeface="Autography"/>
              <a:sym typeface="Autography"/>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74069" y="-8701552"/>
            <a:ext cx="18636139" cy="12522171"/>
            <a:chOff x="0" y="0"/>
            <a:chExt cx="863656" cy="580316"/>
          </a:xfrm>
        </p:grpSpPr>
        <p:sp>
          <p:nvSpPr>
            <p:cNvPr id="3" name="Freeform 3"/>
            <p:cNvSpPr/>
            <p:nvPr/>
          </p:nvSpPr>
          <p:spPr>
            <a:xfrm>
              <a:off x="0" y="0"/>
              <a:ext cx="863656" cy="580316"/>
            </a:xfrm>
            <a:custGeom>
              <a:avLst/>
              <a:gdLst/>
              <a:ahLst/>
              <a:cxnLst/>
              <a:rect l="l" t="t" r="r" b="b"/>
              <a:pathLst>
                <a:path w="863656" h="580316">
                  <a:moveTo>
                    <a:pt x="431828" y="0"/>
                  </a:moveTo>
                  <a:cubicBezTo>
                    <a:pt x="193336" y="0"/>
                    <a:pt x="0" y="129908"/>
                    <a:pt x="0" y="290158"/>
                  </a:cubicBezTo>
                  <a:cubicBezTo>
                    <a:pt x="0" y="450408"/>
                    <a:pt x="193336" y="580316"/>
                    <a:pt x="431828" y="580316"/>
                  </a:cubicBezTo>
                  <a:cubicBezTo>
                    <a:pt x="670320" y="580316"/>
                    <a:pt x="863656" y="450408"/>
                    <a:pt x="863656" y="290158"/>
                  </a:cubicBezTo>
                  <a:cubicBezTo>
                    <a:pt x="863656" y="129908"/>
                    <a:pt x="670320" y="0"/>
                    <a:pt x="431828" y="0"/>
                  </a:cubicBezTo>
                  <a:close/>
                </a:path>
              </a:pathLst>
            </a:custGeom>
            <a:solidFill>
              <a:srgbClr val="17375E"/>
            </a:solidFill>
          </p:spPr>
        </p:sp>
        <p:sp>
          <p:nvSpPr>
            <p:cNvPr id="4" name="TextBox 4"/>
            <p:cNvSpPr txBox="1"/>
            <p:nvPr/>
          </p:nvSpPr>
          <p:spPr>
            <a:xfrm>
              <a:off x="80968" y="6780"/>
              <a:ext cx="701720"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4953000" y="211238"/>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6" name="TextBox 6"/>
          <p:cNvSpPr txBox="1"/>
          <p:nvPr/>
        </p:nvSpPr>
        <p:spPr>
          <a:xfrm>
            <a:off x="2743200" y="1475539"/>
            <a:ext cx="13422789" cy="1758110"/>
          </a:xfrm>
          <a:prstGeom prst="rect">
            <a:avLst/>
          </a:prstGeom>
        </p:spPr>
        <p:txBody>
          <a:bodyPr lIns="0" tIns="0" rIns="0" bIns="0" rtlCol="0" anchor="t">
            <a:spAutoFit/>
          </a:bodyPr>
          <a:lstStyle/>
          <a:p>
            <a:pPr marL="0" lvl="0" indent="0" algn="ctr">
              <a:lnSpc>
                <a:spcPts val="13419"/>
              </a:lnSpc>
            </a:pPr>
            <a:r>
              <a:rPr lang="en-US" sz="12199" dirty="0" smtClean="0">
                <a:solidFill>
                  <a:srgbClr val="FFFFFF"/>
                </a:solidFill>
                <a:latin typeface="Autography"/>
                <a:ea typeface="Autography"/>
                <a:cs typeface="Autography"/>
                <a:sym typeface="Autography"/>
              </a:rPr>
              <a:t>Accessibility</a:t>
            </a:r>
            <a:endParaRPr lang="en-US" sz="12199" dirty="0">
              <a:solidFill>
                <a:srgbClr val="FFFFFF"/>
              </a:solidFill>
              <a:latin typeface="Autography"/>
              <a:ea typeface="Autography"/>
              <a:cs typeface="Autography"/>
              <a:sym typeface="Autography"/>
            </a:endParaRPr>
          </a:p>
        </p:txBody>
      </p:sp>
      <p:sp>
        <p:nvSpPr>
          <p:cNvPr id="7" name="TextBox 7"/>
          <p:cNvSpPr txBox="1"/>
          <p:nvPr/>
        </p:nvSpPr>
        <p:spPr>
          <a:xfrm>
            <a:off x="2289287" y="4244279"/>
            <a:ext cx="13422789" cy="580800"/>
          </a:xfrm>
          <a:prstGeom prst="rect">
            <a:avLst/>
          </a:prstGeom>
        </p:spPr>
        <p:txBody>
          <a:bodyPr lIns="0" tIns="0" rIns="0" bIns="0" rtlCol="0" anchor="t">
            <a:spAutoFit/>
          </a:bodyPr>
          <a:lstStyle/>
          <a:p>
            <a:pPr lvl="0">
              <a:lnSpc>
                <a:spcPts val="4899"/>
              </a:lnSpc>
              <a:spcBef>
                <a:spcPct val="0"/>
              </a:spcBef>
            </a:pPr>
            <a:r>
              <a:rPr lang="en-US" sz="3499" b="1" dirty="0" smtClean="0">
                <a:solidFill>
                  <a:srgbClr val="17375E"/>
                </a:solidFill>
                <a:latin typeface="Avenir Bold"/>
                <a:ea typeface="Avenir Bold"/>
                <a:cs typeface="Avenir Bold"/>
                <a:sym typeface="Avenir Bold"/>
              </a:rPr>
              <a:t>Colorado’s Behavioral Health Paradox. What national data says? </a:t>
            </a:r>
          </a:p>
        </p:txBody>
      </p:sp>
      <p:sp>
        <p:nvSpPr>
          <p:cNvPr id="9" name="Rectangle 8"/>
          <p:cNvSpPr/>
          <p:nvPr/>
        </p:nvSpPr>
        <p:spPr>
          <a:xfrm>
            <a:off x="4004144" y="5290121"/>
            <a:ext cx="5029200" cy="4291286"/>
          </a:xfrm>
          <a:prstGeom prst="rect">
            <a:avLst/>
          </a:prstGeom>
          <a:solidFill>
            <a:schemeClr val="tx2">
              <a:lumMod val="75000"/>
            </a:schemeClr>
          </a:solidFill>
          <a:ln>
            <a:solidFill>
              <a:srgbClr val="4CAF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ln w="0"/>
              <a:solidFill>
                <a:schemeClr val="accent1"/>
              </a:solidFill>
              <a:effectLst>
                <a:outerShdw blurRad="38100" dist="25400" dir="5400000" algn="ctr" rotWithShape="0">
                  <a:srgbClr val="6E747A">
                    <a:alpha val="43000"/>
                  </a:srgbClr>
                </a:outerShdw>
              </a:effectLst>
            </a:endParaRPr>
          </a:p>
          <a:p>
            <a:pPr>
              <a:defRPr sz="2000" b="1">
                <a:solidFill>
                  <a:srgbClr val="2E7D32"/>
                </a:solidFill>
              </a:defRPr>
            </a:pPr>
            <a:r>
              <a:rPr dirty="0">
                <a:ln w="0"/>
                <a:solidFill>
                  <a:schemeClr val="bg1"/>
                </a:solidFill>
                <a:effectLst>
                  <a:outerShdw blurRad="38100" dist="25400" dir="5400000" algn="ctr" rotWithShape="0">
                    <a:srgbClr val="6E747A">
                      <a:alpha val="43000"/>
                    </a:srgbClr>
                  </a:outerShdw>
                </a:effectLst>
              </a:rPr>
              <a:t>Access Looks Decent</a:t>
            </a:r>
          </a:p>
          <a:p>
            <a:pPr>
              <a:defRPr sz="1600"/>
            </a:pPr>
            <a:r>
              <a:rPr dirty="0">
                <a:ln w="0"/>
                <a:solidFill>
                  <a:schemeClr val="bg1"/>
                </a:solidFill>
                <a:effectLst>
                  <a:outerShdw blurRad="38100" dist="25400" dir="5400000" algn="ctr" rotWithShape="0">
                    <a:srgbClr val="6E747A">
                      <a:alpha val="43000"/>
                    </a:srgbClr>
                  </a:outerShdw>
                </a:effectLst>
              </a:rPr>
              <a:t>• 11th (</a:t>
            </a:r>
            <a:r>
              <a:rPr dirty="0" err="1">
                <a:ln w="0"/>
                <a:solidFill>
                  <a:schemeClr val="bg1"/>
                </a:solidFill>
                <a:effectLst>
                  <a:outerShdw blurRad="38100" dist="25400" dir="5400000" algn="ctr" rotWithShape="0">
                    <a:srgbClr val="6E747A">
                      <a:alpha val="43000"/>
                    </a:srgbClr>
                  </a:outerShdw>
                </a:effectLst>
              </a:rPr>
              <a:t>HealthCareInsider</a:t>
            </a:r>
            <a:r>
              <a:rPr dirty="0">
                <a:ln w="0"/>
                <a:solidFill>
                  <a:schemeClr val="bg1"/>
                </a:solidFill>
                <a:effectLst>
                  <a:outerShdw blurRad="38100" dist="25400" dir="5400000" algn="ctr" rotWithShape="0">
                    <a:srgbClr val="6E747A">
                      <a:alpha val="43000"/>
                    </a:srgbClr>
                  </a:outerShdw>
                </a:effectLst>
              </a:rPr>
              <a:t>)</a:t>
            </a:r>
            <a:br>
              <a:rPr dirty="0">
                <a:ln w="0"/>
                <a:solidFill>
                  <a:schemeClr val="bg1"/>
                </a:solidFill>
                <a:effectLst>
                  <a:outerShdw blurRad="38100" dist="25400" dir="5400000" algn="ctr" rotWithShape="0">
                    <a:srgbClr val="6E747A">
                      <a:alpha val="43000"/>
                    </a:srgbClr>
                  </a:outerShdw>
                </a:effectLst>
              </a:rPr>
            </a:br>
            <a:r>
              <a:rPr dirty="0">
                <a:ln w="0"/>
                <a:solidFill>
                  <a:schemeClr val="bg1"/>
                </a:solidFill>
                <a:effectLst>
                  <a:outerShdw blurRad="38100" dist="25400" dir="5400000" algn="ctr" rotWithShape="0">
                    <a:srgbClr val="6E747A">
                      <a:alpha val="43000"/>
                    </a:srgbClr>
                  </a:outerShdw>
                </a:effectLst>
              </a:rPr>
              <a:t>• 15th (</a:t>
            </a:r>
            <a:r>
              <a:rPr dirty="0" err="1">
                <a:ln w="0"/>
                <a:solidFill>
                  <a:schemeClr val="bg1"/>
                </a:solidFill>
                <a:effectLst>
                  <a:outerShdw blurRad="38100" dist="25400" dir="5400000" algn="ctr" rotWithShape="0">
                    <a:srgbClr val="6E747A">
                      <a:alpha val="43000"/>
                    </a:srgbClr>
                  </a:outerShdw>
                </a:effectLst>
              </a:rPr>
              <a:t>Soliant</a:t>
            </a:r>
            <a:r>
              <a:rPr dirty="0">
                <a:ln w="0"/>
                <a:solidFill>
                  <a:schemeClr val="bg1"/>
                </a:solidFill>
                <a:effectLst>
                  <a:outerShdw blurRad="38100" dist="25400" dir="5400000" algn="ctr" rotWithShape="0">
                    <a:srgbClr val="6E747A">
                      <a:alpha val="43000"/>
                    </a:srgbClr>
                  </a:outerShdw>
                </a:effectLst>
              </a:rPr>
              <a:t>)</a:t>
            </a:r>
            <a:br>
              <a:rPr dirty="0">
                <a:ln w="0"/>
                <a:solidFill>
                  <a:schemeClr val="bg1"/>
                </a:solidFill>
                <a:effectLst>
                  <a:outerShdw blurRad="38100" dist="25400" dir="5400000" algn="ctr" rotWithShape="0">
                    <a:srgbClr val="6E747A">
                      <a:alpha val="43000"/>
                    </a:srgbClr>
                  </a:outerShdw>
                </a:effectLst>
              </a:rPr>
            </a:br>
            <a:r>
              <a:rPr dirty="0">
                <a:ln w="0"/>
                <a:solidFill>
                  <a:schemeClr val="bg1"/>
                </a:solidFill>
                <a:effectLst>
                  <a:outerShdw blurRad="38100" dist="25400" dir="5400000" algn="ctr" rotWithShape="0">
                    <a:srgbClr val="6E747A">
                      <a:alpha val="43000"/>
                    </a:srgbClr>
                  </a:outerShdw>
                </a:effectLst>
              </a:rPr>
              <a:t>• 9th–10th (</a:t>
            </a:r>
            <a:r>
              <a:rPr dirty="0" smtClean="0">
                <a:ln w="0"/>
                <a:solidFill>
                  <a:schemeClr val="bg1"/>
                </a:solidFill>
                <a:effectLst>
                  <a:outerShdw blurRad="38100" dist="25400" dir="5400000" algn="ctr" rotWithShape="0">
                    <a:srgbClr val="6E747A">
                      <a:alpha val="43000"/>
                    </a:srgbClr>
                  </a:outerShdw>
                </a:effectLst>
              </a:rPr>
              <a:t>A</a:t>
            </a:r>
            <a:r>
              <a:rPr lang="en-US" dirty="0" smtClean="0">
                <a:ln w="0"/>
                <a:solidFill>
                  <a:schemeClr val="bg1"/>
                </a:solidFill>
                <a:effectLst>
                  <a:outerShdw blurRad="38100" dist="25400" dir="5400000" algn="ctr" rotWithShape="0">
                    <a:srgbClr val="6E747A">
                      <a:alpha val="43000"/>
                    </a:srgbClr>
                  </a:outerShdw>
                </a:effectLst>
              </a:rPr>
              <a:t>mericas </a:t>
            </a:r>
            <a:r>
              <a:rPr dirty="0" smtClean="0">
                <a:ln w="0"/>
                <a:solidFill>
                  <a:schemeClr val="bg1"/>
                </a:solidFill>
                <a:effectLst>
                  <a:outerShdw blurRad="38100" dist="25400" dir="5400000" algn="ctr" rotWithShape="0">
                    <a:srgbClr val="6E747A">
                      <a:alpha val="43000"/>
                    </a:srgbClr>
                  </a:outerShdw>
                </a:effectLst>
              </a:rPr>
              <a:t>H</a:t>
            </a:r>
            <a:r>
              <a:rPr lang="en-US" dirty="0" smtClean="0">
                <a:ln w="0"/>
                <a:solidFill>
                  <a:schemeClr val="bg1"/>
                </a:solidFill>
                <a:effectLst>
                  <a:outerShdw blurRad="38100" dist="25400" dir="5400000" algn="ctr" rotWithShape="0">
                    <a:srgbClr val="6E747A">
                      <a:alpha val="43000"/>
                    </a:srgbClr>
                  </a:outerShdw>
                </a:effectLst>
              </a:rPr>
              <a:t>ealth </a:t>
            </a:r>
            <a:r>
              <a:rPr dirty="0" smtClean="0">
                <a:ln w="0"/>
                <a:solidFill>
                  <a:schemeClr val="bg1"/>
                </a:solidFill>
                <a:effectLst>
                  <a:outerShdw blurRad="38100" dist="25400" dir="5400000" algn="ctr" rotWithShape="0">
                    <a:srgbClr val="6E747A">
                      <a:alpha val="43000"/>
                    </a:srgbClr>
                  </a:outerShdw>
                </a:effectLst>
              </a:rPr>
              <a:t>R</a:t>
            </a:r>
            <a:r>
              <a:rPr lang="en-US" dirty="0" smtClean="0">
                <a:ln w="0"/>
                <a:solidFill>
                  <a:schemeClr val="bg1"/>
                </a:solidFill>
                <a:effectLst>
                  <a:outerShdw blurRad="38100" dist="25400" dir="5400000" algn="ctr" rotWithShape="0">
                    <a:srgbClr val="6E747A">
                      <a:alpha val="43000"/>
                    </a:srgbClr>
                  </a:outerShdw>
                </a:effectLst>
              </a:rPr>
              <a:t>ankings</a:t>
            </a:r>
            <a:r>
              <a:rPr dirty="0" smtClean="0">
                <a:ln w="0"/>
                <a:solidFill>
                  <a:schemeClr val="bg1"/>
                </a:solidFill>
                <a:effectLst>
                  <a:outerShdw blurRad="38100" dist="25400" dir="5400000" algn="ctr" rotWithShape="0">
                    <a:srgbClr val="6E747A">
                      <a:alpha val="43000"/>
                    </a:srgbClr>
                  </a:outerShdw>
                </a:effectLst>
              </a:rPr>
              <a:t>)</a:t>
            </a:r>
            <a:endParaRPr dirty="0">
              <a:ln w="0"/>
              <a:solidFill>
                <a:schemeClr val="bg1"/>
              </a:solidFill>
              <a:effectLst>
                <a:outerShdw blurRad="38100" dist="25400" dir="5400000" algn="ctr" rotWithShape="0">
                  <a:srgbClr val="6E747A">
                    <a:alpha val="43000"/>
                  </a:srgbClr>
                </a:outerShdw>
              </a:effectLst>
            </a:endParaRPr>
          </a:p>
        </p:txBody>
      </p:sp>
      <p:sp>
        <p:nvSpPr>
          <p:cNvPr id="11" name="Rectangle 10"/>
          <p:cNvSpPr/>
          <p:nvPr/>
        </p:nvSpPr>
        <p:spPr>
          <a:xfrm>
            <a:off x="9067800" y="5300853"/>
            <a:ext cx="5029200" cy="4280554"/>
          </a:xfrm>
          <a:prstGeom prst="rect">
            <a:avLst/>
          </a:prstGeom>
          <a:solidFill>
            <a:schemeClr val="accent6">
              <a:lumMod val="75000"/>
            </a:schemeClr>
          </a:solidFill>
          <a:ln>
            <a:solidFill>
              <a:srgbClr val="F4433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dirty="0"/>
          </a:p>
          <a:p>
            <a:pPr>
              <a:defRPr sz="2000" b="1">
                <a:solidFill>
                  <a:srgbClr val="B71C1C"/>
                </a:solidFill>
              </a:defRPr>
            </a:pPr>
            <a:r>
              <a:rPr dirty="0">
                <a:solidFill>
                  <a:schemeClr val="bg1"/>
                </a:solidFill>
              </a:rPr>
              <a:t>Outcomes Are Among the Worst</a:t>
            </a:r>
          </a:p>
          <a:p>
            <a:pPr>
              <a:defRPr sz="1600"/>
            </a:pPr>
            <a:r>
              <a:rPr dirty="0">
                <a:solidFill>
                  <a:schemeClr val="bg1"/>
                </a:solidFill>
              </a:rPr>
              <a:t>• 40th–46th (</a:t>
            </a:r>
            <a:r>
              <a:rPr dirty="0" smtClean="0">
                <a:solidFill>
                  <a:schemeClr val="bg1"/>
                </a:solidFill>
              </a:rPr>
              <a:t>M</a:t>
            </a:r>
            <a:r>
              <a:rPr lang="en-US" dirty="0" smtClean="0">
                <a:solidFill>
                  <a:schemeClr val="bg1"/>
                </a:solidFill>
              </a:rPr>
              <a:t>ental </a:t>
            </a:r>
            <a:r>
              <a:rPr dirty="0" smtClean="0">
                <a:solidFill>
                  <a:schemeClr val="bg1"/>
                </a:solidFill>
              </a:rPr>
              <a:t>H</a:t>
            </a:r>
            <a:r>
              <a:rPr lang="en-US" dirty="0" smtClean="0">
                <a:solidFill>
                  <a:schemeClr val="bg1"/>
                </a:solidFill>
              </a:rPr>
              <a:t>ealth </a:t>
            </a:r>
            <a:r>
              <a:rPr dirty="0" smtClean="0">
                <a:solidFill>
                  <a:schemeClr val="bg1"/>
                </a:solidFill>
              </a:rPr>
              <a:t>A</a:t>
            </a:r>
            <a:r>
              <a:rPr lang="en-US" dirty="0" smtClean="0">
                <a:solidFill>
                  <a:schemeClr val="bg1"/>
                </a:solidFill>
              </a:rPr>
              <a:t>merica</a:t>
            </a:r>
            <a:r>
              <a:rPr dirty="0" smtClean="0">
                <a:solidFill>
                  <a:schemeClr val="bg1"/>
                </a:solidFill>
              </a:rPr>
              <a:t>)</a:t>
            </a:r>
            <a:r>
              <a:rPr dirty="0">
                <a:solidFill>
                  <a:schemeClr val="bg1"/>
                </a:solidFill>
              </a:rPr>
              <a:t/>
            </a:r>
            <a:br>
              <a:rPr dirty="0">
                <a:solidFill>
                  <a:schemeClr val="bg1"/>
                </a:solidFill>
              </a:rPr>
            </a:br>
            <a:r>
              <a:rPr dirty="0">
                <a:solidFill>
                  <a:schemeClr val="bg1"/>
                </a:solidFill>
              </a:rPr>
              <a:t>• 50th (Adults, MHA)</a:t>
            </a:r>
            <a:br>
              <a:rPr dirty="0">
                <a:solidFill>
                  <a:schemeClr val="bg1"/>
                </a:solidFill>
              </a:rPr>
            </a:br>
            <a:r>
              <a:rPr dirty="0">
                <a:solidFill>
                  <a:schemeClr val="bg1"/>
                </a:solidFill>
              </a:rPr>
              <a:t>• 10th highest suicide rate</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7375E"/>
        </a:solidFill>
        <a:effectLst/>
      </p:bgPr>
    </p:bg>
    <p:spTree>
      <p:nvGrpSpPr>
        <p:cNvPr id="1" name=""/>
        <p:cNvGrpSpPr/>
        <p:nvPr/>
      </p:nvGrpSpPr>
      <p:grpSpPr>
        <a:xfrm>
          <a:off x="0" y="0"/>
          <a:ext cx="0" cy="0"/>
          <a:chOff x="0" y="0"/>
          <a:chExt cx="0" cy="0"/>
        </a:xfrm>
      </p:grpSpPr>
      <p:sp>
        <p:nvSpPr>
          <p:cNvPr id="2" name="Freeform 2"/>
          <p:cNvSpPr/>
          <p:nvPr/>
        </p:nvSpPr>
        <p:spPr>
          <a:xfrm>
            <a:off x="9714824" y="0"/>
            <a:ext cx="8573176" cy="10287000"/>
          </a:xfrm>
          <a:custGeom>
            <a:avLst/>
            <a:gdLst/>
            <a:ahLst/>
            <a:cxnLst/>
            <a:rect l="l" t="t" r="r" b="b"/>
            <a:pathLst>
              <a:path w="8573176" h="10287000">
                <a:moveTo>
                  <a:pt x="0" y="0"/>
                </a:moveTo>
                <a:lnTo>
                  <a:pt x="8573176" y="0"/>
                </a:lnTo>
                <a:lnTo>
                  <a:pt x="8573176" y="10287000"/>
                </a:lnTo>
                <a:lnTo>
                  <a:pt x="0" y="10287000"/>
                </a:lnTo>
                <a:lnTo>
                  <a:pt x="0" y="0"/>
                </a:lnTo>
                <a:close/>
              </a:path>
            </a:pathLst>
          </a:custGeom>
          <a:blipFill>
            <a:blip r:embed="rId2"/>
            <a:stretch>
              <a:fillRect t="-1039" r="-11003" b="-1039"/>
            </a:stretch>
          </a:blipFill>
        </p:spPr>
      </p:sp>
      <p:sp>
        <p:nvSpPr>
          <p:cNvPr id="3" name="TextBox 3"/>
          <p:cNvSpPr txBox="1"/>
          <p:nvPr/>
        </p:nvSpPr>
        <p:spPr>
          <a:xfrm>
            <a:off x="1028700" y="954410"/>
            <a:ext cx="8115300" cy="7949555"/>
          </a:xfrm>
          <a:prstGeom prst="rect">
            <a:avLst/>
          </a:prstGeom>
        </p:spPr>
        <p:txBody>
          <a:bodyPr lIns="0" tIns="0" rIns="0" bIns="0" rtlCol="0" anchor="t">
            <a:spAutoFit/>
          </a:bodyPr>
          <a:lstStyle/>
          <a:p>
            <a:pPr marL="0" lvl="0" indent="0" algn="l">
              <a:lnSpc>
                <a:spcPts val="14519"/>
              </a:lnSpc>
            </a:pPr>
            <a:r>
              <a:rPr lang="en-US" sz="13199">
                <a:solidFill>
                  <a:srgbClr val="FFFFFF"/>
                </a:solidFill>
                <a:latin typeface="Autography"/>
                <a:ea typeface="Autography"/>
                <a:cs typeface="Autography"/>
                <a:sym typeface="Autography"/>
              </a:rPr>
              <a:t>Lean Thinking in Behavioral Health</a:t>
            </a:r>
          </a:p>
        </p:txBody>
      </p:sp>
    </p:spTree>
    <p:extLst>
      <p:ext uri="{BB962C8B-B14F-4D97-AF65-F5344CB8AC3E}">
        <p14:creationId xmlns:p14="http://schemas.microsoft.com/office/powerpoint/2010/main" val="92062512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321774" y="7199868"/>
            <a:ext cx="2473089" cy="2728926"/>
          </a:xfrm>
          <a:custGeom>
            <a:avLst/>
            <a:gdLst/>
            <a:ahLst/>
            <a:cxnLst/>
            <a:rect l="l" t="t" r="r" b="b"/>
            <a:pathLst>
              <a:path w="2473089" h="2728926">
                <a:moveTo>
                  <a:pt x="0" y="0"/>
                </a:moveTo>
                <a:lnTo>
                  <a:pt x="2473089" y="0"/>
                </a:lnTo>
                <a:lnTo>
                  <a:pt x="2473089" y="2728926"/>
                </a:lnTo>
                <a:lnTo>
                  <a:pt x="0" y="2728926"/>
                </a:lnTo>
                <a:lnTo>
                  <a:pt x="0" y="0"/>
                </a:lnTo>
                <a:close/>
              </a:path>
            </a:pathLst>
          </a:custGeom>
          <a:blipFill>
            <a:blip r:embed="rId3"/>
            <a:stretch>
              <a:fillRect/>
            </a:stretch>
          </a:blipFill>
        </p:spPr>
      </p:sp>
      <p:sp>
        <p:nvSpPr>
          <p:cNvPr id="6" name="TextBox 6"/>
          <p:cNvSpPr txBox="1"/>
          <p:nvPr/>
        </p:nvSpPr>
        <p:spPr>
          <a:xfrm>
            <a:off x="574260" y="1326452"/>
            <a:ext cx="5333005" cy="5974076"/>
          </a:xfrm>
          <a:prstGeom prst="rect">
            <a:avLst/>
          </a:prstGeom>
        </p:spPr>
        <p:txBody>
          <a:bodyPr lIns="0" tIns="0" rIns="0" bIns="0" rtlCol="0" anchor="t">
            <a:spAutoFit/>
          </a:bodyPr>
          <a:lstStyle/>
          <a:p>
            <a:pPr marL="0" lvl="0" indent="0" algn="l">
              <a:lnSpc>
                <a:spcPts val="10889"/>
              </a:lnSpc>
            </a:pPr>
            <a:r>
              <a:rPr lang="en-US" sz="9899">
                <a:solidFill>
                  <a:srgbClr val="FFFFFF"/>
                </a:solidFill>
                <a:latin typeface="Autography"/>
                <a:ea typeface="Autography"/>
                <a:cs typeface="Autography"/>
                <a:sym typeface="Autography"/>
              </a:rPr>
              <a:t>Lean Thinking in Behavioral Health</a:t>
            </a:r>
          </a:p>
        </p:txBody>
      </p:sp>
      <p:sp>
        <p:nvSpPr>
          <p:cNvPr id="11" name="TextBox 11"/>
          <p:cNvSpPr txBox="1"/>
          <p:nvPr/>
        </p:nvSpPr>
        <p:spPr>
          <a:xfrm>
            <a:off x="8229600" y="266700"/>
            <a:ext cx="8898701" cy="1799591"/>
          </a:xfrm>
          <a:prstGeom prst="rect">
            <a:avLst/>
          </a:prstGeom>
        </p:spPr>
        <p:txBody>
          <a:bodyPr lIns="0" tIns="0" rIns="0" bIns="0" rtlCol="0" anchor="t">
            <a:spAutoFit/>
          </a:bodyPr>
          <a:lstStyle/>
          <a:p>
            <a:pPr algn="l">
              <a:lnSpc>
                <a:spcPts val="6859"/>
              </a:lnSpc>
            </a:pPr>
            <a:r>
              <a:rPr lang="en-US" sz="4899" b="1" dirty="0">
                <a:solidFill>
                  <a:srgbClr val="17375E"/>
                </a:solidFill>
                <a:latin typeface="Avenir Bold"/>
                <a:ea typeface="Avenir Bold"/>
                <a:cs typeface="Avenir Bold"/>
                <a:sym typeface="Avenir Bold"/>
              </a:rPr>
              <a:t>The Power of Standard, Repeatable Processes:</a:t>
            </a:r>
          </a:p>
        </p:txBody>
      </p:sp>
      <p:sp>
        <p:nvSpPr>
          <p:cNvPr id="12" name="TextBox 12"/>
          <p:cNvSpPr txBox="1"/>
          <p:nvPr/>
        </p:nvSpPr>
        <p:spPr>
          <a:xfrm>
            <a:off x="7784240" y="1943100"/>
            <a:ext cx="9789420" cy="3231654"/>
          </a:xfrm>
          <a:prstGeom prst="rect">
            <a:avLst/>
          </a:prstGeom>
        </p:spPr>
        <p:txBody>
          <a:bodyPr lIns="0" tIns="0" rIns="0" bIns="0" rtlCol="0" anchor="t">
            <a:spAutoFit/>
          </a:bodyPr>
          <a:lstStyle/>
          <a:p>
            <a:pPr marL="971542" lvl="1" indent="-485771" algn="l">
              <a:lnSpc>
                <a:spcPts val="6299"/>
              </a:lnSpc>
              <a:buFont typeface="Arial"/>
              <a:buChar char="•"/>
            </a:pPr>
            <a:r>
              <a:rPr lang="en-US" sz="4499" dirty="0">
                <a:solidFill>
                  <a:srgbClr val="17375E"/>
                </a:solidFill>
                <a:latin typeface="Avenir"/>
                <a:ea typeface="Avenir"/>
                <a:cs typeface="Avenir"/>
                <a:sym typeface="Avenir"/>
              </a:rPr>
              <a:t>Ensures consistent outcomes</a:t>
            </a:r>
          </a:p>
          <a:p>
            <a:pPr marL="971542" lvl="1" indent="-485771" algn="l">
              <a:lnSpc>
                <a:spcPts val="6299"/>
              </a:lnSpc>
              <a:buFont typeface="Arial"/>
              <a:buChar char="•"/>
            </a:pPr>
            <a:r>
              <a:rPr lang="en-US" sz="4499" dirty="0">
                <a:solidFill>
                  <a:srgbClr val="17375E"/>
                </a:solidFill>
                <a:latin typeface="Avenir"/>
                <a:ea typeface="Avenir"/>
                <a:cs typeface="Avenir"/>
                <a:sym typeface="Avenir"/>
              </a:rPr>
              <a:t>Reduces errors and </a:t>
            </a:r>
            <a:r>
              <a:rPr lang="en-US" sz="4499" dirty="0" smtClean="0">
                <a:solidFill>
                  <a:srgbClr val="17375E"/>
                </a:solidFill>
                <a:latin typeface="Avenir"/>
                <a:ea typeface="Avenir"/>
                <a:cs typeface="Avenir"/>
                <a:sym typeface="Avenir"/>
              </a:rPr>
              <a:t>inefficiencies</a:t>
            </a:r>
          </a:p>
          <a:p>
            <a:pPr marL="971542" lvl="1" indent="-485771">
              <a:lnSpc>
                <a:spcPts val="6299"/>
              </a:lnSpc>
              <a:buFont typeface="Arial"/>
              <a:buChar char="•"/>
            </a:pPr>
            <a:r>
              <a:rPr lang="en-US" sz="4499" dirty="0">
                <a:solidFill>
                  <a:srgbClr val="17375E"/>
                </a:solidFill>
                <a:latin typeface="Avenir"/>
                <a:ea typeface="Avenir"/>
                <a:cs typeface="Avenir"/>
                <a:sym typeface="Avenir"/>
              </a:rPr>
              <a:t>Application to scheduling and staffing in healthcare</a:t>
            </a:r>
            <a:r>
              <a:rPr lang="en-US" sz="4499" dirty="0" smtClean="0">
                <a:solidFill>
                  <a:srgbClr val="17375E"/>
                </a:solidFill>
                <a:latin typeface="Avenir"/>
                <a:ea typeface="Avenir"/>
                <a:cs typeface="Avenir"/>
                <a:sym typeface="Avenir"/>
              </a:rPr>
              <a:t>.</a:t>
            </a:r>
            <a:endParaRPr lang="en-US" sz="4499" dirty="0">
              <a:solidFill>
                <a:srgbClr val="17375E"/>
              </a:solidFill>
              <a:latin typeface="Avenir"/>
              <a:ea typeface="Avenir"/>
              <a:cs typeface="Avenir"/>
              <a:sym typeface="Avenir"/>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7375E"/>
        </a:solidFill>
        <a:effectLst/>
      </p:bgPr>
    </p:bg>
    <p:spTree>
      <p:nvGrpSpPr>
        <p:cNvPr id="1" name=""/>
        <p:cNvGrpSpPr/>
        <p:nvPr/>
      </p:nvGrpSpPr>
      <p:grpSpPr>
        <a:xfrm>
          <a:off x="0" y="0"/>
          <a:ext cx="0" cy="0"/>
          <a:chOff x="0" y="0"/>
          <a:chExt cx="0" cy="0"/>
        </a:xfrm>
      </p:grpSpPr>
      <p:sp>
        <p:nvSpPr>
          <p:cNvPr id="2" name="Freeform 2"/>
          <p:cNvSpPr/>
          <p:nvPr/>
        </p:nvSpPr>
        <p:spPr>
          <a:xfrm>
            <a:off x="9714824" y="0"/>
            <a:ext cx="8573176" cy="10287000"/>
          </a:xfrm>
          <a:custGeom>
            <a:avLst/>
            <a:gdLst/>
            <a:ahLst/>
            <a:cxnLst/>
            <a:rect l="l" t="t" r="r" b="b"/>
            <a:pathLst>
              <a:path w="8573176" h="10287000">
                <a:moveTo>
                  <a:pt x="0" y="0"/>
                </a:moveTo>
                <a:lnTo>
                  <a:pt x="8573176" y="0"/>
                </a:lnTo>
                <a:lnTo>
                  <a:pt x="8573176" y="10287000"/>
                </a:lnTo>
                <a:lnTo>
                  <a:pt x="0" y="10287000"/>
                </a:lnTo>
                <a:lnTo>
                  <a:pt x="0" y="0"/>
                </a:lnTo>
                <a:close/>
              </a:path>
            </a:pathLst>
          </a:custGeom>
          <a:blipFill>
            <a:blip r:embed="rId2"/>
            <a:stretch>
              <a:fillRect t="-1039" r="-11003" b="-1039"/>
            </a:stretch>
          </a:blipFill>
        </p:spPr>
      </p:sp>
      <p:sp>
        <p:nvSpPr>
          <p:cNvPr id="3" name="TextBox 3"/>
          <p:cNvSpPr txBox="1"/>
          <p:nvPr/>
        </p:nvSpPr>
        <p:spPr>
          <a:xfrm>
            <a:off x="1028700" y="2025014"/>
            <a:ext cx="8115300" cy="6878951"/>
          </a:xfrm>
          <a:prstGeom prst="rect">
            <a:avLst/>
          </a:prstGeom>
        </p:spPr>
        <p:txBody>
          <a:bodyPr lIns="0" tIns="0" rIns="0" bIns="0" rtlCol="0" anchor="t">
            <a:spAutoFit/>
          </a:bodyPr>
          <a:lstStyle/>
          <a:p>
            <a:pPr marL="0" lvl="0" indent="0" algn="l">
              <a:lnSpc>
                <a:spcPts val="12539"/>
              </a:lnSpc>
            </a:pPr>
            <a:r>
              <a:rPr lang="en-US" sz="11399" dirty="0">
                <a:solidFill>
                  <a:srgbClr val="FFFFFF"/>
                </a:solidFill>
                <a:latin typeface="Autography"/>
                <a:ea typeface="Autography"/>
                <a:cs typeface="Autography"/>
                <a:sym typeface="Autography"/>
              </a:rPr>
              <a:t>Starting Point: Centennial’s Strategic Approach</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1028700" y="7836138"/>
            <a:ext cx="1716979" cy="1894597"/>
          </a:xfrm>
          <a:custGeom>
            <a:avLst/>
            <a:gdLst/>
            <a:ahLst/>
            <a:cxnLst/>
            <a:rect l="l" t="t" r="r" b="b"/>
            <a:pathLst>
              <a:path w="1716979" h="1894597">
                <a:moveTo>
                  <a:pt x="0" y="0"/>
                </a:moveTo>
                <a:lnTo>
                  <a:pt x="1716979" y="0"/>
                </a:lnTo>
                <a:lnTo>
                  <a:pt x="1716979" y="1894597"/>
                </a:lnTo>
                <a:lnTo>
                  <a:pt x="0" y="1894597"/>
                </a:lnTo>
                <a:lnTo>
                  <a:pt x="0" y="0"/>
                </a:lnTo>
                <a:close/>
              </a:path>
            </a:pathLst>
          </a:custGeom>
          <a:blipFill>
            <a:blip r:embed="rId3"/>
            <a:stretch>
              <a:fillRect/>
            </a:stretch>
          </a:blipFill>
        </p:spPr>
      </p:sp>
      <p:sp>
        <p:nvSpPr>
          <p:cNvPr id="6" name="TextBox 6"/>
          <p:cNvSpPr txBox="1"/>
          <p:nvPr/>
        </p:nvSpPr>
        <p:spPr>
          <a:xfrm>
            <a:off x="762000" y="3143812"/>
            <a:ext cx="5333005" cy="2462213"/>
          </a:xfrm>
          <a:prstGeom prst="rect">
            <a:avLst/>
          </a:prstGeom>
        </p:spPr>
        <p:txBody>
          <a:bodyPr lIns="0" tIns="0" rIns="0" bIns="0" rtlCol="0" anchor="t">
            <a:spAutoFit/>
          </a:bodyPr>
          <a:lstStyle/>
          <a:p>
            <a:pPr marL="0" lvl="0" indent="0" algn="l">
              <a:lnSpc>
                <a:spcPts val="9570"/>
              </a:lnSpc>
            </a:pPr>
            <a:r>
              <a:rPr lang="en-US" sz="8700" dirty="0" smtClean="0">
                <a:solidFill>
                  <a:srgbClr val="FFFFFF"/>
                </a:solidFill>
                <a:latin typeface="Autography"/>
                <a:ea typeface="Autography"/>
                <a:cs typeface="Autography"/>
                <a:sym typeface="Autography"/>
              </a:rPr>
              <a:t>Define</a:t>
            </a:r>
          </a:p>
          <a:p>
            <a:pPr marL="0" lvl="0" indent="0" algn="l">
              <a:lnSpc>
                <a:spcPts val="9570"/>
              </a:lnSpc>
            </a:pPr>
            <a:r>
              <a:rPr lang="en-US" sz="8700" dirty="0" smtClean="0">
                <a:solidFill>
                  <a:srgbClr val="FFFFFF"/>
                </a:solidFill>
                <a:latin typeface="Autography"/>
                <a:ea typeface="Autography"/>
                <a:cs typeface="Autography"/>
                <a:sym typeface="Autography"/>
              </a:rPr>
              <a:t>Community</a:t>
            </a:r>
            <a:endParaRPr lang="en-US" sz="8700" dirty="0">
              <a:solidFill>
                <a:srgbClr val="FFFFFF"/>
              </a:solidFill>
              <a:latin typeface="Autography"/>
              <a:ea typeface="Autography"/>
              <a:cs typeface="Autography"/>
              <a:sym typeface="Autography"/>
            </a:endParaRPr>
          </a:p>
        </p:txBody>
      </p:sp>
      <p:sp>
        <p:nvSpPr>
          <p:cNvPr id="8" name="TextBox 8"/>
          <p:cNvSpPr txBox="1"/>
          <p:nvPr/>
        </p:nvSpPr>
        <p:spPr>
          <a:xfrm>
            <a:off x="7946753" y="1538351"/>
            <a:ext cx="9258398" cy="1638301"/>
          </a:xfrm>
          <a:prstGeom prst="rect">
            <a:avLst/>
          </a:prstGeom>
        </p:spPr>
        <p:txBody>
          <a:bodyPr lIns="0" tIns="0" rIns="0" bIns="0" rtlCol="0" anchor="t">
            <a:spAutoFit/>
          </a:bodyPr>
          <a:lstStyle/>
          <a:p>
            <a:pPr marL="971539" lvl="1" indent="-485769" algn="l">
              <a:lnSpc>
                <a:spcPts val="6299"/>
              </a:lnSpc>
              <a:buFont typeface="Arial"/>
              <a:buChar char="•"/>
            </a:pPr>
            <a:r>
              <a:rPr lang="en-US" sz="4499" dirty="0">
                <a:solidFill>
                  <a:srgbClr val="17375E"/>
                </a:solidFill>
                <a:latin typeface="Avenir"/>
                <a:ea typeface="Avenir"/>
                <a:cs typeface="Avenir"/>
                <a:sym typeface="Avenir"/>
              </a:rPr>
              <a:t>Grounding the model in regulatory expectations</a:t>
            </a:r>
          </a:p>
        </p:txBody>
      </p:sp>
      <p:sp>
        <p:nvSpPr>
          <p:cNvPr id="9" name="TextBox 9"/>
          <p:cNvSpPr txBox="1"/>
          <p:nvPr/>
        </p:nvSpPr>
        <p:spPr>
          <a:xfrm>
            <a:off x="7326582" y="3908511"/>
            <a:ext cx="9747508" cy="932817"/>
          </a:xfrm>
          <a:prstGeom prst="rect">
            <a:avLst/>
          </a:prstGeom>
        </p:spPr>
        <p:txBody>
          <a:bodyPr lIns="0" tIns="0" rIns="0" bIns="0" rtlCol="0" anchor="t">
            <a:spAutoFit/>
          </a:bodyPr>
          <a:lstStyle/>
          <a:p>
            <a:pPr algn="ctr">
              <a:lnSpc>
                <a:spcPts val="6859"/>
              </a:lnSpc>
            </a:pPr>
            <a:r>
              <a:rPr lang="en-US" sz="4899" b="1">
                <a:solidFill>
                  <a:srgbClr val="17375E"/>
                </a:solidFill>
                <a:latin typeface="Avenir Bold"/>
                <a:ea typeface="Avenir Bold"/>
                <a:cs typeface="Avenir Bold"/>
                <a:sym typeface="Avenir Bold"/>
              </a:rPr>
              <a:t>County Population Data</a:t>
            </a:r>
          </a:p>
        </p:txBody>
      </p:sp>
      <p:sp>
        <p:nvSpPr>
          <p:cNvPr id="10" name="TextBox 10"/>
          <p:cNvSpPr txBox="1"/>
          <p:nvPr/>
        </p:nvSpPr>
        <p:spPr>
          <a:xfrm>
            <a:off x="8238061" y="4712423"/>
            <a:ext cx="8836029" cy="1554656"/>
          </a:xfrm>
          <a:prstGeom prst="rect">
            <a:avLst/>
          </a:prstGeom>
        </p:spPr>
        <p:txBody>
          <a:bodyPr lIns="0" tIns="0" rIns="0" bIns="0" rtlCol="0" anchor="t">
            <a:spAutoFit/>
          </a:bodyPr>
          <a:lstStyle/>
          <a:p>
            <a:pPr marL="971539" lvl="1" indent="-485769" algn="l">
              <a:lnSpc>
                <a:spcPts val="6299"/>
              </a:lnSpc>
              <a:buFont typeface="Arial"/>
              <a:buChar char="•"/>
            </a:pPr>
            <a:r>
              <a:rPr lang="en-US" sz="4499" dirty="0">
                <a:solidFill>
                  <a:srgbClr val="17375E"/>
                </a:solidFill>
                <a:latin typeface="Avenir"/>
                <a:ea typeface="Avenir"/>
                <a:cs typeface="Avenir"/>
                <a:sym typeface="Avenir"/>
              </a:rPr>
              <a:t>Sizing the community and identifying </a:t>
            </a:r>
            <a:r>
              <a:rPr lang="en-US" sz="4499" dirty="0" smtClean="0">
                <a:solidFill>
                  <a:srgbClr val="17375E"/>
                </a:solidFill>
                <a:latin typeface="Avenir"/>
                <a:ea typeface="Avenir"/>
                <a:cs typeface="Avenir"/>
                <a:sym typeface="Avenir"/>
              </a:rPr>
              <a:t>target</a:t>
            </a:r>
            <a:endParaRPr lang="en-US" sz="4499" dirty="0">
              <a:solidFill>
                <a:srgbClr val="17375E"/>
              </a:solidFill>
              <a:latin typeface="Avenir"/>
              <a:ea typeface="Avenir"/>
              <a:cs typeface="Avenir"/>
              <a:sym typeface="Avenir"/>
            </a:endParaRPr>
          </a:p>
        </p:txBody>
      </p:sp>
      <p:sp>
        <p:nvSpPr>
          <p:cNvPr id="11" name="TextBox 11"/>
          <p:cNvSpPr txBox="1"/>
          <p:nvPr/>
        </p:nvSpPr>
        <p:spPr>
          <a:xfrm>
            <a:off x="7326582" y="569970"/>
            <a:ext cx="10841459" cy="932816"/>
          </a:xfrm>
          <a:prstGeom prst="rect">
            <a:avLst/>
          </a:prstGeom>
        </p:spPr>
        <p:txBody>
          <a:bodyPr lIns="0" tIns="0" rIns="0" bIns="0" rtlCol="0" anchor="t">
            <a:spAutoFit/>
          </a:bodyPr>
          <a:lstStyle/>
          <a:p>
            <a:pPr algn="l">
              <a:lnSpc>
                <a:spcPts val="6859"/>
              </a:lnSpc>
            </a:pPr>
            <a:r>
              <a:rPr lang="en-US" sz="4899" b="1">
                <a:solidFill>
                  <a:srgbClr val="17375E"/>
                </a:solidFill>
                <a:latin typeface="Avenir Bold"/>
                <a:ea typeface="Avenir Bold"/>
                <a:cs typeface="Avenir Bold"/>
                <a:sym typeface="Avenir Bold"/>
              </a:rPr>
              <a:t>BHA’s Definition of Community:</a:t>
            </a: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694386" y="-1534917"/>
            <a:ext cx="14726420" cy="12522171"/>
            <a:chOff x="0" y="0"/>
            <a:chExt cx="682468" cy="580316"/>
          </a:xfrm>
        </p:grpSpPr>
        <p:sp>
          <p:nvSpPr>
            <p:cNvPr id="3" name="Freeform 3"/>
            <p:cNvSpPr/>
            <p:nvPr/>
          </p:nvSpPr>
          <p:spPr>
            <a:xfrm>
              <a:off x="0" y="0"/>
              <a:ext cx="682468" cy="580316"/>
            </a:xfrm>
            <a:custGeom>
              <a:avLst/>
              <a:gdLst/>
              <a:ahLst/>
              <a:cxnLst/>
              <a:rect l="l" t="t" r="r" b="b"/>
              <a:pathLst>
                <a:path w="682468" h="580316">
                  <a:moveTo>
                    <a:pt x="341234" y="0"/>
                  </a:moveTo>
                  <a:cubicBezTo>
                    <a:pt x="152776" y="0"/>
                    <a:pt x="0" y="129908"/>
                    <a:pt x="0" y="290158"/>
                  </a:cubicBezTo>
                  <a:cubicBezTo>
                    <a:pt x="0" y="450408"/>
                    <a:pt x="152776" y="580316"/>
                    <a:pt x="341234" y="580316"/>
                  </a:cubicBezTo>
                  <a:cubicBezTo>
                    <a:pt x="529692" y="580316"/>
                    <a:pt x="682468" y="450408"/>
                    <a:pt x="682468" y="290158"/>
                  </a:cubicBezTo>
                  <a:cubicBezTo>
                    <a:pt x="682468" y="129908"/>
                    <a:pt x="529692" y="0"/>
                    <a:pt x="341234" y="0"/>
                  </a:cubicBezTo>
                  <a:close/>
                </a:path>
              </a:pathLst>
            </a:custGeom>
            <a:solidFill>
              <a:srgbClr val="17375E"/>
            </a:solidFill>
          </p:spPr>
        </p:sp>
        <p:sp>
          <p:nvSpPr>
            <p:cNvPr id="4" name="TextBox 4"/>
            <p:cNvSpPr txBox="1"/>
            <p:nvPr/>
          </p:nvSpPr>
          <p:spPr>
            <a:xfrm>
              <a:off x="63981" y="6780"/>
              <a:ext cx="554505" cy="519132"/>
            </a:xfrm>
            <a:prstGeom prst="rect">
              <a:avLst/>
            </a:prstGeom>
          </p:spPr>
          <p:txBody>
            <a:bodyPr lIns="50800" tIns="50800" rIns="50800" bIns="50800" rtlCol="0" anchor="ctr"/>
            <a:lstStyle/>
            <a:p>
              <a:pPr algn="ctr">
                <a:lnSpc>
                  <a:spcPts val="1960"/>
                </a:lnSpc>
              </a:pPr>
              <a:endParaRPr/>
            </a:p>
          </p:txBody>
        </p:sp>
      </p:grpSp>
      <p:sp>
        <p:nvSpPr>
          <p:cNvPr id="5" name="Freeform 5"/>
          <p:cNvSpPr/>
          <p:nvPr/>
        </p:nvSpPr>
        <p:spPr>
          <a:xfrm>
            <a:off x="1028700" y="7836138"/>
            <a:ext cx="1716979" cy="1894597"/>
          </a:xfrm>
          <a:custGeom>
            <a:avLst/>
            <a:gdLst/>
            <a:ahLst/>
            <a:cxnLst/>
            <a:rect l="l" t="t" r="r" b="b"/>
            <a:pathLst>
              <a:path w="1716979" h="1894597">
                <a:moveTo>
                  <a:pt x="0" y="0"/>
                </a:moveTo>
                <a:lnTo>
                  <a:pt x="1716979" y="0"/>
                </a:lnTo>
                <a:lnTo>
                  <a:pt x="1716979" y="1894597"/>
                </a:lnTo>
                <a:lnTo>
                  <a:pt x="0" y="1894597"/>
                </a:lnTo>
                <a:lnTo>
                  <a:pt x="0" y="0"/>
                </a:lnTo>
                <a:close/>
              </a:path>
            </a:pathLst>
          </a:custGeom>
          <a:blipFill>
            <a:blip r:embed="rId3"/>
            <a:stretch>
              <a:fillRect/>
            </a:stretch>
          </a:blipFill>
        </p:spPr>
      </p:sp>
      <p:sp>
        <p:nvSpPr>
          <p:cNvPr id="6" name="TextBox 6"/>
          <p:cNvSpPr txBox="1"/>
          <p:nvPr/>
        </p:nvSpPr>
        <p:spPr>
          <a:xfrm>
            <a:off x="699008" y="2325470"/>
            <a:ext cx="5333005" cy="4924425"/>
          </a:xfrm>
          <a:prstGeom prst="rect">
            <a:avLst/>
          </a:prstGeom>
        </p:spPr>
        <p:txBody>
          <a:bodyPr lIns="0" tIns="0" rIns="0" bIns="0" rtlCol="0" anchor="t">
            <a:spAutoFit/>
          </a:bodyPr>
          <a:lstStyle/>
          <a:p>
            <a:pPr marL="0" lvl="0" indent="0" algn="l">
              <a:lnSpc>
                <a:spcPts val="9570"/>
              </a:lnSpc>
            </a:pPr>
            <a:r>
              <a:rPr lang="en-US" sz="8700" dirty="0" smtClean="0">
                <a:solidFill>
                  <a:srgbClr val="FFFFFF"/>
                </a:solidFill>
                <a:latin typeface="Autography"/>
                <a:ea typeface="Autography"/>
                <a:cs typeface="Autography"/>
                <a:sym typeface="Autography"/>
              </a:rPr>
              <a:t>Define</a:t>
            </a:r>
          </a:p>
          <a:p>
            <a:pPr marL="0" lvl="0" indent="0" algn="l">
              <a:lnSpc>
                <a:spcPts val="9570"/>
              </a:lnSpc>
            </a:pPr>
            <a:r>
              <a:rPr lang="en-US" sz="8700" dirty="0">
                <a:solidFill>
                  <a:srgbClr val="FFFFFF"/>
                </a:solidFill>
                <a:latin typeface="Autography"/>
                <a:ea typeface="Autography"/>
                <a:cs typeface="Autography"/>
                <a:sym typeface="Autography"/>
              </a:rPr>
              <a:t>O</a:t>
            </a:r>
            <a:r>
              <a:rPr lang="en-US" sz="8700" dirty="0" smtClean="0">
                <a:solidFill>
                  <a:srgbClr val="FFFFFF"/>
                </a:solidFill>
                <a:latin typeface="Autography"/>
                <a:ea typeface="Autography"/>
                <a:cs typeface="Autography"/>
                <a:sym typeface="Autography"/>
              </a:rPr>
              <a:t>ur</a:t>
            </a:r>
          </a:p>
          <a:p>
            <a:pPr marL="0" lvl="0" indent="0" algn="l">
              <a:lnSpc>
                <a:spcPts val="9570"/>
              </a:lnSpc>
            </a:pPr>
            <a:r>
              <a:rPr lang="en-US" sz="8700" dirty="0" smtClean="0">
                <a:solidFill>
                  <a:srgbClr val="FFFFFF"/>
                </a:solidFill>
                <a:latin typeface="Autography"/>
                <a:ea typeface="Autography"/>
                <a:cs typeface="Autography"/>
                <a:sym typeface="Autography"/>
              </a:rPr>
              <a:t>Model of Care</a:t>
            </a:r>
            <a:endParaRPr lang="en-US" sz="8700" dirty="0">
              <a:solidFill>
                <a:srgbClr val="FFFFFF"/>
              </a:solidFill>
              <a:latin typeface="Autography"/>
              <a:ea typeface="Autography"/>
              <a:cs typeface="Autography"/>
              <a:sym typeface="Autography"/>
            </a:endParaRPr>
          </a:p>
        </p:txBody>
      </p:sp>
      <p:sp>
        <p:nvSpPr>
          <p:cNvPr id="11" name="TextBox 11"/>
          <p:cNvSpPr txBox="1"/>
          <p:nvPr/>
        </p:nvSpPr>
        <p:spPr>
          <a:xfrm>
            <a:off x="7326582" y="569970"/>
            <a:ext cx="10841459" cy="9079409"/>
          </a:xfrm>
          <a:prstGeom prst="rect">
            <a:avLst/>
          </a:prstGeom>
        </p:spPr>
        <p:txBody>
          <a:bodyPr lIns="0" tIns="0" rIns="0" bIns="0" rtlCol="0" anchor="t">
            <a:spAutoFit/>
          </a:bodyPr>
          <a:lstStyle/>
          <a:p>
            <a:pPr algn="l">
              <a:lnSpc>
                <a:spcPts val="6859"/>
              </a:lnSpc>
            </a:pPr>
            <a:r>
              <a:rPr lang="en-US" sz="4800" b="1" dirty="0" smtClean="0">
                <a:solidFill>
                  <a:srgbClr val="17375E"/>
                </a:solidFill>
                <a:latin typeface="Avenir Bold"/>
                <a:ea typeface="Avenir Bold"/>
                <a:cs typeface="Avenir Bold"/>
                <a:sym typeface="Avenir Bold"/>
              </a:rPr>
              <a:t>Why We Changed:</a:t>
            </a:r>
          </a:p>
          <a:p>
            <a:pPr marL="339725" indent="-339725"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Old model was not sustainable</a:t>
            </a:r>
          </a:p>
          <a:p>
            <a:pPr marL="339725" indent="-339725"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Needed Flexibility</a:t>
            </a:r>
          </a:p>
          <a:p>
            <a:pPr>
              <a:lnSpc>
                <a:spcPts val="6859"/>
              </a:lnSpc>
            </a:pPr>
            <a:r>
              <a:rPr lang="en-US" sz="4800" b="1" dirty="0" smtClean="0">
                <a:solidFill>
                  <a:srgbClr val="17375E"/>
                </a:solidFill>
                <a:latin typeface="Avenir Bold"/>
                <a:ea typeface="Avenir Bold"/>
                <a:cs typeface="Avenir Bold"/>
                <a:sym typeface="Avenir Bold"/>
              </a:rPr>
              <a:t>Our approach: Team-Based Levels of Care</a:t>
            </a:r>
          </a:p>
          <a:p>
            <a:pPr marL="339725" indent="-339725">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Comprehensive Intake Assessment</a:t>
            </a:r>
          </a:p>
          <a:p>
            <a:pPr marL="801688" lvl="1" indent="-344488">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Includes all regulatory documentation + PHQ-9, GAD-7, ACES, WHODAS</a:t>
            </a:r>
          </a:p>
          <a:p>
            <a:pPr marL="801688" lvl="1" indent="-344488">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Produces a scored acuity profile to assign client a Level of Care</a:t>
            </a:r>
            <a:endParaRPr lang="en-US" sz="2400" b="1" dirty="0">
              <a:solidFill>
                <a:srgbClr val="17375E"/>
              </a:solidFill>
              <a:latin typeface="Avenir Bold"/>
              <a:ea typeface="Avenir Bold"/>
              <a:cs typeface="Avenir Bold"/>
              <a:sym typeface="Avenir Bold"/>
            </a:endParaRPr>
          </a:p>
          <a:p>
            <a:pPr algn="l">
              <a:lnSpc>
                <a:spcPts val="6859"/>
              </a:lnSpc>
            </a:pPr>
            <a:r>
              <a:rPr lang="en-US" sz="4800" b="1" dirty="0" smtClean="0">
                <a:solidFill>
                  <a:srgbClr val="17375E"/>
                </a:solidFill>
                <a:latin typeface="Avenir Bold"/>
                <a:ea typeface="Avenir Bold"/>
                <a:cs typeface="Avenir Bold"/>
                <a:sym typeface="Avenir Bold"/>
              </a:rPr>
              <a:t>Levels of Care</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Level 1: Outpatient Mild</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Level 2 Outpatient Moderate</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Level 3 Outpatient Significant</a:t>
            </a:r>
          </a:p>
          <a:p>
            <a:pPr marL="342900" indent="-342900" algn="l">
              <a:lnSpc>
                <a:spcPct val="150000"/>
              </a:lnSpc>
              <a:buFont typeface="Arial" panose="020B0604020202020204" pitchFamily="34" charset="0"/>
              <a:buChar char="•"/>
            </a:pPr>
            <a:r>
              <a:rPr lang="en-US" sz="2400" b="1" dirty="0" smtClean="0">
                <a:solidFill>
                  <a:srgbClr val="17375E"/>
                </a:solidFill>
                <a:latin typeface="Avenir Bold"/>
                <a:ea typeface="Avenir Bold"/>
                <a:cs typeface="Avenir Bold"/>
                <a:sym typeface="Avenir Bold"/>
              </a:rPr>
              <a:t>Level 3-M: Outpatient Maintenance</a:t>
            </a:r>
            <a:endParaRPr lang="en-US" sz="2400" b="1" dirty="0">
              <a:solidFill>
                <a:srgbClr val="17375E"/>
              </a:solidFill>
              <a:latin typeface="Avenir Bold"/>
              <a:ea typeface="Avenir Bold"/>
              <a:cs typeface="Avenir Bold"/>
              <a:sym typeface="Avenir Bold"/>
            </a:endParaRPr>
          </a:p>
        </p:txBody>
      </p:sp>
    </p:spTree>
    <p:extLst>
      <p:ext uri="{BB962C8B-B14F-4D97-AF65-F5344CB8AC3E}">
        <p14:creationId xmlns:p14="http://schemas.microsoft.com/office/powerpoint/2010/main" val="254936573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2986</Words>
  <Application>Microsoft Office PowerPoint</Application>
  <PresentationFormat>Custom</PresentationFormat>
  <Paragraphs>264</Paragraphs>
  <Slides>22</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Autography</vt:lpstr>
      <vt:lpstr>Avenir</vt:lpstr>
      <vt:lpstr>Calibri</vt:lpstr>
      <vt:lpstr>Avenir Bold</vt:lpstr>
      <vt:lpstr>Avenir LT Pro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Dante and Elly Presentation</dc:title>
  <dc:creator>Dante.Gonzales</dc:creator>
  <cp:lastModifiedBy>Dante.Gonzales</cp:lastModifiedBy>
  <cp:revision>24</cp:revision>
  <dcterms:created xsi:type="dcterms:W3CDTF">2006-08-16T00:00:00Z</dcterms:created>
  <dcterms:modified xsi:type="dcterms:W3CDTF">2025-09-01T19:01:23Z</dcterms:modified>
  <dc:identifier>DAGnpO2IEp8</dc:identifier>
</cp:coreProperties>
</file>