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5143500" type="screen16x9"/>
  <p:notesSz cx="6858000" cy="9144000"/>
  <p:embeddedFontLst>
    <p:embeddedFont>
      <p:font typeface="Lexend" panose="020B0604020202020204" charset="0"/>
      <p:regular r:id="rId25"/>
      <p:bold r:id="rId26"/>
    </p:embeddedFont>
    <p:embeddedFont>
      <p:font typeface="Merriweather" panose="00000500000000000000" pitchFamily="2" charset="0"/>
      <p:regular r:id="rId27"/>
      <p:bold r:id="rId28"/>
      <p:italic r:id="rId29"/>
      <p:boldItalic r:id="rId30"/>
    </p:embeddedFont>
    <p:embeddedFont>
      <p:font typeface="Merriweather Light" panose="00000400000000000000" pitchFamily="2" charset="0"/>
      <p:regular r:id="rId31"/>
      <p:bold r:id="rId32"/>
      <p:italic r:id="rId33"/>
      <p:boldItalic r:id="rId34"/>
    </p:embeddedFont>
    <p:embeddedFont>
      <p:font typeface="Nunito" pitchFamily="2" charset="0"/>
      <p:regular r:id="rId35"/>
      <p:bold r:id="rId36"/>
      <p:italic r:id="rId37"/>
      <p:boldItalic r:id="rId38"/>
    </p:embeddedFont>
    <p:embeddedFont>
      <p:font typeface="Roboto" panose="02000000000000000000" pitchFamily="2" charset="0"/>
      <p:regular r:id="rId39"/>
      <p:bold r:id="rId40"/>
      <p:italic r:id="rId41"/>
      <p:boldItalic r:id="rId42"/>
    </p:embeddedFont>
    <p:embeddedFont>
      <p:font typeface="Spectral" panose="020B0604020202020204" charset="0"/>
      <p:regular r:id="rId43"/>
      <p:bold r:id="rId44"/>
      <p:italic r:id="rId45"/>
      <p:boldItalic r:id="rId46"/>
    </p:embeddedFont>
    <p:embeddedFont>
      <p:font typeface="Spectral Light" panose="020B0604020202020204" charset="0"/>
      <p:regular r:id="rId47"/>
      <p:bold r:id="rId48"/>
      <p:italic r:id="rId49"/>
      <p:boldItalic r:id="rId50"/>
    </p:embeddedFont>
    <p:embeddedFont>
      <p:font typeface="Spectral Medium" panose="020B0604020202020204" charset="0"/>
      <p:regular r:id="rId51"/>
      <p:bold r:id="rId52"/>
      <p:italic r:id="rId53"/>
      <p:boldItalic r:id="rId54"/>
    </p:embeddedFont>
    <p:embeddedFont>
      <p:font typeface="Spectral SemiBold" panose="020B0604020202020204" charset="0"/>
      <p:regular r:id="rId55"/>
      <p:bold r:id="rId56"/>
      <p:italic r:id="rId57"/>
      <p:boldItalic r:id="rId5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B13350F-F7DB-4A66-9114-4AFF8FE0D065}">
  <a:tblStyle styleId="{DB13350F-F7DB-4A66-9114-4AFF8FE0D06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978" y="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9" Type="http://schemas.openxmlformats.org/officeDocument/2006/relationships/font" Target="fonts/font15.fntdata"/><Relationship Id="rId21" Type="http://schemas.openxmlformats.org/officeDocument/2006/relationships/slide" Target="slides/slide20.xml"/><Relationship Id="rId34" Type="http://schemas.openxmlformats.org/officeDocument/2006/relationships/font" Target="fonts/font10.fntdata"/><Relationship Id="rId42" Type="http://schemas.openxmlformats.org/officeDocument/2006/relationships/font" Target="fonts/font18.fntdata"/><Relationship Id="rId47" Type="http://schemas.openxmlformats.org/officeDocument/2006/relationships/font" Target="fonts/font23.fntdata"/><Relationship Id="rId50" Type="http://schemas.openxmlformats.org/officeDocument/2006/relationships/font" Target="fonts/font26.fntdata"/><Relationship Id="rId55" Type="http://schemas.openxmlformats.org/officeDocument/2006/relationships/font" Target="fonts/font31.fntdata"/><Relationship Id="rId63" Type="http://schemas.microsoft.com/office/2016/11/relationships/changesInfo" Target="changesInfos/changesInfo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41" Type="http://schemas.openxmlformats.org/officeDocument/2006/relationships/font" Target="fonts/font17.fntdata"/><Relationship Id="rId54" Type="http://schemas.openxmlformats.org/officeDocument/2006/relationships/font" Target="fonts/font30.fntdata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8.fntdata"/><Relationship Id="rId37" Type="http://schemas.openxmlformats.org/officeDocument/2006/relationships/font" Target="fonts/font13.fntdata"/><Relationship Id="rId40" Type="http://schemas.openxmlformats.org/officeDocument/2006/relationships/font" Target="fonts/font16.fntdata"/><Relationship Id="rId45" Type="http://schemas.openxmlformats.org/officeDocument/2006/relationships/font" Target="fonts/font21.fntdata"/><Relationship Id="rId53" Type="http://schemas.openxmlformats.org/officeDocument/2006/relationships/font" Target="fonts/font29.fntdata"/><Relationship Id="rId58" Type="http://schemas.openxmlformats.org/officeDocument/2006/relationships/font" Target="fonts/font34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36" Type="http://schemas.openxmlformats.org/officeDocument/2006/relationships/font" Target="fonts/font12.fntdata"/><Relationship Id="rId49" Type="http://schemas.openxmlformats.org/officeDocument/2006/relationships/font" Target="fonts/font25.fntdata"/><Relationship Id="rId57" Type="http://schemas.openxmlformats.org/officeDocument/2006/relationships/font" Target="fonts/font33.fntdata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7.fntdata"/><Relationship Id="rId44" Type="http://schemas.openxmlformats.org/officeDocument/2006/relationships/font" Target="fonts/font20.fntdata"/><Relationship Id="rId52" Type="http://schemas.openxmlformats.org/officeDocument/2006/relationships/font" Target="fonts/font28.fntdata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font" Target="fonts/font11.fntdata"/><Relationship Id="rId43" Type="http://schemas.openxmlformats.org/officeDocument/2006/relationships/font" Target="fonts/font19.fntdata"/><Relationship Id="rId48" Type="http://schemas.openxmlformats.org/officeDocument/2006/relationships/font" Target="fonts/font24.fntdata"/><Relationship Id="rId56" Type="http://schemas.openxmlformats.org/officeDocument/2006/relationships/font" Target="fonts/font32.fntdata"/><Relationship Id="rId8" Type="http://schemas.openxmlformats.org/officeDocument/2006/relationships/slide" Target="slides/slide7.xml"/><Relationship Id="rId51" Type="http://schemas.openxmlformats.org/officeDocument/2006/relationships/font" Target="fonts/font27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font" Target="fonts/font14.fntdata"/><Relationship Id="rId46" Type="http://schemas.openxmlformats.org/officeDocument/2006/relationships/font" Target="fonts/font22.fntdata"/><Relationship Id="rId59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UTUMN MATSUTANI" userId="a03b583e-c279-494f-b633-6b3d1d012d2a" providerId="ADAL" clId="{DAC0C97F-3F23-4CEF-ABBC-2F77F34C47FE}"/>
    <pc:docChg chg="modSld">
      <pc:chgData name="AUTUMN MATSUTANI" userId="a03b583e-c279-494f-b633-6b3d1d012d2a" providerId="ADAL" clId="{DAC0C97F-3F23-4CEF-ABBC-2F77F34C47FE}" dt="2025-09-18T14:15:05.025" v="0" actId="1076"/>
      <pc:docMkLst>
        <pc:docMk/>
      </pc:docMkLst>
      <pc:sldChg chg="modSp mod">
        <pc:chgData name="AUTUMN MATSUTANI" userId="a03b583e-c279-494f-b633-6b3d1d012d2a" providerId="ADAL" clId="{DAC0C97F-3F23-4CEF-ABBC-2F77F34C47FE}" dt="2025-09-18T14:15:05.025" v="0" actId="1076"/>
        <pc:sldMkLst>
          <pc:docMk/>
          <pc:sldMk cId="0" sldId="262"/>
        </pc:sldMkLst>
        <pc:picChg chg="mod">
          <ac:chgData name="AUTUMN MATSUTANI" userId="a03b583e-c279-494f-b633-6b3d1d012d2a" providerId="ADAL" clId="{DAC0C97F-3F23-4CEF-ABBC-2F77F34C47FE}" dt="2025-09-18T14:15:05.025" v="0" actId="1076"/>
          <ac:picMkLst>
            <pc:docMk/>
            <pc:sldMk cId="0" sldId="262"/>
            <ac:picMk id="128" creationId="{00000000-0000-0000-0000-00000000000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2fb4a58a6e7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2fb4a58a6e7_0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2fb4a58a6e7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2fb4a58a6e7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2686748155b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2686748155b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2fb4a58a6e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2fb4a58a6e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2fb4a58a6e7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2fb4a58a6e7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34ed88b60fe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34ed88b60fe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2fb4a58a6e7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2fb4a58a6e7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2ff8dbbf94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2ff8dbbf94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2fb4a58a6e7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Google Shape;201;g2fb4a58a6e7_0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2ff8dbbf94f_1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2ff8dbbf94f_1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34ed88b60f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34ed88b60f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2ff8dbbf94f_1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" name="Google Shape;215;g2ff8dbbf94f_1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2ff8dbbf94f_1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" name="Google Shape;222;g2ff8dbbf94f_1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2fb4a58a6e7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" name="Google Shape;228;g2fb4a58a6e7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2686748155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2686748155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29607ee70a6_0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29607ee70a6_0_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29607ee70a6_0_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29607ee70a6_0_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29607ee70a6_0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29607ee70a6_0_1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2ff8dbbf94f_1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2ff8dbbf94f_1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2fb4a58a6e7_0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2fb4a58a6e7_0_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2ff8dbbf94f_1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2ff8dbbf94f_1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rgbClr val="000000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11" name="Google Shape;11;p2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rgbClr val="3737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10800000" flipH="1">
              <a:off x="7113588" y="107"/>
              <a:ext cx="1015200" cy="1015200"/>
            </a:xfrm>
            <a:prstGeom prst="rtTriangle">
              <a:avLst/>
            </a:pr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rgbClr val="5151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rgbClr val="A7A7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598100" y="1775222"/>
            <a:ext cx="8222100" cy="83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Spectral Medium"/>
              <a:buNone/>
              <a:defRPr sz="4200">
                <a:solidFill>
                  <a:schemeClr val="lt1"/>
                </a:solidFill>
                <a:latin typeface="Spectral Medium"/>
                <a:ea typeface="Spectral Medium"/>
                <a:cs typeface="Spectral Medium"/>
                <a:sym typeface="Spectral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598088" y="2715913"/>
            <a:ext cx="8222100" cy="43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Nunito"/>
              <a:buNone/>
              <a:defRPr sz="21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dk1"/>
        </a:solid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oogle Shape;70;p11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71" name="Google Shape;71;p11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11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11"/>
            <p:cNvSpPr/>
            <p:nvPr/>
          </p:nvSpPr>
          <p:spPr>
            <a:xfrm rot="10800000" flipH="1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11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11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6" name="Google Shape;76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256050"/>
            <a:ext cx="8520600" cy="2030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7" name="Google Shape;77;p11"/>
          <p:cNvSpPr txBox="1">
            <a:spLocks noGrp="1"/>
          </p:cNvSpPr>
          <p:nvPr>
            <p:ph type="body" idx="1"/>
          </p:nvPr>
        </p:nvSpPr>
        <p:spPr>
          <a:xfrm>
            <a:off x="311700" y="3369225"/>
            <a:ext cx="8520600" cy="128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8" name="Google Shape;78;p11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2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3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21" name="Google Shape;21;p3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3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3"/>
            <p:cNvSpPr/>
            <p:nvPr/>
          </p:nvSpPr>
          <p:spPr>
            <a:xfrm rot="10800000" flipH="1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3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3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" name="Google Shape;26;p3"/>
          <p:cNvSpPr txBox="1">
            <a:spLocks noGrp="1"/>
          </p:cNvSpPr>
          <p:nvPr>
            <p:ph type="title"/>
          </p:nvPr>
        </p:nvSpPr>
        <p:spPr>
          <a:xfrm>
            <a:off x="598100" y="2152347"/>
            <a:ext cx="8222100" cy="83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oogle Shape;29;p4"/>
          <p:cNvGrpSpPr/>
          <p:nvPr/>
        </p:nvGrpSpPr>
        <p:grpSpPr>
          <a:xfrm>
            <a:off x="0" y="3903669"/>
            <a:ext cx="9144000" cy="1239925"/>
            <a:chOff x="0" y="3903669"/>
            <a:chExt cx="9144000" cy="1239925"/>
          </a:xfrm>
        </p:grpSpPr>
        <p:sp>
          <p:nvSpPr>
            <p:cNvPr id="30" name="Google Shape;30;p4"/>
            <p:cNvSpPr/>
            <p:nvPr/>
          </p:nvSpPr>
          <p:spPr>
            <a:xfrm>
              <a:off x="8154895" y="3903669"/>
              <a:ext cx="989100" cy="987900"/>
            </a:xfrm>
            <a:prstGeom prst="rtTriangle">
              <a:avLst/>
            </a:prstGeom>
            <a:solidFill>
              <a:srgbClr val="A7A7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4"/>
            <p:cNvSpPr/>
            <p:nvPr/>
          </p:nvSpPr>
          <p:spPr>
            <a:xfrm flipH="1">
              <a:off x="6181163" y="3903669"/>
              <a:ext cx="989100" cy="987900"/>
            </a:xfrm>
            <a:prstGeom prst="rtTriangle">
              <a:avLst/>
            </a:prstGeom>
            <a:solidFill>
              <a:srgbClr val="7E7E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4"/>
            <p:cNvSpPr/>
            <p:nvPr/>
          </p:nvSpPr>
          <p:spPr>
            <a:xfrm>
              <a:off x="7170274" y="3903669"/>
              <a:ext cx="989100" cy="987900"/>
            </a:xfrm>
            <a:prstGeom prst="rect">
              <a:avLst/>
            </a:prstGeom>
            <a:solidFill>
              <a:srgbClr val="5151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4"/>
            <p:cNvSpPr/>
            <p:nvPr/>
          </p:nvSpPr>
          <p:spPr>
            <a:xfrm rot="10800000">
              <a:off x="8154757" y="3903682"/>
              <a:ext cx="989100" cy="987900"/>
            </a:xfrm>
            <a:prstGeom prst="rtTriangle">
              <a:avLst/>
            </a:prstGeom>
            <a:solidFill>
              <a:srgbClr val="3737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4"/>
            <p:cNvSpPr/>
            <p:nvPr/>
          </p:nvSpPr>
          <p:spPr>
            <a:xfrm>
              <a:off x="0" y="4891594"/>
              <a:ext cx="9144000" cy="252000"/>
            </a:xfrm>
            <a:prstGeom prst="rect">
              <a:avLst/>
            </a:prstGeom>
            <a:solidFill>
              <a:srgbClr val="0E0E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" name="Google Shape;35;p4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Spectral"/>
              <a:buNone/>
              <a:defRPr>
                <a:solidFill>
                  <a:srgbClr val="000000"/>
                </a:solidFill>
                <a:latin typeface="Spectral"/>
                <a:ea typeface="Spectral"/>
                <a:cs typeface="Spectral"/>
                <a:sym typeface="Spectr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4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Font typeface="Nunito"/>
              <a:buChar char="●"/>
              <a:defRPr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Font typeface="Nunito"/>
              <a:buChar char="○"/>
              <a:defRPr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Font typeface="Nunito"/>
              <a:buChar char="■"/>
              <a:defRPr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Font typeface="Nunito"/>
              <a:buChar char="●"/>
              <a:defRPr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Font typeface="Nunito"/>
              <a:buChar char="○"/>
              <a:defRPr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Font typeface="Nunito"/>
              <a:buChar char="■"/>
              <a:defRPr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Font typeface="Nunito"/>
              <a:buChar char="●"/>
              <a:defRPr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Font typeface="Nunito"/>
              <a:buChar char="○"/>
              <a:defRPr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Font typeface="Nunito"/>
              <a:buChar char="■"/>
              <a:defRPr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37" name="Google Shape;37;p4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5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body" idx="1"/>
          </p:nvPr>
        </p:nvSpPr>
        <p:spPr>
          <a:xfrm>
            <a:off x="311700" y="1229975"/>
            <a:ext cx="39999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1" name="Google Shape;41;p5"/>
          <p:cNvSpPr txBox="1">
            <a:spLocks noGrp="1"/>
          </p:cNvSpPr>
          <p:nvPr>
            <p:ph type="body" idx="2"/>
          </p:nvPr>
        </p:nvSpPr>
        <p:spPr>
          <a:xfrm>
            <a:off x="4832400" y="1229975"/>
            <a:ext cx="39999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2" name="Google Shape;42;p5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6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body" idx="1"/>
          </p:nvPr>
        </p:nvSpPr>
        <p:spPr>
          <a:xfrm>
            <a:off x="311700" y="1465804"/>
            <a:ext cx="2808000" cy="310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4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oogle Shape;51;p8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52" name="Google Shape;52;p8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8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8"/>
            <p:cNvSpPr/>
            <p:nvPr/>
          </p:nvSpPr>
          <p:spPr>
            <a:xfrm rot="10800000" flipH="1">
              <a:off x="7113588" y="107"/>
              <a:ext cx="1015200" cy="10152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8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8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7" name="Google Shape;57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8" name="Google Shape;58;p8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9"/>
          <p:cNvSpPr/>
          <p:nvPr/>
        </p:nvSpPr>
        <p:spPr>
          <a:xfrm>
            <a:off x="4572000" y="-175"/>
            <a:ext cx="4572000" cy="5143500"/>
          </a:xfrm>
          <a:prstGeom prst="rect">
            <a:avLst/>
          </a:prstGeom>
          <a:solidFill>
            <a:srgbClr val="37373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61" name="Google Shape;61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2" name="Google Shape;62;p9"/>
          <p:cNvSpPr txBox="1">
            <a:spLocks noGrp="1"/>
          </p:cNvSpPr>
          <p:nvPr>
            <p:ph type="title"/>
          </p:nvPr>
        </p:nvSpPr>
        <p:spPr>
          <a:xfrm>
            <a:off x="265500" y="1151100"/>
            <a:ext cx="4045200" cy="156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0E0E0E"/>
              </a:buClr>
              <a:buSzPts val="4200"/>
              <a:buFont typeface="Spectral"/>
              <a:buNone/>
              <a:defRPr sz="4200">
                <a:solidFill>
                  <a:srgbClr val="0E0E0E"/>
                </a:solidFill>
                <a:latin typeface="Spectral"/>
                <a:ea typeface="Spectral"/>
                <a:cs typeface="Spectral"/>
                <a:sym typeface="Spectral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subTitle" idx="1"/>
          </p:nvPr>
        </p:nvSpPr>
        <p:spPr>
          <a:xfrm>
            <a:off x="265500" y="2769001"/>
            <a:ext cx="4045200" cy="126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Spectral Light"/>
              <a:buNone/>
              <a:defRPr sz="2100"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unito"/>
              <a:buChar char="●"/>
              <a:defRPr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unito"/>
              <a:buChar char="○"/>
              <a:defRPr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unito"/>
              <a:buChar char="■"/>
              <a:defRPr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unito"/>
              <a:buChar char="●"/>
              <a:defRPr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unito"/>
              <a:buChar char="○"/>
              <a:defRPr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unito"/>
              <a:buChar char="■"/>
              <a:defRPr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unito"/>
              <a:buChar char="●"/>
              <a:defRPr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unito"/>
              <a:buChar char="○"/>
              <a:defRPr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unito"/>
              <a:buChar char="■"/>
              <a:defRPr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65" name="Google Shape;65;p9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0"/>
          <p:cNvSpPr txBox="1">
            <a:spLocks noGrp="1"/>
          </p:cNvSpPr>
          <p:nvPr>
            <p:ph type="body" idx="1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geometric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  <a:defRPr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irbD4wkhcG4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eaPPAeCNjbM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3"/>
          <p:cNvSpPr txBox="1">
            <a:spLocks noGrp="1"/>
          </p:cNvSpPr>
          <p:nvPr>
            <p:ph type="ctrTitle"/>
          </p:nvPr>
        </p:nvSpPr>
        <p:spPr>
          <a:xfrm>
            <a:off x="460950" y="1775222"/>
            <a:ext cx="8222100" cy="83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533"/>
              <a:t>Flexible Framework for Helping Clients on the Autistic Spectrum</a:t>
            </a:r>
            <a:endParaRPr sz="4533"/>
          </a:p>
        </p:txBody>
      </p:sp>
      <p:sp>
        <p:nvSpPr>
          <p:cNvPr id="86" name="Google Shape;86;p13"/>
          <p:cNvSpPr txBox="1">
            <a:spLocks noGrp="1"/>
          </p:cNvSpPr>
          <p:nvPr>
            <p:ph type="subTitle" idx="1"/>
          </p:nvPr>
        </p:nvSpPr>
        <p:spPr>
          <a:xfrm>
            <a:off x="460938" y="4418463"/>
            <a:ext cx="8222100" cy="43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018"/>
              <a:buNone/>
            </a:pPr>
            <a:r>
              <a:rPr lang="en" sz="1842"/>
              <a:t>Autumn L Matsutani, </a:t>
            </a:r>
            <a:r>
              <a:rPr lang="en" sz="1142"/>
              <a:t>MA, CRC, LPC, NCC</a:t>
            </a:r>
            <a:endParaRPr sz="1142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9D9"/>
        </a:solidFill>
        <a:effectLst/>
      </p:bgPr>
    </p:bg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2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Traits Commonly Associated with Masked Autism                                  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22"/>
          <p:cNvSpPr txBox="1">
            <a:spLocks noGrp="1"/>
          </p:cNvSpPr>
          <p:nvPr>
            <p:ph type="body" idx="1"/>
          </p:nvPr>
        </p:nvSpPr>
        <p:spPr>
          <a:xfrm>
            <a:off x="311700" y="1229975"/>
            <a:ext cx="39999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Emotional</a:t>
            </a:r>
            <a:endParaRPr b="1"/>
          </a:p>
          <a:p>
            <a:pPr marL="457200" lvl="0" indent="-310832" algn="l" rtl="0">
              <a:spcBef>
                <a:spcPts val="120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Strikes others as emotionally immature and sensitive</a:t>
            </a:r>
            <a:endParaRPr/>
          </a:p>
          <a:p>
            <a:pPr marL="457200" lvl="0" indent="-310832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Prone to outbursts or crying jags, sometimes over seemingly small things</a:t>
            </a:r>
            <a:endParaRPr/>
          </a:p>
          <a:p>
            <a:pPr marL="457200" lvl="0" indent="-310832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Has trouble recognizing or naming one’s feelings</a:t>
            </a:r>
            <a:endParaRPr/>
          </a:p>
          <a:p>
            <a:pPr marL="457200" lvl="0" indent="-310832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Ignores or suppresses emotions until they “bubble up”  and explode</a:t>
            </a:r>
            <a:endParaRPr/>
          </a:p>
          <a:p>
            <a:pPr marL="457200" lvl="0" indent="-310832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May become disturbed or overwhelmed when others are upset, but uncertain how to respond or support them</a:t>
            </a:r>
            <a:endParaRPr/>
          </a:p>
          <a:p>
            <a:pPr marL="457200" lvl="0" indent="-310832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Goes “blank” and seems to shut down after prolonged socializing or when overstimulated</a:t>
            </a:r>
            <a:endParaRPr/>
          </a:p>
        </p:txBody>
      </p:sp>
      <p:sp>
        <p:nvSpPr>
          <p:cNvPr id="149" name="Google Shape;149;p22"/>
          <p:cNvSpPr txBox="1">
            <a:spLocks noGrp="1"/>
          </p:cNvSpPr>
          <p:nvPr>
            <p:ph type="body" idx="2"/>
          </p:nvPr>
        </p:nvSpPr>
        <p:spPr>
          <a:xfrm>
            <a:off x="4832400" y="1229975"/>
            <a:ext cx="39999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Psychological</a:t>
            </a:r>
            <a:endParaRPr b="1"/>
          </a:p>
          <a:p>
            <a:pPr marL="457200" lvl="0" indent="-317500" algn="l" rtl="0">
              <a:spcBef>
                <a:spcPts val="120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Reports a high degree of anxiety, especially social anxiety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Is perceived by others as moody and prone to bouts of depression (See Comorbidities in later slide)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Fears rejection intensely and tries to manage how other people feel to avoid it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Has an unstable sense of self, perhaps highly dependent on the opinions of others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9D9"/>
        </a:solidFill>
        <a:effectLst/>
      </p:bgPr>
    </p:bg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3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Traits Commonly Associated with Masked Autism                                  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p23"/>
          <p:cNvSpPr txBox="1">
            <a:spLocks noGrp="1"/>
          </p:cNvSpPr>
          <p:nvPr>
            <p:ph type="body" idx="1"/>
          </p:nvPr>
        </p:nvSpPr>
        <p:spPr>
          <a:xfrm>
            <a:off x="311700" y="1127150"/>
            <a:ext cx="3999900" cy="344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Behavioral</a:t>
            </a:r>
            <a:endParaRPr b="1"/>
          </a:p>
          <a:p>
            <a:pPr marL="457200" lvl="0" indent="-310832" algn="l" rtl="0">
              <a:spcBef>
                <a:spcPts val="120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Uses control to manage stress: follows intense self-imposed rules, despite having an otherwise unconventional personality</a:t>
            </a:r>
            <a:endParaRPr/>
          </a:p>
          <a:p>
            <a:pPr marL="457200" lvl="0" indent="-310832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Is usually happiest at home or in a familiar, predictable environment</a:t>
            </a:r>
            <a:endParaRPr/>
          </a:p>
          <a:p>
            <a:pPr marL="457200" lvl="0" indent="-310832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Seems youthful for their age, in looks, dress, behavior, or interests</a:t>
            </a:r>
            <a:endParaRPr/>
          </a:p>
          <a:p>
            <a:pPr marL="457200" lvl="0" indent="-310832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Prone to excessive exercise, calorie restriction, or other eating disordered behaviors</a:t>
            </a:r>
            <a:endParaRPr/>
          </a:p>
          <a:p>
            <a:pPr marL="457200" lvl="0" indent="-310832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Neglects physical health until it becomes impossible to ignore</a:t>
            </a:r>
            <a:endParaRPr/>
          </a:p>
          <a:p>
            <a:pPr marL="457200" lvl="0" indent="-310832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Self-soothes by constantly fidgeting, listening to repetitive music, twirling hair, picking at skin or cuticles, etc. </a:t>
            </a:r>
            <a:endParaRPr/>
          </a:p>
        </p:txBody>
      </p:sp>
      <p:sp>
        <p:nvSpPr>
          <p:cNvPr id="156" name="Google Shape;156;p23"/>
          <p:cNvSpPr txBox="1">
            <a:spLocks noGrp="1"/>
          </p:cNvSpPr>
          <p:nvPr>
            <p:ph type="body" idx="2"/>
          </p:nvPr>
        </p:nvSpPr>
        <p:spPr>
          <a:xfrm>
            <a:off x="4679475" y="1017800"/>
            <a:ext cx="4152900" cy="368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85000"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Social</a:t>
            </a:r>
            <a:endParaRPr b="1"/>
          </a:p>
          <a:p>
            <a:pPr marL="457200" lvl="0" indent="-304165" algn="l" rtl="0">
              <a:spcBef>
                <a:spcPts val="120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Is a social chameleon; adopts the mannerisms and interests of the groups they’re in</a:t>
            </a:r>
            <a:endParaRPr/>
          </a:p>
          <a:p>
            <a:pPr marL="457200" lvl="0" indent="-304165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May be highly self-educated but will have struggled with social aspects of college or their career</a:t>
            </a:r>
            <a:endParaRPr/>
          </a:p>
          <a:p>
            <a:pPr marL="457200" lvl="0" indent="-304165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Can be very shy or mute, yet can become very outspoken when discussing a subject they are passionate about</a:t>
            </a:r>
            <a:endParaRPr/>
          </a:p>
          <a:p>
            <a:pPr marL="457200" lvl="0" indent="-304165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Struggles to know when to speak when in large groups or at parties</a:t>
            </a:r>
            <a:endParaRPr/>
          </a:p>
          <a:p>
            <a:pPr marL="457200" lvl="0" indent="-304165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Does not initiate conversations but can appear outgoing and comfortable when approached</a:t>
            </a:r>
            <a:endParaRPr/>
          </a:p>
          <a:p>
            <a:pPr marL="457200" lvl="0" indent="-304165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Can socialize, but primarily in shallow, superficial ways that may seem like a performance. Struggles to form deeper friendships</a:t>
            </a:r>
            <a:endParaRPr/>
          </a:p>
          <a:p>
            <a:pPr marL="457200" lvl="0" indent="-304165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Has trouble disappointing or disagreeing with someone during a real-time conversation</a:t>
            </a:r>
            <a:endParaRPr/>
          </a:p>
        </p:txBody>
      </p:sp>
      <p:sp>
        <p:nvSpPr>
          <p:cNvPr id="157" name="Google Shape;157;p23"/>
          <p:cNvSpPr txBox="1"/>
          <p:nvPr/>
        </p:nvSpPr>
        <p:spPr>
          <a:xfrm>
            <a:off x="474925" y="4704425"/>
            <a:ext cx="6469800" cy="28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i="1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From pages 55-56 of “Unmasking Autism” by Dr. Devon Price</a:t>
            </a:r>
            <a:endParaRPr sz="1500" i="1">
              <a:solidFill>
                <a:schemeClr val="lt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4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is different about an autistic brain?</a:t>
            </a:r>
            <a:endParaRPr/>
          </a:p>
        </p:txBody>
      </p:sp>
      <p:pic>
        <p:nvPicPr>
          <p:cNvPr id="163" name="Google Shape;163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83450" y="1237263"/>
            <a:ext cx="2972975" cy="29729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81100" y="1063050"/>
            <a:ext cx="3562350" cy="3562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5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3200">
                <a:solidFill>
                  <a:schemeClr val="lt1"/>
                </a:solidFill>
              </a:rPr>
              <a:t>Common Mistakes Clinicians Make	</a:t>
            </a:r>
            <a:endParaRPr sz="3200">
              <a:solidFill>
                <a:schemeClr val="lt1"/>
              </a:solidFill>
            </a:endParaRPr>
          </a:p>
        </p:txBody>
      </p:sp>
      <p:sp>
        <p:nvSpPr>
          <p:cNvPr id="170" name="Google Shape;170;p25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</a:pPr>
            <a:r>
              <a:rPr lang="en">
                <a:solidFill>
                  <a:schemeClr val="lt1"/>
                </a:solidFill>
              </a:rPr>
              <a:t>Assuming</a:t>
            </a:r>
            <a:endParaRPr>
              <a:solidFill>
                <a:schemeClr val="lt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</a:pPr>
            <a:r>
              <a:rPr lang="en">
                <a:solidFill>
                  <a:schemeClr val="lt1"/>
                </a:solidFill>
              </a:rPr>
              <a:t>Sugar-coating</a:t>
            </a:r>
            <a:endParaRPr>
              <a:solidFill>
                <a:schemeClr val="lt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</a:pPr>
            <a:r>
              <a:rPr lang="en">
                <a:solidFill>
                  <a:schemeClr val="lt1"/>
                </a:solidFill>
              </a:rPr>
              <a:t>Indirect communication</a:t>
            </a:r>
            <a:endParaRPr>
              <a:solidFill>
                <a:schemeClr val="lt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</a:pPr>
            <a:r>
              <a:rPr lang="en">
                <a:solidFill>
                  <a:schemeClr val="lt1"/>
                </a:solidFill>
              </a:rPr>
              <a:t>Focusing on “curing” ASD/helping the client be “less autistic”</a:t>
            </a:r>
            <a:endParaRPr>
              <a:solidFill>
                <a:schemeClr val="lt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</a:pPr>
            <a:r>
              <a:rPr lang="en">
                <a:solidFill>
                  <a:schemeClr val="lt1"/>
                </a:solidFill>
              </a:rPr>
              <a:t>Focusing on differences the clinician can see rather than what the client </a:t>
            </a:r>
            <a:r>
              <a:rPr lang="en" b="1" i="1">
                <a:solidFill>
                  <a:schemeClr val="lt1"/>
                </a:solidFill>
              </a:rPr>
              <a:t>feels</a:t>
            </a:r>
            <a:endParaRPr b="1" i="1">
              <a:solidFill>
                <a:schemeClr val="lt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</a:pPr>
            <a:r>
              <a:rPr lang="en">
                <a:solidFill>
                  <a:schemeClr val="lt1"/>
                </a:solidFill>
              </a:rPr>
              <a:t>Focusing on suppressing symptoms</a:t>
            </a:r>
            <a:endParaRPr>
              <a:solidFill>
                <a:schemeClr val="lt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</a:pPr>
            <a:r>
              <a:rPr lang="en">
                <a:solidFill>
                  <a:schemeClr val="lt1"/>
                </a:solidFill>
              </a:rPr>
              <a:t>“Everyone is a little autistic.” </a:t>
            </a:r>
            <a:endParaRPr>
              <a:solidFill>
                <a:schemeClr val="lt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</a:pPr>
            <a:r>
              <a:rPr lang="en">
                <a:solidFill>
                  <a:schemeClr val="lt1"/>
                </a:solidFill>
              </a:rPr>
              <a:t>“You don’t look autistic.” </a:t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6"/>
          <p:cNvSpPr txBox="1">
            <a:spLocks noGrp="1"/>
          </p:cNvSpPr>
          <p:nvPr>
            <p:ph type="title"/>
          </p:nvPr>
        </p:nvSpPr>
        <p:spPr>
          <a:xfrm>
            <a:off x="311700" y="1052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3500">
                <a:solidFill>
                  <a:schemeClr val="lt1"/>
                </a:solidFill>
              </a:rPr>
              <a:t>Treatment Planning</a:t>
            </a:r>
            <a:endParaRPr sz="3500">
              <a:solidFill>
                <a:schemeClr val="lt1"/>
              </a:solidFill>
            </a:endParaRPr>
          </a:p>
        </p:txBody>
      </p:sp>
      <p:sp>
        <p:nvSpPr>
          <p:cNvPr id="176" name="Google Shape;176;p26"/>
          <p:cNvSpPr txBox="1">
            <a:spLocks noGrp="1"/>
          </p:cNvSpPr>
          <p:nvPr>
            <p:ph type="body" idx="1"/>
          </p:nvPr>
        </p:nvSpPr>
        <p:spPr>
          <a:xfrm>
            <a:off x="311700" y="779600"/>
            <a:ext cx="8520600" cy="378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Common therapeutic goals and skills for clients with ASD at any level include:</a:t>
            </a:r>
            <a:endParaRPr>
              <a:solidFill>
                <a:schemeClr val="lt1"/>
              </a:solidFill>
            </a:endParaRPr>
          </a:p>
          <a:p>
            <a:pPr marL="457200" lvl="0" indent="-323850" algn="l" rtl="0"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500"/>
              <a:buChar char="●"/>
            </a:pPr>
            <a:r>
              <a:rPr lang="en" sz="1500">
                <a:solidFill>
                  <a:schemeClr val="lt1"/>
                </a:solidFill>
              </a:rPr>
              <a:t>Self-advocacy skills</a:t>
            </a:r>
            <a:endParaRPr sz="1500">
              <a:solidFill>
                <a:schemeClr val="lt1"/>
              </a:solidFill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Char char="●"/>
            </a:pPr>
            <a:r>
              <a:rPr lang="en" sz="1500">
                <a:solidFill>
                  <a:schemeClr val="lt1"/>
                </a:solidFill>
              </a:rPr>
              <a:t>Communication skills in relationships </a:t>
            </a:r>
            <a:endParaRPr sz="1500">
              <a:solidFill>
                <a:schemeClr val="lt1"/>
              </a:solidFill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Char char="●"/>
            </a:pPr>
            <a:r>
              <a:rPr lang="en" sz="1500">
                <a:solidFill>
                  <a:schemeClr val="lt1"/>
                </a:solidFill>
              </a:rPr>
              <a:t>Communication skills with emotions</a:t>
            </a:r>
            <a:endParaRPr sz="1500">
              <a:solidFill>
                <a:schemeClr val="lt1"/>
              </a:solidFill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Char char="●"/>
            </a:pPr>
            <a:r>
              <a:rPr lang="en" sz="1500">
                <a:solidFill>
                  <a:schemeClr val="lt1"/>
                </a:solidFill>
              </a:rPr>
              <a:t>Self-care skills</a:t>
            </a:r>
            <a:endParaRPr sz="1500">
              <a:solidFill>
                <a:schemeClr val="lt1"/>
              </a:solidFill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Char char="●"/>
            </a:pPr>
            <a:r>
              <a:rPr lang="en" sz="1500">
                <a:solidFill>
                  <a:schemeClr val="lt1"/>
                </a:solidFill>
              </a:rPr>
              <a:t>Emotion identification skills</a:t>
            </a:r>
            <a:endParaRPr sz="1500">
              <a:solidFill>
                <a:schemeClr val="lt1"/>
              </a:solidFill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Char char="●"/>
            </a:pPr>
            <a:r>
              <a:rPr lang="en" sz="1500">
                <a:solidFill>
                  <a:schemeClr val="lt1"/>
                </a:solidFill>
              </a:rPr>
              <a:t>Emotion regulation skills</a:t>
            </a:r>
            <a:endParaRPr sz="1500">
              <a:solidFill>
                <a:schemeClr val="lt1"/>
              </a:solidFill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Char char="●"/>
            </a:pPr>
            <a:r>
              <a:rPr lang="en" sz="1500">
                <a:solidFill>
                  <a:schemeClr val="lt1"/>
                </a:solidFill>
              </a:rPr>
              <a:t>How to stop masking</a:t>
            </a:r>
            <a:endParaRPr sz="1500">
              <a:solidFill>
                <a:schemeClr val="lt1"/>
              </a:solidFill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Char char="●"/>
            </a:pPr>
            <a:r>
              <a:rPr lang="en" sz="1500">
                <a:solidFill>
                  <a:schemeClr val="lt1"/>
                </a:solidFill>
              </a:rPr>
              <a:t>Navigating self-disclosure of symptoms</a:t>
            </a:r>
            <a:endParaRPr sz="1500">
              <a:solidFill>
                <a:schemeClr val="lt1"/>
              </a:solidFill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Char char="●"/>
            </a:pPr>
            <a:r>
              <a:rPr lang="en" sz="1500">
                <a:solidFill>
                  <a:schemeClr val="lt1"/>
                </a:solidFill>
              </a:rPr>
              <a:t>Resource acquisition and referrals</a:t>
            </a:r>
            <a:endParaRPr sz="1500">
              <a:solidFill>
                <a:schemeClr val="lt1"/>
              </a:solidFill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Char char="●"/>
            </a:pPr>
            <a:r>
              <a:rPr lang="en" sz="1500">
                <a:solidFill>
                  <a:schemeClr val="lt1"/>
                </a:solidFill>
              </a:rPr>
              <a:t>Vocational and occupational therapy</a:t>
            </a:r>
            <a:endParaRPr sz="1500">
              <a:solidFill>
                <a:schemeClr val="lt1"/>
              </a:solidFill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Char char="●"/>
            </a:pPr>
            <a:r>
              <a:rPr lang="en" sz="1500">
                <a:solidFill>
                  <a:schemeClr val="lt1"/>
                </a:solidFill>
              </a:rPr>
              <a:t>Reducing impact from chronic trauma</a:t>
            </a:r>
            <a:endParaRPr sz="1500">
              <a:solidFill>
                <a:schemeClr val="lt1"/>
              </a:solidFill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Char char="●"/>
            </a:pPr>
            <a:r>
              <a:rPr lang="en" sz="1500">
                <a:solidFill>
                  <a:schemeClr val="lt1"/>
                </a:solidFill>
              </a:rPr>
              <a:t>Learning ways to self-accommodate </a:t>
            </a:r>
            <a:endParaRPr sz="1500">
              <a:solidFill>
                <a:schemeClr val="lt1"/>
              </a:solidFill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Char char="●"/>
            </a:pPr>
            <a:r>
              <a:rPr lang="en" sz="1500">
                <a:solidFill>
                  <a:schemeClr val="lt1"/>
                </a:solidFill>
              </a:rPr>
              <a:t>Understanding their autism &amp; the impacts of their symptoms</a:t>
            </a:r>
            <a:endParaRPr sz="1500">
              <a:solidFill>
                <a:schemeClr val="lt1"/>
              </a:solidFill>
            </a:endParaRPr>
          </a:p>
        </p:txBody>
      </p:sp>
      <p:pic>
        <p:nvPicPr>
          <p:cNvPr id="177" name="Google Shape;177;p26" title="File:MANNA Counseling.jpg - Wikimedia Commons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80125" y="1358175"/>
            <a:ext cx="3227775" cy="2150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7"/>
          <p:cNvSpPr txBox="1">
            <a:spLocks noGrp="1"/>
          </p:cNvSpPr>
          <p:nvPr>
            <p:ph type="title"/>
          </p:nvPr>
        </p:nvSpPr>
        <p:spPr>
          <a:xfrm>
            <a:off x="265500" y="312900"/>
            <a:ext cx="4045200" cy="156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Fostering Strengths</a:t>
            </a:r>
            <a:endParaRPr/>
          </a:p>
        </p:txBody>
      </p:sp>
      <p:sp>
        <p:nvSpPr>
          <p:cNvPr id="183" name="Google Shape;183;p27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Identify the client’s strengths, interests, motivations, and supports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Focus on growing and adding to a client’s supports and strengths 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Care feels more validating and holistic when helpers are able to identify and strengthen positives that already exist</a:t>
            </a:r>
            <a:endParaRPr/>
          </a:p>
        </p:txBody>
      </p:sp>
      <p:sp>
        <p:nvSpPr>
          <p:cNvPr id="184" name="Google Shape;184;p27"/>
          <p:cNvSpPr txBox="1">
            <a:spLocks noGrp="1"/>
          </p:cNvSpPr>
          <p:nvPr>
            <p:ph type="subTitle" idx="1"/>
          </p:nvPr>
        </p:nvSpPr>
        <p:spPr>
          <a:xfrm>
            <a:off x="265500" y="1877401"/>
            <a:ext cx="4045200" cy="126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WITHIN CARE</a:t>
            </a:r>
            <a:endParaRPr>
              <a:solidFill>
                <a:schemeClr val="lt1"/>
              </a:solidFill>
            </a:endParaRPr>
          </a:p>
        </p:txBody>
      </p:sp>
      <p:pic>
        <p:nvPicPr>
          <p:cNvPr id="185" name="Google Shape;185;p27" descr="Growing Potted Plant (Provided by Getty Images)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4276" y="2571750"/>
            <a:ext cx="3347651" cy="22099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8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Common Comorbidities	</a:t>
            </a:r>
            <a:endParaRPr b="1"/>
          </a:p>
        </p:txBody>
      </p:sp>
      <p:sp>
        <p:nvSpPr>
          <p:cNvPr id="191" name="Google Shape;191;p28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42603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Mental Health</a:t>
            </a:r>
            <a:endParaRPr b="1"/>
          </a:p>
          <a:p>
            <a:pPr marL="457200" lvl="0" indent="-334327" algn="l" rtl="0">
              <a:spcBef>
                <a:spcPts val="120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Posttraumatic stress disorder</a:t>
            </a:r>
            <a:endParaRPr/>
          </a:p>
          <a:p>
            <a:pPr marL="457200" lvl="0" indent="-334327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ADHD (all types)</a:t>
            </a:r>
            <a:endParaRPr/>
          </a:p>
          <a:p>
            <a:pPr marL="457200" lvl="0" indent="-334327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Borderline personality disorder</a:t>
            </a:r>
            <a:endParaRPr/>
          </a:p>
          <a:p>
            <a:pPr marL="457200" lvl="0" indent="-334327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Schizophrenia and related disorders</a:t>
            </a:r>
            <a:endParaRPr/>
          </a:p>
          <a:p>
            <a:pPr marL="457200" lvl="0" indent="-334327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OCD and Anxiety disorders</a:t>
            </a:r>
            <a:endParaRPr/>
          </a:p>
          <a:p>
            <a:pPr marL="457200" lvl="0" indent="-334327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Depressive disorders</a:t>
            </a:r>
            <a:endParaRPr/>
          </a:p>
          <a:p>
            <a:pPr marL="457200" lvl="0" indent="-334327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Avoidant-restrictive food intake disorder 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183"/>
              <a:t>(American Psychological Association, 2013; Romero et al., 2016)</a:t>
            </a:r>
            <a:endParaRPr sz="1183"/>
          </a:p>
        </p:txBody>
      </p:sp>
      <p:sp>
        <p:nvSpPr>
          <p:cNvPr id="192" name="Google Shape;192;p28"/>
          <p:cNvSpPr txBox="1">
            <a:spLocks noGrp="1"/>
          </p:cNvSpPr>
          <p:nvPr>
            <p:ph type="body" idx="1"/>
          </p:nvPr>
        </p:nvSpPr>
        <p:spPr>
          <a:xfrm>
            <a:off x="4572000" y="1229875"/>
            <a:ext cx="42603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Substance Use</a:t>
            </a:r>
            <a:endParaRPr b="1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700">
                <a:latin typeface="Roboto"/>
                <a:ea typeface="Roboto"/>
                <a:cs typeface="Roboto"/>
                <a:sym typeface="Roboto"/>
              </a:rPr>
              <a:t>People with ASD are </a:t>
            </a:r>
            <a:r>
              <a:rPr lang="en" sz="1700" b="1">
                <a:latin typeface="Roboto"/>
                <a:ea typeface="Roboto"/>
                <a:cs typeface="Roboto"/>
                <a:sym typeface="Roboto"/>
              </a:rPr>
              <a:t>nearly nine times </a:t>
            </a:r>
            <a:r>
              <a:rPr lang="en" sz="1700">
                <a:solidFill>
                  <a:srgbClr val="171717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more likely than non-autistic peers to report using recreational drugs (such as marijuana, cocaine and amphetamines)  to manage unwanted symptoms, including autism-related symptoms </a:t>
            </a:r>
            <a:r>
              <a:rPr lang="en" sz="900">
                <a:solidFill>
                  <a:srgbClr val="171717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(The Lancet Psychiatry, 2021).</a:t>
            </a:r>
            <a:endParaRPr sz="90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29"/>
          <p:cNvSpPr txBox="1">
            <a:spLocks noGrp="1"/>
          </p:cNvSpPr>
          <p:nvPr>
            <p:ph type="body" idx="1"/>
          </p:nvPr>
        </p:nvSpPr>
        <p:spPr>
          <a:xfrm>
            <a:off x="229450" y="73325"/>
            <a:ext cx="8622300" cy="483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32500"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/>
              <a:t>Physical Health</a:t>
            </a:r>
            <a:endParaRPr sz="4400"/>
          </a:p>
          <a:p>
            <a:pPr marL="457200" lvl="0" indent="-297735" algn="l" rtl="0">
              <a:spcBef>
                <a:spcPts val="1200"/>
              </a:spcBef>
              <a:spcAft>
                <a:spcPts val="0"/>
              </a:spcAft>
              <a:buSzPct val="100000"/>
              <a:buChar char="●"/>
            </a:pPr>
            <a:r>
              <a:rPr lang="en" sz="3350"/>
              <a:t>Ehlers-Danlos Syndrome</a:t>
            </a:r>
            <a:endParaRPr sz="3350"/>
          </a:p>
          <a:p>
            <a:pPr marL="457200" lvl="0" indent="-297735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3350"/>
              <a:t>Cerebrospinal Fluid Leaks</a:t>
            </a:r>
            <a:endParaRPr sz="3350"/>
          </a:p>
          <a:p>
            <a:pPr marL="457200" lvl="0" indent="-297735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3350"/>
              <a:t>Genetic disorders</a:t>
            </a:r>
            <a:endParaRPr sz="3350"/>
          </a:p>
          <a:p>
            <a:pPr marL="457200" lvl="0" indent="-297735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3350"/>
              <a:t>Fragile X syndrome, Down syndrome, Duchenne muscular dystrophy, neurofibromatosis type I, and tuberous sclerosis complex</a:t>
            </a:r>
            <a:endParaRPr sz="3350"/>
          </a:p>
          <a:p>
            <a:pPr marL="457200" lvl="0" indent="-297735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3350"/>
              <a:t>Metabolic disorders</a:t>
            </a:r>
            <a:endParaRPr sz="3350"/>
          </a:p>
          <a:p>
            <a:pPr marL="457200" lvl="0" indent="-297735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3350"/>
              <a:t>Mitochondrial disorders, disorders of creatine metabolism, selected amino acid disorders, disorders of folate or vitamin B12 metabolism, and selected lysosomal storage disorders</a:t>
            </a:r>
            <a:endParaRPr sz="3350"/>
          </a:p>
          <a:p>
            <a:pPr marL="457200" lvl="0" indent="-297735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3350"/>
              <a:t>Endocrine disorders (</a:t>
            </a:r>
            <a:r>
              <a:rPr lang="en" sz="3350" i="1"/>
              <a:t>e.g.</a:t>
            </a:r>
            <a:r>
              <a:rPr lang="en" sz="3350"/>
              <a:t>, hypothyroidism)</a:t>
            </a:r>
            <a:endParaRPr sz="3350"/>
          </a:p>
          <a:p>
            <a:pPr marL="457200" lvl="0" indent="-297735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3350"/>
              <a:t>Neurological disorders</a:t>
            </a:r>
            <a:endParaRPr sz="3350"/>
          </a:p>
          <a:p>
            <a:pPr marL="457200" lvl="0" indent="-297735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3350"/>
              <a:t>Congenital abnormalities of the nervous system, epilepsy, macrocephaly, hydrocephalus, cerebral palsy, migraine/headaches, paralytic muscular disorders like Duchenne muscular dystrophy, increase in sympathetic and a decrease in parasympathetic activity, and dysautonomia</a:t>
            </a:r>
            <a:endParaRPr sz="3350"/>
          </a:p>
          <a:p>
            <a:pPr marL="457200" lvl="0" indent="-297735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3350"/>
              <a:t>Immune dysfunction</a:t>
            </a:r>
            <a:endParaRPr sz="3350"/>
          </a:p>
          <a:p>
            <a:pPr marL="457200" lvl="0" indent="-297735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3350"/>
              <a:t>Neuroinflammation, immune deficiency and dysfunction</a:t>
            </a:r>
            <a:endParaRPr sz="3350"/>
          </a:p>
          <a:p>
            <a:pPr marL="457200" lvl="0" indent="-297735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3350"/>
              <a:t>GI disorders</a:t>
            </a:r>
            <a:endParaRPr sz="3350"/>
          </a:p>
          <a:p>
            <a:pPr marL="457200" lvl="0" indent="-297735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3350"/>
              <a:t>Chronic constipation, chronic diarrhea, eosinophilic esophagitis, gastroesophageal reflux and/or disease, nausea and/or vomiting, chronic flatulence, abdominal discomfort, ulcers, colitis, inflammatory bowel disease, food intolerance, and/or failure to thrive</a:t>
            </a:r>
            <a:endParaRPr sz="3350"/>
          </a:p>
          <a:p>
            <a:pPr marL="457200" lvl="0" indent="-297735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3350"/>
              <a:t>Feeding disorders</a:t>
            </a:r>
            <a:endParaRPr sz="3350"/>
          </a:p>
          <a:p>
            <a:pPr marL="457200" lvl="0" indent="-297735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3350"/>
              <a:t>Selective eating, difficulty swallowing, abnormal behaviors during meals such as ritualistic behaviour, throwing tantrums or gagging and vomiting</a:t>
            </a:r>
            <a:endParaRPr sz="3350"/>
          </a:p>
          <a:p>
            <a:pPr marL="457200" lvl="0" indent="-297735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3350"/>
              <a:t>Allergic disorders</a:t>
            </a:r>
            <a:endParaRPr sz="3350"/>
          </a:p>
          <a:p>
            <a:pPr marL="457200" lvl="0" indent="-297735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3350"/>
              <a:t>Asthma, nasal allergies, atopic diseases (immunoglobulin E-mediated), food allergies and </a:t>
            </a:r>
            <a:endParaRPr sz="3350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350"/>
              <a:t>intolerances</a:t>
            </a:r>
            <a:endParaRPr sz="3350"/>
          </a:p>
          <a:p>
            <a:pPr marL="457200" lvl="0" indent="-297735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3350"/>
              <a:t>Toileting problems</a:t>
            </a:r>
            <a:endParaRPr sz="3350"/>
          </a:p>
        </p:txBody>
      </p:sp>
      <p:sp>
        <p:nvSpPr>
          <p:cNvPr id="198" name="Google Shape;198;p29"/>
          <p:cNvSpPr txBox="1"/>
          <p:nvPr/>
        </p:nvSpPr>
        <p:spPr>
          <a:xfrm>
            <a:off x="231750" y="4828075"/>
            <a:ext cx="4964100" cy="23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050">
                <a:solidFill>
                  <a:schemeClr val="lt1"/>
                </a:solidFill>
                <a:latin typeface="Spectral Light"/>
                <a:ea typeface="Spectral Light"/>
                <a:cs typeface="Spectral Light"/>
                <a:sym typeface="Spectral Light"/>
              </a:rPr>
              <a:t>Al-Beltagi, M. (2021) </a:t>
            </a:r>
            <a:endParaRPr sz="16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30"/>
          <p:cNvSpPr txBox="1">
            <a:spLocks noGrp="1"/>
          </p:cNvSpPr>
          <p:nvPr>
            <p:ph type="title"/>
          </p:nvPr>
        </p:nvSpPr>
        <p:spPr>
          <a:xfrm>
            <a:off x="311700" y="230775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Common Healthy Autistic Behaviors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204" name="Google Shape;204;p30"/>
          <p:cNvSpPr txBox="1">
            <a:spLocks noGrp="1"/>
          </p:cNvSpPr>
          <p:nvPr>
            <p:ph type="body" idx="1"/>
          </p:nvPr>
        </p:nvSpPr>
        <p:spPr>
          <a:xfrm>
            <a:off x="311700" y="784800"/>
            <a:ext cx="8520600" cy="370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457200" lvl="0" indent="-327977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65"/>
              <a:buChar char="●"/>
            </a:pPr>
            <a:r>
              <a:rPr lang="en" sz="1565">
                <a:solidFill>
                  <a:schemeClr val="lt1"/>
                </a:solidFill>
              </a:rPr>
              <a:t>Intense studying of a new favorite topic</a:t>
            </a:r>
            <a:endParaRPr sz="1565">
              <a:solidFill>
                <a:schemeClr val="lt1"/>
              </a:solidFill>
            </a:endParaRPr>
          </a:p>
          <a:p>
            <a:pPr marL="457200" lvl="0" indent="-327977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65"/>
              <a:buChar char="●"/>
            </a:pPr>
            <a:r>
              <a:rPr lang="en" sz="1565">
                <a:solidFill>
                  <a:schemeClr val="lt1"/>
                </a:solidFill>
              </a:rPr>
              <a:t>Not noticing sounds or social signals when focusing on an engrossing task</a:t>
            </a:r>
            <a:endParaRPr sz="1565">
              <a:solidFill>
                <a:schemeClr val="lt1"/>
              </a:solidFill>
            </a:endParaRPr>
          </a:p>
          <a:p>
            <a:pPr marL="457200" lvl="0" indent="-327977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65"/>
              <a:buChar char="●"/>
            </a:pPr>
            <a:r>
              <a:rPr lang="en" sz="1565">
                <a:solidFill>
                  <a:schemeClr val="lt1"/>
                </a:solidFill>
              </a:rPr>
              <a:t>Needing to know exactly what to expect before entering an unfamiliar situation</a:t>
            </a:r>
            <a:endParaRPr sz="1565">
              <a:solidFill>
                <a:schemeClr val="lt1"/>
              </a:solidFill>
            </a:endParaRPr>
          </a:p>
          <a:p>
            <a:pPr marL="457200" lvl="0" indent="-327977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65"/>
              <a:buChar char="●"/>
            </a:pPr>
            <a:r>
              <a:rPr lang="en" sz="1565">
                <a:solidFill>
                  <a:schemeClr val="lt1"/>
                </a:solidFill>
              </a:rPr>
              <a:t>Sticking to a very rigid schedule, and rejecting deviations to that schedule</a:t>
            </a:r>
            <a:endParaRPr sz="1565">
              <a:solidFill>
                <a:schemeClr val="lt1"/>
              </a:solidFill>
            </a:endParaRPr>
          </a:p>
          <a:p>
            <a:pPr marL="457200" lvl="0" indent="-327977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65"/>
              <a:buChar char="●"/>
            </a:pPr>
            <a:r>
              <a:rPr lang="en" sz="1565">
                <a:solidFill>
                  <a:schemeClr val="lt1"/>
                </a:solidFill>
              </a:rPr>
              <a:t>Taking a long time to think before responding to a complex question</a:t>
            </a:r>
            <a:endParaRPr sz="1565">
              <a:solidFill>
                <a:schemeClr val="lt1"/>
              </a:solidFill>
            </a:endParaRPr>
          </a:p>
          <a:p>
            <a:pPr marL="457200" lvl="0" indent="-327977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65"/>
              <a:buChar char="●"/>
            </a:pPr>
            <a:r>
              <a:rPr lang="en" sz="1565">
                <a:solidFill>
                  <a:schemeClr val="lt1"/>
                </a:solidFill>
              </a:rPr>
              <a:t>Spending hours or days alone sleeping and recharging after a socially demanding event or stressful project</a:t>
            </a:r>
            <a:endParaRPr sz="1565">
              <a:solidFill>
                <a:schemeClr val="lt1"/>
              </a:solidFill>
            </a:endParaRPr>
          </a:p>
          <a:p>
            <a:pPr marL="457200" lvl="0" indent="-327977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65"/>
              <a:buChar char="●"/>
            </a:pPr>
            <a:r>
              <a:rPr lang="en" sz="1565">
                <a:solidFill>
                  <a:schemeClr val="lt1"/>
                </a:solidFill>
              </a:rPr>
              <a:t>Needing “all the information” before coming to a decision</a:t>
            </a:r>
            <a:endParaRPr sz="1565">
              <a:solidFill>
                <a:schemeClr val="lt1"/>
              </a:solidFill>
            </a:endParaRPr>
          </a:p>
          <a:p>
            <a:pPr marL="457200" lvl="0" indent="-327977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65"/>
              <a:buChar char="●"/>
            </a:pPr>
            <a:r>
              <a:rPr lang="en" sz="1565">
                <a:solidFill>
                  <a:schemeClr val="lt1"/>
                </a:solidFill>
              </a:rPr>
              <a:t>Not knowing how they feel, or needing a few days to figure out how they feel about something</a:t>
            </a:r>
            <a:endParaRPr sz="1565">
              <a:solidFill>
                <a:schemeClr val="lt1"/>
              </a:solidFill>
            </a:endParaRPr>
          </a:p>
          <a:p>
            <a:pPr marL="457200" lvl="0" indent="-327977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65"/>
              <a:buChar char="●"/>
            </a:pPr>
            <a:r>
              <a:rPr lang="en" sz="1565">
                <a:solidFill>
                  <a:schemeClr val="lt1"/>
                </a:solidFill>
              </a:rPr>
              <a:t>Needing a rule or instruction to “make sense” before they can follow it</a:t>
            </a:r>
            <a:endParaRPr sz="1565">
              <a:solidFill>
                <a:schemeClr val="lt1"/>
              </a:solidFill>
            </a:endParaRPr>
          </a:p>
          <a:p>
            <a:pPr marL="457200" lvl="0" indent="-327977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65"/>
              <a:buChar char="●"/>
            </a:pPr>
            <a:r>
              <a:rPr lang="en" sz="1565">
                <a:solidFill>
                  <a:schemeClr val="lt1"/>
                </a:solidFill>
              </a:rPr>
              <a:t>Not putting energy toward expectations that seem unfair or arbitrary, such as wearing makeup or elaborate grooming</a:t>
            </a:r>
            <a:endParaRPr sz="1565">
              <a:solidFill>
                <a:schemeClr val="lt1"/>
              </a:solidFill>
            </a:endParaRPr>
          </a:p>
        </p:txBody>
      </p:sp>
      <p:sp>
        <p:nvSpPr>
          <p:cNvPr id="205" name="Google Shape;205;p30"/>
          <p:cNvSpPr txBox="1"/>
          <p:nvPr/>
        </p:nvSpPr>
        <p:spPr>
          <a:xfrm>
            <a:off x="618300" y="4489350"/>
            <a:ext cx="5089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From page 243 of “Unmasking Autism” by Dr. Devon Price</a:t>
            </a:r>
            <a:endParaRPr sz="15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31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Content Creators with Resources for Autistic People</a:t>
            </a:r>
            <a:endParaRPr/>
          </a:p>
        </p:txBody>
      </p:sp>
      <p:pic>
        <p:nvPicPr>
          <p:cNvPr id="211" name="Google Shape;211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41950" y="1207575"/>
            <a:ext cx="4481549" cy="2590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2025" y="1017800"/>
            <a:ext cx="4116399" cy="3369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69FBC"/>
            </a:gs>
            <a:gs pos="100000">
              <a:srgbClr val="E32E6B"/>
            </a:gs>
          </a:gsLst>
          <a:lin ang="5400012" scaled="0"/>
        </a:gradFill>
        <a:effectLst/>
      </p:bgPr>
    </p:bg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4"/>
          <p:cNvSpPr txBox="1">
            <a:spLocks noGrp="1"/>
          </p:cNvSpPr>
          <p:nvPr>
            <p:ph type="title"/>
          </p:nvPr>
        </p:nvSpPr>
        <p:spPr>
          <a:xfrm>
            <a:off x="273375" y="1234313"/>
            <a:ext cx="4045200" cy="156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Goal</a:t>
            </a:r>
            <a:endParaRPr/>
          </a:p>
        </p:txBody>
      </p:sp>
      <p:sp>
        <p:nvSpPr>
          <p:cNvPr id="92" name="Google Shape;92;p14"/>
          <p:cNvSpPr txBox="1">
            <a:spLocks noGrp="1"/>
          </p:cNvSpPr>
          <p:nvPr>
            <p:ph type="subTitle" idx="1"/>
          </p:nvPr>
        </p:nvSpPr>
        <p:spPr>
          <a:xfrm>
            <a:off x="273375" y="2639889"/>
            <a:ext cx="4045200" cy="126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FOR TODAY</a:t>
            </a:r>
            <a:endParaRPr/>
          </a:p>
        </p:txBody>
      </p:sp>
      <p:sp>
        <p:nvSpPr>
          <p:cNvPr id="93" name="Google Shape;93;p14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Update your framework for: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clinical judgements, 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treatment planning, 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language when talking about and with clients on the autistic spectrum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Gain a better </a:t>
            </a:r>
            <a:r>
              <a:rPr lang="en" i="1" u="sng"/>
              <a:t>understanding of</a:t>
            </a:r>
            <a:r>
              <a:rPr lang="en"/>
              <a:t> and </a:t>
            </a:r>
            <a:r>
              <a:rPr lang="en" i="1" u="sng"/>
              <a:t>confidence when working with</a:t>
            </a:r>
            <a:r>
              <a:rPr lang="en"/>
              <a:t> clients on the autistic spectrum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7" name="Google Shape;217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02125" y="548600"/>
            <a:ext cx="4881250" cy="3249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8" name="Google Shape;218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152400"/>
            <a:ext cx="4002999" cy="23819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Google Shape;219;p3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2400" y="2739075"/>
            <a:ext cx="3952524" cy="23498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4" name="Google Shape;224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00035" y="219675"/>
            <a:ext cx="6018841" cy="2456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" name="Google Shape;225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5125" y="2676425"/>
            <a:ext cx="5571124" cy="2422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34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References</a:t>
            </a:r>
            <a:endParaRPr/>
          </a:p>
        </p:txBody>
      </p:sp>
      <p:sp>
        <p:nvSpPr>
          <p:cNvPr id="231" name="Google Shape;231;p34"/>
          <p:cNvSpPr txBox="1">
            <a:spLocks noGrp="1"/>
          </p:cNvSpPr>
          <p:nvPr>
            <p:ph type="body" idx="1"/>
          </p:nvPr>
        </p:nvSpPr>
        <p:spPr>
          <a:xfrm>
            <a:off x="311700" y="979350"/>
            <a:ext cx="8520600" cy="382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77500"/>
          </a:bodyPr>
          <a:lstStyle/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250">
                <a:solidFill>
                  <a:srgbClr val="0E0E0E"/>
                </a:solidFill>
                <a:latin typeface="Spectral Light"/>
                <a:ea typeface="Spectral Light"/>
                <a:cs typeface="Spectral Light"/>
                <a:sym typeface="Spectral Light"/>
              </a:rPr>
              <a:t>Al-Beltagi, M. (2021, May 9). </a:t>
            </a:r>
            <a:r>
              <a:rPr lang="en" sz="1250" i="1">
                <a:solidFill>
                  <a:srgbClr val="0E0E0E"/>
                </a:solidFill>
                <a:latin typeface="Spectral Light"/>
                <a:ea typeface="Spectral Light"/>
                <a:cs typeface="Spectral Light"/>
                <a:sym typeface="Spectral Light"/>
              </a:rPr>
              <a:t>Autism medical comorbidities</a:t>
            </a:r>
            <a:r>
              <a:rPr lang="en" sz="1250">
                <a:solidFill>
                  <a:srgbClr val="0E0E0E"/>
                </a:solidFill>
                <a:latin typeface="Spectral Light"/>
                <a:ea typeface="Spectral Light"/>
                <a:cs typeface="Spectral Light"/>
                <a:sym typeface="Spectral Light"/>
              </a:rPr>
              <a:t>. World journal of clinical pediatrics. https://www.ncbi.nlm.nih.gov/pmc/articles/PMC8085719/ </a:t>
            </a:r>
            <a:endParaRPr sz="1250">
              <a:solidFill>
                <a:srgbClr val="0E0E0E"/>
              </a:solidFill>
              <a:latin typeface="Spectral Light"/>
              <a:ea typeface="Spectral Light"/>
              <a:cs typeface="Spectral Light"/>
              <a:sym typeface="Spectral Light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250">
                <a:solidFill>
                  <a:srgbClr val="0E0E0E"/>
                </a:solidFill>
                <a:latin typeface="Spectral Light"/>
                <a:ea typeface="Spectral Light"/>
                <a:cs typeface="Spectral Light"/>
                <a:sym typeface="Spectral Light"/>
              </a:rPr>
              <a:t>American Psychiatric Association. (2013). </a:t>
            </a:r>
            <a:r>
              <a:rPr lang="en" sz="1250" i="1">
                <a:solidFill>
                  <a:srgbClr val="0E0E0E"/>
                </a:solidFill>
                <a:latin typeface="Spectral Light"/>
                <a:ea typeface="Spectral Light"/>
                <a:cs typeface="Spectral Light"/>
                <a:sym typeface="Spectral Light"/>
              </a:rPr>
              <a:t>Diagnostic and statistical manual of mental disorders</a:t>
            </a:r>
            <a:r>
              <a:rPr lang="en" sz="1250">
                <a:solidFill>
                  <a:srgbClr val="0E0E0E"/>
                </a:solidFill>
                <a:latin typeface="Spectral Light"/>
                <a:ea typeface="Spectral Light"/>
                <a:cs typeface="Spectral Light"/>
                <a:sym typeface="Spectral Light"/>
              </a:rPr>
              <a:t> (5th ed.). https://doi.org/10.1176/appi.books.9780890425596</a:t>
            </a:r>
            <a:endParaRPr sz="1250">
              <a:solidFill>
                <a:srgbClr val="0E0E0E"/>
              </a:solidFill>
              <a:latin typeface="Spectral Light"/>
              <a:ea typeface="Spectral Light"/>
              <a:cs typeface="Spectral Light"/>
              <a:sym typeface="Spectral Light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250">
                <a:solidFill>
                  <a:srgbClr val="0E0E0E"/>
                </a:solidFill>
                <a:highlight>
                  <a:srgbClr val="FFFFFF"/>
                </a:highlight>
                <a:latin typeface="Spectral Light"/>
                <a:ea typeface="Spectral Light"/>
                <a:cs typeface="Spectral Light"/>
                <a:sym typeface="Spectral Light"/>
              </a:rPr>
              <a:t>Grandin, T &amp; Panek, R. </a:t>
            </a:r>
            <a:r>
              <a:rPr lang="en" sz="1250" i="1">
                <a:solidFill>
                  <a:srgbClr val="0E0E0E"/>
                </a:solidFill>
                <a:highlight>
                  <a:srgbClr val="FFFFFF"/>
                </a:highlight>
                <a:latin typeface="Spectral Light"/>
                <a:ea typeface="Spectral Light"/>
                <a:cs typeface="Spectral Light"/>
                <a:sym typeface="Spectral Light"/>
              </a:rPr>
              <a:t>The autistic brain: Thinking across the spectrum</a:t>
            </a:r>
            <a:r>
              <a:rPr lang="en" sz="1250">
                <a:solidFill>
                  <a:srgbClr val="0E0E0E"/>
                </a:solidFill>
                <a:highlight>
                  <a:srgbClr val="FFFFFF"/>
                </a:highlight>
                <a:latin typeface="Spectral Light"/>
                <a:ea typeface="Spectral Light"/>
                <a:cs typeface="Spectral Light"/>
                <a:sym typeface="Spectral Light"/>
              </a:rPr>
              <a:t>. Houghton Mifflin Harcourt. </a:t>
            </a:r>
            <a:endParaRPr sz="1250">
              <a:solidFill>
                <a:srgbClr val="0E0E0E"/>
              </a:solidFill>
              <a:highlight>
                <a:srgbClr val="FFFFFF"/>
              </a:highlight>
              <a:latin typeface="Spectral Light"/>
              <a:ea typeface="Spectral Light"/>
              <a:cs typeface="Spectral Light"/>
              <a:sym typeface="Spectral Light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250">
                <a:solidFill>
                  <a:srgbClr val="0E0E0E"/>
                </a:solidFill>
                <a:highlight>
                  <a:srgbClr val="FFFFFF"/>
                </a:highlight>
                <a:latin typeface="Spectral Light"/>
                <a:ea typeface="Spectral Light"/>
                <a:cs typeface="Spectral Light"/>
                <a:sym typeface="Spectral Light"/>
              </a:rPr>
              <a:t>Price, D. (2022) </a:t>
            </a:r>
            <a:r>
              <a:rPr lang="en" sz="1250" i="1">
                <a:solidFill>
                  <a:srgbClr val="0E0E0E"/>
                </a:solidFill>
                <a:highlight>
                  <a:srgbClr val="FFFFFF"/>
                </a:highlight>
                <a:latin typeface="Spectral Light"/>
                <a:ea typeface="Spectral Light"/>
                <a:cs typeface="Spectral Light"/>
                <a:sym typeface="Spectral Light"/>
              </a:rPr>
              <a:t>Unmasking autism: The power of embracing our hidden neurodiversity.</a:t>
            </a:r>
            <a:r>
              <a:rPr lang="en" sz="1250">
                <a:solidFill>
                  <a:srgbClr val="0E0E0E"/>
                </a:solidFill>
                <a:highlight>
                  <a:srgbClr val="FFFFFF"/>
                </a:highlight>
                <a:latin typeface="Spectral Light"/>
                <a:ea typeface="Spectral Light"/>
                <a:cs typeface="Spectral Light"/>
                <a:sym typeface="Spectral Light"/>
              </a:rPr>
              <a:t> Monoray. </a:t>
            </a:r>
            <a:endParaRPr sz="1250">
              <a:solidFill>
                <a:srgbClr val="0E0E0E"/>
              </a:solidFill>
              <a:highlight>
                <a:srgbClr val="FFFFFF"/>
              </a:highlight>
              <a:latin typeface="Spectral Light"/>
              <a:ea typeface="Spectral Light"/>
              <a:cs typeface="Spectral Light"/>
              <a:sym typeface="Spectral Light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250">
                <a:solidFill>
                  <a:srgbClr val="0E0E0E"/>
                </a:solidFill>
                <a:highlight>
                  <a:srgbClr val="FFFFFF"/>
                </a:highlight>
                <a:latin typeface="Spectral Light"/>
                <a:ea typeface="Spectral Light"/>
                <a:cs typeface="Spectral Light"/>
                <a:sym typeface="Spectral Light"/>
              </a:rPr>
              <a:t>Romero M, Aguilar JM, Del-Rey-Mejías Á, Mayoral F, Rapado M, Peciña M, Barbancho MÁ, Ruiz-Veguilla M, Lara JP. </a:t>
            </a:r>
            <a:r>
              <a:rPr lang="en" sz="1250" i="1">
                <a:solidFill>
                  <a:srgbClr val="0E0E0E"/>
                </a:solidFill>
                <a:highlight>
                  <a:srgbClr val="FFFFFF"/>
                </a:highlight>
                <a:latin typeface="Spectral Light"/>
                <a:ea typeface="Spectral Light"/>
                <a:cs typeface="Spectral Light"/>
                <a:sym typeface="Spectral Light"/>
              </a:rPr>
              <a:t>Psychiatric comorbidities in autism spectrum disorder: A comparative study between DSM-IV-TR and DSM-5 diagnosis</a:t>
            </a:r>
            <a:r>
              <a:rPr lang="en" sz="1250">
                <a:solidFill>
                  <a:srgbClr val="0E0E0E"/>
                </a:solidFill>
                <a:highlight>
                  <a:srgbClr val="FFFFFF"/>
                </a:highlight>
                <a:latin typeface="Spectral Light"/>
                <a:ea typeface="Spectral Light"/>
                <a:cs typeface="Spectral Light"/>
                <a:sym typeface="Spectral Light"/>
              </a:rPr>
              <a:t>. Int J Clin Health Psychol. 2016 Sep-Dec;16(3):266-275. doi: 10.1016/j.ijchp.2016.03.001. Epub 2016 Jun 3. PMID: 30487870; PMCID: PMC6225088.</a:t>
            </a:r>
            <a:endParaRPr sz="1250">
              <a:solidFill>
                <a:srgbClr val="0E0E0E"/>
              </a:solidFill>
              <a:highlight>
                <a:srgbClr val="FFFFFF"/>
              </a:highlight>
              <a:latin typeface="Spectral Light"/>
              <a:ea typeface="Spectral Light"/>
              <a:cs typeface="Spectral Light"/>
              <a:sym typeface="Spectral Light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250">
                <a:solidFill>
                  <a:srgbClr val="0E0E0E"/>
                </a:solidFill>
                <a:latin typeface="Spectral Light"/>
                <a:ea typeface="Spectral Light"/>
                <a:cs typeface="Spectral Light"/>
                <a:sym typeface="Spectral Light"/>
              </a:rPr>
              <a:t>U.S. Department of Health and Human Services. (2024, February). </a:t>
            </a:r>
            <a:r>
              <a:rPr lang="en" sz="1250" i="1">
                <a:solidFill>
                  <a:srgbClr val="0E0E0E"/>
                </a:solidFill>
                <a:latin typeface="Spectral Light"/>
                <a:ea typeface="Spectral Light"/>
                <a:cs typeface="Spectral Light"/>
                <a:sym typeface="Spectral Light"/>
              </a:rPr>
              <a:t>Autism spectrum disorder</a:t>
            </a:r>
            <a:r>
              <a:rPr lang="en" sz="1250">
                <a:solidFill>
                  <a:srgbClr val="0E0E0E"/>
                </a:solidFill>
                <a:latin typeface="Spectral Light"/>
                <a:ea typeface="Spectral Light"/>
                <a:cs typeface="Spectral Light"/>
                <a:sym typeface="Spectral Light"/>
              </a:rPr>
              <a:t>. National Institute of Mental Health. https://www.nimh.nih.gov/health/topics/autism-spectrum-disorders-asd </a:t>
            </a:r>
            <a:endParaRPr sz="1250">
              <a:solidFill>
                <a:srgbClr val="0E0E0E"/>
              </a:solidFill>
              <a:latin typeface="Spectral Light"/>
              <a:ea typeface="Spectral Light"/>
              <a:cs typeface="Spectral Light"/>
              <a:sym typeface="Spectral Light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250">
                <a:solidFill>
                  <a:srgbClr val="0E0E0E"/>
                </a:solidFill>
                <a:highlight>
                  <a:srgbClr val="FFFFFF"/>
                </a:highlight>
                <a:latin typeface="Spectral Light"/>
                <a:ea typeface="Spectral Light"/>
                <a:cs typeface="Spectral Light"/>
                <a:sym typeface="Spectral Light"/>
              </a:rPr>
              <a:t>Weir, E, Allison, C, &amp; Baron-Cohen, S. </a:t>
            </a:r>
            <a:r>
              <a:rPr lang="en" sz="1250" i="1">
                <a:solidFill>
                  <a:srgbClr val="0E0E0E"/>
                </a:solidFill>
                <a:highlight>
                  <a:srgbClr val="FFFFFF"/>
                </a:highlight>
                <a:latin typeface="Spectral Light"/>
                <a:ea typeface="Spectral Light"/>
                <a:cs typeface="Spectral Light"/>
                <a:sym typeface="Spectral Light"/>
              </a:rPr>
              <a:t>Understanding the substance use of autistic adolescents and adults: a mixed methods approach</a:t>
            </a:r>
            <a:r>
              <a:rPr lang="en" sz="1250">
                <a:solidFill>
                  <a:srgbClr val="0E0E0E"/>
                </a:solidFill>
                <a:highlight>
                  <a:srgbClr val="FFFFFF"/>
                </a:highlight>
                <a:latin typeface="Spectral Light"/>
                <a:ea typeface="Spectral Light"/>
                <a:cs typeface="Spectral Light"/>
                <a:sym typeface="Spectral Light"/>
              </a:rPr>
              <a:t>. The Lancet Psychiatry (2021).</a:t>
            </a:r>
            <a:endParaRPr sz="1250">
              <a:solidFill>
                <a:srgbClr val="0E0E0E"/>
              </a:solidFill>
              <a:highlight>
                <a:srgbClr val="FFFFFF"/>
              </a:highlight>
              <a:latin typeface="Spectral Light"/>
              <a:ea typeface="Spectral Light"/>
              <a:cs typeface="Spectral Light"/>
              <a:sym typeface="Spectral Light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250">
              <a:solidFill>
                <a:srgbClr val="171717"/>
              </a:solidFill>
              <a:highlight>
                <a:srgbClr val="FFFFFF"/>
              </a:highlight>
              <a:latin typeface="Spectral Light"/>
              <a:ea typeface="Spectral Light"/>
              <a:cs typeface="Spectral Light"/>
              <a:sym typeface="Spectral Light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400">
              <a:solidFill>
                <a:srgbClr val="171717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1400">
              <a:solidFill>
                <a:srgbClr val="171717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5"/>
          <p:cNvSpPr txBox="1">
            <a:spLocks noGrp="1"/>
          </p:cNvSpPr>
          <p:nvPr>
            <p:ph type="title"/>
          </p:nvPr>
        </p:nvSpPr>
        <p:spPr>
          <a:xfrm>
            <a:off x="64700" y="18752"/>
            <a:ext cx="6927300" cy="1570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Quick History of Mental Health Care for Autistic People</a:t>
            </a:r>
            <a:endParaRPr/>
          </a:p>
        </p:txBody>
      </p:sp>
      <p:sp>
        <p:nvSpPr>
          <p:cNvPr id="99" name="Google Shape;99;p15"/>
          <p:cNvSpPr txBox="1"/>
          <p:nvPr/>
        </p:nvSpPr>
        <p:spPr>
          <a:xfrm>
            <a:off x="285750" y="1271000"/>
            <a:ext cx="7956600" cy="2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i="1">
                <a:solidFill>
                  <a:schemeClr val="lt2"/>
                </a:solidFill>
                <a:latin typeface="Merriweather Light"/>
                <a:ea typeface="Merriweather Light"/>
                <a:cs typeface="Merriweather Light"/>
                <a:sym typeface="Merriweather Light"/>
              </a:rPr>
              <a:t>“The Autistic Brain: Thinking Across the Spectrum” by Temple Grandin</a:t>
            </a:r>
            <a:endParaRPr sz="1500" i="1">
              <a:solidFill>
                <a:schemeClr val="lt2"/>
              </a:solidFill>
              <a:latin typeface="Merriweather Light"/>
              <a:ea typeface="Merriweather Light"/>
              <a:cs typeface="Merriweather Light"/>
              <a:sym typeface="Merriweather Light"/>
            </a:endParaRPr>
          </a:p>
        </p:txBody>
      </p:sp>
      <p:sp>
        <p:nvSpPr>
          <p:cNvPr id="100" name="Google Shape;100;p15"/>
          <p:cNvSpPr txBox="1"/>
          <p:nvPr/>
        </p:nvSpPr>
        <p:spPr>
          <a:xfrm>
            <a:off x="464350" y="1741350"/>
            <a:ext cx="3777000" cy="307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Merriweather Light"/>
              <a:buChar char="●"/>
            </a:pPr>
            <a:r>
              <a:rPr lang="en" sz="1100">
                <a:solidFill>
                  <a:schemeClr val="lt1"/>
                </a:solidFill>
                <a:latin typeface="Merriweather Light"/>
                <a:ea typeface="Merriweather Light"/>
                <a:cs typeface="Merriweather Light"/>
                <a:sym typeface="Merriweather Light"/>
              </a:rPr>
              <a:t>1943: “Autism” entered the psychiatric lexicon</a:t>
            </a:r>
            <a:endParaRPr sz="1100">
              <a:solidFill>
                <a:schemeClr val="lt1"/>
              </a:solidFill>
              <a:latin typeface="Merriweather Light"/>
              <a:ea typeface="Merriweather Light"/>
              <a:cs typeface="Merriweather Light"/>
              <a:sym typeface="Merriweather Light"/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Merriweather Light"/>
              <a:buChar char="●"/>
            </a:pPr>
            <a:r>
              <a:rPr lang="en" sz="1100">
                <a:solidFill>
                  <a:schemeClr val="lt1"/>
                </a:solidFill>
                <a:latin typeface="Merriweather Light"/>
                <a:ea typeface="Merriweather Light"/>
                <a:cs typeface="Merriweather Light"/>
                <a:sym typeface="Merriweather Light"/>
              </a:rPr>
              <a:t>1968: </a:t>
            </a:r>
            <a:r>
              <a:rPr lang="en" sz="1100" i="1">
                <a:solidFill>
                  <a:schemeClr val="lt1"/>
                </a:solidFill>
                <a:latin typeface="Merriweather Light"/>
                <a:ea typeface="Merriweather Light"/>
                <a:cs typeface="Merriweather Light"/>
                <a:sym typeface="Merriweather Light"/>
              </a:rPr>
              <a:t>DSM-II </a:t>
            </a:r>
            <a:r>
              <a:rPr lang="en" sz="1100">
                <a:solidFill>
                  <a:schemeClr val="lt1"/>
                </a:solidFill>
                <a:latin typeface="Merriweather Light"/>
                <a:ea typeface="Merriweather Light"/>
                <a:cs typeface="Merriweather Light"/>
                <a:sym typeface="Merriweather Light"/>
              </a:rPr>
              <a:t>removed any  mention of autism from </a:t>
            </a:r>
            <a:r>
              <a:rPr lang="en" sz="1100" i="1">
                <a:solidFill>
                  <a:schemeClr val="lt1"/>
                </a:solidFill>
                <a:latin typeface="Merriweather Light"/>
                <a:ea typeface="Merriweather Light"/>
                <a:cs typeface="Merriweather Light"/>
                <a:sym typeface="Merriweather Light"/>
              </a:rPr>
              <a:t>DSM-I</a:t>
            </a:r>
            <a:r>
              <a:rPr lang="en" sz="1100">
                <a:solidFill>
                  <a:schemeClr val="lt1"/>
                </a:solidFill>
                <a:latin typeface="Merriweather Light"/>
                <a:ea typeface="Merriweather Light"/>
                <a:cs typeface="Merriweather Light"/>
                <a:sym typeface="Merriweather Light"/>
              </a:rPr>
              <a:t> </a:t>
            </a:r>
            <a:endParaRPr sz="1100">
              <a:solidFill>
                <a:schemeClr val="lt1"/>
              </a:solidFill>
              <a:latin typeface="Merriweather Light"/>
              <a:ea typeface="Merriweather Light"/>
              <a:cs typeface="Merriweather Light"/>
              <a:sym typeface="Merriweather Light"/>
            </a:endParaRPr>
          </a:p>
          <a:p>
            <a:pPr marL="914400" lvl="1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Merriweather Light"/>
              <a:buChar char="○"/>
            </a:pPr>
            <a:r>
              <a:rPr lang="en" sz="1100">
                <a:solidFill>
                  <a:schemeClr val="lt1"/>
                </a:solidFill>
                <a:latin typeface="Merriweather Light"/>
                <a:ea typeface="Merriweather Light"/>
                <a:cs typeface="Merriweather Light"/>
                <a:sym typeface="Merriweather Light"/>
              </a:rPr>
              <a:t>“Autistic” was used to describe symptoms of schizophrenia twice in the </a:t>
            </a:r>
            <a:r>
              <a:rPr lang="en" sz="1100" i="1">
                <a:solidFill>
                  <a:schemeClr val="lt1"/>
                </a:solidFill>
                <a:latin typeface="Merriweather Light"/>
                <a:ea typeface="Merriweather Light"/>
                <a:cs typeface="Merriweather Light"/>
                <a:sym typeface="Merriweather Light"/>
              </a:rPr>
              <a:t>DSM-I</a:t>
            </a:r>
            <a:endParaRPr sz="1100" i="1">
              <a:solidFill>
                <a:schemeClr val="lt1"/>
              </a:solidFill>
              <a:latin typeface="Merriweather Light"/>
              <a:ea typeface="Merriweather Light"/>
              <a:cs typeface="Merriweather Light"/>
              <a:sym typeface="Merriweather Light"/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Merriweather Light"/>
              <a:buChar char="●"/>
            </a:pPr>
            <a:r>
              <a:rPr lang="en" sz="1100">
                <a:solidFill>
                  <a:schemeClr val="lt1"/>
                </a:solidFill>
                <a:latin typeface="Merriweather Light"/>
                <a:ea typeface="Merriweather Light"/>
                <a:cs typeface="Merriweather Light"/>
                <a:sym typeface="Merriweather Light"/>
              </a:rPr>
              <a:t>1970s: Psychiatry had a paradigm shift from looking for causes to looking at effects.</a:t>
            </a:r>
            <a:endParaRPr sz="1100">
              <a:solidFill>
                <a:schemeClr val="lt1"/>
              </a:solidFill>
              <a:latin typeface="Merriweather Light"/>
              <a:ea typeface="Merriweather Light"/>
              <a:cs typeface="Merriweather Light"/>
              <a:sym typeface="Merriweather Light"/>
            </a:endParaRPr>
          </a:p>
          <a:p>
            <a:pPr marL="914400" lvl="1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Merriweather Light"/>
              <a:buChar char="○"/>
            </a:pPr>
            <a:r>
              <a:rPr lang="en" sz="1100">
                <a:solidFill>
                  <a:schemeClr val="lt1"/>
                </a:solidFill>
                <a:latin typeface="Merriweather Light"/>
                <a:ea typeface="Merriweather Light"/>
                <a:cs typeface="Merriweather Light"/>
                <a:sym typeface="Merriweather Light"/>
              </a:rPr>
              <a:t>Tried to classify symptoms in a “rigid and orderly and uniform fashion” (pg. 13</a:t>
            </a:r>
            <a:endParaRPr sz="1100">
              <a:solidFill>
                <a:schemeClr val="lt1"/>
              </a:solidFill>
              <a:latin typeface="Merriweather Light"/>
              <a:ea typeface="Merriweather Light"/>
              <a:cs typeface="Merriweather Light"/>
              <a:sym typeface="Merriweather Light"/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Merriweather Light"/>
              <a:buChar char="●"/>
            </a:pPr>
            <a:r>
              <a:rPr lang="en" sz="1100">
                <a:solidFill>
                  <a:schemeClr val="lt1"/>
                </a:solidFill>
                <a:latin typeface="Merriweather Light"/>
                <a:ea typeface="Merriweather Light"/>
                <a:cs typeface="Merriweather Light"/>
                <a:sym typeface="Merriweather Light"/>
              </a:rPr>
              <a:t>1972: Gay Rights Movement challenged the </a:t>
            </a:r>
            <a:r>
              <a:rPr lang="en" sz="1100" i="1">
                <a:solidFill>
                  <a:schemeClr val="lt1"/>
                </a:solidFill>
                <a:latin typeface="Merriweather Light"/>
                <a:ea typeface="Merriweather Light"/>
                <a:cs typeface="Merriweather Light"/>
                <a:sym typeface="Merriweather Light"/>
              </a:rPr>
              <a:t>DSM</a:t>
            </a:r>
            <a:r>
              <a:rPr lang="en" sz="1100">
                <a:solidFill>
                  <a:schemeClr val="lt1"/>
                </a:solidFill>
                <a:latin typeface="Merriweather Light"/>
                <a:ea typeface="Merriweather Light"/>
                <a:cs typeface="Merriweather Light"/>
                <a:sym typeface="Merriweather Light"/>
              </a:rPr>
              <a:t>’s classification of homosexuality as a mental illness and </a:t>
            </a:r>
            <a:r>
              <a:rPr lang="en" sz="1100" b="1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as something that required a cure</a:t>
            </a:r>
            <a:r>
              <a:rPr lang="en" sz="1100">
                <a:solidFill>
                  <a:schemeClr val="lt1"/>
                </a:solidFill>
                <a:latin typeface="Merriweather Light"/>
                <a:ea typeface="Merriweather Light"/>
                <a:cs typeface="Merriweather Light"/>
                <a:sym typeface="Merriweather Light"/>
              </a:rPr>
              <a:t>. “They won that battle, raising the question of just how trustworthy </a:t>
            </a:r>
            <a:r>
              <a:rPr lang="en" sz="1100" i="1">
                <a:solidFill>
                  <a:schemeClr val="lt1"/>
                </a:solidFill>
                <a:latin typeface="Merriweather Light"/>
                <a:ea typeface="Merriweather Light"/>
                <a:cs typeface="Merriweather Light"/>
                <a:sym typeface="Merriweather Light"/>
              </a:rPr>
              <a:t>any</a:t>
            </a:r>
            <a:r>
              <a:rPr lang="en" sz="1100">
                <a:solidFill>
                  <a:schemeClr val="lt1"/>
                </a:solidFill>
                <a:latin typeface="Merriweather Light"/>
                <a:ea typeface="Merriweather Light"/>
                <a:cs typeface="Merriweather Light"/>
                <a:sym typeface="Merriweather Light"/>
              </a:rPr>
              <a:t> diagnosis in the </a:t>
            </a:r>
            <a:r>
              <a:rPr lang="en" sz="1100" i="1">
                <a:solidFill>
                  <a:schemeClr val="lt1"/>
                </a:solidFill>
                <a:latin typeface="Merriweather Light"/>
                <a:ea typeface="Merriweather Light"/>
                <a:cs typeface="Merriweather Light"/>
                <a:sym typeface="Merriweather Light"/>
              </a:rPr>
              <a:t>DSM</a:t>
            </a:r>
            <a:r>
              <a:rPr lang="en" sz="1100">
                <a:solidFill>
                  <a:schemeClr val="lt1"/>
                </a:solidFill>
                <a:latin typeface="Merriweather Light"/>
                <a:ea typeface="Merriweather Light"/>
                <a:cs typeface="Merriweather Light"/>
                <a:sym typeface="Merriweather Light"/>
              </a:rPr>
              <a:t> was.” </a:t>
            </a:r>
            <a:endParaRPr sz="1100">
              <a:solidFill>
                <a:schemeClr val="lt1"/>
              </a:solidFill>
              <a:latin typeface="Merriweather Light"/>
              <a:ea typeface="Merriweather Light"/>
              <a:cs typeface="Merriweather Light"/>
              <a:sym typeface="Merriweather Light"/>
            </a:endParaRPr>
          </a:p>
        </p:txBody>
      </p:sp>
      <p:sp>
        <p:nvSpPr>
          <p:cNvPr id="101" name="Google Shape;101;p15"/>
          <p:cNvSpPr txBox="1"/>
          <p:nvPr/>
        </p:nvSpPr>
        <p:spPr>
          <a:xfrm>
            <a:off x="4572000" y="1728425"/>
            <a:ext cx="3777000" cy="307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Merriweather Light"/>
              <a:buChar char="●"/>
            </a:pPr>
            <a:r>
              <a:rPr lang="en" sz="1100">
                <a:solidFill>
                  <a:schemeClr val="lt1"/>
                </a:solidFill>
                <a:latin typeface="Merriweather Light"/>
                <a:ea typeface="Merriweather Light"/>
                <a:cs typeface="Merriweather Light"/>
                <a:sym typeface="Merriweather Light"/>
              </a:rPr>
              <a:t>1980: </a:t>
            </a:r>
            <a:r>
              <a:rPr lang="en" sz="1100" i="1">
                <a:solidFill>
                  <a:schemeClr val="lt1"/>
                </a:solidFill>
                <a:latin typeface="Merriweather Light"/>
                <a:ea typeface="Merriweather Light"/>
                <a:cs typeface="Merriweather Light"/>
                <a:sym typeface="Merriweather Light"/>
              </a:rPr>
              <a:t>DSM-III</a:t>
            </a:r>
            <a:r>
              <a:rPr lang="en" sz="1100">
                <a:solidFill>
                  <a:schemeClr val="lt1"/>
                </a:solidFill>
                <a:latin typeface="Merriweather Light"/>
                <a:ea typeface="Merriweather Light"/>
                <a:cs typeface="Merriweather Light"/>
                <a:sym typeface="Merriweather Light"/>
              </a:rPr>
              <a:t> was published and described a specific “checklist of symptoms that didn’t overlap with the other symptoms of schizophrenia” and other differential diagnoses. (pg. 14)</a:t>
            </a:r>
            <a:endParaRPr sz="1100">
              <a:solidFill>
                <a:schemeClr val="lt1"/>
              </a:solidFill>
              <a:latin typeface="Merriweather Light"/>
              <a:ea typeface="Merriweather Light"/>
              <a:cs typeface="Merriweather Light"/>
              <a:sym typeface="Merriweather Light"/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Merriweather Light"/>
              <a:buChar char="●"/>
            </a:pPr>
            <a:r>
              <a:rPr lang="en" sz="1100">
                <a:solidFill>
                  <a:schemeClr val="lt1"/>
                </a:solidFill>
                <a:latin typeface="Merriweather Light"/>
                <a:ea typeface="Merriweather Light"/>
                <a:cs typeface="Merriweather Light"/>
                <a:sym typeface="Merriweather Light"/>
              </a:rPr>
              <a:t>1987: </a:t>
            </a:r>
            <a:r>
              <a:rPr lang="en" sz="1100" i="1">
                <a:solidFill>
                  <a:schemeClr val="lt1"/>
                </a:solidFill>
                <a:latin typeface="Merriweather Light"/>
                <a:ea typeface="Merriweather Light"/>
                <a:cs typeface="Merriweather Light"/>
                <a:sym typeface="Merriweather Light"/>
              </a:rPr>
              <a:t>DSM-III-R</a:t>
            </a:r>
            <a:r>
              <a:rPr lang="en" sz="1100">
                <a:solidFill>
                  <a:schemeClr val="lt1"/>
                </a:solidFill>
                <a:latin typeface="Merriweather Light"/>
                <a:ea typeface="Merriweather Light"/>
                <a:cs typeface="Merriweather Light"/>
                <a:sym typeface="Merriweather Light"/>
              </a:rPr>
              <a:t> changed the name to autistic disorder </a:t>
            </a:r>
            <a:endParaRPr sz="1100">
              <a:solidFill>
                <a:schemeClr val="lt1"/>
              </a:solidFill>
              <a:latin typeface="Merriweather Light"/>
              <a:ea typeface="Merriweather Light"/>
              <a:cs typeface="Merriweather Light"/>
              <a:sym typeface="Merriweather Light"/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Merriweather Light"/>
              <a:buChar char="●"/>
            </a:pPr>
            <a:r>
              <a:rPr lang="en" sz="1100">
                <a:solidFill>
                  <a:schemeClr val="lt1"/>
                </a:solidFill>
                <a:latin typeface="Merriweather Light"/>
                <a:ea typeface="Merriweather Light"/>
                <a:cs typeface="Merriweather Light"/>
                <a:sym typeface="Merriweather Light"/>
              </a:rPr>
              <a:t>1994: </a:t>
            </a:r>
            <a:r>
              <a:rPr lang="en" sz="1100" i="1">
                <a:solidFill>
                  <a:schemeClr val="lt1"/>
                </a:solidFill>
                <a:latin typeface="Merriweather Light"/>
                <a:ea typeface="Merriweather Light"/>
                <a:cs typeface="Merriweather Light"/>
                <a:sym typeface="Merriweather Light"/>
              </a:rPr>
              <a:t>DSM-IV</a:t>
            </a:r>
            <a:r>
              <a:rPr lang="en" sz="1100">
                <a:solidFill>
                  <a:schemeClr val="lt1"/>
                </a:solidFill>
                <a:latin typeface="Merriweather Light"/>
                <a:ea typeface="Merriweather Light"/>
                <a:cs typeface="Merriweather Light"/>
                <a:sym typeface="Merriweather Light"/>
              </a:rPr>
              <a:t> added Asperger syndrome (ASD Level I today)</a:t>
            </a:r>
            <a:endParaRPr sz="1100">
              <a:solidFill>
                <a:schemeClr val="lt1"/>
              </a:solidFill>
              <a:latin typeface="Merriweather Light"/>
              <a:ea typeface="Merriweather Light"/>
              <a:cs typeface="Merriweather Light"/>
              <a:sym typeface="Merriweather Light"/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Merriweather Light"/>
              <a:buChar char="●"/>
            </a:pPr>
            <a:r>
              <a:rPr lang="en" sz="1100">
                <a:solidFill>
                  <a:schemeClr val="lt1"/>
                </a:solidFill>
                <a:latin typeface="Merriweather Light"/>
                <a:ea typeface="Merriweather Light"/>
                <a:cs typeface="Merriweather Light"/>
                <a:sym typeface="Merriweather Light"/>
              </a:rPr>
              <a:t>2013: </a:t>
            </a:r>
            <a:r>
              <a:rPr lang="en" sz="1100" i="1">
                <a:solidFill>
                  <a:schemeClr val="lt1"/>
                </a:solidFill>
                <a:latin typeface="Merriweather Light"/>
                <a:ea typeface="Merriweather Light"/>
                <a:cs typeface="Merriweather Light"/>
                <a:sym typeface="Merriweather Light"/>
              </a:rPr>
              <a:t>DSM-V</a:t>
            </a:r>
            <a:r>
              <a:rPr lang="en" sz="1100">
                <a:solidFill>
                  <a:schemeClr val="lt1"/>
                </a:solidFill>
                <a:latin typeface="Merriweather Light"/>
                <a:ea typeface="Merriweather Light"/>
                <a:cs typeface="Merriweather Light"/>
                <a:sym typeface="Merriweather Light"/>
              </a:rPr>
              <a:t> updated the language to describe Autism spectrum disorder to distinguish levels of support needs. </a:t>
            </a:r>
            <a:endParaRPr sz="1100">
              <a:solidFill>
                <a:schemeClr val="lt1"/>
              </a:solidFill>
              <a:latin typeface="Merriweather Light"/>
              <a:ea typeface="Merriweather Light"/>
              <a:cs typeface="Merriweather Light"/>
              <a:sym typeface="Merriweather Light"/>
            </a:endParaRPr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Merriweather Light"/>
              <a:buChar char="○"/>
            </a:pPr>
            <a:r>
              <a:rPr lang="en" sz="1100">
                <a:solidFill>
                  <a:schemeClr val="lt1"/>
                </a:solidFill>
                <a:latin typeface="Merriweather Light"/>
                <a:ea typeface="Merriweather Light"/>
                <a:cs typeface="Merriweather Light"/>
                <a:sym typeface="Merriweather Light"/>
              </a:rPr>
              <a:t>Many autistic people still have issues with how diagnostic criteria are defined since symptoms are determined by what is </a:t>
            </a:r>
            <a:r>
              <a:rPr lang="en" sz="1100" b="1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observably different</a:t>
            </a:r>
            <a:r>
              <a:rPr lang="en" sz="1100">
                <a:solidFill>
                  <a:schemeClr val="lt1"/>
                </a:solidFill>
                <a:latin typeface="Merriweather Light"/>
                <a:ea typeface="Merriweather Light"/>
                <a:cs typeface="Merriweather Light"/>
                <a:sym typeface="Merriweather Light"/>
              </a:rPr>
              <a:t> than neurotypical (NT)/typically developing (TD) people. </a:t>
            </a:r>
            <a:endParaRPr sz="1100">
              <a:solidFill>
                <a:schemeClr val="lt1"/>
              </a:solidFill>
              <a:latin typeface="Merriweather Light"/>
              <a:ea typeface="Merriweather Light"/>
              <a:cs typeface="Merriweather Light"/>
              <a:sym typeface="Merriweather Ligh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6"/>
          <p:cNvSpPr txBox="1">
            <a:spLocks noGrp="1"/>
          </p:cNvSpPr>
          <p:nvPr>
            <p:ph type="title"/>
          </p:nvPr>
        </p:nvSpPr>
        <p:spPr>
          <a:xfrm>
            <a:off x="265500" y="1151100"/>
            <a:ext cx="4045200" cy="156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is autism spectrum disorder?</a:t>
            </a:r>
            <a:endParaRPr/>
          </a:p>
        </p:txBody>
      </p:sp>
      <p:sp>
        <p:nvSpPr>
          <p:cNvPr id="107" name="Google Shape;107;p16"/>
          <p:cNvSpPr txBox="1">
            <a:spLocks noGrp="1"/>
          </p:cNvSpPr>
          <p:nvPr>
            <p:ph type="subTitle" idx="1"/>
          </p:nvPr>
        </p:nvSpPr>
        <p:spPr>
          <a:xfrm>
            <a:off x="265500" y="2715599"/>
            <a:ext cx="4045200" cy="203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29334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“Autism spectrum disorder (ASD) is a neurological and developmental disorder that affects how people interact with others, communicate, learn, and behave. Although autism can be diagnosed at any age, it is described as a “developmental disorder” because symptoms generally appear in the first 2 years of life.” </a:t>
            </a:r>
            <a:endParaRPr sz="1300">
              <a:solidFill>
                <a:srgbClr val="29334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29334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29334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(</a:t>
            </a:r>
            <a:r>
              <a:rPr lang="en" sz="1200" i="1">
                <a:solidFill>
                  <a:srgbClr val="29334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NIMH, 2024</a:t>
            </a:r>
            <a:r>
              <a:rPr lang="en" sz="1200">
                <a:solidFill>
                  <a:srgbClr val="29334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)</a:t>
            </a:r>
            <a:endParaRPr sz="1200">
              <a:solidFill>
                <a:srgbClr val="29334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8" name="Google Shape;108;p16" title="File:Neurodiversity People of Color 1.png - Wikimedia Commons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44725" y="1233175"/>
            <a:ext cx="4242950" cy="23866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F3468"/>
            </a:gs>
            <a:gs pos="100000">
              <a:srgbClr val="631D35"/>
            </a:gs>
          </a:gsLst>
          <a:lin ang="5400012" scaled="0"/>
        </a:gradFill>
        <a:effectLst/>
      </p:bgPr>
    </p:bg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7"/>
          <p:cNvSpPr txBox="1">
            <a:spLocks noGrp="1"/>
          </p:cNvSpPr>
          <p:nvPr>
            <p:ph type="title"/>
          </p:nvPr>
        </p:nvSpPr>
        <p:spPr>
          <a:xfrm>
            <a:off x="311700" y="233475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What we mean by “spectrum”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14" name="Google Shape;114;p17"/>
          <p:cNvSpPr txBox="1">
            <a:spLocks noGrp="1"/>
          </p:cNvSpPr>
          <p:nvPr>
            <p:ph type="body" idx="1"/>
          </p:nvPr>
        </p:nvSpPr>
        <p:spPr>
          <a:xfrm>
            <a:off x="311700" y="841275"/>
            <a:ext cx="4430100" cy="184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2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>
                <a:solidFill>
                  <a:schemeClr val="lt1"/>
                </a:solidFill>
              </a:rPr>
              <a:t>The word “</a:t>
            </a:r>
            <a:r>
              <a:rPr lang="en" b="1">
                <a:solidFill>
                  <a:schemeClr val="lt1"/>
                </a:solidFill>
              </a:rPr>
              <a:t>spectrum</a:t>
            </a:r>
            <a:r>
              <a:rPr lang="en">
                <a:solidFill>
                  <a:schemeClr val="lt1"/>
                </a:solidFill>
              </a:rPr>
              <a:t>” in ASD can easily be misinterpreted as a range from having a little bit of autism to having a lot of autism. This is </a:t>
            </a:r>
            <a:r>
              <a:rPr lang="en" b="1" i="1">
                <a:solidFill>
                  <a:schemeClr val="lt1"/>
                </a:solidFill>
              </a:rPr>
              <a:t>NOT </a:t>
            </a:r>
            <a:r>
              <a:rPr lang="en">
                <a:solidFill>
                  <a:schemeClr val="lt1"/>
                </a:solidFill>
              </a:rPr>
              <a:t>true and can be more accurately understood as a </a:t>
            </a:r>
            <a:r>
              <a:rPr lang="en" b="1">
                <a:solidFill>
                  <a:schemeClr val="lt1"/>
                </a:solidFill>
              </a:rPr>
              <a:t>wheel with many sections and levels of intensity</a:t>
            </a:r>
            <a:r>
              <a:rPr lang="en">
                <a:solidFill>
                  <a:schemeClr val="lt1"/>
                </a:solidFill>
              </a:rPr>
              <a:t>:</a:t>
            </a:r>
            <a:endParaRPr>
              <a:solidFill>
                <a:schemeClr val="lt1"/>
              </a:solidFill>
            </a:endParaRPr>
          </a:p>
        </p:txBody>
      </p:sp>
      <p:pic>
        <p:nvPicPr>
          <p:cNvPr id="115" name="Google Shape;115;p17"/>
          <p:cNvPicPr preferRelativeResize="0"/>
          <p:nvPr/>
        </p:nvPicPr>
        <p:blipFill rotWithShape="1">
          <a:blip r:embed="rId3">
            <a:alphaModFix/>
          </a:blip>
          <a:srcRect t="11501" b="5874"/>
          <a:stretch/>
        </p:blipFill>
        <p:spPr>
          <a:xfrm>
            <a:off x="5187075" y="0"/>
            <a:ext cx="3956925" cy="4892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17"/>
          <p:cNvPicPr preferRelativeResize="0"/>
          <p:nvPr/>
        </p:nvPicPr>
        <p:blipFill rotWithShape="1">
          <a:blip r:embed="rId4">
            <a:alphaModFix/>
          </a:blip>
          <a:srcRect t="19082" b="2615"/>
          <a:stretch/>
        </p:blipFill>
        <p:spPr>
          <a:xfrm>
            <a:off x="1021850" y="2603875"/>
            <a:ext cx="2906001" cy="2090324"/>
          </a:xfrm>
          <a:prstGeom prst="rect">
            <a:avLst/>
          </a:prstGeom>
          <a:noFill/>
          <a:ln>
            <a:noFill/>
          </a:ln>
          <a:effectLst>
            <a:outerShdw blurRad="100013" dist="2095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117" name="Google Shape;117;p17"/>
          <p:cNvSpPr txBox="1"/>
          <p:nvPr/>
        </p:nvSpPr>
        <p:spPr>
          <a:xfrm>
            <a:off x="1540475" y="4784175"/>
            <a:ext cx="3598800" cy="46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i="1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Bigger image on next slide</a:t>
            </a:r>
            <a:endParaRPr i="1">
              <a:solidFill>
                <a:schemeClr val="l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Google Shape;122;p18"/>
          <p:cNvPicPr preferRelativeResize="0"/>
          <p:nvPr/>
        </p:nvPicPr>
        <p:blipFill rotWithShape="1">
          <a:blip r:embed="rId3">
            <a:alphaModFix/>
          </a:blip>
          <a:srcRect t="16457"/>
          <a:stretch/>
        </p:blipFill>
        <p:spPr>
          <a:xfrm>
            <a:off x="209924" y="340501"/>
            <a:ext cx="6122400" cy="4698725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18"/>
          <p:cNvSpPr txBox="1"/>
          <p:nvPr/>
        </p:nvSpPr>
        <p:spPr>
          <a:xfrm>
            <a:off x="6332325" y="1559175"/>
            <a:ext cx="2332800" cy="319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What can these variabilities look like in clients?</a:t>
            </a:r>
            <a:endParaRPr sz="18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Clinicians take note of which areas are most </a:t>
            </a:r>
            <a:r>
              <a:rPr lang="en" sz="1800" b="1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impactful </a:t>
            </a:r>
            <a:r>
              <a:rPr lang="en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towards the client’s health</a:t>
            </a:r>
            <a:endParaRPr sz="18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Google Shape;128;p19" descr="I am frequently hired to help train groups of professionals on a variety of topics related to autism. &#10;&#10;Most of the time, these groups are not only receptive to the education I have to offer, but they’re thankful to have it!&#10;&#10;In the case, I was working with a federally funded group who seems to believe they already understand autism and the language preferences of the community…despite never having asked said community. &#10;&#10;This is one of those times that being an autism advocate can be incredibly difficult on a level most people don’t encounter in person. ❤️‍🩹 &#10;&#10;#autism #autistic #autismawareness #neurodivergent #adhd" title="Autism Advocate Argues with Disability Professional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36237" y="1269276"/>
            <a:ext cx="4071525" cy="2290225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19"/>
          <p:cNvSpPr txBox="1"/>
          <p:nvPr/>
        </p:nvSpPr>
        <p:spPr>
          <a:xfrm>
            <a:off x="306525" y="381275"/>
            <a:ext cx="6220200" cy="32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solidFill>
                  <a:schemeClr val="lt1"/>
                </a:solidFill>
                <a:latin typeface="Spectral Medium"/>
                <a:ea typeface="Spectral Medium"/>
                <a:cs typeface="Spectral Medium"/>
                <a:sym typeface="Spectral Medium"/>
              </a:rPr>
              <a:t>Before we talk about language…</a:t>
            </a:r>
            <a:endParaRPr sz="2300">
              <a:solidFill>
                <a:schemeClr val="lt1"/>
              </a:solidFill>
              <a:latin typeface="Spectral Medium"/>
              <a:ea typeface="Spectral Medium"/>
              <a:cs typeface="Spectral Medium"/>
              <a:sym typeface="Spectral Medium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4" name="Google Shape;134;p20"/>
          <p:cNvGraphicFramePr/>
          <p:nvPr/>
        </p:nvGraphicFramePr>
        <p:xfrm>
          <a:off x="809075" y="1039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{DB13350F-F7DB-4A66-9114-4AFF8FE0D065}</a:tableStyleId>
              </a:tblPr>
              <a:tblGrid>
                <a:gridCol w="3765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65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78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rgbClr val="0E0E0E"/>
                          </a:solidFill>
                          <a:latin typeface="Lexend"/>
                          <a:ea typeface="Lexend"/>
                          <a:cs typeface="Lexend"/>
                          <a:sym typeface="Lexend"/>
                        </a:rPr>
                        <a:t>Avoid This</a:t>
                      </a:r>
                      <a:endParaRPr sz="1300">
                        <a:solidFill>
                          <a:srgbClr val="0E0E0E"/>
                        </a:solidFill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chemeClr val="lt1"/>
                          </a:solidFill>
                          <a:latin typeface="Lexend"/>
                          <a:ea typeface="Lexend"/>
                          <a:cs typeface="Lexend"/>
                          <a:sym typeface="Lexend"/>
                        </a:rPr>
                        <a:t>Use This</a:t>
                      </a:r>
                      <a:endParaRPr sz="1300">
                        <a:solidFill>
                          <a:schemeClr val="lt1"/>
                        </a:solidFill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15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0E0E0E"/>
                          </a:solidFill>
                          <a:latin typeface="Lexend"/>
                          <a:ea typeface="Lexend"/>
                          <a:cs typeface="Lexend"/>
                          <a:sym typeface="Lexend"/>
                        </a:rPr>
                        <a:t>Person with Autism</a:t>
                      </a:r>
                      <a:endParaRPr sz="1000">
                        <a:solidFill>
                          <a:srgbClr val="0E0E0E"/>
                        </a:solidFill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lt1"/>
                          </a:solidFill>
                          <a:latin typeface="Lexend"/>
                          <a:ea typeface="Lexend"/>
                          <a:cs typeface="Lexend"/>
                          <a:sym typeface="Lexend"/>
                        </a:rPr>
                        <a:t>Autistic person</a:t>
                      </a:r>
                      <a:endParaRPr sz="1000">
                        <a:solidFill>
                          <a:schemeClr val="lt1"/>
                        </a:solidFill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lt1"/>
                          </a:solidFill>
                          <a:latin typeface="Lexend"/>
                          <a:ea typeface="Lexend"/>
                          <a:cs typeface="Lexend"/>
                          <a:sym typeface="Lexend"/>
                        </a:rPr>
                        <a:t>Autist</a:t>
                      </a:r>
                      <a:endParaRPr sz="1000">
                        <a:solidFill>
                          <a:schemeClr val="lt1"/>
                        </a:solidFill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lt1"/>
                          </a:solidFill>
                          <a:latin typeface="Lexend"/>
                          <a:ea typeface="Lexend"/>
                          <a:cs typeface="Lexend"/>
                          <a:sym typeface="Lexend"/>
                        </a:rPr>
                        <a:t>On the Autism spectrum</a:t>
                      </a:r>
                      <a:endParaRPr sz="1000">
                        <a:solidFill>
                          <a:schemeClr val="lt1"/>
                        </a:solidFill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12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0E0E0E"/>
                          </a:solidFill>
                          <a:latin typeface="Lexend"/>
                          <a:ea typeface="Lexend"/>
                          <a:cs typeface="Lexend"/>
                          <a:sym typeface="Lexend"/>
                        </a:rPr>
                        <a:t>Identifies as having autism</a:t>
                      </a:r>
                      <a:endParaRPr sz="1000">
                        <a:solidFill>
                          <a:srgbClr val="0E0E0E"/>
                        </a:solidFill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lt1"/>
                          </a:solidFill>
                          <a:latin typeface="Lexend"/>
                          <a:ea typeface="Lexend"/>
                          <a:cs typeface="Lexend"/>
                          <a:sym typeface="Lexend"/>
                        </a:rPr>
                        <a:t>Is Autistic</a:t>
                      </a:r>
                      <a:endParaRPr sz="1000">
                        <a:solidFill>
                          <a:schemeClr val="lt1"/>
                        </a:solidFill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515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0E0E0E"/>
                          </a:solidFill>
                          <a:latin typeface="Lexend"/>
                          <a:ea typeface="Lexend"/>
                          <a:cs typeface="Lexend"/>
                          <a:sym typeface="Lexend"/>
                        </a:rPr>
                        <a:t>“Special needs”</a:t>
                      </a:r>
                      <a:endParaRPr sz="1000">
                        <a:solidFill>
                          <a:srgbClr val="0E0E0E"/>
                        </a:solidFill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0E0E0E"/>
                          </a:solidFill>
                          <a:latin typeface="Lexend"/>
                          <a:ea typeface="Lexend"/>
                          <a:cs typeface="Lexend"/>
                          <a:sym typeface="Lexend"/>
                        </a:rPr>
                        <a:t>“Differently abled”</a:t>
                      </a:r>
                      <a:endParaRPr sz="1000">
                        <a:solidFill>
                          <a:srgbClr val="0E0E0E"/>
                        </a:solidFill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0E0E0E"/>
                          </a:solidFill>
                          <a:latin typeface="Lexend"/>
                          <a:ea typeface="Lexend"/>
                          <a:cs typeface="Lexend"/>
                          <a:sym typeface="Lexend"/>
                        </a:rPr>
                        <a:t>“Handi-capable”</a:t>
                      </a:r>
                      <a:endParaRPr sz="1000">
                        <a:solidFill>
                          <a:srgbClr val="0E0E0E"/>
                        </a:solidFill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lt1"/>
                          </a:solidFill>
                          <a:latin typeface="Lexend"/>
                          <a:ea typeface="Lexend"/>
                          <a:cs typeface="Lexend"/>
                          <a:sym typeface="Lexend"/>
                        </a:rPr>
                        <a:t>“Is disabled</a:t>
                      </a:r>
                      <a:endParaRPr sz="1000">
                        <a:solidFill>
                          <a:schemeClr val="lt1"/>
                        </a:solidFill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lt1"/>
                          </a:solidFill>
                          <a:latin typeface="Lexend"/>
                          <a:ea typeface="Lexend"/>
                          <a:cs typeface="Lexend"/>
                          <a:sym typeface="Lexend"/>
                        </a:rPr>
                        <a:t>Has a disability</a:t>
                      </a:r>
                      <a:endParaRPr sz="1000">
                        <a:solidFill>
                          <a:schemeClr val="lt1"/>
                        </a:solidFill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solidFill>
                          <a:schemeClr val="lt1"/>
                        </a:solidFill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515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0E0E0E"/>
                          </a:solidFill>
                          <a:latin typeface="Lexend"/>
                          <a:ea typeface="Lexend"/>
                          <a:cs typeface="Lexend"/>
                          <a:sym typeface="Lexend"/>
                        </a:rPr>
                        <a:t>Normal</a:t>
                      </a:r>
                      <a:endParaRPr sz="1000">
                        <a:solidFill>
                          <a:srgbClr val="0E0E0E"/>
                        </a:solidFill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lt1"/>
                          </a:solidFill>
                          <a:latin typeface="Lexend"/>
                          <a:ea typeface="Lexend"/>
                          <a:cs typeface="Lexend"/>
                          <a:sym typeface="Lexend"/>
                        </a:rPr>
                        <a:t>Neurotypical (NT)</a:t>
                      </a:r>
                      <a:endParaRPr sz="1000">
                        <a:solidFill>
                          <a:schemeClr val="lt1"/>
                        </a:solidFill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lt1"/>
                          </a:solidFill>
                          <a:latin typeface="Lexend"/>
                          <a:ea typeface="Lexend"/>
                          <a:cs typeface="Lexend"/>
                          <a:sym typeface="Lexend"/>
                        </a:rPr>
                        <a:t>Allistic</a:t>
                      </a:r>
                      <a:endParaRPr sz="1000">
                        <a:solidFill>
                          <a:schemeClr val="lt1"/>
                        </a:solidFill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lt1"/>
                          </a:solidFill>
                          <a:latin typeface="Lexend"/>
                          <a:ea typeface="Lexend"/>
                          <a:cs typeface="Lexend"/>
                          <a:sym typeface="Lexend"/>
                        </a:rPr>
                        <a:t>Non-Autistic</a:t>
                      </a:r>
                      <a:endParaRPr sz="1000">
                        <a:solidFill>
                          <a:schemeClr val="lt1"/>
                        </a:solidFill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64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0E0E0E"/>
                          </a:solidFill>
                          <a:latin typeface="Lexend"/>
                          <a:ea typeface="Lexend"/>
                          <a:cs typeface="Lexend"/>
                          <a:sym typeface="Lexend"/>
                        </a:rPr>
                        <a:t>Low functioning</a:t>
                      </a:r>
                      <a:endParaRPr sz="1000">
                        <a:solidFill>
                          <a:srgbClr val="0E0E0E"/>
                        </a:solidFill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0E0E0E"/>
                          </a:solidFill>
                          <a:latin typeface="Lexend"/>
                          <a:ea typeface="Lexend"/>
                          <a:cs typeface="Lexend"/>
                          <a:sym typeface="Lexend"/>
                        </a:rPr>
                        <a:t>High functioning</a:t>
                      </a:r>
                      <a:endParaRPr sz="1000">
                        <a:solidFill>
                          <a:srgbClr val="0E0E0E"/>
                        </a:solidFill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lt1"/>
                          </a:solidFill>
                          <a:latin typeface="Lexend"/>
                          <a:ea typeface="Lexend"/>
                          <a:cs typeface="Lexend"/>
                          <a:sym typeface="Lexend"/>
                        </a:rPr>
                        <a:t>Has high support needs</a:t>
                      </a:r>
                      <a:endParaRPr sz="1000">
                        <a:solidFill>
                          <a:schemeClr val="lt1"/>
                        </a:solidFill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lt1"/>
                          </a:solidFill>
                          <a:latin typeface="Lexend"/>
                          <a:ea typeface="Lexend"/>
                          <a:cs typeface="Lexend"/>
                          <a:sym typeface="Lexend"/>
                        </a:rPr>
                        <a:t>Has low support needs</a:t>
                      </a:r>
                      <a:endParaRPr sz="1000">
                        <a:solidFill>
                          <a:schemeClr val="lt1"/>
                        </a:solidFill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515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0E0E0E"/>
                          </a:solidFill>
                          <a:latin typeface="Lexend"/>
                          <a:ea typeface="Lexend"/>
                          <a:cs typeface="Lexend"/>
                          <a:sym typeface="Lexend"/>
                        </a:rPr>
                        <a:t>Female Autism</a:t>
                      </a:r>
                      <a:endParaRPr sz="1000">
                        <a:solidFill>
                          <a:srgbClr val="0E0E0E"/>
                        </a:solidFill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0E0E0E"/>
                          </a:solidFill>
                          <a:latin typeface="Lexend"/>
                          <a:ea typeface="Lexend"/>
                          <a:cs typeface="Lexend"/>
                          <a:sym typeface="Lexend"/>
                        </a:rPr>
                        <a:t>Asperger’s </a:t>
                      </a:r>
                      <a:endParaRPr sz="1000">
                        <a:solidFill>
                          <a:srgbClr val="0E0E0E"/>
                        </a:solidFill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0E0E0E"/>
                          </a:solidFill>
                          <a:latin typeface="Lexend"/>
                          <a:ea typeface="Lexend"/>
                          <a:cs typeface="Lexend"/>
                          <a:sym typeface="Lexend"/>
                        </a:rPr>
                        <a:t>High-functioning Autism</a:t>
                      </a:r>
                      <a:endParaRPr sz="1000">
                        <a:solidFill>
                          <a:srgbClr val="0E0E0E"/>
                        </a:solidFill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lt1"/>
                          </a:solidFill>
                          <a:latin typeface="Lexend"/>
                          <a:ea typeface="Lexend"/>
                          <a:cs typeface="Lexend"/>
                          <a:sym typeface="Lexend"/>
                        </a:rPr>
                        <a:t>Masked Autism</a:t>
                      </a:r>
                      <a:endParaRPr sz="1000">
                        <a:solidFill>
                          <a:schemeClr val="lt1"/>
                        </a:solidFill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964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0E0E0E"/>
                          </a:solidFill>
                          <a:latin typeface="Lexend"/>
                          <a:ea typeface="Lexend"/>
                          <a:cs typeface="Lexend"/>
                          <a:sym typeface="Lexend"/>
                        </a:rPr>
                        <a:t>Mute</a:t>
                      </a:r>
                      <a:endParaRPr sz="1000">
                        <a:solidFill>
                          <a:srgbClr val="0E0E0E"/>
                        </a:solidFill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0E0E0E"/>
                          </a:solidFill>
                          <a:latin typeface="Lexend"/>
                          <a:ea typeface="Lexend"/>
                          <a:cs typeface="Lexend"/>
                          <a:sym typeface="Lexend"/>
                        </a:rPr>
                        <a:t>Dumb</a:t>
                      </a:r>
                      <a:endParaRPr sz="1000">
                        <a:solidFill>
                          <a:srgbClr val="0E0E0E"/>
                        </a:solidFill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lt1"/>
                          </a:solidFill>
                          <a:latin typeface="Lexend"/>
                          <a:ea typeface="Lexend"/>
                          <a:cs typeface="Lexend"/>
                          <a:sym typeface="Lexend"/>
                        </a:rPr>
                        <a:t>Nonverbal</a:t>
                      </a:r>
                      <a:endParaRPr sz="1000">
                        <a:solidFill>
                          <a:schemeClr val="lt1"/>
                        </a:solidFill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lt1"/>
                          </a:solidFill>
                          <a:latin typeface="Lexend"/>
                          <a:ea typeface="Lexend"/>
                          <a:cs typeface="Lexend"/>
                          <a:sym typeface="Lexend"/>
                        </a:rPr>
                        <a:t>Loses speech</a:t>
                      </a:r>
                      <a:endParaRPr sz="1000">
                        <a:solidFill>
                          <a:schemeClr val="lt1"/>
                        </a:solidFill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964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0E0E0E"/>
                          </a:solidFill>
                          <a:latin typeface="Lexend"/>
                          <a:ea typeface="Lexend"/>
                          <a:cs typeface="Lexend"/>
                          <a:sym typeface="Lexend"/>
                        </a:rPr>
                        <a:t>Euphemisms, language that minimizes challenges, language that belittles or condescends</a:t>
                      </a:r>
                      <a:endParaRPr sz="1000">
                        <a:solidFill>
                          <a:srgbClr val="0E0E0E"/>
                        </a:solidFill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lt1"/>
                          </a:solidFill>
                          <a:latin typeface="Lexend"/>
                          <a:ea typeface="Lexend"/>
                          <a:cs typeface="Lexend"/>
                          <a:sym typeface="Lexend"/>
                        </a:rPr>
                        <a:t>Direct language about what a person can or can’t do, and what kind of support they need</a:t>
                      </a:r>
                      <a:endParaRPr sz="1000">
                        <a:solidFill>
                          <a:schemeClr val="lt1"/>
                        </a:solidFill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35" name="Google Shape;135;p20"/>
          <p:cNvSpPr txBox="1"/>
          <p:nvPr/>
        </p:nvSpPr>
        <p:spPr>
          <a:xfrm>
            <a:off x="161300" y="358425"/>
            <a:ext cx="483900" cy="45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chemeClr val="dk2"/>
                </a:solidFill>
                <a:latin typeface="Spectral SemiBold"/>
                <a:ea typeface="Spectral SemiBold"/>
                <a:cs typeface="Spectral SemiBold"/>
                <a:sym typeface="Spectral SemiBold"/>
              </a:rPr>
              <a:t>L</a:t>
            </a:r>
            <a:endParaRPr sz="2600">
              <a:solidFill>
                <a:schemeClr val="dk2"/>
              </a:solidFill>
              <a:latin typeface="Spectral SemiBold"/>
              <a:ea typeface="Spectral SemiBold"/>
              <a:cs typeface="Spectral SemiBold"/>
              <a:sym typeface="Spectral SemiBo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chemeClr val="dk2"/>
                </a:solidFill>
                <a:latin typeface="Spectral SemiBold"/>
                <a:ea typeface="Spectral SemiBold"/>
                <a:cs typeface="Spectral SemiBold"/>
                <a:sym typeface="Spectral SemiBold"/>
              </a:rPr>
              <a:t>A</a:t>
            </a:r>
            <a:endParaRPr sz="2600">
              <a:solidFill>
                <a:schemeClr val="dk2"/>
              </a:solidFill>
              <a:latin typeface="Spectral SemiBold"/>
              <a:ea typeface="Spectral SemiBold"/>
              <a:cs typeface="Spectral SemiBold"/>
              <a:sym typeface="Spectral SemiBo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chemeClr val="dk2"/>
                </a:solidFill>
                <a:latin typeface="Spectral SemiBold"/>
                <a:ea typeface="Spectral SemiBold"/>
                <a:cs typeface="Spectral SemiBold"/>
                <a:sym typeface="Spectral SemiBold"/>
              </a:rPr>
              <a:t>N</a:t>
            </a:r>
            <a:endParaRPr sz="2600">
              <a:solidFill>
                <a:schemeClr val="dk2"/>
              </a:solidFill>
              <a:latin typeface="Spectral SemiBold"/>
              <a:ea typeface="Spectral SemiBold"/>
              <a:cs typeface="Spectral SemiBold"/>
              <a:sym typeface="Spectral SemiBo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chemeClr val="dk2"/>
                </a:solidFill>
                <a:latin typeface="Spectral SemiBold"/>
                <a:ea typeface="Spectral SemiBold"/>
                <a:cs typeface="Spectral SemiBold"/>
                <a:sym typeface="Spectral SemiBold"/>
              </a:rPr>
              <a:t>G</a:t>
            </a:r>
            <a:endParaRPr sz="2600">
              <a:solidFill>
                <a:schemeClr val="dk2"/>
              </a:solidFill>
              <a:latin typeface="Spectral SemiBold"/>
              <a:ea typeface="Spectral SemiBold"/>
              <a:cs typeface="Spectral SemiBold"/>
              <a:sym typeface="Spectral SemiBo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chemeClr val="dk2"/>
                </a:solidFill>
                <a:latin typeface="Spectral SemiBold"/>
                <a:ea typeface="Spectral SemiBold"/>
                <a:cs typeface="Spectral SemiBold"/>
                <a:sym typeface="Spectral SemiBold"/>
              </a:rPr>
              <a:t>U</a:t>
            </a:r>
            <a:endParaRPr sz="2600">
              <a:solidFill>
                <a:schemeClr val="dk2"/>
              </a:solidFill>
              <a:latin typeface="Spectral SemiBold"/>
              <a:ea typeface="Spectral SemiBold"/>
              <a:cs typeface="Spectral SemiBold"/>
              <a:sym typeface="Spectral SemiBo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chemeClr val="dk2"/>
                </a:solidFill>
                <a:latin typeface="Spectral SemiBold"/>
                <a:ea typeface="Spectral SemiBold"/>
                <a:cs typeface="Spectral SemiBold"/>
                <a:sym typeface="Spectral SemiBold"/>
              </a:rPr>
              <a:t>A</a:t>
            </a:r>
            <a:endParaRPr sz="2600">
              <a:solidFill>
                <a:schemeClr val="dk2"/>
              </a:solidFill>
              <a:latin typeface="Spectral SemiBold"/>
              <a:ea typeface="Spectral SemiBold"/>
              <a:cs typeface="Spectral SemiBold"/>
              <a:sym typeface="Spectral SemiBo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chemeClr val="dk2"/>
                </a:solidFill>
                <a:latin typeface="Spectral SemiBold"/>
                <a:ea typeface="Spectral SemiBold"/>
                <a:cs typeface="Spectral SemiBold"/>
                <a:sym typeface="Spectral SemiBold"/>
              </a:rPr>
              <a:t>G</a:t>
            </a:r>
            <a:endParaRPr sz="2600">
              <a:solidFill>
                <a:schemeClr val="dk2"/>
              </a:solidFill>
              <a:latin typeface="Spectral SemiBold"/>
              <a:ea typeface="Spectral SemiBold"/>
              <a:cs typeface="Spectral SemiBold"/>
              <a:sym typeface="Spectral SemiBo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chemeClr val="dk2"/>
                </a:solidFill>
                <a:latin typeface="Spectral SemiBold"/>
                <a:ea typeface="Spectral SemiBold"/>
                <a:cs typeface="Spectral SemiBold"/>
                <a:sym typeface="Spectral SemiBold"/>
              </a:rPr>
              <a:t>E</a:t>
            </a:r>
            <a:endParaRPr sz="2600">
              <a:solidFill>
                <a:schemeClr val="dk2"/>
              </a:solidFill>
              <a:latin typeface="Spectral SemiBold"/>
              <a:ea typeface="Spectral SemiBold"/>
              <a:cs typeface="Spectral SemiBold"/>
              <a:sym typeface="Spectral SemiBo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600">
              <a:solidFill>
                <a:schemeClr val="dk2"/>
              </a:solidFill>
              <a:latin typeface="Spectral SemiBold"/>
              <a:ea typeface="Spectral SemiBold"/>
              <a:cs typeface="Spectral SemiBold"/>
              <a:sym typeface="Spectral SemiBo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chemeClr val="dk2"/>
                </a:solidFill>
                <a:latin typeface="Spectral SemiBold"/>
                <a:ea typeface="Spectral SemiBold"/>
                <a:cs typeface="Spectral SemiBold"/>
                <a:sym typeface="Spectral SemiBold"/>
              </a:rPr>
              <a:t>I</a:t>
            </a:r>
            <a:endParaRPr sz="2600">
              <a:solidFill>
                <a:schemeClr val="dk2"/>
              </a:solidFill>
              <a:latin typeface="Spectral SemiBold"/>
              <a:ea typeface="Spectral SemiBold"/>
              <a:cs typeface="Spectral SemiBold"/>
              <a:sym typeface="Spectral SemiBo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chemeClr val="dk2"/>
                </a:solidFill>
                <a:latin typeface="Spectral SemiBold"/>
                <a:ea typeface="Spectral SemiBold"/>
                <a:cs typeface="Spectral SemiBold"/>
                <a:sym typeface="Spectral SemiBold"/>
              </a:rPr>
              <a:t>S</a:t>
            </a:r>
            <a:endParaRPr sz="2600">
              <a:solidFill>
                <a:schemeClr val="dk2"/>
              </a:solidFill>
              <a:latin typeface="Spectral SemiBold"/>
              <a:ea typeface="Spectral SemiBold"/>
              <a:cs typeface="Spectral SemiBold"/>
              <a:sym typeface="Spectral SemiBold"/>
            </a:endParaRPr>
          </a:p>
        </p:txBody>
      </p:sp>
      <p:sp>
        <p:nvSpPr>
          <p:cNvPr id="136" name="Google Shape;136;p20"/>
          <p:cNvSpPr txBox="1"/>
          <p:nvPr/>
        </p:nvSpPr>
        <p:spPr>
          <a:xfrm>
            <a:off x="8518750" y="666650"/>
            <a:ext cx="483900" cy="45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chemeClr val="lt1"/>
                </a:solidFill>
                <a:latin typeface="Spectral SemiBold"/>
                <a:ea typeface="Spectral SemiBold"/>
                <a:cs typeface="Spectral SemiBold"/>
                <a:sym typeface="Spectral SemiBold"/>
              </a:rPr>
              <a:t>IMPORTANT</a:t>
            </a:r>
            <a:endParaRPr sz="2600">
              <a:solidFill>
                <a:schemeClr val="lt1"/>
              </a:solidFill>
              <a:latin typeface="Spectral SemiBold"/>
              <a:ea typeface="Spectral SemiBold"/>
              <a:cs typeface="Spectral SemiBold"/>
              <a:sym typeface="Spectral SemiBold"/>
            </a:endParaRPr>
          </a:p>
        </p:txBody>
      </p:sp>
      <p:sp>
        <p:nvSpPr>
          <p:cNvPr id="137" name="Google Shape;137;p20"/>
          <p:cNvSpPr txBox="1"/>
          <p:nvPr/>
        </p:nvSpPr>
        <p:spPr>
          <a:xfrm>
            <a:off x="0" y="4928325"/>
            <a:ext cx="3906900" cy="17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From page 48 from Dr. Devon Price’s “Unmasking Autism” (2022).</a:t>
            </a:r>
            <a:endParaRPr sz="8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Google Shape;142;p21" descr="The term for what I’m talking about here is “social referencing” and the neurotypicals do it subconsciously ALL THE TIME! &#10;&#10;Giving someone access to this information is NOT the same as forcing them to mask their autism. It’s just a matter of making the same information that everyone else gets…ACCESSIBLE to autistic people. &#10;&#10;It’s up to each of us (autistic and non-autistic) to decide how we respond to social information. But please understand that everyone deserves to HAVE this information. 💖&#10;&#10;#autism #autistic #autismawareness #adhd #neurodivergent #psychology #therapy #aba #appliedbehavioranalysis #autismacceptance" title="Learning Social Skills is NOT Autistic Masking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48025" y="1064075"/>
            <a:ext cx="4742025" cy="2667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Geometric">
  <a:themeElements>
    <a:clrScheme name="Geometric">
      <a:dk1>
        <a:srgbClr val="2A3990"/>
      </a:dk1>
      <a:lt1>
        <a:srgbClr val="FFFFFF"/>
      </a:lt1>
      <a:dk2>
        <a:srgbClr val="434343"/>
      </a:dk2>
      <a:lt2>
        <a:srgbClr val="999999"/>
      </a:lt2>
      <a:accent1>
        <a:srgbClr val="212D74"/>
      </a:accent1>
      <a:accent2>
        <a:srgbClr val="3949AB"/>
      </a:accent2>
      <a:accent3>
        <a:srgbClr val="9C254D"/>
      </a:accent3>
      <a:accent4>
        <a:srgbClr val="D23369"/>
      </a:accent4>
      <a:accent5>
        <a:srgbClr val="F06292"/>
      </a:accent5>
      <a:accent6>
        <a:srgbClr val="7890CD"/>
      </a:accent6>
      <a:hlink>
        <a:srgbClr val="F1C3D4"/>
      </a:hlink>
      <a:folHlink>
        <a:srgbClr val="F0629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1828</Words>
  <Application>Microsoft Office PowerPoint</Application>
  <PresentationFormat>On-screen Show (16:9)</PresentationFormat>
  <Paragraphs>192</Paragraphs>
  <Slides>22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3" baseType="lpstr">
      <vt:lpstr>Merriweather Light</vt:lpstr>
      <vt:lpstr>Spectral</vt:lpstr>
      <vt:lpstr>Roboto</vt:lpstr>
      <vt:lpstr>Spectral SemiBold</vt:lpstr>
      <vt:lpstr>Nunito</vt:lpstr>
      <vt:lpstr>Merriweather</vt:lpstr>
      <vt:lpstr>Spectral Light</vt:lpstr>
      <vt:lpstr>Spectral Medium</vt:lpstr>
      <vt:lpstr>Lexend</vt:lpstr>
      <vt:lpstr>Arial</vt:lpstr>
      <vt:lpstr>Geometric</vt:lpstr>
      <vt:lpstr>Flexible Framework for Helping Clients on the Autistic Spectrum</vt:lpstr>
      <vt:lpstr>Goal</vt:lpstr>
      <vt:lpstr>Quick History of Mental Health Care for Autistic People</vt:lpstr>
      <vt:lpstr>What is autism spectrum disorder?</vt:lpstr>
      <vt:lpstr>What we mean by “spectrum”</vt:lpstr>
      <vt:lpstr>PowerPoint Presentation</vt:lpstr>
      <vt:lpstr>PowerPoint Presentation</vt:lpstr>
      <vt:lpstr>PowerPoint Presentation</vt:lpstr>
      <vt:lpstr>PowerPoint Presentation</vt:lpstr>
      <vt:lpstr>Traits Commonly Associated with Masked Autism                                    </vt:lpstr>
      <vt:lpstr>Traits Commonly Associated with Masked Autism                                    </vt:lpstr>
      <vt:lpstr>What is different about an autistic brain?</vt:lpstr>
      <vt:lpstr>Common Mistakes Clinicians Make </vt:lpstr>
      <vt:lpstr>Treatment Planning</vt:lpstr>
      <vt:lpstr>Fostering Strengths</vt:lpstr>
      <vt:lpstr>Common Comorbidities </vt:lpstr>
      <vt:lpstr>PowerPoint Presentation</vt:lpstr>
      <vt:lpstr>Common Healthy Autistic Behaviors</vt:lpstr>
      <vt:lpstr>Content Creators with Resources for Autistic People</vt:lpstr>
      <vt:lpstr>PowerPoint Presentation</vt:lpstr>
      <vt:lpstr>PowerPoint Presentation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AUTUMN MATSUTANI</cp:lastModifiedBy>
  <cp:revision>1</cp:revision>
  <dcterms:modified xsi:type="dcterms:W3CDTF">2025-09-18T14:15:16Z</dcterms:modified>
</cp:coreProperties>
</file>