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slide+xml" PartName="/ppt/slides/slide48.xml"/>
  <Override ContentType="application/vnd.openxmlformats-officedocument.presentationml.slide+xml" PartName="/ppt/slides/slide49.xml"/>
  <Override ContentType="application/vnd.openxmlformats-officedocument.presentationml.slide+xml" PartName="/ppt/slides/slide50.xml"/>
  <Override ContentType="application/vnd.openxmlformats-officedocument.presentationml.slide+xml" PartName="/ppt/slides/slide51.xml"/>
  <Override ContentType="application/vnd.openxmlformats-officedocument.presentationml.slide+xml" PartName="/ppt/slides/slide52.xml"/>
  <Override ContentType="application/vnd.openxmlformats-officedocument.presentationml.slide+xml" PartName="/ppt/slides/slide53.xml"/>
  <Override ContentType="application/vnd.openxmlformats-officedocument.presentationml.slide+xml" PartName="/ppt/slides/slide54.xml"/>
  <Override ContentType="application/vnd.openxmlformats-officedocument.presentationml.slide+xml" PartName="/ppt/slides/slide55.xml"/>
  <Override ContentType="application/vnd.openxmlformats-officedocument.presentationml.slide+xml" PartName="/ppt/slides/slide56.xml"/>
  <Override ContentType="application/vnd.openxmlformats-officedocument.presentationml.slide+xml" PartName="/ppt/slides/slide57.xml"/>
  <Override ContentType="application/vnd.openxmlformats-officedocument.presentationml.slide+xml" PartName="/ppt/slides/slide58.xml"/>
  <Override ContentType="application/vnd.openxmlformats-officedocument.presentationml.slide+xml" PartName="/ppt/slides/slide59.xml"/>
  <Override ContentType="application/vnd.openxmlformats-officedocument.presentationml.slide+xml" PartName="/ppt/slides/slide60.xml"/>
  <Override ContentType="application/vnd.openxmlformats-officedocument.presentationml.slide+xml" PartName="/ppt/slides/slide61.xml"/>
  <Override ContentType="application/vnd.openxmlformats-officedocument.presentationml.slide+xml" PartName="/ppt/slides/slide62.xml"/>
  <Override ContentType="application/vnd.openxmlformats-officedocument.presentationml.slide+xml" PartName="/ppt/slides/slide63.xml"/>
  <Override ContentType="application/vnd.openxmlformats-officedocument.presentationml.slide+xml" PartName="/ppt/slides/slide64.xml"/>
  <Override ContentType="application/vnd.openxmlformats-officedocument.presentationml.slide+xml" PartName="/ppt/slides/slide65.xml"/>
  <Override ContentType="application/vnd.openxmlformats-officedocument.presentationml.slide+xml" PartName="/ppt/slides/slide66.xml"/>
  <Override ContentType="application/vnd.openxmlformats-officedocument.presentationml.slide+xml" PartName="/ppt/slides/slide67.xml"/>
  <Override ContentType="application/vnd.openxmlformats-officedocument.presentationml.slide+xml" PartName="/ppt/slides/slide68.xml"/>
  <Override ContentType="application/vnd.openxmlformats-officedocument.presentationml.slide+xml" PartName="/ppt/slides/slide69.xml"/>
  <Override ContentType="application/vnd.openxmlformats-officedocument.presentationml.slide+xml" PartName="/ppt/slides/slide70.xml"/>
  <Override ContentType="application/vnd.openxmlformats-officedocument.presentationml.slide+xml" PartName="/ppt/slides/slide71.xml"/>
  <Override ContentType="application/vnd.openxmlformats-officedocument.presentationml.slide+xml" PartName="/ppt/slides/slide72.xml"/>
  <Override ContentType="application/vnd.openxmlformats-officedocument.presentationml.slide+xml" PartName="/ppt/slides/slide73.xml"/>
  <Override ContentType="application/vnd.openxmlformats-officedocument.presentationml.slide+xml" PartName="/ppt/slides/slide74.xml"/>
  <Override ContentType="application/vnd.openxmlformats-officedocument.presentationml.slide+xml" PartName="/ppt/slides/slide75.xml"/>
  <Override ContentType="application/vnd.openxmlformats-officedocument.presentationml.slide+xml" PartName="/ppt/slides/slide76.xml"/>
  <Override ContentType="application/vnd.openxmlformats-officedocument.presentationml.slide+xml" PartName="/ppt/slides/slide77.xml"/>
  <Override ContentType="application/vnd.openxmlformats-officedocument.presentationml.slide+xml" PartName="/ppt/slides/slide78.xml"/>
  <Override ContentType="application/vnd.openxmlformats-officedocument.presentationml.slide+xml" PartName="/ppt/slides/slide79.xml"/>
  <Override ContentType="application/vnd.openxmlformats-officedocument.presentationml.slide+xml" PartName="/ppt/slides/slide80.xml"/>
  <Override ContentType="application/vnd.openxmlformats-officedocument.presentationml.slide+xml" PartName="/ppt/slides/slide81.xml"/>
  <Override ContentType="application/vnd.openxmlformats-officedocument.presentationml.slide+xml" PartName="/ppt/slides/slide82.xml"/>
  <Override ContentType="application/vnd.openxmlformats-officedocument.presentationml.slide+xml" PartName="/ppt/slides/slide83.xml"/>
  <Override ContentType="application/vnd.openxmlformats-officedocument.presentationml.slide+xml" PartName="/ppt/slides/slide84.xml"/>
  <Override ContentType="application/vnd.openxmlformats-officedocument.presentationml.slide+xml" PartName="/ppt/slides/slide85.xml"/>
  <Override ContentType="application/vnd.openxmlformats-officedocument.presentationml.slide+xml" PartName="/ppt/slides/slide86.xml"/>
  <Override ContentType="application/vnd.openxmlformats-officedocument.presentationml.slide+xml" PartName="/ppt/slides/slide87.xml"/>
  <Override ContentType="application/vnd.openxmlformats-officedocument.presentationml.slide+xml" PartName="/ppt/slides/slide88.xml"/>
  <Override ContentType="application/vnd.openxmlformats-officedocument.presentationml.slide+xml" PartName="/ppt/slides/slide89.xml"/>
  <Override ContentType="application/vnd.openxmlformats-officedocument.presentationml.slide+xml" PartName="/ppt/slides/slide90.xml"/>
  <Override ContentType="application/vnd.openxmlformats-officedocument.presentationml.slide+xml" PartName="/ppt/slides/slide91.xml"/>
  <Override ContentType="application/vnd.openxmlformats-officedocument.presentationml.slide+xml" PartName="/ppt/slides/slide92.xml"/>
  <Override ContentType="application/vnd.openxmlformats-officedocument.presentationml.slide+xml" PartName="/ppt/slides/slide9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 id="327" r:id="rId77"/>
    <p:sldId id="328" r:id="rId78"/>
    <p:sldId id="329" r:id="rId79"/>
    <p:sldId id="330" r:id="rId80"/>
    <p:sldId id="331" r:id="rId81"/>
    <p:sldId id="332" r:id="rId82"/>
    <p:sldId id="333" r:id="rId83"/>
    <p:sldId id="334" r:id="rId84"/>
    <p:sldId id="335" r:id="rId85"/>
    <p:sldId id="336" r:id="rId86"/>
    <p:sldId id="337" r:id="rId87"/>
    <p:sldId id="338" r:id="rId88"/>
    <p:sldId id="339" r:id="rId89"/>
    <p:sldId id="340" r:id="rId90"/>
    <p:sldId id="341" r:id="rId91"/>
    <p:sldId id="342" r:id="rId92"/>
    <p:sldId id="343" r:id="rId93"/>
    <p:sldId id="344" r:id="rId94"/>
    <p:sldId id="345" r:id="rId95"/>
    <p:sldId id="346" r:id="rId96"/>
    <p:sldId id="347" r:id="rId97"/>
    <p:sldId id="348" r:id="rId98"/>
  </p:sldIdLst>
  <p:sldSz cx="10287000" cy="6438900"/>
  <p:notesSz cx="6858000" cy="9144000"/>
  <p:embeddedFontLst>
    <p:embeddedFont>
      <p:font typeface="Avenir" charset="1" panose="020B0503020203020204"/>
      <p:regular r:id="rId9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slides/slide15.xml" Type="http://schemas.openxmlformats.org/officeDocument/2006/relationships/slide"/><Relationship Id="rId21" Target="slides/slide16.xml" Type="http://schemas.openxmlformats.org/officeDocument/2006/relationships/slide"/><Relationship Id="rId22" Target="slides/slide17.xml" Type="http://schemas.openxmlformats.org/officeDocument/2006/relationships/slide"/><Relationship Id="rId23" Target="slides/slide18.xml" Type="http://schemas.openxmlformats.org/officeDocument/2006/relationships/slide"/><Relationship Id="rId24" Target="slides/slide19.xml" Type="http://schemas.openxmlformats.org/officeDocument/2006/relationships/slide"/><Relationship Id="rId25" Target="slides/slide20.xml" Type="http://schemas.openxmlformats.org/officeDocument/2006/relationships/slide"/><Relationship Id="rId26" Target="slides/slide21.xml" Type="http://schemas.openxmlformats.org/officeDocument/2006/relationships/slide"/><Relationship Id="rId27" Target="slides/slide22.xml" Type="http://schemas.openxmlformats.org/officeDocument/2006/relationships/slide"/><Relationship Id="rId28" Target="slides/slide23.xml" Type="http://schemas.openxmlformats.org/officeDocument/2006/relationships/slide"/><Relationship Id="rId29" Target="slides/slide24.xml" Type="http://schemas.openxmlformats.org/officeDocument/2006/relationships/slide"/><Relationship Id="rId3" Target="viewProps.xml" Type="http://schemas.openxmlformats.org/officeDocument/2006/relationships/viewProps"/><Relationship Id="rId30" Target="slides/slide25.xml" Type="http://schemas.openxmlformats.org/officeDocument/2006/relationships/slide"/><Relationship Id="rId31" Target="slides/slide26.xml" Type="http://schemas.openxmlformats.org/officeDocument/2006/relationships/slide"/><Relationship Id="rId32" Target="slides/slide27.xml" Type="http://schemas.openxmlformats.org/officeDocument/2006/relationships/slide"/><Relationship Id="rId33" Target="slides/slide28.xml" Type="http://schemas.openxmlformats.org/officeDocument/2006/relationships/slide"/><Relationship Id="rId34" Target="slides/slide29.xml" Type="http://schemas.openxmlformats.org/officeDocument/2006/relationships/slide"/><Relationship Id="rId35" Target="slides/slide30.xml" Type="http://schemas.openxmlformats.org/officeDocument/2006/relationships/slide"/><Relationship Id="rId36" Target="slides/slide31.xml" Type="http://schemas.openxmlformats.org/officeDocument/2006/relationships/slide"/><Relationship Id="rId37" Target="slides/slide32.xml" Type="http://schemas.openxmlformats.org/officeDocument/2006/relationships/slide"/><Relationship Id="rId38" Target="slides/slide33.xml" Type="http://schemas.openxmlformats.org/officeDocument/2006/relationships/slide"/><Relationship Id="rId39" Target="slides/slide34.xml" Type="http://schemas.openxmlformats.org/officeDocument/2006/relationships/slide"/><Relationship Id="rId4" Target="theme/theme1.xml" Type="http://schemas.openxmlformats.org/officeDocument/2006/relationships/theme"/><Relationship Id="rId40" Target="slides/slide35.xml" Type="http://schemas.openxmlformats.org/officeDocument/2006/relationships/slide"/><Relationship Id="rId41" Target="slides/slide36.xml" Type="http://schemas.openxmlformats.org/officeDocument/2006/relationships/slide"/><Relationship Id="rId42" Target="slides/slide37.xml" Type="http://schemas.openxmlformats.org/officeDocument/2006/relationships/slide"/><Relationship Id="rId43" Target="slides/slide38.xml" Type="http://schemas.openxmlformats.org/officeDocument/2006/relationships/slide"/><Relationship Id="rId44" Target="slides/slide39.xml" Type="http://schemas.openxmlformats.org/officeDocument/2006/relationships/slide"/><Relationship Id="rId45" Target="slides/slide40.xml" Type="http://schemas.openxmlformats.org/officeDocument/2006/relationships/slide"/><Relationship Id="rId46" Target="slides/slide41.xml" Type="http://schemas.openxmlformats.org/officeDocument/2006/relationships/slide"/><Relationship Id="rId47" Target="slides/slide42.xml" Type="http://schemas.openxmlformats.org/officeDocument/2006/relationships/slide"/><Relationship Id="rId48" Target="slides/slide43.xml" Type="http://schemas.openxmlformats.org/officeDocument/2006/relationships/slide"/><Relationship Id="rId49" Target="slides/slide44.xml" Type="http://schemas.openxmlformats.org/officeDocument/2006/relationships/slide"/><Relationship Id="rId5" Target="tableStyles.xml" Type="http://schemas.openxmlformats.org/officeDocument/2006/relationships/tableStyles"/><Relationship Id="rId50" Target="slides/slide45.xml" Type="http://schemas.openxmlformats.org/officeDocument/2006/relationships/slide"/><Relationship Id="rId51" Target="slides/slide46.xml" Type="http://schemas.openxmlformats.org/officeDocument/2006/relationships/slide"/><Relationship Id="rId52" Target="slides/slide47.xml" Type="http://schemas.openxmlformats.org/officeDocument/2006/relationships/slide"/><Relationship Id="rId53" Target="slides/slide48.xml" Type="http://schemas.openxmlformats.org/officeDocument/2006/relationships/slide"/><Relationship Id="rId54" Target="slides/slide49.xml" Type="http://schemas.openxmlformats.org/officeDocument/2006/relationships/slide"/><Relationship Id="rId55" Target="slides/slide50.xml" Type="http://schemas.openxmlformats.org/officeDocument/2006/relationships/slide"/><Relationship Id="rId56" Target="slides/slide51.xml" Type="http://schemas.openxmlformats.org/officeDocument/2006/relationships/slide"/><Relationship Id="rId57" Target="slides/slide52.xml" Type="http://schemas.openxmlformats.org/officeDocument/2006/relationships/slide"/><Relationship Id="rId58" Target="slides/slide53.xml" Type="http://schemas.openxmlformats.org/officeDocument/2006/relationships/slide"/><Relationship Id="rId59" Target="slides/slide54.xml" Type="http://schemas.openxmlformats.org/officeDocument/2006/relationships/slide"/><Relationship Id="rId6" Target="slides/slide1.xml" Type="http://schemas.openxmlformats.org/officeDocument/2006/relationships/slide"/><Relationship Id="rId60" Target="slides/slide55.xml" Type="http://schemas.openxmlformats.org/officeDocument/2006/relationships/slide"/><Relationship Id="rId61" Target="slides/slide56.xml" Type="http://schemas.openxmlformats.org/officeDocument/2006/relationships/slide"/><Relationship Id="rId62" Target="slides/slide57.xml" Type="http://schemas.openxmlformats.org/officeDocument/2006/relationships/slide"/><Relationship Id="rId63" Target="slides/slide58.xml" Type="http://schemas.openxmlformats.org/officeDocument/2006/relationships/slide"/><Relationship Id="rId64" Target="slides/slide59.xml" Type="http://schemas.openxmlformats.org/officeDocument/2006/relationships/slide"/><Relationship Id="rId65" Target="slides/slide60.xml" Type="http://schemas.openxmlformats.org/officeDocument/2006/relationships/slide"/><Relationship Id="rId66" Target="slides/slide61.xml" Type="http://schemas.openxmlformats.org/officeDocument/2006/relationships/slide"/><Relationship Id="rId67" Target="slides/slide62.xml" Type="http://schemas.openxmlformats.org/officeDocument/2006/relationships/slide"/><Relationship Id="rId68" Target="slides/slide63.xml" Type="http://schemas.openxmlformats.org/officeDocument/2006/relationships/slide"/><Relationship Id="rId69" Target="slides/slide64.xml" Type="http://schemas.openxmlformats.org/officeDocument/2006/relationships/slide"/><Relationship Id="rId7" Target="slides/slide2.xml" Type="http://schemas.openxmlformats.org/officeDocument/2006/relationships/slide"/><Relationship Id="rId70" Target="slides/slide65.xml" Type="http://schemas.openxmlformats.org/officeDocument/2006/relationships/slide"/><Relationship Id="rId71" Target="slides/slide66.xml" Type="http://schemas.openxmlformats.org/officeDocument/2006/relationships/slide"/><Relationship Id="rId72" Target="slides/slide67.xml" Type="http://schemas.openxmlformats.org/officeDocument/2006/relationships/slide"/><Relationship Id="rId73" Target="slides/slide68.xml" Type="http://schemas.openxmlformats.org/officeDocument/2006/relationships/slide"/><Relationship Id="rId74" Target="slides/slide69.xml" Type="http://schemas.openxmlformats.org/officeDocument/2006/relationships/slide"/><Relationship Id="rId75" Target="slides/slide70.xml" Type="http://schemas.openxmlformats.org/officeDocument/2006/relationships/slide"/><Relationship Id="rId76" Target="slides/slide71.xml" Type="http://schemas.openxmlformats.org/officeDocument/2006/relationships/slide"/><Relationship Id="rId77" Target="slides/slide72.xml" Type="http://schemas.openxmlformats.org/officeDocument/2006/relationships/slide"/><Relationship Id="rId78" Target="slides/slide73.xml" Type="http://schemas.openxmlformats.org/officeDocument/2006/relationships/slide"/><Relationship Id="rId79" Target="slides/slide74.xml" Type="http://schemas.openxmlformats.org/officeDocument/2006/relationships/slide"/><Relationship Id="rId8" Target="slides/slide3.xml" Type="http://schemas.openxmlformats.org/officeDocument/2006/relationships/slide"/><Relationship Id="rId80" Target="slides/slide75.xml" Type="http://schemas.openxmlformats.org/officeDocument/2006/relationships/slide"/><Relationship Id="rId81" Target="slides/slide76.xml" Type="http://schemas.openxmlformats.org/officeDocument/2006/relationships/slide"/><Relationship Id="rId82" Target="slides/slide77.xml" Type="http://schemas.openxmlformats.org/officeDocument/2006/relationships/slide"/><Relationship Id="rId83" Target="slides/slide78.xml" Type="http://schemas.openxmlformats.org/officeDocument/2006/relationships/slide"/><Relationship Id="rId84" Target="slides/slide79.xml" Type="http://schemas.openxmlformats.org/officeDocument/2006/relationships/slide"/><Relationship Id="rId85" Target="slides/slide80.xml" Type="http://schemas.openxmlformats.org/officeDocument/2006/relationships/slide"/><Relationship Id="rId86" Target="slides/slide81.xml" Type="http://schemas.openxmlformats.org/officeDocument/2006/relationships/slide"/><Relationship Id="rId87" Target="slides/slide82.xml" Type="http://schemas.openxmlformats.org/officeDocument/2006/relationships/slide"/><Relationship Id="rId88" Target="slides/slide83.xml" Type="http://schemas.openxmlformats.org/officeDocument/2006/relationships/slide"/><Relationship Id="rId89" Target="slides/slide84.xml" Type="http://schemas.openxmlformats.org/officeDocument/2006/relationships/slide"/><Relationship Id="rId9" Target="slides/slide4.xml" Type="http://schemas.openxmlformats.org/officeDocument/2006/relationships/slide"/><Relationship Id="rId90" Target="slides/slide85.xml" Type="http://schemas.openxmlformats.org/officeDocument/2006/relationships/slide"/><Relationship Id="rId91" Target="slides/slide86.xml" Type="http://schemas.openxmlformats.org/officeDocument/2006/relationships/slide"/><Relationship Id="rId92" Target="slides/slide87.xml" Type="http://schemas.openxmlformats.org/officeDocument/2006/relationships/slide"/><Relationship Id="rId93" Target="slides/slide88.xml" Type="http://schemas.openxmlformats.org/officeDocument/2006/relationships/slide"/><Relationship Id="rId94" Target="slides/slide89.xml" Type="http://schemas.openxmlformats.org/officeDocument/2006/relationships/slide"/><Relationship Id="rId95" Target="slides/slide90.xml" Type="http://schemas.openxmlformats.org/officeDocument/2006/relationships/slide"/><Relationship Id="rId96" Target="slides/slide91.xml" Type="http://schemas.openxmlformats.org/officeDocument/2006/relationships/slide"/><Relationship Id="rId97" Target="slides/slide92.xml" Type="http://schemas.openxmlformats.org/officeDocument/2006/relationships/slide"/><Relationship Id="rId98" Target="slides/slide93.xml" Type="http://schemas.openxmlformats.org/officeDocument/2006/relationships/slide"/><Relationship Id="rId99" Target="fonts/font99.fntdata" Type="http://schemas.openxmlformats.org/officeDocument/2006/relationships/font"/></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sv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2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2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2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30.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3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3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3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3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3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3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3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3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4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4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4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4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4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4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4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4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4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4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1.png" Type="http://schemas.openxmlformats.org/officeDocument/2006/relationships/image"/><Relationship Id="rId3" Target="../media/image12.svg" Type="http://schemas.openxmlformats.org/officeDocument/2006/relationships/image"/></Relationships>
</file>

<file path=ppt/slides/_rels/slide5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5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5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5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5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5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5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5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5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5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6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6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6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6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6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6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6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6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6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6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7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7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7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7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7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7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7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7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7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7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8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8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8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8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8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8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8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8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8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8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9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9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 Id="rId6" Target="../media/image9.svg" Type="http://schemas.openxmlformats.org/officeDocument/2006/relationships/image"/><Relationship Id="rId7" Target="../media/image10.png" Type="http://schemas.openxmlformats.org/officeDocument/2006/relationships/image"/></Relationships>
</file>

<file path=ppt/slides/_rels/slide9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s/_rels/slide9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ailto:zguilfoyle@mhbhc.org" TargetMode="External" Type="http://schemas.openxmlformats.org/officeDocument/2006/relationships/hyperlink"/><Relationship Id="rId7" Target="mailto:srubaud@mhbhc.org" TargetMode="External" Type="http://schemas.openxmlformats.org/officeDocument/2006/relationships/hyperlink"/><Relationship Id="rId8" Target="mailto:bkabernagel@mhbhc.org" TargetMode="External" Type="http://schemas.openxmlformats.org/officeDocument/2006/relationships/hyperlink"/></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5693737" y="-1870209"/>
            <a:ext cx="8572329" cy="8572329"/>
          </a:xfrm>
          <a:custGeom>
            <a:avLst/>
            <a:gdLst/>
            <a:ahLst/>
            <a:cxnLst/>
            <a:rect r="r" b="b" t="t" l="l"/>
            <a:pathLst>
              <a:path h="8572329" w="8572329">
                <a:moveTo>
                  <a:pt x="0" y="0"/>
                </a:moveTo>
                <a:lnTo>
                  <a:pt x="8572329" y="0"/>
                </a:lnTo>
                <a:lnTo>
                  <a:pt x="8572329" y="8572328"/>
                </a:lnTo>
                <a:lnTo>
                  <a:pt x="0" y="8572328"/>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3596318">
            <a:off x="-729331" y="-1057745"/>
            <a:ext cx="4293872" cy="4829175"/>
          </a:xfrm>
          <a:custGeom>
            <a:avLst/>
            <a:gdLst/>
            <a:ahLst/>
            <a:cxnLst/>
            <a:rect r="r" b="b" t="t" l="l"/>
            <a:pathLst>
              <a:path h="4829175" w="4293872">
                <a:moveTo>
                  <a:pt x="0" y="0"/>
                </a:moveTo>
                <a:lnTo>
                  <a:pt x="4293872" y="0"/>
                </a:lnTo>
                <a:lnTo>
                  <a:pt x="4293872" y="4829175"/>
                </a:lnTo>
                <a:lnTo>
                  <a:pt x="0" y="4829175"/>
                </a:lnTo>
                <a:lnTo>
                  <a:pt x="0" y="0"/>
                </a:lnTo>
                <a:close/>
              </a:path>
            </a:pathLst>
          </a:custGeom>
          <a:blipFill>
            <a:blip r:embed="rId4"/>
            <a:stretch>
              <a:fillRect l="0" t="0" r="0" b="0"/>
            </a:stretch>
          </a:blipFill>
        </p:spPr>
      </p:sp>
      <p:grpSp>
        <p:nvGrpSpPr>
          <p:cNvPr name="Group 4" id="4"/>
          <p:cNvGrpSpPr/>
          <p:nvPr/>
        </p:nvGrpSpPr>
        <p:grpSpPr>
          <a:xfrm rot="0">
            <a:off x="2878592" y="-536827"/>
            <a:ext cx="9153041" cy="7512554"/>
            <a:chOff x="0" y="0"/>
            <a:chExt cx="4098152" cy="3363646"/>
          </a:xfrm>
        </p:grpSpPr>
        <p:sp>
          <p:nvSpPr>
            <p:cNvPr name="Freeform 5" id="5"/>
            <p:cNvSpPr/>
            <p:nvPr/>
          </p:nvSpPr>
          <p:spPr>
            <a:xfrm flipH="false" flipV="false" rot="0">
              <a:off x="0" y="0"/>
              <a:ext cx="4098151" cy="3363645"/>
            </a:xfrm>
            <a:custGeom>
              <a:avLst/>
              <a:gdLst/>
              <a:ahLst/>
              <a:cxnLst/>
              <a:rect r="r" b="b" t="t" l="l"/>
              <a:pathLst>
                <a:path h="3363645" w="4098151">
                  <a:moveTo>
                    <a:pt x="0" y="0"/>
                  </a:moveTo>
                  <a:lnTo>
                    <a:pt x="4098151" y="0"/>
                  </a:lnTo>
                  <a:lnTo>
                    <a:pt x="4098151" y="3363645"/>
                  </a:lnTo>
                  <a:lnTo>
                    <a:pt x="0" y="3363645"/>
                  </a:lnTo>
                  <a:close/>
                </a:path>
              </a:pathLst>
            </a:custGeom>
            <a:solidFill>
              <a:srgbClr val="231F1F"/>
            </a:solidFill>
          </p:spPr>
        </p:sp>
        <p:sp>
          <p:nvSpPr>
            <p:cNvPr name="TextBox 6" id="6"/>
            <p:cNvSpPr txBox="true"/>
            <p:nvPr/>
          </p:nvSpPr>
          <p:spPr>
            <a:xfrm>
              <a:off x="0" y="-19050"/>
              <a:ext cx="4098152" cy="3382696"/>
            </a:xfrm>
            <a:prstGeom prst="rect">
              <a:avLst/>
            </a:prstGeom>
          </p:spPr>
          <p:txBody>
            <a:bodyPr anchor="ctr" rtlCol="false" tIns="170778" lIns="170778" bIns="170778" rIns="170778"/>
            <a:lstStyle/>
            <a:p>
              <a:pPr algn="ctr">
                <a:lnSpc>
                  <a:spcPts val="1411"/>
                </a:lnSpc>
              </a:pPr>
            </a:p>
          </p:txBody>
        </p:sp>
      </p:grpSp>
      <p:sp>
        <p:nvSpPr>
          <p:cNvPr name="Freeform 7" id="7"/>
          <p:cNvSpPr/>
          <p:nvPr/>
        </p:nvSpPr>
        <p:spPr>
          <a:xfrm flipH="false" flipV="false" rot="0">
            <a:off x="175071" y="1529201"/>
            <a:ext cx="2485068" cy="3380497"/>
          </a:xfrm>
          <a:custGeom>
            <a:avLst/>
            <a:gdLst/>
            <a:ahLst/>
            <a:cxnLst/>
            <a:rect r="r" b="b" t="t" l="l"/>
            <a:pathLst>
              <a:path h="3380497" w="2485068">
                <a:moveTo>
                  <a:pt x="0" y="0"/>
                </a:moveTo>
                <a:lnTo>
                  <a:pt x="2485068" y="0"/>
                </a:lnTo>
                <a:lnTo>
                  <a:pt x="2485068" y="3380498"/>
                </a:lnTo>
                <a:lnTo>
                  <a:pt x="0" y="3380498"/>
                </a:lnTo>
                <a:lnTo>
                  <a:pt x="0" y="0"/>
                </a:lnTo>
                <a:close/>
              </a:path>
            </a:pathLst>
          </a:custGeom>
          <a:blipFill>
            <a:blip r:embed="rId5"/>
            <a:stretch>
              <a:fillRect l="0" t="0" r="0" b="0"/>
            </a:stretch>
          </a:blipFill>
        </p:spPr>
      </p:sp>
      <p:sp>
        <p:nvSpPr>
          <p:cNvPr name="TextBox 8" id="8"/>
          <p:cNvSpPr txBox="true"/>
          <p:nvPr/>
        </p:nvSpPr>
        <p:spPr>
          <a:xfrm rot="0">
            <a:off x="3046364" y="778980"/>
            <a:ext cx="7086421" cy="2152787"/>
          </a:xfrm>
          <a:prstGeom prst="rect">
            <a:avLst/>
          </a:prstGeom>
        </p:spPr>
        <p:txBody>
          <a:bodyPr anchor="t" rtlCol="false" tIns="0" lIns="0" bIns="0" rIns="0">
            <a:spAutoFit/>
          </a:bodyPr>
          <a:lstStyle/>
          <a:p>
            <a:pPr algn="ctr">
              <a:lnSpc>
                <a:spcPts val="5272"/>
              </a:lnSpc>
            </a:pPr>
            <a:r>
              <a:rPr lang="en-US" sz="5471" spc="-12">
                <a:solidFill>
                  <a:srgbClr val="FFFFFF"/>
                </a:solidFill>
                <a:latin typeface="Avenir"/>
                <a:ea typeface="Avenir"/>
                <a:cs typeface="Avenir"/>
                <a:sym typeface="Avenir"/>
              </a:rPr>
              <a:t>Implementing Ketamine-Assisted Psychotherapy: </a:t>
            </a:r>
          </a:p>
        </p:txBody>
      </p:sp>
      <p:sp>
        <p:nvSpPr>
          <p:cNvPr name="TextBox 9" id="9"/>
          <p:cNvSpPr txBox="true"/>
          <p:nvPr/>
        </p:nvSpPr>
        <p:spPr>
          <a:xfrm rot="0">
            <a:off x="2748454" y="2820853"/>
            <a:ext cx="7682239" cy="929009"/>
          </a:xfrm>
          <a:prstGeom prst="rect">
            <a:avLst/>
          </a:prstGeom>
        </p:spPr>
        <p:txBody>
          <a:bodyPr anchor="t" rtlCol="false" tIns="0" lIns="0" bIns="0" rIns="0">
            <a:spAutoFit/>
          </a:bodyPr>
          <a:lstStyle/>
          <a:p>
            <a:pPr algn="ctr">
              <a:lnSpc>
                <a:spcPts val="3516"/>
              </a:lnSpc>
              <a:spcBef>
                <a:spcPct val="0"/>
              </a:spcBef>
            </a:pPr>
            <a:r>
              <a:rPr lang="en-US" sz="2511" spc="-2">
                <a:solidFill>
                  <a:srgbClr val="FFFFFF"/>
                </a:solidFill>
                <a:latin typeface="Avenir"/>
                <a:ea typeface="Avenir"/>
                <a:cs typeface="Avenir"/>
                <a:sym typeface="Avenir"/>
              </a:rPr>
              <a:t>Lessons Learned from a </a:t>
            </a:r>
          </a:p>
          <a:p>
            <a:pPr algn="ctr">
              <a:lnSpc>
                <a:spcPts val="3516"/>
              </a:lnSpc>
              <a:spcBef>
                <a:spcPct val="0"/>
              </a:spcBef>
            </a:pPr>
            <a:r>
              <a:rPr lang="en-US" sz="2511" spc="-4">
                <a:solidFill>
                  <a:srgbClr val="FFFFFF"/>
                </a:solidFill>
                <a:latin typeface="Avenir"/>
                <a:ea typeface="Avenir"/>
                <a:cs typeface="Avenir"/>
                <a:sym typeface="Avenir"/>
              </a:rPr>
              <a:t>Community Behavioral Healthcare Provider</a:t>
            </a:r>
          </a:p>
        </p:txBody>
      </p:sp>
      <p:sp>
        <p:nvSpPr>
          <p:cNvPr name="TextBox 10" id="10"/>
          <p:cNvSpPr txBox="true"/>
          <p:nvPr/>
        </p:nvSpPr>
        <p:spPr>
          <a:xfrm rot="0">
            <a:off x="3095047" y="4722997"/>
            <a:ext cx="5959938" cy="1467883"/>
          </a:xfrm>
          <a:prstGeom prst="rect">
            <a:avLst/>
          </a:prstGeom>
        </p:spPr>
        <p:txBody>
          <a:bodyPr anchor="t" rtlCol="false" tIns="0" lIns="0" bIns="0" rIns="0">
            <a:spAutoFit/>
          </a:bodyPr>
          <a:lstStyle/>
          <a:p>
            <a:pPr algn="l">
              <a:lnSpc>
                <a:spcPts val="2839"/>
              </a:lnSpc>
            </a:pPr>
            <a:r>
              <a:rPr lang="en-US" sz="2358" spc="-7">
                <a:solidFill>
                  <a:srgbClr val="FFFFFF"/>
                </a:solidFill>
                <a:latin typeface="Avenir"/>
                <a:ea typeface="Avenir"/>
                <a:cs typeface="Avenir"/>
                <a:sym typeface="Avenir"/>
              </a:rPr>
              <a:t>Mile High Behavioral Healthcare </a:t>
            </a:r>
          </a:p>
          <a:p>
            <a:pPr algn="l">
              <a:lnSpc>
                <a:spcPts val="2841"/>
              </a:lnSpc>
            </a:pPr>
            <a:r>
              <a:rPr lang="en-US" sz="2358" spc="-8">
                <a:solidFill>
                  <a:srgbClr val="FFFFFF"/>
                </a:solidFill>
                <a:latin typeface="Avenir"/>
                <a:ea typeface="Avenir"/>
                <a:cs typeface="Avenir"/>
                <a:sym typeface="Avenir"/>
              </a:rPr>
              <a:t>Zane Guilfoyle, LPC, LAC, ACS, MAC, ADS</a:t>
            </a:r>
          </a:p>
          <a:p>
            <a:pPr algn="l">
              <a:lnSpc>
                <a:spcPts val="2839"/>
              </a:lnSpc>
            </a:pPr>
            <a:r>
              <a:rPr lang="en-US" sz="2358" spc="-75">
                <a:solidFill>
                  <a:srgbClr val="FFFFFF"/>
                </a:solidFill>
                <a:latin typeface="Avenir"/>
                <a:ea typeface="Avenir"/>
                <a:cs typeface="Avenir"/>
                <a:sym typeface="Avenir"/>
              </a:rPr>
              <a:t>Sabrina Rubuad, LCSW </a:t>
            </a:r>
          </a:p>
          <a:p>
            <a:pPr algn="l">
              <a:lnSpc>
                <a:spcPts val="2841"/>
              </a:lnSpc>
            </a:pPr>
            <a:r>
              <a:rPr lang="en-US" sz="2358" spc="-75">
                <a:solidFill>
                  <a:srgbClr val="FFFFFF"/>
                </a:solidFill>
                <a:latin typeface="Avenir"/>
                <a:ea typeface="Avenir"/>
                <a:cs typeface="Avenir"/>
                <a:sym typeface="Avenir"/>
              </a:rPr>
              <a:t>Blaire Kabernagel, RN</a:t>
            </a:r>
          </a:p>
        </p:txBody>
      </p:sp>
      <p:sp>
        <p:nvSpPr>
          <p:cNvPr name="TextBox 11" id="11"/>
          <p:cNvSpPr txBox="true"/>
          <p:nvPr/>
        </p:nvSpPr>
        <p:spPr>
          <a:xfrm rot="0">
            <a:off x="175071" y="5501906"/>
            <a:ext cx="1859359" cy="387350"/>
          </a:xfrm>
          <a:prstGeom prst="rect">
            <a:avLst/>
          </a:prstGeom>
        </p:spPr>
        <p:txBody>
          <a:bodyPr anchor="t" rtlCol="false" tIns="0" lIns="0" bIns="0" rIns="0">
            <a:spAutoFit/>
          </a:bodyPr>
          <a:lstStyle/>
          <a:p>
            <a:pPr algn="l">
              <a:lnSpc>
                <a:spcPts val="2800"/>
              </a:lnSpc>
            </a:pPr>
            <a:r>
              <a:rPr lang="en-US" sz="2000">
                <a:solidFill>
                  <a:srgbClr val="FFFFFF"/>
                </a:solidFill>
                <a:latin typeface="Avenir"/>
                <a:ea typeface="Avenir"/>
                <a:cs typeface="Avenir"/>
                <a:sym typeface="Avenir"/>
              </a:rPr>
              <a:t>www.mhbhc.org</a:t>
            </a:r>
          </a:p>
        </p:txBody>
      </p:sp>
      <p:sp>
        <p:nvSpPr>
          <p:cNvPr name="TextBox 12" id="12"/>
          <p:cNvSpPr txBox="true"/>
          <p:nvPr/>
        </p:nvSpPr>
        <p:spPr>
          <a:xfrm rot="0">
            <a:off x="175071" y="5803531"/>
            <a:ext cx="1741460" cy="387350"/>
          </a:xfrm>
          <a:prstGeom prst="rect">
            <a:avLst/>
          </a:prstGeom>
        </p:spPr>
        <p:txBody>
          <a:bodyPr anchor="t" rtlCol="false" tIns="0" lIns="0" bIns="0" rIns="0">
            <a:spAutoFit/>
          </a:bodyPr>
          <a:lstStyle/>
          <a:p>
            <a:pPr algn="l">
              <a:lnSpc>
                <a:spcPts val="2800"/>
              </a:lnSpc>
            </a:pPr>
            <a:r>
              <a:rPr lang="en-US" sz="2000">
                <a:solidFill>
                  <a:srgbClr val="FFFFFF"/>
                </a:solidFill>
                <a:latin typeface="Avenir"/>
                <a:ea typeface="Avenir"/>
                <a:cs typeface="Avenir"/>
                <a:sym typeface="Avenir"/>
              </a:rPr>
              <a:t>303.318.4242</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505432" y="2647240"/>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grpSp>
        <p:nvGrpSpPr>
          <p:cNvPr name="Group 20" id="20"/>
          <p:cNvGrpSpPr/>
          <p:nvPr/>
        </p:nvGrpSpPr>
        <p:grpSpPr>
          <a:xfrm rot="0">
            <a:off x="4505432" y="236483"/>
            <a:ext cx="1036581" cy="612718"/>
            <a:chOff x="0" y="0"/>
            <a:chExt cx="4600052" cy="2719070"/>
          </a:xfrm>
        </p:grpSpPr>
        <p:sp>
          <p:nvSpPr>
            <p:cNvPr name="Freeform 21" id="21"/>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2" id="22"/>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Freeform 23" id="23"/>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grpSp>
        <p:nvGrpSpPr>
          <p:cNvPr name="Group 24" id="24"/>
          <p:cNvGrpSpPr/>
          <p:nvPr/>
        </p:nvGrpSpPr>
        <p:grpSpPr>
          <a:xfrm rot="0">
            <a:off x="4505432" y="4317932"/>
            <a:ext cx="1036581" cy="612718"/>
            <a:chOff x="0" y="0"/>
            <a:chExt cx="4600052" cy="2719070"/>
          </a:xfrm>
        </p:grpSpPr>
        <p:sp>
          <p:nvSpPr>
            <p:cNvPr name="Freeform 25" id="25"/>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6" id="26"/>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7" id="27"/>
          <p:cNvSpPr txBox="true"/>
          <p:nvPr/>
        </p:nvSpPr>
        <p:spPr>
          <a:xfrm rot="0">
            <a:off x="481965" y="2081449"/>
            <a:ext cx="3690092" cy="1968056"/>
          </a:xfrm>
          <a:prstGeom prst="rect">
            <a:avLst/>
          </a:prstGeom>
        </p:spPr>
        <p:txBody>
          <a:bodyPr anchor="t" rtlCol="false" tIns="0" lIns="0" bIns="0" rIns="0">
            <a:spAutoFit/>
          </a:bodyPr>
          <a:lstStyle/>
          <a:p>
            <a:pPr algn="l">
              <a:lnSpc>
                <a:spcPts val="7213"/>
              </a:lnSpc>
            </a:pPr>
            <a:r>
              <a:rPr lang="en-US" sz="6300" spc="-6">
                <a:solidFill>
                  <a:srgbClr val="000000"/>
                </a:solidFill>
                <a:latin typeface="Avenir"/>
                <a:ea typeface="Avenir"/>
                <a:cs typeface="Avenir"/>
                <a:sym typeface="Avenir"/>
              </a:rPr>
              <a:t>Services</a:t>
            </a:r>
          </a:p>
          <a:p>
            <a:pPr algn="l">
              <a:lnSpc>
                <a:spcPts val="7213"/>
              </a:lnSpc>
            </a:pPr>
            <a:r>
              <a:rPr lang="en-US" sz="6300" spc="-11">
                <a:solidFill>
                  <a:srgbClr val="000000"/>
                </a:solidFill>
                <a:latin typeface="Avenir"/>
                <a:ea typeface="Avenir"/>
                <a:cs typeface="Avenir"/>
                <a:sym typeface="Avenir"/>
              </a:rPr>
              <a:t>Offe</a:t>
            </a:r>
            <a:r>
              <a:rPr lang="en-US" sz="6300" spc="-11">
                <a:solidFill>
                  <a:srgbClr val="000000"/>
                </a:solidFill>
                <a:latin typeface="Avenir"/>
                <a:ea typeface="Avenir"/>
                <a:cs typeface="Avenir"/>
                <a:sym typeface="Avenir"/>
              </a:rPr>
              <a:t>red</a:t>
            </a:r>
          </a:p>
        </p:txBody>
      </p:sp>
      <p:grpSp>
        <p:nvGrpSpPr>
          <p:cNvPr name="Group 28" id="28"/>
          <p:cNvGrpSpPr/>
          <p:nvPr/>
        </p:nvGrpSpPr>
        <p:grpSpPr>
          <a:xfrm rot="0">
            <a:off x="5711626" y="236483"/>
            <a:ext cx="4406331" cy="1940216"/>
            <a:chOff x="0" y="0"/>
            <a:chExt cx="5875108" cy="2586955"/>
          </a:xfrm>
        </p:grpSpPr>
        <p:sp>
          <p:nvSpPr>
            <p:cNvPr name="TextBox 29" id="29"/>
            <p:cNvSpPr txBox="true"/>
            <p:nvPr/>
          </p:nvSpPr>
          <p:spPr>
            <a:xfrm rot="0">
              <a:off x="0" y="-57150"/>
              <a:ext cx="5875108" cy="603250"/>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B</a:t>
              </a:r>
              <a:r>
                <a:rPr lang="en-US" sz="2699" spc="-6">
                  <a:solidFill>
                    <a:srgbClr val="FFFFFF"/>
                  </a:solidFill>
                  <a:latin typeface="Avenir"/>
                  <a:ea typeface="Avenir"/>
                  <a:cs typeface="Avenir"/>
                  <a:sym typeface="Avenir"/>
                </a:rPr>
                <a:t>ehavioral Health:</a:t>
              </a:r>
            </a:p>
          </p:txBody>
        </p:sp>
        <p:sp>
          <p:nvSpPr>
            <p:cNvPr name="TextBox 30" id="30"/>
            <p:cNvSpPr txBox="true"/>
            <p:nvPr/>
          </p:nvSpPr>
          <p:spPr>
            <a:xfrm rot="0">
              <a:off x="0" y="558130"/>
              <a:ext cx="5875108" cy="2028825"/>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Indi</a:t>
              </a:r>
              <a:r>
                <a:rPr lang="en-US" sz="2499" spc="-4">
                  <a:solidFill>
                    <a:srgbClr val="FFFFFF"/>
                  </a:solidFill>
                  <a:latin typeface="Avenir"/>
                  <a:ea typeface="Avenir"/>
                  <a:cs typeface="Avenir"/>
                  <a:sym typeface="Avenir"/>
                </a:rPr>
                <a:t>vidual and group therapy</a:t>
              </a:r>
            </a:p>
            <a:p>
              <a:pPr algn="l" marL="539748" indent="-269874" lvl="1">
                <a:lnSpc>
                  <a:spcPts val="2999"/>
                </a:lnSpc>
                <a:buFont typeface="Arial"/>
                <a:buChar char="•"/>
              </a:pPr>
              <a:r>
                <a:rPr lang="en-US" sz="2499" spc="-4">
                  <a:solidFill>
                    <a:srgbClr val="FFFFFF"/>
                  </a:solidFill>
                  <a:latin typeface="Avenir"/>
                  <a:ea typeface="Avenir"/>
                  <a:cs typeface="Avenir"/>
                  <a:sym typeface="Avenir"/>
                </a:rPr>
                <a:t>Substance use treatment</a:t>
              </a:r>
            </a:p>
            <a:p>
              <a:pPr algn="l" marL="539748" indent="-269874" lvl="1">
                <a:lnSpc>
                  <a:spcPts val="2999"/>
                </a:lnSpc>
                <a:buFont typeface="Arial"/>
                <a:buChar char="•"/>
              </a:pPr>
              <a:r>
                <a:rPr lang="en-US" sz="2499" spc="-5">
                  <a:solidFill>
                    <a:srgbClr val="FFFFFF"/>
                  </a:solidFill>
                  <a:latin typeface="Avenir"/>
                  <a:ea typeface="Avenir"/>
                  <a:cs typeface="Avenir"/>
                  <a:sym typeface="Avenir"/>
                </a:rPr>
                <a:t>Crisis intervention</a:t>
              </a:r>
            </a:p>
          </p:txBody>
        </p:sp>
      </p:grpSp>
      <p:grpSp>
        <p:nvGrpSpPr>
          <p:cNvPr name="Group 31" id="31"/>
          <p:cNvGrpSpPr/>
          <p:nvPr/>
        </p:nvGrpSpPr>
        <p:grpSpPr>
          <a:xfrm rot="0">
            <a:off x="5711626" y="2647240"/>
            <a:ext cx="4406331" cy="1200150"/>
            <a:chOff x="0" y="0"/>
            <a:chExt cx="5875108" cy="1600200"/>
          </a:xfrm>
        </p:grpSpPr>
        <p:sp>
          <p:nvSpPr>
            <p:cNvPr name="TextBox 32" id="32"/>
            <p:cNvSpPr txBox="true"/>
            <p:nvPr/>
          </p:nvSpPr>
          <p:spPr>
            <a:xfrm rot="0">
              <a:off x="0" y="-57150"/>
              <a:ext cx="5875108" cy="603250"/>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Med</a:t>
              </a:r>
              <a:r>
                <a:rPr lang="en-US" sz="2700" spc="-6">
                  <a:solidFill>
                    <a:srgbClr val="FFFFFF"/>
                  </a:solidFill>
                  <a:latin typeface="Avenir"/>
                  <a:ea typeface="Avenir"/>
                  <a:cs typeface="Avenir"/>
                  <a:sym typeface="Avenir"/>
                </a:rPr>
                <a:t>ical Services:</a:t>
              </a:r>
            </a:p>
          </p:txBody>
        </p:sp>
        <p:sp>
          <p:nvSpPr>
            <p:cNvPr name="TextBox 33" id="33"/>
            <p:cNvSpPr txBox="true"/>
            <p:nvPr/>
          </p:nvSpPr>
          <p:spPr>
            <a:xfrm rot="0">
              <a:off x="0" y="561975"/>
              <a:ext cx="5875108" cy="1038225"/>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Pr</a:t>
              </a:r>
              <a:r>
                <a:rPr lang="en-US" sz="2499" spc="-4">
                  <a:solidFill>
                    <a:srgbClr val="FFFFFF"/>
                  </a:solidFill>
                  <a:latin typeface="Avenir"/>
                  <a:ea typeface="Avenir"/>
                  <a:cs typeface="Avenir"/>
                  <a:sym typeface="Avenir"/>
                </a:rPr>
                <a:t>imary care integration</a:t>
              </a:r>
            </a:p>
            <a:p>
              <a:pPr algn="l" marL="539748" indent="-269874" lvl="1">
                <a:lnSpc>
                  <a:spcPts val="2999"/>
                </a:lnSpc>
                <a:buFont typeface="Arial"/>
                <a:buChar char="•"/>
              </a:pPr>
              <a:r>
                <a:rPr lang="en-US" sz="2499" spc="-5">
                  <a:solidFill>
                    <a:srgbClr val="FFFFFF"/>
                  </a:solidFill>
                  <a:latin typeface="Avenir"/>
                  <a:ea typeface="Avenir"/>
                  <a:cs typeface="Avenir"/>
                  <a:sym typeface="Avenir"/>
                </a:rPr>
                <a:t>Medication management</a:t>
              </a:r>
            </a:p>
          </p:txBody>
        </p:sp>
      </p:grpSp>
      <p:grpSp>
        <p:nvGrpSpPr>
          <p:cNvPr name="Group 34" id="34"/>
          <p:cNvGrpSpPr/>
          <p:nvPr/>
        </p:nvGrpSpPr>
        <p:grpSpPr>
          <a:xfrm rot="0">
            <a:off x="5711626" y="4317932"/>
            <a:ext cx="4406331" cy="1943100"/>
            <a:chOff x="0" y="0"/>
            <a:chExt cx="5875108" cy="2590800"/>
          </a:xfrm>
        </p:grpSpPr>
        <p:sp>
          <p:nvSpPr>
            <p:cNvPr name="TextBox 35" id="35"/>
            <p:cNvSpPr txBox="true"/>
            <p:nvPr/>
          </p:nvSpPr>
          <p:spPr>
            <a:xfrm rot="0">
              <a:off x="0" y="-57150"/>
              <a:ext cx="5564711" cy="603250"/>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Soci</a:t>
              </a:r>
              <a:r>
                <a:rPr lang="en-US" sz="2700" spc="-6">
                  <a:solidFill>
                    <a:srgbClr val="FFFFFF"/>
                  </a:solidFill>
                  <a:latin typeface="Avenir"/>
                  <a:ea typeface="Avenir"/>
                  <a:cs typeface="Avenir"/>
                  <a:sym typeface="Avenir"/>
                </a:rPr>
                <a:t>al Services:</a:t>
              </a:r>
            </a:p>
          </p:txBody>
        </p:sp>
        <p:sp>
          <p:nvSpPr>
            <p:cNvPr name="TextBox 36" id="36"/>
            <p:cNvSpPr txBox="true"/>
            <p:nvPr/>
          </p:nvSpPr>
          <p:spPr>
            <a:xfrm rot="0">
              <a:off x="0" y="561975"/>
              <a:ext cx="5875108" cy="2028825"/>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Hous</a:t>
              </a:r>
              <a:r>
                <a:rPr lang="en-US" sz="2499" spc="-4">
                  <a:solidFill>
                    <a:srgbClr val="FFFFFF"/>
                  </a:solidFill>
                  <a:latin typeface="Avenir"/>
                  <a:ea typeface="Avenir"/>
                  <a:cs typeface="Avenir"/>
                  <a:sym typeface="Avenir"/>
                </a:rPr>
                <a:t>ing support</a:t>
              </a:r>
            </a:p>
            <a:p>
              <a:pPr algn="l" marL="539748" indent="-269874" lvl="1">
                <a:lnSpc>
                  <a:spcPts val="2999"/>
                </a:lnSpc>
                <a:buFont typeface="Arial"/>
                <a:buChar char="•"/>
              </a:pPr>
              <a:r>
                <a:rPr lang="en-US" sz="2499" spc="-4">
                  <a:solidFill>
                    <a:srgbClr val="FFFFFF"/>
                  </a:solidFill>
                  <a:latin typeface="Avenir"/>
                  <a:ea typeface="Avenir"/>
                  <a:cs typeface="Avenir"/>
                  <a:sym typeface="Avenir"/>
                </a:rPr>
                <a:t>Employment readiness</a:t>
              </a:r>
            </a:p>
            <a:p>
              <a:pPr algn="l" marL="539748" indent="-269874" lvl="1">
                <a:lnSpc>
                  <a:spcPts val="2999"/>
                </a:lnSpc>
                <a:buFont typeface="Arial"/>
                <a:buChar char="•"/>
              </a:pPr>
              <a:r>
                <a:rPr lang="en-US" sz="2499" spc="-4">
                  <a:solidFill>
                    <a:srgbClr val="FFFFFF"/>
                  </a:solidFill>
                  <a:latin typeface="Avenir"/>
                  <a:ea typeface="Avenir"/>
                  <a:cs typeface="Avenir"/>
                  <a:sym typeface="Avenir"/>
                </a:rPr>
                <a:t>P</a:t>
              </a:r>
              <a:r>
                <a:rPr lang="en-US" sz="2499" spc="-4">
                  <a:solidFill>
                    <a:srgbClr val="FFFFFF"/>
                  </a:solidFill>
                  <a:latin typeface="Avenir"/>
                  <a:ea typeface="Avenir"/>
                  <a:cs typeface="Avenir"/>
                  <a:sym typeface="Avenir"/>
                </a:rPr>
                <a:t>eer support and case management</a:t>
              </a:r>
            </a:p>
          </p:txBody>
        </p:sp>
      </p:gr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505432" y="1828090"/>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grpSp>
        <p:nvGrpSpPr>
          <p:cNvPr name="Group 20" id="20"/>
          <p:cNvGrpSpPr/>
          <p:nvPr/>
        </p:nvGrpSpPr>
        <p:grpSpPr>
          <a:xfrm rot="0">
            <a:off x="4491839" y="849201"/>
            <a:ext cx="1036581" cy="612718"/>
            <a:chOff x="0" y="0"/>
            <a:chExt cx="4600052" cy="2719070"/>
          </a:xfrm>
        </p:grpSpPr>
        <p:sp>
          <p:nvSpPr>
            <p:cNvPr name="Freeform 21" id="21"/>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2" id="22"/>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Freeform 23" id="23"/>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grpSp>
        <p:nvGrpSpPr>
          <p:cNvPr name="Group 24" id="24"/>
          <p:cNvGrpSpPr/>
          <p:nvPr/>
        </p:nvGrpSpPr>
        <p:grpSpPr>
          <a:xfrm rot="0">
            <a:off x="4491839" y="4812497"/>
            <a:ext cx="1036581" cy="612718"/>
            <a:chOff x="0" y="0"/>
            <a:chExt cx="4600052" cy="2719070"/>
          </a:xfrm>
        </p:grpSpPr>
        <p:sp>
          <p:nvSpPr>
            <p:cNvPr name="Freeform 25" id="25"/>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6" id="26"/>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7" id="27"/>
          <p:cNvSpPr txBox="true"/>
          <p:nvPr/>
        </p:nvSpPr>
        <p:spPr>
          <a:xfrm rot="0">
            <a:off x="174509" y="2187797"/>
            <a:ext cx="4330923" cy="1968056"/>
          </a:xfrm>
          <a:prstGeom prst="rect">
            <a:avLst/>
          </a:prstGeom>
        </p:spPr>
        <p:txBody>
          <a:bodyPr anchor="t" rtlCol="false" tIns="0" lIns="0" bIns="0" rIns="0">
            <a:spAutoFit/>
          </a:bodyPr>
          <a:lstStyle/>
          <a:p>
            <a:pPr algn="l">
              <a:lnSpc>
                <a:spcPts val="7213"/>
              </a:lnSpc>
            </a:pPr>
            <a:r>
              <a:rPr lang="en-US" sz="6300" spc="-11">
                <a:solidFill>
                  <a:srgbClr val="000000"/>
                </a:solidFill>
                <a:latin typeface="Avenir"/>
                <a:ea typeface="Avenir"/>
                <a:cs typeface="Avenir"/>
                <a:sym typeface="Avenir"/>
              </a:rPr>
              <a:t>Targ</a:t>
            </a:r>
            <a:r>
              <a:rPr lang="en-US" sz="6300" spc="-11">
                <a:solidFill>
                  <a:srgbClr val="000000"/>
                </a:solidFill>
                <a:latin typeface="Avenir"/>
                <a:ea typeface="Avenir"/>
                <a:cs typeface="Avenir"/>
                <a:sym typeface="Avenir"/>
              </a:rPr>
              <a:t>et Populations</a:t>
            </a:r>
          </a:p>
        </p:txBody>
      </p:sp>
      <p:sp>
        <p:nvSpPr>
          <p:cNvPr name="TextBox 28" id="28"/>
          <p:cNvSpPr txBox="true"/>
          <p:nvPr/>
        </p:nvSpPr>
        <p:spPr>
          <a:xfrm rot="0">
            <a:off x="5644820" y="792051"/>
            <a:ext cx="4406331" cy="466725"/>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M</a:t>
            </a:r>
            <a:r>
              <a:rPr lang="en-US" sz="2699" spc="-6">
                <a:solidFill>
                  <a:srgbClr val="FFFFFF"/>
                </a:solidFill>
                <a:latin typeface="Avenir"/>
                <a:ea typeface="Avenir"/>
                <a:cs typeface="Avenir"/>
                <a:sym typeface="Avenir"/>
              </a:rPr>
              <a:t>edicaid recipients</a:t>
            </a:r>
          </a:p>
        </p:txBody>
      </p:sp>
      <p:sp>
        <p:nvSpPr>
          <p:cNvPr name="TextBox 29" id="29"/>
          <p:cNvSpPr txBox="true"/>
          <p:nvPr/>
        </p:nvSpPr>
        <p:spPr>
          <a:xfrm rot="0">
            <a:off x="5644820" y="1770940"/>
            <a:ext cx="4406331" cy="876300"/>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Ind</a:t>
            </a:r>
            <a:r>
              <a:rPr lang="en-US" sz="2700" spc="-6">
                <a:solidFill>
                  <a:srgbClr val="FFFFFF"/>
                </a:solidFill>
                <a:latin typeface="Avenir"/>
                <a:ea typeface="Avenir"/>
                <a:cs typeface="Avenir"/>
                <a:sym typeface="Avenir"/>
              </a:rPr>
              <a:t>ividuals experiencing homelessness</a:t>
            </a:r>
          </a:p>
        </p:txBody>
      </p:sp>
      <p:sp>
        <p:nvSpPr>
          <p:cNvPr name="TextBox 30" id="30"/>
          <p:cNvSpPr txBox="true"/>
          <p:nvPr/>
        </p:nvSpPr>
        <p:spPr>
          <a:xfrm rot="0">
            <a:off x="5644820" y="3032057"/>
            <a:ext cx="4173533" cy="1285875"/>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People with co-occurring ment</a:t>
            </a:r>
            <a:r>
              <a:rPr lang="en-US" sz="2700" spc="-6">
                <a:solidFill>
                  <a:srgbClr val="FFFFFF"/>
                </a:solidFill>
                <a:latin typeface="Avenir"/>
                <a:ea typeface="Avenir"/>
                <a:cs typeface="Avenir"/>
                <a:sym typeface="Avenir"/>
              </a:rPr>
              <a:t>al health and substance use disorders</a:t>
            </a:r>
          </a:p>
        </p:txBody>
      </p:sp>
      <p:sp>
        <p:nvSpPr>
          <p:cNvPr name="TextBox 31" id="31"/>
          <p:cNvSpPr txBox="true"/>
          <p:nvPr/>
        </p:nvSpPr>
        <p:spPr>
          <a:xfrm rot="0">
            <a:off x="5644820" y="4755347"/>
            <a:ext cx="4173533" cy="876300"/>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LGBTQ+ individu</a:t>
            </a:r>
            <a:r>
              <a:rPr lang="en-US" sz="2700" spc="-6">
                <a:solidFill>
                  <a:srgbClr val="FFFFFF"/>
                </a:solidFill>
                <a:latin typeface="Avenir"/>
                <a:ea typeface="Avenir"/>
                <a:cs typeface="Avenir"/>
                <a:sym typeface="Avenir"/>
              </a:rPr>
              <a:t>als and other marginalized groups</a:t>
            </a:r>
          </a:p>
        </p:txBody>
      </p:sp>
      <p:grpSp>
        <p:nvGrpSpPr>
          <p:cNvPr name="Group 32" id="32"/>
          <p:cNvGrpSpPr/>
          <p:nvPr/>
        </p:nvGrpSpPr>
        <p:grpSpPr>
          <a:xfrm rot="0">
            <a:off x="4491839" y="3073011"/>
            <a:ext cx="1036581" cy="612718"/>
            <a:chOff x="0" y="0"/>
            <a:chExt cx="4600052" cy="2719070"/>
          </a:xfrm>
        </p:grpSpPr>
        <p:sp>
          <p:nvSpPr>
            <p:cNvPr name="Freeform 33" id="33"/>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34" id="34"/>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Tree>
  </p:cSld>
  <p:clrMapOvr>
    <a:masterClrMapping/>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505432" y="2341618"/>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grpSp>
        <p:nvGrpSpPr>
          <p:cNvPr name="Group 20" id="20"/>
          <p:cNvGrpSpPr/>
          <p:nvPr/>
        </p:nvGrpSpPr>
        <p:grpSpPr>
          <a:xfrm rot="0">
            <a:off x="4505432" y="410134"/>
            <a:ext cx="1036581" cy="612718"/>
            <a:chOff x="0" y="0"/>
            <a:chExt cx="4600052" cy="2719070"/>
          </a:xfrm>
        </p:grpSpPr>
        <p:sp>
          <p:nvSpPr>
            <p:cNvPr name="Freeform 21" id="21"/>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2" id="22"/>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Freeform 23" id="23"/>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grpSp>
        <p:nvGrpSpPr>
          <p:cNvPr name="Group 24" id="24"/>
          <p:cNvGrpSpPr/>
          <p:nvPr/>
        </p:nvGrpSpPr>
        <p:grpSpPr>
          <a:xfrm rot="0">
            <a:off x="4491839" y="5385435"/>
            <a:ext cx="1036581" cy="612718"/>
            <a:chOff x="0" y="0"/>
            <a:chExt cx="4600052" cy="2719070"/>
          </a:xfrm>
        </p:grpSpPr>
        <p:sp>
          <p:nvSpPr>
            <p:cNvPr name="Freeform 25" id="25"/>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6" id="26"/>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7" id="27"/>
          <p:cNvSpPr txBox="true"/>
          <p:nvPr/>
        </p:nvSpPr>
        <p:spPr>
          <a:xfrm rot="0">
            <a:off x="327999" y="66139"/>
            <a:ext cx="4330923" cy="5625656"/>
          </a:xfrm>
          <a:prstGeom prst="rect">
            <a:avLst/>
          </a:prstGeom>
        </p:spPr>
        <p:txBody>
          <a:bodyPr anchor="t" rtlCol="false" tIns="0" lIns="0" bIns="0" rIns="0">
            <a:spAutoFit/>
          </a:bodyPr>
          <a:lstStyle/>
          <a:p>
            <a:pPr algn="l">
              <a:lnSpc>
                <a:spcPts val="7213"/>
              </a:lnSpc>
            </a:pPr>
            <a:r>
              <a:rPr lang="en-US" sz="6300" spc="-6">
                <a:solidFill>
                  <a:srgbClr val="000000"/>
                </a:solidFill>
                <a:latin typeface="Avenir"/>
                <a:ea typeface="Avenir"/>
                <a:cs typeface="Avenir"/>
                <a:sym typeface="Avenir"/>
              </a:rPr>
              <a:t>Why</a:t>
            </a:r>
            <a:r>
              <a:rPr lang="en-US" sz="6300" spc="-6">
                <a:solidFill>
                  <a:srgbClr val="000000"/>
                </a:solidFill>
                <a:latin typeface="Avenir"/>
                <a:ea typeface="Avenir"/>
                <a:cs typeface="Avenir"/>
                <a:sym typeface="Avenir"/>
              </a:rPr>
              <a:t> MHBHC</a:t>
            </a:r>
          </a:p>
          <a:p>
            <a:pPr algn="l">
              <a:lnSpc>
                <a:spcPts val="7213"/>
              </a:lnSpc>
            </a:pPr>
            <a:r>
              <a:rPr lang="en-US" sz="6300" spc="-6">
                <a:solidFill>
                  <a:srgbClr val="000000"/>
                </a:solidFill>
                <a:latin typeface="Avenir"/>
                <a:ea typeface="Avenir"/>
                <a:cs typeface="Avenir"/>
                <a:sym typeface="Avenir"/>
              </a:rPr>
              <a:t>Was Positioned to Launch</a:t>
            </a:r>
          </a:p>
          <a:p>
            <a:pPr algn="l">
              <a:lnSpc>
                <a:spcPts val="7213"/>
              </a:lnSpc>
            </a:pPr>
            <a:r>
              <a:rPr lang="en-US" sz="6300" spc="-11">
                <a:solidFill>
                  <a:srgbClr val="000000"/>
                </a:solidFill>
                <a:latin typeface="Avenir"/>
                <a:ea typeface="Avenir"/>
                <a:cs typeface="Avenir"/>
                <a:sym typeface="Avenir"/>
              </a:rPr>
              <a:t>KAP</a:t>
            </a:r>
          </a:p>
        </p:txBody>
      </p:sp>
      <p:sp>
        <p:nvSpPr>
          <p:cNvPr name="TextBox 28" id="28"/>
          <p:cNvSpPr txBox="true"/>
          <p:nvPr/>
        </p:nvSpPr>
        <p:spPr>
          <a:xfrm rot="0">
            <a:off x="5644820" y="352984"/>
            <a:ext cx="4406331" cy="1695450"/>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Alr</a:t>
            </a:r>
            <a:r>
              <a:rPr lang="en-US" sz="2699" spc="-6">
                <a:solidFill>
                  <a:srgbClr val="FFFFFF"/>
                </a:solidFill>
                <a:latin typeface="Avenir"/>
                <a:ea typeface="Avenir"/>
                <a:cs typeface="Avenir"/>
                <a:sym typeface="Avenir"/>
              </a:rPr>
              <a:t>eady an integrated care provider with medical and mental health services under one roof.</a:t>
            </a:r>
          </a:p>
        </p:txBody>
      </p:sp>
      <p:sp>
        <p:nvSpPr>
          <p:cNvPr name="TextBox 29" id="29"/>
          <p:cNvSpPr txBox="true"/>
          <p:nvPr/>
        </p:nvSpPr>
        <p:spPr>
          <a:xfrm rot="0">
            <a:off x="5644820" y="2284468"/>
            <a:ext cx="4406331" cy="1285875"/>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E</a:t>
            </a:r>
            <a:r>
              <a:rPr lang="en-US" sz="2700" spc="-6">
                <a:solidFill>
                  <a:srgbClr val="FFFFFF"/>
                </a:solidFill>
                <a:latin typeface="Avenir"/>
                <a:ea typeface="Avenir"/>
                <a:cs typeface="Avenir"/>
                <a:sym typeface="Avenir"/>
              </a:rPr>
              <a:t>xperience working with complex, high-needs populations.</a:t>
            </a:r>
          </a:p>
        </p:txBody>
      </p:sp>
      <p:sp>
        <p:nvSpPr>
          <p:cNvPr name="TextBox 30" id="30"/>
          <p:cNvSpPr txBox="true"/>
          <p:nvPr/>
        </p:nvSpPr>
        <p:spPr>
          <a:xfrm rot="0">
            <a:off x="5644820" y="3808468"/>
            <a:ext cx="4173533" cy="1285875"/>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Organizational culture is open to</a:t>
            </a:r>
            <a:r>
              <a:rPr lang="en-US" sz="2700" spc="-6">
                <a:solidFill>
                  <a:srgbClr val="FFFFFF"/>
                </a:solidFill>
                <a:latin typeface="Avenir"/>
                <a:ea typeface="Avenir"/>
                <a:cs typeface="Avenir"/>
                <a:sym typeface="Avenir"/>
              </a:rPr>
              <a:t> innovation and evidence-based practices.</a:t>
            </a:r>
          </a:p>
        </p:txBody>
      </p:sp>
      <p:sp>
        <p:nvSpPr>
          <p:cNvPr name="TextBox 31" id="31"/>
          <p:cNvSpPr txBox="true"/>
          <p:nvPr/>
        </p:nvSpPr>
        <p:spPr>
          <a:xfrm rot="0">
            <a:off x="5644820" y="5328285"/>
            <a:ext cx="4173533" cy="876300"/>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Commitment to reducing barrier</a:t>
            </a:r>
            <a:r>
              <a:rPr lang="en-US" sz="2700" spc="-6">
                <a:solidFill>
                  <a:srgbClr val="FFFFFF"/>
                </a:solidFill>
                <a:latin typeface="Avenir"/>
                <a:ea typeface="Avenir"/>
                <a:cs typeface="Avenir"/>
                <a:sym typeface="Avenir"/>
              </a:rPr>
              <a:t>s to access to care</a:t>
            </a:r>
          </a:p>
        </p:txBody>
      </p:sp>
      <p:grpSp>
        <p:nvGrpSpPr>
          <p:cNvPr name="Group 32" id="32"/>
          <p:cNvGrpSpPr/>
          <p:nvPr/>
        </p:nvGrpSpPr>
        <p:grpSpPr>
          <a:xfrm rot="0">
            <a:off x="4491839" y="3865618"/>
            <a:ext cx="1036581" cy="612718"/>
            <a:chOff x="0" y="0"/>
            <a:chExt cx="4600052" cy="2719070"/>
          </a:xfrm>
        </p:grpSpPr>
        <p:sp>
          <p:nvSpPr>
            <p:cNvPr name="Freeform 33" id="33"/>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34" id="34"/>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Tree>
  </p:cSld>
  <p:clrMapOvr>
    <a:masterClrMapping/>
  </p:clrMapOvr>
</p:sld>
</file>

<file path=ppt/slides/slide13.xml><?xml version="1.0" encoding="utf-8"?>
<p:sld xmlns:p="http://schemas.openxmlformats.org/presentationml/2006/main" xmlns:a="http://schemas.openxmlformats.org/drawingml/2006/main">
  <p:cSld>
    <p:bg>
      <p:bgPr>
        <a:solidFill>
          <a:srgbClr val="116C2F"/>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0" y="-5"/>
            <a:ext cx="10286999" cy="6438899"/>
            <a:chOff x="0" y="0"/>
            <a:chExt cx="13715999" cy="8585199"/>
          </a:xfrm>
        </p:grpSpPr>
        <p:sp>
          <p:nvSpPr>
            <p:cNvPr name="Freeform 3" id="3"/>
            <p:cNvSpPr/>
            <p:nvPr/>
          </p:nvSpPr>
          <p:spPr>
            <a:xfrm flipH="false" flipV="false" rot="0">
              <a:off x="0" y="0"/>
              <a:ext cx="13716000" cy="8585200"/>
            </a:xfrm>
            <a:custGeom>
              <a:avLst/>
              <a:gdLst/>
              <a:ahLst/>
              <a:cxnLst/>
              <a:rect r="r" b="b" t="t" l="l"/>
              <a:pathLst>
                <a:path h="8585200" w="13716000">
                  <a:moveTo>
                    <a:pt x="0" y="0"/>
                  </a:moveTo>
                  <a:lnTo>
                    <a:pt x="13716000" y="0"/>
                  </a:lnTo>
                  <a:lnTo>
                    <a:pt x="13716000" y="8585200"/>
                  </a:lnTo>
                  <a:lnTo>
                    <a:pt x="0" y="8585200"/>
                  </a:lnTo>
                  <a:lnTo>
                    <a:pt x="0" y="0"/>
                  </a:lnTo>
                  <a:close/>
                </a:path>
              </a:pathLst>
            </a:custGeom>
            <a:solidFill>
              <a:srgbClr val="000000"/>
            </a:solidFill>
            <a:ln w="12700">
              <a:solidFill>
                <a:srgbClr val="000000"/>
              </a:solidFill>
            </a:ln>
          </p:spPr>
        </p:sp>
      </p:grpSp>
      <p:sp>
        <p:nvSpPr>
          <p:cNvPr name="TextBox 4" id="4"/>
          <p:cNvSpPr txBox="true"/>
          <p:nvPr/>
        </p:nvSpPr>
        <p:spPr>
          <a:xfrm rot="0">
            <a:off x="1031558" y="1413853"/>
            <a:ext cx="8223884" cy="3620719"/>
          </a:xfrm>
          <a:prstGeom prst="rect">
            <a:avLst/>
          </a:prstGeom>
        </p:spPr>
        <p:txBody>
          <a:bodyPr anchor="t" rtlCol="false" tIns="0" lIns="0" bIns="0" rIns="0">
            <a:spAutoFit/>
          </a:bodyPr>
          <a:lstStyle/>
          <a:p>
            <a:pPr algn="ctr">
              <a:lnSpc>
                <a:spcPts val="6755"/>
              </a:lnSpc>
            </a:pPr>
            <a:r>
              <a:rPr lang="en-US" sz="6950">
                <a:solidFill>
                  <a:srgbClr val="FFFFFF"/>
                </a:solidFill>
                <a:latin typeface="Avenir"/>
                <a:ea typeface="Avenir"/>
                <a:cs typeface="Avenir"/>
                <a:sym typeface="Avenir"/>
              </a:rPr>
              <a:t>Section 2:</a:t>
            </a:r>
          </a:p>
          <a:p>
            <a:pPr algn="ctr">
              <a:lnSpc>
                <a:spcPts val="6755"/>
              </a:lnSpc>
            </a:pPr>
            <a:r>
              <a:rPr lang="en-US" sz="6950">
                <a:solidFill>
                  <a:srgbClr val="FFFFFF"/>
                </a:solidFill>
                <a:latin typeface="Avenir"/>
                <a:ea typeface="Avenir"/>
                <a:cs typeface="Avenir"/>
                <a:sym typeface="Avenir"/>
              </a:rPr>
              <a:t>Overview of Ketamine-Assisted Psychotherapy KAP </a:t>
            </a:r>
          </a:p>
        </p:txBody>
      </p:sp>
    </p:spTree>
  </p:cSld>
  <p:clrMapOvr>
    <a:masterClrMapping/>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491839" y="2681881"/>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grpSp>
        <p:nvGrpSpPr>
          <p:cNvPr name="Group 20" id="20"/>
          <p:cNvGrpSpPr/>
          <p:nvPr/>
        </p:nvGrpSpPr>
        <p:grpSpPr>
          <a:xfrm rot="0">
            <a:off x="4491839" y="121541"/>
            <a:ext cx="1036581" cy="612718"/>
            <a:chOff x="0" y="0"/>
            <a:chExt cx="4600052" cy="2719070"/>
          </a:xfrm>
        </p:grpSpPr>
        <p:sp>
          <p:nvSpPr>
            <p:cNvPr name="Freeform 21" id="21"/>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2" id="22"/>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Freeform 23" id="23"/>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grpSp>
        <p:nvGrpSpPr>
          <p:cNvPr name="Group 24" id="24"/>
          <p:cNvGrpSpPr/>
          <p:nvPr/>
        </p:nvGrpSpPr>
        <p:grpSpPr>
          <a:xfrm rot="0">
            <a:off x="4491839" y="1401711"/>
            <a:ext cx="1036581" cy="612718"/>
            <a:chOff x="0" y="0"/>
            <a:chExt cx="4600052" cy="2719070"/>
          </a:xfrm>
        </p:grpSpPr>
        <p:sp>
          <p:nvSpPr>
            <p:cNvPr name="Freeform 25" id="25"/>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6" id="26"/>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7" id="27"/>
          <p:cNvSpPr txBox="true"/>
          <p:nvPr/>
        </p:nvSpPr>
        <p:spPr>
          <a:xfrm rot="0">
            <a:off x="56141" y="1756548"/>
            <a:ext cx="4330923" cy="2882456"/>
          </a:xfrm>
          <a:prstGeom prst="rect">
            <a:avLst/>
          </a:prstGeom>
        </p:spPr>
        <p:txBody>
          <a:bodyPr anchor="t" rtlCol="false" tIns="0" lIns="0" bIns="0" rIns="0">
            <a:spAutoFit/>
          </a:bodyPr>
          <a:lstStyle/>
          <a:p>
            <a:pPr algn="l">
              <a:lnSpc>
                <a:spcPts val="7213"/>
              </a:lnSpc>
            </a:pPr>
            <a:r>
              <a:rPr lang="en-US" sz="6300" spc="-11">
                <a:solidFill>
                  <a:srgbClr val="000000"/>
                </a:solidFill>
                <a:latin typeface="Avenir"/>
                <a:ea typeface="Avenir"/>
                <a:cs typeface="Avenir"/>
                <a:sym typeface="Avenir"/>
              </a:rPr>
              <a:t>Hi</a:t>
            </a:r>
            <a:r>
              <a:rPr lang="en-US" sz="6300" spc="-11">
                <a:solidFill>
                  <a:srgbClr val="000000"/>
                </a:solidFill>
                <a:latin typeface="Avenir"/>
                <a:ea typeface="Avenir"/>
                <a:cs typeface="Avenir"/>
                <a:sym typeface="Avenir"/>
              </a:rPr>
              <a:t>story of Ketamine in Psychiatry</a:t>
            </a:r>
          </a:p>
        </p:txBody>
      </p:sp>
      <p:sp>
        <p:nvSpPr>
          <p:cNvPr name="TextBox 28" id="28"/>
          <p:cNvSpPr txBox="true"/>
          <p:nvPr/>
        </p:nvSpPr>
        <p:spPr>
          <a:xfrm rot="0">
            <a:off x="5586620" y="64391"/>
            <a:ext cx="4406331" cy="1285875"/>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Origin</a:t>
            </a:r>
            <a:r>
              <a:rPr lang="en-US" sz="2699" spc="-6">
                <a:solidFill>
                  <a:srgbClr val="FFFFFF"/>
                </a:solidFill>
                <a:latin typeface="Avenir"/>
                <a:ea typeface="Avenir"/>
                <a:cs typeface="Avenir"/>
                <a:sym typeface="Avenir"/>
              </a:rPr>
              <a:t>ally synthesized in 1962 as a safer alternative to PCP.</a:t>
            </a:r>
          </a:p>
        </p:txBody>
      </p:sp>
      <p:sp>
        <p:nvSpPr>
          <p:cNvPr name="TextBox 29" id="29"/>
          <p:cNvSpPr txBox="true"/>
          <p:nvPr/>
        </p:nvSpPr>
        <p:spPr>
          <a:xfrm rot="0">
            <a:off x="5535217" y="1344561"/>
            <a:ext cx="4509138" cy="1285875"/>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Wid</a:t>
            </a:r>
            <a:r>
              <a:rPr lang="en-US" sz="2700" spc="-6">
                <a:solidFill>
                  <a:srgbClr val="FFFFFF"/>
                </a:solidFill>
                <a:latin typeface="Avenir"/>
                <a:ea typeface="Avenir"/>
                <a:cs typeface="Avenir"/>
                <a:sym typeface="Avenir"/>
              </a:rPr>
              <a:t>ely used in emergency and battlefield medicine during the 1960s–70s.</a:t>
            </a:r>
          </a:p>
        </p:txBody>
      </p:sp>
      <p:sp>
        <p:nvSpPr>
          <p:cNvPr name="TextBox 30" id="30"/>
          <p:cNvSpPr txBox="true"/>
          <p:nvPr/>
        </p:nvSpPr>
        <p:spPr>
          <a:xfrm rot="0">
            <a:off x="5535217" y="2624731"/>
            <a:ext cx="4509138" cy="1695450"/>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Psychiatric interest began </a:t>
            </a:r>
            <a:r>
              <a:rPr lang="en-US" sz="2700" spc="-6">
                <a:solidFill>
                  <a:srgbClr val="FFFFFF"/>
                </a:solidFill>
                <a:latin typeface="Avenir"/>
                <a:ea typeface="Avenir"/>
                <a:cs typeface="Avenir"/>
                <a:sym typeface="Avenir"/>
              </a:rPr>
              <a:t>in the early 2000s with off-label use for treatment-resistant depression TRD.</a:t>
            </a:r>
          </a:p>
        </p:txBody>
      </p:sp>
      <p:sp>
        <p:nvSpPr>
          <p:cNvPr name="TextBox 31" id="31"/>
          <p:cNvSpPr txBox="true"/>
          <p:nvPr/>
        </p:nvSpPr>
        <p:spPr>
          <a:xfrm rot="0">
            <a:off x="5535217" y="4314476"/>
            <a:ext cx="4509138" cy="2105025"/>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FDA approved intranasal esketamine Spravato) in 2019 for</a:t>
            </a:r>
            <a:r>
              <a:rPr lang="en-US" sz="2700" spc="-6">
                <a:solidFill>
                  <a:srgbClr val="FFFFFF"/>
                </a:solidFill>
                <a:latin typeface="Avenir"/>
                <a:ea typeface="Avenir"/>
                <a:cs typeface="Avenir"/>
                <a:sym typeface="Avenir"/>
              </a:rPr>
              <a:t> TRD, increasing legitimacy and interest in KAP.</a:t>
            </a:r>
          </a:p>
        </p:txBody>
      </p:sp>
      <p:grpSp>
        <p:nvGrpSpPr>
          <p:cNvPr name="Group 32" id="32"/>
          <p:cNvGrpSpPr/>
          <p:nvPr/>
        </p:nvGrpSpPr>
        <p:grpSpPr>
          <a:xfrm rot="0">
            <a:off x="4491839" y="4391005"/>
            <a:ext cx="1036581" cy="612718"/>
            <a:chOff x="0" y="0"/>
            <a:chExt cx="4600052" cy="2719070"/>
          </a:xfrm>
        </p:grpSpPr>
        <p:sp>
          <p:nvSpPr>
            <p:cNvPr name="Freeform 33" id="33"/>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34" id="34"/>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Tree>
  </p:cSld>
  <p:clrMapOvr>
    <a:masterClrMapping/>
  </p:clrMapOvr>
</p:sld>
</file>

<file path=ppt/slides/slide15.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491839" y="4035647"/>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grpSp>
        <p:nvGrpSpPr>
          <p:cNvPr name="Group 20" id="20"/>
          <p:cNvGrpSpPr/>
          <p:nvPr/>
        </p:nvGrpSpPr>
        <p:grpSpPr>
          <a:xfrm rot="0">
            <a:off x="4491839" y="121541"/>
            <a:ext cx="1036581" cy="612718"/>
            <a:chOff x="0" y="0"/>
            <a:chExt cx="4600052" cy="2719070"/>
          </a:xfrm>
        </p:grpSpPr>
        <p:sp>
          <p:nvSpPr>
            <p:cNvPr name="Freeform 21" id="21"/>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2" id="22"/>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Freeform 23" id="23"/>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grpSp>
        <p:nvGrpSpPr>
          <p:cNvPr name="Group 24" id="24"/>
          <p:cNvGrpSpPr/>
          <p:nvPr/>
        </p:nvGrpSpPr>
        <p:grpSpPr>
          <a:xfrm rot="0">
            <a:off x="4491839" y="2283381"/>
            <a:ext cx="1036581" cy="612718"/>
            <a:chOff x="0" y="0"/>
            <a:chExt cx="4600052" cy="2719070"/>
          </a:xfrm>
        </p:grpSpPr>
        <p:sp>
          <p:nvSpPr>
            <p:cNvPr name="Freeform 25" id="25"/>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6" id="26"/>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7" id="27"/>
          <p:cNvSpPr txBox="true"/>
          <p:nvPr/>
        </p:nvSpPr>
        <p:spPr>
          <a:xfrm rot="0">
            <a:off x="284741" y="2187797"/>
            <a:ext cx="3997548" cy="1968056"/>
          </a:xfrm>
          <a:prstGeom prst="rect">
            <a:avLst/>
          </a:prstGeom>
        </p:spPr>
        <p:txBody>
          <a:bodyPr anchor="t" rtlCol="false" tIns="0" lIns="0" bIns="0" rIns="0">
            <a:spAutoFit/>
          </a:bodyPr>
          <a:lstStyle/>
          <a:p>
            <a:pPr algn="l">
              <a:lnSpc>
                <a:spcPts val="7213"/>
              </a:lnSpc>
            </a:pPr>
            <a:r>
              <a:rPr lang="en-US" sz="6300" spc="-6">
                <a:solidFill>
                  <a:srgbClr val="000000"/>
                </a:solidFill>
                <a:latin typeface="Avenir"/>
                <a:ea typeface="Avenir"/>
                <a:cs typeface="Avenir"/>
                <a:sym typeface="Avenir"/>
              </a:rPr>
              <a:t>Pu</a:t>
            </a:r>
            <a:r>
              <a:rPr lang="en-US" sz="6300" spc="-6">
                <a:solidFill>
                  <a:srgbClr val="000000"/>
                </a:solidFill>
                <a:latin typeface="Avenir"/>
                <a:ea typeface="Avenir"/>
                <a:cs typeface="Avenir"/>
                <a:sym typeface="Avenir"/>
              </a:rPr>
              <a:t>rpose </a:t>
            </a:r>
          </a:p>
          <a:p>
            <a:pPr algn="l">
              <a:lnSpc>
                <a:spcPts val="7213"/>
              </a:lnSpc>
            </a:pPr>
            <a:r>
              <a:rPr lang="en-US" sz="6300" spc="-11">
                <a:solidFill>
                  <a:srgbClr val="000000"/>
                </a:solidFill>
                <a:latin typeface="Avenir"/>
                <a:ea typeface="Avenir"/>
                <a:cs typeface="Avenir"/>
                <a:sym typeface="Avenir"/>
              </a:rPr>
              <a:t>of KAP</a:t>
            </a:r>
          </a:p>
        </p:txBody>
      </p:sp>
      <p:sp>
        <p:nvSpPr>
          <p:cNvPr name="TextBox 28" id="28"/>
          <p:cNvSpPr txBox="true"/>
          <p:nvPr/>
        </p:nvSpPr>
        <p:spPr>
          <a:xfrm rot="0">
            <a:off x="5583222" y="64391"/>
            <a:ext cx="4406331" cy="2105025"/>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Combines ketamine </a:t>
            </a:r>
            <a:r>
              <a:rPr lang="en-US" sz="2699" spc="-6">
                <a:solidFill>
                  <a:srgbClr val="FFFFFF"/>
                </a:solidFill>
                <a:latin typeface="Avenir"/>
                <a:ea typeface="Avenir"/>
                <a:cs typeface="Avenir"/>
                <a:sym typeface="Avenir"/>
              </a:rPr>
              <a:t>administration with psychotherapy to enhance emotional processing and therapeutic breakthroughs.</a:t>
            </a:r>
          </a:p>
        </p:txBody>
      </p:sp>
      <p:sp>
        <p:nvSpPr>
          <p:cNvPr name="TextBox 29" id="29"/>
          <p:cNvSpPr txBox="true"/>
          <p:nvPr/>
        </p:nvSpPr>
        <p:spPr>
          <a:xfrm rot="0">
            <a:off x="5531819" y="2226231"/>
            <a:ext cx="4509138" cy="1695450"/>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Ketamin</a:t>
            </a:r>
            <a:r>
              <a:rPr lang="en-US" sz="2700" spc="-6">
                <a:solidFill>
                  <a:srgbClr val="FFFFFF"/>
                </a:solidFill>
                <a:latin typeface="Avenir"/>
                <a:ea typeface="Avenir"/>
                <a:cs typeface="Avenir"/>
                <a:sym typeface="Avenir"/>
              </a:rPr>
              <a:t>eʼs dissociative and psychedelic effects promote neuroplasticity and cognitive flexibility.</a:t>
            </a:r>
          </a:p>
        </p:txBody>
      </p:sp>
      <p:grpSp>
        <p:nvGrpSpPr>
          <p:cNvPr name="Group 30" id="30"/>
          <p:cNvGrpSpPr/>
          <p:nvPr/>
        </p:nvGrpSpPr>
        <p:grpSpPr>
          <a:xfrm rot="0">
            <a:off x="5528421" y="4035647"/>
            <a:ext cx="4515934" cy="2305050"/>
            <a:chOff x="0" y="0"/>
            <a:chExt cx="6021246" cy="3073400"/>
          </a:xfrm>
        </p:grpSpPr>
        <p:sp>
          <p:nvSpPr>
            <p:cNvPr name="TextBox 31" id="31"/>
            <p:cNvSpPr txBox="true"/>
            <p:nvPr/>
          </p:nvSpPr>
          <p:spPr>
            <a:xfrm rot="0">
              <a:off x="9061" y="-57150"/>
              <a:ext cx="6012184" cy="603250"/>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Used</a:t>
              </a:r>
              <a:r>
                <a:rPr lang="en-US" sz="2700" spc="-6">
                  <a:solidFill>
                    <a:srgbClr val="FFFFFF"/>
                  </a:solidFill>
                  <a:latin typeface="Avenir"/>
                  <a:ea typeface="Avenir"/>
                  <a:cs typeface="Avenir"/>
                  <a:sym typeface="Avenir"/>
                </a:rPr>
                <a:t> to treat:</a:t>
              </a:r>
            </a:p>
          </p:txBody>
        </p:sp>
        <p:sp>
          <p:nvSpPr>
            <p:cNvPr name="TextBox 32" id="32"/>
            <p:cNvSpPr txBox="true"/>
            <p:nvPr/>
          </p:nvSpPr>
          <p:spPr>
            <a:xfrm rot="0">
              <a:off x="0" y="476250"/>
              <a:ext cx="6012184" cy="2597150"/>
            </a:xfrm>
            <a:prstGeom prst="rect">
              <a:avLst/>
            </a:prstGeom>
          </p:spPr>
          <p:txBody>
            <a:bodyPr anchor="t" rtlCol="false" tIns="0" lIns="0" bIns="0" rIns="0">
              <a:spAutoFit/>
            </a:bodyPr>
            <a:lstStyle/>
            <a:p>
              <a:pPr algn="l" marL="539751" indent="-269876" lvl="1">
                <a:lnSpc>
                  <a:spcPts val="3000"/>
                </a:lnSpc>
                <a:buFont typeface="Arial"/>
                <a:buChar char="•"/>
              </a:pPr>
              <a:r>
                <a:rPr lang="en-US" sz="2500" spc="-5">
                  <a:solidFill>
                    <a:srgbClr val="FFFFFF"/>
                  </a:solidFill>
                  <a:latin typeface="Avenir"/>
                  <a:ea typeface="Avenir"/>
                  <a:cs typeface="Avenir"/>
                  <a:sym typeface="Avenir"/>
                </a:rPr>
                <a:t>Treatment-resistant depression</a:t>
              </a:r>
            </a:p>
            <a:p>
              <a:pPr algn="l" marL="539751" indent="-269876" lvl="1">
                <a:lnSpc>
                  <a:spcPts val="3000"/>
                </a:lnSpc>
                <a:buFont typeface="Arial"/>
                <a:buChar char="•"/>
              </a:pPr>
              <a:r>
                <a:rPr lang="en-US" sz="2500" spc="-5">
                  <a:solidFill>
                    <a:srgbClr val="FFFFFF"/>
                  </a:solidFill>
                  <a:latin typeface="Avenir"/>
                  <a:ea typeface="Avenir"/>
                  <a:cs typeface="Avenir"/>
                  <a:sym typeface="Avenir"/>
                </a:rPr>
                <a:t>P</a:t>
              </a:r>
              <a:r>
                <a:rPr lang="en-US" sz="2500" spc="-5">
                  <a:solidFill>
                    <a:srgbClr val="FFFFFF"/>
                  </a:solidFill>
                  <a:latin typeface="Avenir"/>
                  <a:ea typeface="Avenir"/>
                  <a:cs typeface="Avenir"/>
                  <a:sym typeface="Avenir"/>
                </a:rPr>
                <a:t>TSD</a:t>
              </a:r>
            </a:p>
            <a:p>
              <a:pPr algn="l" marL="539751" indent="-269876" lvl="1">
                <a:lnSpc>
                  <a:spcPts val="3000"/>
                </a:lnSpc>
                <a:buFont typeface="Arial"/>
                <a:buChar char="•"/>
              </a:pPr>
              <a:r>
                <a:rPr lang="en-US" sz="2500" spc="-5">
                  <a:solidFill>
                    <a:srgbClr val="FFFFFF"/>
                  </a:solidFill>
                  <a:latin typeface="Avenir"/>
                  <a:ea typeface="Avenir"/>
                  <a:cs typeface="Avenir"/>
                  <a:sym typeface="Avenir"/>
                </a:rPr>
                <a:t>Anxiety disorders</a:t>
              </a:r>
            </a:p>
            <a:p>
              <a:pPr algn="l" marL="539751" indent="-269876" lvl="1">
                <a:lnSpc>
                  <a:spcPts val="3000"/>
                </a:lnSpc>
                <a:buFont typeface="Arial"/>
                <a:buChar char="•"/>
              </a:pPr>
              <a:r>
                <a:rPr lang="en-US" sz="2500" spc="-5">
                  <a:solidFill>
                    <a:srgbClr val="FFFFFF"/>
                  </a:solidFill>
                  <a:latin typeface="Avenir"/>
                  <a:ea typeface="Avenir"/>
                  <a:cs typeface="Avenir"/>
                  <a:sym typeface="Avenir"/>
                </a:rPr>
                <a:t>Substance use disorders</a:t>
              </a:r>
            </a:p>
          </p:txBody>
        </p:sp>
      </p:grpSp>
    </p:spTree>
  </p:cSld>
  <p:clrMapOvr>
    <a:masterClrMapping/>
  </p:clrMapOvr>
</p:sld>
</file>

<file path=ppt/slides/slide16.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491839" y="4903124"/>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grpSp>
        <p:nvGrpSpPr>
          <p:cNvPr name="Group 20" id="20"/>
          <p:cNvGrpSpPr/>
          <p:nvPr/>
        </p:nvGrpSpPr>
        <p:grpSpPr>
          <a:xfrm rot="0">
            <a:off x="4491839" y="307051"/>
            <a:ext cx="1036581" cy="612718"/>
            <a:chOff x="0" y="0"/>
            <a:chExt cx="4600052" cy="2719070"/>
          </a:xfrm>
        </p:grpSpPr>
        <p:sp>
          <p:nvSpPr>
            <p:cNvPr name="Freeform 21" id="21"/>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2" id="22"/>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Freeform 23" id="23"/>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grpSp>
        <p:nvGrpSpPr>
          <p:cNvPr name="Group 24" id="24"/>
          <p:cNvGrpSpPr/>
          <p:nvPr/>
        </p:nvGrpSpPr>
        <p:grpSpPr>
          <a:xfrm rot="0">
            <a:off x="4491839" y="2260572"/>
            <a:ext cx="1036581" cy="612718"/>
            <a:chOff x="0" y="0"/>
            <a:chExt cx="4600052" cy="2719070"/>
          </a:xfrm>
        </p:grpSpPr>
        <p:sp>
          <p:nvSpPr>
            <p:cNvPr name="Freeform 25" id="25"/>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6" id="26"/>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7" id="27"/>
          <p:cNvSpPr txBox="true"/>
          <p:nvPr/>
        </p:nvSpPr>
        <p:spPr>
          <a:xfrm rot="0">
            <a:off x="284741" y="2187797"/>
            <a:ext cx="3997548" cy="1968056"/>
          </a:xfrm>
          <a:prstGeom prst="rect">
            <a:avLst/>
          </a:prstGeom>
        </p:spPr>
        <p:txBody>
          <a:bodyPr anchor="t" rtlCol="false" tIns="0" lIns="0" bIns="0" rIns="0">
            <a:spAutoFit/>
          </a:bodyPr>
          <a:lstStyle/>
          <a:p>
            <a:pPr algn="l">
              <a:lnSpc>
                <a:spcPts val="7213"/>
              </a:lnSpc>
            </a:pPr>
            <a:r>
              <a:rPr lang="en-US" sz="6300" spc="-11">
                <a:solidFill>
                  <a:srgbClr val="000000"/>
                </a:solidFill>
                <a:latin typeface="Avenir"/>
                <a:ea typeface="Avenir"/>
                <a:cs typeface="Avenir"/>
                <a:sym typeface="Avenir"/>
              </a:rPr>
              <a:t>Ta</a:t>
            </a:r>
            <a:r>
              <a:rPr lang="en-US" sz="6300" spc="-11">
                <a:solidFill>
                  <a:srgbClr val="000000"/>
                </a:solidFill>
                <a:latin typeface="Avenir"/>
                <a:ea typeface="Avenir"/>
                <a:cs typeface="Avenir"/>
                <a:sym typeface="Avenir"/>
              </a:rPr>
              <a:t>rget Population</a:t>
            </a:r>
          </a:p>
        </p:txBody>
      </p:sp>
      <p:sp>
        <p:nvSpPr>
          <p:cNvPr name="TextBox 28" id="28"/>
          <p:cNvSpPr txBox="true"/>
          <p:nvPr/>
        </p:nvSpPr>
        <p:spPr>
          <a:xfrm rot="0">
            <a:off x="5531819" y="249901"/>
            <a:ext cx="4406331" cy="1695450"/>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A</a:t>
            </a:r>
            <a:r>
              <a:rPr lang="en-US" sz="2699" spc="-6">
                <a:solidFill>
                  <a:srgbClr val="FFFFFF"/>
                </a:solidFill>
                <a:latin typeface="Avenir"/>
                <a:ea typeface="Avenir"/>
                <a:cs typeface="Avenir"/>
                <a:sym typeface="Avenir"/>
              </a:rPr>
              <a:t>dults with severe or chronic mental health conditions are unresponsive to traditional treatments.</a:t>
            </a:r>
          </a:p>
        </p:txBody>
      </p:sp>
      <p:sp>
        <p:nvSpPr>
          <p:cNvPr name="TextBox 29" id="29"/>
          <p:cNvSpPr txBox="true"/>
          <p:nvPr/>
        </p:nvSpPr>
        <p:spPr>
          <a:xfrm rot="0">
            <a:off x="5654840" y="4845974"/>
            <a:ext cx="4509138" cy="1285875"/>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MHBHC Focus: Medicaid</a:t>
            </a:r>
            <a:r>
              <a:rPr lang="en-US" sz="2700" spc="-6">
                <a:solidFill>
                  <a:srgbClr val="FFFFFF"/>
                </a:solidFill>
                <a:latin typeface="Avenir"/>
                <a:ea typeface="Avenir"/>
                <a:cs typeface="Avenir"/>
                <a:sym typeface="Avenir"/>
              </a:rPr>
              <a:t> recipients and underserved populations</a:t>
            </a:r>
          </a:p>
        </p:txBody>
      </p:sp>
      <p:grpSp>
        <p:nvGrpSpPr>
          <p:cNvPr name="Group 30" id="30"/>
          <p:cNvGrpSpPr/>
          <p:nvPr/>
        </p:nvGrpSpPr>
        <p:grpSpPr>
          <a:xfrm rot="0">
            <a:off x="5531819" y="2260572"/>
            <a:ext cx="4755181" cy="2327331"/>
            <a:chOff x="0" y="0"/>
            <a:chExt cx="6340242" cy="3103108"/>
          </a:xfrm>
        </p:grpSpPr>
        <p:sp>
          <p:nvSpPr>
            <p:cNvPr name="TextBox 31" id="31"/>
            <p:cNvSpPr txBox="true"/>
            <p:nvPr/>
          </p:nvSpPr>
          <p:spPr>
            <a:xfrm rot="0">
              <a:off x="0" y="-57150"/>
              <a:ext cx="6268779" cy="1149350"/>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Em</a:t>
              </a:r>
              <a:r>
                <a:rPr lang="en-US" sz="2700" spc="-6">
                  <a:solidFill>
                    <a:srgbClr val="FFFFFF"/>
                  </a:solidFill>
                  <a:latin typeface="Avenir"/>
                  <a:ea typeface="Avenir"/>
                  <a:cs typeface="Avenir"/>
                  <a:sym typeface="Avenir"/>
                </a:rPr>
                <a:t>erging evidence supports use in:</a:t>
              </a:r>
            </a:p>
          </p:txBody>
        </p:sp>
        <p:sp>
          <p:nvSpPr>
            <p:cNvPr name="TextBox 32" id="32"/>
            <p:cNvSpPr txBox="true"/>
            <p:nvPr/>
          </p:nvSpPr>
          <p:spPr>
            <a:xfrm rot="0">
              <a:off x="71463" y="1013958"/>
              <a:ext cx="6268779" cy="2089150"/>
            </a:xfrm>
            <a:prstGeom prst="rect">
              <a:avLst/>
            </a:prstGeom>
          </p:spPr>
          <p:txBody>
            <a:bodyPr anchor="t" rtlCol="false" tIns="0" lIns="0" bIns="0" rIns="0">
              <a:spAutoFit/>
            </a:bodyPr>
            <a:lstStyle/>
            <a:p>
              <a:pPr algn="l" marL="539751" indent="-269876" lvl="1">
                <a:lnSpc>
                  <a:spcPts val="3000"/>
                </a:lnSpc>
                <a:buFont typeface="Arial"/>
                <a:buChar char="•"/>
              </a:pPr>
              <a:r>
                <a:rPr lang="en-US" sz="2500" spc="-5">
                  <a:solidFill>
                    <a:srgbClr val="FFFFFF"/>
                  </a:solidFill>
                  <a:latin typeface="Avenir"/>
                  <a:ea typeface="Avenir"/>
                  <a:cs typeface="Avenir"/>
                  <a:sym typeface="Avenir"/>
                </a:rPr>
                <a:t>Individuals with developmen</a:t>
              </a:r>
              <a:r>
                <a:rPr lang="en-US" sz="2500" spc="-5">
                  <a:solidFill>
                    <a:srgbClr val="FFFFFF"/>
                  </a:solidFill>
                  <a:latin typeface="Avenir"/>
                  <a:ea typeface="Avenir"/>
                  <a:cs typeface="Avenir"/>
                  <a:sym typeface="Avenir"/>
                </a:rPr>
                <a:t>tal trauma</a:t>
              </a:r>
            </a:p>
            <a:p>
              <a:pPr algn="l" marL="539751" indent="-269876" lvl="1">
                <a:lnSpc>
                  <a:spcPts val="3000"/>
                </a:lnSpc>
                <a:buFont typeface="Arial"/>
                <a:buChar char="•"/>
              </a:pPr>
              <a:r>
                <a:rPr lang="en-US" sz="2500" spc="-5">
                  <a:solidFill>
                    <a:srgbClr val="FFFFFF"/>
                  </a:solidFill>
                  <a:latin typeface="Avenir"/>
                  <a:ea typeface="Avenir"/>
                  <a:cs typeface="Avenir"/>
                  <a:sym typeface="Avenir"/>
                </a:rPr>
                <a:t>Older adults (who may show greater improvements)</a:t>
              </a:r>
            </a:p>
          </p:txBody>
        </p:sp>
      </p:grpSp>
    </p:spTree>
  </p:cSld>
  <p:clrMapOvr>
    <a:masterClrMapping/>
  </p:clrMapOvr>
</p:sld>
</file>

<file path=ppt/slides/slide17.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491839" y="307051"/>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Freeform 20" id="20"/>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21" id="21"/>
          <p:cNvSpPr txBox="true"/>
          <p:nvPr/>
        </p:nvSpPr>
        <p:spPr>
          <a:xfrm rot="0">
            <a:off x="284741" y="2187797"/>
            <a:ext cx="3997548" cy="1968056"/>
          </a:xfrm>
          <a:prstGeom prst="rect">
            <a:avLst/>
          </a:prstGeom>
        </p:spPr>
        <p:txBody>
          <a:bodyPr anchor="t" rtlCol="false" tIns="0" lIns="0" bIns="0" rIns="0">
            <a:spAutoFit/>
          </a:bodyPr>
          <a:lstStyle/>
          <a:p>
            <a:pPr algn="l">
              <a:lnSpc>
                <a:spcPts val="7213"/>
              </a:lnSpc>
            </a:pPr>
            <a:r>
              <a:rPr lang="en-US" sz="6300" spc="-11">
                <a:solidFill>
                  <a:srgbClr val="000000"/>
                </a:solidFill>
                <a:latin typeface="Avenir"/>
                <a:ea typeface="Avenir"/>
                <a:cs typeface="Avenir"/>
                <a:sym typeface="Avenir"/>
              </a:rPr>
              <a:t>T</a:t>
            </a:r>
            <a:r>
              <a:rPr lang="en-US" sz="6300" spc="-11">
                <a:solidFill>
                  <a:srgbClr val="000000"/>
                </a:solidFill>
                <a:latin typeface="Avenir"/>
                <a:ea typeface="Avenir"/>
                <a:cs typeface="Avenir"/>
                <a:sym typeface="Avenir"/>
              </a:rPr>
              <a:t>reatment Schedule</a:t>
            </a:r>
          </a:p>
        </p:txBody>
      </p:sp>
      <p:sp>
        <p:nvSpPr>
          <p:cNvPr name="TextBox 22" id="22"/>
          <p:cNvSpPr txBox="true"/>
          <p:nvPr/>
        </p:nvSpPr>
        <p:spPr>
          <a:xfrm rot="0">
            <a:off x="5676047" y="249901"/>
            <a:ext cx="4406331" cy="466725"/>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I</a:t>
            </a:r>
            <a:r>
              <a:rPr lang="en-US" sz="2699" spc="-6">
                <a:solidFill>
                  <a:srgbClr val="FFFFFF"/>
                </a:solidFill>
                <a:latin typeface="Avenir"/>
                <a:ea typeface="Avenir"/>
                <a:cs typeface="Avenir"/>
                <a:sym typeface="Avenir"/>
              </a:rPr>
              <a:t>ntake Phase:</a:t>
            </a:r>
          </a:p>
        </p:txBody>
      </p:sp>
      <p:sp>
        <p:nvSpPr>
          <p:cNvPr name="TextBox 23" id="23"/>
          <p:cNvSpPr txBox="true"/>
          <p:nvPr/>
        </p:nvSpPr>
        <p:spPr>
          <a:xfrm rot="0">
            <a:off x="5528421" y="731031"/>
            <a:ext cx="4902808" cy="5191125"/>
          </a:xfrm>
          <a:prstGeom prst="rect">
            <a:avLst/>
          </a:prstGeom>
        </p:spPr>
        <p:txBody>
          <a:bodyPr anchor="t" rtlCol="false" tIns="0" lIns="0" bIns="0" rIns="0">
            <a:spAutoFit/>
          </a:bodyPr>
          <a:lstStyle/>
          <a:p>
            <a:pPr algn="l" marL="496572" indent="-248286" lvl="1">
              <a:lnSpc>
                <a:spcPts val="2760"/>
              </a:lnSpc>
              <a:buFont typeface="Arial"/>
              <a:buChar char="•"/>
            </a:pPr>
            <a:r>
              <a:rPr lang="en-US" sz="2300" spc="-4">
                <a:solidFill>
                  <a:srgbClr val="FFFFFF"/>
                </a:solidFill>
                <a:latin typeface="Avenir"/>
                <a:ea typeface="Avenir"/>
                <a:cs typeface="Avenir"/>
                <a:sym typeface="Avenir"/>
              </a:rPr>
              <a:t>RN intake – identify hard rule outs, allergies, identify client goals, explain program goals, requiremen</a:t>
            </a:r>
            <a:r>
              <a:rPr lang="en-US" sz="2300" spc="-4">
                <a:solidFill>
                  <a:srgbClr val="FFFFFF"/>
                </a:solidFill>
                <a:latin typeface="Avenir"/>
                <a:ea typeface="Avenir"/>
                <a:cs typeface="Avenir"/>
                <a:sym typeface="Avenir"/>
              </a:rPr>
              <a:t>ts, discuss client commitment to therapy</a:t>
            </a:r>
          </a:p>
          <a:p>
            <a:pPr algn="l" marL="496572" indent="-248286" lvl="1">
              <a:lnSpc>
                <a:spcPts val="2760"/>
              </a:lnSpc>
              <a:buFont typeface="Arial"/>
              <a:buChar char="•"/>
            </a:pPr>
            <a:r>
              <a:rPr lang="en-US" sz="2300" spc="-4">
                <a:solidFill>
                  <a:srgbClr val="FFFFFF"/>
                </a:solidFill>
                <a:latin typeface="Avenir"/>
                <a:ea typeface="Avenir"/>
                <a:cs typeface="Avenir"/>
                <a:sym typeface="Avenir"/>
              </a:rPr>
              <a:t>Medical intake/PA - medical history, medication history, rule outs</a:t>
            </a:r>
          </a:p>
          <a:p>
            <a:pPr algn="l" marL="496572" indent="-248286" lvl="1">
              <a:lnSpc>
                <a:spcPts val="2760"/>
              </a:lnSpc>
              <a:buFont typeface="Arial"/>
              <a:buChar char="•"/>
            </a:pPr>
            <a:r>
              <a:rPr lang="en-US" sz="2300" spc="-4">
                <a:solidFill>
                  <a:srgbClr val="FFFFFF"/>
                </a:solidFill>
                <a:latin typeface="Avenir"/>
                <a:ea typeface="Avenir"/>
                <a:cs typeface="Avenir"/>
                <a:sym typeface="Avenir"/>
              </a:rPr>
              <a:t>Psych Intake/ psychotherapist – trauma history, psychiatric history, goals for treatment</a:t>
            </a:r>
          </a:p>
          <a:p>
            <a:pPr algn="l" marL="496572" indent="-248286" lvl="1">
              <a:lnSpc>
                <a:spcPts val="2760"/>
              </a:lnSpc>
              <a:buFont typeface="Arial"/>
              <a:buChar char="•"/>
            </a:pPr>
            <a:r>
              <a:rPr lang="en-US" sz="2300" spc="-5">
                <a:solidFill>
                  <a:srgbClr val="FFFFFF"/>
                </a:solidFill>
                <a:latin typeface="Avenir"/>
                <a:ea typeface="Avenir"/>
                <a:cs typeface="Avenir"/>
                <a:sym typeface="Avenir"/>
              </a:rPr>
              <a:t>Team consults with RN, PA, psychotherapist, Director of Public Health, Chief Clinical Officer</a:t>
            </a:r>
          </a:p>
        </p:txBody>
      </p:sp>
    </p:spTree>
  </p:cSld>
  <p:clrMapOvr>
    <a:masterClrMapping/>
  </p:clrMapOvr>
</p:sld>
</file>

<file path=ppt/slides/slide18.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327999" y="1730597"/>
            <a:ext cx="3997548" cy="2882456"/>
          </a:xfrm>
          <a:prstGeom prst="rect">
            <a:avLst/>
          </a:prstGeom>
        </p:spPr>
        <p:txBody>
          <a:bodyPr anchor="t" rtlCol="false" tIns="0" lIns="0" bIns="0" rIns="0">
            <a:spAutoFit/>
          </a:bodyPr>
          <a:lstStyle/>
          <a:p>
            <a:pPr algn="l">
              <a:lnSpc>
                <a:spcPts val="7213"/>
              </a:lnSpc>
            </a:pPr>
            <a:r>
              <a:rPr lang="en-US" sz="6300" spc="-11">
                <a:solidFill>
                  <a:srgbClr val="000000"/>
                </a:solidFill>
                <a:latin typeface="Avenir"/>
                <a:ea typeface="Avenir"/>
                <a:cs typeface="Avenir"/>
                <a:sym typeface="Avenir"/>
              </a:rPr>
              <a:t>T</a:t>
            </a:r>
            <a:r>
              <a:rPr lang="en-US" sz="6300" spc="-11">
                <a:solidFill>
                  <a:srgbClr val="000000"/>
                </a:solidFill>
                <a:latin typeface="Avenir"/>
                <a:ea typeface="Avenir"/>
                <a:cs typeface="Avenir"/>
                <a:sym typeface="Avenir"/>
              </a:rPr>
              <a:t>reatment Schedule cnt.</a:t>
            </a:r>
          </a:p>
        </p:txBody>
      </p:sp>
      <p:sp>
        <p:nvSpPr>
          <p:cNvPr name="TextBox 19" id="19"/>
          <p:cNvSpPr txBox="true"/>
          <p:nvPr/>
        </p:nvSpPr>
        <p:spPr>
          <a:xfrm rot="0">
            <a:off x="5528421" y="587656"/>
            <a:ext cx="4509138" cy="5010150"/>
          </a:xfrm>
          <a:prstGeom prst="rect">
            <a:avLst/>
          </a:prstGeom>
        </p:spPr>
        <p:txBody>
          <a:bodyPr anchor="t" rtlCol="false" tIns="0" lIns="0" bIns="0" rIns="0">
            <a:spAutoFit/>
          </a:bodyPr>
          <a:lstStyle/>
          <a:p>
            <a:pPr algn="l" marL="539751" indent="-269876" lvl="1">
              <a:lnSpc>
                <a:spcPts val="3000"/>
              </a:lnSpc>
              <a:buFont typeface="Arial"/>
              <a:buChar char="•"/>
            </a:pPr>
            <a:r>
              <a:rPr lang="en-US" sz="2500" spc="-5">
                <a:solidFill>
                  <a:srgbClr val="FFFFFF"/>
                </a:solidFill>
                <a:latin typeface="Avenir"/>
                <a:ea typeface="Avenir"/>
                <a:cs typeface="Avenir"/>
                <a:sym typeface="Avenir"/>
              </a:rPr>
              <a:t>Approval/ Deferral</a:t>
            </a:r>
          </a:p>
          <a:p>
            <a:pPr algn="l" marL="539751" indent="-269876" lvl="1">
              <a:lnSpc>
                <a:spcPts val="3000"/>
              </a:lnSpc>
              <a:buFont typeface="Arial"/>
              <a:buChar char="•"/>
            </a:pPr>
            <a:r>
              <a:rPr lang="en-US" sz="2500" spc="-5">
                <a:solidFill>
                  <a:srgbClr val="FFFFFF"/>
                </a:solidFill>
                <a:latin typeface="Avenir"/>
                <a:ea typeface="Avenir"/>
                <a:cs typeface="Avenir"/>
                <a:sym typeface="Avenir"/>
              </a:rPr>
              <a:t>I</a:t>
            </a:r>
            <a:r>
              <a:rPr lang="en-US" sz="2500" spc="-5">
                <a:solidFill>
                  <a:srgbClr val="FFFFFF"/>
                </a:solidFill>
                <a:latin typeface="Avenir"/>
                <a:ea typeface="Avenir"/>
                <a:cs typeface="Avenir"/>
                <a:sym typeface="Avenir"/>
              </a:rPr>
              <a:t>ntegration sessions – occur between ketamine injections</a:t>
            </a:r>
          </a:p>
          <a:p>
            <a:pPr algn="l" marL="539751" indent="-269876" lvl="1">
              <a:lnSpc>
                <a:spcPts val="3000"/>
              </a:lnSpc>
              <a:buFont typeface="Arial"/>
              <a:buChar char="•"/>
            </a:pPr>
            <a:r>
              <a:rPr lang="en-US" sz="2500" spc="-5">
                <a:solidFill>
                  <a:srgbClr val="FFFFFF"/>
                </a:solidFill>
                <a:latin typeface="Avenir"/>
                <a:ea typeface="Avenir"/>
                <a:cs typeface="Avenir"/>
                <a:sym typeface="Avenir"/>
              </a:rPr>
              <a:t>RN phone follow-ups – day</a:t>
            </a:r>
            <a:r>
              <a:rPr lang="en-US" sz="2500" spc="-5">
                <a:solidFill>
                  <a:srgbClr val="FFFFFF"/>
                </a:solidFill>
                <a:latin typeface="Avenir"/>
                <a:ea typeface="Avenir"/>
                <a:cs typeface="Avenir"/>
                <a:sym typeface="Avenir"/>
              </a:rPr>
              <a:t> after ketamine injections to assess for any unintended/adverse effects</a:t>
            </a:r>
          </a:p>
          <a:p>
            <a:pPr algn="l" marL="539751" indent="-269876" lvl="1">
              <a:lnSpc>
                <a:spcPts val="3000"/>
              </a:lnSpc>
              <a:buFont typeface="Arial"/>
              <a:buChar char="•"/>
            </a:pPr>
            <a:r>
              <a:rPr lang="en-US" sz="2500" spc="-5">
                <a:solidFill>
                  <a:srgbClr val="FFFFFF"/>
                </a:solidFill>
                <a:latin typeface="Avenir"/>
                <a:ea typeface="Avenir"/>
                <a:cs typeface="Avenir"/>
                <a:sym typeface="Avenir"/>
              </a:rPr>
              <a:t>Post KAP follow-up in 1 month, 3 months, 6 months, with potential for booster doses in specific individuals</a:t>
            </a:r>
          </a:p>
        </p:txBody>
      </p:sp>
    </p:spTree>
  </p:cSld>
  <p:clrMapOvr>
    <a:masterClrMapping/>
  </p:clrMapOvr>
</p:sld>
</file>

<file path=ppt/slides/slide19.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327999" y="1730597"/>
            <a:ext cx="3997548" cy="2882456"/>
          </a:xfrm>
          <a:prstGeom prst="rect">
            <a:avLst/>
          </a:prstGeom>
        </p:spPr>
        <p:txBody>
          <a:bodyPr anchor="t" rtlCol="false" tIns="0" lIns="0" bIns="0" rIns="0">
            <a:spAutoFit/>
          </a:bodyPr>
          <a:lstStyle/>
          <a:p>
            <a:pPr algn="l">
              <a:lnSpc>
                <a:spcPts val="7213"/>
              </a:lnSpc>
            </a:pPr>
            <a:r>
              <a:rPr lang="en-US" sz="6300" spc="-11">
                <a:solidFill>
                  <a:srgbClr val="000000"/>
                </a:solidFill>
                <a:latin typeface="Avenir"/>
                <a:ea typeface="Avenir"/>
                <a:cs typeface="Avenir"/>
                <a:sym typeface="Avenir"/>
              </a:rPr>
              <a:t>T</a:t>
            </a:r>
            <a:r>
              <a:rPr lang="en-US" sz="6300" spc="-11">
                <a:solidFill>
                  <a:srgbClr val="000000"/>
                </a:solidFill>
                <a:latin typeface="Avenir"/>
                <a:ea typeface="Avenir"/>
                <a:cs typeface="Avenir"/>
                <a:sym typeface="Avenir"/>
              </a:rPr>
              <a:t>reatment Schedule cnt.</a:t>
            </a:r>
          </a:p>
        </p:txBody>
      </p:sp>
      <p:sp>
        <p:nvSpPr>
          <p:cNvPr name="TextBox 19" id="19"/>
          <p:cNvSpPr txBox="true"/>
          <p:nvPr/>
        </p:nvSpPr>
        <p:spPr>
          <a:xfrm rot="0">
            <a:off x="5631228" y="662399"/>
            <a:ext cx="4509138" cy="3105150"/>
          </a:xfrm>
          <a:prstGeom prst="rect">
            <a:avLst/>
          </a:prstGeom>
        </p:spPr>
        <p:txBody>
          <a:bodyPr anchor="t" rtlCol="false" tIns="0" lIns="0" bIns="0" rIns="0">
            <a:spAutoFit/>
          </a:bodyPr>
          <a:lstStyle/>
          <a:p>
            <a:pPr algn="l" marL="539751" indent="-269876" lvl="1">
              <a:lnSpc>
                <a:spcPts val="3000"/>
              </a:lnSpc>
              <a:buFont typeface="Arial"/>
              <a:buChar char="•"/>
            </a:pPr>
            <a:r>
              <a:rPr lang="en-US" sz="2500" spc="-5">
                <a:solidFill>
                  <a:srgbClr val="FFFFFF"/>
                </a:solidFill>
                <a:latin typeface="Avenir"/>
                <a:ea typeface="Avenir"/>
                <a:cs typeface="Avenir"/>
                <a:sym typeface="Avenir"/>
              </a:rPr>
              <a:t>Preparation sessions – the number of which is de</a:t>
            </a:r>
            <a:r>
              <a:rPr lang="en-US" sz="2500" spc="-5">
                <a:solidFill>
                  <a:srgbClr val="FFFFFF"/>
                </a:solidFill>
                <a:latin typeface="Avenir"/>
                <a:ea typeface="Avenir"/>
                <a:cs typeface="Avenir"/>
                <a:sym typeface="Avenir"/>
              </a:rPr>
              <a:t>termined by the clients' individual needs</a:t>
            </a:r>
          </a:p>
          <a:p>
            <a:pPr algn="l" marL="539751" indent="-269876" lvl="1">
              <a:lnSpc>
                <a:spcPts val="3000"/>
              </a:lnSpc>
              <a:buFont typeface="Arial"/>
              <a:buChar char="•"/>
            </a:pPr>
            <a:r>
              <a:rPr lang="en-US" sz="2500" spc="-5">
                <a:solidFill>
                  <a:srgbClr val="FFFFFF"/>
                </a:solidFill>
                <a:latin typeface="Avenir"/>
                <a:ea typeface="Avenir"/>
                <a:cs typeface="Avenir"/>
                <a:sym typeface="Avenir"/>
              </a:rPr>
              <a:t>6 sessions over 2 3 weeks 2 3 sessions/week)</a:t>
            </a:r>
          </a:p>
          <a:p>
            <a:pPr algn="l" marL="539751" indent="-269876" lvl="1">
              <a:lnSpc>
                <a:spcPts val="3000"/>
              </a:lnSpc>
              <a:buFont typeface="Arial"/>
              <a:buChar char="•"/>
            </a:pPr>
            <a:r>
              <a:rPr lang="en-US" sz="2500" spc="-5">
                <a:solidFill>
                  <a:srgbClr val="FFFFFF"/>
                </a:solidFill>
                <a:latin typeface="Avenir"/>
                <a:ea typeface="Avenir"/>
                <a:cs typeface="Avenir"/>
                <a:sym typeface="Avenir"/>
              </a:rPr>
              <a:t>Integration sessions between administrations</a:t>
            </a:r>
          </a:p>
        </p:txBody>
      </p:sp>
      <p:sp>
        <p:nvSpPr>
          <p:cNvPr name="TextBox 20" id="20"/>
          <p:cNvSpPr txBox="true"/>
          <p:nvPr/>
        </p:nvSpPr>
        <p:spPr>
          <a:xfrm rot="0">
            <a:off x="5631228" y="252824"/>
            <a:ext cx="4406331" cy="466725"/>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I</a:t>
            </a:r>
            <a:r>
              <a:rPr lang="en-US" sz="2699" spc="-6">
                <a:solidFill>
                  <a:srgbClr val="FFFFFF"/>
                </a:solidFill>
                <a:latin typeface="Avenir"/>
                <a:ea typeface="Avenir"/>
                <a:cs typeface="Avenir"/>
                <a:sym typeface="Avenir"/>
              </a:rPr>
              <a:t>nduction Phase:</a:t>
            </a:r>
          </a:p>
        </p:txBody>
      </p:sp>
      <p:grpSp>
        <p:nvGrpSpPr>
          <p:cNvPr name="Group 21" id="21"/>
          <p:cNvGrpSpPr/>
          <p:nvPr/>
        </p:nvGrpSpPr>
        <p:grpSpPr>
          <a:xfrm rot="0">
            <a:off x="4491839" y="208402"/>
            <a:ext cx="1036581" cy="612718"/>
            <a:chOff x="0" y="0"/>
            <a:chExt cx="4600052" cy="2719070"/>
          </a:xfrm>
        </p:grpSpPr>
        <p:sp>
          <p:nvSpPr>
            <p:cNvPr name="Freeform 22" id="22"/>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3" id="23"/>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4" id="24"/>
          <p:cNvSpPr txBox="true"/>
          <p:nvPr/>
        </p:nvSpPr>
        <p:spPr>
          <a:xfrm rot="0">
            <a:off x="5528421" y="4129068"/>
            <a:ext cx="4406331" cy="466725"/>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Mai</a:t>
            </a:r>
            <a:r>
              <a:rPr lang="en-US" sz="2699" spc="-6">
                <a:solidFill>
                  <a:srgbClr val="FFFFFF"/>
                </a:solidFill>
                <a:latin typeface="Avenir"/>
                <a:ea typeface="Avenir"/>
                <a:cs typeface="Avenir"/>
                <a:sym typeface="Avenir"/>
              </a:rPr>
              <a:t>ntenance Phase:</a:t>
            </a:r>
          </a:p>
        </p:txBody>
      </p:sp>
      <p:sp>
        <p:nvSpPr>
          <p:cNvPr name="TextBox 25" id="25"/>
          <p:cNvSpPr txBox="true"/>
          <p:nvPr/>
        </p:nvSpPr>
        <p:spPr>
          <a:xfrm rot="0">
            <a:off x="5528421" y="4565582"/>
            <a:ext cx="4758579" cy="1581150"/>
          </a:xfrm>
          <a:prstGeom prst="rect">
            <a:avLst/>
          </a:prstGeom>
        </p:spPr>
        <p:txBody>
          <a:bodyPr anchor="t" rtlCol="false" tIns="0" lIns="0" bIns="0" rIns="0">
            <a:spAutoFit/>
          </a:bodyPr>
          <a:lstStyle/>
          <a:p>
            <a:pPr algn="l" marL="539751" indent="-269876" lvl="1">
              <a:lnSpc>
                <a:spcPts val="3000"/>
              </a:lnSpc>
              <a:buFont typeface="Arial"/>
              <a:buChar char="•"/>
            </a:pPr>
            <a:r>
              <a:rPr lang="en-US" sz="2500" spc="-5">
                <a:solidFill>
                  <a:srgbClr val="FFFFFF"/>
                </a:solidFill>
                <a:latin typeface="Avenir"/>
                <a:ea typeface="Avenir"/>
                <a:cs typeface="Avenir"/>
                <a:sym typeface="Avenir"/>
              </a:rPr>
              <a:t>Booster sessions as needed af</a:t>
            </a:r>
            <a:r>
              <a:rPr lang="en-US" sz="2500" spc="-5">
                <a:solidFill>
                  <a:srgbClr val="FFFFFF"/>
                </a:solidFill>
                <a:latin typeface="Avenir"/>
                <a:ea typeface="Avenir"/>
                <a:cs typeface="Avenir"/>
                <a:sym typeface="Avenir"/>
              </a:rPr>
              <a:t>ter a minimum of 3-month the conclusion of the prior series</a:t>
            </a:r>
          </a:p>
        </p:txBody>
      </p:sp>
      <p:grpSp>
        <p:nvGrpSpPr>
          <p:cNvPr name="Group 26" id="26"/>
          <p:cNvGrpSpPr/>
          <p:nvPr/>
        </p:nvGrpSpPr>
        <p:grpSpPr>
          <a:xfrm rot="0">
            <a:off x="4505432" y="4186218"/>
            <a:ext cx="1036581" cy="612718"/>
            <a:chOff x="0" y="0"/>
            <a:chExt cx="4600052" cy="2719070"/>
          </a:xfrm>
        </p:grpSpPr>
        <p:sp>
          <p:nvSpPr>
            <p:cNvPr name="Freeform 27" id="27"/>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8" id="28"/>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000000"/>
        </a:solidFill>
      </p:bgPr>
    </p:bg>
    <p:spTree>
      <p:nvGrpSpPr>
        <p:cNvPr id="1" name=""/>
        <p:cNvGrpSpPr/>
        <p:nvPr/>
      </p:nvGrpSpPr>
      <p:grpSpPr>
        <a:xfrm>
          <a:off x="0" y="0"/>
          <a:ext cx="0" cy="0"/>
          <a:chOff x="0" y="0"/>
          <a:chExt cx="0" cy="0"/>
        </a:xfrm>
      </p:grpSpPr>
      <p:sp>
        <p:nvSpPr>
          <p:cNvPr name="TextBox 2" id="2"/>
          <p:cNvSpPr txBox="true"/>
          <p:nvPr/>
        </p:nvSpPr>
        <p:spPr>
          <a:xfrm rot="0">
            <a:off x="1070402" y="1566732"/>
            <a:ext cx="8146195" cy="3343535"/>
          </a:xfrm>
          <a:prstGeom prst="rect">
            <a:avLst/>
          </a:prstGeom>
        </p:spPr>
        <p:txBody>
          <a:bodyPr anchor="t" rtlCol="false" tIns="0" lIns="0" bIns="0" rIns="0">
            <a:spAutoFit/>
          </a:bodyPr>
          <a:lstStyle/>
          <a:p>
            <a:pPr algn="ctr">
              <a:lnSpc>
                <a:spcPts val="11932"/>
              </a:lnSpc>
            </a:pPr>
            <a:r>
              <a:rPr lang="en-US" sz="12352" spc="-11">
                <a:solidFill>
                  <a:srgbClr val="FFFFFF"/>
                </a:solidFill>
                <a:latin typeface="Avenir"/>
                <a:ea typeface="Avenir"/>
                <a:cs typeface="Avenir"/>
                <a:sym typeface="Avenir"/>
              </a:rPr>
              <a:t>Learning Objectives</a:t>
            </a:r>
          </a:p>
        </p:txBody>
      </p:sp>
      <p:sp>
        <p:nvSpPr>
          <p:cNvPr name="Freeform 3" id="3"/>
          <p:cNvSpPr/>
          <p:nvPr/>
        </p:nvSpPr>
        <p:spPr>
          <a:xfrm flipH="false" flipV="false" rot="0">
            <a:off x="2135401" y="211351"/>
            <a:ext cx="6016199" cy="6016199"/>
          </a:xfrm>
          <a:custGeom>
            <a:avLst/>
            <a:gdLst/>
            <a:ahLst/>
            <a:cxnLst/>
            <a:rect r="r" b="b" t="t" l="l"/>
            <a:pathLst>
              <a:path h="6016199" w="6016199">
                <a:moveTo>
                  <a:pt x="0" y="0"/>
                </a:moveTo>
                <a:lnTo>
                  <a:pt x="6016198" y="0"/>
                </a:lnTo>
                <a:lnTo>
                  <a:pt x="6016198" y="6016198"/>
                </a:lnTo>
                <a:lnTo>
                  <a:pt x="0" y="6016198"/>
                </a:lnTo>
                <a:lnTo>
                  <a:pt x="0" y="0"/>
                </a:lnTo>
                <a:close/>
              </a:path>
            </a:pathLst>
          </a:custGeom>
          <a:blipFill>
            <a:blip r:embed="rId2">
              <a:alphaModFix amt="23000"/>
              <a:extLst>
                <a:ext uri="{96DAC541-7B7A-43D3-8B79-37D633B846F1}">
                  <asvg:svgBlip xmlns:asvg="http://schemas.microsoft.com/office/drawing/2016/SVG/main" r:embed="rId3"/>
                </a:ext>
              </a:extLst>
            </a:blip>
            <a:stretch>
              <a:fillRect l="0" t="0" r="0" b="0"/>
            </a:stretch>
          </a:blipFill>
        </p:spPr>
      </p:sp>
    </p:spTree>
  </p:cSld>
  <p:clrMapOvr>
    <a:masterClrMapping/>
  </p:clrMapOvr>
</p:sld>
</file>

<file path=ppt/slides/slide20.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327999" y="1730597"/>
            <a:ext cx="3997548" cy="2882456"/>
          </a:xfrm>
          <a:prstGeom prst="rect">
            <a:avLst/>
          </a:prstGeom>
        </p:spPr>
        <p:txBody>
          <a:bodyPr anchor="t" rtlCol="false" tIns="0" lIns="0" bIns="0" rIns="0">
            <a:spAutoFit/>
          </a:bodyPr>
          <a:lstStyle/>
          <a:p>
            <a:pPr algn="l">
              <a:lnSpc>
                <a:spcPts val="7213"/>
              </a:lnSpc>
            </a:pPr>
            <a:r>
              <a:rPr lang="en-US" sz="6300" spc="-11">
                <a:solidFill>
                  <a:srgbClr val="000000"/>
                </a:solidFill>
                <a:latin typeface="Avenir"/>
                <a:ea typeface="Avenir"/>
                <a:cs typeface="Avenir"/>
                <a:sym typeface="Avenir"/>
              </a:rPr>
              <a:t>T</a:t>
            </a:r>
            <a:r>
              <a:rPr lang="en-US" sz="6300" spc="-11">
                <a:solidFill>
                  <a:srgbClr val="000000"/>
                </a:solidFill>
                <a:latin typeface="Avenir"/>
                <a:ea typeface="Avenir"/>
                <a:cs typeface="Avenir"/>
                <a:sym typeface="Avenir"/>
              </a:rPr>
              <a:t>reatment Schedule cnt.</a:t>
            </a:r>
          </a:p>
        </p:txBody>
      </p:sp>
      <p:sp>
        <p:nvSpPr>
          <p:cNvPr name="TextBox 19" id="19"/>
          <p:cNvSpPr txBox="true"/>
          <p:nvPr/>
        </p:nvSpPr>
        <p:spPr>
          <a:xfrm rot="0">
            <a:off x="5631228" y="662399"/>
            <a:ext cx="4406331" cy="1962150"/>
          </a:xfrm>
          <a:prstGeom prst="rect">
            <a:avLst/>
          </a:prstGeom>
        </p:spPr>
        <p:txBody>
          <a:bodyPr anchor="t" rtlCol="false" tIns="0" lIns="0" bIns="0" rIns="0">
            <a:spAutoFit/>
          </a:bodyPr>
          <a:lstStyle/>
          <a:p>
            <a:pPr algn="l" marL="539751" indent="-269876" lvl="1">
              <a:lnSpc>
                <a:spcPts val="3000"/>
              </a:lnSpc>
              <a:buFont typeface="Arial"/>
              <a:buChar char="•"/>
            </a:pPr>
            <a:r>
              <a:rPr lang="en-US" sz="2500" spc="-5">
                <a:solidFill>
                  <a:srgbClr val="FFFFFF"/>
                </a:solidFill>
                <a:latin typeface="Avenir"/>
                <a:ea typeface="Avenir"/>
                <a:cs typeface="Avenir"/>
                <a:sym typeface="Avenir"/>
              </a:rPr>
              <a:t>Subl</a:t>
            </a:r>
            <a:r>
              <a:rPr lang="en-US" sz="2500" spc="-5">
                <a:solidFill>
                  <a:srgbClr val="FFFFFF"/>
                </a:solidFill>
                <a:latin typeface="Avenir"/>
                <a:ea typeface="Avenir"/>
                <a:cs typeface="Avenir"/>
                <a:sym typeface="Avenir"/>
              </a:rPr>
              <a:t>ingual</a:t>
            </a:r>
          </a:p>
          <a:p>
            <a:pPr algn="l" marL="539751" indent="-269876" lvl="1">
              <a:lnSpc>
                <a:spcPts val="3000"/>
              </a:lnSpc>
              <a:buFont typeface="Arial"/>
              <a:buChar char="•"/>
            </a:pPr>
            <a:r>
              <a:rPr lang="en-US" sz="2500" spc="-5">
                <a:solidFill>
                  <a:srgbClr val="FFFFFF"/>
                </a:solidFill>
                <a:latin typeface="Avenir"/>
                <a:ea typeface="Avenir"/>
                <a:cs typeface="Avenir"/>
                <a:sym typeface="Avenir"/>
              </a:rPr>
              <a:t>Intramuscular IM </a:t>
            </a:r>
          </a:p>
          <a:p>
            <a:pPr algn="l" marL="539751" indent="-269876" lvl="1">
              <a:lnSpc>
                <a:spcPts val="3000"/>
              </a:lnSpc>
              <a:buFont typeface="Arial"/>
              <a:buChar char="•"/>
            </a:pPr>
            <a:r>
              <a:rPr lang="en-US" sz="2500" spc="-5">
                <a:solidFill>
                  <a:srgbClr val="FFFFFF"/>
                </a:solidFill>
                <a:latin typeface="Avenir"/>
                <a:ea typeface="Avenir"/>
                <a:cs typeface="Avenir"/>
                <a:sym typeface="Avenir"/>
              </a:rPr>
              <a:t>Intravenous IV </a:t>
            </a:r>
          </a:p>
          <a:p>
            <a:pPr algn="l" marL="539751" indent="-269876" lvl="1">
              <a:lnSpc>
                <a:spcPts val="3000"/>
              </a:lnSpc>
              <a:buFont typeface="Arial"/>
              <a:buChar char="•"/>
            </a:pPr>
            <a:r>
              <a:rPr lang="en-US" sz="2500" spc="-5">
                <a:solidFill>
                  <a:srgbClr val="FFFFFF"/>
                </a:solidFill>
                <a:latin typeface="Avenir"/>
                <a:ea typeface="Avenir"/>
                <a:cs typeface="Avenir"/>
                <a:sym typeface="Avenir"/>
              </a:rPr>
              <a:t>Intranasal Spravato (FDA-approved)</a:t>
            </a:r>
          </a:p>
        </p:txBody>
      </p:sp>
      <p:sp>
        <p:nvSpPr>
          <p:cNvPr name="TextBox 20" id="20"/>
          <p:cNvSpPr txBox="true"/>
          <p:nvPr/>
        </p:nvSpPr>
        <p:spPr>
          <a:xfrm rot="0">
            <a:off x="5631228" y="252824"/>
            <a:ext cx="4406331" cy="466725"/>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Mo</a:t>
            </a:r>
            <a:r>
              <a:rPr lang="en-US" sz="2699" spc="-6">
                <a:solidFill>
                  <a:srgbClr val="FFFFFF"/>
                </a:solidFill>
                <a:latin typeface="Avenir"/>
                <a:ea typeface="Avenir"/>
                <a:cs typeface="Avenir"/>
                <a:sym typeface="Avenir"/>
              </a:rPr>
              <a:t>des of Administration:</a:t>
            </a:r>
          </a:p>
        </p:txBody>
      </p:sp>
      <p:grpSp>
        <p:nvGrpSpPr>
          <p:cNvPr name="Group 21" id="21"/>
          <p:cNvGrpSpPr/>
          <p:nvPr/>
        </p:nvGrpSpPr>
        <p:grpSpPr>
          <a:xfrm rot="0">
            <a:off x="4491839" y="208402"/>
            <a:ext cx="1036581" cy="612718"/>
            <a:chOff x="0" y="0"/>
            <a:chExt cx="4600052" cy="2719070"/>
          </a:xfrm>
        </p:grpSpPr>
        <p:sp>
          <p:nvSpPr>
            <p:cNvPr name="Freeform 22" id="22"/>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3" id="23"/>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Tree>
  </p:cSld>
  <p:clrMapOvr>
    <a:masterClrMapping/>
  </p:clrMapOvr>
</p:sld>
</file>

<file path=ppt/slides/slide21.xml><?xml version="1.0" encoding="utf-8"?>
<p:sld xmlns:p="http://schemas.openxmlformats.org/presentationml/2006/main" xmlns:a="http://schemas.openxmlformats.org/drawingml/2006/main">
  <p:cSld>
    <p:bg>
      <p:bgPr>
        <a:solidFill>
          <a:srgbClr val="116C2F"/>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0" y="-10"/>
            <a:ext cx="10286999" cy="6438899"/>
            <a:chOff x="0" y="0"/>
            <a:chExt cx="13715999" cy="8585199"/>
          </a:xfrm>
        </p:grpSpPr>
        <p:sp>
          <p:nvSpPr>
            <p:cNvPr name="Freeform 3" id="3"/>
            <p:cNvSpPr/>
            <p:nvPr/>
          </p:nvSpPr>
          <p:spPr>
            <a:xfrm flipH="false" flipV="false" rot="0">
              <a:off x="0" y="0"/>
              <a:ext cx="13716000" cy="8585200"/>
            </a:xfrm>
            <a:custGeom>
              <a:avLst/>
              <a:gdLst/>
              <a:ahLst/>
              <a:cxnLst/>
              <a:rect r="r" b="b" t="t" l="l"/>
              <a:pathLst>
                <a:path h="8585200" w="13716000">
                  <a:moveTo>
                    <a:pt x="0" y="0"/>
                  </a:moveTo>
                  <a:lnTo>
                    <a:pt x="13716000" y="0"/>
                  </a:lnTo>
                  <a:lnTo>
                    <a:pt x="13716000" y="8585200"/>
                  </a:lnTo>
                  <a:lnTo>
                    <a:pt x="0" y="8585200"/>
                  </a:lnTo>
                  <a:lnTo>
                    <a:pt x="0" y="0"/>
                  </a:lnTo>
                  <a:close/>
                </a:path>
              </a:pathLst>
            </a:custGeom>
            <a:solidFill>
              <a:srgbClr val="000000"/>
            </a:solidFill>
            <a:ln w="12700">
              <a:solidFill>
                <a:srgbClr val="000000"/>
              </a:solidFill>
            </a:ln>
          </p:spPr>
        </p:sp>
      </p:grpSp>
      <p:sp>
        <p:nvSpPr>
          <p:cNvPr name="TextBox 4" id="4"/>
          <p:cNvSpPr txBox="true"/>
          <p:nvPr/>
        </p:nvSpPr>
        <p:spPr>
          <a:xfrm rot="0">
            <a:off x="859155" y="979805"/>
            <a:ext cx="8568690" cy="4498340"/>
          </a:xfrm>
          <a:prstGeom prst="rect">
            <a:avLst/>
          </a:prstGeom>
        </p:spPr>
        <p:txBody>
          <a:bodyPr anchor="t" rtlCol="false" tIns="0" lIns="0" bIns="0" rIns="0">
            <a:spAutoFit/>
          </a:bodyPr>
          <a:lstStyle/>
          <a:p>
            <a:pPr algn="ctr">
              <a:lnSpc>
                <a:spcPts val="8469"/>
              </a:lnSpc>
            </a:pPr>
            <a:r>
              <a:rPr lang="en-US" sz="8700" spc="-10">
                <a:solidFill>
                  <a:srgbClr val="FFFFFF"/>
                </a:solidFill>
                <a:latin typeface="Avenir"/>
                <a:ea typeface="Avenir"/>
                <a:cs typeface="Avenir"/>
                <a:sym typeface="Avenir"/>
              </a:rPr>
              <a:t>Set &amp; Setting – Clinical Intent Meets Real-World Barriers</a:t>
            </a:r>
          </a:p>
        </p:txBody>
      </p:sp>
    </p:spTree>
  </p:cSld>
  <p:clrMapOvr>
    <a:masterClrMapping/>
  </p:clrMapOvr>
</p:sld>
</file>

<file path=ppt/slides/slide22.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491839" y="1523315"/>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Freeform 20" id="20"/>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21" id="21"/>
          <p:cNvSpPr txBox="true"/>
          <p:nvPr/>
        </p:nvSpPr>
        <p:spPr>
          <a:xfrm rot="0">
            <a:off x="160916" y="1956587"/>
            <a:ext cx="4330923" cy="1968056"/>
          </a:xfrm>
          <a:prstGeom prst="rect">
            <a:avLst/>
          </a:prstGeom>
        </p:spPr>
        <p:txBody>
          <a:bodyPr anchor="t" rtlCol="false" tIns="0" lIns="0" bIns="0" rIns="0">
            <a:spAutoFit/>
          </a:bodyPr>
          <a:lstStyle/>
          <a:p>
            <a:pPr algn="l">
              <a:lnSpc>
                <a:spcPts val="7213"/>
              </a:lnSpc>
            </a:pPr>
            <a:r>
              <a:rPr lang="en-US" sz="6300" spc="-11">
                <a:solidFill>
                  <a:srgbClr val="000000"/>
                </a:solidFill>
                <a:latin typeface="Avenir"/>
                <a:ea typeface="Avenir"/>
                <a:cs typeface="Avenir"/>
                <a:sym typeface="Avenir"/>
              </a:rPr>
              <a:t>Le</a:t>
            </a:r>
            <a:r>
              <a:rPr lang="en-US" sz="6300" spc="-11">
                <a:solidFill>
                  <a:srgbClr val="000000"/>
                </a:solidFill>
                <a:latin typeface="Avenir"/>
                <a:ea typeface="Avenir"/>
                <a:cs typeface="Avenir"/>
                <a:sym typeface="Avenir"/>
              </a:rPr>
              <a:t>ssons Learned:</a:t>
            </a:r>
          </a:p>
        </p:txBody>
      </p:sp>
      <p:sp>
        <p:nvSpPr>
          <p:cNvPr name="TextBox 22" id="22"/>
          <p:cNvSpPr txBox="true"/>
          <p:nvPr/>
        </p:nvSpPr>
        <p:spPr>
          <a:xfrm rot="0">
            <a:off x="5535217" y="1466165"/>
            <a:ext cx="4758579" cy="1285875"/>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Psychologic</a:t>
            </a:r>
            <a:r>
              <a:rPr lang="en-US" sz="2699" spc="-6">
                <a:solidFill>
                  <a:srgbClr val="FFFFFF"/>
                </a:solidFill>
                <a:latin typeface="Avenir"/>
                <a:ea typeface="Avenir"/>
                <a:cs typeface="Avenir"/>
                <a:sym typeface="Avenir"/>
              </a:rPr>
              <a:t>al “set” and physical “setting” significantly shape outcomes.</a:t>
            </a:r>
          </a:p>
        </p:txBody>
      </p:sp>
      <p:sp>
        <p:nvSpPr>
          <p:cNvPr name="TextBox 23" id="23"/>
          <p:cNvSpPr txBox="true"/>
          <p:nvPr/>
        </p:nvSpPr>
        <p:spPr>
          <a:xfrm rot="0">
            <a:off x="5535217" y="4039285"/>
            <a:ext cx="4509138" cy="876300"/>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Emotional safety starts with phys</a:t>
            </a:r>
            <a:r>
              <a:rPr lang="en-US" sz="2700" spc="-6">
                <a:solidFill>
                  <a:srgbClr val="FFFFFF"/>
                </a:solidFill>
                <a:latin typeface="Avenir"/>
                <a:ea typeface="Avenir"/>
                <a:cs typeface="Avenir"/>
                <a:sym typeface="Avenir"/>
              </a:rPr>
              <a:t>ical safety and comfort.</a:t>
            </a:r>
          </a:p>
        </p:txBody>
      </p:sp>
      <p:grpSp>
        <p:nvGrpSpPr>
          <p:cNvPr name="Group 24" id="24"/>
          <p:cNvGrpSpPr/>
          <p:nvPr/>
        </p:nvGrpSpPr>
        <p:grpSpPr>
          <a:xfrm rot="0">
            <a:off x="4505432" y="4096435"/>
            <a:ext cx="1036581" cy="612718"/>
            <a:chOff x="0" y="0"/>
            <a:chExt cx="4600052" cy="2719070"/>
          </a:xfrm>
        </p:grpSpPr>
        <p:sp>
          <p:nvSpPr>
            <p:cNvPr name="Freeform 25" id="25"/>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6" id="26"/>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Tree>
  </p:cSld>
  <p:clrMapOvr>
    <a:masterClrMapping/>
  </p:clrMapOvr>
</p:sld>
</file>

<file path=ppt/slides/slide23.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505432" y="148003"/>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Freeform 20" id="20"/>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21" id="21"/>
          <p:cNvSpPr txBox="true"/>
          <p:nvPr/>
        </p:nvSpPr>
        <p:spPr>
          <a:xfrm rot="0">
            <a:off x="152547" y="1273397"/>
            <a:ext cx="4651972" cy="3796856"/>
          </a:xfrm>
          <a:prstGeom prst="rect">
            <a:avLst/>
          </a:prstGeom>
        </p:spPr>
        <p:txBody>
          <a:bodyPr anchor="t" rtlCol="false" tIns="0" lIns="0" bIns="0" rIns="0">
            <a:spAutoFit/>
          </a:bodyPr>
          <a:lstStyle/>
          <a:p>
            <a:pPr algn="l">
              <a:lnSpc>
                <a:spcPts val="7213"/>
              </a:lnSpc>
            </a:pPr>
            <a:r>
              <a:rPr lang="en-US" sz="6300" spc="-6">
                <a:solidFill>
                  <a:srgbClr val="000000"/>
                </a:solidFill>
                <a:latin typeface="Avenir"/>
                <a:ea typeface="Avenir"/>
                <a:cs typeface="Avenir"/>
                <a:sym typeface="Avenir"/>
              </a:rPr>
              <a:t>Challe</a:t>
            </a:r>
            <a:r>
              <a:rPr lang="en-US" sz="6300" spc="-6">
                <a:solidFill>
                  <a:srgbClr val="000000"/>
                </a:solidFill>
                <a:latin typeface="Avenir"/>
                <a:ea typeface="Avenir"/>
                <a:cs typeface="Avenir"/>
                <a:sym typeface="Avenir"/>
              </a:rPr>
              <a:t>nges</a:t>
            </a:r>
          </a:p>
          <a:p>
            <a:pPr algn="l">
              <a:lnSpc>
                <a:spcPts val="7213"/>
              </a:lnSpc>
            </a:pPr>
            <a:r>
              <a:rPr lang="en-US" sz="6300" spc="-6">
                <a:solidFill>
                  <a:srgbClr val="000000"/>
                </a:solidFill>
                <a:latin typeface="Avenir"/>
                <a:ea typeface="Avenir"/>
                <a:cs typeface="Avenir"/>
                <a:sym typeface="Avenir"/>
              </a:rPr>
              <a:t>in a Community</a:t>
            </a:r>
          </a:p>
          <a:p>
            <a:pPr algn="l">
              <a:lnSpc>
                <a:spcPts val="7213"/>
              </a:lnSpc>
            </a:pPr>
            <a:r>
              <a:rPr lang="en-US" sz="6300" spc="-6">
                <a:solidFill>
                  <a:srgbClr val="000000"/>
                </a:solidFill>
                <a:latin typeface="Avenir"/>
                <a:ea typeface="Avenir"/>
                <a:cs typeface="Avenir"/>
                <a:sym typeface="Avenir"/>
              </a:rPr>
              <a:t>Setting:</a:t>
            </a:r>
          </a:p>
        </p:txBody>
      </p:sp>
      <p:sp>
        <p:nvSpPr>
          <p:cNvPr name="TextBox 22" id="22"/>
          <p:cNvSpPr txBox="true"/>
          <p:nvPr/>
        </p:nvSpPr>
        <p:spPr>
          <a:xfrm rot="0">
            <a:off x="5542013" y="90853"/>
            <a:ext cx="4758579" cy="466725"/>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Environm</a:t>
            </a:r>
            <a:r>
              <a:rPr lang="en-US" sz="2699" spc="-6">
                <a:solidFill>
                  <a:srgbClr val="FFFFFF"/>
                </a:solidFill>
                <a:latin typeface="Avenir"/>
                <a:ea typeface="Avenir"/>
                <a:cs typeface="Avenir"/>
                <a:sym typeface="Avenir"/>
              </a:rPr>
              <a:t>ental limitations:</a:t>
            </a:r>
          </a:p>
        </p:txBody>
      </p:sp>
      <p:sp>
        <p:nvSpPr>
          <p:cNvPr name="TextBox 23" id="23"/>
          <p:cNvSpPr txBox="true"/>
          <p:nvPr/>
        </p:nvSpPr>
        <p:spPr>
          <a:xfrm rot="0">
            <a:off x="5535217" y="3194133"/>
            <a:ext cx="4509138" cy="876300"/>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Socioeconomic barriers to</a:t>
            </a:r>
            <a:r>
              <a:rPr lang="en-US" sz="2700" spc="-6">
                <a:solidFill>
                  <a:srgbClr val="FFFFFF"/>
                </a:solidFill>
                <a:latin typeface="Avenir"/>
                <a:ea typeface="Avenir"/>
                <a:cs typeface="Avenir"/>
                <a:sym typeface="Avenir"/>
              </a:rPr>
              <a:t> safety:</a:t>
            </a:r>
          </a:p>
        </p:txBody>
      </p:sp>
      <p:grpSp>
        <p:nvGrpSpPr>
          <p:cNvPr name="Group 24" id="24"/>
          <p:cNvGrpSpPr/>
          <p:nvPr/>
        </p:nvGrpSpPr>
        <p:grpSpPr>
          <a:xfrm rot="0">
            <a:off x="4505432" y="3251283"/>
            <a:ext cx="1036581" cy="612718"/>
            <a:chOff x="0" y="0"/>
            <a:chExt cx="4600052" cy="2719070"/>
          </a:xfrm>
        </p:grpSpPr>
        <p:sp>
          <p:nvSpPr>
            <p:cNvPr name="Freeform 25" id="25"/>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6" id="26"/>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7" id="27"/>
          <p:cNvSpPr txBox="true"/>
          <p:nvPr/>
        </p:nvSpPr>
        <p:spPr>
          <a:xfrm rot="0">
            <a:off x="5542013" y="467284"/>
            <a:ext cx="4406331" cy="2724150"/>
          </a:xfrm>
          <a:prstGeom prst="rect">
            <a:avLst/>
          </a:prstGeom>
        </p:spPr>
        <p:txBody>
          <a:bodyPr anchor="t" rtlCol="false" tIns="0" lIns="0" bIns="0" rIns="0">
            <a:spAutoFit/>
          </a:bodyPr>
          <a:lstStyle/>
          <a:p>
            <a:pPr algn="l" marL="539751" indent="-269876" lvl="1">
              <a:lnSpc>
                <a:spcPts val="3000"/>
              </a:lnSpc>
              <a:buFont typeface="Arial"/>
              <a:buChar char="•"/>
            </a:pPr>
            <a:r>
              <a:rPr lang="en-US" sz="2500" spc="-5">
                <a:solidFill>
                  <a:srgbClr val="FFFFFF"/>
                </a:solidFill>
                <a:latin typeface="Avenir"/>
                <a:ea typeface="Avenir"/>
                <a:cs typeface="Avenir"/>
                <a:sym typeface="Avenir"/>
              </a:rPr>
              <a:t>Noise pollut</a:t>
            </a:r>
            <a:r>
              <a:rPr lang="en-US" sz="2500" spc="-5">
                <a:solidFill>
                  <a:srgbClr val="FFFFFF"/>
                </a:solidFill>
                <a:latin typeface="Avenir"/>
                <a:ea typeface="Avenir"/>
                <a:cs typeface="Avenir"/>
                <a:sym typeface="Avenir"/>
              </a:rPr>
              <a:t>ion and lack of a quiet setting disrupt the internal journey.</a:t>
            </a:r>
          </a:p>
          <a:p>
            <a:pPr algn="l" marL="539751" indent="-269876" lvl="1">
              <a:lnSpc>
                <a:spcPts val="3000"/>
              </a:lnSpc>
              <a:buFont typeface="Arial"/>
              <a:buChar char="•"/>
            </a:pPr>
            <a:r>
              <a:rPr lang="en-US" sz="2500" spc="-5">
                <a:solidFill>
                  <a:srgbClr val="FFFFFF"/>
                </a:solidFill>
                <a:latin typeface="Avenir"/>
                <a:ea typeface="Avenir"/>
                <a:cs typeface="Avenir"/>
                <a:sym typeface="Avenir"/>
              </a:rPr>
              <a:t>Lack of a post-Ketamine recovery space for clients waiting for transportation or return to baseline.</a:t>
            </a:r>
          </a:p>
        </p:txBody>
      </p:sp>
      <p:sp>
        <p:nvSpPr>
          <p:cNvPr name="TextBox 28" id="28"/>
          <p:cNvSpPr txBox="true"/>
          <p:nvPr/>
        </p:nvSpPr>
        <p:spPr>
          <a:xfrm rot="0">
            <a:off x="5542013" y="4070433"/>
            <a:ext cx="4406331" cy="1581150"/>
          </a:xfrm>
          <a:prstGeom prst="rect">
            <a:avLst/>
          </a:prstGeom>
        </p:spPr>
        <p:txBody>
          <a:bodyPr anchor="t" rtlCol="false" tIns="0" lIns="0" bIns="0" rIns="0">
            <a:spAutoFit/>
          </a:bodyPr>
          <a:lstStyle/>
          <a:p>
            <a:pPr algn="l" marL="539751" indent="-269876" lvl="1">
              <a:lnSpc>
                <a:spcPts val="3000"/>
              </a:lnSpc>
              <a:buFont typeface="Arial"/>
              <a:buChar char="•"/>
            </a:pPr>
            <a:r>
              <a:rPr lang="en-US" sz="2500" spc="-5">
                <a:solidFill>
                  <a:srgbClr val="FFFFFF"/>
                </a:solidFill>
                <a:latin typeface="Avenir"/>
                <a:ea typeface="Avenir"/>
                <a:cs typeface="Avenir"/>
                <a:sym typeface="Avenir"/>
              </a:rPr>
              <a:t>Some cl</a:t>
            </a:r>
            <a:r>
              <a:rPr lang="en-US" sz="2500" spc="-5">
                <a:solidFill>
                  <a:srgbClr val="FFFFFF"/>
                </a:solidFill>
                <a:latin typeface="Avenir"/>
                <a:ea typeface="Avenir"/>
                <a:cs typeface="Avenir"/>
                <a:sym typeface="Avenir"/>
              </a:rPr>
              <a:t>ients experience housing insecurity, lack of access to food, or unsafe home environments.</a:t>
            </a:r>
          </a:p>
        </p:txBody>
      </p:sp>
    </p:spTree>
  </p:cSld>
  <p:clrMapOvr>
    <a:masterClrMapping/>
  </p:clrMapOvr>
</p:sld>
</file>

<file path=ppt/slides/slide24.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505432" y="2195512"/>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Freeform 20" id="20"/>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21" id="21"/>
          <p:cNvSpPr txBox="true"/>
          <p:nvPr/>
        </p:nvSpPr>
        <p:spPr>
          <a:xfrm rot="0">
            <a:off x="152547" y="1273397"/>
            <a:ext cx="4651972" cy="3796856"/>
          </a:xfrm>
          <a:prstGeom prst="rect">
            <a:avLst/>
          </a:prstGeom>
        </p:spPr>
        <p:txBody>
          <a:bodyPr anchor="t" rtlCol="false" tIns="0" lIns="0" bIns="0" rIns="0">
            <a:spAutoFit/>
          </a:bodyPr>
          <a:lstStyle/>
          <a:p>
            <a:pPr algn="l">
              <a:lnSpc>
                <a:spcPts val="7213"/>
              </a:lnSpc>
            </a:pPr>
            <a:r>
              <a:rPr lang="en-US" sz="6300" spc="-6">
                <a:solidFill>
                  <a:srgbClr val="000000"/>
                </a:solidFill>
                <a:latin typeface="Avenir"/>
                <a:ea typeface="Avenir"/>
                <a:cs typeface="Avenir"/>
                <a:sym typeface="Avenir"/>
              </a:rPr>
              <a:t>Challe</a:t>
            </a:r>
            <a:r>
              <a:rPr lang="en-US" sz="6300" spc="-6">
                <a:solidFill>
                  <a:srgbClr val="000000"/>
                </a:solidFill>
                <a:latin typeface="Avenir"/>
                <a:ea typeface="Avenir"/>
                <a:cs typeface="Avenir"/>
                <a:sym typeface="Avenir"/>
              </a:rPr>
              <a:t>nges</a:t>
            </a:r>
          </a:p>
          <a:p>
            <a:pPr algn="l">
              <a:lnSpc>
                <a:spcPts val="7213"/>
              </a:lnSpc>
            </a:pPr>
            <a:r>
              <a:rPr lang="en-US" sz="6300" spc="-6">
                <a:solidFill>
                  <a:srgbClr val="000000"/>
                </a:solidFill>
                <a:latin typeface="Avenir"/>
                <a:ea typeface="Avenir"/>
                <a:cs typeface="Avenir"/>
                <a:sym typeface="Avenir"/>
              </a:rPr>
              <a:t>in a Community</a:t>
            </a:r>
          </a:p>
          <a:p>
            <a:pPr algn="l">
              <a:lnSpc>
                <a:spcPts val="7213"/>
              </a:lnSpc>
            </a:pPr>
            <a:r>
              <a:rPr lang="en-US" sz="6300" spc="-6">
                <a:solidFill>
                  <a:srgbClr val="000000"/>
                </a:solidFill>
                <a:latin typeface="Avenir"/>
                <a:ea typeface="Avenir"/>
                <a:cs typeface="Avenir"/>
                <a:sym typeface="Avenir"/>
              </a:rPr>
              <a:t>Setting:</a:t>
            </a:r>
          </a:p>
        </p:txBody>
      </p:sp>
      <p:sp>
        <p:nvSpPr>
          <p:cNvPr name="TextBox 22" id="22"/>
          <p:cNvSpPr txBox="true"/>
          <p:nvPr/>
        </p:nvSpPr>
        <p:spPr>
          <a:xfrm rot="0">
            <a:off x="5542013" y="2138362"/>
            <a:ext cx="4758579" cy="2105025"/>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These unmet basic needs can limit the effectiveness and reduce the clientʼs sense of int</a:t>
            </a:r>
            <a:r>
              <a:rPr lang="en-US" sz="2699" spc="-6">
                <a:solidFill>
                  <a:srgbClr val="FFFFFF"/>
                </a:solidFill>
                <a:latin typeface="Avenir"/>
                <a:ea typeface="Avenir"/>
                <a:cs typeface="Avenir"/>
                <a:sym typeface="Avenir"/>
              </a:rPr>
              <a:t>ernal safety, and complicate preparation and integration.</a:t>
            </a:r>
          </a:p>
        </p:txBody>
      </p:sp>
    </p:spTree>
  </p:cSld>
  <p:clrMapOvr>
    <a:masterClrMapping/>
  </p:clrMapOvr>
</p:sld>
</file>

<file path=ppt/slides/slide25.xml><?xml version="1.0" encoding="utf-8"?>
<p:sld xmlns:p="http://schemas.openxmlformats.org/presentationml/2006/main" xmlns:a="http://schemas.openxmlformats.org/drawingml/2006/main">
  <p:cSld>
    <p:bg>
      <p:bgPr>
        <a:solidFill>
          <a:srgbClr val="116C2F"/>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0" y="-9"/>
            <a:ext cx="10286999" cy="6438899"/>
            <a:chOff x="0" y="0"/>
            <a:chExt cx="13715999" cy="8585199"/>
          </a:xfrm>
        </p:grpSpPr>
        <p:sp>
          <p:nvSpPr>
            <p:cNvPr name="Freeform 3" id="3"/>
            <p:cNvSpPr/>
            <p:nvPr/>
          </p:nvSpPr>
          <p:spPr>
            <a:xfrm flipH="false" flipV="false" rot="0">
              <a:off x="0" y="0"/>
              <a:ext cx="13716000" cy="8585200"/>
            </a:xfrm>
            <a:custGeom>
              <a:avLst/>
              <a:gdLst/>
              <a:ahLst/>
              <a:cxnLst/>
              <a:rect r="r" b="b" t="t" l="l"/>
              <a:pathLst>
                <a:path h="8585200" w="13716000">
                  <a:moveTo>
                    <a:pt x="0" y="0"/>
                  </a:moveTo>
                  <a:lnTo>
                    <a:pt x="13716000" y="0"/>
                  </a:lnTo>
                  <a:lnTo>
                    <a:pt x="13716000" y="8585200"/>
                  </a:lnTo>
                  <a:lnTo>
                    <a:pt x="0" y="8585200"/>
                  </a:lnTo>
                  <a:lnTo>
                    <a:pt x="0" y="0"/>
                  </a:lnTo>
                  <a:close/>
                </a:path>
              </a:pathLst>
            </a:custGeom>
            <a:solidFill>
              <a:srgbClr val="000000"/>
            </a:solidFill>
            <a:ln w="12700">
              <a:solidFill>
                <a:srgbClr val="000000"/>
              </a:solidFill>
            </a:ln>
          </p:spPr>
        </p:sp>
      </p:grpSp>
      <p:sp>
        <p:nvSpPr>
          <p:cNvPr name="TextBox 4" id="4"/>
          <p:cNvSpPr txBox="true"/>
          <p:nvPr/>
        </p:nvSpPr>
        <p:spPr>
          <a:xfrm rot="0">
            <a:off x="786448" y="979805"/>
            <a:ext cx="8714105" cy="4498340"/>
          </a:xfrm>
          <a:prstGeom prst="rect">
            <a:avLst/>
          </a:prstGeom>
        </p:spPr>
        <p:txBody>
          <a:bodyPr anchor="t" rtlCol="false" tIns="0" lIns="0" bIns="0" rIns="0">
            <a:spAutoFit/>
          </a:bodyPr>
          <a:lstStyle/>
          <a:p>
            <a:pPr algn="ctr">
              <a:lnSpc>
                <a:spcPts val="8469"/>
              </a:lnSpc>
            </a:pPr>
            <a:r>
              <a:rPr lang="en-US" sz="8700" spc="-35">
                <a:solidFill>
                  <a:srgbClr val="FFFFFF"/>
                </a:solidFill>
                <a:latin typeface="Avenir"/>
                <a:ea typeface="Avenir"/>
                <a:cs typeface="Avenir"/>
                <a:sym typeface="Avenir"/>
              </a:rPr>
              <a:t>Preparation Phase: Setting the Stage for Transformation</a:t>
            </a:r>
          </a:p>
        </p:txBody>
      </p:sp>
    </p:spTree>
  </p:cSld>
  <p:clrMapOvr>
    <a:masterClrMapping/>
  </p:clrMapOvr>
</p:sld>
</file>

<file path=ppt/slides/slide26.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505432" y="184233"/>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Freeform 20" id="20"/>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21" id="21"/>
          <p:cNvSpPr txBox="true"/>
          <p:nvPr/>
        </p:nvSpPr>
        <p:spPr>
          <a:xfrm rot="0">
            <a:off x="371750" y="2187797"/>
            <a:ext cx="4651972" cy="1968056"/>
          </a:xfrm>
          <a:prstGeom prst="rect">
            <a:avLst/>
          </a:prstGeom>
        </p:spPr>
        <p:txBody>
          <a:bodyPr anchor="t" rtlCol="false" tIns="0" lIns="0" bIns="0" rIns="0">
            <a:spAutoFit/>
          </a:bodyPr>
          <a:lstStyle/>
          <a:p>
            <a:pPr algn="l">
              <a:lnSpc>
                <a:spcPts val="7213"/>
              </a:lnSpc>
            </a:pPr>
            <a:r>
              <a:rPr lang="en-US" sz="6300" spc="-6">
                <a:solidFill>
                  <a:srgbClr val="000000"/>
                </a:solidFill>
                <a:latin typeface="Avenir"/>
                <a:ea typeface="Avenir"/>
                <a:cs typeface="Avenir"/>
                <a:sym typeface="Avenir"/>
              </a:rPr>
              <a:t>L</a:t>
            </a:r>
            <a:r>
              <a:rPr lang="en-US" sz="6300" spc="-6">
                <a:solidFill>
                  <a:srgbClr val="000000"/>
                </a:solidFill>
                <a:latin typeface="Avenir"/>
                <a:ea typeface="Avenir"/>
                <a:cs typeface="Avenir"/>
                <a:sym typeface="Avenir"/>
              </a:rPr>
              <a:t>essons Learned:</a:t>
            </a:r>
          </a:p>
        </p:txBody>
      </p:sp>
      <p:sp>
        <p:nvSpPr>
          <p:cNvPr name="TextBox 22" id="22"/>
          <p:cNvSpPr txBox="true"/>
          <p:nvPr/>
        </p:nvSpPr>
        <p:spPr>
          <a:xfrm rot="0">
            <a:off x="5542013" y="127083"/>
            <a:ext cx="4758579" cy="876300"/>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Preparation is the foundation of a successfu</a:t>
            </a:r>
            <a:r>
              <a:rPr lang="en-US" sz="2699" spc="-6">
                <a:solidFill>
                  <a:srgbClr val="FFFFFF"/>
                </a:solidFill>
                <a:latin typeface="Avenir"/>
                <a:ea typeface="Avenir"/>
                <a:cs typeface="Avenir"/>
                <a:sym typeface="Avenir"/>
              </a:rPr>
              <a:t>l KAP process.</a:t>
            </a:r>
          </a:p>
        </p:txBody>
      </p:sp>
      <p:sp>
        <p:nvSpPr>
          <p:cNvPr name="TextBox 23" id="23"/>
          <p:cNvSpPr txBox="true"/>
          <p:nvPr/>
        </p:nvSpPr>
        <p:spPr>
          <a:xfrm rot="0">
            <a:off x="5542013" y="946233"/>
            <a:ext cx="4406331" cy="3867150"/>
          </a:xfrm>
          <a:prstGeom prst="rect">
            <a:avLst/>
          </a:prstGeom>
        </p:spPr>
        <p:txBody>
          <a:bodyPr anchor="t" rtlCol="false" tIns="0" lIns="0" bIns="0" rIns="0">
            <a:spAutoFit/>
          </a:bodyPr>
          <a:lstStyle/>
          <a:p>
            <a:pPr algn="l" marL="539751" indent="-269876" lvl="1">
              <a:lnSpc>
                <a:spcPts val="3000"/>
              </a:lnSpc>
              <a:buFont typeface="Arial"/>
              <a:buChar char="•"/>
            </a:pPr>
            <a:r>
              <a:rPr lang="en-US" sz="2500" spc="-5">
                <a:solidFill>
                  <a:srgbClr val="FFFFFF"/>
                </a:solidFill>
                <a:latin typeface="Avenir"/>
                <a:ea typeface="Avenir"/>
                <a:cs typeface="Avenir"/>
                <a:sym typeface="Avenir"/>
              </a:rPr>
              <a:t>EMDR resourcing Safe, calm plac</a:t>
            </a:r>
            <a:r>
              <a:rPr lang="en-US" sz="2500" spc="-5">
                <a:solidFill>
                  <a:srgbClr val="FFFFFF"/>
                </a:solidFill>
                <a:latin typeface="Avenir"/>
                <a:ea typeface="Avenir"/>
                <a:cs typeface="Avenir"/>
                <a:sym typeface="Avenir"/>
              </a:rPr>
              <a:t>e, Ally, and the container technique</a:t>
            </a:r>
          </a:p>
          <a:p>
            <a:pPr algn="l" marL="539751" indent="-269876" lvl="1">
              <a:lnSpc>
                <a:spcPts val="3000"/>
              </a:lnSpc>
              <a:buFont typeface="Arial"/>
              <a:buChar char="•"/>
            </a:pPr>
            <a:r>
              <a:rPr lang="en-US" sz="2500" spc="-5">
                <a:solidFill>
                  <a:srgbClr val="FFFFFF"/>
                </a:solidFill>
                <a:latin typeface="Avenir"/>
                <a:ea typeface="Avenir"/>
                <a:cs typeface="Avenir"/>
                <a:sym typeface="Avenir"/>
              </a:rPr>
              <a:t>Creating a post-Ketamine plan to support clients in navigating the immediate aftereffects, ensuring they have emotional, physical, and logistical support in place.</a:t>
            </a:r>
          </a:p>
        </p:txBody>
      </p:sp>
      <p:sp>
        <p:nvSpPr>
          <p:cNvPr name="TextBox 24" id="24"/>
          <p:cNvSpPr txBox="true"/>
          <p:nvPr/>
        </p:nvSpPr>
        <p:spPr>
          <a:xfrm rot="0">
            <a:off x="5542013" y="4756233"/>
            <a:ext cx="4758579" cy="1695450"/>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The quality and pacing of preparation directly impact the depth and safety of the dosing sessi</a:t>
            </a:r>
            <a:r>
              <a:rPr lang="en-US" sz="2699" spc="-6">
                <a:solidFill>
                  <a:srgbClr val="FFFFFF"/>
                </a:solidFill>
                <a:latin typeface="Avenir"/>
                <a:ea typeface="Avenir"/>
                <a:cs typeface="Avenir"/>
                <a:sym typeface="Avenir"/>
              </a:rPr>
              <a:t>on.</a:t>
            </a:r>
          </a:p>
        </p:txBody>
      </p:sp>
      <p:grpSp>
        <p:nvGrpSpPr>
          <p:cNvPr name="Group 25" id="25"/>
          <p:cNvGrpSpPr/>
          <p:nvPr/>
        </p:nvGrpSpPr>
        <p:grpSpPr>
          <a:xfrm rot="0">
            <a:off x="4505432" y="4813383"/>
            <a:ext cx="1036581" cy="612718"/>
            <a:chOff x="0" y="0"/>
            <a:chExt cx="4600052" cy="2719070"/>
          </a:xfrm>
        </p:grpSpPr>
        <p:sp>
          <p:nvSpPr>
            <p:cNvPr name="Freeform 26" id="26"/>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7" id="27"/>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Tree>
  </p:cSld>
  <p:clrMapOvr>
    <a:masterClrMapping/>
  </p:clrMapOvr>
</p:sld>
</file>

<file path=ppt/slides/slide27.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505432" y="184233"/>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Freeform 20" id="20"/>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21" id="21"/>
          <p:cNvSpPr txBox="true"/>
          <p:nvPr/>
        </p:nvSpPr>
        <p:spPr>
          <a:xfrm rot="0">
            <a:off x="371750" y="2187797"/>
            <a:ext cx="4651972" cy="1968056"/>
          </a:xfrm>
          <a:prstGeom prst="rect">
            <a:avLst/>
          </a:prstGeom>
        </p:spPr>
        <p:txBody>
          <a:bodyPr anchor="t" rtlCol="false" tIns="0" lIns="0" bIns="0" rIns="0">
            <a:spAutoFit/>
          </a:bodyPr>
          <a:lstStyle/>
          <a:p>
            <a:pPr algn="l">
              <a:lnSpc>
                <a:spcPts val="7213"/>
              </a:lnSpc>
            </a:pPr>
            <a:r>
              <a:rPr lang="en-US" sz="6300" spc="-6">
                <a:solidFill>
                  <a:srgbClr val="000000"/>
                </a:solidFill>
                <a:latin typeface="Avenir"/>
                <a:ea typeface="Avenir"/>
                <a:cs typeface="Avenir"/>
                <a:sym typeface="Avenir"/>
              </a:rPr>
              <a:t>L</a:t>
            </a:r>
            <a:r>
              <a:rPr lang="en-US" sz="6300" spc="-6">
                <a:solidFill>
                  <a:srgbClr val="000000"/>
                </a:solidFill>
                <a:latin typeface="Avenir"/>
                <a:ea typeface="Avenir"/>
                <a:cs typeface="Avenir"/>
                <a:sym typeface="Avenir"/>
              </a:rPr>
              <a:t>essons Learned:</a:t>
            </a:r>
          </a:p>
        </p:txBody>
      </p:sp>
      <p:sp>
        <p:nvSpPr>
          <p:cNvPr name="TextBox 22" id="22"/>
          <p:cNvSpPr txBox="true"/>
          <p:nvPr/>
        </p:nvSpPr>
        <p:spPr>
          <a:xfrm rot="0">
            <a:off x="5542013" y="127083"/>
            <a:ext cx="4758579" cy="1695450"/>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Building rapport, establishing psychological safety, and clarifying expectations are essentia</a:t>
            </a:r>
            <a:r>
              <a:rPr lang="en-US" sz="2699" spc="-6">
                <a:solidFill>
                  <a:srgbClr val="FFFFFF"/>
                </a:solidFill>
                <a:latin typeface="Avenir"/>
                <a:ea typeface="Avenir"/>
                <a:cs typeface="Avenir"/>
                <a:sym typeface="Avenir"/>
              </a:rPr>
              <a:t>l.</a:t>
            </a:r>
          </a:p>
        </p:txBody>
      </p:sp>
      <p:grpSp>
        <p:nvGrpSpPr>
          <p:cNvPr name="Group 23" id="23"/>
          <p:cNvGrpSpPr/>
          <p:nvPr/>
        </p:nvGrpSpPr>
        <p:grpSpPr>
          <a:xfrm rot="0">
            <a:off x="4505432" y="1883556"/>
            <a:ext cx="1036581" cy="612718"/>
            <a:chOff x="0" y="0"/>
            <a:chExt cx="4600052" cy="2719070"/>
          </a:xfrm>
        </p:grpSpPr>
        <p:sp>
          <p:nvSpPr>
            <p:cNvPr name="Freeform 24" id="24"/>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5" id="25"/>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6" id="26"/>
          <p:cNvSpPr txBox="true"/>
          <p:nvPr/>
        </p:nvSpPr>
        <p:spPr>
          <a:xfrm rot="0">
            <a:off x="5542013" y="1826406"/>
            <a:ext cx="4758579" cy="455295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Effective preparation includes:</a:t>
            </a:r>
          </a:p>
          <a:p>
            <a:pPr algn="l" marL="539748" indent="-269874" lvl="1">
              <a:lnSpc>
                <a:spcPts val="2999"/>
              </a:lnSpc>
              <a:buFont typeface="Arial"/>
              <a:buChar char="•"/>
            </a:pPr>
            <a:r>
              <a:rPr lang="en-US" sz="2499" spc="-4">
                <a:solidFill>
                  <a:srgbClr val="FFFFFF"/>
                </a:solidFill>
                <a:latin typeface="Avenir"/>
                <a:ea typeface="Avenir"/>
                <a:cs typeface="Avenir"/>
                <a:sym typeface="Avenir"/>
              </a:rPr>
              <a:t>Psychoeducation on ketamineʼs effects and risks.</a:t>
            </a:r>
          </a:p>
          <a:p>
            <a:pPr algn="l" marL="1079496" indent="-359832" lvl="2">
              <a:lnSpc>
                <a:spcPts val="2999"/>
              </a:lnSpc>
              <a:buFont typeface="Arial"/>
              <a:buChar char="⚬"/>
            </a:pPr>
            <a:r>
              <a:rPr lang="en-US" sz="2499" spc="-4">
                <a:solidFill>
                  <a:srgbClr val="FFFFFF"/>
                </a:solidFill>
                <a:latin typeface="Avenir"/>
                <a:ea typeface="Avenir"/>
                <a:cs typeface="Avenir"/>
                <a:sym typeface="Avenir"/>
              </a:rPr>
              <a:t>Timeline and Expectations</a:t>
            </a:r>
          </a:p>
          <a:p>
            <a:pPr algn="l" marL="1619244" indent="-404811" lvl="3">
              <a:lnSpc>
                <a:spcPts val="2999"/>
              </a:lnSpc>
              <a:buFont typeface="Arial"/>
              <a:buChar char="￭"/>
            </a:pPr>
            <a:r>
              <a:rPr lang="en-US" sz="2499" spc="-5">
                <a:solidFill>
                  <a:srgbClr val="FFFFFF"/>
                </a:solidFill>
                <a:latin typeface="Avenir"/>
                <a:ea typeface="Avenir"/>
                <a:cs typeface="Avenir"/>
                <a:sym typeface="Avenir"/>
              </a:rPr>
              <a:t>Clients benefit from knowing that this is a multi-session, unfolding process rather than a one-time breakthrough</a:t>
            </a:r>
            <a:r>
              <a:rPr lang="en-US" sz="2499" spc="-5">
                <a:solidFill>
                  <a:srgbClr val="FFFFFF"/>
                </a:solidFill>
                <a:latin typeface="Avenir"/>
                <a:ea typeface="Avenir"/>
                <a:cs typeface="Avenir"/>
                <a:sym typeface="Avenir"/>
              </a:rPr>
              <a:t>.</a:t>
            </a:r>
          </a:p>
          <a:p>
            <a:pPr algn="l">
              <a:lnSpc>
                <a:spcPts val="2999"/>
              </a:lnSpc>
            </a:pPr>
          </a:p>
        </p:txBody>
      </p:sp>
    </p:spTree>
  </p:cSld>
  <p:clrMapOvr>
    <a:masterClrMapping/>
  </p:clrMapOvr>
</p:sld>
</file>

<file path=ppt/slides/slide28.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541869" y="1870867"/>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Freeform 20" id="20"/>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21" id="21"/>
          <p:cNvSpPr txBox="true"/>
          <p:nvPr/>
        </p:nvSpPr>
        <p:spPr>
          <a:xfrm rot="0">
            <a:off x="371750" y="2187797"/>
            <a:ext cx="4651972" cy="1968056"/>
          </a:xfrm>
          <a:prstGeom prst="rect">
            <a:avLst/>
          </a:prstGeom>
        </p:spPr>
        <p:txBody>
          <a:bodyPr anchor="t" rtlCol="false" tIns="0" lIns="0" bIns="0" rIns="0">
            <a:spAutoFit/>
          </a:bodyPr>
          <a:lstStyle/>
          <a:p>
            <a:pPr algn="l">
              <a:lnSpc>
                <a:spcPts val="7213"/>
              </a:lnSpc>
            </a:pPr>
            <a:r>
              <a:rPr lang="en-US" sz="6300" spc="-6">
                <a:solidFill>
                  <a:srgbClr val="000000"/>
                </a:solidFill>
                <a:latin typeface="Avenir"/>
                <a:ea typeface="Avenir"/>
                <a:cs typeface="Avenir"/>
                <a:sym typeface="Avenir"/>
              </a:rPr>
              <a:t>L</a:t>
            </a:r>
            <a:r>
              <a:rPr lang="en-US" sz="6300" spc="-6">
                <a:solidFill>
                  <a:srgbClr val="000000"/>
                </a:solidFill>
                <a:latin typeface="Avenir"/>
                <a:ea typeface="Avenir"/>
                <a:cs typeface="Avenir"/>
                <a:sym typeface="Avenir"/>
              </a:rPr>
              <a:t>essons Learned:</a:t>
            </a:r>
          </a:p>
        </p:txBody>
      </p:sp>
      <p:sp>
        <p:nvSpPr>
          <p:cNvPr name="TextBox 22" id="22"/>
          <p:cNvSpPr txBox="true"/>
          <p:nvPr/>
        </p:nvSpPr>
        <p:spPr>
          <a:xfrm rot="0">
            <a:off x="5578450" y="1813717"/>
            <a:ext cx="4758579" cy="466725"/>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Intentionality work:</a:t>
            </a:r>
          </a:p>
        </p:txBody>
      </p:sp>
      <p:sp>
        <p:nvSpPr>
          <p:cNvPr name="TextBox 23" id="23"/>
          <p:cNvSpPr txBox="true"/>
          <p:nvPr/>
        </p:nvSpPr>
        <p:spPr>
          <a:xfrm rot="0">
            <a:off x="5578450" y="2224883"/>
            <a:ext cx="4406331" cy="2343150"/>
          </a:xfrm>
          <a:prstGeom prst="rect">
            <a:avLst/>
          </a:prstGeom>
        </p:spPr>
        <p:txBody>
          <a:bodyPr anchor="t" rtlCol="false" tIns="0" lIns="0" bIns="0" rIns="0">
            <a:spAutoFit/>
          </a:bodyPr>
          <a:lstStyle/>
          <a:p>
            <a:pPr algn="l" marL="539751" indent="-269876" lvl="1">
              <a:lnSpc>
                <a:spcPts val="3000"/>
              </a:lnSpc>
              <a:buFont typeface="Arial"/>
              <a:buChar char="•"/>
            </a:pPr>
            <a:r>
              <a:rPr lang="en-US" sz="2500" spc="-5">
                <a:solidFill>
                  <a:srgbClr val="FFFFFF"/>
                </a:solidFill>
                <a:latin typeface="Avenir"/>
                <a:ea typeface="Avenir"/>
                <a:cs typeface="Avenir"/>
                <a:sym typeface="Avenir"/>
              </a:rPr>
              <a:t>Emphasis on fl</a:t>
            </a:r>
            <a:r>
              <a:rPr lang="en-US" sz="2500" spc="-5">
                <a:solidFill>
                  <a:srgbClr val="FFFFFF"/>
                </a:solidFill>
                <a:latin typeface="Avenir"/>
                <a:ea typeface="Avenir"/>
                <a:cs typeface="Avenir"/>
                <a:sym typeface="Avenir"/>
              </a:rPr>
              <a:t>exibility and self-compassion in the process.</a:t>
            </a:r>
          </a:p>
          <a:p>
            <a:pPr algn="l" marL="539751" indent="-269876" lvl="1">
              <a:lnSpc>
                <a:spcPts val="3000"/>
              </a:lnSpc>
              <a:buFont typeface="Arial"/>
              <a:buChar char="•"/>
            </a:pPr>
            <a:r>
              <a:rPr lang="en-US" sz="2500" spc="-5">
                <a:solidFill>
                  <a:srgbClr val="FFFFFF"/>
                </a:solidFill>
                <a:latin typeface="Avenir"/>
                <a:ea typeface="Avenir"/>
                <a:cs typeface="Avenir"/>
                <a:sym typeface="Avenir"/>
              </a:rPr>
              <a:t>Helping clients explore what theyʼre hoping to shift or understand.</a:t>
            </a:r>
          </a:p>
        </p:txBody>
      </p:sp>
    </p:spTree>
  </p:cSld>
  <p:clrMapOvr>
    <a:masterClrMapping/>
  </p:clrMapOvr>
</p:sld>
</file>

<file path=ppt/slides/slide29.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541869" y="307631"/>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Freeform 20" id="20"/>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21" id="21"/>
          <p:cNvSpPr txBox="true"/>
          <p:nvPr/>
        </p:nvSpPr>
        <p:spPr>
          <a:xfrm rot="0">
            <a:off x="83933" y="2644997"/>
            <a:ext cx="4651972" cy="1053656"/>
          </a:xfrm>
          <a:prstGeom prst="rect">
            <a:avLst/>
          </a:prstGeom>
        </p:spPr>
        <p:txBody>
          <a:bodyPr anchor="t" rtlCol="false" tIns="0" lIns="0" bIns="0" rIns="0">
            <a:spAutoFit/>
          </a:bodyPr>
          <a:lstStyle/>
          <a:p>
            <a:pPr algn="l">
              <a:lnSpc>
                <a:spcPts val="7213"/>
              </a:lnSpc>
            </a:pPr>
            <a:r>
              <a:rPr lang="en-US" sz="6300" spc="-6">
                <a:solidFill>
                  <a:srgbClr val="000000"/>
                </a:solidFill>
                <a:latin typeface="Avenir"/>
                <a:ea typeface="Avenir"/>
                <a:cs typeface="Avenir"/>
                <a:sym typeface="Avenir"/>
              </a:rPr>
              <a:t>Ch</a:t>
            </a:r>
            <a:r>
              <a:rPr lang="en-US" sz="6300" spc="-6">
                <a:solidFill>
                  <a:srgbClr val="000000"/>
                </a:solidFill>
                <a:latin typeface="Avenir"/>
                <a:ea typeface="Avenir"/>
                <a:cs typeface="Avenir"/>
                <a:sym typeface="Avenir"/>
              </a:rPr>
              <a:t>allenges:</a:t>
            </a:r>
          </a:p>
        </p:txBody>
      </p:sp>
      <p:sp>
        <p:nvSpPr>
          <p:cNvPr name="TextBox 22" id="22"/>
          <p:cNvSpPr txBox="true"/>
          <p:nvPr/>
        </p:nvSpPr>
        <p:spPr>
          <a:xfrm rot="0">
            <a:off x="5578450" y="250481"/>
            <a:ext cx="4758579" cy="2105025"/>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Many clients enter with a “miracle cure” mindset, influenced by the media or desperation for symptom relief.</a:t>
            </a:r>
          </a:p>
        </p:txBody>
      </p:sp>
      <p:sp>
        <p:nvSpPr>
          <p:cNvPr name="TextBox 23" id="23"/>
          <p:cNvSpPr txBox="true"/>
          <p:nvPr/>
        </p:nvSpPr>
        <p:spPr>
          <a:xfrm rot="0">
            <a:off x="5578450" y="2408031"/>
            <a:ext cx="4758579" cy="1695450"/>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Difficulty in shifting expectations from immediate relief to gradual integration and insight-building.</a:t>
            </a:r>
          </a:p>
        </p:txBody>
      </p:sp>
      <p:sp>
        <p:nvSpPr>
          <p:cNvPr name="TextBox 24" id="24"/>
          <p:cNvSpPr txBox="true"/>
          <p:nvPr/>
        </p:nvSpPr>
        <p:spPr>
          <a:xfrm rot="0">
            <a:off x="5578450" y="4156007"/>
            <a:ext cx="4758579" cy="21050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Balancing structure with accessibility: how much is “enough” prep when clients</a:t>
            </a:r>
          </a:p>
          <a:p>
            <a:pPr algn="l">
              <a:lnSpc>
                <a:spcPts val="3239"/>
              </a:lnSpc>
            </a:pPr>
            <a:r>
              <a:rPr lang="en-US" sz="2699" spc="-5">
                <a:solidFill>
                  <a:srgbClr val="FFFFFF"/>
                </a:solidFill>
                <a:latin typeface="Avenir"/>
                <a:ea typeface="Avenir"/>
                <a:cs typeface="Avenir"/>
                <a:sym typeface="Avenir"/>
              </a:rPr>
              <a:t>have limited capacity for multiple appointments</a:t>
            </a:r>
          </a:p>
        </p:txBody>
      </p:sp>
      <p:grpSp>
        <p:nvGrpSpPr>
          <p:cNvPr name="Group 25" id="25"/>
          <p:cNvGrpSpPr/>
          <p:nvPr/>
        </p:nvGrpSpPr>
        <p:grpSpPr>
          <a:xfrm rot="0">
            <a:off x="4541869" y="2465181"/>
            <a:ext cx="1036581" cy="612718"/>
            <a:chOff x="0" y="0"/>
            <a:chExt cx="4600052" cy="2719070"/>
          </a:xfrm>
        </p:grpSpPr>
        <p:sp>
          <p:nvSpPr>
            <p:cNvPr name="Freeform 26" id="26"/>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7" id="27"/>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grpSp>
        <p:nvGrpSpPr>
          <p:cNvPr name="Group 28" id="28"/>
          <p:cNvGrpSpPr/>
          <p:nvPr/>
        </p:nvGrpSpPr>
        <p:grpSpPr>
          <a:xfrm rot="0">
            <a:off x="4541869" y="4213157"/>
            <a:ext cx="1036581" cy="612718"/>
            <a:chOff x="0" y="0"/>
            <a:chExt cx="4600052" cy="2719070"/>
          </a:xfrm>
        </p:grpSpPr>
        <p:sp>
          <p:nvSpPr>
            <p:cNvPr name="Freeform 29" id="29"/>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30" id="30"/>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505432" y="4069080"/>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grpSp>
        <p:nvGrpSpPr>
          <p:cNvPr name="Group 20" id="20"/>
          <p:cNvGrpSpPr/>
          <p:nvPr/>
        </p:nvGrpSpPr>
        <p:grpSpPr>
          <a:xfrm rot="0">
            <a:off x="4505432" y="814117"/>
            <a:ext cx="1036581" cy="612718"/>
            <a:chOff x="0" y="0"/>
            <a:chExt cx="4600052" cy="2719070"/>
          </a:xfrm>
        </p:grpSpPr>
        <p:sp>
          <p:nvSpPr>
            <p:cNvPr name="Freeform 21" id="21"/>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2" id="22"/>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3" id="23"/>
          <p:cNvSpPr txBox="true"/>
          <p:nvPr/>
        </p:nvSpPr>
        <p:spPr>
          <a:xfrm rot="0">
            <a:off x="453477" y="849593"/>
            <a:ext cx="3928130" cy="4801141"/>
          </a:xfrm>
          <a:prstGeom prst="rect">
            <a:avLst/>
          </a:prstGeom>
        </p:spPr>
        <p:txBody>
          <a:bodyPr anchor="t" rtlCol="false" tIns="0" lIns="0" bIns="0" rIns="0">
            <a:spAutoFit/>
          </a:bodyPr>
          <a:lstStyle/>
          <a:p>
            <a:pPr algn="l">
              <a:lnSpc>
                <a:spcPts val="6125"/>
              </a:lnSpc>
            </a:pPr>
            <a:r>
              <a:rPr lang="en-US" sz="6295" spc="-11">
                <a:solidFill>
                  <a:srgbClr val="000000"/>
                </a:solidFill>
                <a:latin typeface="Avenir"/>
                <a:ea typeface="Avenir"/>
                <a:cs typeface="Avenir"/>
                <a:sym typeface="Avenir"/>
              </a:rPr>
              <a:t>By the end of this session, attendees will be able to:</a:t>
            </a:r>
          </a:p>
        </p:txBody>
      </p:sp>
      <p:sp>
        <p:nvSpPr>
          <p:cNvPr name="TextBox 24" id="24"/>
          <p:cNvSpPr txBox="true"/>
          <p:nvPr/>
        </p:nvSpPr>
        <p:spPr>
          <a:xfrm rot="0">
            <a:off x="5665419" y="756967"/>
            <a:ext cx="4336139" cy="2514600"/>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Identify facilitators and barriers to implementing ketamine-assisted psychotherapy KAP) in a community behavioral health setting.</a:t>
            </a:r>
          </a:p>
        </p:txBody>
      </p:sp>
      <p:sp>
        <p:nvSpPr>
          <p:cNvPr name="TextBox 25" id="25"/>
          <p:cNvSpPr txBox="true"/>
          <p:nvPr/>
        </p:nvSpPr>
        <p:spPr>
          <a:xfrm rot="0">
            <a:off x="5665419" y="4011930"/>
            <a:ext cx="4050697" cy="2105025"/>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Recognize administrative, medical, and mental health considerations when developing a KAP program.</a:t>
            </a:r>
          </a:p>
        </p:txBody>
      </p:sp>
      <p:sp>
        <p:nvSpPr>
          <p:cNvPr name="Freeform 26" id="26"/>
          <p:cNvSpPr/>
          <p:nvPr/>
        </p:nvSpPr>
        <p:spPr>
          <a:xfrm flipH="false" flipV="false" rot="0">
            <a:off x="152547" y="5715900"/>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Tree>
  </p:cSld>
  <p:clrMapOvr>
    <a:masterClrMapping/>
  </p:clrMapOvr>
</p:sld>
</file>

<file path=ppt/slides/slide30.xml><?xml version="1.0" encoding="utf-8"?>
<p:sld xmlns:p="http://schemas.openxmlformats.org/presentationml/2006/main" xmlns:a="http://schemas.openxmlformats.org/drawingml/2006/main">
  <p:cSld>
    <p:bg>
      <p:bgPr>
        <a:solidFill>
          <a:srgbClr val="116C2F"/>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0" y="-8"/>
            <a:ext cx="10286999" cy="6438899"/>
            <a:chOff x="0" y="0"/>
            <a:chExt cx="13715999" cy="8585199"/>
          </a:xfrm>
        </p:grpSpPr>
        <p:sp>
          <p:nvSpPr>
            <p:cNvPr name="Freeform 3" id="3"/>
            <p:cNvSpPr/>
            <p:nvPr/>
          </p:nvSpPr>
          <p:spPr>
            <a:xfrm flipH="false" flipV="false" rot="0">
              <a:off x="0" y="0"/>
              <a:ext cx="13716000" cy="8585200"/>
            </a:xfrm>
            <a:custGeom>
              <a:avLst/>
              <a:gdLst/>
              <a:ahLst/>
              <a:cxnLst/>
              <a:rect r="r" b="b" t="t" l="l"/>
              <a:pathLst>
                <a:path h="8585200" w="13716000">
                  <a:moveTo>
                    <a:pt x="0" y="0"/>
                  </a:moveTo>
                  <a:lnTo>
                    <a:pt x="13716000" y="0"/>
                  </a:lnTo>
                  <a:lnTo>
                    <a:pt x="13716000" y="8585200"/>
                  </a:lnTo>
                  <a:lnTo>
                    <a:pt x="0" y="8585200"/>
                  </a:lnTo>
                  <a:lnTo>
                    <a:pt x="0" y="0"/>
                  </a:lnTo>
                  <a:close/>
                </a:path>
              </a:pathLst>
            </a:custGeom>
            <a:solidFill>
              <a:srgbClr val="000000"/>
            </a:solidFill>
            <a:ln w="12700">
              <a:solidFill>
                <a:srgbClr val="000000"/>
              </a:solidFill>
            </a:ln>
          </p:spPr>
        </p:sp>
      </p:grpSp>
      <p:sp>
        <p:nvSpPr>
          <p:cNvPr name="TextBox 4" id="4"/>
          <p:cNvSpPr txBox="true"/>
          <p:nvPr/>
        </p:nvSpPr>
        <p:spPr>
          <a:xfrm rot="0">
            <a:off x="776288" y="1510850"/>
            <a:ext cx="8734425" cy="3436250"/>
          </a:xfrm>
          <a:prstGeom prst="rect">
            <a:avLst/>
          </a:prstGeom>
        </p:spPr>
        <p:txBody>
          <a:bodyPr anchor="t" rtlCol="false" tIns="0" lIns="0" bIns="0" rIns="0">
            <a:spAutoFit/>
          </a:bodyPr>
          <a:lstStyle/>
          <a:p>
            <a:pPr algn="ctr">
              <a:lnSpc>
                <a:spcPts val="8430"/>
              </a:lnSpc>
            </a:pPr>
            <a:r>
              <a:rPr lang="en-US" sz="8700" spc="-17">
                <a:solidFill>
                  <a:srgbClr val="FFFFFF"/>
                </a:solidFill>
                <a:latin typeface="Avenir"/>
                <a:ea typeface="Avenir"/>
                <a:cs typeface="Avenir"/>
                <a:sym typeface="Avenir"/>
              </a:rPr>
              <a:t>Dosing Sessions:</a:t>
            </a:r>
          </a:p>
          <a:p>
            <a:pPr algn="ctr">
              <a:lnSpc>
                <a:spcPts val="8435"/>
              </a:lnSpc>
            </a:pPr>
            <a:r>
              <a:rPr lang="en-US" sz="8700" spc="-24">
                <a:solidFill>
                  <a:srgbClr val="FFFFFF"/>
                </a:solidFill>
                <a:latin typeface="Avenir"/>
                <a:ea typeface="Avenir"/>
                <a:cs typeface="Avenir"/>
                <a:sym typeface="Avenir"/>
              </a:rPr>
              <a:t>Supporting the Inner Journey</a:t>
            </a:r>
          </a:p>
        </p:txBody>
      </p:sp>
    </p:spTree>
  </p:cSld>
  <p:clrMapOvr>
    <a:masterClrMapping/>
  </p:clrMapOvr>
</p:sld>
</file>

<file path=ppt/slides/slide31.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541869" y="307631"/>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Freeform 20" id="20"/>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21" id="21"/>
          <p:cNvSpPr txBox="true"/>
          <p:nvPr/>
        </p:nvSpPr>
        <p:spPr>
          <a:xfrm rot="0">
            <a:off x="83933" y="2644997"/>
            <a:ext cx="4651972" cy="1968056"/>
          </a:xfrm>
          <a:prstGeom prst="rect">
            <a:avLst/>
          </a:prstGeom>
        </p:spPr>
        <p:txBody>
          <a:bodyPr anchor="t" rtlCol="false" tIns="0" lIns="0" bIns="0" rIns="0">
            <a:spAutoFit/>
          </a:bodyPr>
          <a:lstStyle/>
          <a:p>
            <a:pPr algn="l">
              <a:lnSpc>
                <a:spcPts val="7213"/>
              </a:lnSpc>
            </a:pPr>
            <a:r>
              <a:rPr lang="en-US" sz="6300" spc="-6">
                <a:solidFill>
                  <a:srgbClr val="000000"/>
                </a:solidFill>
                <a:latin typeface="Avenir"/>
                <a:ea typeface="Avenir"/>
                <a:cs typeface="Avenir"/>
                <a:sym typeface="Avenir"/>
              </a:rPr>
              <a:t>L</a:t>
            </a:r>
            <a:r>
              <a:rPr lang="en-US" sz="6300" spc="-6">
                <a:solidFill>
                  <a:srgbClr val="000000"/>
                </a:solidFill>
                <a:latin typeface="Avenir"/>
                <a:ea typeface="Avenir"/>
                <a:cs typeface="Avenir"/>
                <a:sym typeface="Avenir"/>
              </a:rPr>
              <a:t>essons Learned:</a:t>
            </a:r>
          </a:p>
        </p:txBody>
      </p:sp>
      <p:sp>
        <p:nvSpPr>
          <p:cNvPr name="TextBox 22" id="22"/>
          <p:cNvSpPr txBox="true"/>
          <p:nvPr/>
        </p:nvSpPr>
        <p:spPr>
          <a:xfrm rot="0">
            <a:off x="5578450" y="1889498"/>
            <a:ext cx="4758579" cy="1695450"/>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Therapeutic witnessing and attunement are essential, even while prioritizing physical and psychological safety.</a:t>
            </a:r>
          </a:p>
        </p:txBody>
      </p:sp>
      <p:sp>
        <p:nvSpPr>
          <p:cNvPr name="TextBox 23" id="23"/>
          <p:cNvSpPr txBox="true"/>
          <p:nvPr/>
        </p:nvSpPr>
        <p:spPr>
          <a:xfrm rot="0">
            <a:off x="5578450" y="3616511"/>
            <a:ext cx="4758579" cy="128587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Balance is key: being alert to risk without interrupting the internal process.</a:t>
            </a:r>
          </a:p>
        </p:txBody>
      </p:sp>
      <p:grpSp>
        <p:nvGrpSpPr>
          <p:cNvPr name="Group 24" id="24"/>
          <p:cNvGrpSpPr/>
          <p:nvPr/>
        </p:nvGrpSpPr>
        <p:grpSpPr>
          <a:xfrm rot="0">
            <a:off x="4541869" y="1933575"/>
            <a:ext cx="1036581" cy="612718"/>
            <a:chOff x="0" y="0"/>
            <a:chExt cx="4600052" cy="2719070"/>
          </a:xfrm>
        </p:grpSpPr>
        <p:sp>
          <p:nvSpPr>
            <p:cNvPr name="Freeform 25" id="25"/>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6" id="26"/>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grpSp>
        <p:nvGrpSpPr>
          <p:cNvPr name="Group 27" id="27"/>
          <p:cNvGrpSpPr/>
          <p:nvPr/>
        </p:nvGrpSpPr>
        <p:grpSpPr>
          <a:xfrm rot="0">
            <a:off x="4541869" y="3667125"/>
            <a:ext cx="1036581" cy="612718"/>
            <a:chOff x="0" y="0"/>
            <a:chExt cx="4600052" cy="2719070"/>
          </a:xfrm>
        </p:grpSpPr>
        <p:sp>
          <p:nvSpPr>
            <p:cNvPr name="Freeform 28" id="2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9" id="2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grpSp>
        <p:nvGrpSpPr>
          <p:cNvPr name="Group 30" id="30"/>
          <p:cNvGrpSpPr/>
          <p:nvPr/>
        </p:nvGrpSpPr>
        <p:grpSpPr>
          <a:xfrm rot="0">
            <a:off x="5578450" y="307631"/>
            <a:ext cx="4758579" cy="1550303"/>
            <a:chOff x="0" y="0"/>
            <a:chExt cx="6344773" cy="2067071"/>
          </a:xfrm>
        </p:grpSpPr>
        <p:sp>
          <p:nvSpPr>
            <p:cNvPr name="TextBox 31" id="31"/>
            <p:cNvSpPr txBox="true"/>
            <p:nvPr/>
          </p:nvSpPr>
          <p:spPr>
            <a:xfrm rot="0">
              <a:off x="0" y="-57150"/>
              <a:ext cx="6344773" cy="1149350"/>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The therapistʼs role is primarily one of non-directive presence</a:t>
              </a:r>
            </a:p>
          </p:txBody>
        </p:sp>
        <p:sp>
          <p:nvSpPr>
            <p:cNvPr name="TextBox 32" id="32"/>
            <p:cNvSpPr txBox="true"/>
            <p:nvPr/>
          </p:nvSpPr>
          <p:spPr>
            <a:xfrm rot="0">
              <a:off x="0" y="1028846"/>
              <a:ext cx="6344773" cy="1038225"/>
            </a:xfrm>
            <a:prstGeom prst="rect">
              <a:avLst/>
            </a:prstGeom>
          </p:spPr>
          <p:txBody>
            <a:bodyPr anchor="t" rtlCol="false" tIns="0" lIns="0" bIns="0" rIns="0">
              <a:spAutoFit/>
            </a:bodyPr>
            <a:lstStyle/>
            <a:p>
              <a:pPr algn="l" marL="539748" indent="-269874" lvl="1">
                <a:lnSpc>
                  <a:spcPts val="2999"/>
                </a:lnSpc>
                <a:buFont typeface="Arial"/>
                <a:buChar char="•"/>
              </a:pPr>
              <a:r>
                <a:rPr lang="en-US" sz="2499" spc="-5">
                  <a:solidFill>
                    <a:srgbClr val="FFFFFF"/>
                  </a:solidFill>
                  <a:latin typeface="Avenir"/>
                  <a:ea typeface="Avenir"/>
                  <a:cs typeface="Avenir"/>
                  <a:sym typeface="Avenir"/>
                </a:rPr>
                <a:t>holding space rather than guiding content.</a:t>
              </a:r>
            </a:p>
          </p:txBody>
        </p:sp>
      </p:grpSp>
      <p:sp>
        <p:nvSpPr>
          <p:cNvPr name="TextBox 33" id="33"/>
          <p:cNvSpPr txBox="true"/>
          <p:nvPr/>
        </p:nvSpPr>
        <p:spPr>
          <a:xfrm rot="0">
            <a:off x="5578450" y="4933950"/>
            <a:ext cx="4758579" cy="128587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Music choices and nonverbal support all shape the therapeutic container.</a:t>
            </a:r>
          </a:p>
        </p:txBody>
      </p:sp>
      <p:grpSp>
        <p:nvGrpSpPr>
          <p:cNvPr name="Group 34" id="34"/>
          <p:cNvGrpSpPr/>
          <p:nvPr/>
        </p:nvGrpSpPr>
        <p:grpSpPr>
          <a:xfrm rot="0">
            <a:off x="4541869" y="4991100"/>
            <a:ext cx="1036581" cy="612718"/>
            <a:chOff x="0" y="0"/>
            <a:chExt cx="4600052" cy="2719070"/>
          </a:xfrm>
        </p:grpSpPr>
        <p:sp>
          <p:nvSpPr>
            <p:cNvPr name="Freeform 35" id="35"/>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36" id="36"/>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Tree>
  </p:cSld>
  <p:clrMapOvr>
    <a:masterClrMapping/>
  </p:clrMapOvr>
</p:sld>
</file>

<file path=ppt/slides/slide32.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541869" y="307631"/>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Freeform 20" id="20"/>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21" id="21"/>
          <p:cNvSpPr txBox="true"/>
          <p:nvPr/>
        </p:nvSpPr>
        <p:spPr>
          <a:xfrm rot="0">
            <a:off x="83933" y="2644997"/>
            <a:ext cx="4651972" cy="1053656"/>
          </a:xfrm>
          <a:prstGeom prst="rect">
            <a:avLst/>
          </a:prstGeom>
        </p:spPr>
        <p:txBody>
          <a:bodyPr anchor="t" rtlCol="false" tIns="0" lIns="0" bIns="0" rIns="0">
            <a:spAutoFit/>
          </a:bodyPr>
          <a:lstStyle/>
          <a:p>
            <a:pPr algn="l">
              <a:lnSpc>
                <a:spcPts val="7213"/>
              </a:lnSpc>
            </a:pPr>
            <a:r>
              <a:rPr lang="en-US" sz="6300" spc="-6">
                <a:solidFill>
                  <a:srgbClr val="000000"/>
                </a:solidFill>
                <a:latin typeface="Avenir"/>
                <a:ea typeface="Avenir"/>
                <a:cs typeface="Avenir"/>
                <a:sym typeface="Avenir"/>
              </a:rPr>
              <a:t>Ch</a:t>
            </a:r>
            <a:r>
              <a:rPr lang="en-US" sz="6300" spc="-6">
                <a:solidFill>
                  <a:srgbClr val="000000"/>
                </a:solidFill>
                <a:latin typeface="Avenir"/>
                <a:ea typeface="Avenir"/>
                <a:cs typeface="Avenir"/>
                <a:sym typeface="Avenir"/>
              </a:rPr>
              <a:t>allenges:</a:t>
            </a:r>
          </a:p>
        </p:txBody>
      </p:sp>
      <p:sp>
        <p:nvSpPr>
          <p:cNvPr name="TextBox 22" id="22"/>
          <p:cNvSpPr txBox="true"/>
          <p:nvPr/>
        </p:nvSpPr>
        <p:spPr>
          <a:xfrm rot="0">
            <a:off x="5578450" y="298228"/>
            <a:ext cx="4758579" cy="2105025"/>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Ambient noise, hallway conversations, and clinic activity have occasionally pulled clients out of deep internal states</a:t>
            </a:r>
          </a:p>
        </p:txBody>
      </p:sp>
      <p:sp>
        <p:nvSpPr>
          <p:cNvPr name="TextBox 23" id="23"/>
          <p:cNvSpPr txBox="true"/>
          <p:nvPr/>
        </p:nvSpPr>
        <p:spPr>
          <a:xfrm rot="0">
            <a:off x="5578450" y="2359806"/>
            <a:ext cx="4610341" cy="1162050"/>
          </a:xfrm>
          <a:prstGeom prst="rect">
            <a:avLst/>
          </a:prstGeom>
        </p:spPr>
        <p:txBody>
          <a:bodyPr anchor="t" rtlCol="false" tIns="0" lIns="0" bIns="0" rIns="0">
            <a:spAutoFit/>
          </a:bodyPr>
          <a:lstStyle/>
          <a:p>
            <a:pPr algn="l" marL="539748" indent="-269874" lvl="1">
              <a:lnSpc>
                <a:spcPts val="2999"/>
              </a:lnSpc>
              <a:buFont typeface="Arial"/>
              <a:buChar char="•"/>
            </a:pPr>
            <a:r>
              <a:rPr lang="en-US" sz="2499" spc="-5">
                <a:solidFill>
                  <a:srgbClr val="FFFFFF"/>
                </a:solidFill>
                <a:latin typeface="Avenir"/>
                <a:ea typeface="Avenir"/>
                <a:cs typeface="Avenir"/>
                <a:sym typeface="Avenir"/>
              </a:rPr>
              <a:t>Emphasizing the need for improved soundproofing and clinic-wide awareness.</a:t>
            </a:r>
          </a:p>
        </p:txBody>
      </p:sp>
      <p:sp>
        <p:nvSpPr>
          <p:cNvPr name="TextBox 24" id="24"/>
          <p:cNvSpPr txBox="true"/>
          <p:nvPr/>
        </p:nvSpPr>
        <p:spPr>
          <a:xfrm rot="0">
            <a:off x="5578450" y="3708332"/>
            <a:ext cx="4758579" cy="251460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Managing staff interruptions or logistical needs (e.g., vital checks, transitions, and transportation) requires protocols that preserve the sacredness of the experience.</a:t>
            </a:r>
          </a:p>
        </p:txBody>
      </p:sp>
      <p:grpSp>
        <p:nvGrpSpPr>
          <p:cNvPr name="Group 25" id="25"/>
          <p:cNvGrpSpPr/>
          <p:nvPr/>
        </p:nvGrpSpPr>
        <p:grpSpPr>
          <a:xfrm rot="0">
            <a:off x="4541869" y="3765482"/>
            <a:ext cx="1036581" cy="612718"/>
            <a:chOff x="0" y="0"/>
            <a:chExt cx="4600052" cy="2719070"/>
          </a:xfrm>
        </p:grpSpPr>
        <p:sp>
          <p:nvSpPr>
            <p:cNvPr name="Freeform 26" id="26"/>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7" id="27"/>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Tree>
  </p:cSld>
  <p:clrMapOvr>
    <a:masterClrMapping/>
  </p:clrMapOvr>
</p:sld>
</file>

<file path=ppt/slides/slide33.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541869" y="1319152"/>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Freeform 20" id="20"/>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21" id="21"/>
          <p:cNvSpPr txBox="true"/>
          <p:nvPr/>
        </p:nvSpPr>
        <p:spPr>
          <a:xfrm rot="0">
            <a:off x="160916" y="457505"/>
            <a:ext cx="4651972" cy="4711256"/>
          </a:xfrm>
          <a:prstGeom prst="rect">
            <a:avLst/>
          </a:prstGeom>
        </p:spPr>
        <p:txBody>
          <a:bodyPr anchor="t" rtlCol="false" tIns="0" lIns="0" bIns="0" rIns="0">
            <a:spAutoFit/>
          </a:bodyPr>
          <a:lstStyle/>
          <a:p>
            <a:pPr algn="l">
              <a:lnSpc>
                <a:spcPts val="7213"/>
              </a:lnSpc>
            </a:pPr>
            <a:r>
              <a:rPr lang="en-US" sz="6300" spc="-6">
                <a:solidFill>
                  <a:srgbClr val="000000"/>
                </a:solidFill>
                <a:latin typeface="Avenir"/>
                <a:ea typeface="Avenir"/>
                <a:cs typeface="Avenir"/>
                <a:sym typeface="Avenir"/>
              </a:rPr>
              <a:t>Integration</a:t>
            </a:r>
          </a:p>
          <a:p>
            <a:pPr algn="l">
              <a:lnSpc>
                <a:spcPts val="7213"/>
              </a:lnSpc>
            </a:pPr>
            <a:r>
              <a:rPr lang="en-US" sz="6300" spc="-6">
                <a:solidFill>
                  <a:srgbClr val="000000"/>
                </a:solidFill>
                <a:latin typeface="Avenir"/>
                <a:ea typeface="Avenir"/>
                <a:cs typeface="Avenir"/>
                <a:sym typeface="Avenir"/>
              </a:rPr>
              <a:t>P</a:t>
            </a:r>
            <a:r>
              <a:rPr lang="en-US" sz="6300" spc="-6">
                <a:solidFill>
                  <a:srgbClr val="000000"/>
                </a:solidFill>
                <a:latin typeface="Avenir"/>
                <a:ea typeface="Avenir"/>
                <a:cs typeface="Avenir"/>
                <a:sym typeface="Avenir"/>
              </a:rPr>
              <a:t>h</a:t>
            </a:r>
            <a:r>
              <a:rPr lang="en-US" sz="6300" spc="-6">
                <a:solidFill>
                  <a:srgbClr val="000000"/>
                </a:solidFill>
                <a:latin typeface="Avenir"/>
                <a:ea typeface="Avenir"/>
                <a:cs typeface="Avenir"/>
                <a:sym typeface="Avenir"/>
              </a:rPr>
              <a:t>ase: Making Meaning</a:t>
            </a:r>
          </a:p>
          <a:p>
            <a:pPr algn="l">
              <a:lnSpc>
                <a:spcPts val="7213"/>
              </a:lnSpc>
            </a:pPr>
            <a:r>
              <a:rPr lang="en-US" sz="6300" spc="-6">
                <a:solidFill>
                  <a:srgbClr val="000000"/>
                </a:solidFill>
                <a:latin typeface="Avenir"/>
                <a:ea typeface="Avenir"/>
                <a:cs typeface="Avenir"/>
                <a:sym typeface="Avenir"/>
              </a:rPr>
              <a:t>Stick</a:t>
            </a:r>
          </a:p>
        </p:txBody>
      </p:sp>
      <p:sp>
        <p:nvSpPr>
          <p:cNvPr name="TextBox 22" id="22"/>
          <p:cNvSpPr txBox="true"/>
          <p:nvPr/>
        </p:nvSpPr>
        <p:spPr>
          <a:xfrm rot="0">
            <a:off x="5578450" y="1309748"/>
            <a:ext cx="4758579" cy="466725"/>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Lessons Learned:</a:t>
            </a:r>
          </a:p>
        </p:txBody>
      </p:sp>
      <p:sp>
        <p:nvSpPr>
          <p:cNvPr name="TextBox 23" id="23"/>
          <p:cNvSpPr txBox="true"/>
          <p:nvPr/>
        </p:nvSpPr>
        <p:spPr>
          <a:xfrm rot="0">
            <a:off x="5578450" y="1728848"/>
            <a:ext cx="4610341" cy="3390900"/>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Integration is an ongoing process. Use of modalities (e.g., IFS, EMDR, journaling, gratitude practices, affirmations, and somatic work)</a:t>
            </a:r>
          </a:p>
          <a:p>
            <a:pPr algn="l" marL="539748" indent="-269874" lvl="1">
              <a:lnSpc>
                <a:spcPts val="2999"/>
              </a:lnSpc>
              <a:buFont typeface="Arial"/>
              <a:buChar char="•"/>
            </a:pPr>
            <a:r>
              <a:rPr lang="en-US" sz="2499" spc="-5">
                <a:solidFill>
                  <a:srgbClr val="FFFFFF"/>
                </a:solidFill>
                <a:latin typeface="Avenir"/>
                <a:ea typeface="Avenir"/>
                <a:cs typeface="Avenir"/>
                <a:sym typeface="Avenir"/>
              </a:rPr>
              <a:t>Helping clients make meaning, track changes, and apply insights</a:t>
            </a:r>
          </a:p>
        </p:txBody>
      </p:sp>
    </p:spTree>
  </p:cSld>
  <p:clrMapOvr>
    <a:masterClrMapping/>
  </p:clrMapOvr>
</p:sld>
</file>

<file path=ppt/slides/slide34.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541869" y="947677"/>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Freeform 20" id="20"/>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21" id="21"/>
          <p:cNvSpPr txBox="true"/>
          <p:nvPr/>
        </p:nvSpPr>
        <p:spPr>
          <a:xfrm rot="0">
            <a:off x="160916" y="457505"/>
            <a:ext cx="4651972" cy="4711256"/>
          </a:xfrm>
          <a:prstGeom prst="rect">
            <a:avLst/>
          </a:prstGeom>
        </p:spPr>
        <p:txBody>
          <a:bodyPr anchor="t" rtlCol="false" tIns="0" lIns="0" bIns="0" rIns="0">
            <a:spAutoFit/>
          </a:bodyPr>
          <a:lstStyle/>
          <a:p>
            <a:pPr algn="l">
              <a:lnSpc>
                <a:spcPts val="7213"/>
              </a:lnSpc>
            </a:pPr>
            <a:r>
              <a:rPr lang="en-US" sz="6300" spc="-6">
                <a:solidFill>
                  <a:srgbClr val="000000"/>
                </a:solidFill>
                <a:latin typeface="Avenir"/>
                <a:ea typeface="Avenir"/>
                <a:cs typeface="Avenir"/>
                <a:sym typeface="Avenir"/>
              </a:rPr>
              <a:t>Integration</a:t>
            </a:r>
          </a:p>
          <a:p>
            <a:pPr algn="l">
              <a:lnSpc>
                <a:spcPts val="7213"/>
              </a:lnSpc>
            </a:pPr>
            <a:r>
              <a:rPr lang="en-US" sz="6300" spc="-6">
                <a:solidFill>
                  <a:srgbClr val="000000"/>
                </a:solidFill>
                <a:latin typeface="Avenir"/>
                <a:ea typeface="Avenir"/>
                <a:cs typeface="Avenir"/>
                <a:sym typeface="Avenir"/>
              </a:rPr>
              <a:t>P</a:t>
            </a:r>
            <a:r>
              <a:rPr lang="en-US" sz="6300" spc="-6">
                <a:solidFill>
                  <a:srgbClr val="000000"/>
                </a:solidFill>
                <a:latin typeface="Avenir"/>
                <a:ea typeface="Avenir"/>
                <a:cs typeface="Avenir"/>
                <a:sym typeface="Avenir"/>
              </a:rPr>
              <a:t>h</a:t>
            </a:r>
            <a:r>
              <a:rPr lang="en-US" sz="6300" spc="-6">
                <a:solidFill>
                  <a:srgbClr val="000000"/>
                </a:solidFill>
                <a:latin typeface="Avenir"/>
                <a:ea typeface="Avenir"/>
                <a:cs typeface="Avenir"/>
                <a:sym typeface="Avenir"/>
              </a:rPr>
              <a:t>ase: Making Meaning</a:t>
            </a:r>
          </a:p>
          <a:p>
            <a:pPr algn="l">
              <a:lnSpc>
                <a:spcPts val="7213"/>
              </a:lnSpc>
            </a:pPr>
            <a:r>
              <a:rPr lang="en-US" sz="6300" spc="-6">
                <a:solidFill>
                  <a:srgbClr val="000000"/>
                </a:solidFill>
                <a:latin typeface="Avenir"/>
                <a:ea typeface="Avenir"/>
                <a:cs typeface="Avenir"/>
                <a:sym typeface="Avenir"/>
              </a:rPr>
              <a:t>Stick</a:t>
            </a:r>
          </a:p>
        </p:txBody>
      </p:sp>
      <p:sp>
        <p:nvSpPr>
          <p:cNvPr name="TextBox 22" id="22"/>
          <p:cNvSpPr txBox="true"/>
          <p:nvPr/>
        </p:nvSpPr>
        <p:spPr>
          <a:xfrm rot="0">
            <a:off x="5578450" y="938273"/>
            <a:ext cx="4758579"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Challenges:</a:t>
            </a:r>
          </a:p>
        </p:txBody>
      </p:sp>
      <p:sp>
        <p:nvSpPr>
          <p:cNvPr name="TextBox 23" id="23"/>
          <p:cNvSpPr txBox="true"/>
          <p:nvPr/>
        </p:nvSpPr>
        <p:spPr>
          <a:xfrm rot="0">
            <a:off x="5578450" y="1357373"/>
            <a:ext cx="4610341" cy="4133850"/>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Clients may resist or rush integration work</a:t>
            </a:r>
          </a:p>
          <a:p>
            <a:pPr algn="l" marL="539748" indent="-269874" lvl="1">
              <a:lnSpc>
                <a:spcPts val="2999"/>
              </a:lnSpc>
              <a:buFont typeface="Arial"/>
              <a:buChar char="•"/>
            </a:pPr>
            <a:r>
              <a:rPr lang="en-US" sz="2499" spc="-4">
                <a:solidFill>
                  <a:srgbClr val="FFFFFF"/>
                </a:solidFill>
                <a:latin typeface="Avenir"/>
                <a:ea typeface="Avenir"/>
                <a:cs typeface="Avenir"/>
                <a:sym typeface="Avenir"/>
              </a:rPr>
              <a:t>Clients processing verbally with staff, peers, or transportation post-dose, which can fragment the experience before itʼs anchored</a:t>
            </a:r>
          </a:p>
          <a:p>
            <a:pPr algn="l" marL="539748" indent="-269874" lvl="1">
              <a:lnSpc>
                <a:spcPts val="2999"/>
              </a:lnSpc>
              <a:buFont typeface="Arial"/>
              <a:buChar char="•"/>
            </a:pPr>
            <a:r>
              <a:rPr lang="en-US" sz="2499" spc="-4">
                <a:solidFill>
                  <a:srgbClr val="FFFFFF"/>
                </a:solidFill>
                <a:latin typeface="Avenir"/>
                <a:ea typeface="Avenir"/>
                <a:cs typeface="Avenir"/>
                <a:sym typeface="Avenir"/>
              </a:rPr>
              <a:t>Th</a:t>
            </a:r>
            <a:r>
              <a:rPr lang="en-US" sz="2499" spc="-4">
                <a:solidFill>
                  <a:srgbClr val="FFFFFF"/>
                </a:solidFill>
                <a:latin typeface="Avenir"/>
                <a:ea typeface="Avenir"/>
                <a:cs typeface="Avenir"/>
                <a:sym typeface="Avenir"/>
              </a:rPr>
              <a:t>erapists needing training in psychedelic integration techniques</a:t>
            </a:r>
          </a:p>
        </p:txBody>
      </p:sp>
    </p:spTree>
  </p:cSld>
  <p:clrMapOvr>
    <a:masterClrMapping/>
  </p:clrMapOvr>
</p:sld>
</file>

<file path=ppt/slides/slide35.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541869" y="247589"/>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Freeform 20" id="20"/>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21" id="21"/>
          <p:cNvSpPr txBox="true"/>
          <p:nvPr/>
        </p:nvSpPr>
        <p:spPr>
          <a:xfrm rot="0">
            <a:off x="160916" y="1730597"/>
            <a:ext cx="4651972" cy="2882456"/>
          </a:xfrm>
          <a:prstGeom prst="rect">
            <a:avLst/>
          </a:prstGeom>
        </p:spPr>
        <p:txBody>
          <a:bodyPr anchor="t" rtlCol="false" tIns="0" lIns="0" bIns="0" rIns="0">
            <a:spAutoFit/>
          </a:bodyPr>
          <a:lstStyle/>
          <a:p>
            <a:pPr algn="l">
              <a:lnSpc>
                <a:spcPts val="7213"/>
              </a:lnSpc>
            </a:pPr>
            <a:r>
              <a:rPr lang="en-US" sz="6300" spc="-6">
                <a:solidFill>
                  <a:srgbClr val="000000"/>
                </a:solidFill>
                <a:latin typeface="Avenir"/>
                <a:ea typeface="Avenir"/>
                <a:cs typeface="Avenir"/>
                <a:sym typeface="Avenir"/>
              </a:rPr>
              <a:t>Therapist Experienc</a:t>
            </a:r>
            <a:r>
              <a:rPr lang="en-US" sz="6300" spc="-6">
                <a:solidFill>
                  <a:srgbClr val="000000"/>
                </a:solidFill>
                <a:latin typeface="Avenir"/>
                <a:ea typeface="Avenir"/>
                <a:cs typeface="Avenir"/>
                <a:sym typeface="Avenir"/>
              </a:rPr>
              <a:t>e &amp; Growth</a:t>
            </a:r>
          </a:p>
        </p:txBody>
      </p:sp>
      <p:sp>
        <p:nvSpPr>
          <p:cNvPr name="TextBox 22" id="22"/>
          <p:cNvSpPr txBox="true"/>
          <p:nvPr/>
        </p:nvSpPr>
        <p:spPr>
          <a:xfrm rot="0">
            <a:off x="5578450" y="238186"/>
            <a:ext cx="4758579"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Lessons Learned:</a:t>
            </a:r>
          </a:p>
        </p:txBody>
      </p:sp>
      <p:sp>
        <p:nvSpPr>
          <p:cNvPr name="TextBox 23" id="23"/>
          <p:cNvSpPr txBox="true"/>
          <p:nvPr/>
        </p:nvSpPr>
        <p:spPr>
          <a:xfrm rot="0">
            <a:off x="5578450" y="657286"/>
            <a:ext cx="4708550" cy="5534025"/>
          </a:xfrm>
          <a:prstGeom prst="rect">
            <a:avLst/>
          </a:prstGeom>
        </p:spPr>
        <p:txBody>
          <a:bodyPr anchor="t" rtlCol="false" tIns="0" lIns="0" bIns="0" rIns="0">
            <a:spAutoFit/>
          </a:bodyPr>
          <a:lstStyle/>
          <a:p>
            <a:pPr algn="l" marL="496569" indent="-248284" lvl="1">
              <a:lnSpc>
                <a:spcPts val="2759"/>
              </a:lnSpc>
              <a:buFont typeface="Arial"/>
              <a:buChar char="•"/>
            </a:pPr>
            <a:r>
              <a:rPr lang="en-US" sz="2299" spc="-4">
                <a:solidFill>
                  <a:srgbClr val="FFFFFF"/>
                </a:solidFill>
                <a:latin typeface="Avenir"/>
                <a:ea typeface="Avenir"/>
                <a:cs typeface="Avenir"/>
                <a:sym typeface="Avenir"/>
              </a:rPr>
              <a:t>Therapist presence is one of the most powerful tools in KAP</a:t>
            </a:r>
          </a:p>
          <a:p>
            <a:pPr algn="l" marL="993138" indent="-331046" lvl="2">
              <a:lnSpc>
                <a:spcPts val="2759"/>
              </a:lnSpc>
              <a:buFont typeface="Arial"/>
              <a:buChar char="⚬"/>
            </a:pPr>
            <a:r>
              <a:rPr lang="en-US" sz="2299" spc="-4">
                <a:solidFill>
                  <a:srgbClr val="FFFFFF"/>
                </a:solidFill>
                <a:latin typeface="Avenir"/>
                <a:ea typeface="Avenir"/>
                <a:cs typeface="Avenir"/>
                <a:sym typeface="Avenir"/>
              </a:rPr>
              <a:t>Being grounded, attuned, and non-directive shapes the therapeutic container.</a:t>
            </a:r>
          </a:p>
          <a:p>
            <a:pPr algn="l" marL="496569" indent="-248284" lvl="1">
              <a:lnSpc>
                <a:spcPts val="2759"/>
              </a:lnSpc>
              <a:buFont typeface="Arial"/>
              <a:buChar char="•"/>
            </a:pPr>
            <a:r>
              <a:rPr lang="en-US" sz="2299" spc="-4">
                <a:solidFill>
                  <a:srgbClr val="FFFFFF"/>
                </a:solidFill>
                <a:latin typeface="Avenir"/>
                <a:ea typeface="Avenir"/>
                <a:cs typeface="Avenir"/>
                <a:sym typeface="Avenir"/>
              </a:rPr>
              <a:t>Flexibility is essential:</a:t>
            </a:r>
          </a:p>
          <a:p>
            <a:pPr algn="l" marL="993138" indent="-331046" lvl="2">
              <a:lnSpc>
                <a:spcPts val="2759"/>
              </a:lnSpc>
              <a:buFont typeface="Arial"/>
              <a:buChar char="⚬"/>
            </a:pPr>
            <a:r>
              <a:rPr lang="en-US" sz="2299" spc="-4">
                <a:solidFill>
                  <a:srgbClr val="FFFFFF"/>
                </a:solidFill>
                <a:latin typeface="Avenir"/>
                <a:ea typeface="Avenir"/>
                <a:cs typeface="Avenir"/>
                <a:sym typeface="Avenir"/>
              </a:rPr>
              <a:t>Each clientʼs journey is unique, requiring t</a:t>
            </a:r>
            <a:r>
              <a:rPr lang="en-US" sz="2299" spc="-4">
                <a:solidFill>
                  <a:srgbClr val="FFFFFF"/>
                </a:solidFill>
                <a:latin typeface="Avenir"/>
                <a:ea typeface="Avenir"/>
                <a:cs typeface="Avenir"/>
                <a:sym typeface="Avenir"/>
              </a:rPr>
              <a:t>h</a:t>
            </a:r>
            <a:r>
              <a:rPr lang="en-US" sz="2299" spc="-4">
                <a:solidFill>
                  <a:srgbClr val="FFFFFF"/>
                </a:solidFill>
                <a:latin typeface="Avenir"/>
                <a:ea typeface="Avenir"/>
                <a:cs typeface="Avenir"/>
                <a:sym typeface="Avenir"/>
              </a:rPr>
              <a:t>erapists to adapt moment-to-moment without imposing structure.</a:t>
            </a:r>
          </a:p>
          <a:p>
            <a:pPr algn="l" marL="496569" indent="-248284" lvl="1">
              <a:lnSpc>
                <a:spcPts val="2759"/>
              </a:lnSpc>
              <a:buFont typeface="Arial"/>
              <a:buChar char="•"/>
            </a:pPr>
            <a:r>
              <a:rPr lang="en-US" sz="2299" spc="-4">
                <a:solidFill>
                  <a:srgbClr val="FFFFFF"/>
                </a:solidFill>
                <a:latin typeface="Avenir"/>
                <a:ea typeface="Avenir"/>
                <a:cs typeface="Avenir"/>
                <a:sym typeface="Avenir"/>
              </a:rPr>
              <a:t>Ongoing training, consultation, and supervision (especially with psychedelic-experienced supervisors) support ethical, effective practice.</a:t>
            </a:r>
          </a:p>
        </p:txBody>
      </p:sp>
    </p:spTree>
  </p:cSld>
  <p:clrMapOvr>
    <a:masterClrMapping/>
  </p:clrMapOvr>
</p:sld>
</file>

<file path=ppt/slides/slide36.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541869" y="231585"/>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Freeform 20" id="20"/>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21" id="21"/>
          <p:cNvSpPr txBox="true"/>
          <p:nvPr/>
        </p:nvSpPr>
        <p:spPr>
          <a:xfrm rot="0">
            <a:off x="83933" y="1730597"/>
            <a:ext cx="4651972" cy="2882456"/>
          </a:xfrm>
          <a:prstGeom prst="rect">
            <a:avLst/>
          </a:prstGeom>
        </p:spPr>
        <p:txBody>
          <a:bodyPr anchor="t" rtlCol="false" tIns="0" lIns="0" bIns="0" rIns="0">
            <a:spAutoFit/>
          </a:bodyPr>
          <a:lstStyle/>
          <a:p>
            <a:pPr algn="l">
              <a:lnSpc>
                <a:spcPts val="7213"/>
              </a:lnSpc>
            </a:pPr>
            <a:r>
              <a:rPr lang="en-US" sz="6300" spc="-6">
                <a:solidFill>
                  <a:srgbClr val="000000"/>
                </a:solidFill>
                <a:latin typeface="Avenir"/>
                <a:ea typeface="Avenir"/>
                <a:cs typeface="Avenir"/>
                <a:sym typeface="Avenir"/>
              </a:rPr>
              <a:t>Therapist Experienc</a:t>
            </a:r>
            <a:r>
              <a:rPr lang="en-US" sz="6300" spc="-6">
                <a:solidFill>
                  <a:srgbClr val="000000"/>
                </a:solidFill>
                <a:latin typeface="Avenir"/>
                <a:ea typeface="Avenir"/>
                <a:cs typeface="Avenir"/>
                <a:sym typeface="Avenir"/>
              </a:rPr>
              <a:t>e &amp; Growth</a:t>
            </a:r>
          </a:p>
        </p:txBody>
      </p:sp>
      <p:sp>
        <p:nvSpPr>
          <p:cNvPr name="TextBox 22" id="22"/>
          <p:cNvSpPr txBox="true"/>
          <p:nvPr/>
        </p:nvSpPr>
        <p:spPr>
          <a:xfrm rot="0">
            <a:off x="5578450" y="222182"/>
            <a:ext cx="4758579"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Challenges:</a:t>
            </a:r>
          </a:p>
        </p:txBody>
      </p:sp>
      <p:sp>
        <p:nvSpPr>
          <p:cNvPr name="TextBox 23" id="23"/>
          <p:cNvSpPr txBox="true"/>
          <p:nvPr/>
        </p:nvSpPr>
        <p:spPr>
          <a:xfrm rot="0">
            <a:off x="5578450" y="641282"/>
            <a:ext cx="4708550" cy="5619750"/>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Emotional labor: Holding space for clients in expanded or raw states can be deeply moving, intense, or draining.</a:t>
            </a:r>
          </a:p>
          <a:p>
            <a:pPr algn="l" marL="539748" indent="-269874" lvl="1">
              <a:lnSpc>
                <a:spcPts val="2999"/>
              </a:lnSpc>
              <a:buFont typeface="Arial"/>
              <a:buChar char="•"/>
            </a:pPr>
            <a:r>
              <a:rPr lang="en-US" sz="2499" spc="-4">
                <a:solidFill>
                  <a:srgbClr val="FFFFFF"/>
                </a:solidFill>
                <a:latin typeface="Avenir"/>
                <a:ea typeface="Avenir"/>
                <a:cs typeface="Avenir"/>
                <a:sym typeface="Avenir"/>
              </a:rPr>
              <a:t>There is a need for:</a:t>
            </a:r>
          </a:p>
          <a:p>
            <a:pPr algn="l" marL="1079496" indent="-359832" lvl="2">
              <a:lnSpc>
                <a:spcPts val="2999"/>
              </a:lnSpc>
              <a:buFont typeface="Arial"/>
              <a:buChar char="⚬"/>
            </a:pPr>
            <a:r>
              <a:rPr lang="en-US" sz="2499" spc="-4">
                <a:solidFill>
                  <a:srgbClr val="FFFFFF"/>
                </a:solidFill>
                <a:latin typeface="Avenir"/>
                <a:ea typeface="Avenir"/>
                <a:cs typeface="Avenir"/>
                <a:sym typeface="Avenir"/>
              </a:rPr>
              <a:t>R</a:t>
            </a:r>
            <a:r>
              <a:rPr lang="en-US" sz="2499" spc="-4">
                <a:solidFill>
                  <a:srgbClr val="FFFFFF"/>
                </a:solidFill>
                <a:latin typeface="Avenir"/>
                <a:ea typeface="Avenir"/>
                <a:cs typeface="Avenir"/>
                <a:sym typeface="Avenir"/>
              </a:rPr>
              <a:t>egular debriefing wit</a:t>
            </a:r>
            <a:r>
              <a:rPr lang="en-US" sz="2499" spc="-4">
                <a:solidFill>
                  <a:srgbClr val="FFFFFF"/>
                </a:solidFill>
                <a:latin typeface="Avenir"/>
                <a:ea typeface="Avenir"/>
                <a:cs typeface="Avenir"/>
                <a:sym typeface="Avenir"/>
              </a:rPr>
              <a:t>h coll</a:t>
            </a:r>
            <a:r>
              <a:rPr lang="en-US" sz="2499" spc="-4">
                <a:solidFill>
                  <a:srgbClr val="FFFFFF"/>
                </a:solidFill>
                <a:latin typeface="Avenir"/>
                <a:ea typeface="Avenir"/>
                <a:cs typeface="Avenir"/>
                <a:sym typeface="Avenir"/>
              </a:rPr>
              <a:t>eagues</a:t>
            </a:r>
          </a:p>
          <a:p>
            <a:pPr algn="l" marL="1079496" indent="-359832" lvl="2">
              <a:lnSpc>
                <a:spcPts val="2999"/>
              </a:lnSpc>
              <a:buFont typeface="Arial"/>
              <a:buChar char="⚬"/>
            </a:pPr>
            <a:r>
              <a:rPr lang="en-US" sz="2499" spc="-4">
                <a:solidFill>
                  <a:srgbClr val="FFFFFF"/>
                </a:solidFill>
                <a:latin typeface="Avenir"/>
                <a:ea typeface="Avenir"/>
                <a:cs typeface="Avenir"/>
                <a:sym typeface="Avenir"/>
              </a:rPr>
              <a:t>Access to peer support or reflective practice groups</a:t>
            </a:r>
          </a:p>
          <a:p>
            <a:pPr algn="l" marL="1079496" indent="-359832" lvl="2">
              <a:lnSpc>
                <a:spcPts val="2999"/>
              </a:lnSpc>
              <a:buFont typeface="Arial"/>
              <a:buChar char="⚬"/>
            </a:pPr>
            <a:r>
              <a:rPr lang="en-US" sz="2499" spc="-4">
                <a:solidFill>
                  <a:srgbClr val="FFFFFF"/>
                </a:solidFill>
                <a:latin typeface="Avenir"/>
                <a:ea typeface="Avenir"/>
                <a:cs typeface="Avenir"/>
                <a:sym typeface="Avenir"/>
              </a:rPr>
              <a:t>Organizational recognition that KAP therapy is emotionally distinct from typical talk therapy</a:t>
            </a:r>
          </a:p>
        </p:txBody>
      </p:sp>
    </p:spTree>
  </p:cSld>
  <p:clrMapOvr>
    <a:masterClrMapping/>
  </p:clrMapOvr>
</p:sld>
</file>

<file path=ppt/slides/slide37.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541869" y="1758542"/>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Freeform 20" id="20"/>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21" id="21"/>
          <p:cNvSpPr txBox="true"/>
          <p:nvPr/>
        </p:nvSpPr>
        <p:spPr>
          <a:xfrm rot="0">
            <a:off x="152547" y="1855502"/>
            <a:ext cx="4498005" cy="22828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Equity &amp; Accessibility Consid</a:t>
            </a:r>
            <a:r>
              <a:rPr lang="en-US" sz="5000" spc="-5">
                <a:solidFill>
                  <a:srgbClr val="000000"/>
                </a:solidFill>
                <a:latin typeface="Avenir"/>
                <a:ea typeface="Avenir"/>
                <a:cs typeface="Avenir"/>
                <a:sym typeface="Avenir"/>
              </a:rPr>
              <a:t>erations</a:t>
            </a:r>
          </a:p>
        </p:txBody>
      </p:sp>
      <p:sp>
        <p:nvSpPr>
          <p:cNvPr name="TextBox 22" id="22"/>
          <p:cNvSpPr txBox="true"/>
          <p:nvPr/>
        </p:nvSpPr>
        <p:spPr>
          <a:xfrm rot="0">
            <a:off x="5578450" y="1749139"/>
            <a:ext cx="4758579" cy="128587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Importance of adapting KAP for diverse, underserved populations</a:t>
            </a:r>
          </a:p>
        </p:txBody>
      </p:sp>
      <p:grpSp>
        <p:nvGrpSpPr>
          <p:cNvPr name="Group 23" id="23"/>
          <p:cNvGrpSpPr/>
          <p:nvPr/>
        </p:nvGrpSpPr>
        <p:grpSpPr>
          <a:xfrm rot="0">
            <a:off x="4541869" y="3403886"/>
            <a:ext cx="1036581" cy="612718"/>
            <a:chOff x="0" y="0"/>
            <a:chExt cx="4600052" cy="2719070"/>
          </a:xfrm>
        </p:grpSpPr>
        <p:sp>
          <p:nvSpPr>
            <p:cNvPr name="Freeform 24" id="24"/>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5" id="25"/>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6" id="26"/>
          <p:cNvSpPr txBox="true"/>
          <p:nvPr/>
        </p:nvSpPr>
        <p:spPr>
          <a:xfrm rot="0">
            <a:off x="5578450" y="3394483"/>
            <a:ext cx="4758579" cy="128587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Challenges in making it financially and logistically accessible</a:t>
            </a:r>
          </a:p>
        </p:txBody>
      </p:sp>
    </p:spTree>
  </p:cSld>
  <p:clrMapOvr>
    <a:masterClrMapping/>
  </p:clrMapOvr>
</p:sld>
</file>

<file path=ppt/slides/slide38.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541869" y="643890"/>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Freeform 20" id="20"/>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21" id="21"/>
          <p:cNvSpPr txBox="true"/>
          <p:nvPr/>
        </p:nvSpPr>
        <p:spPr>
          <a:xfrm rot="0">
            <a:off x="152547" y="2427838"/>
            <a:ext cx="4498005"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Summary</a:t>
            </a:r>
          </a:p>
          <a:p>
            <a:pPr algn="l">
              <a:lnSpc>
                <a:spcPts val="5725"/>
              </a:lnSpc>
            </a:pPr>
            <a:r>
              <a:rPr lang="en-US" sz="5000" spc="-5">
                <a:solidFill>
                  <a:srgbClr val="000000"/>
                </a:solidFill>
                <a:latin typeface="Avenir"/>
                <a:ea typeface="Avenir"/>
                <a:cs typeface="Avenir"/>
                <a:sym typeface="Avenir"/>
              </a:rPr>
              <a:t>of Key L</a:t>
            </a:r>
            <a:r>
              <a:rPr lang="en-US" sz="5000" spc="-5">
                <a:solidFill>
                  <a:srgbClr val="000000"/>
                </a:solidFill>
                <a:latin typeface="Avenir"/>
                <a:ea typeface="Avenir"/>
                <a:cs typeface="Avenir"/>
                <a:sym typeface="Avenir"/>
              </a:rPr>
              <a:t>essons</a:t>
            </a:r>
          </a:p>
        </p:txBody>
      </p:sp>
      <p:sp>
        <p:nvSpPr>
          <p:cNvPr name="TextBox 22" id="22"/>
          <p:cNvSpPr txBox="true"/>
          <p:nvPr/>
        </p:nvSpPr>
        <p:spPr>
          <a:xfrm rot="0">
            <a:off x="5578450" y="586740"/>
            <a:ext cx="4758579" cy="87630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Thoughtful set &amp; setting are non- negotiable</a:t>
            </a:r>
          </a:p>
        </p:txBody>
      </p:sp>
      <p:grpSp>
        <p:nvGrpSpPr>
          <p:cNvPr name="Group 23" id="23"/>
          <p:cNvGrpSpPr/>
          <p:nvPr/>
        </p:nvGrpSpPr>
        <p:grpSpPr>
          <a:xfrm rot="0">
            <a:off x="4541869" y="2104828"/>
            <a:ext cx="1036581" cy="612718"/>
            <a:chOff x="0" y="0"/>
            <a:chExt cx="4600052" cy="2719070"/>
          </a:xfrm>
        </p:grpSpPr>
        <p:sp>
          <p:nvSpPr>
            <p:cNvPr name="Freeform 24" id="24"/>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5" id="25"/>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6" id="26"/>
          <p:cNvSpPr txBox="true"/>
          <p:nvPr/>
        </p:nvSpPr>
        <p:spPr>
          <a:xfrm rot="0">
            <a:off x="5578450" y="2047678"/>
            <a:ext cx="4758579" cy="87630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Preparation/integration are as important as dosing</a:t>
            </a:r>
          </a:p>
        </p:txBody>
      </p:sp>
      <p:grpSp>
        <p:nvGrpSpPr>
          <p:cNvPr name="Group 27" id="27"/>
          <p:cNvGrpSpPr/>
          <p:nvPr/>
        </p:nvGrpSpPr>
        <p:grpSpPr>
          <a:xfrm rot="0">
            <a:off x="4541869" y="3521856"/>
            <a:ext cx="1036581" cy="612718"/>
            <a:chOff x="0" y="0"/>
            <a:chExt cx="4600052" cy="2719070"/>
          </a:xfrm>
        </p:grpSpPr>
        <p:sp>
          <p:nvSpPr>
            <p:cNvPr name="Freeform 28" id="2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9" id="2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30" id="30"/>
          <p:cNvSpPr txBox="true"/>
          <p:nvPr/>
        </p:nvSpPr>
        <p:spPr>
          <a:xfrm rot="0">
            <a:off x="5578450" y="3508617"/>
            <a:ext cx="4758579" cy="87630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Therapist presence matters more than “doing”</a:t>
            </a:r>
          </a:p>
        </p:txBody>
      </p:sp>
      <p:grpSp>
        <p:nvGrpSpPr>
          <p:cNvPr name="Group 31" id="31"/>
          <p:cNvGrpSpPr/>
          <p:nvPr/>
        </p:nvGrpSpPr>
        <p:grpSpPr>
          <a:xfrm rot="0">
            <a:off x="4541869" y="5026705"/>
            <a:ext cx="1036581" cy="612718"/>
            <a:chOff x="0" y="0"/>
            <a:chExt cx="4600052" cy="2719070"/>
          </a:xfrm>
        </p:grpSpPr>
        <p:sp>
          <p:nvSpPr>
            <p:cNvPr name="Freeform 32" id="32"/>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33" id="33"/>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34" id="34"/>
          <p:cNvSpPr txBox="true"/>
          <p:nvPr/>
        </p:nvSpPr>
        <p:spPr>
          <a:xfrm rot="0">
            <a:off x="5578450" y="4969555"/>
            <a:ext cx="4758579" cy="87630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Flexibility, humility, and support are essential</a:t>
            </a:r>
          </a:p>
        </p:txBody>
      </p:sp>
    </p:spTree>
  </p:cSld>
  <p:clrMapOvr>
    <a:masterClrMapping/>
  </p:clrMapOvr>
</p:sld>
</file>

<file path=ppt/slides/slide39.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427838"/>
            <a:ext cx="4498005"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Medical Con</a:t>
            </a:r>
            <a:r>
              <a:rPr lang="en-US" sz="5000" spc="-5">
                <a:solidFill>
                  <a:srgbClr val="000000"/>
                </a:solidFill>
                <a:latin typeface="Avenir"/>
                <a:ea typeface="Avenir"/>
                <a:cs typeface="Avenir"/>
                <a:sym typeface="Avenir"/>
              </a:rPr>
              <a:t>siderations</a:t>
            </a:r>
          </a:p>
        </p:txBody>
      </p:sp>
      <p:sp>
        <p:nvSpPr>
          <p:cNvPr name="TextBox 19" id="19"/>
          <p:cNvSpPr txBox="true"/>
          <p:nvPr/>
        </p:nvSpPr>
        <p:spPr>
          <a:xfrm rot="0">
            <a:off x="5578450" y="808121"/>
            <a:ext cx="4758579" cy="87630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Thoughtful set &amp; setting are non- negotiable</a:t>
            </a:r>
          </a:p>
        </p:txBody>
      </p:sp>
      <p:sp>
        <p:nvSpPr>
          <p:cNvPr name="TextBox 20" id="20"/>
          <p:cNvSpPr txBox="true"/>
          <p:nvPr/>
        </p:nvSpPr>
        <p:spPr>
          <a:xfrm rot="0">
            <a:off x="5578450" y="1636796"/>
            <a:ext cx="4708550" cy="4133850"/>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Ketamine causes the release of catecholamines (epinephrine and norepinephrine), causing an increase in BP and HR</a:t>
            </a:r>
          </a:p>
          <a:p>
            <a:pPr algn="l" marL="539748" indent="-269874" lvl="1">
              <a:lnSpc>
                <a:spcPts val="2999"/>
              </a:lnSpc>
              <a:buFont typeface="Arial"/>
              <a:buChar char="•"/>
            </a:pPr>
            <a:r>
              <a:rPr lang="en-US" sz="2499" spc="-4">
                <a:solidFill>
                  <a:srgbClr val="FFFFFF"/>
                </a:solidFill>
                <a:latin typeface="Avenir"/>
                <a:ea typeface="Avenir"/>
                <a:cs typeface="Avenir"/>
                <a:sym typeface="Avenir"/>
              </a:rPr>
              <a:t>Need for careful BP monitoring prior to initiation of treatment</a:t>
            </a:r>
          </a:p>
          <a:p>
            <a:pPr algn="l" marL="539748" indent="-269874" lvl="1">
              <a:lnSpc>
                <a:spcPts val="2999"/>
              </a:lnSpc>
              <a:buFont typeface="Arial"/>
              <a:buChar char="•"/>
            </a:pPr>
            <a:r>
              <a:rPr lang="en-US" sz="2499" spc="-4">
                <a:solidFill>
                  <a:srgbClr val="FFFFFF"/>
                </a:solidFill>
                <a:latin typeface="Avenir"/>
                <a:ea typeface="Avenir"/>
                <a:cs typeface="Avenir"/>
                <a:sym typeface="Avenir"/>
              </a:rPr>
              <a:t>Require systolic &lt; 140 immediately prior to treatment</a:t>
            </a:r>
          </a:p>
        </p:txBody>
      </p:sp>
      <p:grpSp>
        <p:nvGrpSpPr>
          <p:cNvPr name="Group 21" id="21"/>
          <p:cNvGrpSpPr/>
          <p:nvPr/>
        </p:nvGrpSpPr>
        <p:grpSpPr>
          <a:xfrm rot="0">
            <a:off x="4541869" y="865271"/>
            <a:ext cx="1036581" cy="612718"/>
            <a:chOff x="0" y="0"/>
            <a:chExt cx="4600052" cy="2719070"/>
          </a:xfrm>
        </p:grpSpPr>
        <p:sp>
          <p:nvSpPr>
            <p:cNvPr name="Freeform 22" id="22"/>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3" id="23"/>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505432" y="3436805"/>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grpSp>
        <p:nvGrpSpPr>
          <p:cNvPr name="Group 20" id="20"/>
          <p:cNvGrpSpPr/>
          <p:nvPr/>
        </p:nvGrpSpPr>
        <p:grpSpPr>
          <a:xfrm rot="0">
            <a:off x="4505432" y="936932"/>
            <a:ext cx="1036581" cy="612718"/>
            <a:chOff x="0" y="0"/>
            <a:chExt cx="4600052" cy="2719070"/>
          </a:xfrm>
        </p:grpSpPr>
        <p:sp>
          <p:nvSpPr>
            <p:cNvPr name="Freeform 21" id="21"/>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2" id="22"/>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3" id="23"/>
          <p:cNvSpPr txBox="true"/>
          <p:nvPr/>
        </p:nvSpPr>
        <p:spPr>
          <a:xfrm rot="0">
            <a:off x="260449" y="2366692"/>
            <a:ext cx="3928130" cy="1715041"/>
          </a:xfrm>
          <a:prstGeom prst="rect">
            <a:avLst/>
          </a:prstGeom>
        </p:spPr>
        <p:txBody>
          <a:bodyPr anchor="t" rtlCol="false" tIns="0" lIns="0" bIns="0" rIns="0">
            <a:spAutoFit/>
          </a:bodyPr>
          <a:lstStyle/>
          <a:p>
            <a:pPr algn="l">
              <a:lnSpc>
                <a:spcPts val="6125"/>
              </a:lnSpc>
            </a:pPr>
            <a:r>
              <a:rPr lang="en-US" sz="6295" spc="-11">
                <a:solidFill>
                  <a:srgbClr val="000000"/>
                </a:solidFill>
                <a:latin typeface="Avenir"/>
                <a:ea typeface="Avenir"/>
                <a:cs typeface="Avenir"/>
                <a:sym typeface="Avenir"/>
              </a:rPr>
              <a:t>Session Outcomes</a:t>
            </a:r>
          </a:p>
        </p:txBody>
      </p:sp>
      <p:sp>
        <p:nvSpPr>
          <p:cNvPr name="TextBox 24" id="24"/>
          <p:cNvSpPr txBox="true"/>
          <p:nvPr/>
        </p:nvSpPr>
        <p:spPr>
          <a:xfrm rot="0">
            <a:off x="5665419" y="879782"/>
            <a:ext cx="4336139" cy="1695450"/>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Att</a:t>
            </a:r>
            <a:r>
              <a:rPr lang="en-US" sz="2699" spc="-6">
                <a:solidFill>
                  <a:srgbClr val="FFFFFF"/>
                </a:solidFill>
                <a:latin typeface="Avenir"/>
                <a:ea typeface="Avenir"/>
                <a:cs typeface="Avenir"/>
                <a:sym typeface="Avenir"/>
              </a:rPr>
              <a:t>endees will be equipped to apply the concepts discussed to their own organizational settings.</a:t>
            </a:r>
          </a:p>
        </p:txBody>
      </p:sp>
      <p:sp>
        <p:nvSpPr>
          <p:cNvPr name="TextBox 25" id="25"/>
          <p:cNvSpPr txBox="true"/>
          <p:nvPr/>
        </p:nvSpPr>
        <p:spPr>
          <a:xfrm rot="0">
            <a:off x="5665419" y="3379655"/>
            <a:ext cx="4173533" cy="2514600"/>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Parti</a:t>
            </a:r>
            <a:r>
              <a:rPr lang="en-US" sz="2700" spc="-6">
                <a:solidFill>
                  <a:srgbClr val="FFFFFF"/>
                </a:solidFill>
                <a:latin typeface="Avenir"/>
                <a:ea typeface="Avenir"/>
                <a:cs typeface="Avenir"/>
                <a:sym typeface="Avenir"/>
              </a:rPr>
              <a:t>cipants will gain insight into real-world implementation challenges and solutions from a community provider perspective.</a:t>
            </a:r>
          </a:p>
        </p:txBody>
      </p:sp>
      <p:sp>
        <p:nvSpPr>
          <p:cNvPr name="Freeform 26" id="26"/>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Tree>
  </p:cSld>
  <p:clrMapOvr>
    <a:masterClrMapping/>
  </p:clrMapOvr>
</p:sld>
</file>

<file path=ppt/slides/slide40.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427838"/>
            <a:ext cx="4498005"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Medical Con</a:t>
            </a:r>
            <a:r>
              <a:rPr lang="en-US" sz="5000" spc="-5">
                <a:solidFill>
                  <a:srgbClr val="000000"/>
                </a:solidFill>
                <a:latin typeface="Avenir"/>
                <a:ea typeface="Avenir"/>
                <a:cs typeface="Avenir"/>
                <a:sym typeface="Avenir"/>
              </a:rPr>
              <a:t>siderations</a:t>
            </a:r>
          </a:p>
        </p:txBody>
      </p:sp>
      <p:sp>
        <p:nvSpPr>
          <p:cNvPr name="TextBox 19" id="19"/>
          <p:cNvSpPr txBox="true"/>
          <p:nvPr/>
        </p:nvSpPr>
        <p:spPr>
          <a:xfrm rot="0">
            <a:off x="5578450" y="571500"/>
            <a:ext cx="4708550" cy="5248275"/>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To establish a baseline in patients who have elevated BP on initial presentation, we instructed clients to monitor BPs at home prior to initiating KAP (it is helpful for clients to start this process during preparation, when indicated)</a:t>
            </a:r>
          </a:p>
          <a:p>
            <a:pPr algn="l" marL="539748" indent="-269874" lvl="1">
              <a:lnSpc>
                <a:spcPts val="2999"/>
              </a:lnSpc>
              <a:buFont typeface="Arial"/>
              <a:buChar char="•"/>
            </a:pPr>
            <a:r>
              <a:rPr lang="en-US" sz="2499" spc="-4">
                <a:solidFill>
                  <a:srgbClr val="FFFFFF"/>
                </a:solidFill>
                <a:latin typeface="Avenir"/>
                <a:ea typeface="Avenir"/>
                <a:cs typeface="Avenir"/>
                <a:sym typeface="Avenir"/>
              </a:rPr>
              <a:t>For those clients whose BP remains elevated, we instructed clients to be evaluated by their PCP prior to initiation of treatment</a:t>
            </a:r>
          </a:p>
        </p:txBody>
      </p:sp>
    </p:spTree>
  </p:cSld>
  <p:clrMapOvr>
    <a:masterClrMapping/>
  </p:clrMapOvr>
</p:sld>
</file>

<file path=ppt/slides/slide41.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427838"/>
            <a:ext cx="4498005"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Medical Con</a:t>
            </a:r>
            <a:r>
              <a:rPr lang="en-US" sz="5000" spc="-5">
                <a:solidFill>
                  <a:srgbClr val="000000"/>
                </a:solidFill>
                <a:latin typeface="Avenir"/>
                <a:ea typeface="Avenir"/>
                <a:cs typeface="Avenir"/>
                <a:sym typeface="Avenir"/>
              </a:rPr>
              <a:t>siderations</a:t>
            </a:r>
          </a:p>
        </p:txBody>
      </p:sp>
      <p:sp>
        <p:nvSpPr>
          <p:cNvPr name="TextBox 19" id="19"/>
          <p:cNvSpPr txBox="true"/>
          <p:nvPr/>
        </p:nvSpPr>
        <p:spPr>
          <a:xfrm rot="0">
            <a:off x="5578450" y="942975"/>
            <a:ext cx="4708550" cy="4505325"/>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Ok to treat clients with diagnosed hypertension, provided systolic pressure is maintained consistently below 140</a:t>
            </a:r>
          </a:p>
          <a:p>
            <a:pPr algn="l" marL="539748" indent="-269874" lvl="1">
              <a:lnSpc>
                <a:spcPts val="2999"/>
              </a:lnSpc>
              <a:buFont typeface="Arial"/>
              <a:buChar char="•"/>
            </a:pPr>
            <a:r>
              <a:rPr lang="en-US" sz="2499" spc="-4">
                <a:solidFill>
                  <a:srgbClr val="FFFFFF"/>
                </a:solidFill>
                <a:latin typeface="Avenir"/>
                <a:ea typeface="Avenir"/>
                <a:cs typeface="Avenir"/>
                <a:sym typeface="Avenir"/>
              </a:rPr>
              <a:t>If SBP 140 immediately prior to injection, we give a single dose of 0.1 mg oral clonidine and recheck BP in 45 minutes (onset of action 30 60 minutes, duration 6 12 hours)</a:t>
            </a:r>
          </a:p>
        </p:txBody>
      </p:sp>
    </p:spTree>
  </p:cSld>
  <p:clrMapOvr>
    <a:masterClrMapping/>
  </p:clrMapOvr>
</p:sld>
</file>

<file path=ppt/slides/slide42.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427838"/>
            <a:ext cx="4498005"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Medical Con</a:t>
            </a:r>
            <a:r>
              <a:rPr lang="en-US" sz="5000" spc="-5">
                <a:solidFill>
                  <a:srgbClr val="000000"/>
                </a:solidFill>
                <a:latin typeface="Avenir"/>
                <a:ea typeface="Avenir"/>
                <a:cs typeface="Avenir"/>
                <a:sym typeface="Avenir"/>
              </a:rPr>
              <a:t>siderations</a:t>
            </a:r>
          </a:p>
        </p:txBody>
      </p:sp>
      <p:sp>
        <p:nvSpPr>
          <p:cNvPr name="TextBox 19" id="19"/>
          <p:cNvSpPr txBox="true"/>
          <p:nvPr/>
        </p:nvSpPr>
        <p:spPr>
          <a:xfrm rot="0">
            <a:off x="5578450" y="783188"/>
            <a:ext cx="4708550" cy="4876800"/>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For clients who receive clonidine before Ketamine injection, client counseling should include changing positions slowly for approximately 6 12 hours post ketamine session, as ketamine duration of action is shorter than that of clonidine, which could cause orthostatic hypotension</a:t>
            </a:r>
          </a:p>
          <a:p>
            <a:pPr algn="l" marL="539748" indent="-269874" lvl="1">
              <a:lnSpc>
                <a:spcPts val="2999"/>
              </a:lnSpc>
              <a:buFont typeface="Arial"/>
              <a:buChar char="•"/>
            </a:pPr>
            <a:r>
              <a:rPr lang="en-US" sz="2499" spc="-4">
                <a:solidFill>
                  <a:srgbClr val="FFFFFF"/>
                </a:solidFill>
                <a:latin typeface="Avenir"/>
                <a:ea typeface="Avenir"/>
                <a:cs typeface="Avenir"/>
                <a:sym typeface="Avenir"/>
              </a:rPr>
              <a:t>&gt; possibility for increased fall risk</a:t>
            </a:r>
          </a:p>
        </p:txBody>
      </p:sp>
    </p:spTree>
  </p:cSld>
  <p:clrMapOvr>
    <a:masterClrMapping/>
  </p:clrMapOvr>
</p:sld>
</file>

<file path=ppt/slides/slide43.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427838"/>
            <a:ext cx="4498005"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Medical Con</a:t>
            </a:r>
            <a:r>
              <a:rPr lang="en-US" sz="5000" spc="-5">
                <a:solidFill>
                  <a:srgbClr val="000000"/>
                </a:solidFill>
                <a:latin typeface="Avenir"/>
                <a:ea typeface="Avenir"/>
                <a:cs typeface="Avenir"/>
                <a:sym typeface="Avenir"/>
              </a:rPr>
              <a:t>siderations</a:t>
            </a:r>
          </a:p>
        </p:txBody>
      </p:sp>
      <p:sp>
        <p:nvSpPr>
          <p:cNvPr name="TextBox 19" id="19"/>
          <p:cNvSpPr txBox="true"/>
          <p:nvPr/>
        </p:nvSpPr>
        <p:spPr>
          <a:xfrm rot="0">
            <a:off x="5578450" y="1024475"/>
            <a:ext cx="4708550" cy="4876800"/>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RN, PA, psychotherapist on site at all times during KAP treatments</a:t>
            </a:r>
          </a:p>
          <a:p>
            <a:pPr algn="l" marL="539748" indent="-269874" lvl="1">
              <a:lnSpc>
                <a:spcPts val="2999"/>
              </a:lnSpc>
              <a:buFont typeface="Arial"/>
              <a:buChar char="•"/>
            </a:pPr>
            <a:r>
              <a:rPr lang="en-US" sz="2499" spc="-4">
                <a:solidFill>
                  <a:srgbClr val="FFFFFF"/>
                </a:solidFill>
                <a:latin typeface="Avenir"/>
                <a:ea typeface="Avenir"/>
                <a:cs typeface="Avenir"/>
                <a:sym typeface="Avenir"/>
              </a:rPr>
              <a:t>All vital signs should be WNL prior to initiating treatment.</a:t>
            </a:r>
          </a:p>
          <a:p>
            <a:pPr algn="l" marL="539748" indent="-269874" lvl="1">
              <a:lnSpc>
                <a:spcPts val="2999"/>
              </a:lnSpc>
              <a:buFont typeface="Arial"/>
              <a:buChar char="•"/>
            </a:pPr>
            <a:r>
              <a:rPr lang="en-US" sz="2499" spc="-4">
                <a:solidFill>
                  <a:srgbClr val="FFFFFF"/>
                </a:solidFill>
                <a:latin typeface="Avenir"/>
                <a:ea typeface="Avenir"/>
                <a:cs typeface="Avenir"/>
                <a:sym typeface="Avenir"/>
              </a:rPr>
              <a:t>HR 60 and 100</a:t>
            </a:r>
          </a:p>
          <a:p>
            <a:pPr algn="l" marL="539748" indent="-269874" lvl="1">
              <a:lnSpc>
                <a:spcPts val="2999"/>
              </a:lnSpc>
              <a:buFont typeface="Arial"/>
              <a:buChar char="•"/>
            </a:pPr>
            <a:r>
              <a:rPr lang="en-US" sz="2499" spc="-4">
                <a:solidFill>
                  <a:srgbClr val="FFFFFF"/>
                </a:solidFill>
                <a:latin typeface="Avenir"/>
                <a:ea typeface="Avenir"/>
                <a:cs typeface="Avenir"/>
                <a:sym typeface="Avenir"/>
              </a:rPr>
              <a:t>Careful consideration of BP as above</a:t>
            </a:r>
          </a:p>
          <a:p>
            <a:pPr algn="l" marL="539748" indent="-269874" lvl="1">
              <a:lnSpc>
                <a:spcPts val="2999"/>
              </a:lnSpc>
              <a:buFont typeface="Arial"/>
              <a:buChar char="•"/>
            </a:pPr>
            <a:r>
              <a:rPr lang="en-US" sz="2499" spc="-4">
                <a:solidFill>
                  <a:srgbClr val="FFFFFF"/>
                </a:solidFill>
                <a:latin typeface="Avenir"/>
                <a:ea typeface="Avenir"/>
                <a:cs typeface="Avenir"/>
                <a:sym typeface="Avenir"/>
              </a:rPr>
              <a:t>History with receiving medications – does the client know their general sensitivity? Decision to treat for N/V preemptively or not</a:t>
            </a:r>
          </a:p>
        </p:txBody>
      </p:sp>
      <p:sp>
        <p:nvSpPr>
          <p:cNvPr name="TextBox 20" id="20"/>
          <p:cNvSpPr txBox="true"/>
          <p:nvPr/>
        </p:nvSpPr>
        <p:spPr>
          <a:xfrm rot="0">
            <a:off x="5578450" y="605375"/>
            <a:ext cx="4758579"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General</a:t>
            </a:r>
          </a:p>
        </p:txBody>
      </p:sp>
      <p:grpSp>
        <p:nvGrpSpPr>
          <p:cNvPr name="Group 21" id="21"/>
          <p:cNvGrpSpPr/>
          <p:nvPr/>
        </p:nvGrpSpPr>
        <p:grpSpPr>
          <a:xfrm rot="0">
            <a:off x="4541869" y="537625"/>
            <a:ext cx="1036581" cy="612718"/>
            <a:chOff x="0" y="0"/>
            <a:chExt cx="4600052" cy="2719070"/>
          </a:xfrm>
        </p:grpSpPr>
        <p:sp>
          <p:nvSpPr>
            <p:cNvPr name="Freeform 22" id="22"/>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3" id="23"/>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Tree>
  </p:cSld>
  <p:clrMapOvr>
    <a:masterClrMapping/>
  </p:clrMapOvr>
</p:sld>
</file>

<file path=ppt/slides/slide44.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427838"/>
            <a:ext cx="4498005"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Medical Con</a:t>
            </a:r>
            <a:r>
              <a:rPr lang="en-US" sz="5000" spc="-5">
                <a:solidFill>
                  <a:srgbClr val="000000"/>
                </a:solidFill>
                <a:latin typeface="Avenir"/>
                <a:ea typeface="Avenir"/>
                <a:cs typeface="Avenir"/>
                <a:sym typeface="Avenir"/>
              </a:rPr>
              <a:t>siderations</a:t>
            </a:r>
          </a:p>
        </p:txBody>
      </p:sp>
      <p:sp>
        <p:nvSpPr>
          <p:cNvPr name="TextBox 19" id="19"/>
          <p:cNvSpPr txBox="true"/>
          <p:nvPr/>
        </p:nvSpPr>
        <p:spPr>
          <a:xfrm rot="0">
            <a:off x="5578450" y="385763"/>
            <a:ext cx="4708550" cy="5619750"/>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Injection sites – generally deltoid, altering injection sites</a:t>
            </a:r>
          </a:p>
          <a:p>
            <a:pPr algn="l" marL="539748" indent="-269874" lvl="1">
              <a:lnSpc>
                <a:spcPts val="2999"/>
              </a:lnSpc>
              <a:buFont typeface="Arial"/>
              <a:buChar char="•"/>
            </a:pPr>
            <a:r>
              <a:rPr lang="en-US" sz="2499" spc="-4">
                <a:solidFill>
                  <a:srgbClr val="FFFFFF"/>
                </a:solidFill>
                <a:latin typeface="Avenir"/>
                <a:ea typeface="Avenir"/>
                <a:cs typeface="Avenir"/>
                <a:sym typeface="Avenir"/>
              </a:rPr>
              <a:t>Proximity of KAP room/KAP recliner to bathroom – ketamine often causes a sensation of needing to urinate. Ambulating to the bathroom safely with assistance. Considerations of environment as client experiencing psychedelic state &gt; may be hypersensitive to lights, sound, stimulation</a:t>
            </a:r>
          </a:p>
        </p:txBody>
      </p:sp>
    </p:spTree>
  </p:cSld>
  <p:clrMapOvr>
    <a:masterClrMapping/>
  </p:clrMapOvr>
</p:sld>
</file>

<file path=ppt/slides/slide45.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427838"/>
            <a:ext cx="4498005"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Medical Con</a:t>
            </a:r>
            <a:r>
              <a:rPr lang="en-US" sz="5000" spc="-5">
                <a:solidFill>
                  <a:srgbClr val="000000"/>
                </a:solidFill>
                <a:latin typeface="Avenir"/>
                <a:ea typeface="Avenir"/>
                <a:cs typeface="Avenir"/>
                <a:sym typeface="Avenir"/>
              </a:rPr>
              <a:t>siderations</a:t>
            </a:r>
          </a:p>
        </p:txBody>
      </p:sp>
      <p:sp>
        <p:nvSpPr>
          <p:cNvPr name="TextBox 19" id="19"/>
          <p:cNvSpPr txBox="true"/>
          <p:nvPr/>
        </p:nvSpPr>
        <p:spPr>
          <a:xfrm rot="0">
            <a:off x="5578450" y="111675"/>
            <a:ext cx="4708550" cy="6219825"/>
          </a:xfrm>
          <a:prstGeom prst="rect">
            <a:avLst/>
          </a:prstGeom>
        </p:spPr>
        <p:txBody>
          <a:bodyPr anchor="t" rtlCol="false" tIns="0" lIns="0" bIns="0" rIns="0">
            <a:spAutoFit/>
          </a:bodyPr>
          <a:lstStyle/>
          <a:p>
            <a:pPr algn="l" marL="496569" indent="-248284" lvl="1">
              <a:lnSpc>
                <a:spcPts val="2759"/>
              </a:lnSpc>
              <a:buFont typeface="Arial"/>
              <a:buChar char="•"/>
            </a:pPr>
            <a:r>
              <a:rPr lang="en-US" sz="2299" spc="-4">
                <a:solidFill>
                  <a:srgbClr val="FFFFFF"/>
                </a:solidFill>
                <a:latin typeface="Avenir"/>
                <a:ea typeface="Avenir"/>
                <a:cs typeface="Avenir"/>
                <a:sym typeface="Avenir"/>
              </a:rPr>
              <a:t>Metabolization rate – some clients metabolize the drug faster than others &gt; need for additional dose during sessions &gt; discussed with KAP team before next session</a:t>
            </a:r>
          </a:p>
          <a:p>
            <a:pPr algn="l" marL="496569" indent="-248284" lvl="1">
              <a:lnSpc>
                <a:spcPts val="2759"/>
              </a:lnSpc>
              <a:buFont typeface="Arial"/>
              <a:buChar char="•"/>
            </a:pPr>
            <a:r>
              <a:rPr lang="en-US" sz="2299" spc="-4">
                <a:solidFill>
                  <a:srgbClr val="FFFFFF"/>
                </a:solidFill>
                <a:latin typeface="Avenir"/>
                <a:ea typeface="Avenir"/>
                <a:cs typeface="Avenir"/>
                <a:sym typeface="Avenir"/>
              </a:rPr>
              <a:t>Dosing – 0.5 mg/kg starting dose with an increase of 0.1 mg/kg for subsequent sessions as tolerated. Ex: 0.5mg/kg session 1, 0.6 mg/kg session 2, and so on</a:t>
            </a:r>
          </a:p>
          <a:p>
            <a:pPr algn="l" marL="496569" indent="-248284" lvl="1">
              <a:lnSpc>
                <a:spcPts val="2759"/>
              </a:lnSpc>
              <a:buFont typeface="Arial"/>
              <a:buChar char="•"/>
            </a:pPr>
            <a:r>
              <a:rPr lang="en-US" sz="2299" spc="-4">
                <a:solidFill>
                  <a:srgbClr val="FFFFFF"/>
                </a:solidFill>
                <a:latin typeface="Avenir"/>
                <a:ea typeface="Avenir"/>
                <a:cs typeface="Avenir"/>
                <a:sym typeface="Avenir"/>
              </a:rPr>
              <a:t>Communication about what to expect from a medical standpoint with clients</a:t>
            </a:r>
          </a:p>
          <a:p>
            <a:pPr algn="l" marL="496569" indent="-248284" lvl="1">
              <a:lnSpc>
                <a:spcPts val="2759"/>
              </a:lnSpc>
              <a:buFont typeface="Arial"/>
              <a:buChar char="•"/>
            </a:pPr>
            <a:r>
              <a:rPr lang="en-US" sz="2299" spc="-4">
                <a:solidFill>
                  <a:srgbClr val="FFFFFF"/>
                </a:solidFill>
                <a:latin typeface="Avenir"/>
                <a:ea typeface="Avenir"/>
                <a:cs typeface="Avenir"/>
                <a:sym typeface="Avenir"/>
              </a:rPr>
              <a:t>Implementing safety plan – involving trusted family members/friends/therapist/RN</a:t>
            </a:r>
          </a:p>
        </p:txBody>
      </p:sp>
    </p:spTree>
  </p:cSld>
  <p:clrMapOvr>
    <a:masterClrMapping/>
  </p:clrMapOvr>
</p:sld>
</file>

<file path=ppt/slides/slide46.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427838"/>
            <a:ext cx="4498005"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Medical Con</a:t>
            </a:r>
            <a:r>
              <a:rPr lang="en-US" sz="5000" spc="-5">
                <a:solidFill>
                  <a:srgbClr val="000000"/>
                </a:solidFill>
                <a:latin typeface="Avenir"/>
                <a:ea typeface="Avenir"/>
                <a:cs typeface="Avenir"/>
                <a:sym typeface="Avenir"/>
              </a:rPr>
              <a:t>siderations</a:t>
            </a:r>
          </a:p>
        </p:txBody>
      </p:sp>
      <p:sp>
        <p:nvSpPr>
          <p:cNvPr name="TextBox 19" id="19"/>
          <p:cNvSpPr txBox="true"/>
          <p:nvPr/>
        </p:nvSpPr>
        <p:spPr>
          <a:xfrm rot="0">
            <a:off x="5578450" y="667267"/>
            <a:ext cx="4708550" cy="5534025"/>
          </a:xfrm>
          <a:prstGeom prst="rect">
            <a:avLst/>
          </a:prstGeom>
        </p:spPr>
        <p:txBody>
          <a:bodyPr anchor="t" rtlCol="false" tIns="0" lIns="0" bIns="0" rIns="0">
            <a:spAutoFit/>
          </a:bodyPr>
          <a:lstStyle/>
          <a:p>
            <a:pPr algn="l" marL="431801" indent="-215900" lvl="1">
              <a:lnSpc>
                <a:spcPts val="2400"/>
              </a:lnSpc>
              <a:buFont typeface="Arial"/>
              <a:buChar char="•"/>
            </a:pPr>
            <a:r>
              <a:rPr lang="en-US" sz="2000" spc="-4">
                <a:solidFill>
                  <a:srgbClr val="FFFFFF"/>
                </a:solidFill>
                <a:latin typeface="Avenir"/>
                <a:ea typeface="Avenir"/>
                <a:cs typeface="Avenir"/>
                <a:sym typeface="Avenir"/>
              </a:rPr>
              <a:t>Laryngospasm - Rare 1 2% of cases</a:t>
            </a:r>
          </a:p>
          <a:p>
            <a:pPr algn="l" marL="863601" indent="-287867" lvl="2">
              <a:lnSpc>
                <a:spcPts val="2400"/>
              </a:lnSpc>
              <a:buFont typeface="Arial"/>
              <a:buChar char="⚬"/>
            </a:pPr>
            <a:r>
              <a:rPr lang="en-US" sz="2000" spc="-4">
                <a:solidFill>
                  <a:srgbClr val="FFFFFF"/>
                </a:solidFill>
                <a:latin typeface="Avenir"/>
                <a:ea typeface="Avenir"/>
                <a:cs typeface="Avenir"/>
                <a:sym typeface="Avenir"/>
              </a:rPr>
              <a:t>&gt; Rare but potentially severe adverse effect</a:t>
            </a:r>
          </a:p>
          <a:p>
            <a:pPr algn="l" marL="431801" indent="-215900" lvl="1">
              <a:lnSpc>
                <a:spcPts val="2400"/>
              </a:lnSpc>
              <a:buFont typeface="Arial"/>
              <a:buChar char="•"/>
            </a:pPr>
            <a:r>
              <a:rPr lang="en-US" sz="2000" spc="-4">
                <a:solidFill>
                  <a:srgbClr val="FFFFFF"/>
                </a:solidFill>
                <a:latin typeface="Avenir"/>
                <a:ea typeface="Avenir"/>
                <a:cs typeface="Avenir"/>
                <a:sym typeface="Avenir"/>
              </a:rPr>
              <a:t>Symptoms: no effective respirations, inspiratory stridor, drooling, paradoxical chest movement, cyanosis</a:t>
            </a:r>
          </a:p>
          <a:p>
            <a:pPr algn="l" marL="431801" indent="-215900" lvl="1">
              <a:lnSpc>
                <a:spcPts val="2400"/>
              </a:lnSpc>
              <a:buFont typeface="Arial"/>
              <a:buChar char="•"/>
            </a:pPr>
            <a:r>
              <a:rPr lang="en-US" sz="2000" spc="-4">
                <a:solidFill>
                  <a:srgbClr val="FFFFFF"/>
                </a:solidFill>
                <a:latin typeface="Avenir"/>
                <a:ea typeface="Avenir"/>
                <a:cs typeface="Avenir"/>
                <a:sym typeface="Avenir"/>
              </a:rPr>
              <a:t>Immediate Actions &gt; Call 911 emergency support immediately</a:t>
            </a:r>
          </a:p>
          <a:p>
            <a:pPr algn="l" marL="863601" indent="-287867" lvl="2">
              <a:lnSpc>
                <a:spcPts val="2400"/>
              </a:lnSpc>
              <a:buFont typeface="Arial"/>
              <a:buChar char="⚬"/>
            </a:pPr>
            <a:r>
              <a:rPr lang="en-US" sz="2000" spc="-4">
                <a:solidFill>
                  <a:srgbClr val="FFFFFF"/>
                </a:solidFill>
                <a:latin typeface="Avenir"/>
                <a:ea typeface="Avenir"/>
                <a:cs typeface="Avenir"/>
                <a:sym typeface="Avenir"/>
              </a:rPr>
              <a:t>&gt; Assist airway via head tilt/jaw thrust maneuver</a:t>
            </a:r>
          </a:p>
          <a:p>
            <a:pPr algn="l" marL="863601" indent="-287867" lvl="2">
              <a:lnSpc>
                <a:spcPts val="2400"/>
              </a:lnSpc>
              <a:buFont typeface="Arial"/>
              <a:buChar char="⚬"/>
            </a:pPr>
            <a:r>
              <a:rPr lang="en-US" sz="2000" spc="-4">
                <a:solidFill>
                  <a:srgbClr val="FFFFFF"/>
                </a:solidFill>
                <a:latin typeface="Avenir"/>
                <a:ea typeface="Avenir"/>
                <a:cs typeface="Avenir"/>
                <a:sym typeface="Avenir"/>
              </a:rPr>
              <a:t>&gt; P</a:t>
            </a:r>
            <a:r>
              <a:rPr lang="en-US" sz="2000" spc="-4">
                <a:solidFill>
                  <a:srgbClr val="FFFFFF"/>
                </a:solidFill>
                <a:latin typeface="Avenir"/>
                <a:ea typeface="Avenir"/>
                <a:cs typeface="Avenir"/>
                <a:sym typeface="Avenir"/>
              </a:rPr>
              <a:t>rovide positive pressure ventilation via BVM ** no O2 available at MHBHC clinic</a:t>
            </a:r>
          </a:p>
          <a:p>
            <a:pPr algn="l" marL="863601" indent="-287867" lvl="2">
              <a:lnSpc>
                <a:spcPts val="2400"/>
              </a:lnSpc>
              <a:buFont typeface="Arial"/>
              <a:buChar char="⚬"/>
            </a:pPr>
            <a:r>
              <a:rPr lang="en-US" sz="2000" spc="-4">
                <a:solidFill>
                  <a:srgbClr val="FFFFFF"/>
                </a:solidFill>
                <a:latin typeface="Avenir"/>
                <a:ea typeface="Avenir"/>
                <a:cs typeface="Avenir"/>
                <a:sym typeface="Avenir"/>
              </a:rPr>
              <a:t>&gt; Follow general ACLS protocols if needed, AED available</a:t>
            </a:r>
          </a:p>
          <a:p>
            <a:pPr algn="l" marL="431801" indent="-215900" lvl="1">
              <a:lnSpc>
                <a:spcPts val="2400"/>
              </a:lnSpc>
              <a:buFont typeface="Arial"/>
              <a:buChar char="•"/>
            </a:pPr>
            <a:r>
              <a:rPr lang="en-US" sz="2000" spc="-4">
                <a:solidFill>
                  <a:srgbClr val="FFFFFF"/>
                </a:solidFill>
                <a:latin typeface="Avenir"/>
                <a:ea typeface="Avenir"/>
                <a:cs typeface="Avenir"/>
                <a:sym typeface="Avenir"/>
              </a:rPr>
              <a:t>Allergic Reactions &gt; Rare, IM epinephrine available in clinic</a:t>
            </a:r>
          </a:p>
        </p:txBody>
      </p:sp>
      <p:sp>
        <p:nvSpPr>
          <p:cNvPr name="TextBox 20" id="20"/>
          <p:cNvSpPr txBox="true"/>
          <p:nvPr/>
        </p:nvSpPr>
        <p:spPr>
          <a:xfrm rot="0">
            <a:off x="5578450" y="248167"/>
            <a:ext cx="4758579"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Adverse reactions</a:t>
            </a:r>
          </a:p>
        </p:txBody>
      </p:sp>
      <p:grpSp>
        <p:nvGrpSpPr>
          <p:cNvPr name="Group 21" id="21"/>
          <p:cNvGrpSpPr/>
          <p:nvPr/>
        </p:nvGrpSpPr>
        <p:grpSpPr>
          <a:xfrm rot="0">
            <a:off x="4541869" y="180418"/>
            <a:ext cx="1036581" cy="612718"/>
            <a:chOff x="0" y="0"/>
            <a:chExt cx="4600052" cy="2719070"/>
          </a:xfrm>
        </p:grpSpPr>
        <p:sp>
          <p:nvSpPr>
            <p:cNvPr name="Freeform 22" id="22"/>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3" id="23"/>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Tree>
  </p:cSld>
  <p:clrMapOvr>
    <a:masterClrMapping/>
  </p:clrMapOvr>
</p:sld>
</file>

<file path=ppt/slides/slide47.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427838"/>
            <a:ext cx="4498005"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Medical Con</a:t>
            </a:r>
            <a:r>
              <a:rPr lang="en-US" sz="5000" spc="-5">
                <a:solidFill>
                  <a:srgbClr val="000000"/>
                </a:solidFill>
                <a:latin typeface="Avenir"/>
                <a:ea typeface="Avenir"/>
                <a:cs typeface="Avenir"/>
                <a:sym typeface="Avenir"/>
              </a:rPr>
              <a:t>siderations</a:t>
            </a:r>
          </a:p>
        </p:txBody>
      </p:sp>
      <p:sp>
        <p:nvSpPr>
          <p:cNvPr name="TextBox 19" id="19"/>
          <p:cNvSpPr txBox="true"/>
          <p:nvPr/>
        </p:nvSpPr>
        <p:spPr>
          <a:xfrm rot="0">
            <a:off x="5578450" y="1000662"/>
            <a:ext cx="4708550" cy="4924425"/>
          </a:xfrm>
          <a:prstGeom prst="rect">
            <a:avLst/>
          </a:prstGeom>
        </p:spPr>
        <p:txBody>
          <a:bodyPr anchor="t" rtlCol="false" tIns="0" lIns="0" bIns="0" rIns="0">
            <a:spAutoFit/>
          </a:bodyPr>
          <a:lstStyle/>
          <a:p>
            <a:pPr algn="l" marL="431801" indent="-215900" lvl="1">
              <a:lnSpc>
                <a:spcPts val="2400"/>
              </a:lnSpc>
              <a:buFont typeface="Arial"/>
              <a:buChar char="•"/>
            </a:pPr>
            <a:r>
              <a:rPr lang="en-US" sz="2000" spc="-4">
                <a:solidFill>
                  <a:srgbClr val="FFFFFF"/>
                </a:solidFill>
                <a:latin typeface="Avenir"/>
                <a:ea typeface="Avenir"/>
                <a:cs typeface="Avenir"/>
                <a:sym typeface="Avenir"/>
              </a:rPr>
              <a:t>Nausea and vomiting &gt; can be treated preemptively or as needed with oral Zofran</a:t>
            </a:r>
          </a:p>
          <a:p>
            <a:pPr algn="l" marL="431801" indent="-215900" lvl="1">
              <a:lnSpc>
                <a:spcPts val="2400"/>
              </a:lnSpc>
              <a:buFont typeface="Arial"/>
              <a:buChar char="•"/>
            </a:pPr>
            <a:r>
              <a:rPr lang="en-US" sz="2000" spc="-4">
                <a:solidFill>
                  <a:srgbClr val="FFFFFF"/>
                </a:solidFill>
                <a:latin typeface="Avenir"/>
                <a:ea typeface="Avenir"/>
                <a:cs typeface="Avenir"/>
                <a:sym typeface="Avenir"/>
              </a:rPr>
              <a:t>Rash – typically self-limiting</a:t>
            </a:r>
          </a:p>
          <a:p>
            <a:pPr algn="l" marL="431801" indent="-215900" lvl="1">
              <a:lnSpc>
                <a:spcPts val="2400"/>
              </a:lnSpc>
              <a:buFont typeface="Arial"/>
              <a:buChar char="•"/>
            </a:pPr>
            <a:r>
              <a:rPr lang="en-US" sz="2000" spc="-4">
                <a:solidFill>
                  <a:srgbClr val="FFFFFF"/>
                </a:solidFill>
                <a:latin typeface="Avenir"/>
                <a:ea typeface="Avenir"/>
                <a:cs typeface="Avenir"/>
                <a:sym typeface="Avenir"/>
              </a:rPr>
              <a:t>Hypersalivation – less common in subanesthetic doses, if it occurs typically resolves</a:t>
            </a:r>
          </a:p>
          <a:p>
            <a:pPr algn="l" marL="431801" indent="-215900" lvl="1">
              <a:lnSpc>
                <a:spcPts val="2400"/>
              </a:lnSpc>
              <a:buFont typeface="Arial"/>
              <a:buChar char="•"/>
            </a:pPr>
            <a:r>
              <a:rPr lang="en-US" sz="2000" spc="-4">
                <a:solidFill>
                  <a:srgbClr val="FFFFFF"/>
                </a:solidFill>
                <a:latin typeface="Avenir"/>
                <a:ea typeface="Avenir"/>
                <a:cs typeface="Avenir"/>
                <a:sym typeface="Avenir"/>
              </a:rPr>
              <a:t>Dizziness – assist</a:t>
            </a:r>
            <a:r>
              <a:rPr lang="en-US" sz="2000" spc="-4">
                <a:solidFill>
                  <a:srgbClr val="FFFFFF"/>
                </a:solidFill>
                <a:latin typeface="Avenir"/>
                <a:ea typeface="Avenir"/>
                <a:cs typeface="Avenir"/>
                <a:sym typeface="Avenir"/>
              </a:rPr>
              <a:t> i</a:t>
            </a:r>
            <a:r>
              <a:rPr lang="en-US" sz="2000" spc="-4">
                <a:solidFill>
                  <a:srgbClr val="FFFFFF"/>
                </a:solidFill>
                <a:latin typeface="Avenir"/>
                <a:ea typeface="Avenir"/>
                <a:cs typeface="Avenir"/>
                <a:sym typeface="Avenir"/>
              </a:rPr>
              <a:t>n standing to assess for potential dizziness at the end of the session</a:t>
            </a:r>
          </a:p>
          <a:p>
            <a:pPr algn="l" marL="431801" indent="-215900" lvl="1">
              <a:lnSpc>
                <a:spcPts val="2400"/>
              </a:lnSpc>
              <a:buFont typeface="Arial"/>
              <a:buChar char="•"/>
            </a:pPr>
            <a:r>
              <a:rPr lang="en-US" sz="2000" spc="-4">
                <a:solidFill>
                  <a:srgbClr val="FFFFFF"/>
                </a:solidFill>
                <a:latin typeface="Avenir"/>
                <a:ea typeface="Avenir"/>
                <a:cs typeface="Avenir"/>
                <a:sym typeface="Avenir"/>
              </a:rPr>
              <a:t>Pain at the injection site – common and self-limiting. Ice pack per client request</a:t>
            </a:r>
          </a:p>
          <a:p>
            <a:pPr algn="l" marL="431801" indent="-215900" lvl="1">
              <a:lnSpc>
                <a:spcPts val="2400"/>
              </a:lnSpc>
              <a:buFont typeface="Arial"/>
              <a:buChar char="•"/>
            </a:pPr>
            <a:r>
              <a:rPr lang="en-US" sz="2000" spc="-4">
                <a:solidFill>
                  <a:srgbClr val="FFFFFF"/>
                </a:solidFill>
                <a:latin typeface="Avenir"/>
                <a:ea typeface="Avenir"/>
                <a:cs typeface="Avenir"/>
                <a:sym typeface="Avenir"/>
              </a:rPr>
              <a:t>Ha</a:t>
            </a:r>
            <a:r>
              <a:rPr lang="en-US" sz="2000" spc="-4">
                <a:solidFill>
                  <a:srgbClr val="FFFFFF"/>
                </a:solidFill>
                <a:latin typeface="Avenir"/>
                <a:ea typeface="Avenir"/>
                <a:cs typeface="Avenir"/>
                <a:sym typeface="Avenir"/>
              </a:rPr>
              <a:t>llucinations – expected in some cases, support the client verbally and use therapeutic touch as needed</a:t>
            </a:r>
          </a:p>
        </p:txBody>
      </p:sp>
      <p:sp>
        <p:nvSpPr>
          <p:cNvPr name="TextBox 20" id="20"/>
          <p:cNvSpPr txBox="true"/>
          <p:nvPr/>
        </p:nvSpPr>
        <p:spPr>
          <a:xfrm rot="0">
            <a:off x="5578450" y="581562"/>
            <a:ext cx="4758579"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Common Side Effects</a:t>
            </a:r>
          </a:p>
        </p:txBody>
      </p:sp>
      <p:grpSp>
        <p:nvGrpSpPr>
          <p:cNvPr name="Group 21" id="21"/>
          <p:cNvGrpSpPr/>
          <p:nvPr/>
        </p:nvGrpSpPr>
        <p:grpSpPr>
          <a:xfrm rot="0">
            <a:off x="4541869" y="513813"/>
            <a:ext cx="1036581" cy="612718"/>
            <a:chOff x="0" y="0"/>
            <a:chExt cx="4600052" cy="2719070"/>
          </a:xfrm>
        </p:grpSpPr>
        <p:sp>
          <p:nvSpPr>
            <p:cNvPr name="Freeform 22" id="22"/>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3" id="23"/>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Tree>
  </p:cSld>
  <p:clrMapOvr>
    <a:masterClrMapping/>
  </p:clrMapOvr>
</p:sld>
</file>

<file path=ppt/slides/slide48.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427838"/>
            <a:ext cx="4498005"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Medical Con</a:t>
            </a:r>
            <a:r>
              <a:rPr lang="en-US" sz="5000" spc="-5">
                <a:solidFill>
                  <a:srgbClr val="000000"/>
                </a:solidFill>
                <a:latin typeface="Avenir"/>
                <a:ea typeface="Avenir"/>
                <a:cs typeface="Avenir"/>
                <a:sym typeface="Avenir"/>
              </a:rPr>
              <a:t>siderations</a:t>
            </a:r>
          </a:p>
        </p:txBody>
      </p:sp>
      <p:sp>
        <p:nvSpPr>
          <p:cNvPr name="TextBox 19" id="19"/>
          <p:cNvSpPr txBox="true"/>
          <p:nvPr/>
        </p:nvSpPr>
        <p:spPr>
          <a:xfrm rot="0">
            <a:off x="5634655" y="1447800"/>
            <a:ext cx="4708550" cy="4314825"/>
          </a:xfrm>
          <a:prstGeom prst="rect">
            <a:avLst/>
          </a:prstGeom>
        </p:spPr>
        <p:txBody>
          <a:bodyPr anchor="t" rtlCol="false" tIns="0" lIns="0" bIns="0" rIns="0">
            <a:spAutoFit/>
          </a:bodyPr>
          <a:lstStyle/>
          <a:p>
            <a:pPr algn="l" marL="431801" indent="-215900" lvl="1">
              <a:lnSpc>
                <a:spcPts val="2400"/>
              </a:lnSpc>
              <a:buFont typeface="Arial"/>
              <a:buChar char="•"/>
            </a:pPr>
            <a:r>
              <a:rPr lang="en-US" sz="2000" spc="-4">
                <a:solidFill>
                  <a:srgbClr val="FFFFFF"/>
                </a:solidFill>
                <a:latin typeface="Avenir"/>
                <a:ea typeface="Avenir"/>
                <a:cs typeface="Avenir"/>
                <a:sym typeface="Avenir"/>
              </a:rPr>
              <a:t>Benzodiazepines – may blunt ketamineʼs anti depressive and dissociative effects</a:t>
            </a:r>
          </a:p>
          <a:p>
            <a:pPr algn="l" marL="431801" indent="-215900" lvl="1">
              <a:lnSpc>
                <a:spcPts val="2400"/>
              </a:lnSpc>
              <a:buFont typeface="Arial"/>
              <a:buChar char="•"/>
            </a:pPr>
            <a:r>
              <a:rPr lang="en-US" sz="2000" spc="-4">
                <a:solidFill>
                  <a:srgbClr val="FFFFFF"/>
                </a:solidFill>
                <a:latin typeface="Avenir"/>
                <a:ea typeface="Avenir"/>
                <a:cs typeface="Avenir"/>
                <a:sym typeface="Avenir"/>
              </a:rPr>
              <a:t>L</a:t>
            </a:r>
            <a:r>
              <a:rPr lang="en-US" sz="2000" spc="-4">
                <a:solidFill>
                  <a:srgbClr val="FFFFFF"/>
                </a:solidFill>
                <a:latin typeface="Avenir"/>
                <a:ea typeface="Avenir"/>
                <a:cs typeface="Avenir"/>
                <a:sym typeface="Avenir"/>
              </a:rPr>
              <a:t>amotrigine – may attenuate ketamine's effects</a:t>
            </a:r>
          </a:p>
          <a:p>
            <a:pPr algn="l" marL="431801" indent="-215900" lvl="1">
              <a:lnSpc>
                <a:spcPts val="2400"/>
              </a:lnSpc>
              <a:buFont typeface="Arial"/>
              <a:buChar char="•"/>
            </a:pPr>
            <a:r>
              <a:rPr lang="en-US" sz="2000" spc="-4">
                <a:solidFill>
                  <a:srgbClr val="FFFFFF"/>
                </a:solidFill>
                <a:latin typeface="Avenir"/>
                <a:ea typeface="Avenir"/>
                <a:cs typeface="Avenir"/>
                <a:sym typeface="Avenir"/>
              </a:rPr>
              <a:t>Antipsychotics – haloperidol,</a:t>
            </a:r>
            <a:r>
              <a:rPr lang="en-US" sz="2000" spc="-4">
                <a:solidFill>
                  <a:srgbClr val="FFFFFF"/>
                </a:solidFill>
                <a:latin typeface="Avenir"/>
                <a:ea typeface="Avenir"/>
                <a:cs typeface="Avenir"/>
                <a:sym typeface="Avenir"/>
              </a:rPr>
              <a:t> ri</a:t>
            </a:r>
            <a:r>
              <a:rPr lang="en-US" sz="2000" spc="-4">
                <a:solidFill>
                  <a:srgbClr val="FFFFFF"/>
                </a:solidFill>
                <a:latin typeface="Avenir"/>
                <a:ea typeface="Avenir"/>
                <a:cs typeface="Avenir"/>
                <a:sym typeface="Avenir"/>
              </a:rPr>
              <a:t>speridone, etc. – may reduce ketamine's antidepressant effects</a:t>
            </a:r>
          </a:p>
          <a:p>
            <a:pPr algn="l" marL="431801" indent="-215900" lvl="1">
              <a:lnSpc>
                <a:spcPts val="2400"/>
              </a:lnSpc>
              <a:buFont typeface="Arial"/>
              <a:buChar char="•"/>
            </a:pPr>
            <a:r>
              <a:rPr lang="en-US" sz="2000" spc="-4">
                <a:solidFill>
                  <a:srgbClr val="FFFFFF"/>
                </a:solidFill>
                <a:latin typeface="Avenir"/>
                <a:ea typeface="Avenir"/>
                <a:cs typeface="Avenir"/>
                <a:sym typeface="Avenir"/>
              </a:rPr>
              <a:t>Lithium – may reduce ketamine's effects</a:t>
            </a:r>
          </a:p>
          <a:p>
            <a:pPr algn="l" marL="431801" indent="-215900" lvl="1">
              <a:lnSpc>
                <a:spcPts val="2400"/>
              </a:lnSpc>
              <a:buFont typeface="Arial"/>
              <a:buChar char="•"/>
            </a:pPr>
            <a:r>
              <a:rPr lang="en-US" sz="2000" spc="-4">
                <a:solidFill>
                  <a:srgbClr val="FFFFFF"/>
                </a:solidFill>
                <a:latin typeface="Avenir"/>
                <a:ea typeface="Avenir"/>
                <a:cs typeface="Avenir"/>
                <a:sym typeface="Avenir"/>
              </a:rPr>
              <a:t>S</a:t>
            </a:r>
            <a:r>
              <a:rPr lang="en-US" sz="2000" spc="-4">
                <a:solidFill>
                  <a:srgbClr val="FFFFFF"/>
                </a:solidFill>
                <a:latin typeface="Avenir"/>
                <a:ea typeface="Avenir"/>
                <a:cs typeface="Avenir"/>
                <a:sym typeface="Avenir"/>
              </a:rPr>
              <a:t>timulants ADHD) methylphenidate, amphetamines – may increase BP further due to sympathomimetic effects</a:t>
            </a:r>
          </a:p>
        </p:txBody>
      </p:sp>
      <p:sp>
        <p:nvSpPr>
          <p:cNvPr name="TextBox 20" id="20"/>
          <p:cNvSpPr txBox="true"/>
          <p:nvPr/>
        </p:nvSpPr>
        <p:spPr>
          <a:xfrm rot="0">
            <a:off x="5634655" y="619125"/>
            <a:ext cx="4870989" cy="87630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Contraindications with Concomitant Medications</a:t>
            </a:r>
          </a:p>
        </p:txBody>
      </p:sp>
      <p:grpSp>
        <p:nvGrpSpPr>
          <p:cNvPr name="Group 21" id="21"/>
          <p:cNvGrpSpPr/>
          <p:nvPr/>
        </p:nvGrpSpPr>
        <p:grpSpPr>
          <a:xfrm rot="0">
            <a:off x="4505432" y="676275"/>
            <a:ext cx="1036581" cy="612718"/>
            <a:chOff x="0" y="0"/>
            <a:chExt cx="4600052" cy="2719070"/>
          </a:xfrm>
        </p:grpSpPr>
        <p:sp>
          <p:nvSpPr>
            <p:cNvPr name="Freeform 22" id="22"/>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3" id="23"/>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Tree>
  </p:cSld>
  <p:clrMapOvr>
    <a:masterClrMapping/>
  </p:clrMapOvr>
</p:sld>
</file>

<file path=ppt/slides/slide49.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427838"/>
            <a:ext cx="4498005"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Medical Con</a:t>
            </a:r>
            <a:r>
              <a:rPr lang="en-US" sz="5000" spc="-5">
                <a:solidFill>
                  <a:srgbClr val="000000"/>
                </a:solidFill>
                <a:latin typeface="Avenir"/>
                <a:ea typeface="Avenir"/>
                <a:cs typeface="Avenir"/>
                <a:sym typeface="Avenir"/>
              </a:rPr>
              <a:t>siderations</a:t>
            </a:r>
          </a:p>
        </p:txBody>
      </p:sp>
      <p:sp>
        <p:nvSpPr>
          <p:cNvPr name="TextBox 19" id="19"/>
          <p:cNvSpPr txBox="true"/>
          <p:nvPr/>
        </p:nvSpPr>
        <p:spPr>
          <a:xfrm rot="0">
            <a:off x="5649786" y="901759"/>
            <a:ext cx="4708550" cy="5229225"/>
          </a:xfrm>
          <a:prstGeom prst="rect">
            <a:avLst/>
          </a:prstGeom>
        </p:spPr>
        <p:txBody>
          <a:bodyPr anchor="t" rtlCol="false" tIns="0" lIns="0" bIns="0" rIns="0">
            <a:spAutoFit/>
          </a:bodyPr>
          <a:lstStyle/>
          <a:p>
            <a:pPr algn="l" marL="431801" indent="-215900" lvl="1">
              <a:lnSpc>
                <a:spcPts val="2400"/>
              </a:lnSpc>
              <a:buFont typeface="Arial"/>
              <a:buChar char="•"/>
            </a:pPr>
            <a:r>
              <a:rPr lang="en-US" sz="2000" spc="-4">
                <a:solidFill>
                  <a:srgbClr val="FFFFFF"/>
                </a:solidFill>
                <a:latin typeface="Avenir"/>
                <a:ea typeface="Avenir"/>
                <a:cs typeface="Avenir"/>
                <a:sym typeface="Avenir"/>
              </a:rPr>
              <a:t>Increased ICP Ex client: 8 months post TBI with continued neuro symptoms &gt; clearance from the clients neurologist was recommended.</a:t>
            </a:r>
          </a:p>
          <a:p>
            <a:pPr algn="l" marL="431801" indent="-215900" lvl="1">
              <a:lnSpc>
                <a:spcPts val="2400"/>
              </a:lnSpc>
              <a:buFont typeface="Arial"/>
              <a:buChar char="•"/>
            </a:pPr>
            <a:r>
              <a:rPr lang="en-US" sz="2000" spc="-4">
                <a:solidFill>
                  <a:srgbClr val="FFFFFF"/>
                </a:solidFill>
                <a:latin typeface="Avenir"/>
                <a:ea typeface="Avenir"/>
                <a:cs typeface="Avenir"/>
                <a:sym typeface="Avenir"/>
              </a:rPr>
              <a:t>Increased IOP- certain types of glaucoma</a:t>
            </a:r>
          </a:p>
          <a:p>
            <a:pPr algn="l" marL="431801" indent="-215900" lvl="1">
              <a:lnSpc>
                <a:spcPts val="2400"/>
              </a:lnSpc>
              <a:buFont typeface="Arial"/>
              <a:buChar char="•"/>
            </a:pPr>
            <a:r>
              <a:rPr lang="en-US" sz="2000" spc="-4">
                <a:solidFill>
                  <a:srgbClr val="FFFFFF"/>
                </a:solidFill>
                <a:latin typeface="Avenir"/>
                <a:ea typeface="Avenir"/>
                <a:cs typeface="Avenir"/>
                <a:sym typeface="Avenir"/>
              </a:rPr>
              <a:t>B</a:t>
            </a:r>
            <a:r>
              <a:rPr lang="en-US" sz="2000" spc="-4">
                <a:solidFill>
                  <a:srgbClr val="FFFFFF"/>
                </a:solidFill>
                <a:latin typeface="Avenir"/>
                <a:ea typeface="Avenir"/>
                <a:cs typeface="Avenir"/>
                <a:sym typeface="Avenir"/>
              </a:rPr>
              <a:t>ipolar – potential</a:t>
            </a:r>
            <a:r>
              <a:rPr lang="en-US" sz="2000" spc="-4">
                <a:solidFill>
                  <a:srgbClr val="FFFFFF"/>
                </a:solidFill>
                <a:latin typeface="Avenir"/>
                <a:ea typeface="Avenir"/>
                <a:cs typeface="Avenir"/>
                <a:sym typeface="Avenir"/>
              </a:rPr>
              <a:t> for increa</a:t>
            </a:r>
            <a:r>
              <a:rPr lang="en-US" sz="2000" spc="-4">
                <a:solidFill>
                  <a:srgbClr val="FFFFFF"/>
                </a:solidFill>
                <a:latin typeface="Avenir"/>
                <a:ea typeface="Avenir"/>
                <a:cs typeface="Avenir"/>
                <a:sym typeface="Avenir"/>
              </a:rPr>
              <a:t>sed mania</a:t>
            </a:r>
          </a:p>
          <a:p>
            <a:pPr algn="l" marL="431801" indent="-215900" lvl="1">
              <a:lnSpc>
                <a:spcPts val="2400"/>
              </a:lnSpc>
              <a:buFont typeface="Arial"/>
              <a:buChar char="•"/>
            </a:pPr>
            <a:r>
              <a:rPr lang="en-US" sz="2000" spc="-4">
                <a:solidFill>
                  <a:srgbClr val="FFFFFF"/>
                </a:solidFill>
                <a:latin typeface="Avenir"/>
                <a:ea typeface="Avenir"/>
                <a:cs typeface="Avenir"/>
                <a:sym typeface="Avenir"/>
              </a:rPr>
              <a:t>Psychosis unrelated to an external cause</a:t>
            </a:r>
          </a:p>
          <a:p>
            <a:pPr algn="l" marL="431801" indent="-215900" lvl="1">
              <a:lnSpc>
                <a:spcPts val="2400"/>
              </a:lnSpc>
              <a:buFont typeface="Arial"/>
              <a:buChar char="•"/>
            </a:pPr>
            <a:r>
              <a:rPr lang="en-US" sz="2000" spc="-4">
                <a:solidFill>
                  <a:srgbClr val="FFFFFF"/>
                </a:solidFill>
                <a:latin typeface="Avenir"/>
                <a:ea typeface="Avenir"/>
                <a:cs typeface="Avenir"/>
                <a:sym typeface="Avenir"/>
              </a:rPr>
              <a:t>Sch</a:t>
            </a:r>
            <a:r>
              <a:rPr lang="en-US" sz="2000" spc="-4">
                <a:solidFill>
                  <a:srgbClr val="FFFFFF"/>
                </a:solidFill>
                <a:latin typeface="Avenir"/>
                <a:ea typeface="Avenir"/>
                <a:cs typeface="Avenir"/>
                <a:sym typeface="Avenir"/>
              </a:rPr>
              <a:t>izophrenia</a:t>
            </a:r>
          </a:p>
          <a:p>
            <a:pPr algn="l" marL="431801" indent="-215900" lvl="1">
              <a:lnSpc>
                <a:spcPts val="2400"/>
              </a:lnSpc>
              <a:buFont typeface="Arial"/>
              <a:buChar char="•"/>
            </a:pPr>
            <a:r>
              <a:rPr lang="en-US" sz="2000" spc="-4">
                <a:solidFill>
                  <a:srgbClr val="FFFFFF"/>
                </a:solidFill>
                <a:latin typeface="Avenir"/>
                <a:ea typeface="Avenir"/>
                <a:cs typeface="Avenir"/>
                <a:sym typeface="Avenir"/>
              </a:rPr>
              <a:t>Current or planning a pregnancy</a:t>
            </a:r>
          </a:p>
          <a:p>
            <a:pPr algn="l" marL="431801" indent="-215900" lvl="1">
              <a:lnSpc>
                <a:spcPts val="2400"/>
              </a:lnSpc>
              <a:buFont typeface="Arial"/>
              <a:buChar char="•"/>
            </a:pPr>
            <a:r>
              <a:rPr lang="en-US" sz="2000" spc="-4">
                <a:solidFill>
                  <a:srgbClr val="FFFFFF"/>
                </a:solidFill>
                <a:latin typeface="Avenir"/>
                <a:ea typeface="Avenir"/>
                <a:cs typeface="Avenir"/>
                <a:sym typeface="Avenir"/>
              </a:rPr>
              <a:t>Breastfeeding</a:t>
            </a:r>
          </a:p>
          <a:p>
            <a:pPr algn="l" marL="431801" indent="-215900" lvl="1">
              <a:lnSpc>
                <a:spcPts val="2400"/>
              </a:lnSpc>
              <a:buFont typeface="Arial"/>
              <a:buChar char="•"/>
            </a:pPr>
            <a:r>
              <a:rPr lang="en-US" sz="2000" spc="-4">
                <a:solidFill>
                  <a:srgbClr val="FFFFFF"/>
                </a:solidFill>
                <a:latin typeface="Avenir"/>
                <a:ea typeface="Avenir"/>
                <a:cs typeface="Avenir"/>
                <a:sym typeface="Avenir"/>
              </a:rPr>
              <a:t>Active suicidal ideation – past SI or SA are considered on a case-by-case basis</a:t>
            </a:r>
          </a:p>
        </p:txBody>
      </p:sp>
      <p:sp>
        <p:nvSpPr>
          <p:cNvPr name="TextBox 20" id="20"/>
          <p:cNvSpPr txBox="true"/>
          <p:nvPr/>
        </p:nvSpPr>
        <p:spPr>
          <a:xfrm rot="0">
            <a:off x="5649786" y="73084"/>
            <a:ext cx="4708550" cy="87630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Contraindications to treatment at MHBHC</a:t>
            </a:r>
          </a:p>
        </p:txBody>
      </p:sp>
      <p:grpSp>
        <p:nvGrpSpPr>
          <p:cNvPr name="Group 21" id="21"/>
          <p:cNvGrpSpPr/>
          <p:nvPr/>
        </p:nvGrpSpPr>
        <p:grpSpPr>
          <a:xfrm rot="0">
            <a:off x="4520563" y="130234"/>
            <a:ext cx="1036581" cy="612718"/>
            <a:chOff x="0" y="0"/>
            <a:chExt cx="4600052" cy="2719070"/>
          </a:xfrm>
        </p:grpSpPr>
        <p:sp>
          <p:nvSpPr>
            <p:cNvPr name="Freeform 22" id="22"/>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3" id="23"/>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116C2F"/>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0" y="-2"/>
            <a:ext cx="10286999" cy="6438899"/>
            <a:chOff x="0" y="0"/>
            <a:chExt cx="13715999" cy="8585199"/>
          </a:xfrm>
        </p:grpSpPr>
        <p:sp>
          <p:nvSpPr>
            <p:cNvPr name="Freeform 3" id="3"/>
            <p:cNvSpPr/>
            <p:nvPr/>
          </p:nvSpPr>
          <p:spPr>
            <a:xfrm flipH="false" flipV="false" rot="0">
              <a:off x="0" y="0"/>
              <a:ext cx="13716000" cy="8585200"/>
            </a:xfrm>
            <a:custGeom>
              <a:avLst/>
              <a:gdLst/>
              <a:ahLst/>
              <a:cxnLst/>
              <a:rect r="r" b="b" t="t" l="l"/>
              <a:pathLst>
                <a:path h="8585200" w="13716000">
                  <a:moveTo>
                    <a:pt x="0" y="0"/>
                  </a:moveTo>
                  <a:lnTo>
                    <a:pt x="13716000" y="0"/>
                  </a:lnTo>
                  <a:lnTo>
                    <a:pt x="13716000" y="8585200"/>
                  </a:lnTo>
                  <a:lnTo>
                    <a:pt x="0" y="8585200"/>
                  </a:lnTo>
                  <a:lnTo>
                    <a:pt x="0" y="0"/>
                  </a:lnTo>
                  <a:close/>
                </a:path>
              </a:pathLst>
            </a:custGeom>
            <a:solidFill>
              <a:srgbClr val="000000"/>
            </a:solidFill>
            <a:ln w="12700">
              <a:solidFill>
                <a:srgbClr val="000000"/>
              </a:solidFill>
            </a:ln>
          </p:spPr>
        </p:sp>
      </p:grpSp>
      <p:sp>
        <p:nvSpPr>
          <p:cNvPr name="TextBox 4" id="4"/>
          <p:cNvSpPr txBox="true"/>
          <p:nvPr/>
        </p:nvSpPr>
        <p:spPr>
          <a:xfrm rot="0">
            <a:off x="776287" y="1772355"/>
            <a:ext cx="8734425" cy="2932290"/>
          </a:xfrm>
          <a:prstGeom prst="rect">
            <a:avLst/>
          </a:prstGeom>
        </p:spPr>
        <p:txBody>
          <a:bodyPr anchor="t" rtlCol="false" tIns="0" lIns="0" bIns="0" rIns="0">
            <a:spAutoFit/>
          </a:bodyPr>
          <a:lstStyle/>
          <a:p>
            <a:pPr algn="ctr">
              <a:lnSpc>
                <a:spcPts val="10481"/>
              </a:lnSpc>
            </a:pPr>
            <a:r>
              <a:rPr lang="en-US" sz="10850" spc="-10">
                <a:solidFill>
                  <a:srgbClr val="FFFFFF"/>
                </a:solidFill>
                <a:latin typeface="Avenir"/>
                <a:ea typeface="Avenir"/>
                <a:cs typeface="Avenir"/>
                <a:sym typeface="Avenir"/>
              </a:rPr>
              <a:t>Panelist Introduction</a:t>
            </a:r>
          </a:p>
        </p:txBody>
      </p:sp>
      <p:sp>
        <p:nvSpPr>
          <p:cNvPr name="Freeform 5" id="5"/>
          <p:cNvSpPr/>
          <p:nvPr/>
        </p:nvSpPr>
        <p:spPr>
          <a:xfrm flipH="false" flipV="false" rot="0">
            <a:off x="1390669" y="203113"/>
            <a:ext cx="7505661" cy="6032675"/>
          </a:xfrm>
          <a:custGeom>
            <a:avLst/>
            <a:gdLst/>
            <a:ahLst/>
            <a:cxnLst/>
            <a:rect r="r" b="b" t="t" l="l"/>
            <a:pathLst>
              <a:path h="6032675" w="7505661">
                <a:moveTo>
                  <a:pt x="0" y="0"/>
                </a:moveTo>
                <a:lnTo>
                  <a:pt x="7505661" y="0"/>
                </a:lnTo>
                <a:lnTo>
                  <a:pt x="7505661" y="6032674"/>
                </a:lnTo>
                <a:lnTo>
                  <a:pt x="0" y="6032674"/>
                </a:lnTo>
                <a:lnTo>
                  <a:pt x="0" y="0"/>
                </a:lnTo>
                <a:close/>
              </a:path>
            </a:pathLst>
          </a:custGeom>
          <a:blipFill>
            <a:blip r:embed="rId2">
              <a:alphaModFix amt="23000"/>
              <a:extLst>
                <a:ext uri="{96DAC541-7B7A-43D3-8B79-37D633B846F1}">
                  <asvg:svgBlip xmlns:asvg="http://schemas.microsoft.com/office/drawing/2016/SVG/main" r:embed="rId3"/>
                </a:ext>
              </a:extLst>
            </a:blip>
            <a:stretch>
              <a:fillRect l="0" t="0" r="0" b="0"/>
            </a:stretch>
          </a:blipFill>
        </p:spPr>
      </p:sp>
    </p:spTree>
  </p:cSld>
  <p:clrMapOvr>
    <a:masterClrMapping/>
  </p:clrMapOvr>
</p:sld>
</file>

<file path=ppt/slides/slide50.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427838"/>
            <a:ext cx="4498005"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Medical Con</a:t>
            </a:r>
            <a:r>
              <a:rPr lang="en-US" sz="5000" spc="-5">
                <a:solidFill>
                  <a:srgbClr val="000000"/>
                </a:solidFill>
                <a:latin typeface="Avenir"/>
                <a:ea typeface="Avenir"/>
                <a:cs typeface="Avenir"/>
                <a:sym typeface="Avenir"/>
              </a:rPr>
              <a:t>siderations</a:t>
            </a:r>
          </a:p>
        </p:txBody>
      </p:sp>
      <p:sp>
        <p:nvSpPr>
          <p:cNvPr name="TextBox 19" id="19"/>
          <p:cNvSpPr txBox="true"/>
          <p:nvPr/>
        </p:nvSpPr>
        <p:spPr>
          <a:xfrm rot="0">
            <a:off x="5685454" y="851682"/>
            <a:ext cx="4637214" cy="21050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Active substance use, including alcohol or marijuana – MHBHC requires at least 90 daysof  sobriety prior to initiation of treatment</a:t>
            </a:r>
          </a:p>
        </p:txBody>
      </p:sp>
      <p:grpSp>
        <p:nvGrpSpPr>
          <p:cNvPr name="Group 20" id="20"/>
          <p:cNvGrpSpPr/>
          <p:nvPr/>
        </p:nvGrpSpPr>
        <p:grpSpPr>
          <a:xfrm rot="0">
            <a:off x="4556231" y="908832"/>
            <a:ext cx="1036581" cy="612718"/>
            <a:chOff x="0" y="0"/>
            <a:chExt cx="4600052" cy="2719070"/>
          </a:xfrm>
        </p:grpSpPr>
        <p:sp>
          <p:nvSpPr>
            <p:cNvPr name="Freeform 21" id="21"/>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2" id="22"/>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3" id="23"/>
          <p:cNvSpPr txBox="true"/>
          <p:nvPr/>
        </p:nvSpPr>
        <p:spPr>
          <a:xfrm rot="0">
            <a:off x="5685454" y="3015468"/>
            <a:ext cx="4637214" cy="251460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Clients who occasionally use marijuana may be considered if they can commit to/agree to entirely abstain from use for several weeks before and during KAP</a:t>
            </a:r>
          </a:p>
        </p:txBody>
      </p:sp>
      <p:grpSp>
        <p:nvGrpSpPr>
          <p:cNvPr name="Group 24" id="24"/>
          <p:cNvGrpSpPr/>
          <p:nvPr/>
        </p:nvGrpSpPr>
        <p:grpSpPr>
          <a:xfrm rot="0">
            <a:off x="4556231" y="3072618"/>
            <a:ext cx="1036581" cy="612718"/>
            <a:chOff x="0" y="0"/>
            <a:chExt cx="4600052" cy="2719070"/>
          </a:xfrm>
        </p:grpSpPr>
        <p:sp>
          <p:nvSpPr>
            <p:cNvPr name="Freeform 25" id="25"/>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6" id="26"/>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Tree>
  </p:cSld>
  <p:clrMapOvr>
    <a:masterClrMapping/>
  </p:clrMapOvr>
</p:sld>
</file>

<file path=ppt/slides/slide51.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427838"/>
            <a:ext cx="4498005"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Transportation Con</a:t>
            </a:r>
            <a:r>
              <a:rPr lang="en-US" sz="5000" spc="-5">
                <a:solidFill>
                  <a:srgbClr val="000000"/>
                </a:solidFill>
                <a:latin typeface="Avenir"/>
                <a:ea typeface="Avenir"/>
                <a:cs typeface="Avenir"/>
                <a:sym typeface="Avenir"/>
              </a:rPr>
              <a:t>siderations</a:t>
            </a:r>
          </a:p>
        </p:txBody>
      </p:sp>
      <p:sp>
        <p:nvSpPr>
          <p:cNvPr name="TextBox 19" id="19"/>
          <p:cNvSpPr txBox="true"/>
          <p:nvPr/>
        </p:nvSpPr>
        <p:spPr>
          <a:xfrm rot="0">
            <a:off x="5667620" y="-27623"/>
            <a:ext cx="4637214" cy="128587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Clients are able to take public transport of their choice to the KAP clinic</a:t>
            </a:r>
          </a:p>
        </p:txBody>
      </p:sp>
      <p:grpSp>
        <p:nvGrpSpPr>
          <p:cNvPr name="Group 20" id="20"/>
          <p:cNvGrpSpPr/>
          <p:nvPr/>
        </p:nvGrpSpPr>
        <p:grpSpPr>
          <a:xfrm rot="0">
            <a:off x="4556231" y="29527"/>
            <a:ext cx="1036581" cy="612718"/>
            <a:chOff x="0" y="0"/>
            <a:chExt cx="4600052" cy="2719070"/>
          </a:xfrm>
        </p:grpSpPr>
        <p:sp>
          <p:nvSpPr>
            <p:cNvPr name="Freeform 21" id="21"/>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2" id="22"/>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3" id="23"/>
          <p:cNvSpPr txBox="true"/>
          <p:nvPr/>
        </p:nvSpPr>
        <p:spPr>
          <a:xfrm rot="0">
            <a:off x="5667620" y="1289678"/>
            <a:ext cx="4637214" cy="169545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Clients must have a known, trusted individual pick them up from the KAP clinic following treatment</a:t>
            </a:r>
          </a:p>
        </p:txBody>
      </p:sp>
      <p:grpSp>
        <p:nvGrpSpPr>
          <p:cNvPr name="Group 24" id="24"/>
          <p:cNvGrpSpPr/>
          <p:nvPr/>
        </p:nvGrpSpPr>
        <p:grpSpPr>
          <a:xfrm rot="0">
            <a:off x="4556231" y="1346828"/>
            <a:ext cx="1036581" cy="612718"/>
            <a:chOff x="0" y="0"/>
            <a:chExt cx="4600052" cy="2719070"/>
          </a:xfrm>
        </p:grpSpPr>
        <p:sp>
          <p:nvSpPr>
            <p:cNvPr name="Freeform 25" id="25"/>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6" id="26"/>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7" id="27"/>
          <p:cNvSpPr txBox="true"/>
          <p:nvPr/>
        </p:nvSpPr>
        <p:spPr>
          <a:xfrm rot="0">
            <a:off x="5667620" y="3016554"/>
            <a:ext cx="4637214" cy="128587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Option for Medicaid ride in certain instances, as a last resort</a:t>
            </a:r>
          </a:p>
        </p:txBody>
      </p:sp>
      <p:grpSp>
        <p:nvGrpSpPr>
          <p:cNvPr name="Group 28" id="28"/>
          <p:cNvGrpSpPr/>
          <p:nvPr/>
        </p:nvGrpSpPr>
        <p:grpSpPr>
          <a:xfrm rot="0">
            <a:off x="4556231" y="3073704"/>
            <a:ext cx="1036581" cy="612718"/>
            <a:chOff x="0" y="0"/>
            <a:chExt cx="4600052" cy="2719070"/>
          </a:xfrm>
        </p:grpSpPr>
        <p:sp>
          <p:nvSpPr>
            <p:cNvPr name="Freeform 29" id="29"/>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30" id="30"/>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31" id="31"/>
          <p:cNvSpPr txBox="true"/>
          <p:nvPr/>
        </p:nvSpPr>
        <p:spPr>
          <a:xfrm rot="0">
            <a:off x="5667620" y="4333855"/>
            <a:ext cx="4637214" cy="21050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Consider a trusted ride source, we have utilized transport through Andy's House Non-Emergent Medical transport</a:t>
            </a:r>
          </a:p>
        </p:txBody>
      </p:sp>
      <p:grpSp>
        <p:nvGrpSpPr>
          <p:cNvPr name="Group 32" id="32"/>
          <p:cNvGrpSpPr/>
          <p:nvPr/>
        </p:nvGrpSpPr>
        <p:grpSpPr>
          <a:xfrm rot="0">
            <a:off x="4556231" y="4391005"/>
            <a:ext cx="1036581" cy="612718"/>
            <a:chOff x="0" y="0"/>
            <a:chExt cx="4600052" cy="2719070"/>
          </a:xfrm>
        </p:grpSpPr>
        <p:sp>
          <p:nvSpPr>
            <p:cNvPr name="Freeform 33" id="33"/>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34" id="34"/>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Tree>
  </p:cSld>
  <p:clrMapOvr>
    <a:masterClrMapping/>
  </p:clrMapOvr>
</p:sld>
</file>

<file path=ppt/slides/slide52.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427838"/>
            <a:ext cx="4498005"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Transportation Con</a:t>
            </a:r>
            <a:r>
              <a:rPr lang="en-US" sz="5000" spc="-5">
                <a:solidFill>
                  <a:srgbClr val="000000"/>
                </a:solidFill>
                <a:latin typeface="Avenir"/>
                <a:ea typeface="Avenir"/>
                <a:cs typeface="Avenir"/>
                <a:sym typeface="Avenir"/>
              </a:rPr>
              <a:t>siderations</a:t>
            </a:r>
          </a:p>
        </p:txBody>
      </p:sp>
      <p:sp>
        <p:nvSpPr>
          <p:cNvPr name="TextBox 19" id="19"/>
          <p:cNvSpPr txBox="true"/>
          <p:nvPr/>
        </p:nvSpPr>
        <p:spPr>
          <a:xfrm rot="0">
            <a:off x="5649786" y="278737"/>
            <a:ext cx="4637214" cy="21050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Rationale for above – liability for clinic and/or client to utilize ride share apps, liability to allow clients to walk home from the clinic</a:t>
            </a:r>
          </a:p>
        </p:txBody>
      </p:sp>
      <p:grpSp>
        <p:nvGrpSpPr>
          <p:cNvPr name="Group 20" id="20"/>
          <p:cNvGrpSpPr/>
          <p:nvPr/>
        </p:nvGrpSpPr>
        <p:grpSpPr>
          <a:xfrm rot="0">
            <a:off x="4556231" y="335887"/>
            <a:ext cx="1036581" cy="612718"/>
            <a:chOff x="0" y="0"/>
            <a:chExt cx="4600052" cy="2719070"/>
          </a:xfrm>
        </p:grpSpPr>
        <p:sp>
          <p:nvSpPr>
            <p:cNvPr name="Freeform 21" id="21"/>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2" id="22"/>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3" id="23"/>
          <p:cNvSpPr txBox="true"/>
          <p:nvPr/>
        </p:nvSpPr>
        <p:spPr>
          <a:xfrm rot="0">
            <a:off x="5649786" y="2820740"/>
            <a:ext cx="4637214" cy="333375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Ride share aps not allowed as source of transportation post ketamine injection – concern due to unverified drivers, potential for unwanted conversations with clients while in an open state of mind post treatment</a:t>
            </a:r>
          </a:p>
        </p:txBody>
      </p:sp>
      <p:grpSp>
        <p:nvGrpSpPr>
          <p:cNvPr name="Group 24" id="24"/>
          <p:cNvGrpSpPr/>
          <p:nvPr/>
        </p:nvGrpSpPr>
        <p:grpSpPr>
          <a:xfrm rot="0">
            <a:off x="4556231" y="2877890"/>
            <a:ext cx="1036581" cy="612718"/>
            <a:chOff x="0" y="0"/>
            <a:chExt cx="4600052" cy="2719070"/>
          </a:xfrm>
        </p:grpSpPr>
        <p:sp>
          <p:nvSpPr>
            <p:cNvPr name="Freeform 25" id="25"/>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6" id="26"/>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Tree>
  </p:cSld>
  <p:clrMapOvr>
    <a:masterClrMapping/>
  </p:clrMapOvr>
</p:sld>
</file>

<file path=ppt/slides/slide53.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427838"/>
            <a:ext cx="4498005"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Transportation Con</a:t>
            </a:r>
            <a:r>
              <a:rPr lang="en-US" sz="5000" spc="-5">
                <a:solidFill>
                  <a:srgbClr val="000000"/>
                </a:solidFill>
                <a:latin typeface="Avenir"/>
                <a:ea typeface="Avenir"/>
                <a:cs typeface="Avenir"/>
                <a:sym typeface="Avenir"/>
              </a:rPr>
              <a:t>siderations</a:t>
            </a:r>
          </a:p>
        </p:txBody>
      </p:sp>
      <p:sp>
        <p:nvSpPr>
          <p:cNvPr name="TextBox 19" id="19"/>
          <p:cNvSpPr txBox="true"/>
          <p:nvPr/>
        </p:nvSpPr>
        <p:spPr>
          <a:xfrm rot="0">
            <a:off x="5649786" y="1191888"/>
            <a:ext cx="4637214" cy="21050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Client's sensory motor skills, reaction time are affected – safest option to be accompanied by a known/trusted individual</a:t>
            </a:r>
          </a:p>
        </p:txBody>
      </p:sp>
      <p:grpSp>
        <p:nvGrpSpPr>
          <p:cNvPr name="Group 20" id="20"/>
          <p:cNvGrpSpPr/>
          <p:nvPr/>
        </p:nvGrpSpPr>
        <p:grpSpPr>
          <a:xfrm rot="0">
            <a:off x="4556231" y="1249038"/>
            <a:ext cx="1036581" cy="612718"/>
            <a:chOff x="0" y="0"/>
            <a:chExt cx="4600052" cy="2719070"/>
          </a:xfrm>
        </p:grpSpPr>
        <p:sp>
          <p:nvSpPr>
            <p:cNvPr name="Freeform 21" id="21"/>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2" id="22"/>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3" id="23"/>
          <p:cNvSpPr txBox="true"/>
          <p:nvPr/>
        </p:nvSpPr>
        <p:spPr>
          <a:xfrm rot="0">
            <a:off x="5649786" y="3733891"/>
            <a:ext cx="4637214" cy="128587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We assist clients with a car following ketamine session to ensure safe departure</a:t>
            </a:r>
          </a:p>
        </p:txBody>
      </p:sp>
      <p:grpSp>
        <p:nvGrpSpPr>
          <p:cNvPr name="Group 24" id="24"/>
          <p:cNvGrpSpPr/>
          <p:nvPr/>
        </p:nvGrpSpPr>
        <p:grpSpPr>
          <a:xfrm rot="0">
            <a:off x="4556231" y="3791041"/>
            <a:ext cx="1036581" cy="612718"/>
            <a:chOff x="0" y="0"/>
            <a:chExt cx="4600052" cy="2719070"/>
          </a:xfrm>
        </p:grpSpPr>
        <p:sp>
          <p:nvSpPr>
            <p:cNvPr name="Freeform 25" id="25"/>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6" id="26"/>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Tree>
  </p:cSld>
  <p:clrMapOvr>
    <a:masterClrMapping/>
  </p:clrMapOvr>
</p:sld>
</file>

<file path=ppt/slides/slide54.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427838"/>
            <a:ext cx="3236525" cy="8350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Lim</a:t>
            </a:r>
            <a:r>
              <a:rPr lang="en-US" sz="5000" spc="-5">
                <a:solidFill>
                  <a:srgbClr val="000000"/>
                </a:solidFill>
                <a:latin typeface="Avenir"/>
                <a:ea typeface="Avenir"/>
                <a:cs typeface="Avenir"/>
                <a:sym typeface="Avenir"/>
              </a:rPr>
              <a:t>itations</a:t>
            </a:r>
          </a:p>
        </p:txBody>
      </p:sp>
      <p:sp>
        <p:nvSpPr>
          <p:cNvPr name="TextBox 19" id="19"/>
          <p:cNvSpPr txBox="true"/>
          <p:nvPr/>
        </p:nvSpPr>
        <p:spPr>
          <a:xfrm rot="0">
            <a:off x="5603465" y="842671"/>
            <a:ext cx="4637214"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Clinical Limitations:</a:t>
            </a:r>
          </a:p>
        </p:txBody>
      </p:sp>
      <p:grpSp>
        <p:nvGrpSpPr>
          <p:cNvPr name="Group 20" id="20"/>
          <p:cNvGrpSpPr/>
          <p:nvPr/>
        </p:nvGrpSpPr>
        <p:grpSpPr>
          <a:xfrm rot="0">
            <a:off x="4566884" y="899821"/>
            <a:ext cx="1036581" cy="612718"/>
            <a:chOff x="0" y="0"/>
            <a:chExt cx="4600052" cy="2719070"/>
          </a:xfrm>
        </p:grpSpPr>
        <p:sp>
          <p:nvSpPr>
            <p:cNvPr name="Freeform 21" id="21"/>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2" id="22"/>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3" id="23"/>
          <p:cNvSpPr txBox="true"/>
          <p:nvPr/>
        </p:nvSpPr>
        <p:spPr>
          <a:xfrm rot="0">
            <a:off x="5603465" y="1261771"/>
            <a:ext cx="4708550" cy="962025"/>
          </a:xfrm>
          <a:prstGeom prst="rect">
            <a:avLst/>
          </a:prstGeom>
        </p:spPr>
        <p:txBody>
          <a:bodyPr anchor="t" rtlCol="false" tIns="0" lIns="0" bIns="0" rIns="0">
            <a:spAutoFit/>
          </a:bodyPr>
          <a:lstStyle/>
          <a:p>
            <a:pPr algn="l" marL="431801" indent="-215900" lvl="1">
              <a:lnSpc>
                <a:spcPts val="2400"/>
              </a:lnSpc>
              <a:buFont typeface="Arial"/>
              <a:buChar char="•"/>
            </a:pPr>
            <a:r>
              <a:rPr lang="en-US" sz="2000" spc="-4">
                <a:solidFill>
                  <a:srgbClr val="FFFFFF"/>
                </a:solidFill>
                <a:latin typeface="Avenir"/>
                <a:ea typeface="Avenir"/>
                <a:cs typeface="Avenir"/>
                <a:sym typeface="Avenir"/>
              </a:rPr>
              <a:t>Not effective for all individuals</a:t>
            </a:r>
          </a:p>
          <a:p>
            <a:pPr algn="l" marL="431801" indent="-215900" lvl="1">
              <a:lnSpc>
                <a:spcPts val="2400"/>
              </a:lnSpc>
              <a:buFont typeface="Arial"/>
              <a:buChar char="•"/>
            </a:pPr>
            <a:r>
              <a:rPr lang="en-US" sz="2000" spc="-4">
                <a:solidFill>
                  <a:srgbClr val="FFFFFF"/>
                </a:solidFill>
                <a:latin typeface="Avenir"/>
                <a:ea typeface="Avenir"/>
                <a:cs typeface="Avenir"/>
                <a:sym typeface="Avenir"/>
              </a:rPr>
              <a:t>Requires care</a:t>
            </a:r>
            <a:r>
              <a:rPr lang="en-US" sz="2000" spc="-4">
                <a:solidFill>
                  <a:srgbClr val="FFFFFF"/>
                </a:solidFill>
                <a:latin typeface="Avenir"/>
                <a:ea typeface="Avenir"/>
                <a:cs typeface="Avenir"/>
                <a:sym typeface="Avenir"/>
              </a:rPr>
              <a:t>f</a:t>
            </a:r>
            <a:r>
              <a:rPr lang="en-US" sz="2000" spc="-4">
                <a:solidFill>
                  <a:srgbClr val="FFFFFF"/>
                </a:solidFill>
                <a:latin typeface="Avenir"/>
                <a:ea typeface="Avenir"/>
                <a:cs typeface="Avenir"/>
                <a:sym typeface="Avenir"/>
              </a:rPr>
              <a:t>ul s</a:t>
            </a:r>
            <a:r>
              <a:rPr lang="en-US" sz="2000" spc="-4">
                <a:solidFill>
                  <a:srgbClr val="FFFFFF"/>
                </a:solidFill>
                <a:latin typeface="Avenir"/>
                <a:ea typeface="Avenir"/>
                <a:cs typeface="Avenir"/>
                <a:sym typeface="Avenir"/>
              </a:rPr>
              <a:t>c</a:t>
            </a:r>
            <a:r>
              <a:rPr lang="en-US" sz="2000" spc="-4">
                <a:solidFill>
                  <a:srgbClr val="FFFFFF"/>
                </a:solidFill>
                <a:latin typeface="Avenir"/>
                <a:ea typeface="Avenir"/>
                <a:cs typeface="Avenir"/>
                <a:sym typeface="Avenir"/>
              </a:rPr>
              <a:t>reening and monitoring</a:t>
            </a:r>
          </a:p>
        </p:txBody>
      </p:sp>
      <p:sp>
        <p:nvSpPr>
          <p:cNvPr name="TextBox 24" id="24"/>
          <p:cNvSpPr txBox="true"/>
          <p:nvPr/>
        </p:nvSpPr>
        <p:spPr>
          <a:xfrm rot="0">
            <a:off x="5591460" y="2347621"/>
            <a:ext cx="4637214"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Side Effects:</a:t>
            </a:r>
          </a:p>
        </p:txBody>
      </p:sp>
      <p:grpSp>
        <p:nvGrpSpPr>
          <p:cNvPr name="Group 25" id="25"/>
          <p:cNvGrpSpPr/>
          <p:nvPr/>
        </p:nvGrpSpPr>
        <p:grpSpPr>
          <a:xfrm rot="0">
            <a:off x="4566884" y="2404771"/>
            <a:ext cx="1036581" cy="612718"/>
            <a:chOff x="0" y="0"/>
            <a:chExt cx="4600052" cy="2719070"/>
          </a:xfrm>
        </p:grpSpPr>
        <p:sp>
          <p:nvSpPr>
            <p:cNvPr name="Freeform 26" id="26"/>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7" id="27"/>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8" id="28"/>
          <p:cNvSpPr txBox="true"/>
          <p:nvPr/>
        </p:nvSpPr>
        <p:spPr>
          <a:xfrm rot="0">
            <a:off x="5603465" y="2766721"/>
            <a:ext cx="4708550" cy="1266825"/>
          </a:xfrm>
          <a:prstGeom prst="rect">
            <a:avLst/>
          </a:prstGeom>
        </p:spPr>
        <p:txBody>
          <a:bodyPr anchor="t" rtlCol="false" tIns="0" lIns="0" bIns="0" rIns="0">
            <a:spAutoFit/>
          </a:bodyPr>
          <a:lstStyle/>
          <a:p>
            <a:pPr algn="l" marL="431801" indent="-215900" lvl="1">
              <a:lnSpc>
                <a:spcPts val="2400"/>
              </a:lnSpc>
              <a:buFont typeface="Arial"/>
              <a:buChar char="•"/>
            </a:pPr>
            <a:r>
              <a:rPr lang="en-US" sz="2000" spc="-4">
                <a:solidFill>
                  <a:srgbClr val="FFFFFF"/>
                </a:solidFill>
                <a:latin typeface="Avenir"/>
                <a:ea typeface="Avenir"/>
                <a:cs typeface="Avenir"/>
                <a:sym typeface="Avenir"/>
              </a:rPr>
              <a:t>Nausea, dizziness, dissociation, and elevated blood pressure</a:t>
            </a:r>
          </a:p>
          <a:p>
            <a:pPr algn="l" marL="431801" indent="-215900" lvl="1">
              <a:lnSpc>
                <a:spcPts val="2400"/>
              </a:lnSpc>
              <a:buFont typeface="Arial"/>
              <a:buChar char="•"/>
            </a:pPr>
            <a:r>
              <a:rPr lang="en-US" sz="2000" spc="-4">
                <a:solidFill>
                  <a:srgbClr val="FFFFFF"/>
                </a:solidFill>
                <a:latin typeface="Avenir"/>
                <a:ea typeface="Avenir"/>
                <a:cs typeface="Avenir"/>
                <a:sym typeface="Avenir"/>
              </a:rPr>
              <a:t>Emotional turbulence or hallucinations during sessions</a:t>
            </a:r>
          </a:p>
        </p:txBody>
      </p:sp>
      <p:sp>
        <p:nvSpPr>
          <p:cNvPr name="TextBox 29" id="29"/>
          <p:cNvSpPr txBox="true"/>
          <p:nvPr/>
        </p:nvSpPr>
        <p:spPr>
          <a:xfrm rot="0">
            <a:off x="5591460" y="4157954"/>
            <a:ext cx="4637214"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Programmatic Challenges:</a:t>
            </a:r>
          </a:p>
        </p:txBody>
      </p:sp>
      <p:grpSp>
        <p:nvGrpSpPr>
          <p:cNvPr name="Group 30" id="30"/>
          <p:cNvGrpSpPr/>
          <p:nvPr/>
        </p:nvGrpSpPr>
        <p:grpSpPr>
          <a:xfrm rot="0">
            <a:off x="4566884" y="4215104"/>
            <a:ext cx="1036581" cy="612718"/>
            <a:chOff x="0" y="0"/>
            <a:chExt cx="4600052" cy="2719070"/>
          </a:xfrm>
        </p:grpSpPr>
        <p:sp>
          <p:nvSpPr>
            <p:cNvPr name="Freeform 31" id="31"/>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32" id="32"/>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33" id="33"/>
          <p:cNvSpPr txBox="true"/>
          <p:nvPr/>
        </p:nvSpPr>
        <p:spPr>
          <a:xfrm rot="0">
            <a:off x="5603465" y="4577054"/>
            <a:ext cx="4708550" cy="962025"/>
          </a:xfrm>
          <a:prstGeom prst="rect">
            <a:avLst/>
          </a:prstGeom>
        </p:spPr>
        <p:txBody>
          <a:bodyPr anchor="t" rtlCol="false" tIns="0" lIns="0" bIns="0" rIns="0">
            <a:spAutoFit/>
          </a:bodyPr>
          <a:lstStyle/>
          <a:p>
            <a:pPr algn="l" marL="431801" indent="-215900" lvl="1">
              <a:lnSpc>
                <a:spcPts val="2400"/>
              </a:lnSpc>
              <a:buFont typeface="Arial"/>
              <a:buChar char="•"/>
            </a:pPr>
            <a:r>
              <a:rPr lang="en-US" sz="2000" spc="-4">
                <a:solidFill>
                  <a:srgbClr val="FFFFFF"/>
                </a:solidFill>
                <a:latin typeface="Avenir"/>
                <a:ea typeface="Avenir"/>
                <a:cs typeface="Avenir"/>
                <a:sym typeface="Avenir"/>
              </a:rPr>
              <a:t>Cost and insurance coverage</a:t>
            </a:r>
          </a:p>
          <a:p>
            <a:pPr algn="l" marL="431801" indent="-215900" lvl="1">
              <a:lnSpc>
                <a:spcPts val="2400"/>
              </a:lnSpc>
              <a:buFont typeface="Arial"/>
              <a:buChar char="•"/>
            </a:pPr>
            <a:r>
              <a:rPr lang="en-US" sz="2000" spc="-4">
                <a:solidFill>
                  <a:srgbClr val="FFFFFF"/>
                </a:solidFill>
                <a:latin typeface="Avenir"/>
                <a:ea typeface="Avenir"/>
                <a:cs typeface="Avenir"/>
                <a:sym typeface="Avenir"/>
              </a:rPr>
              <a:t>Stigma and lack of awareness</a:t>
            </a:r>
          </a:p>
          <a:p>
            <a:pPr algn="l" marL="431801" indent="-215900" lvl="1">
              <a:lnSpc>
                <a:spcPts val="2400"/>
              </a:lnSpc>
              <a:buFont typeface="Arial"/>
              <a:buChar char="•"/>
            </a:pPr>
            <a:r>
              <a:rPr lang="en-US" sz="2000" spc="-4">
                <a:solidFill>
                  <a:srgbClr val="FFFFFF"/>
                </a:solidFill>
                <a:latin typeface="Avenir"/>
                <a:ea typeface="Avenir"/>
                <a:cs typeface="Avenir"/>
                <a:sym typeface="Avenir"/>
              </a:rPr>
              <a:t>Li</a:t>
            </a:r>
            <a:r>
              <a:rPr lang="en-US" sz="2000" spc="-4">
                <a:solidFill>
                  <a:srgbClr val="FFFFFF"/>
                </a:solidFill>
                <a:latin typeface="Avenir"/>
                <a:ea typeface="Avenir"/>
                <a:cs typeface="Avenir"/>
                <a:sym typeface="Avenir"/>
              </a:rPr>
              <a:t>mited long-term safety data</a:t>
            </a:r>
          </a:p>
        </p:txBody>
      </p:sp>
    </p:spTree>
  </p:cSld>
  <p:clrMapOvr>
    <a:masterClrMapping/>
  </p:clrMapOvr>
</p:sld>
</file>

<file path=ppt/slides/slide55.xml><?xml version="1.0" encoding="utf-8"?>
<p:sld xmlns:p="http://schemas.openxmlformats.org/presentationml/2006/main" xmlns:a="http://schemas.openxmlformats.org/drawingml/2006/main">
  <p:cSld>
    <p:bg>
      <p:bgPr>
        <a:solidFill>
          <a:srgbClr val="116C2F"/>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0" y="-17"/>
            <a:ext cx="10286999" cy="6438899"/>
            <a:chOff x="0" y="0"/>
            <a:chExt cx="13715999" cy="8585199"/>
          </a:xfrm>
        </p:grpSpPr>
        <p:sp>
          <p:nvSpPr>
            <p:cNvPr name="Freeform 3" id="3"/>
            <p:cNvSpPr/>
            <p:nvPr/>
          </p:nvSpPr>
          <p:spPr>
            <a:xfrm flipH="false" flipV="false" rot="0">
              <a:off x="0" y="0"/>
              <a:ext cx="13716000" cy="8585200"/>
            </a:xfrm>
            <a:custGeom>
              <a:avLst/>
              <a:gdLst/>
              <a:ahLst/>
              <a:cxnLst/>
              <a:rect r="r" b="b" t="t" l="l"/>
              <a:pathLst>
                <a:path h="8585200" w="13716000">
                  <a:moveTo>
                    <a:pt x="0" y="0"/>
                  </a:moveTo>
                  <a:lnTo>
                    <a:pt x="13716000" y="0"/>
                  </a:lnTo>
                  <a:lnTo>
                    <a:pt x="13716000" y="8585200"/>
                  </a:lnTo>
                  <a:lnTo>
                    <a:pt x="0" y="8585200"/>
                  </a:lnTo>
                  <a:lnTo>
                    <a:pt x="0" y="0"/>
                  </a:lnTo>
                  <a:close/>
                </a:path>
              </a:pathLst>
            </a:custGeom>
            <a:solidFill>
              <a:srgbClr val="000000"/>
            </a:solidFill>
            <a:ln w="12700">
              <a:solidFill>
                <a:srgbClr val="000000"/>
              </a:solidFill>
            </a:ln>
          </p:spPr>
        </p:sp>
      </p:grpSp>
      <p:sp>
        <p:nvSpPr>
          <p:cNvPr name="TextBox 4" id="4"/>
          <p:cNvSpPr txBox="true"/>
          <p:nvPr/>
        </p:nvSpPr>
        <p:spPr>
          <a:xfrm rot="0">
            <a:off x="1305324" y="978941"/>
            <a:ext cx="7676352" cy="4500067"/>
          </a:xfrm>
          <a:prstGeom prst="rect">
            <a:avLst/>
          </a:prstGeom>
        </p:spPr>
        <p:txBody>
          <a:bodyPr anchor="t" rtlCol="false" tIns="0" lIns="0" bIns="0" rIns="0">
            <a:spAutoFit/>
          </a:bodyPr>
          <a:lstStyle/>
          <a:p>
            <a:pPr algn="ctr">
              <a:lnSpc>
                <a:spcPts val="8456"/>
              </a:lnSpc>
            </a:pPr>
            <a:r>
              <a:rPr lang="en-US" sz="8700" spc="-80">
                <a:solidFill>
                  <a:srgbClr val="FFFFFF"/>
                </a:solidFill>
                <a:latin typeface="Avenir"/>
                <a:ea typeface="Avenir"/>
                <a:cs typeface="Avenir"/>
                <a:sym typeface="Avenir"/>
              </a:rPr>
              <a:t>Section 3: Regulatory &amp; Staffing Considerations</a:t>
            </a:r>
          </a:p>
        </p:txBody>
      </p:sp>
    </p:spTree>
  </p:cSld>
  <p:clrMapOvr>
    <a:masterClrMapping/>
  </p:clrMapOvr>
</p:sld>
</file>

<file path=ppt/slides/slide56.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065888"/>
            <a:ext cx="3436363" cy="22828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Sta</a:t>
            </a:r>
            <a:r>
              <a:rPr lang="en-US" sz="5000" spc="-5">
                <a:solidFill>
                  <a:srgbClr val="000000"/>
                </a:solidFill>
                <a:latin typeface="Avenir"/>
                <a:ea typeface="Avenir"/>
                <a:cs typeface="Avenir"/>
                <a:sym typeface="Avenir"/>
              </a:rPr>
              <a:t>te and Federal Regulations</a:t>
            </a:r>
          </a:p>
        </p:txBody>
      </p:sp>
      <p:grpSp>
        <p:nvGrpSpPr>
          <p:cNvPr name="Group 19" id="19"/>
          <p:cNvGrpSpPr/>
          <p:nvPr/>
        </p:nvGrpSpPr>
        <p:grpSpPr>
          <a:xfrm rot="0">
            <a:off x="4566884" y="150427"/>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grpSp>
        <p:nvGrpSpPr>
          <p:cNvPr name="Group 22" id="22"/>
          <p:cNvGrpSpPr/>
          <p:nvPr/>
        </p:nvGrpSpPr>
        <p:grpSpPr>
          <a:xfrm rot="0">
            <a:off x="5603465" y="150427"/>
            <a:ext cx="4799098" cy="1839261"/>
            <a:chOff x="0" y="0"/>
            <a:chExt cx="6398797" cy="2452348"/>
          </a:xfrm>
        </p:grpSpPr>
        <p:sp>
          <p:nvSpPr>
            <p:cNvPr name="TextBox 23" id="23"/>
            <p:cNvSpPr txBox="true"/>
            <p:nvPr/>
          </p:nvSpPr>
          <p:spPr>
            <a:xfrm rot="0">
              <a:off x="16006" y="-57150"/>
              <a:ext cx="6382791" cy="114935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Controlled Substance Licensing:</a:t>
              </a:r>
            </a:p>
          </p:txBody>
        </p:sp>
        <p:sp>
          <p:nvSpPr>
            <p:cNvPr name="TextBox 24" id="24"/>
            <p:cNvSpPr txBox="true"/>
            <p:nvPr/>
          </p:nvSpPr>
          <p:spPr>
            <a:xfrm rot="0">
              <a:off x="0" y="991848"/>
              <a:ext cx="6278066" cy="1460500"/>
            </a:xfrm>
            <a:prstGeom prst="rect">
              <a:avLst/>
            </a:prstGeom>
          </p:spPr>
          <p:txBody>
            <a:bodyPr anchor="t" rtlCol="false" tIns="0" lIns="0" bIns="0" rIns="0">
              <a:spAutoFit/>
            </a:bodyPr>
            <a:lstStyle/>
            <a:p>
              <a:pPr algn="l" marL="388620" indent="-194310" lvl="1">
                <a:lnSpc>
                  <a:spcPts val="2160"/>
                </a:lnSpc>
                <a:buFont typeface="Arial"/>
                <a:buChar char="•"/>
              </a:pPr>
              <a:r>
                <a:rPr lang="en-US" sz="1800" spc="-3">
                  <a:solidFill>
                    <a:srgbClr val="FFFFFF"/>
                  </a:solidFill>
                  <a:latin typeface="Avenir"/>
                  <a:ea typeface="Avenir"/>
                  <a:cs typeface="Avenir"/>
                  <a:sym typeface="Avenir"/>
                </a:rPr>
                <a:t>Ketamine is a Schedule III controlled substance.</a:t>
              </a:r>
            </a:p>
            <a:p>
              <a:pPr algn="l" marL="388620" indent="-194310" lvl="1">
                <a:lnSpc>
                  <a:spcPts val="2160"/>
                </a:lnSpc>
                <a:buFont typeface="Arial"/>
                <a:buChar char="•"/>
              </a:pPr>
              <a:r>
                <a:rPr lang="en-US" sz="1800" spc="-3">
                  <a:solidFill>
                    <a:srgbClr val="FFFFFF"/>
                  </a:solidFill>
                  <a:latin typeface="Avenir"/>
                  <a:ea typeface="Avenir"/>
                  <a:cs typeface="Avenir"/>
                  <a:sym typeface="Avenir"/>
                </a:rPr>
                <a:t>Requires DEA registration and state-level controlled substance licenses.</a:t>
              </a:r>
            </a:p>
          </p:txBody>
        </p:sp>
      </p:grpSp>
      <p:grpSp>
        <p:nvGrpSpPr>
          <p:cNvPr name="Group 25" id="25"/>
          <p:cNvGrpSpPr/>
          <p:nvPr/>
        </p:nvGrpSpPr>
        <p:grpSpPr>
          <a:xfrm rot="0">
            <a:off x="4566884" y="1962372"/>
            <a:ext cx="1036581" cy="612718"/>
            <a:chOff x="0" y="0"/>
            <a:chExt cx="4600052" cy="2719070"/>
          </a:xfrm>
        </p:grpSpPr>
        <p:sp>
          <p:nvSpPr>
            <p:cNvPr name="Freeform 26" id="26"/>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7" id="27"/>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grpSp>
        <p:nvGrpSpPr>
          <p:cNvPr name="Group 28" id="28"/>
          <p:cNvGrpSpPr/>
          <p:nvPr/>
        </p:nvGrpSpPr>
        <p:grpSpPr>
          <a:xfrm rot="0">
            <a:off x="5642737" y="1962372"/>
            <a:ext cx="4720554" cy="1209675"/>
            <a:chOff x="0" y="0"/>
            <a:chExt cx="6294073" cy="1612900"/>
          </a:xfrm>
        </p:grpSpPr>
        <p:sp>
          <p:nvSpPr>
            <p:cNvPr name="TextBox 29" id="29"/>
            <p:cNvSpPr txBox="true"/>
            <p:nvPr/>
          </p:nvSpPr>
          <p:spPr>
            <a:xfrm rot="0">
              <a:off x="0" y="-57150"/>
              <a:ext cx="6182952" cy="60325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Prescribing Authority:</a:t>
              </a:r>
            </a:p>
          </p:txBody>
        </p:sp>
        <p:sp>
          <p:nvSpPr>
            <p:cNvPr name="TextBox 30" id="30"/>
            <p:cNvSpPr txBox="true"/>
            <p:nvPr/>
          </p:nvSpPr>
          <p:spPr>
            <a:xfrm rot="0">
              <a:off x="16006" y="508000"/>
              <a:ext cx="6278066" cy="1104900"/>
            </a:xfrm>
            <a:prstGeom prst="rect">
              <a:avLst/>
            </a:prstGeom>
          </p:spPr>
          <p:txBody>
            <a:bodyPr anchor="t" rtlCol="false" tIns="0" lIns="0" bIns="0" rIns="0">
              <a:spAutoFit/>
            </a:bodyPr>
            <a:lstStyle/>
            <a:p>
              <a:pPr algn="l" marL="388620" indent="-194310" lvl="1">
                <a:lnSpc>
                  <a:spcPts val="2160"/>
                </a:lnSpc>
                <a:buFont typeface="Arial"/>
                <a:buChar char="•"/>
              </a:pPr>
              <a:r>
                <a:rPr lang="en-US" sz="1800" spc="-3">
                  <a:solidFill>
                    <a:srgbClr val="FFFFFF"/>
                  </a:solidFill>
                  <a:latin typeface="Avenir"/>
                  <a:ea typeface="Avenir"/>
                  <a:cs typeface="Avenir"/>
                  <a:sym typeface="Avenir"/>
                </a:rPr>
                <a:t>Only licensed medical professionals MDs, DOs, NPs with appropriate credentials) can prescribe/administer ketamine.</a:t>
              </a:r>
            </a:p>
          </p:txBody>
        </p:sp>
      </p:grpSp>
      <p:grpSp>
        <p:nvGrpSpPr>
          <p:cNvPr name="Group 31" id="31"/>
          <p:cNvGrpSpPr/>
          <p:nvPr/>
        </p:nvGrpSpPr>
        <p:grpSpPr>
          <a:xfrm rot="0">
            <a:off x="4566884" y="3172047"/>
            <a:ext cx="1036581" cy="612718"/>
            <a:chOff x="0" y="0"/>
            <a:chExt cx="4600052" cy="2719070"/>
          </a:xfrm>
        </p:grpSpPr>
        <p:sp>
          <p:nvSpPr>
            <p:cNvPr name="Freeform 32" id="32"/>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33" id="33"/>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grpSp>
        <p:nvGrpSpPr>
          <p:cNvPr name="Group 34" id="34"/>
          <p:cNvGrpSpPr/>
          <p:nvPr/>
        </p:nvGrpSpPr>
        <p:grpSpPr>
          <a:xfrm rot="0">
            <a:off x="5636231" y="3144731"/>
            <a:ext cx="4733565" cy="2828925"/>
            <a:chOff x="0" y="0"/>
            <a:chExt cx="6311419" cy="3771900"/>
          </a:xfrm>
        </p:grpSpPr>
        <p:sp>
          <p:nvSpPr>
            <p:cNvPr name="TextBox 35" id="35"/>
            <p:cNvSpPr txBox="true"/>
            <p:nvPr/>
          </p:nvSpPr>
          <p:spPr>
            <a:xfrm rot="0">
              <a:off x="17347" y="-57150"/>
              <a:ext cx="6294073" cy="169545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Behavioral Health Administration BHA Oversight:</a:t>
              </a:r>
            </a:p>
          </p:txBody>
        </p:sp>
        <p:sp>
          <p:nvSpPr>
            <p:cNvPr name="TextBox 36" id="36"/>
            <p:cNvSpPr txBox="true"/>
            <p:nvPr/>
          </p:nvSpPr>
          <p:spPr>
            <a:xfrm rot="0">
              <a:off x="0" y="1600200"/>
              <a:ext cx="6278066" cy="2171700"/>
            </a:xfrm>
            <a:prstGeom prst="rect">
              <a:avLst/>
            </a:prstGeom>
          </p:spPr>
          <p:txBody>
            <a:bodyPr anchor="t" rtlCol="false" tIns="0" lIns="0" bIns="0" rIns="0">
              <a:spAutoFit/>
            </a:bodyPr>
            <a:lstStyle/>
            <a:p>
              <a:pPr algn="l" marL="388620" indent="-194310" lvl="1">
                <a:lnSpc>
                  <a:spcPts val="2160"/>
                </a:lnSpc>
                <a:buFont typeface="Arial"/>
                <a:buChar char="•"/>
              </a:pPr>
              <a:r>
                <a:rPr lang="en-US" sz="1800" spc="-3">
                  <a:solidFill>
                    <a:srgbClr val="FFFFFF"/>
                  </a:solidFill>
                  <a:latin typeface="Avenir"/>
                  <a:ea typeface="Avenir"/>
                  <a:cs typeface="Avenir"/>
                  <a:sym typeface="Avenir"/>
                </a:rPr>
                <a:t>Coloradoʼs BHA restructuring created ambiguity around KAP program oversight.</a:t>
              </a:r>
            </a:p>
            <a:p>
              <a:pPr algn="l" marL="388620" indent="-194310" lvl="1">
                <a:lnSpc>
                  <a:spcPts val="2160"/>
                </a:lnSpc>
                <a:buFont typeface="Arial"/>
                <a:buChar char="•"/>
              </a:pPr>
              <a:r>
                <a:rPr lang="en-US" sz="1800" spc="-3">
                  <a:solidFill>
                    <a:srgbClr val="FFFFFF"/>
                  </a:solidFill>
                  <a:latin typeface="Avenir"/>
                  <a:ea typeface="Avenir"/>
                  <a:cs typeface="Avenir"/>
                  <a:sym typeface="Avenir"/>
                </a:rPr>
                <a:t>Lack of clear guidance delayed implementation and created compliance concerns.</a:t>
              </a:r>
            </a:p>
          </p:txBody>
        </p:sp>
      </p:grpSp>
      <p:sp>
        <p:nvSpPr>
          <p:cNvPr name="TextBox 37" id="37"/>
          <p:cNvSpPr txBox="true"/>
          <p:nvPr/>
        </p:nvSpPr>
        <p:spPr>
          <a:xfrm rot="0">
            <a:off x="5642737" y="5889189"/>
            <a:ext cx="4720554"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Diversion Plan</a:t>
            </a:r>
          </a:p>
        </p:txBody>
      </p:sp>
      <p:grpSp>
        <p:nvGrpSpPr>
          <p:cNvPr name="Group 38" id="38"/>
          <p:cNvGrpSpPr/>
          <p:nvPr/>
        </p:nvGrpSpPr>
        <p:grpSpPr>
          <a:xfrm rot="0">
            <a:off x="4566884" y="5795010"/>
            <a:ext cx="1036581" cy="612718"/>
            <a:chOff x="0" y="0"/>
            <a:chExt cx="4600052" cy="2719070"/>
          </a:xfrm>
        </p:grpSpPr>
        <p:sp>
          <p:nvSpPr>
            <p:cNvPr name="Freeform 39" id="39"/>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40" id="40"/>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Tree>
  </p:cSld>
  <p:clrMapOvr>
    <a:masterClrMapping/>
  </p:clrMapOvr>
</p:sld>
</file>

<file path=ppt/slides/slide57.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065888"/>
            <a:ext cx="3436363"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P</a:t>
            </a:r>
            <a:r>
              <a:rPr lang="en-US" sz="5000" spc="-5">
                <a:solidFill>
                  <a:srgbClr val="000000"/>
                </a:solidFill>
                <a:latin typeface="Avenir"/>
                <a:ea typeface="Avenir"/>
                <a:cs typeface="Avenir"/>
                <a:sym typeface="Avenir"/>
              </a:rPr>
              <a:t>anel Experience:</a:t>
            </a:r>
          </a:p>
        </p:txBody>
      </p:sp>
      <p:grpSp>
        <p:nvGrpSpPr>
          <p:cNvPr name="Group 19" id="19"/>
          <p:cNvGrpSpPr/>
          <p:nvPr/>
        </p:nvGrpSpPr>
        <p:grpSpPr>
          <a:xfrm rot="0">
            <a:off x="4521610" y="1707765"/>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695095" y="1650615"/>
            <a:ext cx="4787093" cy="169545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MHBHC faced confusion regarding whether a separate controlled substance license was needed for each site.</a:t>
            </a:r>
          </a:p>
        </p:txBody>
      </p:sp>
      <p:grpSp>
        <p:nvGrpSpPr>
          <p:cNvPr name="Group 23" id="23"/>
          <p:cNvGrpSpPr/>
          <p:nvPr/>
        </p:nvGrpSpPr>
        <p:grpSpPr>
          <a:xfrm rot="0">
            <a:off x="4533615" y="3699426"/>
            <a:ext cx="1036581" cy="612718"/>
            <a:chOff x="0" y="0"/>
            <a:chExt cx="4600052" cy="2719070"/>
          </a:xfrm>
        </p:grpSpPr>
        <p:sp>
          <p:nvSpPr>
            <p:cNvPr name="Freeform 24" id="24"/>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5" id="25"/>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6" id="26"/>
          <p:cNvSpPr txBox="true"/>
          <p:nvPr/>
        </p:nvSpPr>
        <p:spPr>
          <a:xfrm rot="0">
            <a:off x="5695095" y="3642276"/>
            <a:ext cx="4787093" cy="128587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Regulatory delays impacted staff credentialing timelines and program launch.</a:t>
            </a:r>
          </a:p>
        </p:txBody>
      </p:sp>
    </p:spTree>
  </p:cSld>
  <p:clrMapOvr>
    <a:masterClrMapping/>
  </p:clrMapOvr>
</p:sld>
</file>

<file path=ppt/slides/slide58.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065888"/>
            <a:ext cx="4080961" cy="22828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Lic</a:t>
            </a:r>
            <a:r>
              <a:rPr lang="en-US" sz="5000" spc="-5">
                <a:solidFill>
                  <a:srgbClr val="000000"/>
                </a:solidFill>
                <a:latin typeface="Avenir"/>
                <a:ea typeface="Avenir"/>
                <a:cs typeface="Avenir"/>
                <a:sym typeface="Avenir"/>
              </a:rPr>
              <a:t>ensing and Insurance Requirements</a:t>
            </a:r>
          </a:p>
        </p:txBody>
      </p:sp>
      <p:grpSp>
        <p:nvGrpSpPr>
          <p:cNvPr name="Group 19" id="19"/>
          <p:cNvGrpSpPr/>
          <p:nvPr/>
        </p:nvGrpSpPr>
        <p:grpSpPr>
          <a:xfrm rot="0">
            <a:off x="4583267" y="1196703"/>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grpSp>
        <p:nvGrpSpPr>
          <p:cNvPr name="Group 22" id="22"/>
          <p:cNvGrpSpPr/>
          <p:nvPr/>
        </p:nvGrpSpPr>
        <p:grpSpPr>
          <a:xfrm rot="0">
            <a:off x="5732257" y="1196703"/>
            <a:ext cx="4793598" cy="879418"/>
            <a:chOff x="0" y="0"/>
            <a:chExt cx="6391464" cy="1172558"/>
          </a:xfrm>
        </p:grpSpPr>
        <p:sp>
          <p:nvSpPr>
            <p:cNvPr name="TextBox 23" id="23"/>
            <p:cNvSpPr txBox="true"/>
            <p:nvPr/>
          </p:nvSpPr>
          <p:spPr>
            <a:xfrm rot="0">
              <a:off x="8673" y="-57150"/>
              <a:ext cx="6382791" cy="60325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Professional Liability Insurance:</a:t>
              </a:r>
            </a:p>
          </p:txBody>
        </p:sp>
        <p:sp>
          <p:nvSpPr>
            <p:cNvPr name="TextBox 24" id="24"/>
            <p:cNvSpPr txBox="true"/>
            <p:nvPr/>
          </p:nvSpPr>
          <p:spPr>
            <a:xfrm rot="0">
              <a:off x="0" y="423258"/>
              <a:ext cx="6278066" cy="749300"/>
            </a:xfrm>
            <a:prstGeom prst="rect">
              <a:avLst/>
            </a:prstGeom>
          </p:spPr>
          <p:txBody>
            <a:bodyPr anchor="t" rtlCol="false" tIns="0" lIns="0" bIns="0" rIns="0">
              <a:spAutoFit/>
            </a:bodyPr>
            <a:lstStyle/>
            <a:p>
              <a:pPr algn="l" marL="388620" indent="-194310" lvl="1">
                <a:lnSpc>
                  <a:spcPts val="2160"/>
                </a:lnSpc>
                <a:buFont typeface="Arial"/>
                <a:buChar char="•"/>
              </a:pPr>
              <a:r>
                <a:rPr lang="en-US" sz="1800" spc="-3">
                  <a:solidFill>
                    <a:srgbClr val="FFFFFF"/>
                  </a:solidFill>
                  <a:latin typeface="Avenir"/>
                  <a:ea typeface="Avenir"/>
                  <a:cs typeface="Avenir"/>
                  <a:sym typeface="Avenir"/>
                </a:rPr>
                <a:t>Must cover psychedelic or dissociative treatments.</a:t>
              </a:r>
            </a:p>
          </p:txBody>
        </p:sp>
      </p:grpSp>
      <p:grpSp>
        <p:nvGrpSpPr>
          <p:cNvPr name="Group 25" id="25"/>
          <p:cNvGrpSpPr/>
          <p:nvPr/>
        </p:nvGrpSpPr>
        <p:grpSpPr>
          <a:xfrm rot="0">
            <a:off x="4583267" y="2632682"/>
            <a:ext cx="1036581" cy="612718"/>
            <a:chOff x="0" y="0"/>
            <a:chExt cx="4600052" cy="2719070"/>
          </a:xfrm>
        </p:grpSpPr>
        <p:sp>
          <p:nvSpPr>
            <p:cNvPr name="Freeform 26" id="26"/>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7" id="27"/>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grpSp>
        <p:nvGrpSpPr>
          <p:cNvPr name="Group 28" id="28"/>
          <p:cNvGrpSpPr/>
          <p:nvPr/>
        </p:nvGrpSpPr>
        <p:grpSpPr>
          <a:xfrm rot="0">
            <a:off x="5732257" y="2657147"/>
            <a:ext cx="4708550" cy="949004"/>
            <a:chOff x="0" y="0"/>
            <a:chExt cx="6278066" cy="1265338"/>
          </a:xfrm>
        </p:grpSpPr>
        <p:sp>
          <p:nvSpPr>
            <p:cNvPr name="TextBox 29" id="29"/>
            <p:cNvSpPr txBox="true"/>
            <p:nvPr/>
          </p:nvSpPr>
          <p:spPr>
            <a:xfrm rot="0">
              <a:off x="0" y="-57150"/>
              <a:ext cx="6182952" cy="60325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Facility Licensing:</a:t>
              </a:r>
            </a:p>
          </p:txBody>
        </p:sp>
        <p:sp>
          <p:nvSpPr>
            <p:cNvPr name="TextBox 30" id="30"/>
            <p:cNvSpPr txBox="true"/>
            <p:nvPr/>
          </p:nvSpPr>
          <p:spPr>
            <a:xfrm rot="0">
              <a:off x="0" y="516038"/>
              <a:ext cx="6278066" cy="749300"/>
            </a:xfrm>
            <a:prstGeom prst="rect">
              <a:avLst/>
            </a:prstGeom>
          </p:spPr>
          <p:txBody>
            <a:bodyPr anchor="t" rtlCol="false" tIns="0" lIns="0" bIns="0" rIns="0">
              <a:spAutoFit/>
            </a:bodyPr>
            <a:lstStyle/>
            <a:p>
              <a:pPr algn="l" marL="388620" indent="-194310" lvl="1">
                <a:lnSpc>
                  <a:spcPts val="2160"/>
                </a:lnSpc>
                <a:buFont typeface="Arial"/>
                <a:buChar char="•"/>
              </a:pPr>
              <a:r>
                <a:rPr lang="en-US" sz="1800" spc="-3">
                  <a:solidFill>
                    <a:srgbClr val="FFFFFF"/>
                  </a:solidFill>
                  <a:latin typeface="Avenir"/>
                  <a:ea typeface="Avenir"/>
                  <a:cs typeface="Avenir"/>
                  <a:sym typeface="Avenir"/>
                </a:rPr>
                <a:t>Some jurisdictions may require outpatient treatment facility licenses.</a:t>
              </a:r>
            </a:p>
          </p:txBody>
        </p:sp>
      </p:grpSp>
      <p:grpSp>
        <p:nvGrpSpPr>
          <p:cNvPr name="Group 31" id="31"/>
          <p:cNvGrpSpPr/>
          <p:nvPr/>
        </p:nvGrpSpPr>
        <p:grpSpPr>
          <a:xfrm rot="0">
            <a:off x="4570760" y="4191007"/>
            <a:ext cx="1036581" cy="612718"/>
            <a:chOff x="0" y="0"/>
            <a:chExt cx="4600052" cy="2719070"/>
          </a:xfrm>
        </p:grpSpPr>
        <p:sp>
          <p:nvSpPr>
            <p:cNvPr name="Freeform 32" id="32"/>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33" id="33"/>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grpSp>
        <p:nvGrpSpPr>
          <p:cNvPr name="Group 34" id="34"/>
          <p:cNvGrpSpPr/>
          <p:nvPr/>
        </p:nvGrpSpPr>
        <p:grpSpPr>
          <a:xfrm rot="0">
            <a:off x="5719750" y="4189091"/>
            <a:ext cx="4733565" cy="1485900"/>
            <a:chOff x="0" y="0"/>
            <a:chExt cx="6311419" cy="1981200"/>
          </a:xfrm>
        </p:grpSpPr>
        <p:sp>
          <p:nvSpPr>
            <p:cNvPr name="TextBox 35" id="35"/>
            <p:cNvSpPr txBox="true"/>
            <p:nvPr/>
          </p:nvSpPr>
          <p:spPr>
            <a:xfrm rot="0">
              <a:off x="17347" y="-57150"/>
              <a:ext cx="6294073" cy="60325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Billing and Reimbursement:</a:t>
              </a:r>
            </a:p>
          </p:txBody>
        </p:sp>
        <p:sp>
          <p:nvSpPr>
            <p:cNvPr name="TextBox 36" id="36"/>
            <p:cNvSpPr txBox="true"/>
            <p:nvPr/>
          </p:nvSpPr>
          <p:spPr>
            <a:xfrm rot="0">
              <a:off x="0" y="520700"/>
              <a:ext cx="6278066" cy="1460500"/>
            </a:xfrm>
            <a:prstGeom prst="rect">
              <a:avLst/>
            </a:prstGeom>
          </p:spPr>
          <p:txBody>
            <a:bodyPr anchor="t" rtlCol="false" tIns="0" lIns="0" bIns="0" rIns="0">
              <a:spAutoFit/>
            </a:bodyPr>
            <a:lstStyle/>
            <a:p>
              <a:pPr algn="l" marL="388620" indent="-194310" lvl="1">
                <a:lnSpc>
                  <a:spcPts val="2160"/>
                </a:lnSpc>
                <a:buFont typeface="Arial"/>
                <a:buChar char="•"/>
              </a:pPr>
              <a:r>
                <a:rPr lang="en-US" sz="1800" spc="-3">
                  <a:solidFill>
                    <a:srgbClr val="FFFFFF"/>
                  </a:solidFill>
                  <a:latin typeface="Avenir"/>
                  <a:ea typeface="Avenir"/>
                  <a:cs typeface="Avenir"/>
                  <a:sym typeface="Avenir"/>
                </a:rPr>
                <a:t>Medicaid and private insurers may not reimburse for KAP unless coded under psychotherapy or medication management.</a:t>
              </a:r>
            </a:p>
          </p:txBody>
        </p:sp>
      </p:grpSp>
    </p:spTree>
  </p:cSld>
  <p:clrMapOvr>
    <a:masterClrMapping/>
  </p:clrMapOvr>
</p:sld>
</file>

<file path=ppt/slides/slide59.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065888"/>
            <a:ext cx="4080961"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P</a:t>
            </a:r>
            <a:r>
              <a:rPr lang="en-US" sz="5000" spc="-5">
                <a:solidFill>
                  <a:srgbClr val="000000"/>
                </a:solidFill>
                <a:latin typeface="Avenir"/>
                <a:ea typeface="Avenir"/>
                <a:cs typeface="Avenir"/>
                <a:sym typeface="Avenir"/>
              </a:rPr>
              <a:t>anel Experience:</a:t>
            </a:r>
          </a:p>
        </p:txBody>
      </p:sp>
      <p:grpSp>
        <p:nvGrpSpPr>
          <p:cNvPr name="Group 19" id="19"/>
          <p:cNvGrpSpPr/>
          <p:nvPr/>
        </p:nvGrpSpPr>
        <p:grpSpPr>
          <a:xfrm rot="0">
            <a:off x="4583267" y="2064300"/>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2007150"/>
            <a:ext cx="4548238" cy="169545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MHBHC had to work closely with legal and compliance teams to align insurance coverage with KAP protocols.</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505432" y="1993728"/>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grpSp>
        <p:nvGrpSpPr>
          <p:cNvPr name="Group 20" id="20"/>
          <p:cNvGrpSpPr/>
          <p:nvPr/>
        </p:nvGrpSpPr>
        <p:grpSpPr>
          <a:xfrm rot="0">
            <a:off x="4505432" y="337531"/>
            <a:ext cx="1036581" cy="612718"/>
            <a:chOff x="0" y="0"/>
            <a:chExt cx="4600052" cy="2719070"/>
          </a:xfrm>
        </p:grpSpPr>
        <p:sp>
          <p:nvSpPr>
            <p:cNvPr name="Freeform 21" id="21"/>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2" id="22"/>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3" id="23"/>
          <p:cNvSpPr txBox="true"/>
          <p:nvPr/>
        </p:nvSpPr>
        <p:spPr>
          <a:xfrm rot="0">
            <a:off x="5665419" y="230507"/>
            <a:ext cx="4336139" cy="1285875"/>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Ov</a:t>
            </a:r>
            <a:r>
              <a:rPr lang="en-US" sz="2699" spc="-6">
                <a:solidFill>
                  <a:srgbClr val="FFFFFF"/>
                </a:solidFill>
                <a:latin typeface="Avenir"/>
                <a:ea typeface="Avenir"/>
                <a:cs typeface="Avenir"/>
                <a:sym typeface="Avenir"/>
              </a:rPr>
              <a:t>erview of MHBHC Organizational context and populations served</a:t>
            </a:r>
          </a:p>
        </p:txBody>
      </p:sp>
      <p:sp>
        <p:nvSpPr>
          <p:cNvPr name="TextBox 24" id="24"/>
          <p:cNvSpPr txBox="true"/>
          <p:nvPr/>
        </p:nvSpPr>
        <p:spPr>
          <a:xfrm rot="0">
            <a:off x="5665419" y="1936578"/>
            <a:ext cx="4173533" cy="1285875"/>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Overv</a:t>
            </a:r>
            <a:r>
              <a:rPr lang="en-US" sz="2700" spc="-6">
                <a:solidFill>
                  <a:srgbClr val="FFFFFF"/>
                </a:solidFill>
                <a:latin typeface="Avenir"/>
                <a:ea typeface="Avenir"/>
                <a:cs typeface="Avenir"/>
                <a:sym typeface="Avenir"/>
              </a:rPr>
              <a:t>iew of KAP History, purpose, treatment model, and limitations</a:t>
            </a:r>
          </a:p>
        </p:txBody>
      </p:sp>
      <p:sp>
        <p:nvSpPr>
          <p:cNvPr name="Freeform 25" id="25"/>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26" id="26"/>
          <p:cNvSpPr txBox="true"/>
          <p:nvPr/>
        </p:nvSpPr>
        <p:spPr>
          <a:xfrm rot="0">
            <a:off x="380671" y="1979036"/>
            <a:ext cx="3651992" cy="2490353"/>
          </a:xfrm>
          <a:prstGeom prst="rect">
            <a:avLst/>
          </a:prstGeom>
        </p:spPr>
        <p:txBody>
          <a:bodyPr anchor="t" rtlCol="false" tIns="0" lIns="0" bIns="0" rIns="0">
            <a:spAutoFit/>
          </a:bodyPr>
          <a:lstStyle/>
          <a:p>
            <a:pPr algn="just">
              <a:lnSpc>
                <a:spcPts val="6100"/>
              </a:lnSpc>
            </a:pPr>
            <a:r>
              <a:rPr lang="en-US" sz="6300" spc="-11">
                <a:solidFill>
                  <a:srgbClr val="000000"/>
                </a:solidFill>
                <a:latin typeface="Avenir"/>
                <a:ea typeface="Avenir"/>
                <a:cs typeface="Avenir"/>
                <a:sym typeface="Avenir"/>
              </a:rPr>
              <a:t>Session Structure Overview</a:t>
            </a:r>
          </a:p>
        </p:txBody>
      </p:sp>
      <p:sp>
        <p:nvSpPr>
          <p:cNvPr name="TextBox 27" id="27"/>
          <p:cNvSpPr txBox="true"/>
          <p:nvPr/>
        </p:nvSpPr>
        <p:spPr>
          <a:xfrm rot="0">
            <a:off x="5746722" y="3641553"/>
            <a:ext cx="4173533" cy="1695450"/>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Implem</a:t>
            </a:r>
            <a:r>
              <a:rPr lang="en-US" sz="2700" spc="-6">
                <a:solidFill>
                  <a:srgbClr val="FFFFFF"/>
                </a:solidFill>
                <a:latin typeface="Avenir"/>
                <a:ea typeface="Avenir"/>
                <a:cs typeface="Avenir"/>
                <a:sym typeface="Avenir"/>
              </a:rPr>
              <a:t>entation Journey: Readiness, regulations, staffing, procedures, and training</a:t>
            </a:r>
          </a:p>
        </p:txBody>
      </p:sp>
      <p:grpSp>
        <p:nvGrpSpPr>
          <p:cNvPr name="Group 28" id="28"/>
          <p:cNvGrpSpPr/>
          <p:nvPr/>
        </p:nvGrpSpPr>
        <p:grpSpPr>
          <a:xfrm rot="0">
            <a:off x="4505432" y="3698703"/>
            <a:ext cx="1036581" cy="612718"/>
            <a:chOff x="0" y="0"/>
            <a:chExt cx="4600052" cy="2719070"/>
          </a:xfrm>
        </p:grpSpPr>
        <p:sp>
          <p:nvSpPr>
            <p:cNvPr name="Freeform 29" id="29"/>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30" id="30"/>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31" id="31"/>
          <p:cNvSpPr txBox="true"/>
          <p:nvPr/>
        </p:nvSpPr>
        <p:spPr>
          <a:xfrm rot="0">
            <a:off x="5746722" y="5756651"/>
            <a:ext cx="4173533" cy="466725"/>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Q&amp;A </a:t>
            </a:r>
            <a:r>
              <a:rPr lang="en-US" sz="2700" spc="-6">
                <a:solidFill>
                  <a:srgbClr val="FFFFFF"/>
                </a:solidFill>
                <a:latin typeface="Avenir"/>
                <a:ea typeface="Avenir"/>
                <a:cs typeface="Avenir"/>
                <a:sym typeface="Avenir"/>
              </a:rPr>
              <a:t>and Closing</a:t>
            </a:r>
          </a:p>
        </p:txBody>
      </p:sp>
      <p:grpSp>
        <p:nvGrpSpPr>
          <p:cNvPr name="Group 32" id="32"/>
          <p:cNvGrpSpPr/>
          <p:nvPr/>
        </p:nvGrpSpPr>
        <p:grpSpPr>
          <a:xfrm rot="0">
            <a:off x="4505432" y="5648313"/>
            <a:ext cx="1036581" cy="612718"/>
            <a:chOff x="0" y="0"/>
            <a:chExt cx="4600052" cy="2719070"/>
          </a:xfrm>
        </p:grpSpPr>
        <p:sp>
          <p:nvSpPr>
            <p:cNvPr name="Freeform 33" id="33"/>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34" id="34"/>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Tree>
  </p:cSld>
  <p:clrMapOvr>
    <a:masterClrMapping/>
  </p:clrMapOvr>
</p:sld>
</file>

<file path=ppt/slides/slide60.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065888"/>
            <a:ext cx="4080961"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St</a:t>
            </a:r>
            <a:r>
              <a:rPr lang="en-US" sz="5000" spc="-5">
                <a:solidFill>
                  <a:srgbClr val="000000"/>
                </a:solidFill>
                <a:latin typeface="Avenir"/>
                <a:ea typeface="Avenir"/>
                <a:cs typeface="Avenir"/>
                <a:sym typeface="Avenir"/>
              </a:rPr>
              <a:t>affing</a:t>
            </a:r>
          </a:p>
          <a:p>
            <a:pPr algn="l">
              <a:lnSpc>
                <a:spcPts val="5725"/>
              </a:lnSpc>
            </a:pPr>
            <a:r>
              <a:rPr lang="en-US" sz="5000" spc="-5">
                <a:solidFill>
                  <a:srgbClr val="000000"/>
                </a:solidFill>
                <a:latin typeface="Avenir"/>
                <a:ea typeface="Avenir"/>
                <a:cs typeface="Avenir"/>
                <a:sym typeface="Avenir"/>
              </a:rPr>
              <a:t>Needs</a:t>
            </a:r>
          </a:p>
        </p:txBody>
      </p:sp>
      <p:grpSp>
        <p:nvGrpSpPr>
          <p:cNvPr name="Group 19" id="19"/>
          <p:cNvGrpSpPr/>
          <p:nvPr/>
        </p:nvGrpSpPr>
        <p:grpSpPr>
          <a:xfrm rot="0">
            <a:off x="4583267" y="-26232"/>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5594"/>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Medical Staff:</a:t>
            </a:r>
          </a:p>
        </p:txBody>
      </p:sp>
      <p:sp>
        <p:nvSpPr>
          <p:cNvPr name="TextBox 23" id="23"/>
          <p:cNvSpPr txBox="true"/>
          <p:nvPr/>
        </p:nvSpPr>
        <p:spPr>
          <a:xfrm rot="0">
            <a:off x="5738762" y="413506"/>
            <a:ext cx="4548238" cy="1533525"/>
          </a:xfrm>
          <a:prstGeom prst="rect">
            <a:avLst/>
          </a:prstGeom>
        </p:spPr>
        <p:txBody>
          <a:bodyPr anchor="t" rtlCol="false" tIns="0" lIns="0" bIns="0" rIns="0">
            <a:spAutoFit/>
          </a:bodyPr>
          <a:lstStyle/>
          <a:p>
            <a:pPr algn="l" marL="539749" indent="-269875" lvl="1">
              <a:lnSpc>
                <a:spcPts val="2999"/>
              </a:lnSpc>
              <a:buFont typeface="Arial"/>
              <a:buChar char="•"/>
            </a:pPr>
            <a:r>
              <a:rPr lang="en-US" sz="2499" spc="-4">
                <a:solidFill>
                  <a:srgbClr val="FFFFFF"/>
                </a:solidFill>
                <a:latin typeface="Avenir"/>
                <a:ea typeface="Avenir"/>
                <a:cs typeface="Avenir"/>
                <a:sym typeface="Avenir"/>
              </a:rPr>
              <a:t>Prescriber MD, DO, NP for ketamine administration</a:t>
            </a:r>
          </a:p>
          <a:p>
            <a:pPr algn="l" marL="539749" indent="-269875" lvl="1">
              <a:lnSpc>
                <a:spcPts val="2999"/>
              </a:lnSpc>
              <a:buFont typeface="Arial"/>
              <a:buChar char="•"/>
            </a:pPr>
            <a:r>
              <a:rPr lang="en-US" sz="2499" spc="-4">
                <a:solidFill>
                  <a:srgbClr val="FFFFFF"/>
                </a:solidFill>
                <a:latin typeface="Avenir"/>
                <a:ea typeface="Avenir"/>
                <a:cs typeface="Avenir"/>
                <a:sym typeface="Avenir"/>
              </a:rPr>
              <a:t>RN or medical assistant for monitoring vitals and safety</a:t>
            </a:r>
          </a:p>
        </p:txBody>
      </p:sp>
      <p:grpSp>
        <p:nvGrpSpPr>
          <p:cNvPr name="Group 24" id="24"/>
          <p:cNvGrpSpPr/>
          <p:nvPr/>
        </p:nvGrpSpPr>
        <p:grpSpPr>
          <a:xfrm rot="0">
            <a:off x="4587583" y="2114614"/>
            <a:ext cx="1036581" cy="612718"/>
            <a:chOff x="0" y="0"/>
            <a:chExt cx="4600052" cy="2719070"/>
          </a:xfrm>
        </p:grpSpPr>
        <p:sp>
          <p:nvSpPr>
            <p:cNvPr name="Freeform 25" id="25"/>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6" id="26"/>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7" id="27"/>
          <p:cNvSpPr txBox="true"/>
          <p:nvPr/>
        </p:nvSpPr>
        <p:spPr>
          <a:xfrm rot="0">
            <a:off x="5743078" y="2135252"/>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Mental Health Staff:</a:t>
            </a:r>
          </a:p>
        </p:txBody>
      </p:sp>
      <p:sp>
        <p:nvSpPr>
          <p:cNvPr name="TextBox 28" id="28"/>
          <p:cNvSpPr txBox="true"/>
          <p:nvPr/>
        </p:nvSpPr>
        <p:spPr>
          <a:xfrm rot="0">
            <a:off x="5743078" y="2554352"/>
            <a:ext cx="4548238" cy="1905000"/>
          </a:xfrm>
          <a:prstGeom prst="rect">
            <a:avLst/>
          </a:prstGeom>
        </p:spPr>
        <p:txBody>
          <a:bodyPr anchor="t" rtlCol="false" tIns="0" lIns="0" bIns="0" rIns="0">
            <a:spAutoFit/>
          </a:bodyPr>
          <a:lstStyle/>
          <a:p>
            <a:pPr algn="l" marL="539749" indent="-269875" lvl="1">
              <a:lnSpc>
                <a:spcPts val="2999"/>
              </a:lnSpc>
              <a:buFont typeface="Arial"/>
              <a:buChar char="•"/>
            </a:pPr>
            <a:r>
              <a:rPr lang="en-US" sz="2499" spc="-4">
                <a:solidFill>
                  <a:srgbClr val="FFFFFF"/>
                </a:solidFill>
                <a:latin typeface="Avenir"/>
                <a:ea typeface="Avenir"/>
                <a:cs typeface="Avenir"/>
                <a:sym typeface="Avenir"/>
              </a:rPr>
              <a:t>Licensed therapists trained in psychedelic integration</a:t>
            </a:r>
          </a:p>
          <a:p>
            <a:pPr algn="l" marL="539749" indent="-269875" lvl="1">
              <a:lnSpc>
                <a:spcPts val="2999"/>
              </a:lnSpc>
              <a:buFont typeface="Arial"/>
              <a:buChar char="•"/>
            </a:pPr>
            <a:r>
              <a:rPr lang="en-US" sz="2499" spc="-4">
                <a:solidFill>
                  <a:srgbClr val="FFFFFF"/>
                </a:solidFill>
                <a:latin typeface="Avenir"/>
                <a:ea typeface="Avenir"/>
                <a:cs typeface="Avenir"/>
                <a:sym typeface="Avenir"/>
              </a:rPr>
              <a:t>Case managers</a:t>
            </a:r>
            <a:r>
              <a:rPr lang="en-US" sz="2499" spc="-4">
                <a:solidFill>
                  <a:srgbClr val="FFFFFF"/>
                </a:solidFill>
                <a:latin typeface="Avenir"/>
                <a:ea typeface="Avenir"/>
                <a:cs typeface="Avenir"/>
                <a:sym typeface="Avenir"/>
              </a:rPr>
              <a:t> or peer support specialists for continuity of care</a:t>
            </a:r>
          </a:p>
        </p:txBody>
      </p:sp>
      <p:grpSp>
        <p:nvGrpSpPr>
          <p:cNvPr name="Group 29" id="29"/>
          <p:cNvGrpSpPr/>
          <p:nvPr/>
        </p:nvGrpSpPr>
        <p:grpSpPr>
          <a:xfrm rot="0">
            <a:off x="4583267" y="4472819"/>
            <a:ext cx="1036581" cy="612718"/>
            <a:chOff x="0" y="0"/>
            <a:chExt cx="4600052" cy="2719070"/>
          </a:xfrm>
        </p:grpSpPr>
        <p:sp>
          <p:nvSpPr>
            <p:cNvPr name="Freeform 30" id="3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31" id="3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32" id="32"/>
          <p:cNvSpPr txBox="true"/>
          <p:nvPr/>
        </p:nvSpPr>
        <p:spPr>
          <a:xfrm rot="0">
            <a:off x="5738762" y="4493457"/>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Training Requirements:</a:t>
            </a:r>
          </a:p>
        </p:txBody>
      </p:sp>
      <p:sp>
        <p:nvSpPr>
          <p:cNvPr name="TextBox 33" id="33"/>
          <p:cNvSpPr txBox="true"/>
          <p:nvPr/>
        </p:nvSpPr>
        <p:spPr>
          <a:xfrm rot="0">
            <a:off x="5743078" y="4912557"/>
            <a:ext cx="4548238" cy="1533525"/>
          </a:xfrm>
          <a:prstGeom prst="rect">
            <a:avLst/>
          </a:prstGeom>
        </p:spPr>
        <p:txBody>
          <a:bodyPr anchor="t" rtlCol="false" tIns="0" lIns="0" bIns="0" rIns="0">
            <a:spAutoFit/>
          </a:bodyPr>
          <a:lstStyle/>
          <a:p>
            <a:pPr algn="l" marL="539749" indent="-269875" lvl="1">
              <a:lnSpc>
                <a:spcPts val="2999"/>
              </a:lnSpc>
              <a:buFont typeface="Arial"/>
              <a:buChar char="•"/>
            </a:pPr>
            <a:r>
              <a:rPr lang="en-US" sz="2499" spc="-4">
                <a:solidFill>
                  <a:srgbClr val="FFFFFF"/>
                </a:solidFill>
                <a:latin typeface="Avenir"/>
                <a:ea typeface="Avenir"/>
                <a:cs typeface="Avenir"/>
                <a:sym typeface="Avenir"/>
              </a:rPr>
              <a:t>Staff must be trained in trauma-informed care, psychedelic safety,</a:t>
            </a:r>
            <a:r>
              <a:rPr lang="en-US" sz="2499" spc="-4">
                <a:solidFill>
                  <a:srgbClr val="FFFFFF"/>
                </a:solidFill>
                <a:latin typeface="Avenir"/>
                <a:ea typeface="Avenir"/>
                <a:cs typeface="Avenir"/>
                <a:sym typeface="Avenir"/>
              </a:rPr>
              <a:t> and</a:t>
            </a:r>
            <a:r>
              <a:rPr lang="en-US" sz="2499" spc="-4">
                <a:solidFill>
                  <a:srgbClr val="FFFFFF"/>
                </a:solidFill>
                <a:latin typeface="Avenir"/>
                <a:ea typeface="Avenir"/>
                <a:cs typeface="Avenir"/>
                <a:sym typeface="Avenir"/>
              </a:rPr>
              <a:t> emergency protocols</a:t>
            </a:r>
          </a:p>
        </p:txBody>
      </p:sp>
    </p:spTree>
  </p:cSld>
  <p:clrMapOvr>
    <a:masterClrMapping/>
  </p:clrMapOvr>
</p:sld>
</file>

<file path=ppt/slides/slide61.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065888"/>
            <a:ext cx="4080961"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P</a:t>
            </a:r>
            <a:r>
              <a:rPr lang="en-US" sz="5000" spc="-5">
                <a:solidFill>
                  <a:srgbClr val="000000"/>
                </a:solidFill>
                <a:latin typeface="Avenir"/>
                <a:ea typeface="Avenir"/>
                <a:cs typeface="Avenir"/>
                <a:sym typeface="Avenir"/>
              </a:rPr>
              <a:t>anel Experience:</a:t>
            </a:r>
          </a:p>
        </p:txBody>
      </p:sp>
      <p:grpSp>
        <p:nvGrpSpPr>
          <p:cNvPr name="Group 19" id="19"/>
          <p:cNvGrpSpPr/>
          <p:nvPr/>
        </p:nvGrpSpPr>
        <p:grpSpPr>
          <a:xfrm rot="0">
            <a:off x="4583267" y="1159771"/>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1180409"/>
            <a:ext cx="4548238" cy="128587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MHBHC benefited from having staff with prior KAP experience</a:t>
            </a:r>
          </a:p>
        </p:txBody>
      </p:sp>
      <p:grpSp>
        <p:nvGrpSpPr>
          <p:cNvPr name="Group 23" id="23"/>
          <p:cNvGrpSpPr/>
          <p:nvPr/>
        </p:nvGrpSpPr>
        <p:grpSpPr>
          <a:xfrm rot="0">
            <a:off x="4587583" y="3300617"/>
            <a:ext cx="1036581" cy="612718"/>
            <a:chOff x="0" y="0"/>
            <a:chExt cx="4600052" cy="2719070"/>
          </a:xfrm>
        </p:grpSpPr>
        <p:sp>
          <p:nvSpPr>
            <p:cNvPr name="Freeform 24" id="24"/>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5" id="25"/>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6" id="26"/>
          <p:cNvSpPr txBox="true"/>
          <p:nvPr/>
        </p:nvSpPr>
        <p:spPr>
          <a:xfrm rot="0">
            <a:off x="5743078" y="3321255"/>
            <a:ext cx="4548238" cy="128587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Staffing shortages and turnover created challenges in maintaining continuity</a:t>
            </a:r>
          </a:p>
        </p:txBody>
      </p:sp>
    </p:spTree>
  </p:cSld>
  <p:clrMapOvr>
    <a:masterClrMapping/>
  </p:clrMapOvr>
</p:sld>
</file>

<file path=ppt/slides/slide62.xml><?xml version="1.0" encoding="utf-8"?>
<p:sld xmlns:p="http://schemas.openxmlformats.org/presentationml/2006/main" xmlns:a="http://schemas.openxmlformats.org/drawingml/2006/main">
  <p:cSld>
    <p:bg>
      <p:bgPr>
        <a:solidFill>
          <a:srgbClr val="116C2F"/>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0" y="-14"/>
            <a:ext cx="10286999" cy="6438899"/>
            <a:chOff x="0" y="0"/>
            <a:chExt cx="13715999" cy="8585199"/>
          </a:xfrm>
        </p:grpSpPr>
        <p:sp>
          <p:nvSpPr>
            <p:cNvPr name="Freeform 3" id="3"/>
            <p:cNvSpPr/>
            <p:nvPr/>
          </p:nvSpPr>
          <p:spPr>
            <a:xfrm flipH="false" flipV="false" rot="0">
              <a:off x="0" y="0"/>
              <a:ext cx="13716000" cy="8585200"/>
            </a:xfrm>
            <a:custGeom>
              <a:avLst/>
              <a:gdLst/>
              <a:ahLst/>
              <a:cxnLst/>
              <a:rect r="r" b="b" t="t" l="l"/>
              <a:pathLst>
                <a:path h="8585200" w="13716000">
                  <a:moveTo>
                    <a:pt x="0" y="0"/>
                  </a:moveTo>
                  <a:lnTo>
                    <a:pt x="13716000" y="0"/>
                  </a:lnTo>
                  <a:lnTo>
                    <a:pt x="13716000" y="8585200"/>
                  </a:lnTo>
                  <a:lnTo>
                    <a:pt x="0" y="8585200"/>
                  </a:lnTo>
                  <a:lnTo>
                    <a:pt x="0" y="0"/>
                  </a:lnTo>
                  <a:close/>
                </a:path>
              </a:pathLst>
            </a:custGeom>
            <a:solidFill>
              <a:srgbClr val="000000"/>
            </a:solidFill>
            <a:ln w="12700">
              <a:solidFill>
                <a:srgbClr val="000000"/>
              </a:solidFill>
            </a:ln>
          </p:spPr>
        </p:sp>
      </p:grpSp>
      <p:sp>
        <p:nvSpPr>
          <p:cNvPr name="TextBox 4" id="4"/>
          <p:cNvSpPr txBox="true"/>
          <p:nvPr/>
        </p:nvSpPr>
        <p:spPr>
          <a:xfrm rot="0">
            <a:off x="682613" y="1111180"/>
            <a:ext cx="8921774" cy="4254612"/>
          </a:xfrm>
          <a:prstGeom prst="rect">
            <a:avLst/>
          </a:prstGeom>
        </p:spPr>
        <p:txBody>
          <a:bodyPr anchor="t" rtlCol="false" tIns="0" lIns="0" bIns="0" rIns="0">
            <a:spAutoFit/>
          </a:bodyPr>
          <a:lstStyle/>
          <a:p>
            <a:pPr algn="ctr">
              <a:lnSpc>
                <a:spcPts val="10494"/>
              </a:lnSpc>
            </a:pPr>
            <a:r>
              <a:rPr lang="en-US" sz="10850" spc="-125">
                <a:solidFill>
                  <a:srgbClr val="FFFFFF"/>
                </a:solidFill>
                <a:latin typeface="Avenir"/>
                <a:ea typeface="Avenir"/>
                <a:cs typeface="Avenir"/>
                <a:sym typeface="Avenir"/>
              </a:rPr>
              <a:t>Section 4: Organizational Support</a:t>
            </a:r>
          </a:p>
        </p:txBody>
      </p:sp>
    </p:spTree>
  </p:cSld>
  <p:clrMapOvr>
    <a:masterClrMapping/>
  </p:clrMapOvr>
</p:sld>
</file>

<file path=ppt/slides/slide63.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065888"/>
            <a:ext cx="4080961"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Le</a:t>
            </a:r>
            <a:r>
              <a:rPr lang="en-US" sz="5000" spc="-5">
                <a:solidFill>
                  <a:srgbClr val="000000"/>
                </a:solidFill>
                <a:latin typeface="Avenir"/>
                <a:ea typeface="Avenir"/>
                <a:cs typeface="Avenir"/>
                <a:sym typeface="Avenir"/>
              </a:rPr>
              <a:t>adership</a:t>
            </a:r>
          </a:p>
          <a:p>
            <a:pPr algn="l">
              <a:lnSpc>
                <a:spcPts val="5725"/>
              </a:lnSpc>
            </a:pPr>
            <a:r>
              <a:rPr lang="en-US" sz="5000" spc="-5">
                <a:solidFill>
                  <a:srgbClr val="000000"/>
                </a:solidFill>
                <a:latin typeface="Avenir"/>
                <a:ea typeface="Avenir"/>
                <a:cs typeface="Avenir"/>
                <a:sym typeface="Avenir"/>
              </a:rPr>
              <a:t>Buy-In</a:t>
            </a:r>
          </a:p>
        </p:txBody>
      </p:sp>
      <p:grpSp>
        <p:nvGrpSpPr>
          <p:cNvPr name="Group 19" id="19"/>
          <p:cNvGrpSpPr/>
          <p:nvPr/>
        </p:nvGrpSpPr>
        <p:grpSpPr>
          <a:xfrm rot="0">
            <a:off x="4583267" y="357738"/>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378375"/>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Why It Matters:</a:t>
            </a:r>
          </a:p>
        </p:txBody>
      </p:sp>
      <p:sp>
        <p:nvSpPr>
          <p:cNvPr name="TextBox 23" id="23"/>
          <p:cNvSpPr txBox="true"/>
          <p:nvPr/>
        </p:nvSpPr>
        <p:spPr>
          <a:xfrm rot="0">
            <a:off x="5738762" y="797475"/>
            <a:ext cx="4548238" cy="2105025"/>
          </a:xfrm>
          <a:prstGeom prst="rect">
            <a:avLst/>
          </a:prstGeom>
        </p:spPr>
        <p:txBody>
          <a:bodyPr anchor="t" rtlCol="false" tIns="0" lIns="0" bIns="0" rIns="0">
            <a:spAutoFit/>
          </a:bodyPr>
          <a:lstStyle/>
          <a:p>
            <a:pPr algn="l" marL="496571" indent="-248285" lvl="1">
              <a:lnSpc>
                <a:spcPts val="2760"/>
              </a:lnSpc>
              <a:buFont typeface="Arial"/>
              <a:buChar char="•"/>
            </a:pPr>
            <a:r>
              <a:rPr lang="en-US" sz="2300" spc="-4">
                <a:solidFill>
                  <a:srgbClr val="FFFFFF"/>
                </a:solidFill>
                <a:latin typeface="Avenir"/>
                <a:ea typeface="Avenir"/>
                <a:cs typeface="Avenir"/>
                <a:sym typeface="Avenir"/>
              </a:rPr>
              <a:t>Leadership support is essential for resource allocation, policy development, and cultural acceptance.</a:t>
            </a:r>
          </a:p>
          <a:p>
            <a:pPr algn="l" marL="496571" indent="-248285" lvl="1">
              <a:lnSpc>
                <a:spcPts val="2760"/>
              </a:lnSpc>
              <a:buFont typeface="Arial"/>
              <a:buChar char="•"/>
            </a:pPr>
            <a:r>
              <a:rPr lang="en-US" sz="2300" spc="-4">
                <a:solidFill>
                  <a:srgbClr val="FFFFFF"/>
                </a:solidFill>
                <a:latin typeface="Avenir"/>
                <a:ea typeface="Avenir"/>
                <a:cs typeface="Avenir"/>
                <a:sym typeface="Avenir"/>
              </a:rPr>
              <a:t>Leaders set the tone for innovation and risk tolerance.</a:t>
            </a:r>
          </a:p>
        </p:txBody>
      </p:sp>
      <p:grpSp>
        <p:nvGrpSpPr>
          <p:cNvPr name="Group 24" id="24"/>
          <p:cNvGrpSpPr/>
          <p:nvPr/>
        </p:nvGrpSpPr>
        <p:grpSpPr>
          <a:xfrm rot="0">
            <a:off x="4583267" y="3436805"/>
            <a:ext cx="1036581" cy="612718"/>
            <a:chOff x="0" y="0"/>
            <a:chExt cx="4600052" cy="2719070"/>
          </a:xfrm>
        </p:grpSpPr>
        <p:sp>
          <p:nvSpPr>
            <p:cNvPr name="Freeform 25" id="25"/>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6" id="26"/>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7" id="27"/>
          <p:cNvSpPr txBox="true"/>
          <p:nvPr/>
        </p:nvSpPr>
        <p:spPr>
          <a:xfrm rot="0">
            <a:off x="5738762" y="3491739"/>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Strategies to Build Buy-In:</a:t>
            </a:r>
          </a:p>
        </p:txBody>
      </p:sp>
      <p:sp>
        <p:nvSpPr>
          <p:cNvPr name="TextBox 28" id="28"/>
          <p:cNvSpPr txBox="true"/>
          <p:nvPr/>
        </p:nvSpPr>
        <p:spPr>
          <a:xfrm rot="0">
            <a:off x="5738762" y="3980274"/>
            <a:ext cx="4548238" cy="2105025"/>
          </a:xfrm>
          <a:prstGeom prst="rect">
            <a:avLst/>
          </a:prstGeom>
        </p:spPr>
        <p:txBody>
          <a:bodyPr anchor="t" rtlCol="false" tIns="0" lIns="0" bIns="0" rIns="0">
            <a:spAutoFit/>
          </a:bodyPr>
          <a:lstStyle/>
          <a:p>
            <a:pPr algn="l" marL="496571" indent="-248285" lvl="1">
              <a:lnSpc>
                <a:spcPts val="2760"/>
              </a:lnSpc>
              <a:buFont typeface="Arial"/>
              <a:buChar char="•"/>
            </a:pPr>
            <a:r>
              <a:rPr lang="en-US" sz="2300" spc="-4">
                <a:solidFill>
                  <a:srgbClr val="FFFFFF"/>
                </a:solidFill>
                <a:latin typeface="Avenir"/>
                <a:ea typeface="Avenir"/>
                <a:cs typeface="Avenir"/>
                <a:sym typeface="Avenir"/>
              </a:rPr>
              <a:t>Present evidence-based outcomes of KAP.</a:t>
            </a:r>
          </a:p>
          <a:p>
            <a:pPr algn="l" marL="496571" indent="-248285" lvl="1">
              <a:lnSpc>
                <a:spcPts val="2760"/>
              </a:lnSpc>
              <a:buFont typeface="Arial"/>
              <a:buChar char="•"/>
            </a:pPr>
            <a:r>
              <a:rPr lang="en-US" sz="2300" spc="-4">
                <a:solidFill>
                  <a:srgbClr val="FFFFFF"/>
                </a:solidFill>
                <a:latin typeface="Avenir"/>
                <a:ea typeface="Avenir"/>
                <a:cs typeface="Avenir"/>
                <a:sym typeface="Avenir"/>
              </a:rPr>
              <a:t>Align KAP with organizational mission and strategic go</a:t>
            </a:r>
            <a:r>
              <a:rPr lang="en-US" sz="2300" spc="-4">
                <a:solidFill>
                  <a:srgbClr val="FFFFFF"/>
                </a:solidFill>
                <a:latin typeface="Avenir"/>
                <a:ea typeface="Avenir"/>
                <a:cs typeface="Avenir"/>
                <a:sym typeface="Avenir"/>
              </a:rPr>
              <a:t>als.</a:t>
            </a:r>
          </a:p>
          <a:p>
            <a:pPr algn="l" marL="496571" indent="-248285" lvl="1">
              <a:lnSpc>
                <a:spcPts val="2760"/>
              </a:lnSpc>
              <a:buFont typeface="Arial"/>
              <a:buChar char="•"/>
            </a:pPr>
            <a:r>
              <a:rPr lang="en-US" sz="2300" spc="-4">
                <a:solidFill>
                  <a:srgbClr val="FFFFFF"/>
                </a:solidFill>
                <a:latin typeface="Avenir"/>
                <a:ea typeface="Avenir"/>
                <a:cs typeface="Avenir"/>
                <a:sym typeface="Avenir"/>
              </a:rPr>
              <a:t>Engage</a:t>
            </a:r>
            <a:r>
              <a:rPr lang="en-US" sz="2300" spc="-4">
                <a:solidFill>
                  <a:srgbClr val="FFFFFF"/>
                </a:solidFill>
                <a:latin typeface="Avenir"/>
                <a:ea typeface="Avenir"/>
                <a:cs typeface="Avenir"/>
                <a:sym typeface="Avenir"/>
              </a:rPr>
              <a:t> leadership early in planning and decision-making.</a:t>
            </a:r>
          </a:p>
        </p:txBody>
      </p:sp>
    </p:spTree>
  </p:cSld>
  <p:clrMapOvr>
    <a:masterClrMapping/>
  </p:clrMapOvr>
</p:sld>
</file>

<file path=ppt/slides/slide64.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065888"/>
            <a:ext cx="4080961"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Panel Exp</a:t>
            </a:r>
            <a:r>
              <a:rPr lang="en-US" sz="5000" spc="-5">
                <a:solidFill>
                  <a:srgbClr val="000000"/>
                </a:solidFill>
                <a:latin typeface="Avenir"/>
                <a:ea typeface="Avenir"/>
                <a:cs typeface="Avenir"/>
                <a:sym typeface="Avenir"/>
              </a:rPr>
              <a:t>erience:</a:t>
            </a:r>
          </a:p>
        </p:txBody>
      </p:sp>
      <p:grpSp>
        <p:nvGrpSpPr>
          <p:cNvPr name="Group 19" id="19"/>
          <p:cNvGrpSpPr/>
          <p:nvPr/>
        </p:nvGrpSpPr>
        <p:grpSpPr>
          <a:xfrm rot="0">
            <a:off x="4583267" y="1615038"/>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1635675"/>
            <a:ext cx="4548238" cy="128587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MHBHC leadership was supportive and knowledgeable about KAP</a:t>
            </a:r>
          </a:p>
        </p:txBody>
      </p:sp>
      <p:grpSp>
        <p:nvGrpSpPr>
          <p:cNvPr name="Group 23" id="23"/>
          <p:cNvGrpSpPr/>
          <p:nvPr/>
        </p:nvGrpSpPr>
        <p:grpSpPr>
          <a:xfrm rot="0">
            <a:off x="4583267" y="3436805"/>
            <a:ext cx="1036581" cy="612718"/>
            <a:chOff x="0" y="0"/>
            <a:chExt cx="4600052" cy="2719070"/>
          </a:xfrm>
        </p:grpSpPr>
        <p:sp>
          <p:nvSpPr>
            <p:cNvPr name="Freeform 24" id="24"/>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5" id="25"/>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6" id="26"/>
          <p:cNvSpPr txBox="true"/>
          <p:nvPr/>
        </p:nvSpPr>
        <p:spPr>
          <a:xfrm rot="0">
            <a:off x="5738762" y="3491739"/>
            <a:ext cx="4548238" cy="169545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Their backing helped navigate regulatory ambiguity and secure resources</a:t>
            </a:r>
          </a:p>
        </p:txBody>
      </p:sp>
    </p:spTree>
  </p:cSld>
  <p:clrMapOvr>
    <a:masterClrMapping/>
  </p:clrMapOvr>
</p:sld>
</file>

<file path=ppt/slides/slide65.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065888"/>
            <a:ext cx="4080961" cy="22828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St</a:t>
            </a:r>
            <a:r>
              <a:rPr lang="en-US" sz="5000" spc="-5">
                <a:solidFill>
                  <a:srgbClr val="000000"/>
                </a:solidFill>
                <a:latin typeface="Avenir"/>
                <a:ea typeface="Avenir"/>
                <a:cs typeface="Avenir"/>
                <a:sym typeface="Avenir"/>
              </a:rPr>
              <a:t>aff Exp</a:t>
            </a:r>
            <a:r>
              <a:rPr lang="en-US" sz="5000" spc="-5">
                <a:solidFill>
                  <a:srgbClr val="000000"/>
                </a:solidFill>
                <a:latin typeface="Avenir"/>
                <a:ea typeface="Avenir"/>
                <a:cs typeface="Avenir"/>
                <a:sym typeface="Avenir"/>
              </a:rPr>
              <a:t>erience</a:t>
            </a:r>
          </a:p>
          <a:p>
            <a:pPr algn="l">
              <a:lnSpc>
                <a:spcPts val="5725"/>
              </a:lnSpc>
            </a:pPr>
            <a:r>
              <a:rPr lang="en-US" sz="5000" spc="-5">
                <a:solidFill>
                  <a:srgbClr val="000000"/>
                </a:solidFill>
                <a:latin typeface="Avenir"/>
                <a:ea typeface="Avenir"/>
                <a:cs typeface="Avenir"/>
                <a:sym typeface="Avenir"/>
              </a:rPr>
              <a:t>and Expertise</a:t>
            </a:r>
          </a:p>
        </p:txBody>
      </p:sp>
      <p:grpSp>
        <p:nvGrpSpPr>
          <p:cNvPr name="Group 19" id="19"/>
          <p:cNvGrpSpPr/>
          <p:nvPr/>
        </p:nvGrpSpPr>
        <p:grpSpPr>
          <a:xfrm rot="0">
            <a:off x="4583267" y="643890"/>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664527"/>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Ideal Staff Profile:</a:t>
            </a:r>
          </a:p>
        </p:txBody>
      </p:sp>
      <p:grpSp>
        <p:nvGrpSpPr>
          <p:cNvPr name="Group 23" id="23"/>
          <p:cNvGrpSpPr/>
          <p:nvPr/>
        </p:nvGrpSpPr>
        <p:grpSpPr>
          <a:xfrm rot="0">
            <a:off x="4583267" y="3817782"/>
            <a:ext cx="1036581" cy="612718"/>
            <a:chOff x="0" y="0"/>
            <a:chExt cx="4600052" cy="2719070"/>
          </a:xfrm>
        </p:grpSpPr>
        <p:sp>
          <p:nvSpPr>
            <p:cNvPr name="Freeform 24" id="24"/>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5" id="25"/>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6" id="26"/>
          <p:cNvSpPr txBox="true"/>
          <p:nvPr/>
        </p:nvSpPr>
        <p:spPr>
          <a:xfrm rot="0">
            <a:off x="5738762" y="3872716"/>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Training and Development:</a:t>
            </a:r>
          </a:p>
        </p:txBody>
      </p:sp>
      <p:sp>
        <p:nvSpPr>
          <p:cNvPr name="TextBox 27" id="27"/>
          <p:cNvSpPr txBox="true"/>
          <p:nvPr/>
        </p:nvSpPr>
        <p:spPr>
          <a:xfrm rot="0">
            <a:off x="5619848" y="1178452"/>
            <a:ext cx="4548238" cy="2105025"/>
          </a:xfrm>
          <a:prstGeom prst="rect">
            <a:avLst/>
          </a:prstGeom>
        </p:spPr>
        <p:txBody>
          <a:bodyPr anchor="t" rtlCol="false" tIns="0" lIns="0" bIns="0" rIns="0">
            <a:spAutoFit/>
          </a:bodyPr>
          <a:lstStyle/>
          <a:p>
            <a:pPr algn="l" marL="496571" indent="-248285" lvl="1">
              <a:lnSpc>
                <a:spcPts val="2760"/>
              </a:lnSpc>
              <a:buFont typeface="Arial"/>
              <a:buChar char="•"/>
            </a:pPr>
            <a:r>
              <a:rPr lang="en-US" sz="2300" spc="-4">
                <a:solidFill>
                  <a:srgbClr val="FFFFFF"/>
                </a:solidFill>
                <a:latin typeface="Avenir"/>
                <a:ea typeface="Avenir"/>
                <a:cs typeface="Avenir"/>
                <a:sym typeface="Avenir"/>
              </a:rPr>
              <a:t>Clinicians with prior experience in psychedelic-assisted therapy.</a:t>
            </a:r>
          </a:p>
          <a:p>
            <a:pPr algn="l" marL="496571" indent="-248285" lvl="1">
              <a:lnSpc>
                <a:spcPts val="2760"/>
              </a:lnSpc>
              <a:buFont typeface="Arial"/>
              <a:buChar char="•"/>
            </a:pPr>
            <a:r>
              <a:rPr lang="en-US" sz="2300" spc="-4">
                <a:solidFill>
                  <a:srgbClr val="FFFFFF"/>
                </a:solidFill>
                <a:latin typeface="Avenir"/>
                <a:ea typeface="Avenir"/>
                <a:cs typeface="Avenir"/>
                <a:sym typeface="Avenir"/>
              </a:rPr>
              <a:t>Staff trained in trauma-informed care and integration techniques.</a:t>
            </a:r>
          </a:p>
        </p:txBody>
      </p:sp>
      <p:sp>
        <p:nvSpPr>
          <p:cNvPr name="TextBox 28" id="28"/>
          <p:cNvSpPr txBox="true"/>
          <p:nvPr/>
        </p:nvSpPr>
        <p:spPr>
          <a:xfrm rot="0">
            <a:off x="5738762" y="4291816"/>
            <a:ext cx="4548238" cy="1419225"/>
          </a:xfrm>
          <a:prstGeom prst="rect">
            <a:avLst/>
          </a:prstGeom>
        </p:spPr>
        <p:txBody>
          <a:bodyPr anchor="t" rtlCol="false" tIns="0" lIns="0" bIns="0" rIns="0">
            <a:spAutoFit/>
          </a:bodyPr>
          <a:lstStyle/>
          <a:p>
            <a:pPr algn="l" marL="496571" indent="-248285" lvl="1">
              <a:lnSpc>
                <a:spcPts val="2760"/>
              </a:lnSpc>
              <a:buFont typeface="Arial"/>
              <a:buChar char="•"/>
            </a:pPr>
            <a:r>
              <a:rPr lang="en-US" sz="2300" spc="-4">
                <a:solidFill>
                  <a:srgbClr val="FFFFFF"/>
                </a:solidFill>
                <a:latin typeface="Avenir"/>
                <a:ea typeface="Avenir"/>
                <a:cs typeface="Avenir"/>
                <a:sym typeface="Avenir"/>
              </a:rPr>
              <a:t>Offer continuing education on KAP protocols and safety.</a:t>
            </a:r>
          </a:p>
          <a:p>
            <a:pPr algn="l" marL="496571" indent="-248285" lvl="1">
              <a:lnSpc>
                <a:spcPts val="2760"/>
              </a:lnSpc>
              <a:buFont typeface="Arial"/>
              <a:buChar char="•"/>
            </a:pPr>
            <a:r>
              <a:rPr lang="en-US" sz="2300" spc="-4">
                <a:solidFill>
                  <a:srgbClr val="FFFFFF"/>
                </a:solidFill>
                <a:latin typeface="Avenir"/>
                <a:ea typeface="Avenir"/>
                <a:cs typeface="Avenir"/>
                <a:sym typeface="Avenir"/>
              </a:rPr>
              <a:t>Encourage peer learning and supervision.</a:t>
            </a:r>
          </a:p>
        </p:txBody>
      </p:sp>
    </p:spTree>
  </p:cSld>
  <p:clrMapOvr>
    <a:masterClrMapping/>
  </p:clrMapOvr>
</p:sld>
</file>

<file path=ppt/slides/slide66.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065888"/>
            <a:ext cx="4080961"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Panel Exp</a:t>
            </a:r>
            <a:r>
              <a:rPr lang="en-US" sz="5000" spc="-5">
                <a:solidFill>
                  <a:srgbClr val="000000"/>
                </a:solidFill>
                <a:latin typeface="Avenir"/>
                <a:ea typeface="Avenir"/>
                <a:cs typeface="Avenir"/>
                <a:sym typeface="Avenir"/>
              </a:rPr>
              <a:t>erience:</a:t>
            </a:r>
          </a:p>
        </p:txBody>
      </p:sp>
      <p:grpSp>
        <p:nvGrpSpPr>
          <p:cNvPr name="Group 19" id="19"/>
          <p:cNvGrpSpPr/>
          <p:nvPr/>
        </p:nvGrpSpPr>
        <p:grpSpPr>
          <a:xfrm rot="0">
            <a:off x="4583267" y="1684079"/>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1704716"/>
            <a:ext cx="4548238" cy="128587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MHBHCʼs KAP team included clinicians with prior KAP experience</a:t>
            </a:r>
          </a:p>
        </p:txBody>
      </p:sp>
      <p:grpSp>
        <p:nvGrpSpPr>
          <p:cNvPr name="Group 23" id="23"/>
          <p:cNvGrpSpPr/>
          <p:nvPr/>
        </p:nvGrpSpPr>
        <p:grpSpPr>
          <a:xfrm rot="0">
            <a:off x="4583267" y="3753473"/>
            <a:ext cx="1036581" cy="612718"/>
            <a:chOff x="0" y="0"/>
            <a:chExt cx="4600052" cy="2719070"/>
          </a:xfrm>
        </p:grpSpPr>
        <p:sp>
          <p:nvSpPr>
            <p:cNvPr name="Freeform 24" id="24"/>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5" id="25"/>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6" id="26"/>
          <p:cNvSpPr txBox="true"/>
          <p:nvPr/>
        </p:nvSpPr>
        <p:spPr>
          <a:xfrm rot="0">
            <a:off x="5738762" y="3808407"/>
            <a:ext cx="4548238" cy="128587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This facilitated smoother implementation and client care</a:t>
            </a:r>
          </a:p>
        </p:txBody>
      </p:sp>
    </p:spTree>
  </p:cSld>
  <p:clrMapOvr>
    <a:masterClrMapping/>
  </p:clrMapOvr>
</p:sld>
</file>

<file path=ppt/slides/slide67.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065888"/>
            <a:ext cx="4221170" cy="22828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Organization</a:t>
            </a:r>
            <a:r>
              <a:rPr lang="en-US" sz="5000" spc="-5">
                <a:solidFill>
                  <a:srgbClr val="000000"/>
                </a:solidFill>
                <a:latin typeface="Avenir"/>
                <a:ea typeface="Avenir"/>
                <a:cs typeface="Avenir"/>
                <a:sym typeface="Avenir"/>
              </a:rPr>
              <a:t>al</a:t>
            </a:r>
          </a:p>
          <a:p>
            <a:pPr algn="l">
              <a:lnSpc>
                <a:spcPts val="5725"/>
              </a:lnSpc>
            </a:pPr>
            <a:r>
              <a:rPr lang="en-US" sz="5000" spc="-5">
                <a:solidFill>
                  <a:srgbClr val="000000"/>
                </a:solidFill>
                <a:latin typeface="Avenir"/>
                <a:ea typeface="Avenir"/>
                <a:cs typeface="Avenir"/>
                <a:sym typeface="Avenir"/>
              </a:rPr>
              <a:t>Cultu</a:t>
            </a:r>
            <a:r>
              <a:rPr lang="en-US" sz="5000" spc="-5">
                <a:solidFill>
                  <a:srgbClr val="000000"/>
                </a:solidFill>
                <a:latin typeface="Avenir"/>
                <a:ea typeface="Avenir"/>
                <a:cs typeface="Avenir"/>
                <a:sym typeface="Avenir"/>
              </a:rPr>
              <a:t>re and Readiness</a:t>
            </a:r>
          </a:p>
        </p:txBody>
      </p:sp>
      <p:grpSp>
        <p:nvGrpSpPr>
          <p:cNvPr name="Group 19" id="19"/>
          <p:cNvGrpSpPr/>
          <p:nvPr/>
        </p:nvGrpSpPr>
        <p:grpSpPr>
          <a:xfrm rot="0">
            <a:off x="4583267" y="643890"/>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664527"/>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Assessing Readiness:</a:t>
            </a:r>
          </a:p>
        </p:txBody>
      </p:sp>
      <p:grpSp>
        <p:nvGrpSpPr>
          <p:cNvPr name="Group 23" id="23"/>
          <p:cNvGrpSpPr/>
          <p:nvPr/>
        </p:nvGrpSpPr>
        <p:grpSpPr>
          <a:xfrm rot="0">
            <a:off x="4583267" y="3162300"/>
            <a:ext cx="1036581" cy="612718"/>
            <a:chOff x="0" y="0"/>
            <a:chExt cx="4600052" cy="2719070"/>
          </a:xfrm>
        </p:grpSpPr>
        <p:sp>
          <p:nvSpPr>
            <p:cNvPr name="Freeform 24" id="24"/>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5" id="25"/>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6" id="26"/>
          <p:cNvSpPr txBox="true"/>
          <p:nvPr/>
        </p:nvSpPr>
        <p:spPr>
          <a:xfrm rot="0">
            <a:off x="5738762" y="3217234"/>
            <a:ext cx="4548238" cy="87630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Building a Supportive Culture:</a:t>
            </a:r>
          </a:p>
        </p:txBody>
      </p:sp>
      <p:sp>
        <p:nvSpPr>
          <p:cNvPr name="TextBox 27" id="27"/>
          <p:cNvSpPr txBox="true"/>
          <p:nvPr/>
        </p:nvSpPr>
        <p:spPr>
          <a:xfrm rot="0">
            <a:off x="5619848" y="1178452"/>
            <a:ext cx="4548238" cy="1762125"/>
          </a:xfrm>
          <a:prstGeom prst="rect">
            <a:avLst/>
          </a:prstGeom>
        </p:spPr>
        <p:txBody>
          <a:bodyPr anchor="t" rtlCol="false" tIns="0" lIns="0" bIns="0" rIns="0">
            <a:spAutoFit/>
          </a:bodyPr>
          <a:lstStyle/>
          <a:p>
            <a:pPr algn="l" marL="496571" indent="-248285" lvl="1">
              <a:lnSpc>
                <a:spcPts val="2760"/>
              </a:lnSpc>
              <a:buFont typeface="Arial"/>
              <a:buChar char="•"/>
            </a:pPr>
            <a:r>
              <a:rPr lang="en-US" sz="2300" spc="-4">
                <a:solidFill>
                  <a:srgbClr val="FFFFFF"/>
                </a:solidFill>
                <a:latin typeface="Avenir"/>
                <a:ea typeface="Avenir"/>
                <a:cs typeface="Avenir"/>
                <a:sym typeface="Avenir"/>
              </a:rPr>
              <a:t>Gauge staff attitudes toward psychedelic therapies.</a:t>
            </a:r>
          </a:p>
          <a:p>
            <a:pPr algn="l" marL="496571" indent="-248285" lvl="1">
              <a:lnSpc>
                <a:spcPts val="2760"/>
              </a:lnSpc>
              <a:buFont typeface="Arial"/>
              <a:buChar char="•"/>
            </a:pPr>
            <a:r>
              <a:rPr lang="en-US" sz="2300" spc="-4">
                <a:solidFill>
                  <a:srgbClr val="FFFFFF"/>
                </a:solidFill>
                <a:latin typeface="Avenir"/>
                <a:ea typeface="Avenir"/>
                <a:cs typeface="Avenir"/>
                <a:sym typeface="Avenir"/>
              </a:rPr>
              <a:t>Iden</a:t>
            </a:r>
            <a:r>
              <a:rPr lang="en-US" sz="2300" spc="-4">
                <a:solidFill>
                  <a:srgbClr val="FFFFFF"/>
                </a:solidFill>
                <a:latin typeface="Avenir"/>
                <a:ea typeface="Avenir"/>
                <a:cs typeface="Avenir"/>
                <a:sym typeface="Avenir"/>
              </a:rPr>
              <a:t>tify champions and skeptics within the organization.</a:t>
            </a:r>
          </a:p>
        </p:txBody>
      </p:sp>
      <p:sp>
        <p:nvSpPr>
          <p:cNvPr name="TextBox 28" id="28"/>
          <p:cNvSpPr txBox="true"/>
          <p:nvPr/>
        </p:nvSpPr>
        <p:spPr>
          <a:xfrm rot="0">
            <a:off x="5738762" y="4045909"/>
            <a:ext cx="4348399" cy="2105025"/>
          </a:xfrm>
          <a:prstGeom prst="rect">
            <a:avLst/>
          </a:prstGeom>
        </p:spPr>
        <p:txBody>
          <a:bodyPr anchor="t" rtlCol="false" tIns="0" lIns="0" bIns="0" rIns="0">
            <a:spAutoFit/>
          </a:bodyPr>
          <a:lstStyle/>
          <a:p>
            <a:pPr algn="l" marL="496571" indent="-248285" lvl="1">
              <a:lnSpc>
                <a:spcPts val="2760"/>
              </a:lnSpc>
              <a:buFont typeface="Arial"/>
              <a:buChar char="•"/>
            </a:pPr>
            <a:r>
              <a:rPr lang="en-US" sz="2300" spc="-4">
                <a:solidFill>
                  <a:srgbClr val="FFFFFF"/>
                </a:solidFill>
                <a:latin typeface="Avenir"/>
                <a:ea typeface="Avenir"/>
                <a:cs typeface="Avenir"/>
                <a:sym typeface="Avenir"/>
              </a:rPr>
              <a:t>Normalize conversations about KAP through internal communications.</a:t>
            </a:r>
          </a:p>
          <a:p>
            <a:pPr algn="l" marL="496571" indent="-248285" lvl="1">
              <a:lnSpc>
                <a:spcPts val="2760"/>
              </a:lnSpc>
              <a:buFont typeface="Arial"/>
              <a:buChar char="•"/>
            </a:pPr>
            <a:r>
              <a:rPr lang="en-US" sz="2300" spc="-4">
                <a:solidFill>
                  <a:srgbClr val="FFFFFF"/>
                </a:solidFill>
                <a:latin typeface="Avenir"/>
                <a:ea typeface="Avenir"/>
                <a:cs typeface="Avenir"/>
                <a:sym typeface="Avenir"/>
              </a:rPr>
              <a:t>Address stigma and misconceptions with education and transparency.</a:t>
            </a:r>
          </a:p>
        </p:txBody>
      </p:sp>
    </p:spTree>
  </p:cSld>
  <p:clrMapOvr>
    <a:masterClrMapping/>
  </p:clrMapOvr>
</p:sld>
</file>

<file path=ppt/slides/slide68.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065888"/>
            <a:ext cx="4080961"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Panel Exp</a:t>
            </a:r>
            <a:r>
              <a:rPr lang="en-US" sz="5000" spc="-5">
                <a:solidFill>
                  <a:srgbClr val="000000"/>
                </a:solidFill>
                <a:latin typeface="Avenir"/>
                <a:ea typeface="Avenir"/>
                <a:cs typeface="Avenir"/>
                <a:sym typeface="Avenir"/>
              </a:rPr>
              <a:t>erience:</a:t>
            </a:r>
          </a:p>
        </p:txBody>
      </p:sp>
      <p:grpSp>
        <p:nvGrpSpPr>
          <p:cNvPr name="Group 19" id="19"/>
          <p:cNvGrpSpPr/>
          <p:nvPr/>
        </p:nvGrpSpPr>
        <p:grpSpPr>
          <a:xfrm rot="0">
            <a:off x="4583267" y="1684079"/>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1704716"/>
            <a:ext cx="4548238" cy="128587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The level of support from other clinicians and staff was initially unknown</a:t>
            </a:r>
          </a:p>
        </p:txBody>
      </p:sp>
      <p:grpSp>
        <p:nvGrpSpPr>
          <p:cNvPr name="Group 23" id="23"/>
          <p:cNvGrpSpPr/>
          <p:nvPr/>
        </p:nvGrpSpPr>
        <p:grpSpPr>
          <a:xfrm rot="0">
            <a:off x="4583267" y="3753473"/>
            <a:ext cx="1036581" cy="612718"/>
            <a:chOff x="0" y="0"/>
            <a:chExt cx="4600052" cy="2719070"/>
          </a:xfrm>
        </p:grpSpPr>
        <p:sp>
          <p:nvSpPr>
            <p:cNvPr name="Freeform 24" id="24"/>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5" id="25"/>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6" id="26"/>
          <p:cNvSpPr txBox="true"/>
          <p:nvPr/>
        </p:nvSpPr>
        <p:spPr>
          <a:xfrm rot="0">
            <a:off x="5738762" y="3808407"/>
            <a:ext cx="4548238" cy="128587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Early engagement and training helped build a broader understanding</a:t>
            </a:r>
          </a:p>
        </p:txBody>
      </p:sp>
    </p:spTree>
  </p:cSld>
  <p:clrMapOvr>
    <a:masterClrMapping/>
  </p:clrMapOvr>
</p:sld>
</file>

<file path=ppt/slides/slide69.xml><?xml version="1.0" encoding="utf-8"?>
<p:sld xmlns:p="http://schemas.openxmlformats.org/presentationml/2006/main" xmlns:a="http://schemas.openxmlformats.org/drawingml/2006/main">
  <p:cSld>
    <p:bg>
      <p:bgPr>
        <a:solidFill>
          <a:srgbClr val="116C2F"/>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0" y="-13"/>
            <a:ext cx="10286999" cy="6438901"/>
            <a:chOff x="0" y="0"/>
            <a:chExt cx="13715999" cy="8585201"/>
          </a:xfrm>
        </p:grpSpPr>
        <p:sp>
          <p:nvSpPr>
            <p:cNvPr name="Freeform 3" id="3"/>
            <p:cNvSpPr/>
            <p:nvPr/>
          </p:nvSpPr>
          <p:spPr>
            <a:xfrm flipH="false" flipV="false" rot="0">
              <a:off x="0" y="0"/>
              <a:ext cx="13716000" cy="8585200"/>
            </a:xfrm>
            <a:custGeom>
              <a:avLst/>
              <a:gdLst/>
              <a:ahLst/>
              <a:cxnLst/>
              <a:rect r="r" b="b" t="t" l="l"/>
              <a:pathLst>
                <a:path h="8585200" w="13716000">
                  <a:moveTo>
                    <a:pt x="0" y="0"/>
                  </a:moveTo>
                  <a:lnTo>
                    <a:pt x="13716000" y="0"/>
                  </a:lnTo>
                  <a:lnTo>
                    <a:pt x="13716000" y="8585200"/>
                  </a:lnTo>
                  <a:lnTo>
                    <a:pt x="0" y="8585200"/>
                  </a:lnTo>
                  <a:lnTo>
                    <a:pt x="0" y="0"/>
                  </a:lnTo>
                  <a:close/>
                </a:path>
              </a:pathLst>
            </a:custGeom>
            <a:solidFill>
              <a:srgbClr val="000000"/>
            </a:solidFill>
            <a:ln w="12700">
              <a:solidFill>
                <a:srgbClr val="000000"/>
              </a:solidFill>
            </a:ln>
          </p:spPr>
        </p:sp>
      </p:grpSp>
      <p:sp>
        <p:nvSpPr>
          <p:cNvPr name="TextBox 4" id="4"/>
          <p:cNvSpPr txBox="true"/>
          <p:nvPr/>
        </p:nvSpPr>
        <p:spPr>
          <a:xfrm rot="0">
            <a:off x="755104" y="1183286"/>
            <a:ext cx="8734425" cy="4254612"/>
          </a:xfrm>
          <a:prstGeom prst="rect">
            <a:avLst/>
          </a:prstGeom>
        </p:spPr>
        <p:txBody>
          <a:bodyPr anchor="t" rtlCol="false" tIns="0" lIns="0" bIns="0" rIns="0">
            <a:spAutoFit/>
          </a:bodyPr>
          <a:lstStyle/>
          <a:p>
            <a:pPr algn="ctr">
              <a:lnSpc>
                <a:spcPts val="10494"/>
              </a:lnSpc>
            </a:pPr>
            <a:r>
              <a:rPr lang="en-US" sz="10850" spc="-160">
                <a:solidFill>
                  <a:srgbClr val="FFFFFF"/>
                </a:solidFill>
                <a:latin typeface="Avenir"/>
                <a:ea typeface="Avenir"/>
                <a:cs typeface="Avenir"/>
                <a:sym typeface="Avenir"/>
              </a:rPr>
              <a:t>Section 5: Procedure Development</a:t>
            </a:r>
          </a:p>
        </p:txBody>
      </p:sp>
    </p:spTree>
  </p:cSld>
  <p:clrMapOvr>
    <a:masterClrMapping/>
  </p:clrMapOvr>
</p:sld>
</file>

<file path=ppt/slides/slide7.xml><?xml version="1.0" encoding="utf-8"?>
<p:sld xmlns:p="http://schemas.openxmlformats.org/presentationml/2006/main" xmlns:a="http://schemas.openxmlformats.org/drawingml/2006/main">
  <p:cSld>
    <p:bg>
      <p:bgPr>
        <a:solidFill>
          <a:srgbClr val="116C2F"/>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0" y="-3"/>
            <a:ext cx="10286999" cy="6438899"/>
            <a:chOff x="0" y="0"/>
            <a:chExt cx="13715999" cy="8585199"/>
          </a:xfrm>
        </p:grpSpPr>
        <p:sp>
          <p:nvSpPr>
            <p:cNvPr name="Freeform 3" id="3"/>
            <p:cNvSpPr/>
            <p:nvPr/>
          </p:nvSpPr>
          <p:spPr>
            <a:xfrm flipH="false" flipV="false" rot="0">
              <a:off x="0" y="0"/>
              <a:ext cx="13716000" cy="8585200"/>
            </a:xfrm>
            <a:custGeom>
              <a:avLst/>
              <a:gdLst/>
              <a:ahLst/>
              <a:cxnLst/>
              <a:rect r="r" b="b" t="t" l="l"/>
              <a:pathLst>
                <a:path h="8585200" w="13716000">
                  <a:moveTo>
                    <a:pt x="0" y="0"/>
                  </a:moveTo>
                  <a:lnTo>
                    <a:pt x="13716000" y="0"/>
                  </a:lnTo>
                  <a:lnTo>
                    <a:pt x="13716000" y="8585200"/>
                  </a:lnTo>
                  <a:lnTo>
                    <a:pt x="0" y="8585200"/>
                  </a:lnTo>
                  <a:lnTo>
                    <a:pt x="0" y="0"/>
                  </a:lnTo>
                  <a:close/>
                </a:path>
              </a:pathLst>
            </a:custGeom>
            <a:solidFill>
              <a:srgbClr val="000000"/>
            </a:solidFill>
            <a:ln w="12700">
              <a:solidFill>
                <a:srgbClr val="000000"/>
              </a:solidFill>
            </a:ln>
          </p:spPr>
        </p:sp>
      </p:grpSp>
      <p:sp>
        <p:nvSpPr>
          <p:cNvPr name="TextBox 4" id="4"/>
          <p:cNvSpPr txBox="true"/>
          <p:nvPr/>
        </p:nvSpPr>
        <p:spPr>
          <a:xfrm rot="0">
            <a:off x="1246447" y="445538"/>
            <a:ext cx="8058784" cy="5566867"/>
          </a:xfrm>
          <a:prstGeom prst="rect">
            <a:avLst/>
          </a:prstGeom>
        </p:spPr>
        <p:txBody>
          <a:bodyPr anchor="t" rtlCol="false" tIns="0" lIns="0" bIns="0" rIns="0">
            <a:spAutoFit/>
          </a:bodyPr>
          <a:lstStyle/>
          <a:p>
            <a:pPr algn="ctr">
              <a:lnSpc>
                <a:spcPts val="8456"/>
              </a:lnSpc>
            </a:pPr>
            <a:r>
              <a:rPr lang="en-US" sz="8700" spc="-49">
                <a:solidFill>
                  <a:srgbClr val="FFFFFF"/>
                </a:solidFill>
                <a:latin typeface="Avenir"/>
                <a:ea typeface="Avenir"/>
                <a:cs typeface="Avenir"/>
                <a:sym typeface="Avenir"/>
              </a:rPr>
              <a:t>Section 1: Overview of Mile High Behavioral Healthcare</a:t>
            </a:r>
          </a:p>
        </p:txBody>
      </p:sp>
    </p:spTree>
  </p:cSld>
  <p:clrMapOvr>
    <a:masterClrMapping/>
  </p:clrMapOvr>
</p:sld>
</file>

<file path=ppt/slides/slide70.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065888"/>
            <a:ext cx="4221170" cy="22828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Client E</a:t>
            </a:r>
            <a:r>
              <a:rPr lang="en-US" sz="5000" spc="-5">
                <a:solidFill>
                  <a:srgbClr val="000000"/>
                </a:solidFill>
                <a:latin typeface="Avenir"/>
                <a:ea typeface="Avenir"/>
                <a:cs typeface="Avenir"/>
                <a:sym typeface="Avenir"/>
              </a:rPr>
              <a:t>ligibility</a:t>
            </a:r>
            <a:r>
              <a:rPr lang="en-US" sz="5000" spc="-5">
                <a:solidFill>
                  <a:srgbClr val="000000"/>
                </a:solidFill>
                <a:latin typeface="Avenir"/>
                <a:ea typeface="Avenir"/>
                <a:cs typeface="Avenir"/>
                <a:sym typeface="Avenir"/>
              </a:rPr>
              <a:t> Criteria</a:t>
            </a:r>
          </a:p>
        </p:txBody>
      </p:sp>
      <p:grpSp>
        <p:nvGrpSpPr>
          <p:cNvPr name="Group 19" id="19"/>
          <p:cNvGrpSpPr/>
          <p:nvPr/>
        </p:nvGrpSpPr>
        <p:grpSpPr>
          <a:xfrm rot="0">
            <a:off x="4583267" y="17609"/>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38246"/>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Clinical Criteria:</a:t>
            </a:r>
          </a:p>
        </p:txBody>
      </p:sp>
      <p:grpSp>
        <p:nvGrpSpPr>
          <p:cNvPr name="Group 23" id="23"/>
          <p:cNvGrpSpPr/>
          <p:nvPr/>
        </p:nvGrpSpPr>
        <p:grpSpPr>
          <a:xfrm rot="0">
            <a:off x="4583267" y="2876685"/>
            <a:ext cx="1036581" cy="612718"/>
            <a:chOff x="0" y="0"/>
            <a:chExt cx="4600052" cy="2719070"/>
          </a:xfrm>
        </p:grpSpPr>
        <p:sp>
          <p:nvSpPr>
            <p:cNvPr name="Freeform 24" id="24"/>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5" id="25"/>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6" id="26"/>
          <p:cNvSpPr txBox="true"/>
          <p:nvPr/>
        </p:nvSpPr>
        <p:spPr>
          <a:xfrm rot="0">
            <a:off x="5738762" y="2931620"/>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Psychosocial Considerations:</a:t>
            </a:r>
          </a:p>
        </p:txBody>
      </p:sp>
      <p:sp>
        <p:nvSpPr>
          <p:cNvPr name="TextBox 27" id="27"/>
          <p:cNvSpPr txBox="true"/>
          <p:nvPr/>
        </p:nvSpPr>
        <p:spPr>
          <a:xfrm rot="0">
            <a:off x="5738762" y="457346"/>
            <a:ext cx="4548238" cy="2486025"/>
          </a:xfrm>
          <a:prstGeom prst="rect">
            <a:avLst/>
          </a:prstGeom>
        </p:spPr>
        <p:txBody>
          <a:bodyPr anchor="t" rtlCol="false" tIns="0" lIns="0" bIns="0" rIns="0">
            <a:spAutoFit/>
          </a:bodyPr>
          <a:lstStyle/>
          <a:p>
            <a:pPr algn="l" marL="431802" indent="-215901" lvl="1">
              <a:lnSpc>
                <a:spcPts val="2400"/>
              </a:lnSpc>
              <a:buFont typeface="Arial"/>
              <a:buChar char="•"/>
            </a:pPr>
            <a:r>
              <a:rPr lang="en-US" sz="2000" spc="-4">
                <a:solidFill>
                  <a:srgbClr val="FFFFFF"/>
                </a:solidFill>
                <a:latin typeface="Avenir"/>
                <a:ea typeface="Avenir"/>
                <a:cs typeface="Avenir"/>
                <a:sym typeface="Avenir"/>
              </a:rPr>
              <a:t>Diagnosis of treatment-resistant depression, PTSD, or other qualifying conditions</a:t>
            </a:r>
          </a:p>
          <a:p>
            <a:pPr algn="l" marL="431802" indent="-215901" lvl="1">
              <a:lnSpc>
                <a:spcPts val="2400"/>
              </a:lnSpc>
              <a:buFont typeface="Arial"/>
              <a:buChar char="•"/>
            </a:pPr>
            <a:r>
              <a:rPr lang="en-US" sz="2000" spc="-4">
                <a:solidFill>
                  <a:srgbClr val="FFFFFF"/>
                </a:solidFill>
                <a:latin typeface="Avenir"/>
                <a:ea typeface="Avenir"/>
                <a:cs typeface="Avenir"/>
                <a:sym typeface="Avenir"/>
              </a:rPr>
              <a:t>History of unsuccessful outcomes with traditional therapies</a:t>
            </a:r>
          </a:p>
          <a:p>
            <a:pPr algn="l" marL="431802" indent="-215901" lvl="1">
              <a:lnSpc>
                <a:spcPts val="2400"/>
              </a:lnSpc>
              <a:buFont typeface="Arial"/>
              <a:buChar char="•"/>
            </a:pPr>
            <a:r>
              <a:rPr lang="en-US" sz="2000" spc="-4">
                <a:solidFill>
                  <a:srgbClr val="FFFFFF"/>
                </a:solidFill>
                <a:latin typeface="Avenir"/>
                <a:ea typeface="Avenir"/>
                <a:cs typeface="Avenir"/>
                <a:sym typeface="Avenir"/>
              </a:rPr>
              <a:t>Medical clearance </a:t>
            </a:r>
            <a:r>
              <a:rPr lang="en-US" sz="2000" spc="-4">
                <a:solidFill>
                  <a:srgbClr val="FFFFFF"/>
                </a:solidFill>
                <a:latin typeface="Avenir"/>
                <a:ea typeface="Avenir"/>
                <a:cs typeface="Avenir"/>
                <a:sym typeface="Avenir"/>
              </a:rPr>
              <a:t>for ketamine use (e.g., cardiovascular stability, no contraindicated medications)</a:t>
            </a:r>
          </a:p>
        </p:txBody>
      </p:sp>
      <p:sp>
        <p:nvSpPr>
          <p:cNvPr name="TextBox 28" id="28"/>
          <p:cNvSpPr txBox="true"/>
          <p:nvPr/>
        </p:nvSpPr>
        <p:spPr>
          <a:xfrm rot="0">
            <a:off x="5738762" y="3350720"/>
            <a:ext cx="4348399" cy="1266825"/>
          </a:xfrm>
          <a:prstGeom prst="rect">
            <a:avLst/>
          </a:prstGeom>
        </p:spPr>
        <p:txBody>
          <a:bodyPr anchor="t" rtlCol="false" tIns="0" lIns="0" bIns="0" rIns="0">
            <a:spAutoFit/>
          </a:bodyPr>
          <a:lstStyle/>
          <a:p>
            <a:pPr algn="l" marL="431801" indent="-215900" lvl="1">
              <a:lnSpc>
                <a:spcPts val="2400"/>
              </a:lnSpc>
              <a:buFont typeface="Arial"/>
              <a:buChar char="•"/>
            </a:pPr>
            <a:r>
              <a:rPr lang="en-US" sz="2000" spc="-4">
                <a:solidFill>
                  <a:srgbClr val="FFFFFF"/>
                </a:solidFill>
                <a:latin typeface="Avenir"/>
                <a:ea typeface="Avenir"/>
                <a:cs typeface="Avenir"/>
                <a:sym typeface="Avenir"/>
              </a:rPr>
              <a:t>Ability to engage in psychotherapy and integration</a:t>
            </a:r>
          </a:p>
          <a:p>
            <a:pPr algn="l" marL="431801" indent="-215900" lvl="1">
              <a:lnSpc>
                <a:spcPts val="2400"/>
              </a:lnSpc>
              <a:buFont typeface="Arial"/>
              <a:buChar char="•"/>
            </a:pPr>
            <a:r>
              <a:rPr lang="en-US" sz="2000" spc="-4">
                <a:solidFill>
                  <a:srgbClr val="FFFFFF"/>
                </a:solidFill>
                <a:latin typeface="Avenir"/>
                <a:ea typeface="Avenir"/>
                <a:cs typeface="Avenir"/>
                <a:sym typeface="Avenir"/>
              </a:rPr>
              <a:t>Stable housing or support system (if required for post-session safety)</a:t>
            </a:r>
          </a:p>
        </p:txBody>
      </p:sp>
      <p:grpSp>
        <p:nvGrpSpPr>
          <p:cNvPr name="Group 29" id="29"/>
          <p:cNvGrpSpPr/>
          <p:nvPr/>
        </p:nvGrpSpPr>
        <p:grpSpPr>
          <a:xfrm rot="0">
            <a:off x="4587583" y="4665170"/>
            <a:ext cx="1036581" cy="612718"/>
            <a:chOff x="0" y="0"/>
            <a:chExt cx="4600052" cy="2719070"/>
          </a:xfrm>
        </p:grpSpPr>
        <p:sp>
          <p:nvSpPr>
            <p:cNvPr name="Freeform 30" id="3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31" id="3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32" id="32"/>
          <p:cNvSpPr txBox="true"/>
          <p:nvPr/>
        </p:nvSpPr>
        <p:spPr>
          <a:xfrm rot="0">
            <a:off x="5743078" y="4685807"/>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Equity Lens:</a:t>
            </a:r>
          </a:p>
        </p:txBody>
      </p:sp>
      <p:sp>
        <p:nvSpPr>
          <p:cNvPr name="TextBox 33" id="33"/>
          <p:cNvSpPr txBox="true"/>
          <p:nvPr/>
        </p:nvSpPr>
        <p:spPr>
          <a:xfrm rot="0">
            <a:off x="5743078" y="5078934"/>
            <a:ext cx="4348399" cy="1266825"/>
          </a:xfrm>
          <a:prstGeom prst="rect">
            <a:avLst/>
          </a:prstGeom>
        </p:spPr>
        <p:txBody>
          <a:bodyPr anchor="t" rtlCol="false" tIns="0" lIns="0" bIns="0" rIns="0">
            <a:spAutoFit/>
          </a:bodyPr>
          <a:lstStyle/>
          <a:p>
            <a:pPr algn="l" marL="431801" indent="-215900" lvl="1">
              <a:lnSpc>
                <a:spcPts val="2400"/>
              </a:lnSpc>
              <a:buFont typeface="Arial"/>
              <a:buChar char="•"/>
            </a:pPr>
            <a:r>
              <a:rPr lang="en-US" sz="2000" spc="-4">
                <a:solidFill>
                  <a:srgbClr val="FFFFFF"/>
                </a:solidFill>
                <a:latin typeface="Avenir"/>
                <a:ea typeface="Avenir"/>
                <a:cs typeface="Avenir"/>
                <a:sym typeface="Avenir"/>
              </a:rPr>
              <a:t>Consider barriers faced by marginalized populations (e.g., Medicaid recipients, unhoused individuals)</a:t>
            </a:r>
          </a:p>
        </p:txBody>
      </p:sp>
    </p:spTree>
  </p:cSld>
  <p:clrMapOvr>
    <a:masterClrMapping/>
  </p:clrMapOvr>
</p:sld>
</file>

<file path=ppt/slides/slide71.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065888"/>
            <a:ext cx="4080961"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Panel Exp</a:t>
            </a:r>
            <a:r>
              <a:rPr lang="en-US" sz="5000" spc="-5">
                <a:solidFill>
                  <a:srgbClr val="000000"/>
                </a:solidFill>
                <a:latin typeface="Avenir"/>
                <a:ea typeface="Avenir"/>
                <a:cs typeface="Avenir"/>
                <a:sym typeface="Avenir"/>
              </a:rPr>
              <a:t>erience:</a:t>
            </a:r>
          </a:p>
        </p:txBody>
      </p:sp>
      <p:grpSp>
        <p:nvGrpSpPr>
          <p:cNvPr name="Group 19" id="19"/>
          <p:cNvGrpSpPr/>
          <p:nvPr/>
        </p:nvGrpSpPr>
        <p:grpSpPr>
          <a:xfrm rot="0">
            <a:off x="4583267" y="1684079"/>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1704716"/>
            <a:ext cx="4548238" cy="21050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MHBHC identified unique barriers for Medicaid recipients, including transportation, scheduling, and stigma</a:t>
            </a:r>
          </a:p>
        </p:txBody>
      </p:sp>
    </p:spTree>
  </p:cSld>
  <p:clrMapOvr>
    <a:masterClrMapping/>
  </p:clrMapOvr>
</p:sld>
</file>

<file path=ppt/slides/slide72.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065888"/>
            <a:ext cx="4080961"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Referral P</a:t>
            </a:r>
            <a:r>
              <a:rPr lang="en-US" sz="5000" spc="-5">
                <a:solidFill>
                  <a:srgbClr val="000000"/>
                </a:solidFill>
                <a:latin typeface="Avenir"/>
                <a:ea typeface="Avenir"/>
                <a:cs typeface="Avenir"/>
                <a:sym typeface="Avenir"/>
              </a:rPr>
              <a:t>rocess</a:t>
            </a:r>
          </a:p>
        </p:txBody>
      </p:sp>
      <p:grpSp>
        <p:nvGrpSpPr>
          <p:cNvPr name="Group 19" id="19"/>
          <p:cNvGrpSpPr/>
          <p:nvPr/>
        </p:nvGrpSpPr>
        <p:grpSpPr>
          <a:xfrm rot="0">
            <a:off x="4583267" y="61750"/>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82387"/>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Internal Referrals:</a:t>
            </a:r>
          </a:p>
        </p:txBody>
      </p:sp>
      <p:sp>
        <p:nvSpPr>
          <p:cNvPr name="TextBox 23" id="23"/>
          <p:cNvSpPr txBox="true"/>
          <p:nvPr/>
        </p:nvSpPr>
        <p:spPr>
          <a:xfrm rot="0">
            <a:off x="5738762" y="450630"/>
            <a:ext cx="4548238" cy="1533525"/>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Clinicians within the organization refer clients based on eligibility and clinical need</a:t>
            </a:r>
          </a:p>
        </p:txBody>
      </p:sp>
      <p:grpSp>
        <p:nvGrpSpPr>
          <p:cNvPr name="Group 24" id="24"/>
          <p:cNvGrpSpPr/>
          <p:nvPr/>
        </p:nvGrpSpPr>
        <p:grpSpPr>
          <a:xfrm rot="0">
            <a:off x="4583267" y="2041315"/>
            <a:ext cx="1036581" cy="612718"/>
            <a:chOff x="0" y="0"/>
            <a:chExt cx="4600052" cy="2719070"/>
          </a:xfrm>
        </p:grpSpPr>
        <p:sp>
          <p:nvSpPr>
            <p:cNvPr name="Freeform 25" id="25"/>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6" id="26"/>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7" id="27"/>
          <p:cNvSpPr txBox="true"/>
          <p:nvPr/>
        </p:nvSpPr>
        <p:spPr>
          <a:xfrm rot="0">
            <a:off x="5738762" y="2061952"/>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External Referrals:</a:t>
            </a:r>
          </a:p>
        </p:txBody>
      </p:sp>
      <p:sp>
        <p:nvSpPr>
          <p:cNvPr name="TextBox 28" id="28"/>
          <p:cNvSpPr txBox="true"/>
          <p:nvPr/>
        </p:nvSpPr>
        <p:spPr>
          <a:xfrm rot="0">
            <a:off x="5738762" y="2430195"/>
            <a:ext cx="4548238" cy="1533525"/>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Community partners or healthcare providers refer clients with appropriate documentation</a:t>
            </a:r>
          </a:p>
        </p:txBody>
      </p:sp>
      <p:grpSp>
        <p:nvGrpSpPr>
          <p:cNvPr name="Group 29" id="29"/>
          <p:cNvGrpSpPr/>
          <p:nvPr/>
        </p:nvGrpSpPr>
        <p:grpSpPr>
          <a:xfrm rot="0">
            <a:off x="4583267" y="4097070"/>
            <a:ext cx="1036581" cy="612718"/>
            <a:chOff x="0" y="0"/>
            <a:chExt cx="4600052" cy="2719070"/>
          </a:xfrm>
        </p:grpSpPr>
        <p:sp>
          <p:nvSpPr>
            <p:cNvPr name="Freeform 30" id="3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31" id="3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32" id="32"/>
          <p:cNvSpPr txBox="true"/>
          <p:nvPr/>
        </p:nvSpPr>
        <p:spPr>
          <a:xfrm rot="0">
            <a:off x="5738762" y="4117708"/>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Workflow:</a:t>
            </a:r>
          </a:p>
        </p:txBody>
      </p:sp>
      <p:sp>
        <p:nvSpPr>
          <p:cNvPr name="TextBox 33" id="33"/>
          <p:cNvSpPr txBox="true"/>
          <p:nvPr/>
        </p:nvSpPr>
        <p:spPr>
          <a:xfrm rot="0">
            <a:off x="5738762" y="4485951"/>
            <a:ext cx="4548238" cy="1905000"/>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Referral → Intake Assessment →</a:t>
            </a:r>
          </a:p>
          <a:p>
            <a:pPr algn="l" marL="539748" indent="-269874" lvl="1">
              <a:lnSpc>
                <a:spcPts val="2999"/>
              </a:lnSpc>
              <a:buFont typeface="Arial"/>
              <a:buChar char="•"/>
            </a:pPr>
            <a:r>
              <a:rPr lang="en-US" sz="2499" spc="-4">
                <a:solidFill>
                  <a:srgbClr val="FFFFFF"/>
                </a:solidFill>
                <a:latin typeface="Avenir"/>
                <a:ea typeface="Avenir"/>
                <a:cs typeface="Avenir"/>
                <a:sym typeface="Avenir"/>
              </a:rPr>
              <a:t>Medical Clearance → KAP Enrollment</a:t>
            </a:r>
          </a:p>
          <a:p>
            <a:pPr algn="l" marL="539748" indent="-269874" lvl="1">
              <a:lnSpc>
                <a:spcPts val="2999"/>
              </a:lnSpc>
              <a:buFont typeface="Arial"/>
              <a:buChar char="•"/>
            </a:pPr>
            <a:r>
              <a:rPr lang="en-US" sz="2499" spc="-4">
                <a:solidFill>
                  <a:srgbClr val="FFFFFF"/>
                </a:solidFill>
                <a:latin typeface="Avenir"/>
                <a:ea typeface="Avenir"/>
                <a:cs typeface="Avenir"/>
                <a:sym typeface="Avenir"/>
              </a:rPr>
              <a:t>→ Session Scheduling</a:t>
            </a:r>
          </a:p>
        </p:txBody>
      </p:sp>
    </p:spTree>
  </p:cSld>
  <p:clrMapOvr>
    <a:masterClrMapping/>
  </p:clrMapOvr>
</p:sld>
</file>

<file path=ppt/slides/slide73.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065888"/>
            <a:ext cx="4080961"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Panel Exp</a:t>
            </a:r>
            <a:r>
              <a:rPr lang="en-US" sz="5000" spc="-5">
                <a:solidFill>
                  <a:srgbClr val="000000"/>
                </a:solidFill>
                <a:latin typeface="Avenir"/>
                <a:ea typeface="Avenir"/>
                <a:cs typeface="Avenir"/>
                <a:sym typeface="Avenir"/>
              </a:rPr>
              <a:t>erience:</a:t>
            </a:r>
          </a:p>
        </p:txBody>
      </p:sp>
      <p:grpSp>
        <p:nvGrpSpPr>
          <p:cNvPr name="Group 19" id="19"/>
          <p:cNvGrpSpPr/>
          <p:nvPr/>
        </p:nvGrpSpPr>
        <p:grpSpPr>
          <a:xfrm rot="0">
            <a:off x="4583267" y="1684079"/>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1704716"/>
            <a:ext cx="4548238" cy="21050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The referral process was finalized after organizational training, leading to initial confusion and low referral rates</a:t>
            </a:r>
          </a:p>
        </p:txBody>
      </p:sp>
    </p:spTree>
  </p:cSld>
  <p:clrMapOvr>
    <a:masterClrMapping/>
  </p:clrMapOvr>
</p:sld>
</file>

<file path=ppt/slides/slide74.xml><?xml version="1.0" encoding="utf-8"?>
<p:sld xmlns:p="http://schemas.openxmlformats.org/presentationml/2006/main" xmlns:a="http://schemas.openxmlformats.org/drawingml/2006/main">
  <p:cSld>
    <p:bg>
      <p:bgPr>
        <a:solidFill>
          <a:srgbClr val="116C2F"/>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0" y="-14"/>
            <a:ext cx="10286999" cy="6438905"/>
            <a:chOff x="0" y="0"/>
            <a:chExt cx="13715999" cy="8585207"/>
          </a:xfrm>
        </p:grpSpPr>
        <p:sp>
          <p:nvSpPr>
            <p:cNvPr name="Freeform 3" id="3"/>
            <p:cNvSpPr/>
            <p:nvPr/>
          </p:nvSpPr>
          <p:spPr>
            <a:xfrm flipH="false" flipV="false" rot="0">
              <a:off x="0" y="0"/>
              <a:ext cx="13716000" cy="8585200"/>
            </a:xfrm>
            <a:custGeom>
              <a:avLst/>
              <a:gdLst/>
              <a:ahLst/>
              <a:cxnLst/>
              <a:rect r="r" b="b" t="t" l="l"/>
              <a:pathLst>
                <a:path h="8585200" w="13716000">
                  <a:moveTo>
                    <a:pt x="0" y="0"/>
                  </a:moveTo>
                  <a:lnTo>
                    <a:pt x="13716000" y="0"/>
                  </a:lnTo>
                  <a:lnTo>
                    <a:pt x="13716000" y="8585200"/>
                  </a:lnTo>
                  <a:lnTo>
                    <a:pt x="0" y="8585200"/>
                  </a:lnTo>
                  <a:lnTo>
                    <a:pt x="0" y="0"/>
                  </a:lnTo>
                  <a:close/>
                </a:path>
              </a:pathLst>
            </a:custGeom>
            <a:solidFill>
              <a:srgbClr val="000000"/>
            </a:solidFill>
            <a:ln w="12700">
              <a:solidFill>
                <a:srgbClr val="000000"/>
              </a:solidFill>
            </a:ln>
          </p:spPr>
        </p:sp>
      </p:grpSp>
      <p:sp>
        <p:nvSpPr>
          <p:cNvPr name="TextBox 4" id="4"/>
          <p:cNvSpPr txBox="true"/>
          <p:nvPr/>
        </p:nvSpPr>
        <p:spPr>
          <a:xfrm rot="0">
            <a:off x="884332" y="978941"/>
            <a:ext cx="8518336" cy="4500067"/>
          </a:xfrm>
          <a:prstGeom prst="rect">
            <a:avLst/>
          </a:prstGeom>
        </p:spPr>
        <p:txBody>
          <a:bodyPr anchor="t" rtlCol="false" tIns="0" lIns="0" bIns="0" rIns="0">
            <a:spAutoFit/>
          </a:bodyPr>
          <a:lstStyle/>
          <a:p>
            <a:pPr algn="ctr">
              <a:lnSpc>
                <a:spcPts val="8456"/>
              </a:lnSpc>
            </a:pPr>
            <a:r>
              <a:rPr lang="en-US" sz="8700" spc="-174">
                <a:solidFill>
                  <a:srgbClr val="FFFFFF"/>
                </a:solidFill>
                <a:latin typeface="Avenir"/>
                <a:ea typeface="Avenir"/>
                <a:cs typeface="Avenir"/>
                <a:sym typeface="Avenir"/>
              </a:rPr>
              <a:t>Section 6: Material &amp; Location Requirements</a:t>
            </a:r>
          </a:p>
        </p:txBody>
      </p:sp>
    </p:spTree>
  </p:cSld>
  <p:clrMapOvr>
    <a:masterClrMapping/>
  </p:clrMapOvr>
</p:sld>
</file>

<file path=ppt/slides/slide75.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065888"/>
            <a:ext cx="4080961"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Medical Suppli</a:t>
            </a:r>
            <a:r>
              <a:rPr lang="en-US" sz="5000" spc="-5">
                <a:solidFill>
                  <a:srgbClr val="000000"/>
                </a:solidFill>
                <a:latin typeface="Avenir"/>
                <a:ea typeface="Avenir"/>
                <a:cs typeface="Avenir"/>
                <a:sym typeface="Avenir"/>
              </a:rPr>
              <a:t>es</a:t>
            </a:r>
          </a:p>
        </p:txBody>
      </p:sp>
      <p:grpSp>
        <p:nvGrpSpPr>
          <p:cNvPr name="Group 19" id="19"/>
          <p:cNvGrpSpPr/>
          <p:nvPr/>
        </p:nvGrpSpPr>
        <p:grpSpPr>
          <a:xfrm rot="0">
            <a:off x="4583267" y="61750"/>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82387"/>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Ketamine Forms:</a:t>
            </a:r>
          </a:p>
        </p:txBody>
      </p:sp>
      <p:sp>
        <p:nvSpPr>
          <p:cNvPr name="TextBox 23" id="23"/>
          <p:cNvSpPr txBox="true"/>
          <p:nvPr/>
        </p:nvSpPr>
        <p:spPr>
          <a:xfrm rot="0">
            <a:off x="5738762" y="450630"/>
            <a:ext cx="4548238" cy="962025"/>
          </a:xfrm>
          <a:prstGeom prst="rect">
            <a:avLst/>
          </a:prstGeom>
        </p:spPr>
        <p:txBody>
          <a:bodyPr anchor="t" rtlCol="false" tIns="0" lIns="0" bIns="0" rIns="0">
            <a:spAutoFit/>
          </a:bodyPr>
          <a:lstStyle/>
          <a:p>
            <a:pPr algn="l" marL="431801" indent="-215900" lvl="1">
              <a:lnSpc>
                <a:spcPts val="2400"/>
              </a:lnSpc>
              <a:buFont typeface="Arial"/>
              <a:buChar char="•"/>
            </a:pPr>
            <a:r>
              <a:rPr lang="en-US" sz="2000" spc="-4">
                <a:solidFill>
                  <a:srgbClr val="FFFFFF"/>
                </a:solidFill>
                <a:latin typeface="Avenir"/>
                <a:ea typeface="Avenir"/>
                <a:cs typeface="Avenir"/>
                <a:sym typeface="Avenir"/>
              </a:rPr>
              <a:t>Sublingual tablets or lozenges</a:t>
            </a:r>
          </a:p>
          <a:p>
            <a:pPr algn="l" marL="431801" indent="-215900" lvl="1">
              <a:lnSpc>
                <a:spcPts val="2400"/>
              </a:lnSpc>
              <a:buFont typeface="Arial"/>
              <a:buChar char="•"/>
            </a:pPr>
            <a:r>
              <a:rPr lang="en-US" sz="2000" spc="-4">
                <a:solidFill>
                  <a:srgbClr val="FFFFFF"/>
                </a:solidFill>
                <a:latin typeface="Avenir"/>
                <a:ea typeface="Avenir"/>
                <a:cs typeface="Avenir"/>
                <a:sym typeface="Avenir"/>
              </a:rPr>
              <a:t>Intramuscular IM) vials</a:t>
            </a:r>
          </a:p>
          <a:p>
            <a:pPr algn="l" marL="431801" indent="-215900" lvl="1">
              <a:lnSpc>
                <a:spcPts val="2400"/>
              </a:lnSpc>
              <a:buFont typeface="Arial"/>
              <a:buChar char="•"/>
            </a:pPr>
            <a:r>
              <a:rPr lang="en-US" sz="2000" spc="-4">
                <a:solidFill>
                  <a:srgbClr val="FFFFFF"/>
                </a:solidFill>
                <a:latin typeface="Avenir"/>
                <a:ea typeface="Avenir"/>
                <a:cs typeface="Avenir"/>
                <a:sym typeface="Avenir"/>
              </a:rPr>
              <a:t>Intranasal sprays (e.g., Spravato)</a:t>
            </a:r>
          </a:p>
        </p:txBody>
      </p:sp>
      <p:grpSp>
        <p:nvGrpSpPr>
          <p:cNvPr name="Group 24" id="24"/>
          <p:cNvGrpSpPr/>
          <p:nvPr/>
        </p:nvGrpSpPr>
        <p:grpSpPr>
          <a:xfrm rot="0">
            <a:off x="4583267" y="1630419"/>
            <a:ext cx="1036581" cy="612718"/>
            <a:chOff x="0" y="0"/>
            <a:chExt cx="4600052" cy="2719070"/>
          </a:xfrm>
        </p:grpSpPr>
        <p:sp>
          <p:nvSpPr>
            <p:cNvPr name="Freeform 25" id="25"/>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6" id="26"/>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7" id="27"/>
          <p:cNvSpPr txBox="true"/>
          <p:nvPr/>
        </p:nvSpPr>
        <p:spPr>
          <a:xfrm rot="0">
            <a:off x="5738762" y="1651056"/>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Monitoring Equipment:</a:t>
            </a:r>
          </a:p>
        </p:txBody>
      </p:sp>
      <p:sp>
        <p:nvSpPr>
          <p:cNvPr name="TextBox 28" id="28"/>
          <p:cNvSpPr txBox="true"/>
          <p:nvPr/>
        </p:nvSpPr>
        <p:spPr>
          <a:xfrm rot="0">
            <a:off x="5738762" y="2019300"/>
            <a:ext cx="4548238" cy="4314825"/>
          </a:xfrm>
          <a:prstGeom prst="rect">
            <a:avLst/>
          </a:prstGeom>
        </p:spPr>
        <p:txBody>
          <a:bodyPr anchor="t" rtlCol="false" tIns="0" lIns="0" bIns="0" rIns="0">
            <a:spAutoFit/>
          </a:bodyPr>
          <a:lstStyle/>
          <a:p>
            <a:pPr algn="l" marL="431801" indent="-215900" lvl="1">
              <a:lnSpc>
                <a:spcPts val="2400"/>
              </a:lnSpc>
              <a:buFont typeface="Arial"/>
              <a:buChar char="•"/>
            </a:pPr>
            <a:r>
              <a:rPr lang="en-US" sz="2000" spc="-4">
                <a:solidFill>
                  <a:srgbClr val="FFFFFF"/>
                </a:solidFill>
                <a:latin typeface="Avenir"/>
                <a:ea typeface="Avenir"/>
                <a:cs typeface="Avenir"/>
                <a:sym typeface="Avenir"/>
              </a:rPr>
              <a:t>Blood pressure cuffs</a:t>
            </a:r>
          </a:p>
          <a:p>
            <a:pPr algn="l" marL="431801" indent="-215900" lvl="1">
              <a:lnSpc>
                <a:spcPts val="2400"/>
              </a:lnSpc>
              <a:buFont typeface="Arial"/>
              <a:buChar char="•"/>
            </a:pPr>
            <a:r>
              <a:rPr lang="en-US" sz="2000" spc="-4">
                <a:solidFill>
                  <a:srgbClr val="FFFFFF"/>
                </a:solidFill>
                <a:latin typeface="Avenir"/>
                <a:ea typeface="Avenir"/>
                <a:cs typeface="Avenir"/>
                <a:sym typeface="Avenir"/>
              </a:rPr>
              <a:t>Pulse oximeters</a:t>
            </a:r>
          </a:p>
          <a:p>
            <a:pPr algn="l" marL="431801" indent="-215900" lvl="1">
              <a:lnSpc>
                <a:spcPts val="2400"/>
              </a:lnSpc>
              <a:buFont typeface="Arial"/>
              <a:buChar char="•"/>
            </a:pPr>
            <a:r>
              <a:rPr lang="en-US" sz="2000" spc="-4">
                <a:solidFill>
                  <a:srgbClr val="FFFFFF"/>
                </a:solidFill>
                <a:latin typeface="Avenir"/>
                <a:ea typeface="Avenir"/>
                <a:cs typeface="Avenir"/>
                <a:sym typeface="Avenir"/>
              </a:rPr>
              <a:t>Emergency medications (e.g., benzodiazepines, antiemetics)</a:t>
            </a:r>
          </a:p>
          <a:p>
            <a:pPr algn="l" marL="431801" indent="-215900" lvl="1">
              <a:lnSpc>
                <a:spcPts val="2400"/>
              </a:lnSpc>
              <a:buFont typeface="Arial"/>
              <a:buChar char="•"/>
            </a:pPr>
            <a:r>
              <a:rPr lang="en-US" sz="2000" spc="-4">
                <a:solidFill>
                  <a:srgbClr val="FFFFFF"/>
                </a:solidFill>
                <a:latin typeface="Avenir"/>
                <a:ea typeface="Avenir"/>
                <a:cs typeface="Avenir"/>
                <a:sym typeface="Avenir"/>
              </a:rPr>
              <a:t>Pulse ox monitor</a:t>
            </a:r>
          </a:p>
          <a:p>
            <a:pPr algn="l" marL="431801" indent="-215900" lvl="1">
              <a:lnSpc>
                <a:spcPts val="2400"/>
              </a:lnSpc>
              <a:buFont typeface="Arial"/>
              <a:buChar char="•"/>
            </a:pPr>
            <a:r>
              <a:rPr lang="en-US" sz="2000" spc="-4">
                <a:solidFill>
                  <a:srgbClr val="FFFFFF"/>
                </a:solidFill>
                <a:latin typeface="Avenir"/>
                <a:ea typeface="Avenir"/>
                <a:cs typeface="Avenir"/>
                <a:sym typeface="Avenir"/>
              </a:rPr>
              <a:t>BP cuff</a:t>
            </a:r>
          </a:p>
          <a:p>
            <a:pPr algn="l" marL="431801" indent="-215900" lvl="1">
              <a:lnSpc>
                <a:spcPts val="2400"/>
              </a:lnSpc>
              <a:buFont typeface="Arial"/>
              <a:buChar char="•"/>
            </a:pPr>
            <a:r>
              <a:rPr lang="en-US" sz="2000" spc="-4">
                <a:solidFill>
                  <a:srgbClr val="FFFFFF"/>
                </a:solidFill>
                <a:latin typeface="Avenir"/>
                <a:ea typeface="Avenir"/>
                <a:cs typeface="Avenir"/>
                <a:sym typeface="Avenir"/>
              </a:rPr>
              <a:t>Thermometer</a:t>
            </a:r>
          </a:p>
          <a:p>
            <a:pPr algn="l" marL="431801" indent="-215900" lvl="1">
              <a:lnSpc>
                <a:spcPts val="2400"/>
              </a:lnSpc>
              <a:buFont typeface="Arial"/>
              <a:buChar char="•"/>
            </a:pPr>
            <a:r>
              <a:rPr lang="en-US" sz="2000" spc="-4">
                <a:solidFill>
                  <a:srgbClr val="FFFFFF"/>
                </a:solidFill>
                <a:latin typeface="Avenir"/>
                <a:ea typeface="Avenir"/>
                <a:cs typeface="Avenir"/>
                <a:sym typeface="Avenir"/>
              </a:rPr>
              <a:t>1 ml and 3 ml syringes</a:t>
            </a:r>
          </a:p>
          <a:p>
            <a:pPr algn="l" marL="431801" indent="-215900" lvl="1">
              <a:lnSpc>
                <a:spcPts val="2400"/>
              </a:lnSpc>
              <a:buFont typeface="Arial"/>
              <a:buChar char="•"/>
            </a:pPr>
            <a:r>
              <a:rPr lang="en-US" sz="2000" spc="-4">
                <a:solidFill>
                  <a:srgbClr val="FFFFFF"/>
                </a:solidFill>
                <a:latin typeface="Avenir"/>
                <a:ea typeface="Avenir"/>
                <a:cs typeface="Avenir"/>
                <a:sym typeface="Avenir"/>
              </a:rPr>
              <a:t>IM Injection needles</a:t>
            </a:r>
          </a:p>
          <a:p>
            <a:pPr algn="l" marL="431801" indent="-215900" lvl="1">
              <a:lnSpc>
                <a:spcPts val="2400"/>
              </a:lnSpc>
              <a:buFont typeface="Arial"/>
              <a:buChar char="•"/>
            </a:pPr>
            <a:r>
              <a:rPr lang="en-US" sz="2000" spc="-4">
                <a:solidFill>
                  <a:srgbClr val="FFFFFF"/>
                </a:solidFill>
                <a:latin typeface="Avenir"/>
                <a:ea typeface="Avenir"/>
                <a:cs typeface="Avenir"/>
                <a:sym typeface="Avenir"/>
              </a:rPr>
              <a:t>Draw up/blunt fill needles</a:t>
            </a:r>
          </a:p>
          <a:p>
            <a:pPr algn="l" marL="431801" indent="-215900" lvl="1">
              <a:lnSpc>
                <a:spcPts val="2400"/>
              </a:lnSpc>
              <a:buFont typeface="Arial"/>
              <a:buChar char="•"/>
            </a:pPr>
            <a:r>
              <a:rPr lang="en-US" sz="2000" spc="-4">
                <a:solidFill>
                  <a:srgbClr val="FFFFFF"/>
                </a:solidFill>
                <a:latin typeface="Avenir"/>
                <a:ea typeface="Avenir"/>
                <a:cs typeface="Avenir"/>
                <a:sym typeface="Avenir"/>
              </a:rPr>
              <a:t>Alcohol prep pads</a:t>
            </a:r>
          </a:p>
          <a:p>
            <a:pPr algn="l" marL="431801" indent="-215900" lvl="1">
              <a:lnSpc>
                <a:spcPts val="2400"/>
              </a:lnSpc>
              <a:buFont typeface="Arial"/>
              <a:buChar char="•"/>
            </a:pPr>
            <a:r>
              <a:rPr lang="en-US" sz="2000" spc="-4">
                <a:solidFill>
                  <a:srgbClr val="FFFFFF"/>
                </a:solidFill>
                <a:latin typeface="Avenir"/>
                <a:ea typeface="Avenir"/>
                <a:cs typeface="Avenir"/>
                <a:sym typeface="Avenir"/>
              </a:rPr>
              <a:t>Band aids</a:t>
            </a:r>
          </a:p>
          <a:p>
            <a:pPr algn="l" marL="431801" indent="-215900" lvl="1">
              <a:lnSpc>
                <a:spcPts val="2400"/>
              </a:lnSpc>
              <a:buFont typeface="Arial"/>
              <a:buChar char="•"/>
            </a:pPr>
            <a:r>
              <a:rPr lang="en-US" sz="2000" spc="-4">
                <a:solidFill>
                  <a:srgbClr val="FFFFFF"/>
                </a:solidFill>
                <a:latin typeface="Avenir"/>
                <a:ea typeface="Avenir"/>
                <a:cs typeface="Avenir"/>
                <a:sym typeface="Avenir"/>
              </a:rPr>
              <a:t>Ambu bag</a:t>
            </a:r>
          </a:p>
          <a:p>
            <a:pPr algn="l" marL="431801" indent="-215900" lvl="1">
              <a:lnSpc>
                <a:spcPts val="2400"/>
              </a:lnSpc>
              <a:buFont typeface="Arial"/>
              <a:buChar char="•"/>
            </a:pPr>
            <a:r>
              <a:rPr lang="en-US" sz="2000" spc="-4">
                <a:solidFill>
                  <a:srgbClr val="FFFFFF"/>
                </a:solidFill>
                <a:latin typeface="Avenir"/>
                <a:ea typeface="Avenir"/>
                <a:cs typeface="Avenir"/>
                <a:sym typeface="Avenir"/>
              </a:rPr>
              <a:t>AED</a:t>
            </a:r>
          </a:p>
        </p:txBody>
      </p:sp>
    </p:spTree>
  </p:cSld>
  <p:clrMapOvr>
    <a:masterClrMapping/>
  </p:clrMapOvr>
</p:sld>
</file>

<file path=ppt/slides/slide76.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065888"/>
            <a:ext cx="4080961"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Medical Suppli</a:t>
            </a:r>
            <a:r>
              <a:rPr lang="en-US" sz="5000" spc="-5">
                <a:solidFill>
                  <a:srgbClr val="000000"/>
                </a:solidFill>
                <a:latin typeface="Avenir"/>
                <a:ea typeface="Avenir"/>
                <a:cs typeface="Avenir"/>
                <a:sym typeface="Avenir"/>
              </a:rPr>
              <a:t>es</a:t>
            </a:r>
          </a:p>
        </p:txBody>
      </p:sp>
      <p:grpSp>
        <p:nvGrpSpPr>
          <p:cNvPr name="Group 19" id="19"/>
          <p:cNvGrpSpPr/>
          <p:nvPr/>
        </p:nvGrpSpPr>
        <p:grpSpPr>
          <a:xfrm rot="0">
            <a:off x="4583267" y="226798"/>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247435"/>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Monitoring Equipment:</a:t>
            </a:r>
          </a:p>
        </p:txBody>
      </p:sp>
      <p:sp>
        <p:nvSpPr>
          <p:cNvPr name="TextBox 23" id="23"/>
          <p:cNvSpPr txBox="true"/>
          <p:nvPr/>
        </p:nvSpPr>
        <p:spPr>
          <a:xfrm rot="0">
            <a:off x="5738762" y="625203"/>
            <a:ext cx="4410849" cy="5638800"/>
          </a:xfrm>
          <a:prstGeom prst="rect">
            <a:avLst/>
          </a:prstGeom>
        </p:spPr>
        <p:txBody>
          <a:bodyPr anchor="t" rtlCol="false" tIns="0" lIns="0" bIns="0" rIns="0">
            <a:spAutoFit/>
          </a:bodyPr>
          <a:lstStyle/>
          <a:p>
            <a:pPr algn="l" marL="388622" indent="-194311" lvl="1">
              <a:lnSpc>
                <a:spcPts val="2160"/>
              </a:lnSpc>
              <a:buFont typeface="Arial"/>
              <a:buChar char="•"/>
            </a:pPr>
            <a:r>
              <a:rPr lang="en-US" sz="1800" spc="-3">
                <a:solidFill>
                  <a:srgbClr val="FFFFFF"/>
                </a:solidFill>
                <a:latin typeface="Avenir"/>
                <a:ea typeface="Avenir"/>
                <a:cs typeface="Avenir"/>
                <a:sym typeface="Avenir"/>
              </a:rPr>
              <a:t>Double-locked and secured storage unit for ketamine storage</a:t>
            </a:r>
          </a:p>
          <a:p>
            <a:pPr algn="l" marL="388622" indent="-194311" lvl="1">
              <a:lnSpc>
                <a:spcPts val="2160"/>
              </a:lnSpc>
              <a:buFont typeface="Arial"/>
              <a:buChar char="•"/>
            </a:pPr>
            <a:r>
              <a:rPr lang="en-US" sz="1800" spc="-3">
                <a:solidFill>
                  <a:srgbClr val="FFFFFF"/>
                </a:solidFill>
                <a:latin typeface="Avenir"/>
                <a:ea typeface="Avenir"/>
                <a:cs typeface="Avenir"/>
                <a:sym typeface="Avenir"/>
              </a:rPr>
              <a:t>Emesis bags</a:t>
            </a:r>
          </a:p>
          <a:p>
            <a:pPr algn="l" marL="388622" indent="-194311" lvl="1">
              <a:lnSpc>
                <a:spcPts val="2160"/>
              </a:lnSpc>
              <a:buFont typeface="Arial"/>
              <a:buChar char="•"/>
            </a:pPr>
            <a:r>
              <a:rPr lang="en-US" sz="1800" spc="-3">
                <a:solidFill>
                  <a:srgbClr val="FFFFFF"/>
                </a:solidFill>
                <a:latin typeface="Avenir"/>
                <a:ea typeface="Avenir"/>
                <a:cs typeface="Avenir"/>
                <a:sym typeface="Avenir"/>
              </a:rPr>
              <a:t>Instant ice packs</a:t>
            </a:r>
          </a:p>
          <a:p>
            <a:pPr algn="l" marL="388622" indent="-194311" lvl="1">
              <a:lnSpc>
                <a:spcPts val="2160"/>
              </a:lnSpc>
              <a:buFont typeface="Arial"/>
              <a:buChar char="•"/>
            </a:pPr>
            <a:r>
              <a:rPr lang="en-US" sz="1800" spc="-3">
                <a:solidFill>
                  <a:srgbClr val="FFFFFF"/>
                </a:solidFill>
                <a:latin typeface="Avenir"/>
                <a:ea typeface="Avenir"/>
                <a:cs typeface="Avenir"/>
                <a:sym typeface="Avenir"/>
              </a:rPr>
              <a:t>Disposable gloves</a:t>
            </a:r>
          </a:p>
          <a:p>
            <a:pPr algn="l" marL="388622" indent="-194311" lvl="1">
              <a:lnSpc>
                <a:spcPts val="2160"/>
              </a:lnSpc>
              <a:buFont typeface="Arial"/>
              <a:buChar char="•"/>
            </a:pPr>
            <a:r>
              <a:rPr lang="en-US" sz="1800" spc="-3">
                <a:solidFill>
                  <a:srgbClr val="FFFFFF"/>
                </a:solidFill>
                <a:latin typeface="Avenir"/>
                <a:ea typeface="Avenir"/>
                <a:cs typeface="Avenir"/>
                <a:sym typeface="Avenir"/>
              </a:rPr>
              <a:t>IM epinephrine</a:t>
            </a:r>
          </a:p>
          <a:p>
            <a:pPr algn="l" marL="388622" indent="-194311" lvl="1">
              <a:lnSpc>
                <a:spcPts val="2160"/>
              </a:lnSpc>
              <a:buFont typeface="Arial"/>
              <a:buChar char="•"/>
            </a:pPr>
            <a:r>
              <a:rPr lang="en-US" sz="1800" spc="-3">
                <a:solidFill>
                  <a:srgbClr val="FFFFFF"/>
                </a:solidFill>
                <a:latin typeface="Avenir"/>
                <a:ea typeface="Avenir"/>
                <a:cs typeface="Avenir"/>
                <a:sym typeface="Avenir"/>
              </a:rPr>
              <a:t>Oral clonidine</a:t>
            </a:r>
          </a:p>
          <a:p>
            <a:pPr algn="l" marL="388622" indent="-194311" lvl="1">
              <a:lnSpc>
                <a:spcPts val="2160"/>
              </a:lnSpc>
              <a:buFont typeface="Arial"/>
              <a:buChar char="•"/>
            </a:pPr>
            <a:r>
              <a:rPr lang="en-US" sz="1800" spc="-3">
                <a:solidFill>
                  <a:srgbClr val="FFFFFF"/>
                </a:solidFill>
                <a:latin typeface="Avenir"/>
                <a:ea typeface="Avenir"/>
                <a:cs typeface="Avenir"/>
                <a:sym typeface="Avenir"/>
              </a:rPr>
              <a:t>Oral Zofran</a:t>
            </a:r>
          </a:p>
          <a:p>
            <a:pPr algn="l" marL="388622" indent="-194311" lvl="1">
              <a:lnSpc>
                <a:spcPts val="2160"/>
              </a:lnSpc>
              <a:buFont typeface="Arial"/>
              <a:buChar char="•"/>
            </a:pPr>
            <a:r>
              <a:rPr lang="en-US" sz="1800" spc="-3">
                <a:solidFill>
                  <a:srgbClr val="FFFFFF"/>
                </a:solidFill>
                <a:latin typeface="Avenir"/>
                <a:ea typeface="Avenir"/>
                <a:cs typeface="Avenir"/>
                <a:sym typeface="Avenir"/>
              </a:rPr>
              <a:t>Sharps containers for disposal</a:t>
            </a:r>
          </a:p>
          <a:p>
            <a:pPr algn="l" marL="388622" indent="-194311" lvl="1">
              <a:lnSpc>
                <a:spcPts val="2160"/>
              </a:lnSpc>
              <a:buFont typeface="Arial"/>
              <a:buChar char="•"/>
            </a:pPr>
            <a:r>
              <a:rPr lang="en-US" sz="1800" spc="-3">
                <a:solidFill>
                  <a:srgbClr val="FFFFFF"/>
                </a:solidFill>
                <a:latin typeface="Avenir"/>
                <a:ea typeface="Avenir"/>
                <a:cs typeface="Avenir"/>
                <a:sym typeface="Avenir"/>
              </a:rPr>
              <a:t>Dr</a:t>
            </a:r>
            <a:r>
              <a:rPr lang="en-US" sz="1800" spc="-3">
                <a:solidFill>
                  <a:srgbClr val="FFFFFF"/>
                </a:solidFill>
                <a:latin typeface="Avenir"/>
                <a:ea typeface="Avenir"/>
                <a:cs typeface="Avenir"/>
                <a:sym typeface="Avenir"/>
              </a:rPr>
              <a:t>ug disposal container</a:t>
            </a:r>
          </a:p>
          <a:p>
            <a:pPr algn="l" marL="388622" indent="-194311" lvl="1">
              <a:lnSpc>
                <a:spcPts val="2160"/>
              </a:lnSpc>
              <a:buFont typeface="Arial"/>
              <a:buChar char="•"/>
            </a:pPr>
            <a:r>
              <a:rPr lang="en-US" sz="1800" spc="-3">
                <a:solidFill>
                  <a:srgbClr val="FFFFFF"/>
                </a:solidFill>
                <a:latin typeface="Avenir"/>
                <a:ea typeface="Avenir"/>
                <a:cs typeface="Avenir"/>
                <a:sym typeface="Avenir"/>
              </a:rPr>
              <a:t>Hand sanitizer</a:t>
            </a:r>
          </a:p>
          <a:p>
            <a:pPr algn="l" marL="388622" indent="-194311" lvl="1">
              <a:lnSpc>
                <a:spcPts val="2160"/>
              </a:lnSpc>
              <a:buFont typeface="Arial"/>
              <a:buChar char="•"/>
            </a:pPr>
            <a:r>
              <a:rPr lang="en-US" sz="1800" spc="-3">
                <a:solidFill>
                  <a:srgbClr val="FFFFFF"/>
                </a:solidFill>
                <a:latin typeface="Avenir"/>
                <a:ea typeface="Avenir"/>
                <a:cs typeface="Avenir"/>
                <a:sym typeface="Avenir"/>
              </a:rPr>
              <a:t>Sanitizing</a:t>
            </a:r>
            <a:r>
              <a:rPr lang="en-US" sz="1800" spc="-3">
                <a:solidFill>
                  <a:srgbClr val="FFFFFF"/>
                </a:solidFill>
                <a:latin typeface="Avenir"/>
                <a:ea typeface="Avenir"/>
                <a:cs typeface="Avenir"/>
                <a:sym typeface="Avenir"/>
              </a:rPr>
              <a:t> wipes</a:t>
            </a:r>
          </a:p>
          <a:p>
            <a:pPr algn="l" marL="388622" indent="-194311" lvl="1">
              <a:lnSpc>
                <a:spcPts val="2160"/>
              </a:lnSpc>
              <a:buFont typeface="Arial"/>
              <a:buChar char="•"/>
            </a:pPr>
            <a:r>
              <a:rPr lang="en-US" sz="1800" spc="-3">
                <a:solidFill>
                  <a:srgbClr val="FFFFFF"/>
                </a:solidFill>
                <a:latin typeface="Avenir"/>
                <a:ea typeface="Avenir"/>
                <a:cs typeface="Avenir"/>
                <a:sym typeface="Avenir"/>
              </a:rPr>
              <a:t>Comfort &amp; Safety Items:</a:t>
            </a:r>
          </a:p>
          <a:p>
            <a:pPr algn="l" marL="777243" indent="-259081" lvl="2">
              <a:lnSpc>
                <a:spcPts val="2160"/>
              </a:lnSpc>
              <a:buFont typeface="Arial"/>
              <a:buChar char="⚬"/>
            </a:pPr>
            <a:r>
              <a:rPr lang="en-US" sz="1800" spc="-3">
                <a:solidFill>
                  <a:srgbClr val="FFFFFF"/>
                </a:solidFill>
                <a:latin typeface="Avenir"/>
                <a:ea typeface="Avenir"/>
                <a:cs typeface="Avenir"/>
                <a:sym typeface="Avenir"/>
              </a:rPr>
              <a:t>R</a:t>
            </a:r>
            <a:r>
              <a:rPr lang="en-US" sz="1800" spc="-3">
                <a:solidFill>
                  <a:srgbClr val="FFFFFF"/>
                </a:solidFill>
                <a:latin typeface="Avenir"/>
                <a:ea typeface="Avenir"/>
                <a:cs typeface="Avenir"/>
                <a:sym typeface="Avenir"/>
              </a:rPr>
              <a:t>eclining chairs or therapy couches</a:t>
            </a:r>
          </a:p>
          <a:p>
            <a:pPr algn="l" marL="777243" indent="-259081" lvl="2">
              <a:lnSpc>
                <a:spcPts val="2160"/>
              </a:lnSpc>
              <a:buFont typeface="Arial"/>
              <a:buChar char="⚬"/>
            </a:pPr>
            <a:r>
              <a:rPr lang="en-US" sz="1800" spc="-3">
                <a:solidFill>
                  <a:srgbClr val="FFFFFF"/>
                </a:solidFill>
                <a:latin typeface="Avenir"/>
                <a:ea typeface="Avenir"/>
                <a:cs typeface="Avenir"/>
                <a:sym typeface="Avenir"/>
              </a:rPr>
              <a:t>Eye</a:t>
            </a:r>
            <a:r>
              <a:rPr lang="en-US" sz="1800" spc="-3">
                <a:solidFill>
                  <a:srgbClr val="FFFFFF"/>
                </a:solidFill>
                <a:latin typeface="Avenir"/>
                <a:ea typeface="Avenir"/>
                <a:cs typeface="Avenir"/>
                <a:sym typeface="Avenir"/>
              </a:rPr>
              <a:t> masks and noise-canceling headphones</a:t>
            </a:r>
          </a:p>
          <a:p>
            <a:pPr algn="l" marL="777243" indent="-259081" lvl="2">
              <a:lnSpc>
                <a:spcPts val="2160"/>
              </a:lnSpc>
              <a:buFont typeface="Arial"/>
              <a:buChar char="⚬"/>
            </a:pPr>
            <a:r>
              <a:rPr lang="en-US" sz="1800" spc="-3">
                <a:solidFill>
                  <a:srgbClr val="FFFFFF"/>
                </a:solidFill>
                <a:latin typeface="Avenir"/>
                <a:ea typeface="Avenir"/>
                <a:cs typeface="Avenir"/>
                <a:sym typeface="Avenir"/>
              </a:rPr>
              <a:t>Soothing</a:t>
            </a:r>
            <a:r>
              <a:rPr lang="en-US" sz="1800" spc="-3">
                <a:solidFill>
                  <a:srgbClr val="FFFFFF"/>
                </a:solidFill>
                <a:latin typeface="Avenir"/>
                <a:ea typeface="Avenir"/>
                <a:cs typeface="Avenir"/>
                <a:sym typeface="Avenir"/>
              </a:rPr>
              <a:t> lighting and sound systems</a:t>
            </a:r>
          </a:p>
          <a:p>
            <a:pPr algn="l" marL="777243" indent="-259081" lvl="2">
              <a:lnSpc>
                <a:spcPts val="2160"/>
              </a:lnSpc>
              <a:buFont typeface="Arial"/>
              <a:buChar char="⚬"/>
            </a:pPr>
            <a:r>
              <a:rPr lang="en-US" sz="1800" spc="-3">
                <a:solidFill>
                  <a:srgbClr val="FFFFFF"/>
                </a:solidFill>
                <a:latin typeface="Avenir"/>
                <a:ea typeface="Avenir"/>
                <a:cs typeface="Avenir"/>
                <a:sym typeface="Avenir"/>
              </a:rPr>
              <a:t>Musi</a:t>
            </a:r>
            <a:r>
              <a:rPr lang="en-US" sz="1800" spc="-3">
                <a:solidFill>
                  <a:srgbClr val="FFFFFF"/>
                </a:solidFill>
                <a:latin typeface="Avenir"/>
                <a:ea typeface="Avenir"/>
                <a:cs typeface="Avenir"/>
                <a:sym typeface="Avenir"/>
              </a:rPr>
              <a:t>c platform for creating a playlist for the ketamine experience</a:t>
            </a:r>
          </a:p>
        </p:txBody>
      </p:sp>
    </p:spTree>
  </p:cSld>
  <p:clrMapOvr>
    <a:masterClrMapping/>
  </p:clrMapOvr>
</p:sld>
</file>

<file path=ppt/slides/slide77.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065888"/>
            <a:ext cx="4080961"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Panel Exp</a:t>
            </a:r>
            <a:r>
              <a:rPr lang="en-US" sz="5000" spc="-5">
                <a:solidFill>
                  <a:srgbClr val="000000"/>
                </a:solidFill>
                <a:latin typeface="Avenir"/>
                <a:ea typeface="Avenir"/>
                <a:cs typeface="Avenir"/>
                <a:sym typeface="Avenir"/>
              </a:rPr>
              <a:t>erience:</a:t>
            </a:r>
          </a:p>
        </p:txBody>
      </p:sp>
      <p:grpSp>
        <p:nvGrpSpPr>
          <p:cNvPr name="Group 19" id="19"/>
          <p:cNvGrpSpPr/>
          <p:nvPr/>
        </p:nvGrpSpPr>
        <p:grpSpPr>
          <a:xfrm rot="0">
            <a:off x="4583267" y="1585559"/>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1606196"/>
            <a:ext cx="4548238" cy="169545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MHBHC had to establish new protocols for ordering, storing, and tracking controlled substances.</a:t>
            </a:r>
          </a:p>
        </p:txBody>
      </p:sp>
      <p:grpSp>
        <p:nvGrpSpPr>
          <p:cNvPr name="Group 23" id="23"/>
          <p:cNvGrpSpPr/>
          <p:nvPr/>
        </p:nvGrpSpPr>
        <p:grpSpPr>
          <a:xfrm rot="0">
            <a:off x="4583267" y="3705745"/>
            <a:ext cx="1036581" cy="612718"/>
            <a:chOff x="0" y="0"/>
            <a:chExt cx="4600052" cy="2719070"/>
          </a:xfrm>
        </p:grpSpPr>
        <p:sp>
          <p:nvSpPr>
            <p:cNvPr name="Freeform 24" id="24"/>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5" id="25"/>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6" id="26"/>
          <p:cNvSpPr txBox="true"/>
          <p:nvPr/>
        </p:nvSpPr>
        <p:spPr>
          <a:xfrm rot="0">
            <a:off x="5738762" y="3726382"/>
            <a:ext cx="4548238" cy="128587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Coordination with pharmacy and compliance teams was essential</a:t>
            </a:r>
          </a:p>
        </p:txBody>
      </p:sp>
    </p:spTree>
  </p:cSld>
  <p:clrMapOvr>
    <a:masterClrMapping/>
  </p:clrMapOvr>
</p:sld>
</file>

<file path=ppt/slides/slide78.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065888"/>
            <a:ext cx="4080961"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Panel Exp</a:t>
            </a:r>
            <a:r>
              <a:rPr lang="en-US" sz="5000" spc="-5">
                <a:solidFill>
                  <a:srgbClr val="000000"/>
                </a:solidFill>
                <a:latin typeface="Avenir"/>
                <a:ea typeface="Avenir"/>
                <a:cs typeface="Avenir"/>
                <a:sym typeface="Avenir"/>
              </a:rPr>
              <a:t>erience:</a:t>
            </a:r>
          </a:p>
        </p:txBody>
      </p:sp>
      <p:grpSp>
        <p:nvGrpSpPr>
          <p:cNvPr name="Group 19" id="19"/>
          <p:cNvGrpSpPr/>
          <p:nvPr/>
        </p:nvGrpSpPr>
        <p:grpSpPr>
          <a:xfrm rot="0">
            <a:off x="4583267" y="1585559"/>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1606196"/>
            <a:ext cx="4548238" cy="169545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MHBHC had to establish new protocols for ordering, storing, and tracking controlled substances.</a:t>
            </a:r>
          </a:p>
        </p:txBody>
      </p:sp>
      <p:grpSp>
        <p:nvGrpSpPr>
          <p:cNvPr name="Group 23" id="23"/>
          <p:cNvGrpSpPr/>
          <p:nvPr/>
        </p:nvGrpSpPr>
        <p:grpSpPr>
          <a:xfrm rot="0">
            <a:off x="4583267" y="3705745"/>
            <a:ext cx="1036581" cy="612718"/>
            <a:chOff x="0" y="0"/>
            <a:chExt cx="4600052" cy="2719070"/>
          </a:xfrm>
        </p:grpSpPr>
        <p:sp>
          <p:nvSpPr>
            <p:cNvPr name="Freeform 24" id="24"/>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5" id="25"/>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6" id="26"/>
          <p:cNvSpPr txBox="true"/>
          <p:nvPr/>
        </p:nvSpPr>
        <p:spPr>
          <a:xfrm rot="0">
            <a:off x="5738762" y="3726382"/>
            <a:ext cx="4548238" cy="128587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Coordination with pharmacy and compliance teams was essential</a:t>
            </a:r>
          </a:p>
        </p:txBody>
      </p:sp>
    </p:spTree>
  </p:cSld>
  <p:clrMapOvr>
    <a:masterClrMapping/>
  </p:clrMapOvr>
</p:sld>
</file>

<file path=ppt/slides/slide79.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1815718"/>
            <a:ext cx="4221170"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Administrative</a:t>
            </a:r>
          </a:p>
          <a:p>
            <a:pPr algn="l">
              <a:lnSpc>
                <a:spcPts val="5725"/>
              </a:lnSpc>
            </a:pPr>
            <a:r>
              <a:rPr lang="en-US" sz="5000" spc="-5">
                <a:solidFill>
                  <a:srgbClr val="000000"/>
                </a:solidFill>
                <a:latin typeface="Avenir"/>
                <a:ea typeface="Avenir"/>
                <a:cs typeface="Avenir"/>
                <a:sym typeface="Avenir"/>
              </a:rPr>
              <a:t>Mat</a:t>
            </a:r>
            <a:r>
              <a:rPr lang="en-US" sz="5000" spc="-5">
                <a:solidFill>
                  <a:srgbClr val="000000"/>
                </a:solidFill>
                <a:latin typeface="Avenir"/>
                <a:ea typeface="Avenir"/>
                <a:cs typeface="Avenir"/>
                <a:sym typeface="Avenir"/>
              </a:rPr>
              <a:t>erials</a:t>
            </a:r>
          </a:p>
        </p:txBody>
      </p:sp>
      <p:grpSp>
        <p:nvGrpSpPr>
          <p:cNvPr name="Group 19" id="19"/>
          <p:cNvGrpSpPr/>
          <p:nvPr/>
        </p:nvGrpSpPr>
        <p:grpSpPr>
          <a:xfrm rot="0">
            <a:off x="4583267" y="176451"/>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197089"/>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Documentation:</a:t>
            </a:r>
          </a:p>
        </p:txBody>
      </p:sp>
      <p:grpSp>
        <p:nvGrpSpPr>
          <p:cNvPr name="Group 23" id="23"/>
          <p:cNvGrpSpPr/>
          <p:nvPr/>
        </p:nvGrpSpPr>
        <p:grpSpPr>
          <a:xfrm rot="0">
            <a:off x="4478615" y="3841511"/>
            <a:ext cx="1036581" cy="612718"/>
            <a:chOff x="0" y="0"/>
            <a:chExt cx="4600052" cy="2719070"/>
          </a:xfrm>
        </p:grpSpPr>
        <p:sp>
          <p:nvSpPr>
            <p:cNvPr name="Freeform 24" id="24"/>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5" id="25"/>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6" id="26"/>
          <p:cNvSpPr txBox="true"/>
          <p:nvPr/>
        </p:nvSpPr>
        <p:spPr>
          <a:xfrm rot="0">
            <a:off x="5634110" y="3862149"/>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Scheduling Tools:</a:t>
            </a:r>
          </a:p>
        </p:txBody>
      </p:sp>
      <p:sp>
        <p:nvSpPr>
          <p:cNvPr name="TextBox 27" id="27"/>
          <p:cNvSpPr txBox="true"/>
          <p:nvPr/>
        </p:nvSpPr>
        <p:spPr>
          <a:xfrm rot="0">
            <a:off x="5738762" y="616132"/>
            <a:ext cx="4548238" cy="3019425"/>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Informed consent forms specific to KAP – use of touch and recording sessions</a:t>
            </a:r>
          </a:p>
          <a:p>
            <a:pPr algn="l" marL="539748" indent="-269874" lvl="1">
              <a:lnSpc>
                <a:spcPts val="2999"/>
              </a:lnSpc>
              <a:buFont typeface="Arial"/>
              <a:buChar char="•"/>
            </a:pPr>
            <a:r>
              <a:rPr lang="en-US" sz="2499" spc="-4">
                <a:solidFill>
                  <a:srgbClr val="FFFFFF"/>
                </a:solidFill>
                <a:latin typeface="Avenir"/>
                <a:ea typeface="Avenir"/>
                <a:cs typeface="Avenir"/>
                <a:sym typeface="Avenir"/>
              </a:rPr>
              <a:t>Intake and screening packets</a:t>
            </a:r>
          </a:p>
          <a:p>
            <a:pPr algn="l" marL="539748" indent="-269874" lvl="1">
              <a:lnSpc>
                <a:spcPts val="2999"/>
              </a:lnSpc>
              <a:buFont typeface="Arial"/>
              <a:buChar char="•"/>
            </a:pPr>
            <a:r>
              <a:rPr lang="en-US" sz="2499" spc="-4">
                <a:solidFill>
                  <a:srgbClr val="FFFFFF"/>
                </a:solidFill>
                <a:latin typeface="Avenir"/>
                <a:ea typeface="Avenir"/>
                <a:cs typeface="Avenir"/>
                <a:sym typeface="Avenir"/>
              </a:rPr>
              <a:t>Integration worksheets and journaling tools</a:t>
            </a:r>
          </a:p>
        </p:txBody>
      </p:sp>
      <p:sp>
        <p:nvSpPr>
          <p:cNvPr name="TextBox 28" id="28"/>
          <p:cNvSpPr txBox="true"/>
          <p:nvPr/>
        </p:nvSpPr>
        <p:spPr>
          <a:xfrm rot="0">
            <a:off x="5619848" y="4281249"/>
            <a:ext cx="4548238" cy="1905000"/>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Systems for coordinating medical and therapy appointments</a:t>
            </a:r>
          </a:p>
          <a:p>
            <a:pPr algn="l" marL="539748" indent="-269874" lvl="1">
              <a:lnSpc>
                <a:spcPts val="2999"/>
              </a:lnSpc>
              <a:buFont typeface="Arial"/>
              <a:buChar char="•"/>
            </a:pPr>
            <a:r>
              <a:rPr lang="en-US" sz="2499" spc="-4">
                <a:solidFill>
                  <a:srgbClr val="FFFFFF"/>
                </a:solidFill>
                <a:latin typeface="Avenir"/>
                <a:ea typeface="Avenir"/>
                <a:cs typeface="Avenir"/>
                <a:sym typeface="Avenir"/>
              </a:rPr>
              <a:t>Remi</a:t>
            </a:r>
            <a:r>
              <a:rPr lang="en-US" sz="2499" spc="-4">
                <a:solidFill>
                  <a:srgbClr val="FFFFFF"/>
                </a:solidFill>
                <a:latin typeface="Avenir"/>
                <a:ea typeface="Avenir"/>
                <a:cs typeface="Avenir"/>
                <a:sym typeface="Avenir"/>
              </a:rPr>
              <a:t>nders and follow-ups for integration sessions</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505432" y="2294021"/>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grpSp>
        <p:nvGrpSpPr>
          <p:cNvPr name="Group 20" id="20"/>
          <p:cNvGrpSpPr/>
          <p:nvPr/>
        </p:nvGrpSpPr>
        <p:grpSpPr>
          <a:xfrm rot="0">
            <a:off x="4505432" y="236483"/>
            <a:ext cx="1036581" cy="612718"/>
            <a:chOff x="0" y="0"/>
            <a:chExt cx="4600052" cy="2719070"/>
          </a:xfrm>
        </p:grpSpPr>
        <p:sp>
          <p:nvSpPr>
            <p:cNvPr name="Freeform 21" id="21"/>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2" id="22"/>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3" id="23"/>
          <p:cNvSpPr txBox="true"/>
          <p:nvPr/>
        </p:nvSpPr>
        <p:spPr>
          <a:xfrm rot="0">
            <a:off x="5711626" y="179333"/>
            <a:ext cx="4406331" cy="1695450"/>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Found</a:t>
            </a:r>
            <a:r>
              <a:rPr lang="en-US" sz="2699" spc="-6">
                <a:solidFill>
                  <a:srgbClr val="FFFFFF"/>
                </a:solidFill>
                <a:latin typeface="Avenir"/>
                <a:ea typeface="Avenir"/>
                <a:cs typeface="Avenir"/>
                <a:sym typeface="Avenir"/>
              </a:rPr>
              <a:t>ed to address behavioral health and social service gaps in underserved communities.</a:t>
            </a:r>
          </a:p>
        </p:txBody>
      </p:sp>
      <p:sp>
        <p:nvSpPr>
          <p:cNvPr name="TextBox 24" id="24"/>
          <p:cNvSpPr txBox="true"/>
          <p:nvPr/>
        </p:nvSpPr>
        <p:spPr>
          <a:xfrm rot="0">
            <a:off x="5711626" y="2236871"/>
            <a:ext cx="4406331" cy="2105025"/>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Miss</a:t>
            </a:r>
            <a:r>
              <a:rPr lang="en-US" sz="2700" spc="-6">
                <a:solidFill>
                  <a:srgbClr val="FFFFFF"/>
                </a:solidFill>
                <a:latin typeface="Avenir"/>
                <a:ea typeface="Avenir"/>
                <a:cs typeface="Avenir"/>
                <a:sym typeface="Avenir"/>
              </a:rPr>
              <a:t>ion: To provide integrated, trauma-informed care that promotes recovery, resilience, and dignity.</a:t>
            </a:r>
          </a:p>
        </p:txBody>
      </p:sp>
      <p:sp>
        <p:nvSpPr>
          <p:cNvPr name="Freeform 25" id="25"/>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26" id="26"/>
          <p:cNvSpPr txBox="true"/>
          <p:nvPr/>
        </p:nvSpPr>
        <p:spPr>
          <a:xfrm rot="0">
            <a:off x="5711626" y="4703846"/>
            <a:ext cx="4173533" cy="1695450"/>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Evolved from a sm</a:t>
            </a:r>
            <a:r>
              <a:rPr lang="en-US" sz="2700" spc="-6">
                <a:solidFill>
                  <a:srgbClr val="FFFFFF"/>
                </a:solidFill>
                <a:latin typeface="Avenir"/>
                <a:ea typeface="Avenir"/>
                <a:cs typeface="Avenir"/>
                <a:sym typeface="Avenir"/>
              </a:rPr>
              <a:t>all community initiative to a multi-service provider with regional impact.</a:t>
            </a:r>
          </a:p>
        </p:txBody>
      </p:sp>
      <p:grpSp>
        <p:nvGrpSpPr>
          <p:cNvPr name="Group 27" id="27"/>
          <p:cNvGrpSpPr/>
          <p:nvPr/>
        </p:nvGrpSpPr>
        <p:grpSpPr>
          <a:xfrm rot="0">
            <a:off x="4505432" y="4760996"/>
            <a:ext cx="1036581" cy="612718"/>
            <a:chOff x="0" y="0"/>
            <a:chExt cx="4600052" cy="2719070"/>
          </a:xfrm>
        </p:grpSpPr>
        <p:sp>
          <p:nvSpPr>
            <p:cNvPr name="Freeform 28" id="2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9" id="2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30" id="30"/>
          <p:cNvSpPr txBox="true"/>
          <p:nvPr/>
        </p:nvSpPr>
        <p:spPr>
          <a:xfrm rot="0">
            <a:off x="643890" y="1839252"/>
            <a:ext cx="3185160" cy="2665146"/>
          </a:xfrm>
          <a:prstGeom prst="rect">
            <a:avLst/>
          </a:prstGeom>
        </p:spPr>
        <p:txBody>
          <a:bodyPr anchor="t" rtlCol="false" tIns="0" lIns="0" bIns="0" rIns="0">
            <a:spAutoFit/>
          </a:bodyPr>
          <a:lstStyle/>
          <a:p>
            <a:pPr algn="l">
              <a:lnSpc>
                <a:spcPts val="7219"/>
              </a:lnSpc>
            </a:pPr>
            <a:r>
              <a:rPr lang="en-US" sz="6300" spc="-11">
                <a:solidFill>
                  <a:srgbClr val="000000"/>
                </a:solidFill>
                <a:latin typeface="Avenir"/>
                <a:ea typeface="Avenir"/>
                <a:cs typeface="Avenir"/>
                <a:sym typeface="Avenir"/>
              </a:rPr>
              <a:t>History</a:t>
            </a:r>
          </a:p>
          <a:p>
            <a:pPr algn="l">
              <a:lnSpc>
                <a:spcPts val="6129"/>
              </a:lnSpc>
            </a:pPr>
            <a:r>
              <a:rPr lang="en-US" sz="6300" spc="-11">
                <a:solidFill>
                  <a:srgbClr val="000000"/>
                </a:solidFill>
                <a:latin typeface="Avenir"/>
                <a:ea typeface="Avenir"/>
                <a:cs typeface="Avenir"/>
                <a:sym typeface="Avenir"/>
              </a:rPr>
              <a:t>and Mission</a:t>
            </a:r>
          </a:p>
        </p:txBody>
      </p:sp>
    </p:spTree>
  </p:cSld>
  <p:clrMapOvr>
    <a:masterClrMapping/>
  </p:clrMapOvr>
</p:sld>
</file>

<file path=ppt/slides/slide80.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1815718"/>
            <a:ext cx="4326067" cy="22828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Program Location Considerat</a:t>
            </a:r>
            <a:r>
              <a:rPr lang="en-US" sz="5000" spc="-5">
                <a:solidFill>
                  <a:srgbClr val="000000"/>
                </a:solidFill>
                <a:latin typeface="Avenir"/>
                <a:ea typeface="Avenir"/>
                <a:cs typeface="Avenir"/>
                <a:sym typeface="Avenir"/>
              </a:rPr>
              <a:t>ions</a:t>
            </a:r>
          </a:p>
        </p:txBody>
      </p:sp>
      <p:grpSp>
        <p:nvGrpSpPr>
          <p:cNvPr name="Group 19" id="19"/>
          <p:cNvGrpSpPr/>
          <p:nvPr/>
        </p:nvGrpSpPr>
        <p:grpSpPr>
          <a:xfrm rot="0">
            <a:off x="4583267" y="240545"/>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261182"/>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Trauma-Informed Design:</a:t>
            </a:r>
          </a:p>
        </p:txBody>
      </p:sp>
      <p:grpSp>
        <p:nvGrpSpPr>
          <p:cNvPr name="Group 23" id="23"/>
          <p:cNvGrpSpPr/>
          <p:nvPr/>
        </p:nvGrpSpPr>
        <p:grpSpPr>
          <a:xfrm rot="0">
            <a:off x="4554815" y="2080401"/>
            <a:ext cx="1036581" cy="612718"/>
            <a:chOff x="0" y="0"/>
            <a:chExt cx="4600052" cy="2719070"/>
          </a:xfrm>
        </p:grpSpPr>
        <p:sp>
          <p:nvSpPr>
            <p:cNvPr name="Freeform 24" id="24"/>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5" id="25"/>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6" id="26"/>
          <p:cNvSpPr txBox="true"/>
          <p:nvPr/>
        </p:nvSpPr>
        <p:spPr>
          <a:xfrm rot="0">
            <a:off x="5710310" y="2101038"/>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Accessibility:</a:t>
            </a:r>
          </a:p>
        </p:txBody>
      </p:sp>
      <p:sp>
        <p:nvSpPr>
          <p:cNvPr name="TextBox 27" id="27"/>
          <p:cNvSpPr txBox="true"/>
          <p:nvPr/>
        </p:nvSpPr>
        <p:spPr>
          <a:xfrm rot="0">
            <a:off x="5738762" y="680226"/>
            <a:ext cx="4548238" cy="1419225"/>
          </a:xfrm>
          <a:prstGeom prst="rect">
            <a:avLst/>
          </a:prstGeom>
        </p:spPr>
        <p:txBody>
          <a:bodyPr anchor="t" rtlCol="false" tIns="0" lIns="0" bIns="0" rIns="0">
            <a:spAutoFit/>
          </a:bodyPr>
          <a:lstStyle/>
          <a:p>
            <a:pPr algn="l" marL="496569" indent="-248284" lvl="1">
              <a:lnSpc>
                <a:spcPts val="2759"/>
              </a:lnSpc>
              <a:buFont typeface="Arial"/>
              <a:buChar char="•"/>
            </a:pPr>
            <a:r>
              <a:rPr lang="en-US" sz="2299" spc="-4">
                <a:solidFill>
                  <a:srgbClr val="FFFFFF"/>
                </a:solidFill>
                <a:latin typeface="Avenir"/>
                <a:ea typeface="Avenir"/>
                <a:cs typeface="Avenir"/>
                <a:sym typeface="Avenir"/>
              </a:rPr>
              <a:t>Quiet, low-traffic environment</a:t>
            </a:r>
          </a:p>
          <a:p>
            <a:pPr algn="l" marL="496569" indent="-248284" lvl="1">
              <a:lnSpc>
                <a:spcPts val="2759"/>
              </a:lnSpc>
              <a:buFont typeface="Arial"/>
              <a:buChar char="•"/>
            </a:pPr>
            <a:r>
              <a:rPr lang="en-US" sz="2299" spc="-4">
                <a:solidFill>
                  <a:srgbClr val="FFFFFF"/>
                </a:solidFill>
                <a:latin typeface="Avenir"/>
                <a:ea typeface="Avenir"/>
                <a:cs typeface="Avenir"/>
                <a:sym typeface="Avenir"/>
              </a:rPr>
              <a:t>Soft lighting, calming decor, and minimal sensory stimulation</a:t>
            </a:r>
          </a:p>
        </p:txBody>
      </p:sp>
      <p:sp>
        <p:nvSpPr>
          <p:cNvPr name="TextBox 28" id="28"/>
          <p:cNvSpPr txBox="true"/>
          <p:nvPr/>
        </p:nvSpPr>
        <p:spPr>
          <a:xfrm rot="0">
            <a:off x="5696048" y="2520138"/>
            <a:ext cx="4548238" cy="1419225"/>
          </a:xfrm>
          <a:prstGeom prst="rect">
            <a:avLst/>
          </a:prstGeom>
        </p:spPr>
        <p:txBody>
          <a:bodyPr anchor="t" rtlCol="false" tIns="0" lIns="0" bIns="0" rIns="0">
            <a:spAutoFit/>
          </a:bodyPr>
          <a:lstStyle/>
          <a:p>
            <a:pPr algn="l" marL="496569" indent="-248284" lvl="1">
              <a:lnSpc>
                <a:spcPts val="2759"/>
              </a:lnSpc>
              <a:buFont typeface="Arial"/>
              <a:buChar char="•"/>
            </a:pPr>
            <a:r>
              <a:rPr lang="en-US" sz="2299" spc="-4">
                <a:solidFill>
                  <a:srgbClr val="FFFFFF"/>
                </a:solidFill>
                <a:latin typeface="Avenir"/>
                <a:ea typeface="Avenir"/>
                <a:cs typeface="Avenir"/>
                <a:sym typeface="Avenir"/>
              </a:rPr>
              <a:t>Proximity to public transportation or services used by the target population</a:t>
            </a:r>
          </a:p>
          <a:p>
            <a:pPr algn="l" marL="496569" indent="-248284" lvl="1">
              <a:lnSpc>
                <a:spcPts val="2759"/>
              </a:lnSpc>
              <a:buFont typeface="Arial"/>
              <a:buChar char="•"/>
            </a:pPr>
            <a:r>
              <a:rPr lang="en-US" sz="2299" spc="-4">
                <a:solidFill>
                  <a:srgbClr val="FFFFFF"/>
                </a:solidFill>
                <a:latin typeface="Avenir"/>
                <a:ea typeface="Avenir"/>
                <a:cs typeface="Avenir"/>
                <a:sym typeface="Avenir"/>
              </a:rPr>
              <a:t>ADA-compli</a:t>
            </a:r>
            <a:r>
              <a:rPr lang="en-US" sz="2299" spc="-4">
                <a:solidFill>
                  <a:srgbClr val="FFFFFF"/>
                </a:solidFill>
                <a:latin typeface="Avenir"/>
                <a:ea typeface="Avenir"/>
                <a:cs typeface="Avenir"/>
                <a:sym typeface="Avenir"/>
              </a:rPr>
              <a:t>ant facilities</a:t>
            </a:r>
          </a:p>
        </p:txBody>
      </p:sp>
      <p:grpSp>
        <p:nvGrpSpPr>
          <p:cNvPr name="Group 29" id="29"/>
          <p:cNvGrpSpPr/>
          <p:nvPr/>
        </p:nvGrpSpPr>
        <p:grpSpPr>
          <a:xfrm rot="0">
            <a:off x="4554815" y="3996513"/>
            <a:ext cx="1036581" cy="612718"/>
            <a:chOff x="0" y="0"/>
            <a:chExt cx="4600052" cy="2719070"/>
          </a:xfrm>
        </p:grpSpPr>
        <p:sp>
          <p:nvSpPr>
            <p:cNvPr name="Freeform 30" id="3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31" id="3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32" id="32"/>
          <p:cNvSpPr txBox="true"/>
          <p:nvPr/>
        </p:nvSpPr>
        <p:spPr>
          <a:xfrm rot="0">
            <a:off x="5710310" y="4017150"/>
            <a:ext cx="4533976" cy="87630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Integration with Existing Services:</a:t>
            </a:r>
          </a:p>
        </p:txBody>
      </p:sp>
      <p:sp>
        <p:nvSpPr>
          <p:cNvPr name="TextBox 33" id="33"/>
          <p:cNvSpPr txBox="true"/>
          <p:nvPr/>
        </p:nvSpPr>
        <p:spPr>
          <a:xfrm rot="0">
            <a:off x="5619848" y="4779130"/>
            <a:ext cx="4548238" cy="1419225"/>
          </a:xfrm>
          <a:prstGeom prst="rect">
            <a:avLst/>
          </a:prstGeom>
        </p:spPr>
        <p:txBody>
          <a:bodyPr anchor="t" rtlCol="false" tIns="0" lIns="0" bIns="0" rIns="0">
            <a:spAutoFit/>
          </a:bodyPr>
          <a:lstStyle/>
          <a:p>
            <a:pPr algn="l" marL="496569" indent="-248284" lvl="1">
              <a:lnSpc>
                <a:spcPts val="2759"/>
              </a:lnSpc>
              <a:buFont typeface="Arial"/>
              <a:buChar char="•"/>
            </a:pPr>
            <a:r>
              <a:rPr lang="en-US" sz="2299" spc="-4">
                <a:solidFill>
                  <a:srgbClr val="FFFFFF"/>
                </a:solidFill>
                <a:latin typeface="Avenir"/>
                <a:ea typeface="Avenir"/>
                <a:cs typeface="Avenir"/>
                <a:sym typeface="Avenir"/>
              </a:rPr>
              <a:t>Near therapy offices or case management teams</a:t>
            </a:r>
          </a:p>
          <a:p>
            <a:pPr algn="l" marL="496569" indent="-248284" lvl="1">
              <a:lnSpc>
                <a:spcPts val="2759"/>
              </a:lnSpc>
              <a:buFont typeface="Arial"/>
              <a:buChar char="•"/>
            </a:pPr>
            <a:r>
              <a:rPr lang="en-US" sz="2299" spc="-4">
                <a:solidFill>
                  <a:srgbClr val="FFFFFF"/>
                </a:solidFill>
                <a:latin typeface="Avenir"/>
                <a:ea typeface="Avenir"/>
                <a:cs typeface="Avenir"/>
                <a:sym typeface="Avenir"/>
              </a:rPr>
              <a:t>Familiar setting to reduce anxiety and stig</a:t>
            </a:r>
            <a:r>
              <a:rPr lang="en-US" sz="2299" spc="-4">
                <a:solidFill>
                  <a:srgbClr val="FFFFFF"/>
                </a:solidFill>
                <a:latin typeface="Avenir"/>
                <a:ea typeface="Avenir"/>
                <a:cs typeface="Avenir"/>
                <a:sym typeface="Avenir"/>
              </a:rPr>
              <a:t>m</a:t>
            </a:r>
            <a:r>
              <a:rPr lang="en-US" sz="2299" spc="-4">
                <a:solidFill>
                  <a:srgbClr val="FFFFFF"/>
                </a:solidFill>
                <a:latin typeface="Avenir"/>
                <a:ea typeface="Avenir"/>
                <a:cs typeface="Avenir"/>
                <a:sym typeface="Avenir"/>
              </a:rPr>
              <a:t>a</a:t>
            </a:r>
          </a:p>
        </p:txBody>
      </p:sp>
    </p:spTree>
  </p:cSld>
  <p:clrMapOvr>
    <a:masterClrMapping/>
  </p:clrMapOvr>
</p:sld>
</file>

<file path=ppt/slides/slide81.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2065888"/>
            <a:ext cx="4080961"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Panel Exp</a:t>
            </a:r>
            <a:r>
              <a:rPr lang="en-US" sz="5000" spc="-5">
                <a:solidFill>
                  <a:srgbClr val="000000"/>
                </a:solidFill>
                <a:latin typeface="Avenir"/>
                <a:ea typeface="Avenir"/>
                <a:cs typeface="Avenir"/>
                <a:sym typeface="Avenir"/>
              </a:rPr>
              <a:t>erience:</a:t>
            </a:r>
          </a:p>
        </p:txBody>
      </p:sp>
      <p:grpSp>
        <p:nvGrpSpPr>
          <p:cNvPr name="Group 19" id="19"/>
          <p:cNvGrpSpPr/>
          <p:nvPr/>
        </p:nvGrpSpPr>
        <p:grpSpPr>
          <a:xfrm rot="0">
            <a:off x="4583267" y="1585559"/>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1606196"/>
            <a:ext cx="4548238" cy="169545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MHBHCʼs initial program location was distant from the target population and related services</a:t>
            </a:r>
          </a:p>
        </p:txBody>
      </p:sp>
      <p:grpSp>
        <p:nvGrpSpPr>
          <p:cNvPr name="Group 23" id="23"/>
          <p:cNvGrpSpPr/>
          <p:nvPr/>
        </p:nvGrpSpPr>
        <p:grpSpPr>
          <a:xfrm rot="0">
            <a:off x="4583267" y="3705745"/>
            <a:ext cx="1036581" cy="612718"/>
            <a:chOff x="0" y="0"/>
            <a:chExt cx="4600052" cy="2719070"/>
          </a:xfrm>
        </p:grpSpPr>
        <p:sp>
          <p:nvSpPr>
            <p:cNvPr name="Freeform 24" id="24"/>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5" id="25"/>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6" id="26"/>
          <p:cNvSpPr txBox="true"/>
          <p:nvPr/>
        </p:nvSpPr>
        <p:spPr>
          <a:xfrm rot="0">
            <a:off x="5738762" y="3726382"/>
            <a:ext cx="4548238" cy="128587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This created barriers to recruitment, retention, and clinician engagement</a:t>
            </a:r>
          </a:p>
        </p:txBody>
      </p:sp>
    </p:spTree>
  </p:cSld>
  <p:clrMapOvr>
    <a:masterClrMapping/>
  </p:clrMapOvr>
</p:sld>
</file>

<file path=ppt/slides/slide82.xml><?xml version="1.0" encoding="utf-8"?>
<p:sld xmlns:p="http://schemas.openxmlformats.org/presentationml/2006/main" xmlns:a="http://schemas.openxmlformats.org/drawingml/2006/main">
  <p:cSld>
    <p:bg>
      <p:bgPr>
        <a:solidFill>
          <a:srgbClr val="116C2F"/>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0" y="-38"/>
            <a:ext cx="10286999" cy="6438899"/>
            <a:chOff x="0" y="0"/>
            <a:chExt cx="13715999" cy="8585199"/>
          </a:xfrm>
        </p:grpSpPr>
        <p:sp>
          <p:nvSpPr>
            <p:cNvPr name="Freeform 3" id="3"/>
            <p:cNvSpPr/>
            <p:nvPr/>
          </p:nvSpPr>
          <p:spPr>
            <a:xfrm flipH="false" flipV="false" rot="0">
              <a:off x="0" y="0"/>
              <a:ext cx="13716000" cy="8585200"/>
            </a:xfrm>
            <a:custGeom>
              <a:avLst/>
              <a:gdLst/>
              <a:ahLst/>
              <a:cxnLst/>
              <a:rect r="r" b="b" t="t" l="l"/>
              <a:pathLst>
                <a:path h="8585200" w="13716000">
                  <a:moveTo>
                    <a:pt x="0" y="0"/>
                  </a:moveTo>
                  <a:lnTo>
                    <a:pt x="13716000" y="0"/>
                  </a:lnTo>
                  <a:lnTo>
                    <a:pt x="13716000" y="8585200"/>
                  </a:lnTo>
                  <a:lnTo>
                    <a:pt x="0" y="8585200"/>
                  </a:lnTo>
                  <a:lnTo>
                    <a:pt x="0" y="0"/>
                  </a:lnTo>
                  <a:close/>
                </a:path>
              </a:pathLst>
            </a:custGeom>
            <a:solidFill>
              <a:srgbClr val="000000"/>
            </a:solidFill>
            <a:ln w="12700">
              <a:solidFill>
                <a:srgbClr val="000000"/>
              </a:solidFill>
            </a:ln>
          </p:spPr>
        </p:sp>
      </p:grpSp>
      <p:sp>
        <p:nvSpPr>
          <p:cNvPr name="TextBox 4" id="4"/>
          <p:cNvSpPr txBox="true"/>
          <p:nvPr/>
        </p:nvSpPr>
        <p:spPr>
          <a:xfrm rot="0">
            <a:off x="699497" y="1111194"/>
            <a:ext cx="8888006" cy="4254612"/>
          </a:xfrm>
          <a:prstGeom prst="rect">
            <a:avLst/>
          </a:prstGeom>
        </p:spPr>
        <p:txBody>
          <a:bodyPr anchor="t" rtlCol="false" tIns="0" lIns="0" bIns="0" rIns="0">
            <a:spAutoFit/>
          </a:bodyPr>
          <a:lstStyle/>
          <a:p>
            <a:pPr algn="ctr">
              <a:lnSpc>
                <a:spcPts val="10494"/>
              </a:lnSpc>
            </a:pPr>
            <a:r>
              <a:rPr lang="en-US" sz="10850" spc="-125">
                <a:solidFill>
                  <a:srgbClr val="FFFFFF"/>
                </a:solidFill>
                <a:latin typeface="Avenir"/>
                <a:ea typeface="Avenir"/>
                <a:cs typeface="Avenir"/>
                <a:sym typeface="Avenir"/>
              </a:rPr>
              <a:t>Section 7: Organizational Trainings</a:t>
            </a:r>
          </a:p>
        </p:txBody>
      </p:sp>
    </p:spTree>
  </p:cSld>
  <p:clrMapOvr>
    <a:masterClrMapping/>
  </p:clrMapOvr>
</p:sld>
</file>

<file path=ppt/slides/slide83.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1815718"/>
            <a:ext cx="4326067"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Train</a:t>
            </a:r>
            <a:r>
              <a:rPr lang="en-US" sz="5000" spc="-5">
                <a:solidFill>
                  <a:srgbClr val="000000"/>
                </a:solidFill>
                <a:latin typeface="Avenir"/>
                <a:ea typeface="Avenir"/>
                <a:cs typeface="Avenir"/>
                <a:sym typeface="Avenir"/>
              </a:rPr>
              <a:t>ing</a:t>
            </a:r>
          </a:p>
          <a:p>
            <a:pPr algn="l">
              <a:lnSpc>
                <a:spcPts val="5725"/>
              </a:lnSpc>
            </a:pPr>
            <a:r>
              <a:rPr lang="en-US" sz="5000" spc="-5">
                <a:solidFill>
                  <a:srgbClr val="000000"/>
                </a:solidFill>
                <a:latin typeface="Avenir"/>
                <a:ea typeface="Avenir"/>
                <a:cs typeface="Avenir"/>
                <a:sym typeface="Avenir"/>
              </a:rPr>
              <a:t>Goals</a:t>
            </a:r>
          </a:p>
        </p:txBody>
      </p:sp>
      <p:grpSp>
        <p:nvGrpSpPr>
          <p:cNvPr name="Group 19" id="19"/>
          <p:cNvGrpSpPr/>
          <p:nvPr/>
        </p:nvGrpSpPr>
        <p:grpSpPr>
          <a:xfrm rot="0">
            <a:off x="4583267" y="268494"/>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289132"/>
            <a:ext cx="4548238" cy="87630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Increase Organizational Knowledge:</a:t>
            </a:r>
          </a:p>
        </p:txBody>
      </p:sp>
      <p:grpSp>
        <p:nvGrpSpPr>
          <p:cNvPr name="Group 23" id="23"/>
          <p:cNvGrpSpPr/>
          <p:nvPr/>
        </p:nvGrpSpPr>
        <p:grpSpPr>
          <a:xfrm rot="0">
            <a:off x="4587583" y="2470454"/>
            <a:ext cx="1036581" cy="612718"/>
            <a:chOff x="0" y="0"/>
            <a:chExt cx="4600052" cy="2719070"/>
          </a:xfrm>
        </p:grpSpPr>
        <p:sp>
          <p:nvSpPr>
            <p:cNvPr name="Freeform 24" id="24"/>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5" id="25"/>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6" id="26"/>
          <p:cNvSpPr txBox="true"/>
          <p:nvPr/>
        </p:nvSpPr>
        <p:spPr>
          <a:xfrm rot="0">
            <a:off x="5743078" y="2491092"/>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Reduce Stigma:</a:t>
            </a:r>
          </a:p>
        </p:txBody>
      </p:sp>
      <p:sp>
        <p:nvSpPr>
          <p:cNvPr name="TextBox 27" id="27"/>
          <p:cNvSpPr txBox="true"/>
          <p:nvPr/>
        </p:nvSpPr>
        <p:spPr>
          <a:xfrm rot="0">
            <a:off x="5738762" y="1085624"/>
            <a:ext cx="4548238" cy="1266825"/>
          </a:xfrm>
          <a:prstGeom prst="rect">
            <a:avLst/>
          </a:prstGeom>
        </p:spPr>
        <p:txBody>
          <a:bodyPr anchor="t" rtlCol="false" tIns="0" lIns="0" bIns="0" rIns="0">
            <a:spAutoFit/>
          </a:bodyPr>
          <a:lstStyle/>
          <a:p>
            <a:pPr algn="l" marL="431801" indent="-215900" lvl="1">
              <a:lnSpc>
                <a:spcPts val="2400"/>
              </a:lnSpc>
              <a:buFont typeface="Arial"/>
              <a:buChar char="•"/>
            </a:pPr>
            <a:r>
              <a:rPr lang="en-US" sz="2000" spc="-4">
                <a:solidFill>
                  <a:srgbClr val="FFFFFF"/>
                </a:solidFill>
                <a:latin typeface="Avenir"/>
                <a:ea typeface="Avenir"/>
                <a:cs typeface="Avenir"/>
                <a:sym typeface="Avenir"/>
              </a:rPr>
              <a:t>Educate staff on the science, safety, and therapeutic value of KAP.</a:t>
            </a:r>
          </a:p>
          <a:p>
            <a:pPr algn="l" marL="431801" indent="-215900" lvl="1">
              <a:lnSpc>
                <a:spcPts val="2400"/>
              </a:lnSpc>
              <a:buFont typeface="Arial"/>
              <a:buChar char="•"/>
            </a:pPr>
            <a:r>
              <a:rPr lang="en-US" sz="2000" spc="-4">
                <a:solidFill>
                  <a:srgbClr val="FFFFFF"/>
                </a:solidFill>
                <a:latin typeface="Avenir"/>
                <a:ea typeface="Avenir"/>
                <a:cs typeface="Avenir"/>
                <a:sym typeface="Avenir"/>
              </a:rPr>
              <a:t>Clarify h</a:t>
            </a:r>
            <a:r>
              <a:rPr lang="en-US" sz="2000" spc="-4">
                <a:solidFill>
                  <a:srgbClr val="FFFFFF"/>
                </a:solidFill>
                <a:latin typeface="Avenir"/>
                <a:ea typeface="Avenir"/>
                <a:cs typeface="Avenir"/>
                <a:sym typeface="Avenir"/>
              </a:rPr>
              <a:t>ow KAP fits within existing behavioral health services.</a:t>
            </a:r>
          </a:p>
        </p:txBody>
      </p:sp>
      <p:sp>
        <p:nvSpPr>
          <p:cNvPr name="TextBox 28" id="28"/>
          <p:cNvSpPr txBox="true"/>
          <p:nvPr/>
        </p:nvSpPr>
        <p:spPr>
          <a:xfrm rot="0">
            <a:off x="5743078" y="2845104"/>
            <a:ext cx="4548238" cy="1571625"/>
          </a:xfrm>
          <a:prstGeom prst="rect">
            <a:avLst/>
          </a:prstGeom>
        </p:spPr>
        <p:txBody>
          <a:bodyPr anchor="t" rtlCol="false" tIns="0" lIns="0" bIns="0" rIns="0">
            <a:spAutoFit/>
          </a:bodyPr>
          <a:lstStyle/>
          <a:p>
            <a:pPr algn="l" marL="431801" indent="-215900" lvl="1">
              <a:lnSpc>
                <a:spcPts val="2400"/>
              </a:lnSpc>
              <a:buFont typeface="Arial"/>
              <a:buChar char="•"/>
            </a:pPr>
            <a:r>
              <a:rPr lang="en-US" sz="2000" spc="-4">
                <a:solidFill>
                  <a:srgbClr val="FFFFFF"/>
                </a:solidFill>
                <a:latin typeface="Avenir"/>
                <a:ea typeface="Avenir"/>
                <a:cs typeface="Avenir"/>
                <a:sym typeface="Avenir"/>
              </a:rPr>
              <a:t>Address misconceptions about ketamine and psychedelic therapies.</a:t>
            </a:r>
          </a:p>
          <a:p>
            <a:pPr algn="l" marL="431801" indent="-215900" lvl="1">
              <a:lnSpc>
                <a:spcPts val="2400"/>
              </a:lnSpc>
              <a:buFont typeface="Arial"/>
              <a:buChar char="•"/>
            </a:pPr>
            <a:r>
              <a:rPr lang="en-US" sz="2000" spc="-4">
                <a:solidFill>
                  <a:srgbClr val="FFFFFF"/>
                </a:solidFill>
                <a:latin typeface="Avenir"/>
                <a:ea typeface="Avenir"/>
                <a:cs typeface="Avenir"/>
                <a:sym typeface="Avenir"/>
              </a:rPr>
              <a:t>Normalize KAP </a:t>
            </a:r>
            <a:r>
              <a:rPr lang="en-US" sz="2000" spc="-4">
                <a:solidFill>
                  <a:srgbClr val="FFFFFF"/>
                </a:solidFill>
                <a:latin typeface="Avenir"/>
                <a:ea typeface="Avenir"/>
                <a:cs typeface="Avenir"/>
                <a:sym typeface="Avenir"/>
              </a:rPr>
              <a:t>as a legitimate, evidence-based treatment.</a:t>
            </a:r>
          </a:p>
        </p:txBody>
      </p:sp>
      <p:grpSp>
        <p:nvGrpSpPr>
          <p:cNvPr name="Group 29" id="29"/>
          <p:cNvGrpSpPr/>
          <p:nvPr/>
        </p:nvGrpSpPr>
        <p:grpSpPr>
          <a:xfrm rot="0">
            <a:off x="4587583" y="4527854"/>
            <a:ext cx="1036581" cy="612718"/>
            <a:chOff x="0" y="0"/>
            <a:chExt cx="4600052" cy="2719070"/>
          </a:xfrm>
        </p:grpSpPr>
        <p:sp>
          <p:nvSpPr>
            <p:cNvPr name="Freeform 30" id="3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31" id="3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32" id="32"/>
          <p:cNvSpPr txBox="true"/>
          <p:nvPr/>
        </p:nvSpPr>
        <p:spPr>
          <a:xfrm rot="0">
            <a:off x="5743078" y="4548492"/>
            <a:ext cx="4533976"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Improve Referral Rates:</a:t>
            </a:r>
          </a:p>
        </p:txBody>
      </p:sp>
      <p:sp>
        <p:nvSpPr>
          <p:cNvPr name="TextBox 33" id="33"/>
          <p:cNvSpPr txBox="true"/>
          <p:nvPr/>
        </p:nvSpPr>
        <p:spPr>
          <a:xfrm rot="0">
            <a:off x="5743078" y="4955482"/>
            <a:ext cx="4548238" cy="1266825"/>
          </a:xfrm>
          <a:prstGeom prst="rect">
            <a:avLst/>
          </a:prstGeom>
        </p:spPr>
        <p:txBody>
          <a:bodyPr anchor="t" rtlCol="false" tIns="0" lIns="0" bIns="0" rIns="0">
            <a:spAutoFit/>
          </a:bodyPr>
          <a:lstStyle/>
          <a:p>
            <a:pPr algn="l" marL="431801" indent="-215900" lvl="1">
              <a:lnSpc>
                <a:spcPts val="2400"/>
              </a:lnSpc>
              <a:buFont typeface="Arial"/>
              <a:buChar char="•"/>
            </a:pPr>
            <a:r>
              <a:rPr lang="en-US" sz="2000" spc="-4">
                <a:solidFill>
                  <a:srgbClr val="FFFFFF"/>
                </a:solidFill>
                <a:latin typeface="Avenir"/>
                <a:ea typeface="Avenir"/>
                <a:cs typeface="Avenir"/>
                <a:sym typeface="Avenir"/>
              </a:rPr>
              <a:t>Equip clinicians with tools to identify appropriate candidates.</a:t>
            </a:r>
          </a:p>
          <a:p>
            <a:pPr algn="l" marL="431801" indent="-215900" lvl="1">
              <a:lnSpc>
                <a:spcPts val="2400"/>
              </a:lnSpc>
              <a:buFont typeface="Arial"/>
              <a:buChar char="•"/>
            </a:pPr>
            <a:r>
              <a:rPr lang="en-US" sz="2000" spc="-4">
                <a:solidFill>
                  <a:srgbClr val="FFFFFF"/>
                </a:solidFill>
                <a:latin typeface="Avenir"/>
                <a:ea typeface="Avenir"/>
                <a:cs typeface="Avenir"/>
                <a:sym typeface="Avenir"/>
              </a:rPr>
              <a:t>Bu</a:t>
            </a:r>
            <a:r>
              <a:rPr lang="en-US" sz="2000" spc="-4">
                <a:solidFill>
                  <a:srgbClr val="FFFFFF"/>
                </a:solidFill>
                <a:latin typeface="Avenir"/>
                <a:ea typeface="Avenir"/>
                <a:cs typeface="Avenir"/>
                <a:sym typeface="Avenir"/>
              </a:rPr>
              <a:t>ild confidence in referring clients to the KAP program.</a:t>
            </a:r>
          </a:p>
        </p:txBody>
      </p:sp>
    </p:spTree>
  </p:cSld>
  <p:clrMapOvr>
    <a:masterClrMapping/>
  </p:clrMapOvr>
</p:sld>
</file>

<file path=ppt/slides/slide84.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1815718"/>
            <a:ext cx="4326067"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Tim</a:t>
            </a:r>
            <a:r>
              <a:rPr lang="en-US" sz="5000" spc="-5">
                <a:solidFill>
                  <a:srgbClr val="000000"/>
                </a:solidFill>
                <a:latin typeface="Avenir"/>
                <a:ea typeface="Avenir"/>
                <a:cs typeface="Avenir"/>
                <a:sym typeface="Avenir"/>
              </a:rPr>
              <a:t>ing</a:t>
            </a:r>
          </a:p>
          <a:p>
            <a:pPr algn="l">
              <a:lnSpc>
                <a:spcPts val="5725"/>
              </a:lnSpc>
            </a:pPr>
            <a:r>
              <a:rPr lang="en-US" sz="5000" spc="-5">
                <a:solidFill>
                  <a:srgbClr val="000000"/>
                </a:solidFill>
                <a:latin typeface="Avenir"/>
                <a:ea typeface="Avenir"/>
                <a:cs typeface="Avenir"/>
                <a:sym typeface="Avenir"/>
              </a:rPr>
              <a:t>of Trainings</a:t>
            </a:r>
          </a:p>
        </p:txBody>
      </p:sp>
      <p:grpSp>
        <p:nvGrpSpPr>
          <p:cNvPr name="Group 19" id="19"/>
          <p:cNvGrpSpPr/>
          <p:nvPr/>
        </p:nvGrpSpPr>
        <p:grpSpPr>
          <a:xfrm rot="0">
            <a:off x="4583267" y="268494"/>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289132"/>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Best Practices:</a:t>
            </a:r>
          </a:p>
        </p:txBody>
      </p:sp>
      <p:grpSp>
        <p:nvGrpSpPr>
          <p:cNvPr name="Group 23" id="23"/>
          <p:cNvGrpSpPr/>
          <p:nvPr/>
        </p:nvGrpSpPr>
        <p:grpSpPr>
          <a:xfrm rot="0">
            <a:off x="4551101" y="3068284"/>
            <a:ext cx="1036581" cy="612718"/>
            <a:chOff x="0" y="0"/>
            <a:chExt cx="4600052" cy="2719070"/>
          </a:xfrm>
        </p:grpSpPr>
        <p:sp>
          <p:nvSpPr>
            <p:cNvPr name="Freeform 24" id="24"/>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5" id="25"/>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6" id="26"/>
          <p:cNvSpPr txBox="true"/>
          <p:nvPr/>
        </p:nvSpPr>
        <p:spPr>
          <a:xfrm rot="0">
            <a:off x="5738762" y="3055131"/>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Panel Experience:</a:t>
            </a:r>
          </a:p>
        </p:txBody>
      </p:sp>
      <p:sp>
        <p:nvSpPr>
          <p:cNvPr name="TextBox 27" id="27"/>
          <p:cNvSpPr txBox="true"/>
          <p:nvPr/>
        </p:nvSpPr>
        <p:spPr>
          <a:xfrm rot="0">
            <a:off x="5724623" y="708232"/>
            <a:ext cx="4548238" cy="2276475"/>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Conduct training close to program launch to ensure relevance.</a:t>
            </a:r>
          </a:p>
          <a:p>
            <a:pPr algn="l" marL="539748" indent="-269874" lvl="1">
              <a:lnSpc>
                <a:spcPts val="2999"/>
              </a:lnSpc>
              <a:buFont typeface="Arial"/>
              <a:buChar char="•"/>
            </a:pPr>
            <a:r>
              <a:rPr lang="en-US" sz="2499" spc="-4">
                <a:solidFill>
                  <a:srgbClr val="FFFFFF"/>
                </a:solidFill>
                <a:latin typeface="Avenir"/>
                <a:ea typeface="Avenir"/>
                <a:cs typeface="Avenir"/>
                <a:sym typeface="Avenir"/>
              </a:rPr>
              <a:t>Offer </a:t>
            </a:r>
            <a:r>
              <a:rPr lang="en-US" sz="2499" spc="-4">
                <a:solidFill>
                  <a:srgbClr val="FFFFFF"/>
                </a:solidFill>
                <a:latin typeface="Avenir"/>
                <a:ea typeface="Avenir"/>
                <a:cs typeface="Avenir"/>
                <a:sym typeface="Avenir"/>
              </a:rPr>
              <a:t>refresher</a:t>
            </a:r>
            <a:r>
              <a:rPr lang="en-US" sz="2499" spc="-4">
                <a:solidFill>
                  <a:srgbClr val="FFFFFF"/>
                </a:solidFill>
                <a:latin typeface="Avenir"/>
                <a:ea typeface="Avenir"/>
                <a:cs typeface="Avenir"/>
                <a:sym typeface="Avenir"/>
              </a:rPr>
              <a:t> sessions post-launch to reinforce procedures.</a:t>
            </a:r>
          </a:p>
        </p:txBody>
      </p:sp>
      <p:sp>
        <p:nvSpPr>
          <p:cNvPr name="TextBox 28" id="28"/>
          <p:cNvSpPr txBox="true"/>
          <p:nvPr/>
        </p:nvSpPr>
        <p:spPr>
          <a:xfrm rot="0">
            <a:off x="5738762" y="3474231"/>
            <a:ext cx="4548238" cy="2276475"/>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MHBHC held organizational training before finalizing referral processes.</a:t>
            </a:r>
          </a:p>
          <a:p>
            <a:pPr algn="l" marL="539748" indent="-269874" lvl="1">
              <a:lnSpc>
                <a:spcPts val="2999"/>
              </a:lnSpc>
              <a:buFont typeface="Arial"/>
              <a:buChar char="•"/>
            </a:pPr>
            <a:r>
              <a:rPr lang="en-US" sz="2499" spc="-4">
                <a:solidFill>
                  <a:srgbClr val="FFFFFF"/>
                </a:solidFill>
                <a:latin typeface="Avenir"/>
                <a:ea typeface="Avenir"/>
                <a:cs typeface="Avenir"/>
                <a:sym typeface="Avenir"/>
              </a:rPr>
              <a:t>This led to confu</a:t>
            </a:r>
            <a:r>
              <a:rPr lang="en-US" sz="2499" spc="-4">
                <a:solidFill>
                  <a:srgbClr val="FFFFFF"/>
                </a:solidFill>
                <a:latin typeface="Avenir"/>
                <a:ea typeface="Avenir"/>
                <a:cs typeface="Avenir"/>
                <a:sym typeface="Avenir"/>
              </a:rPr>
              <a:t>sion and missed opportunities for early referrals.</a:t>
            </a:r>
          </a:p>
        </p:txBody>
      </p:sp>
    </p:spTree>
  </p:cSld>
  <p:clrMapOvr>
    <a:masterClrMapping/>
  </p:clrMapOvr>
</p:sld>
</file>

<file path=ppt/slides/slide85.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1815718"/>
            <a:ext cx="4326067"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Training Content</a:t>
            </a:r>
          </a:p>
        </p:txBody>
      </p:sp>
      <p:grpSp>
        <p:nvGrpSpPr>
          <p:cNvPr name="Group 19" id="19"/>
          <p:cNvGrpSpPr/>
          <p:nvPr/>
        </p:nvGrpSpPr>
        <p:grpSpPr>
          <a:xfrm rot="0">
            <a:off x="4583267" y="188339"/>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208977"/>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Core Topics:</a:t>
            </a:r>
          </a:p>
        </p:txBody>
      </p:sp>
      <p:grpSp>
        <p:nvGrpSpPr>
          <p:cNvPr name="Group 23" id="23"/>
          <p:cNvGrpSpPr/>
          <p:nvPr/>
        </p:nvGrpSpPr>
        <p:grpSpPr>
          <a:xfrm rot="0">
            <a:off x="4551101" y="3650854"/>
            <a:ext cx="1036581" cy="612718"/>
            <a:chOff x="0" y="0"/>
            <a:chExt cx="4600052" cy="2719070"/>
          </a:xfrm>
        </p:grpSpPr>
        <p:sp>
          <p:nvSpPr>
            <p:cNvPr name="Freeform 24" id="24"/>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5" id="25"/>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6" id="26"/>
          <p:cNvSpPr txBox="true"/>
          <p:nvPr/>
        </p:nvSpPr>
        <p:spPr>
          <a:xfrm rot="0">
            <a:off x="5738762" y="3637702"/>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Interactive Elements:</a:t>
            </a:r>
          </a:p>
        </p:txBody>
      </p:sp>
      <p:sp>
        <p:nvSpPr>
          <p:cNvPr name="TextBox 27" id="27"/>
          <p:cNvSpPr txBox="true"/>
          <p:nvPr/>
        </p:nvSpPr>
        <p:spPr>
          <a:xfrm rot="0">
            <a:off x="5738762" y="573260"/>
            <a:ext cx="4548238" cy="3019425"/>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Overview of KAP and its clinical indications</a:t>
            </a:r>
          </a:p>
          <a:p>
            <a:pPr algn="l" marL="539748" indent="-269874" lvl="1">
              <a:lnSpc>
                <a:spcPts val="2999"/>
              </a:lnSpc>
              <a:buFont typeface="Arial"/>
              <a:buChar char="•"/>
            </a:pPr>
            <a:r>
              <a:rPr lang="en-US" sz="2499" spc="-4">
                <a:solidFill>
                  <a:srgbClr val="FFFFFF"/>
                </a:solidFill>
                <a:latin typeface="Avenir"/>
                <a:ea typeface="Avenir"/>
                <a:cs typeface="Avenir"/>
                <a:sym typeface="Avenir"/>
              </a:rPr>
              <a:t>Referral workflow and eligibility criteria</a:t>
            </a:r>
          </a:p>
          <a:p>
            <a:pPr algn="l" marL="539748" indent="-269874" lvl="1">
              <a:lnSpc>
                <a:spcPts val="2999"/>
              </a:lnSpc>
              <a:buFont typeface="Arial"/>
              <a:buChar char="•"/>
            </a:pPr>
            <a:r>
              <a:rPr lang="en-US" sz="2499" spc="-4">
                <a:solidFill>
                  <a:srgbClr val="FFFFFF"/>
                </a:solidFill>
                <a:latin typeface="Avenir"/>
                <a:ea typeface="Avenir"/>
                <a:cs typeface="Avenir"/>
                <a:sym typeface="Avenir"/>
              </a:rPr>
              <a:t>Safety protocols and emergency p</a:t>
            </a:r>
            <a:r>
              <a:rPr lang="en-US" sz="2499" spc="-4">
                <a:solidFill>
                  <a:srgbClr val="FFFFFF"/>
                </a:solidFill>
                <a:latin typeface="Avenir"/>
                <a:ea typeface="Avenir"/>
                <a:cs typeface="Avenir"/>
                <a:sym typeface="Avenir"/>
              </a:rPr>
              <a:t>rocedures</a:t>
            </a:r>
          </a:p>
          <a:p>
            <a:pPr algn="l" marL="539748" indent="-269874" lvl="1">
              <a:lnSpc>
                <a:spcPts val="2999"/>
              </a:lnSpc>
              <a:buFont typeface="Arial"/>
              <a:buChar char="•"/>
            </a:pPr>
            <a:r>
              <a:rPr lang="en-US" sz="2499" spc="-4">
                <a:solidFill>
                  <a:srgbClr val="FFFFFF"/>
                </a:solidFill>
                <a:latin typeface="Avenir"/>
                <a:ea typeface="Avenir"/>
                <a:cs typeface="Avenir"/>
                <a:sym typeface="Avenir"/>
              </a:rPr>
              <a:t>Integrat</a:t>
            </a:r>
            <a:r>
              <a:rPr lang="en-US" sz="2499" spc="-4">
                <a:solidFill>
                  <a:srgbClr val="FFFFFF"/>
                </a:solidFill>
                <a:latin typeface="Avenir"/>
                <a:ea typeface="Avenir"/>
                <a:cs typeface="Avenir"/>
                <a:sym typeface="Avenir"/>
              </a:rPr>
              <a:t>ion therapy and follow-up care</a:t>
            </a:r>
          </a:p>
        </p:txBody>
      </p:sp>
      <p:sp>
        <p:nvSpPr>
          <p:cNvPr name="TextBox 28" id="28"/>
          <p:cNvSpPr txBox="true"/>
          <p:nvPr/>
        </p:nvSpPr>
        <p:spPr>
          <a:xfrm rot="0">
            <a:off x="5738762" y="4056802"/>
            <a:ext cx="4548238" cy="2276475"/>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Case studies and role-playing</a:t>
            </a:r>
          </a:p>
          <a:p>
            <a:pPr algn="l" marL="539748" indent="-269874" lvl="1">
              <a:lnSpc>
                <a:spcPts val="2999"/>
              </a:lnSpc>
              <a:buFont typeface="Arial"/>
              <a:buChar char="•"/>
            </a:pPr>
            <a:r>
              <a:rPr lang="en-US" sz="2499" spc="-4">
                <a:solidFill>
                  <a:srgbClr val="FFFFFF"/>
                </a:solidFill>
                <a:latin typeface="Avenir"/>
                <a:ea typeface="Avenir"/>
                <a:cs typeface="Avenir"/>
                <a:sym typeface="Avenir"/>
              </a:rPr>
              <a:t>Q&amp;A sess</a:t>
            </a:r>
            <a:r>
              <a:rPr lang="en-US" sz="2499" spc="-4">
                <a:solidFill>
                  <a:srgbClr val="FFFFFF"/>
                </a:solidFill>
                <a:latin typeface="Avenir"/>
                <a:ea typeface="Avenir"/>
                <a:cs typeface="Avenir"/>
                <a:sym typeface="Avenir"/>
              </a:rPr>
              <a:t>ions with KAP clinic</a:t>
            </a:r>
            <a:r>
              <a:rPr lang="en-US" sz="2499" spc="-4">
                <a:solidFill>
                  <a:srgbClr val="FFFFFF"/>
                </a:solidFill>
                <a:latin typeface="Avenir"/>
                <a:ea typeface="Avenir"/>
                <a:cs typeface="Avenir"/>
                <a:sym typeface="Avenir"/>
              </a:rPr>
              <a:t>ians</a:t>
            </a:r>
          </a:p>
          <a:p>
            <a:pPr algn="l" marL="539748" indent="-269874" lvl="1">
              <a:lnSpc>
                <a:spcPts val="2999"/>
              </a:lnSpc>
              <a:buFont typeface="Arial"/>
              <a:buChar char="•"/>
            </a:pPr>
            <a:r>
              <a:rPr lang="en-US" sz="2499" spc="-4">
                <a:solidFill>
                  <a:srgbClr val="FFFFFF"/>
                </a:solidFill>
                <a:latin typeface="Avenir"/>
                <a:ea typeface="Avenir"/>
                <a:cs typeface="Avenir"/>
                <a:sym typeface="Avenir"/>
              </a:rPr>
              <a:t>Feedback loops for continuous improvement</a:t>
            </a:r>
          </a:p>
        </p:txBody>
      </p:sp>
    </p:spTree>
  </p:cSld>
  <p:clrMapOvr>
    <a:masterClrMapping/>
  </p:clrMapOvr>
</p:sld>
</file>

<file path=ppt/slides/slide86.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1815718"/>
            <a:ext cx="4326067"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E</a:t>
            </a:r>
            <a:r>
              <a:rPr lang="en-US" sz="5000" spc="-5">
                <a:solidFill>
                  <a:srgbClr val="000000"/>
                </a:solidFill>
                <a:latin typeface="Avenir"/>
                <a:ea typeface="Avenir"/>
                <a:cs typeface="Avenir"/>
                <a:sym typeface="Avenir"/>
              </a:rPr>
              <a:t>ngaging Non-KAP Staff</a:t>
            </a:r>
          </a:p>
        </p:txBody>
      </p:sp>
      <p:grpSp>
        <p:nvGrpSpPr>
          <p:cNvPr name="Group 19" id="19"/>
          <p:cNvGrpSpPr/>
          <p:nvPr/>
        </p:nvGrpSpPr>
        <p:grpSpPr>
          <a:xfrm rot="0">
            <a:off x="4583267" y="521714"/>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542352"/>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Why It Matters:</a:t>
            </a:r>
          </a:p>
        </p:txBody>
      </p:sp>
      <p:grpSp>
        <p:nvGrpSpPr>
          <p:cNvPr name="Group 23" id="23"/>
          <p:cNvGrpSpPr/>
          <p:nvPr/>
        </p:nvGrpSpPr>
        <p:grpSpPr>
          <a:xfrm rot="0">
            <a:off x="4551101" y="2740409"/>
            <a:ext cx="1036581" cy="612718"/>
            <a:chOff x="0" y="0"/>
            <a:chExt cx="4600052" cy="2719070"/>
          </a:xfrm>
        </p:grpSpPr>
        <p:sp>
          <p:nvSpPr>
            <p:cNvPr name="Freeform 24" id="24"/>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5" id="25"/>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6" id="26"/>
          <p:cNvSpPr txBox="true"/>
          <p:nvPr/>
        </p:nvSpPr>
        <p:spPr>
          <a:xfrm rot="0">
            <a:off x="5738762" y="2727257"/>
            <a:ext cx="4548238"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Strategies:</a:t>
            </a:r>
          </a:p>
        </p:txBody>
      </p:sp>
      <p:sp>
        <p:nvSpPr>
          <p:cNvPr name="TextBox 27" id="27"/>
          <p:cNvSpPr txBox="true"/>
          <p:nvPr/>
        </p:nvSpPr>
        <p:spPr>
          <a:xfrm rot="0">
            <a:off x="5738762" y="906635"/>
            <a:ext cx="4548238" cy="1533525"/>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Non-KAP clinicians and support staff play a key </a:t>
            </a:r>
            <a:r>
              <a:rPr lang="en-US" sz="2499" spc="-4">
                <a:solidFill>
                  <a:srgbClr val="FFFFFF"/>
                </a:solidFill>
                <a:latin typeface="Avenir"/>
                <a:ea typeface="Avenir"/>
                <a:cs typeface="Avenir"/>
                <a:sym typeface="Avenir"/>
              </a:rPr>
              <a:t>role in client engageme</a:t>
            </a:r>
            <a:r>
              <a:rPr lang="en-US" sz="2499" spc="-4">
                <a:solidFill>
                  <a:srgbClr val="FFFFFF"/>
                </a:solidFill>
                <a:latin typeface="Avenir"/>
                <a:ea typeface="Avenir"/>
                <a:cs typeface="Avenir"/>
                <a:sym typeface="Avenir"/>
              </a:rPr>
              <a:t>nt and referrals.</a:t>
            </a:r>
          </a:p>
        </p:txBody>
      </p:sp>
      <p:sp>
        <p:nvSpPr>
          <p:cNvPr name="TextBox 28" id="28"/>
          <p:cNvSpPr txBox="true"/>
          <p:nvPr/>
        </p:nvSpPr>
        <p:spPr>
          <a:xfrm rot="0">
            <a:off x="5738762" y="3146357"/>
            <a:ext cx="4548238" cy="3019425"/>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Create space for feedback and dialogue</a:t>
            </a:r>
          </a:p>
          <a:p>
            <a:pPr algn="l" marL="539748" indent="-269874" lvl="1">
              <a:lnSpc>
                <a:spcPts val="2999"/>
              </a:lnSpc>
              <a:buFont typeface="Arial"/>
              <a:buChar char="•"/>
            </a:pPr>
            <a:r>
              <a:rPr lang="en-US" sz="2499" spc="-4">
                <a:solidFill>
                  <a:srgbClr val="FFFFFF"/>
                </a:solidFill>
                <a:latin typeface="Avenir"/>
                <a:ea typeface="Avenir"/>
                <a:cs typeface="Avenir"/>
                <a:sym typeface="Avenir"/>
              </a:rPr>
              <a:t>Involve staff in shap</a:t>
            </a:r>
            <a:r>
              <a:rPr lang="en-US" sz="2499" spc="-4">
                <a:solidFill>
                  <a:srgbClr val="FFFFFF"/>
                </a:solidFill>
                <a:latin typeface="Avenir"/>
                <a:ea typeface="Avenir"/>
                <a:cs typeface="Avenir"/>
                <a:sym typeface="Avenir"/>
              </a:rPr>
              <a:t>ing referral and int</a:t>
            </a:r>
            <a:r>
              <a:rPr lang="en-US" sz="2499" spc="-4">
                <a:solidFill>
                  <a:srgbClr val="FFFFFF"/>
                </a:solidFill>
                <a:latin typeface="Avenir"/>
                <a:ea typeface="Avenir"/>
                <a:cs typeface="Avenir"/>
                <a:sym typeface="Avenir"/>
              </a:rPr>
              <a:t>ake procedures</a:t>
            </a:r>
          </a:p>
          <a:p>
            <a:pPr algn="l" marL="539748" indent="-269874" lvl="1">
              <a:lnSpc>
                <a:spcPts val="2999"/>
              </a:lnSpc>
              <a:buFont typeface="Arial"/>
              <a:buChar char="•"/>
            </a:pPr>
            <a:r>
              <a:rPr lang="en-US" sz="2499" spc="-4">
                <a:solidFill>
                  <a:srgbClr val="FFFFFF"/>
                </a:solidFill>
                <a:latin typeface="Avenir"/>
                <a:ea typeface="Avenir"/>
                <a:cs typeface="Avenir"/>
                <a:sym typeface="Avenir"/>
              </a:rPr>
              <a:t>R</a:t>
            </a:r>
            <a:r>
              <a:rPr lang="en-US" sz="2499" spc="-4">
                <a:solidFill>
                  <a:srgbClr val="FFFFFF"/>
                </a:solidFill>
                <a:latin typeface="Avenir"/>
                <a:ea typeface="Avenir"/>
                <a:cs typeface="Avenir"/>
                <a:sym typeface="Avenir"/>
              </a:rPr>
              <a:t>ecognize and reward staff contributions to program success</a:t>
            </a:r>
          </a:p>
        </p:txBody>
      </p:sp>
    </p:spTree>
  </p:cSld>
  <p:clrMapOvr>
    <a:masterClrMapping/>
  </p:clrMapOvr>
</p:sld>
</file>

<file path=ppt/slides/slide87.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1815718"/>
            <a:ext cx="4326067"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P</a:t>
            </a:r>
            <a:r>
              <a:rPr lang="en-US" sz="5000" spc="-5">
                <a:solidFill>
                  <a:srgbClr val="000000"/>
                </a:solidFill>
                <a:latin typeface="Avenir"/>
                <a:ea typeface="Avenir"/>
                <a:cs typeface="Avenir"/>
                <a:sym typeface="Avenir"/>
              </a:rPr>
              <a:t>anel Experience:</a:t>
            </a:r>
          </a:p>
        </p:txBody>
      </p:sp>
      <p:grpSp>
        <p:nvGrpSpPr>
          <p:cNvPr name="Group 19" id="19"/>
          <p:cNvGrpSpPr/>
          <p:nvPr/>
        </p:nvGrpSpPr>
        <p:grpSpPr>
          <a:xfrm rot="0">
            <a:off x="4583267" y="1356788"/>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1377425"/>
            <a:ext cx="4548238" cy="128587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Early training helped build awareness but lacked procedural clarity</a:t>
            </a:r>
          </a:p>
        </p:txBody>
      </p:sp>
      <p:grpSp>
        <p:nvGrpSpPr>
          <p:cNvPr name="Group 23" id="23"/>
          <p:cNvGrpSpPr/>
          <p:nvPr/>
        </p:nvGrpSpPr>
        <p:grpSpPr>
          <a:xfrm rot="0">
            <a:off x="4551101" y="3575483"/>
            <a:ext cx="1036581" cy="612718"/>
            <a:chOff x="0" y="0"/>
            <a:chExt cx="4600052" cy="2719070"/>
          </a:xfrm>
        </p:grpSpPr>
        <p:sp>
          <p:nvSpPr>
            <p:cNvPr name="Freeform 24" id="24"/>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5" id="25"/>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6" id="26"/>
          <p:cNvSpPr txBox="true"/>
          <p:nvPr/>
        </p:nvSpPr>
        <p:spPr>
          <a:xfrm rot="0">
            <a:off x="5738762" y="3562330"/>
            <a:ext cx="4548238" cy="128587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Later engagement improved staff confidence and collaboration</a:t>
            </a:r>
          </a:p>
        </p:txBody>
      </p:sp>
    </p:spTree>
  </p:cSld>
  <p:clrMapOvr>
    <a:masterClrMapping/>
  </p:clrMapOvr>
</p:sld>
</file>

<file path=ppt/slides/slide88.xml><?xml version="1.0" encoding="utf-8"?>
<p:sld xmlns:p="http://schemas.openxmlformats.org/presentationml/2006/main" xmlns:a="http://schemas.openxmlformats.org/drawingml/2006/main">
  <p:cSld>
    <p:bg>
      <p:bgPr>
        <a:solidFill>
          <a:srgbClr val="116C2F"/>
        </a:solidFill>
      </p:bgPr>
    </p:bg>
    <p:spTree>
      <p:nvGrpSpPr>
        <p:cNvPr id="1" name=""/>
        <p:cNvGrpSpPr/>
        <p:nvPr/>
      </p:nvGrpSpPr>
      <p:grpSpPr>
        <a:xfrm>
          <a:off x="0" y="0"/>
          <a:ext cx="0" cy="0"/>
          <a:chOff x="0" y="0"/>
          <a:chExt cx="0" cy="0"/>
        </a:xfrm>
      </p:grpSpPr>
      <p:grpSp>
        <p:nvGrpSpPr>
          <p:cNvPr name="Group 2" id="2"/>
          <p:cNvGrpSpPr>
            <a:grpSpLocks noChangeAspect="true"/>
          </p:cNvGrpSpPr>
          <p:nvPr/>
        </p:nvGrpSpPr>
        <p:grpSpPr>
          <a:xfrm rot="0">
            <a:off x="0" y="-36"/>
            <a:ext cx="10286999" cy="6438899"/>
            <a:chOff x="0" y="0"/>
            <a:chExt cx="13715999" cy="8585199"/>
          </a:xfrm>
        </p:grpSpPr>
        <p:sp>
          <p:nvSpPr>
            <p:cNvPr name="Freeform 3" id="3"/>
            <p:cNvSpPr/>
            <p:nvPr/>
          </p:nvSpPr>
          <p:spPr>
            <a:xfrm flipH="false" flipV="false" rot="0">
              <a:off x="0" y="0"/>
              <a:ext cx="13716000" cy="8585200"/>
            </a:xfrm>
            <a:custGeom>
              <a:avLst/>
              <a:gdLst/>
              <a:ahLst/>
              <a:cxnLst/>
              <a:rect r="r" b="b" t="t" l="l"/>
              <a:pathLst>
                <a:path h="8585200" w="13716000">
                  <a:moveTo>
                    <a:pt x="0" y="0"/>
                  </a:moveTo>
                  <a:lnTo>
                    <a:pt x="13716000" y="0"/>
                  </a:lnTo>
                  <a:lnTo>
                    <a:pt x="13716000" y="8585200"/>
                  </a:lnTo>
                  <a:lnTo>
                    <a:pt x="0" y="8585200"/>
                  </a:lnTo>
                  <a:lnTo>
                    <a:pt x="0" y="0"/>
                  </a:lnTo>
                  <a:close/>
                </a:path>
              </a:pathLst>
            </a:custGeom>
            <a:solidFill>
              <a:srgbClr val="000000"/>
            </a:solidFill>
            <a:ln w="12700">
              <a:solidFill>
                <a:srgbClr val="000000"/>
              </a:solidFill>
            </a:ln>
          </p:spPr>
        </p:sp>
      </p:grpSp>
      <p:sp>
        <p:nvSpPr>
          <p:cNvPr name="TextBox 4" id="4"/>
          <p:cNvSpPr txBox="true"/>
          <p:nvPr/>
        </p:nvSpPr>
        <p:spPr>
          <a:xfrm rot="0">
            <a:off x="755104" y="1862367"/>
            <a:ext cx="8734425" cy="2932290"/>
          </a:xfrm>
          <a:prstGeom prst="rect">
            <a:avLst/>
          </a:prstGeom>
        </p:spPr>
        <p:txBody>
          <a:bodyPr anchor="t" rtlCol="false" tIns="0" lIns="0" bIns="0" rIns="0">
            <a:spAutoFit/>
          </a:bodyPr>
          <a:lstStyle/>
          <a:p>
            <a:pPr algn="ctr">
              <a:lnSpc>
                <a:spcPts val="10481"/>
              </a:lnSpc>
            </a:pPr>
            <a:r>
              <a:rPr lang="en-US" sz="10850" spc="-10">
                <a:solidFill>
                  <a:srgbClr val="FFFFFF"/>
                </a:solidFill>
                <a:latin typeface="Avenir"/>
                <a:ea typeface="Avenir"/>
                <a:cs typeface="Avenir"/>
                <a:sym typeface="Avenir"/>
              </a:rPr>
              <a:t>Section 8: Closing</a:t>
            </a:r>
          </a:p>
        </p:txBody>
      </p:sp>
    </p:spTree>
  </p:cSld>
  <p:clrMapOvr>
    <a:masterClrMapping/>
  </p:clrMapOvr>
</p:sld>
</file>

<file path=ppt/slides/slide89.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1815718"/>
            <a:ext cx="4326067"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Summ</a:t>
            </a:r>
            <a:r>
              <a:rPr lang="en-US" sz="5000" spc="-5">
                <a:solidFill>
                  <a:srgbClr val="000000"/>
                </a:solidFill>
                <a:latin typeface="Avenir"/>
                <a:ea typeface="Avenir"/>
                <a:cs typeface="Avenir"/>
                <a:sym typeface="Avenir"/>
              </a:rPr>
              <a:t>ary</a:t>
            </a:r>
          </a:p>
          <a:p>
            <a:pPr algn="l">
              <a:lnSpc>
                <a:spcPts val="5725"/>
              </a:lnSpc>
            </a:pPr>
            <a:r>
              <a:rPr lang="en-US" sz="5000" spc="-5">
                <a:solidFill>
                  <a:srgbClr val="000000"/>
                </a:solidFill>
                <a:latin typeface="Avenir"/>
                <a:ea typeface="Avenir"/>
                <a:cs typeface="Avenir"/>
                <a:sym typeface="Avenir"/>
              </a:rPr>
              <a:t>of Key Lessons</a:t>
            </a:r>
          </a:p>
        </p:txBody>
      </p:sp>
      <p:grpSp>
        <p:nvGrpSpPr>
          <p:cNvPr name="Group 19" id="19"/>
          <p:cNvGrpSpPr/>
          <p:nvPr/>
        </p:nvGrpSpPr>
        <p:grpSpPr>
          <a:xfrm rot="0">
            <a:off x="4583267" y="100171"/>
            <a:ext cx="1036581" cy="612718"/>
            <a:chOff x="0" y="0"/>
            <a:chExt cx="4600052"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2" id="22"/>
          <p:cNvSpPr txBox="true"/>
          <p:nvPr/>
        </p:nvSpPr>
        <p:spPr>
          <a:xfrm rot="0">
            <a:off x="5738762" y="120809"/>
            <a:ext cx="4548238" cy="87630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Implementation Requires Integration:</a:t>
            </a:r>
          </a:p>
        </p:txBody>
      </p:sp>
      <p:grpSp>
        <p:nvGrpSpPr>
          <p:cNvPr name="Group 23" id="23"/>
          <p:cNvGrpSpPr/>
          <p:nvPr/>
        </p:nvGrpSpPr>
        <p:grpSpPr>
          <a:xfrm rot="0">
            <a:off x="4551101" y="2411585"/>
            <a:ext cx="1036581" cy="612718"/>
            <a:chOff x="0" y="0"/>
            <a:chExt cx="4600052" cy="2719070"/>
          </a:xfrm>
        </p:grpSpPr>
        <p:sp>
          <p:nvSpPr>
            <p:cNvPr name="Freeform 24" id="24"/>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5" id="25"/>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6" id="26"/>
          <p:cNvSpPr txBox="true"/>
          <p:nvPr/>
        </p:nvSpPr>
        <p:spPr>
          <a:xfrm rot="0">
            <a:off x="5738762" y="2398432"/>
            <a:ext cx="4548238" cy="87630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Regulatory Navigation is Critical:</a:t>
            </a:r>
          </a:p>
        </p:txBody>
      </p:sp>
      <p:sp>
        <p:nvSpPr>
          <p:cNvPr name="TextBox 27" id="27"/>
          <p:cNvSpPr txBox="true"/>
          <p:nvPr/>
        </p:nvSpPr>
        <p:spPr>
          <a:xfrm rot="0">
            <a:off x="5738762" y="906635"/>
            <a:ext cx="4548238" cy="1533525"/>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KAP programs depend on collaboration betw</a:t>
            </a:r>
            <a:r>
              <a:rPr lang="en-US" sz="2499" spc="-4">
                <a:solidFill>
                  <a:srgbClr val="FFFFFF"/>
                </a:solidFill>
                <a:latin typeface="Avenir"/>
                <a:ea typeface="Avenir"/>
                <a:cs typeface="Avenir"/>
                <a:sym typeface="Avenir"/>
              </a:rPr>
              <a:t>een medical and me</a:t>
            </a:r>
            <a:r>
              <a:rPr lang="en-US" sz="2499" spc="-4">
                <a:solidFill>
                  <a:srgbClr val="FFFFFF"/>
                </a:solidFill>
                <a:latin typeface="Avenir"/>
                <a:ea typeface="Avenir"/>
                <a:cs typeface="Avenir"/>
                <a:sym typeface="Avenir"/>
              </a:rPr>
              <a:t>ntal health professionals</a:t>
            </a:r>
          </a:p>
        </p:txBody>
      </p:sp>
      <p:sp>
        <p:nvSpPr>
          <p:cNvPr name="TextBox 28" id="28"/>
          <p:cNvSpPr txBox="true"/>
          <p:nvPr/>
        </p:nvSpPr>
        <p:spPr>
          <a:xfrm rot="0">
            <a:off x="5738762" y="3146357"/>
            <a:ext cx="4548238" cy="1162050"/>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State and federal requ</a:t>
            </a:r>
            <a:r>
              <a:rPr lang="en-US" sz="2499" spc="-4">
                <a:solidFill>
                  <a:srgbClr val="FFFFFF"/>
                </a:solidFill>
                <a:latin typeface="Avenir"/>
                <a:ea typeface="Avenir"/>
                <a:cs typeface="Avenir"/>
                <a:sym typeface="Avenir"/>
              </a:rPr>
              <a:t>irements can b</a:t>
            </a:r>
            <a:r>
              <a:rPr lang="en-US" sz="2499" spc="-4">
                <a:solidFill>
                  <a:srgbClr val="FFFFFF"/>
                </a:solidFill>
                <a:latin typeface="Avenir"/>
                <a:ea typeface="Avenir"/>
                <a:cs typeface="Avenir"/>
                <a:sym typeface="Avenir"/>
              </a:rPr>
              <a:t>e complex and evolving</a:t>
            </a:r>
          </a:p>
        </p:txBody>
      </p:sp>
      <p:grpSp>
        <p:nvGrpSpPr>
          <p:cNvPr name="Group 29" id="29"/>
          <p:cNvGrpSpPr/>
          <p:nvPr/>
        </p:nvGrpSpPr>
        <p:grpSpPr>
          <a:xfrm rot="0">
            <a:off x="4551101" y="4308407"/>
            <a:ext cx="1036581" cy="612718"/>
            <a:chOff x="0" y="0"/>
            <a:chExt cx="4600052" cy="2719070"/>
          </a:xfrm>
        </p:grpSpPr>
        <p:sp>
          <p:nvSpPr>
            <p:cNvPr name="Freeform 30" id="3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31" id="31"/>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32" id="32"/>
          <p:cNvSpPr txBox="true"/>
          <p:nvPr/>
        </p:nvSpPr>
        <p:spPr>
          <a:xfrm rot="0">
            <a:off x="5738762" y="4295254"/>
            <a:ext cx="4548238" cy="87630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Organizational Support Drives Success:</a:t>
            </a:r>
          </a:p>
        </p:txBody>
      </p:sp>
      <p:sp>
        <p:nvSpPr>
          <p:cNvPr name="TextBox 33" id="33"/>
          <p:cNvSpPr txBox="true"/>
          <p:nvPr/>
        </p:nvSpPr>
        <p:spPr>
          <a:xfrm rot="0">
            <a:off x="5738762" y="5043179"/>
            <a:ext cx="4548238" cy="1162050"/>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Leadership buy-in, staff training, and cultural read</a:t>
            </a:r>
            <a:r>
              <a:rPr lang="en-US" sz="2499" spc="-4">
                <a:solidFill>
                  <a:srgbClr val="FFFFFF"/>
                </a:solidFill>
                <a:latin typeface="Avenir"/>
                <a:ea typeface="Avenir"/>
                <a:cs typeface="Avenir"/>
                <a:sym typeface="Avenir"/>
              </a:rPr>
              <a:t>iness ar</a:t>
            </a:r>
            <a:r>
              <a:rPr lang="en-US" sz="2499" spc="-4">
                <a:solidFill>
                  <a:srgbClr val="FFFFFF"/>
                </a:solidFill>
                <a:latin typeface="Avenir"/>
                <a:ea typeface="Avenir"/>
                <a:cs typeface="Avenir"/>
                <a:sym typeface="Avenir"/>
              </a:rPr>
              <a:t>e essential</a:t>
            </a:r>
          </a:p>
        </p:txBody>
      </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grpSp>
        <p:nvGrpSpPr>
          <p:cNvPr name="Group 17" id="17"/>
          <p:cNvGrpSpPr/>
          <p:nvPr/>
        </p:nvGrpSpPr>
        <p:grpSpPr>
          <a:xfrm rot="0">
            <a:off x="4505432" y="2089164"/>
            <a:ext cx="1036581" cy="612718"/>
            <a:chOff x="0" y="0"/>
            <a:chExt cx="4600052" cy="2719070"/>
          </a:xfrm>
        </p:grpSpPr>
        <p:sp>
          <p:nvSpPr>
            <p:cNvPr name="Freeform 18" id="1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19" id="1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grpSp>
        <p:nvGrpSpPr>
          <p:cNvPr name="Group 20" id="20"/>
          <p:cNvGrpSpPr/>
          <p:nvPr/>
        </p:nvGrpSpPr>
        <p:grpSpPr>
          <a:xfrm rot="0">
            <a:off x="4505432" y="236483"/>
            <a:ext cx="1036581" cy="612718"/>
            <a:chOff x="0" y="0"/>
            <a:chExt cx="4600052" cy="2719070"/>
          </a:xfrm>
        </p:grpSpPr>
        <p:sp>
          <p:nvSpPr>
            <p:cNvPr name="Freeform 21" id="21"/>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2" id="22"/>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23" id="23"/>
          <p:cNvSpPr txBox="true"/>
          <p:nvPr/>
        </p:nvSpPr>
        <p:spPr>
          <a:xfrm rot="0">
            <a:off x="5711626" y="179333"/>
            <a:ext cx="4406331" cy="1285875"/>
          </a:xfrm>
          <a:prstGeom prst="rect">
            <a:avLst/>
          </a:prstGeom>
        </p:spPr>
        <p:txBody>
          <a:bodyPr anchor="t" rtlCol="false" tIns="0" lIns="0" bIns="0" rIns="0">
            <a:spAutoFit/>
          </a:bodyPr>
          <a:lstStyle/>
          <a:p>
            <a:pPr algn="l">
              <a:lnSpc>
                <a:spcPts val="3239"/>
              </a:lnSpc>
            </a:pPr>
            <a:r>
              <a:rPr lang="en-US" sz="2699" spc="-6">
                <a:solidFill>
                  <a:srgbClr val="FFFFFF"/>
                </a:solidFill>
                <a:latin typeface="Avenir"/>
                <a:ea typeface="Avenir"/>
                <a:cs typeface="Avenir"/>
                <a:sym typeface="Avenir"/>
              </a:rPr>
              <a:t>Op</a:t>
            </a:r>
            <a:r>
              <a:rPr lang="en-US" sz="2699" spc="-6">
                <a:solidFill>
                  <a:srgbClr val="FFFFFF"/>
                </a:solidFill>
                <a:latin typeface="Avenir"/>
                <a:ea typeface="Avenir"/>
                <a:cs typeface="Avenir"/>
                <a:sym typeface="Avenir"/>
              </a:rPr>
              <a:t>erates across multiple sites in the Denver metro area.</a:t>
            </a:r>
          </a:p>
        </p:txBody>
      </p:sp>
      <p:sp>
        <p:nvSpPr>
          <p:cNvPr name="TextBox 24" id="24"/>
          <p:cNvSpPr txBox="true"/>
          <p:nvPr/>
        </p:nvSpPr>
        <p:spPr>
          <a:xfrm rot="0">
            <a:off x="5711626" y="2032014"/>
            <a:ext cx="4406331" cy="2105025"/>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Locations are strateg</a:t>
            </a:r>
            <a:r>
              <a:rPr lang="en-US" sz="2700" spc="-6">
                <a:solidFill>
                  <a:srgbClr val="FFFFFF"/>
                </a:solidFill>
                <a:latin typeface="Avenir"/>
                <a:ea typeface="Avenir"/>
                <a:cs typeface="Avenir"/>
                <a:sym typeface="Avenir"/>
              </a:rPr>
              <a:t>ically placed near high-need populations (e.g., unhoused individuals, Medicaid recipients).</a:t>
            </a:r>
          </a:p>
        </p:txBody>
      </p:sp>
      <p:sp>
        <p:nvSpPr>
          <p:cNvPr name="Freeform 25" id="25"/>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26" id="26"/>
          <p:cNvSpPr txBox="true"/>
          <p:nvPr/>
        </p:nvSpPr>
        <p:spPr>
          <a:xfrm rot="0">
            <a:off x="5711626" y="4703846"/>
            <a:ext cx="4173533" cy="1285875"/>
          </a:xfrm>
          <a:prstGeom prst="rect">
            <a:avLst/>
          </a:prstGeom>
        </p:spPr>
        <p:txBody>
          <a:bodyPr anchor="t" rtlCol="false" tIns="0" lIns="0" bIns="0" rIns="0">
            <a:spAutoFit/>
          </a:bodyPr>
          <a:lstStyle/>
          <a:p>
            <a:pPr algn="l">
              <a:lnSpc>
                <a:spcPts val="3240"/>
              </a:lnSpc>
            </a:pPr>
            <a:r>
              <a:rPr lang="en-US" sz="2700" spc="-6">
                <a:solidFill>
                  <a:srgbClr val="FFFFFF"/>
                </a:solidFill>
                <a:latin typeface="Avenir"/>
                <a:ea typeface="Avenir"/>
                <a:cs typeface="Avenir"/>
                <a:sym typeface="Avenir"/>
              </a:rPr>
              <a:t>Mobile outreach and s</a:t>
            </a:r>
            <a:r>
              <a:rPr lang="en-US" sz="2700" spc="-6">
                <a:solidFill>
                  <a:srgbClr val="FFFFFF"/>
                </a:solidFill>
                <a:latin typeface="Avenir"/>
                <a:ea typeface="Avenir"/>
                <a:cs typeface="Avenir"/>
                <a:sym typeface="Avenir"/>
              </a:rPr>
              <a:t>atellite services extend reach beyond fixed sites.</a:t>
            </a:r>
          </a:p>
        </p:txBody>
      </p:sp>
      <p:grpSp>
        <p:nvGrpSpPr>
          <p:cNvPr name="Group 27" id="27"/>
          <p:cNvGrpSpPr/>
          <p:nvPr/>
        </p:nvGrpSpPr>
        <p:grpSpPr>
          <a:xfrm rot="0">
            <a:off x="4505432" y="4760996"/>
            <a:ext cx="1036581" cy="612718"/>
            <a:chOff x="0" y="0"/>
            <a:chExt cx="4600052" cy="2719070"/>
          </a:xfrm>
        </p:grpSpPr>
        <p:sp>
          <p:nvSpPr>
            <p:cNvPr name="Freeform 28" id="28"/>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9" id="29"/>
            <p:cNvSpPr/>
            <p:nvPr/>
          </p:nvSpPr>
          <p:spPr>
            <a:xfrm flipH="false" flipV="false" rot="0">
              <a:off x="0" y="450850"/>
              <a:ext cx="4600052" cy="2269490"/>
            </a:xfrm>
            <a:custGeom>
              <a:avLst/>
              <a:gdLst/>
              <a:ahLst/>
              <a:cxnLst/>
              <a:rect r="r" b="b" t="t" l="l"/>
              <a:pathLst>
                <a:path h="2269490" w="4600052">
                  <a:moveTo>
                    <a:pt x="4010772" y="0"/>
                  </a:moveTo>
                  <a:lnTo>
                    <a:pt x="0" y="0"/>
                  </a:lnTo>
                  <a:lnTo>
                    <a:pt x="0" y="2269490"/>
                  </a:lnTo>
                  <a:lnTo>
                    <a:pt x="4010772" y="2269490"/>
                  </a:lnTo>
                  <a:lnTo>
                    <a:pt x="4010772" y="2268220"/>
                  </a:lnTo>
                  <a:lnTo>
                    <a:pt x="4600052" y="1134110"/>
                  </a:lnTo>
                  <a:close/>
                </a:path>
              </a:pathLst>
            </a:custGeom>
            <a:solidFill>
              <a:srgbClr val="3AAE2A"/>
            </a:solidFill>
          </p:spPr>
        </p:sp>
      </p:grpSp>
      <p:sp>
        <p:nvSpPr>
          <p:cNvPr name="TextBox 30" id="30"/>
          <p:cNvSpPr txBox="true"/>
          <p:nvPr/>
        </p:nvSpPr>
        <p:spPr>
          <a:xfrm rot="0">
            <a:off x="481965" y="964140"/>
            <a:ext cx="3690092" cy="3796856"/>
          </a:xfrm>
          <a:prstGeom prst="rect">
            <a:avLst/>
          </a:prstGeom>
        </p:spPr>
        <p:txBody>
          <a:bodyPr anchor="t" rtlCol="false" tIns="0" lIns="0" bIns="0" rIns="0">
            <a:spAutoFit/>
          </a:bodyPr>
          <a:lstStyle/>
          <a:p>
            <a:pPr algn="l">
              <a:lnSpc>
                <a:spcPts val="7213"/>
              </a:lnSpc>
            </a:pPr>
            <a:r>
              <a:rPr lang="en-US" sz="6300" spc="-6">
                <a:solidFill>
                  <a:srgbClr val="000000"/>
                </a:solidFill>
                <a:latin typeface="Avenir"/>
                <a:ea typeface="Avenir"/>
                <a:cs typeface="Avenir"/>
                <a:sym typeface="Avenir"/>
              </a:rPr>
              <a:t>Loca</a:t>
            </a:r>
            <a:r>
              <a:rPr lang="en-US" sz="6300" spc="-6">
                <a:solidFill>
                  <a:srgbClr val="000000"/>
                </a:solidFill>
                <a:latin typeface="Avenir"/>
                <a:ea typeface="Avenir"/>
                <a:cs typeface="Avenir"/>
                <a:sym typeface="Avenir"/>
              </a:rPr>
              <a:t>tions </a:t>
            </a:r>
            <a:r>
              <a:rPr lang="en-US" sz="6300" spc="-6">
                <a:solidFill>
                  <a:srgbClr val="000000"/>
                </a:solidFill>
                <a:latin typeface="Avenir"/>
                <a:ea typeface="Avenir"/>
                <a:cs typeface="Avenir"/>
                <a:sym typeface="Avenir"/>
              </a:rPr>
              <a:t>and Service</a:t>
            </a:r>
          </a:p>
          <a:p>
            <a:pPr algn="l">
              <a:lnSpc>
                <a:spcPts val="7213"/>
              </a:lnSpc>
            </a:pPr>
            <a:r>
              <a:rPr lang="en-US" sz="6300" spc="-11">
                <a:solidFill>
                  <a:srgbClr val="000000"/>
                </a:solidFill>
                <a:latin typeface="Avenir"/>
                <a:ea typeface="Avenir"/>
                <a:cs typeface="Avenir"/>
                <a:sym typeface="Avenir"/>
              </a:rPr>
              <a:t>Areas</a:t>
            </a:r>
          </a:p>
        </p:txBody>
      </p:sp>
    </p:spTree>
  </p:cSld>
  <p:clrMapOvr>
    <a:masterClrMapping/>
  </p:clrMapOvr>
</p:sld>
</file>

<file path=ppt/slides/slide90.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1815718"/>
            <a:ext cx="4326067" cy="15589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Summ</a:t>
            </a:r>
            <a:r>
              <a:rPr lang="en-US" sz="5000" spc="-5">
                <a:solidFill>
                  <a:srgbClr val="000000"/>
                </a:solidFill>
                <a:latin typeface="Avenir"/>
                <a:ea typeface="Avenir"/>
                <a:cs typeface="Avenir"/>
                <a:sym typeface="Avenir"/>
              </a:rPr>
              <a:t>ary</a:t>
            </a:r>
          </a:p>
          <a:p>
            <a:pPr algn="l">
              <a:lnSpc>
                <a:spcPts val="5725"/>
              </a:lnSpc>
            </a:pPr>
            <a:r>
              <a:rPr lang="en-US" sz="5000" spc="-5">
                <a:solidFill>
                  <a:srgbClr val="000000"/>
                </a:solidFill>
                <a:latin typeface="Avenir"/>
                <a:ea typeface="Avenir"/>
                <a:cs typeface="Avenir"/>
                <a:sym typeface="Avenir"/>
              </a:rPr>
              <a:t>of Key Lessons</a:t>
            </a:r>
          </a:p>
        </p:txBody>
      </p:sp>
      <p:grpSp>
        <p:nvGrpSpPr>
          <p:cNvPr name="Group 19" id="19"/>
          <p:cNvGrpSpPr/>
          <p:nvPr/>
        </p:nvGrpSpPr>
        <p:grpSpPr>
          <a:xfrm rot="0">
            <a:off x="4582923" y="1115332"/>
            <a:ext cx="1025486" cy="612718"/>
            <a:chOff x="0" y="0"/>
            <a:chExt cx="4550814"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550813" cy="2269490"/>
            </a:xfrm>
            <a:custGeom>
              <a:avLst/>
              <a:gdLst/>
              <a:ahLst/>
              <a:cxnLst/>
              <a:rect r="r" b="b" t="t" l="l"/>
              <a:pathLst>
                <a:path h="2269490" w="4550813">
                  <a:moveTo>
                    <a:pt x="3961533" y="0"/>
                  </a:moveTo>
                  <a:lnTo>
                    <a:pt x="0" y="0"/>
                  </a:lnTo>
                  <a:lnTo>
                    <a:pt x="0" y="2269490"/>
                  </a:lnTo>
                  <a:lnTo>
                    <a:pt x="3961533" y="2269490"/>
                  </a:lnTo>
                  <a:lnTo>
                    <a:pt x="3961533" y="2268220"/>
                  </a:lnTo>
                  <a:lnTo>
                    <a:pt x="4550813" y="1134110"/>
                  </a:lnTo>
                  <a:close/>
                </a:path>
              </a:pathLst>
            </a:custGeom>
            <a:solidFill>
              <a:srgbClr val="3AAE2A"/>
            </a:solidFill>
          </p:spPr>
        </p:sp>
      </p:grpSp>
      <p:sp>
        <p:nvSpPr>
          <p:cNvPr name="TextBox 22" id="22"/>
          <p:cNvSpPr txBox="true"/>
          <p:nvPr/>
        </p:nvSpPr>
        <p:spPr>
          <a:xfrm rot="0">
            <a:off x="5726050" y="1135970"/>
            <a:ext cx="4499554"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Procedural Clarity Matters:</a:t>
            </a:r>
          </a:p>
        </p:txBody>
      </p:sp>
      <p:grpSp>
        <p:nvGrpSpPr>
          <p:cNvPr name="Group 23" id="23"/>
          <p:cNvGrpSpPr/>
          <p:nvPr/>
        </p:nvGrpSpPr>
        <p:grpSpPr>
          <a:xfrm rot="0">
            <a:off x="4551101" y="3426746"/>
            <a:ext cx="1025486" cy="612718"/>
            <a:chOff x="0" y="0"/>
            <a:chExt cx="4550814" cy="2719070"/>
          </a:xfrm>
        </p:grpSpPr>
        <p:sp>
          <p:nvSpPr>
            <p:cNvPr name="Freeform 24" id="24"/>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5" id="25"/>
            <p:cNvSpPr/>
            <p:nvPr/>
          </p:nvSpPr>
          <p:spPr>
            <a:xfrm flipH="false" flipV="false" rot="0">
              <a:off x="0" y="450850"/>
              <a:ext cx="4550813" cy="2269490"/>
            </a:xfrm>
            <a:custGeom>
              <a:avLst/>
              <a:gdLst/>
              <a:ahLst/>
              <a:cxnLst/>
              <a:rect r="r" b="b" t="t" l="l"/>
              <a:pathLst>
                <a:path h="2269490" w="4550813">
                  <a:moveTo>
                    <a:pt x="3961533" y="0"/>
                  </a:moveTo>
                  <a:lnTo>
                    <a:pt x="0" y="0"/>
                  </a:lnTo>
                  <a:lnTo>
                    <a:pt x="0" y="2269490"/>
                  </a:lnTo>
                  <a:lnTo>
                    <a:pt x="3961533" y="2269490"/>
                  </a:lnTo>
                  <a:lnTo>
                    <a:pt x="3961533" y="2268220"/>
                  </a:lnTo>
                  <a:lnTo>
                    <a:pt x="4550813" y="1134110"/>
                  </a:lnTo>
                  <a:close/>
                </a:path>
              </a:pathLst>
            </a:custGeom>
            <a:solidFill>
              <a:srgbClr val="3AAE2A"/>
            </a:solidFill>
          </p:spPr>
        </p:sp>
      </p:grpSp>
      <p:sp>
        <p:nvSpPr>
          <p:cNvPr name="TextBox 26" id="26"/>
          <p:cNvSpPr txBox="true"/>
          <p:nvPr/>
        </p:nvSpPr>
        <p:spPr>
          <a:xfrm rot="0">
            <a:off x="5726050" y="3413593"/>
            <a:ext cx="4499554" cy="87630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Location and Logistics Impact Access:</a:t>
            </a:r>
          </a:p>
        </p:txBody>
      </p:sp>
      <p:sp>
        <p:nvSpPr>
          <p:cNvPr name="TextBox 27" id="27"/>
          <p:cNvSpPr txBox="true"/>
          <p:nvPr/>
        </p:nvSpPr>
        <p:spPr>
          <a:xfrm rot="0">
            <a:off x="5787446" y="1555070"/>
            <a:ext cx="4499554" cy="1533525"/>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Clear referral workflows, eligibility crit</a:t>
            </a:r>
            <a:r>
              <a:rPr lang="en-US" sz="2499" spc="-4">
                <a:solidFill>
                  <a:srgbClr val="FFFFFF"/>
                </a:solidFill>
                <a:latin typeface="Avenir"/>
                <a:ea typeface="Avenir"/>
                <a:cs typeface="Avenir"/>
                <a:sym typeface="Avenir"/>
              </a:rPr>
              <a:t>eria, and docume</a:t>
            </a:r>
            <a:r>
              <a:rPr lang="en-US" sz="2499" spc="-4">
                <a:solidFill>
                  <a:srgbClr val="FFFFFF"/>
                </a:solidFill>
                <a:latin typeface="Avenir"/>
                <a:ea typeface="Avenir"/>
                <a:cs typeface="Avenir"/>
                <a:sym typeface="Avenir"/>
              </a:rPr>
              <a:t>ntation support sustainability</a:t>
            </a:r>
          </a:p>
        </p:txBody>
      </p:sp>
      <p:sp>
        <p:nvSpPr>
          <p:cNvPr name="TextBox 28" id="28"/>
          <p:cNvSpPr txBox="true"/>
          <p:nvPr/>
        </p:nvSpPr>
        <p:spPr>
          <a:xfrm rot="0">
            <a:off x="5726050" y="4209143"/>
            <a:ext cx="4499554" cy="1162050"/>
          </a:xfrm>
          <a:prstGeom prst="rect">
            <a:avLst/>
          </a:prstGeom>
        </p:spPr>
        <p:txBody>
          <a:bodyPr anchor="t" rtlCol="false" tIns="0" lIns="0" bIns="0" rIns="0">
            <a:spAutoFit/>
          </a:bodyPr>
          <a:lstStyle/>
          <a:p>
            <a:pPr algn="l" marL="539748" indent="-269874" lvl="1">
              <a:lnSpc>
                <a:spcPts val="2999"/>
              </a:lnSpc>
              <a:buFont typeface="Arial"/>
              <a:buChar char="•"/>
            </a:pPr>
            <a:r>
              <a:rPr lang="en-US" sz="2499" spc="-4">
                <a:solidFill>
                  <a:srgbClr val="FFFFFF"/>
                </a:solidFill>
                <a:latin typeface="Avenir"/>
                <a:ea typeface="Avenir"/>
                <a:cs typeface="Avenir"/>
                <a:sym typeface="Avenir"/>
              </a:rPr>
              <a:t>Trauma-informed spaces and prox</a:t>
            </a:r>
            <a:r>
              <a:rPr lang="en-US" sz="2499" spc="-4">
                <a:solidFill>
                  <a:srgbClr val="FFFFFF"/>
                </a:solidFill>
                <a:latin typeface="Avenir"/>
                <a:ea typeface="Avenir"/>
                <a:cs typeface="Avenir"/>
                <a:sym typeface="Avenir"/>
              </a:rPr>
              <a:t>imity to servic</a:t>
            </a:r>
            <a:r>
              <a:rPr lang="en-US" sz="2499" spc="-4">
                <a:solidFill>
                  <a:srgbClr val="FFFFFF"/>
                </a:solidFill>
                <a:latin typeface="Avenir"/>
                <a:ea typeface="Avenir"/>
                <a:cs typeface="Avenir"/>
                <a:sym typeface="Avenir"/>
              </a:rPr>
              <a:t>es improve client engagement</a:t>
            </a:r>
          </a:p>
        </p:txBody>
      </p:sp>
    </p:spTree>
  </p:cSld>
  <p:clrMapOvr>
    <a:masterClrMapping/>
  </p:clrMapOvr>
</p:sld>
</file>

<file path=ppt/slides/slide91.xml><?xml version="1.0" encoding="utf-8"?>
<p:sld xmlns:p="http://schemas.openxmlformats.org/presentationml/2006/main" xmlns:a="http://schemas.openxmlformats.org/drawingml/2006/main" xmlns:r="http://schemas.openxmlformats.org/officeDocument/2006/relationships">
  <p:cSld>
    <p:bg>
      <p:bgPr>
        <a:solidFill>
          <a:srgbClr val="3AAE2A"/>
        </a:solidFill>
      </p:bgPr>
    </p:bg>
    <p:spTree>
      <p:nvGrpSpPr>
        <p:cNvPr id="1" name=""/>
        <p:cNvGrpSpPr/>
        <p:nvPr/>
      </p:nvGrpSpPr>
      <p:grpSpPr>
        <a:xfrm>
          <a:off x="0" y="0"/>
          <a:ext cx="0" cy="0"/>
          <a:chOff x="0" y="0"/>
          <a:chExt cx="0" cy="0"/>
        </a:xfrm>
      </p:grpSpPr>
      <p:sp>
        <p:nvSpPr>
          <p:cNvPr name="Freeform 2" id="2"/>
          <p:cNvSpPr/>
          <p:nvPr/>
        </p:nvSpPr>
        <p:spPr>
          <a:xfrm flipH="false" flipV="false" rot="0">
            <a:off x="-1132879" y="-764308"/>
            <a:ext cx="8572329" cy="8572329"/>
          </a:xfrm>
          <a:custGeom>
            <a:avLst/>
            <a:gdLst/>
            <a:ahLst/>
            <a:cxnLst/>
            <a:rect r="r" b="b" t="t" l="l"/>
            <a:pathLst>
              <a:path h="8572329" w="8572329">
                <a:moveTo>
                  <a:pt x="0" y="0"/>
                </a:moveTo>
                <a:lnTo>
                  <a:pt x="8572328" y="0"/>
                </a:lnTo>
                <a:lnTo>
                  <a:pt x="8572328" y="8572329"/>
                </a:lnTo>
                <a:lnTo>
                  <a:pt x="0" y="8572329"/>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4812888" y="-448103"/>
            <a:ext cx="8598022" cy="7769817"/>
            <a:chOff x="0" y="0"/>
            <a:chExt cx="3849649" cy="3478832"/>
          </a:xfrm>
        </p:grpSpPr>
        <p:sp>
          <p:nvSpPr>
            <p:cNvPr name="Freeform 4" id="4"/>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5" id="5"/>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6" id="6"/>
          <p:cNvGrpSpPr/>
          <p:nvPr/>
        </p:nvGrpSpPr>
        <p:grpSpPr>
          <a:xfrm rot="0">
            <a:off x="5023722" y="-566951"/>
            <a:ext cx="8598022" cy="7769817"/>
            <a:chOff x="0" y="0"/>
            <a:chExt cx="3849649" cy="3478832"/>
          </a:xfrm>
        </p:grpSpPr>
        <p:sp>
          <p:nvSpPr>
            <p:cNvPr name="Freeform 7" id="7"/>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FFFFFF"/>
            </a:solidFill>
          </p:spPr>
        </p:sp>
        <p:sp>
          <p:nvSpPr>
            <p:cNvPr name="TextBox 8" id="8"/>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grpSp>
        <p:nvGrpSpPr>
          <p:cNvPr name="Group 9" id="9"/>
          <p:cNvGrpSpPr/>
          <p:nvPr/>
        </p:nvGrpSpPr>
        <p:grpSpPr>
          <a:xfrm rot="0">
            <a:off x="4812888" y="-448103"/>
            <a:ext cx="8598022" cy="7769817"/>
            <a:chOff x="0" y="0"/>
            <a:chExt cx="3849649" cy="3478832"/>
          </a:xfrm>
        </p:grpSpPr>
        <p:sp>
          <p:nvSpPr>
            <p:cNvPr name="Freeform 10" id="10"/>
            <p:cNvSpPr/>
            <p:nvPr/>
          </p:nvSpPr>
          <p:spPr>
            <a:xfrm flipH="false" flipV="false" rot="0">
              <a:off x="0" y="0"/>
              <a:ext cx="3849649" cy="3478832"/>
            </a:xfrm>
            <a:custGeom>
              <a:avLst/>
              <a:gdLst/>
              <a:ahLst/>
              <a:cxnLst/>
              <a:rect r="r" b="b" t="t" l="l"/>
              <a:pathLst>
                <a:path h="3478832" w="3849649">
                  <a:moveTo>
                    <a:pt x="0" y="0"/>
                  </a:moveTo>
                  <a:lnTo>
                    <a:pt x="3849649" y="0"/>
                  </a:lnTo>
                  <a:lnTo>
                    <a:pt x="3849649" y="3478832"/>
                  </a:lnTo>
                  <a:lnTo>
                    <a:pt x="0" y="3478832"/>
                  </a:lnTo>
                  <a:close/>
                </a:path>
              </a:pathLst>
            </a:custGeom>
            <a:solidFill>
              <a:srgbClr val="231F1F"/>
            </a:solidFill>
          </p:spPr>
        </p:sp>
        <p:sp>
          <p:nvSpPr>
            <p:cNvPr name="TextBox 11" id="11"/>
            <p:cNvSpPr txBox="true"/>
            <p:nvPr/>
          </p:nvSpPr>
          <p:spPr>
            <a:xfrm>
              <a:off x="0" y="-28575"/>
              <a:ext cx="3849649" cy="3507407"/>
            </a:xfrm>
            <a:prstGeom prst="rect">
              <a:avLst/>
            </a:prstGeom>
          </p:spPr>
          <p:txBody>
            <a:bodyPr anchor="ctr" rtlCol="false" tIns="170778" lIns="170778" bIns="170778" rIns="170778"/>
            <a:lstStyle/>
            <a:p>
              <a:pPr algn="ctr">
                <a:lnSpc>
                  <a:spcPts val="1411"/>
                </a:lnSpc>
                <a:spcBef>
                  <a:spcPct val="0"/>
                </a:spcBef>
              </a:pPr>
            </a:p>
          </p:txBody>
        </p:sp>
      </p:grpSp>
      <p:sp>
        <p:nvSpPr>
          <p:cNvPr name="Freeform 12" id="12"/>
          <p:cNvSpPr/>
          <p:nvPr/>
        </p:nvSpPr>
        <p:spPr>
          <a:xfrm flipH="true" flipV="true" rot="5400000">
            <a:off x="4856979" y="87030"/>
            <a:ext cx="8007511" cy="7434469"/>
          </a:xfrm>
          <a:custGeom>
            <a:avLst/>
            <a:gdLst/>
            <a:ahLst/>
            <a:cxnLst/>
            <a:rect r="r" b="b" t="t" l="l"/>
            <a:pathLst>
              <a:path h="7434469" w="8007511">
                <a:moveTo>
                  <a:pt x="8007511" y="7434470"/>
                </a:moveTo>
                <a:lnTo>
                  <a:pt x="0" y="7434470"/>
                </a:lnTo>
                <a:lnTo>
                  <a:pt x="0" y="0"/>
                </a:lnTo>
                <a:lnTo>
                  <a:pt x="8007511" y="0"/>
                </a:lnTo>
                <a:lnTo>
                  <a:pt x="8007511" y="7434470"/>
                </a:lnTo>
                <a:close/>
              </a:path>
            </a:pathLst>
          </a:custGeom>
          <a:blipFill>
            <a:blip r:embed="rId4">
              <a:alphaModFix amt="43999"/>
            </a:blip>
            <a:stretch>
              <a:fillRect l="-230663" t="-21126" r="0" b="-60411"/>
            </a:stretch>
          </a:blipFill>
        </p:spPr>
      </p:sp>
      <p:sp>
        <p:nvSpPr>
          <p:cNvPr name="Freeform 13" id="13"/>
          <p:cNvSpPr/>
          <p:nvPr/>
        </p:nvSpPr>
        <p:spPr>
          <a:xfrm flipH="true" flipV="false" rot="0">
            <a:off x="7330481" y="2048434"/>
            <a:ext cx="3773669" cy="4685143"/>
          </a:xfrm>
          <a:custGeom>
            <a:avLst/>
            <a:gdLst/>
            <a:ahLst/>
            <a:cxnLst/>
            <a:rect r="r" b="b" t="t" l="l"/>
            <a:pathLst>
              <a:path h="4685143" w="3773669">
                <a:moveTo>
                  <a:pt x="3773670" y="0"/>
                </a:moveTo>
                <a:lnTo>
                  <a:pt x="0" y="0"/>
                </a:lnTo>
                <a:lnTo>
                  <a:pt x="0" y="4685142"/>
                </a:lnTo>
                <a:lnTo>
                  <a:pt x="3773670" y="4685142"/>
                </a:lnTo>
                <a:lnTo>
                  <a:pt x="3773670" y="0"/>
                </a:lnTo>
                <a:close/>
              </a:path>
            </a:pathLst>
          </a:custGeom>
          <a:blipFill>
            <a:blip r:embed="rId5">
              <a:alphaModFix amt="9999"/>
              <a:extLst>
                <a:ext uri="{96DAC541-7B7A-43D3-8B79-37D633B846F1}">
                  <asvg:svgBlip xmlns:asvg="http://schemas.microsoft.com/office/drawing/2016/SVG/main" r:embed="rId6"/>
                </a:ext>
              </a:extLst>
            </a:blip>
            <a:stretch>
              <a:fillRect l="0" t="0" r="0" b="0"/>
            </a:stretch>
          </a:blipFill>
        </p:spPr>
      </p:sp>
      <p:grpSp>
        <p:nvGrpSpPr>
          <p:cNvPr name="Group 14" id="14"/>
          <p:cNvGrpSpPr/>
          <p:nvPr/>
        </p:nvGrpSpPr>
        <p:grpSpPr>
          <a:xfrm rot="0">
            <a:off x="4658922" y="0"/>
            <a:ext cx="153966" cy="6490801"/>
            <a:chOff x="0" y="0"/>
            <a:chExt cx="64785" cy="2731172"/>
          </a:xfrm>
        </p:grpSpPr>
        <p:sp>
          <p:nvSpPr>
            <p:cNvPr name="Freeform 15" id="15"/>
            <p:cNvSpPr/>
            <p:nvPr/>
          </p:nvSpPr>
          <p:spPr>
            <a:xfrm flipH="false" flipV="false" rot="0">
              <a:off x="0" y="0"/>
              <a:ext cx="64785" cy="2731172"/>
            </a:xfrm>
            <a:custGeom>
              <a:avLst/>
              <a:gdLst/>
              <a:ahLst/>
              <a:cxnLst/>
              <a:rect r="r" b="b" t="t" l="l"/>
              <a:pathLst>
                <a:path h="2731172" w="64785">
                  <a:moveTo>
                    <a:pt x="0" y="0"/>
                  </a:moveTo>
                  <a:lnTo>
                    <a:pt x="64785" y="0"/>
                  </a:lnTo>
                  <a:lnTo>
                    <a:pt x="64785" y="2731172"/>
                  </a:lnTo>
                  <a:lnTo>
                    <a:pt x="0" y="2731172"/>
                  </a:lnTo>
                  <a:close/>
                </a:path>
              </a:pathLst>
            </a:custGeom>
            <a:solidFill>
              <a:srgbClr val="116C2F"/>
            </a:solidFill>
          </p:spPr>
        </p:sp>
        <p:sp>
          <p:nvSpPr>
            <p:cNvPr name="TextBox 16" id="16"/>
            <p:cNvSpPr txBox="true"/>
            <p:nvPr/>
          </p:nvSpPr>
          <p:spPr>
            <a:xfrm>
              <a:off x="0" y="-28575"/>
              <a:ext cx="64785" cy="2759747"/>
            </a:xfrm>
            <a:prstGeom prst="rect">
              <a:avLst/>
            </a:prstGeom>
          </p:spPr>
          <p:txBody>
            <a:bodyPr anchor="ctr" rtlCol="false" tIns="50800" lIns="50800" bIns="50800" rIns="50800"/>
            <a:lstStyle/>
            <a:p>
              <a:pPr algn="ctr">
                <a:lnSpc>
                  <a:spcPts val="1411"/>
                </a:lnSpc>
              </a:pPr>
            </a:p>
          </p:txBody>
        </p:sp>
      </p:grpSp>
      <p:sp>
        <p:nvSpPr>
          <p:cNvPr name="Freeform 17" id="17"/>
          <p:cNvSpPr/>
          <p:nvPr/>
        </p:nvSpPr>
        <p:spPr>
          <a:xfrm flipH="false" flipV="false" rot="0">
            <a:off x="152547" y="5631647"/>
            <a:ext cx="1377999" cy="629385"/>
          </a:xfrm>
          <a:custGeom>
            <a:avLst/>
            <a:gdLst/>
            <a:ahLst/>
            <a:cxnLst/>
            <a:rect r="r" b="b" t="t" l="l"/>
            <a:pathLst>
              <a:path h="629385" w="1377999">
                <a:moveTo>
                  <a:pt x="0" y="0"/>
                </a:moveTo>
                <a:lnTo>
                  <a:pt x="1377999" y="0"/>
                </a:lnTo>
                <a:lnTo>
                  <a:pt x="1377999" y="629385"/>
                </a:lnTo>
                <a:lnTo>
                  <a:pt x="0" y="629385"/>
                </a:lnTo>
                <a:lnTo>
                  <a:pt x="0" y="0"/>
                </a:lnTo>
                <a:close/>
              </a:path>
            </a:pathLst>
          </a:custGeom>
          <a:blipFill>
            <a:blip r:embed="rId7"/>
            <a:stretch>
              <a:fillRect l="0" t="0" r="0" b="0"/>
            </a:stretch>
          </a:blipFill>
        </p:spPr>
      </p:sp>
      <p:sp>
        <p:nvSpPr>
          <p:cNvPr name="TextBox 18" id="18"/>
          <p:cNvSpPr txBox="true"/>
          <p:nvPr/>
        </p:nvSpPr>
        <p:spPr>
          <a:xfrm rot="0">
            <a:off x="152547" y="1815718"/>
            <a:ext cx="4326067" cy="2282825"/>
          </a:xfrm>
          <a:prstGeom prst="rect">
            <a:avLst/>
          </a:prstGeom>
        </p:spPr>
        <p:txBody>
          <a:bodyPr anchor="t" rtlCol="false" tIns="0" lIns="0" bIns="0" rIns="0">
            <a:spAutoFit/>
          </a:bodyPr>
          <a:lstStyle/>
          <a:p>
            <a:pPr algn="l">
              <a:lnSpc>
                <a:spcPts val="5725"/>
              </a:lnSpc>
            </a:pPr>
            <a:r>
              <a:rPr lang="en-US" sz="5000" spc="-5">
                <a:solidFill>
                  <a:srgbClr val="000000"/>
                </a:solidFill>
                <a:latin typeface="Avenir"/>
                <a:ea typeface="Avenir"/>
                <a:cs typeface="Avenir"/>
                <a:sym typeface="Avenir"/>
              </a:rPr>
              <a:t>Applic</a:t>
            </a:r>
            <a:r>
              <a:rPr lang="en-US" sz="5000" spc="-5">
                <a:solidFill>
                  <a:srgbClr val="000000"/>
                </a:solidFill>
                <a:latin typeface="Avenir"/>
                <a:ea typeface="Avenir"/>
                <a:cs typeface="Avenir"/>
                <a:sym typeface="Avenir"/>
              </a:rPr>
              <a:t>ation to Attendeesʼ</a:t>
            </a:r>
          </a:p>
          <a:p>
            <a:pPr algn="l">
              <a:lnSpc>
                <a:spcPts val="5725"/>
              </a:lnSpc>
            </a:pPr>
            <a:r>
              <a:rPr lang="en-US" sz="5000" spc="-5">
                <a:solidFill>
                  <a:srgbClr val="000000"/>
                </a:solidFill>
                <a:latin typeface="Avenir"/>
                <a:ea typeface="Avenir"/>
                <a:cs typeface="Avenir"/>
                <a:sym typeface="Avenir"/>
              </a:rPr>
              <a:t>Settings</a:t>
            </a:r>
          </a:p>
        </p:txBody>
      </p:sp>
      <p:grpSp>
        <p:nvGrpSpPr>
          <p:cNvPr name="Group 19" id="19"/>
          <p:cNvGrpSpPr/>
          <p:nvPr/>
        </p:nvGrpSpPr>
        <p:grpSpPr>
          <a:xfrm rot="0">
            <a:off x="4582923" y="181882"/>
            <a:ext cx="1025486" cy="612718"/>
            <a:chOff x="0" y="0"/>
            <a:chExt cx="4550814" cy="2719070"/>
          </a:xfrm>
        </p:grpSpPr>
        <p:sp>
          <p:nvSpPr>
            <p:cNvPr name="Freeform 20" id="2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1" id="21"/>
            <p:cNvSpPr/>
            <p:nvPr/>
          </p:nvSpPr>
          <p:spPr>
            <a:xfrm flipH="false" flipV="false" rot="0">
              <a:off x="0" y="450850"/>
              <a:ext cx="4550813" cy="2269490"/>
            </a:xfrm>
            <a:custGeom>
              <a:avLst/>
              <a:gdLst/>
              <a:ahLst/>
              <a:cxnLst/>
              <a:rect r="r" b="b" t="t" l="l"/>
              <a:pathLst>
                <a:path h="2269490" w="4550813">
                  <a:moveTo>
                    <a:pt x="3961533" y="0"/>
                  </a:moveTo>
                  <a:lnTo>
                    <a:pt x="0" y="0"/>
                  </a:lnTo>
                  <a:lnTo>
                    <a:pt x="0" y="2269490"/>
                  </a:lnTo>
                  <a:lnTo>
                    <a:pt x="3961533" y="2269490"/>
                  </a:lnTo>
                  <a:lnTo>
                    <a:pt x="3961533" y="2268220"/>
                  </a:lnTo>
                  <a:lnTo>
                    <a:pt x="4550813" y="1134110"/>
                  </a:lnTo>
                  <a:close/>
                </a:path>
              </a:pathLst>
            </a:custGeom>
            <a:solidFill>
              <a:srgbClr val="3AAE2A"/>
            </a:solidFill>
          </p:spPr>
        </p:sp>
      </p:grpSp>
      <p:sp>
        <p:nvSpPr>
          <p:cNvPr name="TextBox 22" id="22"/>
          <p:cNvSpPr txBox="true"/>
          <p:nvPr/>
        </p:nvSpPr>
        <p:spPr>
          <a:xfrm rot="0">
            <a:off x="5726050" y="202520"/>
            <a:ext cx="4499554" cy="128587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Assess Organizational Readiness:</a:t>
            </a:r>
          </a:p>
          <a:p>
            <a:pPr algn="l">
              <a:lnSpc>
                <a:spcPts val="3239"/>
              </a:lnSpc>
            </a:pPr>
          </a:p>
        </p:txBody>
      </p:sp>
      <p:grpSp>
        <p:nvGrpSpPr>
          <p:cNvPr name="Group 23" id="23"/>
          <p:cNvGrpSpPr/>
          <p:nvPr/>
        </p:nvGrpSpPr>
        <p:grpSpPr>
          <a:xfrm rot="0">
            <a:off x="4551101" y="1983517"/>
            <a:ext cx="1025486" cy="612718"/>
            <a:chOff x="0" y="0"/>
            <a:chExt cx="4550814" cy="2719070"/>
          </a:xfrm>
        </p:grpSpPr>
        <p:sp>
          <p:nvSpPr>
            <p:cNvPr name="Freeform 24" id="24"/>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25" id="25"/>
            <p:cNvSpPr/>
            <p:nvPr/>
          </p:nvSpPr>
          <p:spPr>
            <a:xfrm flipH="false" flipV="false" rot="0">
              <a:off x="0" y="450850"/>
              <a:ext cx="4550813" cy="2269490"/>
            </a:xfrm>
            <a:custGeom>
              <a:avLst/>
              <a:gdLst/>
              <a:ahLst/>
              <a:cxnLst/>
              <a:rect r="r" b="b" t="t" l="l"/>
              <a:pathLst>
                <a:path h="2269490" w="4550813">
                  <a:moveTo>
                    <a:pt x="3961533" y="0"/>
                  </a:moveTo>
                  <a:lnTo>
                    <a:pt x="0" y="0"/>
                  </a:lnTo>
                  <a:lnTo>
                    <a:pt x="0" y="2269490"/>
                  </a:lnTo>
                  <a:lnTo>
                    <a:pt x="3961533" y="2269490"/>
                  </a:lnTo>
                  <a:lnTo>
                    <a:pt x="3961533" y="2268220"/>
                  </a:lnTo>
                  <a:lnTo>
                    <a:pt x="4550813" y="1134110"/>
                  </a:lnTo>
                  <a:close/>
                </a:path>
              </a:pathLst>
            </a:custGeom>
            <a:solidFill>
              <a:srgbClr val="3AAE2A"/>
            </a:solidFill>
          </p:spPr>
        </p:sp>
      </p:grpSp>
      <p:sp>
        <p:nvSpPr>
          <p:cNvPr name="TextBox 26" id="26"/>
          <p:cNvSpPr txBox="true"/>
          <p:nvPr/>
        </p:nvSpPr>
        <p:spPr>
          <a:xfrm rot="0">
            <a:off x="5726050" y="1970365"/>
            <a:ext cx="4499554"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Start Small and Build:</a:t>
            </a:r>
          </a:p>
        </p:txBody>
      </p:sp>
      <p:sp>
        <p:nvSpPr>
          <p:cNvPr name="TextBox 27" id="27"/>
          <p:cNvSpPr txBox="true"/>
          <p:nvPr/>
        </p:nvSpPr>
        <p:spPr>
          <a:xfrm rot="0">
            <a:off x="5726050" y="1011967"/>
            <a:ext cx="4499554" cy="990600"/>
          </a:xfrm>
          <a:prstGeom prst="rect">
            <a:avLst/>
          </a:prstGeom>
        </p:spPr>
        <p:txBody>
          <a:bodyPr anchor="t" rtlCol="false" tIns="0" lIns="0" bIns="0" rIns="0">
            <a:spAutoFit/>
          </a:bodyPr>
          <a:lstStyle/>
          <a:p>
            <a:pPr algn="l" marL="453390" indent="-226695" lvl="1">
              <a:lnSpc>
                <a:spcPts val="2520"/>
              </a:lnSpc>
              <a:buFont typeface="Arial"/>
              <a:buChar char="•"/>
            </a:pPr>
            <a:r>
              <a:rPr lang="en-US" sz="2100" spc="-4">
                <a:solidFill>
                  <a:srgbClr val="FFFFFF"/>
                </a:solidFill>
                <a:latin typeface="Avenir"/>
                <a:ea typeface="Avenir"/>
                <a:cs typeface="Avenir"/>
                <a:sym typeface="Avenir"/>
              </a:rPr>
              <a:t>Use checklists and int</a:t>
            </a:r>
            <a:r>
              <a:rPr lang="en-US" sz="2100" spc="-4">
                <a:solidFill>
                  <a:srgbClr val="FFFFFF"/>
                </a:solidFill>
                <a:latin typeface="Avenir"/>
                <a:ea typeface="Avenir"/>
                <a:cs typeface="Avenir"/>
                <a:sym typeface="Avenir"/>
              </a:rPr>
              <a:t>ernal surveys to evalu</a:t>
            </a:r>
            <a:r>
              <a:rPr lang="en-US" sz="2100" spc="-4">
                <a:solidFill>
                  <a:srgbClr val="FFFFFF"/>
                </a:solidFill>
                <a:latin typeface="Avenir"/>
                <a:ea typeface="Avenir"/>
                <a:cs typeface="Avenir"/>
                <a:sym typeface="Avenir"/>
              </a:rPr>
              <a:t>ate infrastructure and culture.</a:t>
            </a:r>
          </a:p>
        </p:txBody>
      </p:sp>
      <p:sp>
        <p:nvSpPr>
          <p:cNvPr name="TextBox 28" id="28"/>
          <p:cNvSpPr txBox="true"/>
          <p:nvPr/>
        </p:nvSpPr>
        <p:spPr>
          <a:xfrm rot="0">
            <a:off x="5726050" y="2389465"/>
            <a:ext cx="4499554" cy="990600"/>
          </a:xfrm>
          <a:prstGeom prst="rect">
            <a:avLst/>
          </a:prstGeom>
        </p:spPr>
        <p:txBody>
          <a:bodyPr anchor="t" rtlCol="false" tIns="0" lIns="0" bIns="0" rIns="0">
            <a:spAutoFit/>
          </a:bodyPr>
          <a:lstStyle/>
          <a:p>
            <a:pPr algn="l" marL="453390" indent="-226695" lvl="1">
              <a:lnSpc>
                <a:spcPts val="2520"/>
              </a:lnSpc>
              <a:buFont typeface="Arial"/>
              <a:buChar char="•"/>
            </a:pPr>
            <a:r>
              <a:rPr lang="en-US" sz="2100" spc="-4">
                <a:solidFill>
                  <a:srgbClr val="FFFFFF"/>
                </a:solidFill>
                <a:latin typeface="Avenir"/>
                <a:ea typeface="Avenir"/>
                <a:cs typeface="Avenir"/>
                <a:sym typeface="Avenir"/>
              </a:rPr>
              <a:t>Pilot programs can help</a:t>
            </a:r>
            <a:r>
              <a:rPr lang="en-US" sz="2100" spc="-4">
                <a:solidFill>
                  <a:srgbClr val="FFFFFF"/>
                </a:solidFill>
                <a:latin typeface="Avenir"/>
                <a:ea typeface="Avenir"/>
                <a:cs typeface="Avenir"/>
                <a:sym typeface="Avenir"/>
              </a:rPr>
              <a:t> refin</a:t>
            </a:r>
            <a:r>
              <a:rPr lang="en-US" sz="2100" spc="-4">
                <a:solidFill>
                  <a:srgbClr val="FFFFFF"/>
                </a:solidFill>
                <a:latin typeface="Avenir"/>
                <a:ea typeface="Avenir"/>
                <a:cs typeface="Avenir"/>
                <a:sym typeface="Avenir"/>
              </a:rPr>
              <a:t>e procedures and demonstrate impact</a:t>
            </a:r>
          </a:p>
        </p:txBody>
      </p:sp>
      <p:grpSp>
        <p:nvGrpSpPr>
          <p:cNvPr name="Group 29" id="29"/>
          <p:cNvGrpSpPr/>
          <p:nvPr/>
        </p:nvGrpSpPr>
        <p:grpSpPr>
          <a:xfrm rot="0">
            <a:off x="4582923" y="3408640"/>
            <a:ext cx="1025486" cy="612718"/>
            <a:chOff x="0" y="0"/>
            <a:chExt cx="4550814" cy="2719070"/>
          </a:xfrm>
        </p:grpSpPr>
        <p:sp>
          <p:nvSpPr>
            <p:cNvPr name="Freeform 30" id="30"/>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31" id="31"/>
            <p:cNvSpPr/>
            <p:nvPr/>
          </p:nvSpPr>
          <p:spPr>
            <a:xfrm flipH="false" flipV="false" rot="0">
              <a:off x="0" y="450850"/>
              <a:ext cx="4550813" cy="2269490"/>
            </a:xfrm>
            <a:custGeom>
              <a:avLst/>
              <a:gdLst/>
              <a:ahLst/>
              <a:cxnLst/>
              <a:rect r="r" b="b" t="t" l="l"/>
              <a:pathLst>
                <a:path h="2269490" w="4550813">
                  <a:moveTo>
                    <a:pt x="3961533" y="0"/>
                  </a:moveTo>
                  <a:lnTo>
                    <a:pt x="0" y="0"/>
                  </a:lnTo>
                  <a:lnTo>
                    <a:pt x="0" y="2269490"/>
                  </a:lnTo>
                  <a:lnTo>
                    <a:pt x="3961533" y="2269490"/>
                  </a:lnTo>
                  <a:lnTo>
                    <a:pt x="3961533" y="2268220"/>
                  </a:lnTo>
                  <a:lnTo>
                    <a:pt x="4550813" y="1134110"/>
                  </a:lnTo>
                  <a:close/>
                </a:path>
              </a:pathLst>
            </a:custGeom>
            <a:solidFill>
              <a:srgbClr val="3AAE2A"/>
            </a:solidFill>
          </p:spPr>
        </p:sp>
      </p:grpSp>
      <p:sp>
        <p:nvSpPr>
          <p:cNvPr name="TextBox 32" id="32"/>
          <p:cNvSpPr txBox="true"/>
          <p:nvPr/>
        </p:nvSpPr>
        <p:spPr>
          <a:xfrm rot="0">
            <a:off x="5757872" y="3395487"/>
            <a:ext cx="4499554" cy="466725"/>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Engage Stakeholders Early:</a:t>
            </a:r>
          </a:p>
        </p:txBody>
      </p:sp>
      <p:sp>
        <p:nvSpPr>
          <p:cNvPr name="TextBox 33" id="33"/>
          <p:cNvSpPr txBox="true"/>
          <p:nvPr/>
        </p:nvSpPr>
        <p:spPr>
          <a:xfrm rot="0">
            <a:off x="5757872" y="3814587"/>
            <a:ext cx="4499554" cy="676275"/>
          </a:xfrm>
          <a:prstGeom prst="rect">
            <a:avLst/>
          </a:prstGeom>
        </p:spPr>
        <p:txBody>
          <a:bodyPr anchor="t" rtlCol="false" tIns="0" lIns="0" bIns="0" rIns="0">
            <a:spAutoFit/>
          </a:bodyPr>
          <a:lstStyle/>
          <a:p>
            <a:pPr algn="l" marL="453390" indent="-226695" lvl="1">
              <a:lnSpc>
                <a:spcPts val="2520"/>
              </a:lnSpc>
              <a:buFont typeface="Arial"/>
              <a:buChar char="•"/>
            </a:pPr>
            <a:r>
              <a:rPr lang="en-US" sz="2100" spc="-4">
                <a:solidFill>
                  <a:srgbClr val="FFFFFF"/>
                </a:solidFill>
                <a:latin typeface="Avenir"/>
                <a:ea typeface="Avenir"/>
                <a:cs typeface="Avenir"/>
                <a:sym typeface="Avenir"/>
              </a:rPr>
              <a:t>Include leadership, clinicians, and clients</a:t>
            </a:r>
            <a:r>
              <a:rPr lang="en-US" sz="2100" spc="-4">
                <a:solidFill>
                  <a:srgbClr val="FFFFFF"/>
                </a:solidFill>
                <a:latin typeface="Avenir"/>
                <a:ea typeface="Avenir"/>
                <a:cs typeface="Avenir"/>
                <a:sym typeface="Avenir"/>
              </a:rPr>
              <a:t> in</a:t>
            </a:r>
            <a:r>
              <a:rPr lang="en-US" sz="2100" spc="-4">
                <a:solidFill>
                  <a:srgbClr val="FFFFFF"/>
                </a:solidFill>
                <a:latin typeface="Avenir"/>
                <a:ea typeface="Avenir"/>
                <a:cs typeface="Avenir"/>
                <a:sym typeface="Avenir"/>
              </a:rPr>
              <a:t> planning and feedback</a:t>
            </a:r>
          </a:p>
        </p:txBody>
      </p:sp>
      <p:grpSp>
        <p:nvGrpSpPr>
          <p:cNvPr name="Group 34" id="34"/>
          <p:cNvGrpSpPr/>
          <p:nvPr/>
        </p:nvGrpSpPr>
        <p:grpSpPr>
          <a:xfrm rot="0">
            <a:off x="4551101" y="4567062"/>
            <a:ext cx="1025486" cy="612718"/>
            <a:chOff x="0" y="0"/>
            <a:chExt cx="4550814" cy="2719070"/>
          </a:xfrm>
        </p:grpSpPr>
        <p:sp>
          <p:nvSpPr>
            <p:cNvPr name="Freeform 35" id="35"/>
            <p:cNvSpPr/>
            <p:nvPr/>
          </p:nvSpPr>
          <p:spPr>
            <a:xfrm flipH="false" flipV="false" rot="0">
              <a:off x="0" y="0"/>
              <a:ext cx="450850" cy="450850"/>
            </a:xfrm>
            <a:custGeom>
              <a:avLst/>
              <a:gdLst/>
              <a:ahLst/>
              <a:cxnLst/>
              <a:rect r="r" b="b" t="t" l="l"/>
              <a:pathLst>
                <a:path h="450850" w="450850">
                  <a:moveTo>
                    <a:pt x="450850" y="450850"/>
                  </a:moveTo>
                  <a:lnTo>
                    <a:pt x="0" y="450850"/>
                  </a:lnTo>
                  <a:lnTo>
                    <a:pt x="450850" y="0"/>
                  </a:lnTo>
                  <a:close/>
                </a:path>
              </a:pathLst>
            </a:custGeom>
            <a:solidFill>
              <a:srgbClr val="116C2F"/>
            </a:solidFill>
          </p:spPr>
        </p:sp>
        <p:sp>
          <p:nvSpPr>
            <p:cNvPr name="Freeform 36" id="36"/>
            <p:cNvSpPr/>
            <p:nvPr/>
          </p:nvSpPr>
          <p:spPr>
            <a:xfrm flipH="false" flipV="false" rot="0">
              <a:off x="0" y="450850"/>
              <a:ext cx="4550813" cy="2269490"/>
            </a:xfrm>
            <a:custGeom>
              <a:avLst/>
              <a:gdLst/>
              <a:ahLst/>
              <a:cxnLst/>
              <a:rect r="r" b="b" t="t" l="l"/>
              <a:pathLst>
                <a:path h="2269490" w="4550813">
                  <a:moveTo>
                    <a:pt x="3961533" y="0"/>
                  </a:moveTo>
                  <a:lnTo>
                    <a:pt x="0" y="0"/>
                  </a:lnTo>
                  <a:lnTo>
                    <a:pt x="0" y="2269490"/>
                  </a:lnTo>
                  <a:lnTo>
                    <a:pt x="3961533" y="2269490"/>
                  </a:lnTo>
                  <a:lnTo>
                    <a:pt x="3961533" y="2268220"/>
                  </a:lnTo>
                  <a:lnTo>
                    <a:pt x="4550813" y="1134110"/>
                  </a:lnTo>
                  <a:close/>
                </a:path>
              </a:pathLst>
            </a:custGeom>
            <a:solidFill>
              <a:srgbClr val="3AAE2A"/>
            </a:solidFill>
          </p:spPr>
        </p:sp>
      </p:grpSp>
      <p:sp>
        <p:nvSpPr>
          <p:cNvPr name="TextBox 37" id="37"/>
          <p:cNvSpPr txBox="true"/>
          <p:nvPr/>
        </p:nvSpPr>
        <p:spPr>
          <a:xfrm rot="0">
            <a:off x="5726050" y="4553909"/>
            <a:ext cx="4499554" cy="876300"/>
          </a:xfrm>
          <a:prstGeom prst="rect">
            <a:avLst/>
          </a:prstGeom>
        </p:spPr>
        <p:txBody>
          <a:bodyPr anchor="t" rtlCol="false" tIns="0" lIns="0" bIns="0" rIns="0">
            <a:spAutoFit/>
          </a:bodyPr>
          <a:lstStyle/>
          <a:p>
            <a:pPr algn="l">
              <a:lnSpc>
                <a:spcPts val="3239"/>
              </a:lnSpc>
            </a:pPr>
            <a:r>
              <a:rPr lang="en-US" sz="2699" spc="-5">
                <a:solidFill>
                  <a:srgbClr val="FFFFFF"/>
                </a:solidFill>
                <a:latin typeface="Avenir"/>
                <a:ea typeface="Avenir"/>
                <a:cs typeface="Avenir"/>
                <a:sym typeface="Avenir"/>
              </a:rPr>
              <a:t>Leverage Community Partnerships:</a:t>
            </a:r>
          </a:p>
        </p:txBody>
      </p:sp>
      <p:sp>
        <p:nvSpPr>
          <p:cNvPr name="TextBox 38" id="38"/>
          <p:cNvSpPr txBox="true"/>
          <p:nvPr/>
        </p:nvSpPr>
        <p:spPr>
          <a:xfrm rot="0">
            <a:off x="5726050" y="5449259"/>
            <a:ext cx="4499554" cy="676275"/>
          </a:xfrm>
          <a:prstGeom prst="rect">
            <a:avLst/>
          </a:prstGeom>
        </p:spPr>
        <p:txBody>
          <a:bodyPr anchor="t" rtlCol="false" tIns="0" lIns="0" bIns="0" rIns="0">
            <a:spAutoFit/>
          </a:bodyPr>
          <a:lstStyle/>
          <a:p>
            <a:pPr algn="l" marL="453390" indent="-226695" lvl="1">
              <a:lnSpc>
                <a:spcPts val="2520"/>
              </a:lnSpc>
              <a:buFont typeface="Arial"/>
              <a:buChar char="•"/>
            </a:pPr>
            <a:r>
              <a:rPr lang="en-US" sz="2100" spc="-4">
                <a:solidFill>
                  <a:srgbClr val="FFFFFF"/>
                </a:solidFill>
                <a:latin typeface="Avenir"/>
                <a:ea typeface="Avenir"/>
                <a:cs typeface="Avenir"/>
                <a:sym typeface="Avenir"/>
              </a:rPr>
              <a:t>Collaborate with local providers, advocacy groups, and funders</a:t>
            </a:r>
          </a:p>
        </p:txBody>
      </p:sp>
    </p:spTree>
  </p:cSld>
  <p:clrMapOvr>
    <a:masterClrMapping/>
  </p:clrMapOvr>
</p:sld>
</file>

<file path=ppt/slides/slide92.xml><?xml version="1.0" encoding="utf-8"?>
<p:sld xmlns:p="http://schemas.openxmlformats.org/presentationml/2006/main" xmlns:a="http://schemas.openxmlformats.org/drawingml/2006/main" xmlns:r="http://schemas.openxmlformats.org/officeDocument/2006/relationships">
  <p:cSld>
    <p:bg>
      <p:bgPr>
        <a:solidFill>
          <a:srgbClr val="116C2F"/>
        </a:solidFill>
      </p:bgPr>
    </p:bg>
    <p:spTree>
      <p:nvGrpSpPr>
        <p:cNvPr id="1" name=""/>
        <p:cNvGrpSpPr/>
        <p:nvPr/>
      </p:nvGrpSpPr>
      <p:grpSpPr>
        <a:xfrm>
          <a:off x="0" y="0"/>
          <a:ext cx="0" cy="0"/>
          <a:chOff x="0" y="0"/>
          <a:chExt cx="0" cy="0"/>
        </a:xfrm>
      </p:grpSpPr>
      <p:sp>
        <p:nvSpPr>
          <p:cNvPr name="Freeform 2" id="2"/>
          <p:cNvSpPr/>
          <p:nvPr/>
        </p:nvSpPr>
        <p:spPr>
          <a:xfrm flipH="false" flipV="false" rot="0">
            <a:off x="-5693737" y="-1870209"/>
            <a:ext cx="8572329" cy="8572329"/>
          </a:xfrm>
          <a:custGeom>
            <a:avLst/>
            <a:gdLst/>
            <a:ahLst/>
            <a:cxnLst/>
            <a:rect r="r" b="b" t="t" l="l"/>
            <a:pathLst>
              <a:path h="8572329" w="8572329">
                <a:moveTo>
                  <a:pt x="0" y="0"/>
                </a:moveTo>
                <a:lnTo>
                  <a:pt x="8572329" y="0"/>
                </a:lnTo>
                <a:lnTo>
                  <a:pt x="8572329" y="8572328"/>
                </a:lnTo>
                <a:lnTo>
                  <a:pt x="0" y="8572328"/>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3596318">
            <a:off x="-729331" y="-1057745"/>
            <a:ext cx="4293872" cy="4829175"/>
          </a:xfrm>
          <a:custGeom>
            <a:avLst/>
            <a:gdLst/>
            <a:ahLst/>
            <a:cxnLst/>
            <a:rect r="r" b="b" t="t" l="l"/>
            <a:pathLst>
              <a:path h="4829175" w="4293872">
                <a:moveTo>
                  <a:pt x="0" y="0"/>
                </a:moveTo>
                <a:lnTo>
                  <a:pt x="4293872" y="0"/>
                </a:lnTo>
                <a:lnTo>
                  <a:pt x="4293872" y="4829175"/>
                </a:lnTo>
                <a:lnTo>
                  <a:pt x="0" y="4829175"/>
                </a:lnTo>
                <a:lnTo>
                  <a:pt x="0" y="0"/>
                </a:lnTo>
                <a:close/>
              </a:path>
            </a:pathLst>
          </a:custGeom>
          <a:blipFill>
            <a:blip r:embed="rId4"/>
            <a:stretch>
              <a:fillRect l="0" t="0" r="0" b="0"/>
            </a:stretch>
          </a:blipFill>
        </p:spPr>
      </p:sp>
      <p:grpSp>
        <p:nvGrpSpPr>
          <p:cNvPr name="Group 4" id="4"/>
          <p:cNvGrpSpPr/>
          <p:nvPr/>
        </p:nvGrpSpPr>
        <p:grpSpPr>
          <a:xfrm rot="0">
            <a:off x="2878592" y="-361117"/>
            <a:ext cx="9153041" cy="7512554"/>
            <a:chOff x="0" y="0"/>
            <a:chExt cx="4098152" cy="3363646"/>
          </a:xfrm>
        </p:grpSpPr>
        <p:sp>
          <p:nvSpPr>
            <p:cNvPr name="Freeform 5" id="5"/>
            <p:cNvSpPr/>
            <p:nvPr/>
          </p:nvSpPr>
          <p:spPr>
            <a:xfrm flipH="false" flipV="false" rot="0">
              <a:off x="0" y="0"/>
              <a:ext cx="4098151" cy="3363645"/>
            </a:xfrm>
            <a:custGeom>
              <a:avLst/>
              <a:gdLst/>
              <a:ahLst/>
              <a:cxnLst/>
              <a:rect r="r" b="b" t="t" l="l"/>
              <a:pathLst>
                <a:path h="3363645" w="4098151">
                  <a:moveTo>
                    <a:pt x="0" y="0"/>
                  </a:moveTo>
                  <a:lnTo>
                    <a:pt x="4098151" y="0"/>
                  </a:lnTo>
                  <a:lnTo>
                    <a:pt x="4098151" y="3363645"/>
                  </a:lnTo>
                  <a:lnTo>
                    <a:pt x="0" y="3363645"/>
                  </a:lnTo>
                  <a:close/>
                </a:path>
              </a:pathLst>
            </a:custGeom>
            <a:solidFill>
              <a:srgbClr val="231F1F"/>
            </a:solidFill>
          </p:spPr>
        </p:sp>
        <p:sp>
          <p:nvSpPr>
            <p:cNvPr name="TextBox 6" id="6"/>
            <p:cNvSpPr txBox="true"/>
            <p:nvPr/>
          </p:nvSpPr>
          <p:spPr>
            <a:xfrm>
              <a:off x="0" y="-19050"/>
              <a:ext cx="4098152" cy="3382696"/>
            </a:xfrm>
            <a:prstGeom prst="rect">
              <a:avLst/>
            </a:prstGeom>
          </p:spPr>
          <p:txBody>
            <a:bodyPr anchor="ctr" rtlCol="false" tIns="170778" lIns="170778" bIns="170778" rIns="170778"/>
            <a:lstStyle/>
            <a:p>
              <a:pPr algn="ctr">
                <a:lnSpc>
                  <a:spcPts val="1411"/>
                </a:lnSpc>
              </a:pPr>
            </a:p>
          </p:txBody>
        </p:sp>
      </p:grpSp>
      <p:sp>
        <p:nvSpPr>
          <p:cNvPr name="Freeform 7" id="7"/>
          <p:cNvSpPr/>
          <p:nvPr/>
        </p:nvSpPr>
        <p:spPr>
          <a:xfrm flipH="false" flipV="false" rot="0">
            <a:off x="175071" y="1679121"/>
            <a:ext cx="2485068" cy="3380497"/>
          </a:xfrm>
          <a:custGeom>
            <a:avLst/>
            <a:gdLst/>
            <a:ahLst/>
            <a:cxnLst/>
            <a:rect r="r" b="b" t="t" l="l"/>
            <a:pathLst>
              <a:path h="3380497" w="2485068">
                <a:moveTo>
                  <a:pt x="0" y="0"/>
                </a:moveTo>
                <a:lnTo>
                  <a:pt x="2485068" y="0"/>
                </a:lnTo>
                <a:lnTo>
                  <a:pt x="2485068" y="3380498"/>
                </a:lnTo>
                <a:lnTo>
                  <a:pt x="0" y="3380498"/>
                </a:lnTo>
                <a:lnTo>
                  <a:pt x="0" y="0"/>
                </a:lnTo>
                <a:close/>
              </a:path>
            </a:pathLst>
          </a:custGeom>
          <a:blipFill>
            <a:blip r:embed="rId5"/>
            <a:stretch>
              <a:fillRect l="0" t="0" r="0" b="0"/>
            </a:stretch>
          </a:blipFill>
        </p:spPr>
      </p:sp>
      <p:sp>
        <p:nvSpPr>
          <p:cNvPr name="TextBox 8" id="8"/>
          <p:cNvSpPr txBox="true"/>
          <p:nvPr/>
        </p:nvSpPr>
        <p:spPr>
          <a:xfrm rot="0">
            <a:off x="3046364" y="778980"/>
            <a:ext cx="7086421" cy="814416"/>
          </a:xfrm>
          <a:prstGeom prst="rect">
            <a:avLst/>
          </a:prstGeom>
        </p:spPr>
        <p:txBody>
          <a:bodyPr anchor="t" rtlCol="false" tIns="0" lIns="0" bIns="0" rIns="0">
            <a:spAutoFit/>
          </a:bodyPr>
          <a:lstStyle/>
          <a:p>
            <a:pPr algn="ctr">
              <a:lnSpc>
                <a:spcPts val="5272"/>
              </a:lnSpc>
            </a:pPr>
            <a:r>
              <a:rPr lang="en-US" sz="5471" spc="-12">
                <a:solidFill>
                  <a:srgbClr val="FFFFFF"/>
                </a:solidFill>
                <a:latin typeface="Avenir"/>
                <a:ea typeface="Avenir"/>
                <a:cs typeface="Avenir"/>
                <a:sym typeface="Avenir"/>
              </a:rPr>
              <a:t>A</a:t>
            </a:r>
            <a:r>
              <a:rPr lang="en-US" sz="5471" spc="-12">
                <a:solidFill>
                  <a:srgbClr val="FFFFFF"/>
                </a:solidFill>
                <a:latin typeface="Avenir"/>
                <a:ea typeface="Avenir"/>
                <a:cs typeface="Avenir"/>
                <a:sym typeface="Avenir"/>
              </a:rPr>
              <a:t>cknowledgements</a:t>
            </a:r>
          </a:p>
        </p:txBody>
      </p:sp>
      <p:sp>
        <p:nvSpPr>
          <p:cNvPr name="TextBox 9" id="9"/>
          <p:cNvSpPr txBox="true"/>
          <p:nvPr/>
        </p:nvSpPr>
        <p:spPr>
          <a:xfrm rot="0">
            <a:off x="3104438" y="1984044"/>
            <a:ext cx="6970271" cy="2765082"/>
          </a:xfrm>
          <a:prstGeom prst="rect">
            <a:avLst/>
          </a:prstGeom>
        </p:spPr>
        <p:txBody>
          <a:bodyPr anchor="t" rtlCol="false" tIns="0" lIns="0" bIns="0" rIns="0">
            <a:spAutoFit/>
          </a:bodyPr>
          <a:lstStyle/>
          <a:p>
            <a:pPr algn="l">
              <a:lnSpc>
                <a:spcPts val="3113"/>
              </a:lnSpc>
            </a:pPr>
            <a:r>
              <a:rPr lang="en-US" sz="2585" spc="-7">
                <a:solidFill>
                  <a:srgbClr val="FFFFFF"/>
                </a:solidFill>
                <a:latin typeface="Avenir"/>
                <a:ea typeface="Avenir"/>
                <a:cs typeface="Avenir"/>
                <a:sym typeface="Avenir"/>
              </a:rPr>
              <a:t>Th</a:t>
            </a:r>
            <a:r>
              <a:rPr lang="en-US" sz="2585" spc="-7">
                <a:solidFill>
                  <a:srgbClr val="FFFFFF"/>
                </a:solidFill>
                <a:latin typeface="Avenir"/>
                <a:ea typeface="Avenir"/>
                <a:cs typeface="Avenir"/>
                <a:sym typeface="Avenir"/>
              </a:rPr>
              <a:t>ank you to:</a:t>
            </a:r>
          </a:p>
          <a:p>
            <a:pPr algn="l" marL="558295" indent="-279148" lvl="1">
              <a:lnSpc>
                <a:spcPts val="3113"/>
              </a:lnSpc>
              <a:buFont typeface="Arial"/>
              <a:buChar char="•"/>
            </a:pPr>
            <a:r>
              <a:rPr lang="en-US" sz="2585" spc="-7">
                <a:solidFill>
                  <a:srgbClr val="FFFFFF"/>
                </a:solidFill>
                <a:latin typeface="Avenir"/>
                <a:ea typeface="Avenir"/>
                <a:cs typeface="Avenir"/>
                <a:sym typeface="Avenir"/>
              </a:rPr>
              <a:t>Mile High Behavioral Healthcare staff and leadership</a:t>
            </a:r>
          </a:p>
          <a:p>
            <a:pPr algn="l" marL="558295" indent="-279148" lvl="1">
              <a:lnSpc>
                <a:spcPts val="3113"/>
              </a:lnSpc>
              <a:buFont typeface="Arial"/>
              <a:buChar char="•"/>
            </a:pPr>
            <a:r>
              <a:rPr lang="en-US" sz="2585" spc="-7">
                <a:solidFill>
                  <a:srgbClr val="FFFFFF"/>
                </a:solidFill>
                <a:latin typeface="Avenir"/>
                <a:ea typeface="Avenir"/>
                <a:cs typeface="Avenir"/>
                <a:sym typeface="Avenir"/>
              </a:rPr>
              <a:t>Panelists and contributors to the KAP program</a:t>
            </a:r>
          </a:p>
          <a:p>
            <a:pPr algn="l" marL="558295" indent="-279148" lvl="1">
              <a:lnSpc>
                <a:spcPts val="3115"/>
              </a:lnSpc>
              <a:buFont typeface="Arial"/>
              <a:buChar char="•"/>
            </a:pPr>
            <a:r>
              <a:rPr lang="en-US" sz="2585" spc="-7">
                <a:solidFill>
                  <a:srgbClr val="FFFFFF"/>
                </a:solidFill>
                <a:latin typeface="Avenir"/>
                <a:ea typeface="Avenir"/>
                <a:cs typeface="Avenir"/>
                <a:sym typeface="Avenir"/>
              </a:rPr>
              <a:t>Colorado Behavioral Health Conference organizers and attendees</a:t>
            </a:r>
          </a:p>
        </p:txBody>
      </p:sp>
      <p:sp>
        <p:nvSpPr>
          <p:cNvPr name="TextBox 10" id="10"/>
          <p:cNvSpPr txBox="true"/>
          <p:nvPr/>
        </p:nvSpPr>
        <p:spPr>
          <a:xfrm rot="0">
            <a:off x="7455112" y="5287214"/>
            <a:ext cx="2484415" cy="507796"/>
          </a:xfrm>
          <a:prstGeom prst="rect">
            <a:avLst/>
          </a:prstGeom>
        </p:spPr>
        <p:txBody>
          <a:bodyPr anchor="t" rtlCol="false" tIns="0" lIns="0" bIns="0" rIns="0">
            <a:spAutoFit/>
          </a:bodyPr>
          <a:lstStyle/>
          <a:p>
            <a:pPr algn="l">
              <a:lnSpc>
                <a:spcPts val="3741"/>
              </a:lnSpc>
            </a:pPr>
            <a:r>
              <a:rPr lang="en-US" sz="2672">
                <a:solidFill>
                  <a:srgbClr val="FFFFFF"/>
                </a:solidFill>
                <a:latin typeface="Avenir"/>
                <a:ea typeface="Avenir"/>
                <a:cs typeface="Avenir"/>
                <a:sym typeface="Avenir"/>
              </a:rPr>
              <a:t>www.mhbhc.org</a:t>
            </a:r>
          </a:p>
        </p:txBody>
      </p:sp>
      <p:sp>
        <p:nvSpPr>
          <p:cNvPr name="TextBox 11" id="11"/>
          <p:cNvSpPr txBox="true"/>
          <p:nvPr/>
        </p:nvSpPr>
        <p:spPr>
          <a:xfrm rot="0">
            <a:off x="7858320" y="5690235"/>
            <a:ext cx="2326882" cy="507796"/>
          </a:xfrm>
          <a:prstGeom prst="rect">
            <a:avLst/>
          </a:prstGeom>
        </p:spPr>
        <p:txBody>
          <a:bodyPr anchor="t" rtlCol="false" tIns="0" lIns="0" bIns="0" rIns="0">
            <a:spAutoFit/>
          </a:bodyPr>
          <a:lstStyle/>
          <a:p>
            <a:pPr algn="l">
              <a:lnSpc>
                <a:spcPts val="3741"/>
              </a:lnSpc>
            </a:pPr>
            <a:r>
              <a:rPr lang="en-US" sz="2672">
                <a:solidFill>
                  <a:srgbClr val="FFFFFF"/>
                </a:solidFill>
                <a:latin typeface="Avenir"/>
                <a:ea typeface="Avenir"/>
                <a:cs typeface="Avenir"/>
                <a:sym typeface="Avenir"/>
              </a:rPr>
              <a:t>303.318.4242</a:t>
            </a:r>
          </a:p>
        </p:txBody>
      </p:sp>
    </p:spTree>
  </p:cSld>
  <p:clrMapOvr>
    <a:masterClrMapping/>
  </p:clrMapOvr>
</p:sld>
</file>

<file path=ppt/slides/slide93.xml><?xml version="1.0" encoding="utf-8"?>
<p:sld xmlns:p="http://schemas.openxmlformats.org/presentationml/2006/main" xmlns:a="http://schemas.openxmlformats.org/drawingml/2006/main" xmlns:r="http://schemas.openxmlformats.org/officeDocument/2006/relationships">
  <p:cSld>
    <p:bg>
      <p:bgPr>
        <a:solidFill>
          <a:srgbClr val="116C2F"/>
        </a:solidFill>
      </p:bgPr>
    </p:bg>
    <p:spTree>
      <p:nvGrpSpPr>
        <p:cNvPr id="1" name=""/>
        <p:cNvGrpSpPr/>
        <p:nvPr/>
      </p:nvGrpSpPr>
      <p:grpSpPr>
        <a:xfrm>
          <a:off x="0" y="0"/>
          <a:ext cx="0" cy="0"/>
          <a:chOff x="0" y="0"/>
          <a:chExt cx="0" cy="0"/>
        </a:xfrm>
      </p:grpSpPr>
      <p:sp>
        <p:nvSpPr>
          <p:cNvPr name="Freeform 2" id="2"/>
          <p:cNvSpPr/>
          <p:nvPr/>
        </p:nvSpPr>
        <p:spPr>
          <a:xfrm flipH="false" flipV="false" rot="0">
            <a:off x="-5693737" y="-1870209"/>
            <a:ext cx="8572329" cy="8572329"/>
          </a:xfrm>
          <a:custGeom>
            <a:avLst/>
            <a:gdLst/>
            <a:ahLst/>
            <a:cxnLst/>
            <a:rect r="r" b="b" t="t" l="l"/>
            <a:pathLst>
              <a:path h="8572329" w="8572329">
                <a:moveTo>
                  <a:pt x="0" y="0"/>
                </a:moveTo>
                <a:lnTo>
                  <a:pt x="8572329" y="0"/>
                </a:lnTo>
                <a:lnTo>
                  <a:pt x="8572329" y="8572328"/>
                </a:lnTo>
                <a:lnTo>
                  <a:pt x="0" y="8572328"/>
                </a:lnTo>
                <a:lnTo>
                  <a:pt x="0" y="0"/>
                </a:lnTo>
                <a:close/>
              </a:path>
            </a:pathLst>
          </a:custGeom>
          <a:blipFill>
            <a:blip r:embed="rId2">
              <a:alphaModFix amt="83000"/>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3596318">
            <a:off x="-729331" y="-1057745"/>
            <a:ext cx="4293872" cy="4829175"/>
          </a:xfrm>
          <a:custGeom>
            <a:avLst/>
            <a:gdLst/>
            <a:ahLst/>
            <a:cxnLst/>
            <a:rect r="r" b="b" t="t" l="l"/>
            <a:pathLst>
              <a:path h="4829175" w="4293872">
                <a:moveTo>
                  <a:pt x="0" y="0"/>
                </a:moveTo>
                <a:lnTo>
                  <a:pt x="4293872" y="0"/>
                </a:lnTo>
                <a:lnTo>
                  <a:pt x="4293872" y="4829175"/>
                </a:lnTo>
                <a:lnTo>
                  <a:pt x="0" y="4829175"/>
                </a:lnTo>
                <a:lnTo>
                  <a:pt x="0" y="0"/>
                </a:lnTo>
                <a:close/>
              </a:path>
            </a:pathLst>
          </a:custGeom>
          <a:blipFill>
            <a:blip r:embed="rId4"/>
            <a:stretch>
              <a:fillRect l="0" t="0" r="0" b="0"/>
            </a:stretch>
          </a:blipFill>
        </p:spPr>
      </p:sp>
      <p:grpSp>
        <p:nvGrpSpPr>
          <p:cNvPr name="Group 4" id="4"/>
          <p:cNvGrpSpPr/>
          <p:nvPr/>
        </p:nvGrpSpPr>
        <p:grpSpPr>
          <a:xfrm rot="0">
            <a:off x="2878592" y="-361117"/>
            <a:ext cx="9153041" cy="7512554"/>
            <a:chOff x="0" y="0"/>
            <a:chExt cx="4098152" cy="3363646"/>
          </a:xfrm>
        </p:grpSpPr>
        <p:sp>
          <p:nvSpPr>
            <p:cNvPr name="Freeform 5" id="5"/>
            <p:cNvSpPr/>
            <p:nvPr/>
          </p:nvSpPr>
          <p:spPr>
            <a:xfrm flipH="false" flipV="false" rot="0">
              <a:off x="0" y="0"/>
              <a:ext cx="4098151" cy="3363645"/>
            </a:xfrm>
            <a:custGeom>
              <a:avLst/>
              <a:gdLst/>
              <a:ahLst/>
              <a:cxnLst/>
              <a:rect r="r" b="b" t="t" l="l"/>
              <a:pathLst>
                <a:path h="3363645" w="4098151">
                  <a:moveTo>
                    <a:pt x="0" y="0"/>
                  </a:moveTo>
                  <a:lnTo>
                    <a:pt x="4098151" y="0"/>
                  </a:lnTo>
                  <a:lnTo>
                    <a:pt x="4098151" y="3363645"/>
                  </a:lnTo>
                  <a:lnTo>
                    <a:pt x="0" y="3363645"/>
                  </a:lnTo>
                  <a:close/>
                </a:path>
              </a:pathLst>
            </a:custGeom>
            <a:solidFill>
              <a:srgbClr val="231F1F"/>
            </a:solidFill>
          </p:spPr>
        </p:sp>
        <p:sp>
          <p:nvSpPr>
            <p:cNvPr name="TextBox 6" id="6"/>
            <p:cNvSpPr txBox="true"/>
            <p:nvPr/>
          </p:nvSpPr>
          <p:spPr>
            <a:xfrm>
              <a:off x="0" y="-19050"/>
              <a:ext cx="4098152" cy="3382696"/>
            </a:xfrm>
            <a:prstGeom prst="rect">
              <a:avLst/>
            </a:prstGeom>
          </p:spPr>
          <p:txBody>
            <a:bodyPr anchor="ctr" rtlCol="false" tIns="170778" lIns="170778" bIns="170778" rIns="170778"/>
            <a:lstStyle/>
            <a:p>
              <a:pPr algn="ctr">
                <a:lnSpc>
                  <a:spcPts val="1411"/>
                </a:lnSpc>
              </a:pPr>
            </a:p>
          </p:txBody>
        </p:sp>
      </p:grpSp>
      <p:sp>
        <p:nvSpPr>
          <p:cNvPr name="Freeform 7" id="7"/>
          <p:cNvSpPr/>
          <p:nvPr/>
        </p:nvSpPr>
        <p:spPr>
          <a:xfrm flipH="false" flipV="false" rot="0">
            <a:off x="175071" y="1679121"/>
            <a:ext cx="2485068" cy="3380497"/>
          </a:xfrm>
          <a:custGeom>
            <a:avLst/>
            <a:gdLst/>
            <a:ahLst/>
            <a:cxnLst/>
            <a:rect r="r" b="b" t="t" l="l"/>
            <a:pathLst>
              <a:path h="3380497" w="2485068">
                <a:moveTo>
                  <a:pt x="0" y="0"/>
                </a:moveTo>
                <a:lnTo>
                  <a:pt x="2485068" y="0"/>
                </a:lnTo>
                <a:lnTo>
                  <a:pt x="2485068" y="3380498"/>
                </a:lnTo>
                <a:lnTo>
                  <a:pt x="0" y="3380498"/>
                </a:lnTo>
                <a:lnTo>
                  <a:pt x="0" y="0"/>
                </a:lnTo>
                <a:close/>
              </a:path>
            </a:pathLst>
          </a:custGeom>
          <a:blipFill>
            <a:blip r:embed="rId5"/>
            <a:stretch>
              <a:fillRect l="0" t="0" r="0" b="0"/>
            </a:stretch>
          </a:blipFill>
        </p:spPr>
      </p:sp>
      <p:sp>
        <p:nvSpPr>
          <p:cNvPr name="TextBox 8" id="8"/>
          <p:cNvSpPr txBox="true"/>
          <p:nvPr/>
        </p:nvSpPr>
        <p:spPr>
          <a:xfrm rot="0">
            <a:off x="3046364" y="778980"/>
            <a:ext cx="7086421" cy="814416"/>
          </a:xfrm>
          <a:prstGeom prst="rect">
            <a:avLst/>
          </a:prstGeom>
        </p:spPr>
        <p:txBody>
          <a:bodyPr anchor="t" rtlCol="false" tIns="0" lIns="0" bIns="0" rIns="0">
            <a:spAutoFit/>
          </a:bodyPr>
          <a:lstStyle/>
          <a:p>
            <a:pPr algn="ctr">
              <a:lnSpc>
                <a:spcPts val="5272"/>
              </a:lnSpc>
            </a:pPr>
            <a:r>
              <a:rPr lang="en-US" sz="5471" spc="-12">
                <a:solidFill>
                  <a:srgbClr val="FFFFFF"/>
                </a:solidFill>
                <a:latin typeface="Avenir"/>
                <a:ea typeface="Avenir"/>
                <a:cs typeface="Avenir"/>
                <a:sym typeface="Avenir"/>
              </a:rPr>
              <a:t>Co</a:t>
            </a:r>
            <a:r>
              <a:rPr lang="en-US" sz="5471" spc="-12">
                <a:solidFill>
                  <a:srgbClr val="FFFFFF"/>
                </a:solidFill>
                <a:latin typeface="Avenir"/>
                <a:ea typeface="Avenir"/>
                <a:cs typeface="Avenir"/>
                <a:sym typeface="Avenir"/>
              </a:rPr>
              <a:t>ntact Information</a:t>
            </a:r>
          </a:p>
        </p:txBody>
      </p:sp>
      <p:sp>
        <p:nvSpPr>
          <p:cNvPr name="TextBox 9" id="9"/>
          <p:cNvSpPr txBox="true"/>
          <p:nvPr/>
        </p:nvSpPr>
        <p:spPr>
          <a:xfrm rot="0">
            <a:off x="2969256" y="1975438"/>
            <a:ext cx="7240636" cy="1990974"/>
          </a:xfrm>
          <a:prstGeom prst="rect">
            <a:avLst/>
          </a:prstGeom>
        </p:spPr>
        <p:txBody>
          <a:bodyPr anchor="t" rtlCol="false" tIns="0" lIns="0" bIns="0" rIns="0">
            <a:spAutoFit/>
          </a:bodyPr>
          <a:lstStyle/>
          <a:p>
            <a:pPr algn="l">
              <a:lnSpc>
                <a:spcPts val="3113"/>
              </a:lnSpc>
            </a:pPr>
            <a:r>
              <a:rPr lang="en-US" sz="2585" spc="-7">
                <a:solidFill>
                  <a:srgbClr val="FFFFFF"/>
                </a:solidFill>
                <a:latin typeface="Avenir"/>
                <a:ea typeface="Avenir"/>
                <a:cs typeface="Avenir"/>
                <a:sym typeface="Avenir"/>
              </a:rPr>
              <a:t>For fol</a:t>
            </a:r>
            <a:r>
              <a:rPr lang="en-US" sz="2585" spc="-7">
                <a:solidFill>
                  <a:srgbClr val="FFFFFF"/>
                </a:solidFill>
                <a:latin typeface="Avenir"/>
                <a:ea typeface="Avenir"/>
                <a:cs typeface="Avenir"/>
                <a:sym typeface="Avenir"/>
              </a:rPr>
              <a:t>low-up questions, collaboration, or resources:</a:t>
            </a:r>
          </a:p>
          <a:p>
            <a:pPr algn="l" marL="558295" indent="-279148" lvl="1">
              <a:lnSpc>
                <a:spcPts val="3115"/>
              </a:lnSpc>
              <a:buFont typeface="Arial"/>
              <a:buChar char="•"/>
            </a:pPr>
            <a:r>
              <a:rPr lang="en-US" sz="2585" spc="-9">
                <a:solidFill>
                  <a:srgbClr val="FFFFFF"/>
                </a:solidFill>
                <a:latin typeface="Avenir"/>
                <a:ea typeface="Avenir"/>
                <a:cs typeface="Avenir"/>
                <a:sym typeface="Avenir"/>
              </a:rPr>
              <a:t>Zane Guilfoyle, </a:t>
            </a:r>
            <a:r>
              <a:rPr lang="en-US" sz="2585" spc="-9" u="sng">
                <a:solidFill>
                  <a:srgbClr val="FFFFFF"/>
                </a:solidFill>
                <a:latin typeface="Avenir"/>
                <a:ea typeface="Avenir"/>
                <a:cs typeface="Avenir"/>
                <a:sym typeface="Avenir"/>
                <a:hlinkClick r:id="rId6" tooltip="mailto:zguilfoyle@mhbhc.org"/>
              </a:rPr>
              <a:t>zguilfoyle@mhbhc.org</a:t>
            </a:r>
          </a:p>
          <a:p>
            <a:pPr algn="l" marL="558295" indent="-279148" lvl="1">
              <a:lnSpc>
                <a:spcPts val="3113"/>
              </a:lnSpc>
              <a:buFont typeface="Arial"/>
              <a:buChar char="•"/>
            </a:pPr>
            <a:r>
              <a:rPr lang="en-US" sz="2585" spc="-7">
                <a:solidFill>
                  <a:srgbClr val="FFFFFF"/>
                </a:solidFill>
                <a:latin typeface="Avenir"/>
                <a:ea typeface="Avenir"/>
                <a:cs typeface="Avenir"/>
                <a:sym typeface="Avenir"/>
              </a:rPr>
              <a:t>Sabrina Rubaud, </a:t>
            </a:r>
            <a:r>
              <a:rPr lang="en-US" sz="2585" spc="-7" u="sng">
                <a:solidFill>
                  <a:srgbClr val="FFFFFF"/>
                </a:solidFill>
                <a:latin typeface="Avenir"/>
                <a:ea typeface="Avenir"/>
                <a:cs typeface="Avenir"/>
                <a:sym typeface="Avenir"/>
                <a:hlinkClick r:id="rId7" tooltip="mailto:srubaud@mhbhc.org"/>
              </a:rPr>
              <a:t>srubaud@mhbhc.org</a:t>
            </a:r>
          </a:p>
          <a:p>
            <a:pPr algn="l" marL="558295" indent="-279148" lvl="1">
              <a:lnSpc>
                <a:spcPts val="3115"/>
              </a:lnSpc>
              <a:buFont typeface="Arial"/>
              <a:buChar char="•"/>
            </a:pPr>
            <a:r>
              <a:rPr lang="en-US" sz="2585" spc="-7">
                <a:solidFill>
                  <a:srgbClr val="FFFFFF"/>
                </a:solidFill>
                <a:latin typeface="Avenir"/>
                <a:ea typeface="Avenir"/>
                <a:cs typeface="Avenir"/>
                <a:sym typeface="Avenir"/>
              </a:rPr>
              <a:t>Blaire Kabernagel,</a:t>
            </a:r>
            <a:r>
              <a:rPr lang="en-US" sz="2585" spc="-7" u="sng">
                <a:solidFill>
                  <a:srgbClr val="FFFFFF"/>
                </a:solidFill>
                <a:latin typeface="Avenir"/>
                <a:ea typeface="Avenir"/>
                <a:cs typeface="Avenir"/>
                <a:sym typeface="Avenir"/>
                <a:hlinkClick r:id="rId8" tooltip="mailto:bkabernagel@mhbhc.org"/>
              </a:rPr>
              <a:t> bkabernagel@mhbhc.org</a:t>
            </a:r>
          </a:p>
        </p:txBody>
      </p:sp>
      <p:sp>
        <p:nvSpPr>
          <p:cNvPr name="TextBox 10" id="10"/>
          <p:cNvSpPr txBox="true"/>
          <p:nvPr/>
        </p:nvSpPr>
        <p:spPr>
          <a:xfrm rot="0">
            <a:off x="7455112" y="5287214"/>
            <a:ext cx="2484415" cy="507796"/>
          </a:xfrm>
          <a:prstGeom prst="rect">
            <a:avLst/>
          </a:prstGeom>
        </p:spPr>
        <p:txBody>
          <a:bodyPr anchor="t" rtlCol="false" tIns="0" lIns="0" bIns="0" rIns="0">
            <a:spAutoFit/>
          </a:bodyPr>
          <a:lstStyle/>
          <a:p>
            <a:pPr algn="l">
              <a:lnSpc>
                <a:spcPts val="3741"/>
              </a:lnSpc>
            </a:pPr>
            <a:r>
              <a:rPr lang="en-US" sz="2672">
                <a:solidFill>
                  <a:srgbClr val="FFFFFF"/>
                </a:solidFill>
                <a:latin typeface="Avenir"/>
                <a:ea typeface="Avenir"/>
                <a:cs typeface="Avenir"/>
                <a:sym typeface="Avenir"/>
              </a:rPr>
              <a:t>www.mhbhc.org</a:t>
            </a:r>
          </a:p>
        </p:txBody>
      </p:sp>
      <p:sp>
        <p:nvSpPr>
          <p:cNvPr name="TextBox 11" id="11"/>
          <p:cNvSpPr txBox="true"/>
          <p:nvPr/>
        </p:nvSpPr>
        <p:spPr>
          <a:xfrm rot="0">
            <a:off x="7858320" y="5690235"/>
            <a:ext cx="2326882" cy="507796"/>
          </a:xfrm>
          <a:prstGeom prst="rect">
            <a:avLst/>
          </a:prstGeom>
        </p:spPr>
        <p:txBody>
          <a:bodyPr anchor="t" rtlCol="false" tIns="0" lIns="0" bIns="0" rIns="0">
            <a:spAutoFit/>
          </a:bodyPr>
          <a:lstStyle/>
          <a:p>
            <a:pPr algn="l">
              <a:lnSpc>
                <a:spcPts val="3741"/>
              </a:lnSpc>
            </a:pPr>
            <a:r>
              <a:rPr lang="en-US" sz="2672">
                <a:solidFill>
                  <a:srgbClr val="FFFFFF"/>
                </a:solidFill>
                <a:latin typeface="Avenir"/>
                <a:ea typeface="Avenir"/>
                <a:cs typeface="Avenir"/>
                <a:sym typeface="Avenir"/>
              </a:rPr>
              <a:t>303.318.4242</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DAGxX0dIehA</dc:identifier>
  <dcterms:modified xsi:type="dcterms:W3CDTF">2011-08-01T06:04:30Z</dcterms:modified>
  <cp:revision>1</cp:revision>
  <dc:title>MHBHC KAP</dc:title>
</cp:coreProperties>
</file>