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78" r:id="rId4"/>
    <p:sldId id="279" r:id="rId5"/>
    <p:sldId id="272" r:id="rId6"/>
    <p:sldId id="271" r:id="rId7"/>
    <p:sldId id="259" r:id="rId8"/>
    <p:sldId id="276" r:id="rId9"/>
    <p:sldId id="258" r:id="rId10"/>
    <p:sldId id="268" r:id="rId11"/>
    <p:sldId id="260" r:id="rId12"/>
    <p:sldId id="261" r:id="rId13"/>
    <p:sldId id="266" r:id="rId14"/>
    <p:sldId id="262" r:id="rId15"/>
    <p:sldId id="263" r:id="rId16"/>
    <p:sldId id="274" r:id="rId17"/>
    <p:sldId id="273" r:id="rId18"/>
    <p:sldId id="267" r:id="rId19"/>
    <p:sldId id="269" r:id="rId20"/>
    <p:sldId id="270" r:id="rId21"/>
    <p:sldId id="277" r:id="rId2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A64B13B-CC42-B41D-61C2-FE5F4ED90ED8}" name="Brown, LeAnn (Grad School)" initials="BS" userId="S::ltbrown@hazeldenbettyford.edu::7b40bcf7-e0f2-4ac4-a321-642075d238e4" providerId="AD"/>
  <p188:author id="{BA897C54-0A72-A974-8DA8-2074252FAFD9}" name="Berg, Cassie" initials="CB" userId="S::cberg@hazeldenbettyford.edu::8c91eea4-1998-49fc-8432-3ed86329e7ac" providerId="AD"/>
  <p188:author id="{F3763763-5518-92E2-FAFE-ACBB5E6FBA0B}" name="Rio, Jennifer" initials="RJ" userId="S::jrio@hazeldenbettyford.edu::6bdacc6f-791c-49b7-825a-cc745eee05dd" providerId="AD"/>
  <p188:author id="{1B95F6A5-97AF-0C72-A9EB-7E7F45FE44C5}" name="Doyle, Kevin" initials="DK" userId="S::kdoyle@hazeldenbettyford.edu::85581810-1634-491b-8ab5-a754c04e2230" providerId="AD"/>
  <p188:author id="{B30D1AE5-B0D0-8E59-0376-DE148EA82FFB}" name="Gardner, Jeremiah" initials="JG" userId="S::jgardner@hazeldenbettyford.edu::4c7a3520-8f17-48b6-b8a8-32c77ba0f76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53BBD"/>
    <a:srgbClr val="00CDBD"/>
    <a:srgbClr val="FE5000"/>
    <a:srgbClr val="D0DF00"/>
    <a:srgbClr val="EAF4F7"/>
    <a:srgbClr val="EBF9FF"/>
    <a:srgbClr val="EBFFFE"/>
    <a:srgbClr val="CE0058"/>
    <a:srgbClr val="FEFFEB"/>
    <a:srgbClr val="F5F0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6111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611188"/>
          </a:xfrm>
          <a:prstGeom prst="rect">
            <a:avLst/>
          </a:prstGeom>
        </p:spPr>
        <p:txBody>
          <a:bodyPr vert="horz" lIns="91440" tIns="45720" rIns="91440" bIns="45720" rtlCol="0"/>
          <a:lstStyle>
            <a:lvl1pPr algn="r">
              <a:defRPr sz="1200"/>
            </a:lvl1pPr>
          </a:lstStyle>
          <a:p>
            <a:fld id="{04268B38-64BA-4D41-8849-391A6C689E0A}" type="datetimeFigureOut">
              <a:t>9/25/2026</a:t>
            </a:fld>
            <a:endParaRPr lang="en-US"/>
          </a:p>
        </p:txBody>
      </p:sp>
      <p:sp>
        <p:nvSpPr>
          <p:cNvPr id="4" name="Slide Image Placeholder 3"/>
          <p:cNvSpPr>
            <a:spLocks noGrp="1" noRot="1" noChangeAspect="1"/>
          </p:cNvSpPr>
          <p:nvPr>
            <p:ph type="sldImg" idx="2"/>
          </p:nvPr>
        </p:nvSpPr>
        <p:spPr>
          <a:xfrm>
            <a:off x="-228600" y="1524000"/>
            <a:ext cx="7315200" cy="41148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5867400"/>
            <a:ext cx="5486400" cy="48006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1580813"/>
            <a:ext cx="2971800" cy="6111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11580813"/>
            <a:ext cx="2971800" cy="611187"/>
          </a:xfrm>
          <a:prstGeom prst="rect">
            <a:avLst/>
          </a:prstGeom>
        </p:spPr>
        <p:txBody>
          <a:bodyPr vert="horz" lIns="91440" tIns="45720" rIns="91440" bIns="45720" rtlCol="0" anchor="b"/>
          <a:lstStyle>
            <a:lvl1pPr algn="r">
              <a:defRPr sz="1200"/>
            </a:lvl1pPr>
          </a:lstStyle>
          <a:p>
            <a:fld id="{976B8FB9-4720-4CB9-A949-D7BE253A96CC}" type="slidenum">
              <a:t>‹#›</a:t>
            </a:fld>
            <a:endParaRPr lang="en-US"/>
          </a:p>
        </p:txBody>
      </p:sp>
    </p:spTree>
    <p:extLst>
      <p:ext uri="{BB962C8B-B14F-4D97-AF65-F5344CB8AC3E}">
        <p14:creationId xmlns:p14="http://schemas.microsoft.com/office/powerpoint/2010/main" val="2246567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Today’s presentation explains why HBFGS created the Alternative Admissions Pathway, how it works, what we are learning from early outcomes, and how the School maintains academic rigor while expanding access. The central message is that this is a structured pathway, not a lowering of standards.</a:t>
            </a:r>
          </a:p>
          <a:p>
            <a:endParaRPr lang="en-US" b="1" i="1"/>
          </a:p>
          <a:p>
            <a:r>
              <a:rPr lang="en-US" b="1" i="1"/>
              <a:t>NOTE:</a:t>
            </a:r>
            <a:r>
              <a:rPr lang="en-US"/>
              <a:t> </a:t>
            </a:r>
            <a:r>
              <a:rPr lang="en-US" b="1"/>
              <a:t>Replace presenter name and credentials before presenting.</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We will move through the presentation in five parts: the context for the pathway, how it began, how admissions decisions are made, how quality is maintained, and what outcomes we are monitoring. This structure helps show that the pathway was developed intentionally and continues to be reviewed.</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Hazelden Betty Ford Graduate School has a focused mission: preparing future leaders in evidence-based care for addiction and mental health disorders. Students combine graduate-level academic learning with supervised clinical experience and develop the knowledge, skills, cultural humility, and ethical foundation needed for professional counseling practice.
Transition: This focused mission and practice-centered approach created the setting for HBFGS to consider a broader, but still rigorous, way of evaluating readiness for graduate study.
[Sources]
- Internal source: Mission.pdf, Hazelden Betty Ford Graduate School
- Internal source: HBFGS Program Review - Hybrid v2.docx</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HBFGS is a graduate school focused on preparing counselors for addiction and mental health care. Because our students are often adult learners with work, service, recovery, and life experience, HBFGS is well-positioned to evaluate readiness in a broader and more holistic way.</a:t>
            </a:r>
          </a:p>
        </p:txBody>
      </p:sp>
      <p:sp>
        <p:nvSpPr>
          <p:cNvPr id="4" name="Slide Number Placeholder 3"/>
          <p:cNvSpPr>
            <a:spLocks noGrp="1"/>
          </p:cNvSpPr>
          <p:nvPr>
            <p:ph type="sldNum" sz="quarter" idx="5"/>
          </p:nvPr>
        </p:nvSpPr>
        <p:spPr/>
        <p:txBody>
          <a:bodyPr/>
          <a:lstStyle/>
          <a:p>
            <a:fld id="{976B8FB9-4720-4CB9-A949-D7BE253A96CC}" type="slidenum">
              <a:rPr lang="en-US" smtClean="0"/>
              <a:t>5</a:t>
            </a:fld>
            <a:endParaRPr lang="en-US"/>
          </a:p>
        </p:txBody>
      </p:sp>
    </p:spTree>
    <p:extLst>
      <p:ext uri="{BB962C8B-B14F-4D97-AF65-F5344CB8AC3E}">
        <p14:creationId xmlns:p14="http://schemas.microsoft.com/office/powerpoint/2010/main" val="4108870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The Alternative Admissions Pathway is a structured admissions route for qualified applicants who do not hold a bachelor’s degree. Applicants must still demonstrate readiness through evidence such as experience, prior education, training, service, and achievement. If admitted, students complete the same curriculum and are held to the same academic standards as all other HBFGS students.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The pathway grew from several overlapping realities: qualified prospective students were being excluded by a degree-first model, the behavioral health workforce needed more prepared counselors, and many people connected to recovery or helping professions had meaningful experience but nontraditional educational histories. </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Use this slide to place AAP into the larger landscape of higher education change. The point is not that standards disappeared; the point is that assumptions about access and barriers were being reexamined.</a:t>
            </a:r>
          </a:p>
          <a:p>
            <a:endParaRPr lang="en-US"/>
          </a:p>
          <a:p>
            <a:r>
              <a:rPr lang="en-US"/>
              <a:t>2022 HLC Conference: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AAP emerged during a period when higher education was re-examining many long-standing assumptions. The 2022 HLC Conference, "Evolving Together," focused on how institutions could adapt to changing student needs and workforce realities. Across the sector, colleges were exploring alternative pathways, transfer reforms, and new ways of evaluating student readiness. The AAP reflects that broader conversation while maintaining the same commitment to academic quality and student success.</a:t>
            </a:r>
          </a:p>
          <a:p>
            <a:endParaRPr lang="en-US"/>
          </a:p>
          <a:p>
            <a:r>
              <a:rPr lang="en-US"/>
              <a:t>Degree models: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Institutions were beginning to rethink traditional degree structures and ask whether long-standing models were still the only way to demonstrate learning and competency. Examples included discussions about reduced-credit bachelor's degrees and alternative credential pathways.</a:t>
            </a:r>
          </a:p>
          <a:p>
            <a:endParaRPr lang="en-US"/>
          </a:p>
          <a:p>
            <a:r>
              <a:rPr lang="en-US"/>
              <a:t>Transfer barriers: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Higher education was also examining barriers that made it difficult for students to transfer credits or continue their education across institutions. Many were asking whether those obstacles were serving students or unnecessarily slowing educational progress.</a:t>
            </a:r>
          </a:p>
          <a:p>
            <a:endParaRPr lang="en-US"/>
          </a:p>
          <a:p>
            <a:r>
              <a:rPr lang="en-US"/>
              <a:t>Access concerns: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Colleges and universities were increasingly discussing access, affordability, and equity. There was growing scrutiny around whether traditional admissions and academic structures unintentionally created barriers for capable students.</a:t>
            </a:r>
          </a:p>
          <a:p>
            <a:endParaRPr lang="en-US"/>
          </a:p>
          <a:p>
            <a:r>
              <a:rPr lang="en-US"/>
              <a:t>Rosenberg book: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Brian Rosenberg's book </a:t>
            </a:r>
            <a:r>
              <a:rPr lang="en-US" sz="1200" b="0" i="1" kern="1200">
                <a:solidFill>
                  <a:schemeClr val="tx1"/>
                </a:solidFill>
                <a:effectLst/>
                <a:latin typeface="+mn-lt"/>
                <a:ea typeface="+mn-ea"/>
                <a:cs typeface="+mn-cs"/>
              </a:rPr>
              <a:t>Whatever It Is, I'm Against It</a:t>
            </a:r>
            <a:r>
              <a:rPr lang="en-US" sz="1200" b="0" i="0" kern="1200">
                <a:solidFill>
                  <a:schemeClr val="tx1"/>
                </a:solidFill>
                <a:effectLst/>
                <a:latin typeface="+mn-lt"/>
                <a:ea typeface="+mn-ea"/>
                <a:cs typeface="+mn-cs"/>
              </a:rPr>
              <a:t> became a useful framing text because it explores why higher education often struggles to change, even when there is broad agreement that innovation may be needed. The book helped reinforce the idea that institutions should periodically reexamine long-held assumptions.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The key point is that the Alternative Admissions Pathway did not emerge in isolation. It was developed during a period when higher education was broadly reconsidering how access, readiness, and student success should be defined.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slide helps normalize the idea of alternative entry routes. Keep the point simple: many professions use structured alternative pathways while maintaining clear standards.</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While the specifics differ by profession, alternative pathways are common across higher education and professional preparation. Many fields recognize prior experience, demonstrated competence, or nontraditional preparation routes while maintaining the same professional outcome and standards.</a:t>
            </a:r>
          </a:p>
          <a:p>
            <a:endParaRPr lang="en-US"/>
          </a:p>
          <a:p>
            <a:r>
              <a:rPr lang="en-US"/>
              <a:t>LAW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Several states allow aspiring attorneys to qualify for the bar exam through a supervised apprenticeship ("reading the law") rather than attending traditional law school. California, Virginia, Vermont, and Washington are commonly cited examples. The pathway is different, but the professional standard—the bar exam and licensure requirements—remains.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TEACHER</a:t>
            </a:r>
          </a:p>
          <a:p>
            <a:pPr fontAlgn="t"/>
            <a:r>
              <a:rPr lang="en-US" sz="1200" b="0" i="0" kern="1200">
                <a:solidFill>
                  <a:schemeClr val="tx1"/>
                </a:solidFill>
                <a:effectLst/>
                <a:latin typeface="+mn-lt"/>
                <a:ea typeface="+mn-ea"/>
                <a:cs typeface="+mn-cs"/>
              </a:rPr>
              <a:t>Most states have alternative teacher certification pathways for career changers and professionals with expertise in another field. These educators complete alternative preparation routes but ultimately meet the same certification standards required for public school teaching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r>
              <a:rPr lang="en-US"/>
              <a:t>NURSING</a:t>
            </a:r>
          </a:p>
          <a:p>
            <a:pPr fontAlgn="t"/>
            <a:r>
              <a:rPr lang="en-US" sz="1200" b="0" i="0" kern="1200">
                <a:solidFill>
                  <a:schemeClr val="tx1"/>
                </a:solidFill>
                <a:effectLst/>
                <a:latin typeface="+mn-lt"/>
                <a:ea typeface="+mn-ea"/>
                <a:cs typeface="+mn-cs"/>
              </a:rPr>
              <a:t>Nursing has long used bridge pathways such as:</a:t>
            </a:r>
          </a:p>
          <a:p>
            <a:pPr marL="171450" indent="-171450" fontAlgn="t">
              <a:buFont typeface="Arial" panose="020B0604020202020204" pitchFamily="34" charset="0"/>
              <a:buChar char="•"/>
            </a:pPr>
            <a:r>
              <a:rPr lang="en-US" sz="1200" b="0" i="0" kern="1200">
                <a:solidFill>
                  <a:schemeClr val="tx1"/>
                </a:solidFill>
                <a:effectLst/>
                <a:latin typeface="+mn-lt"/>
                <a:ea typeface="+mn-ea"/>
                <a:cs typeface="+mn-cs"/>
              </a:rPr>
              <a:t>LPN-to-RN</a:t>
            </a:r>
          </a:p>
          <a:p>
            <a:pPr marL="171450" indent="-171450" fontAlgn="t">
              <a:buFont typeface="Arial" panose="020B0604020202020204" pitchFamily="34" charset="0"/>
              <a:buChar char="•"/>
            </a:pPr>
            <a:r>
              <a:rPr lang="en-US" sz="1200" b="0" i="0" kern="1200">
                <a:solidFill>
                  <a:schemeClr val="tx1"/>
                </a:solidFill>
                <a:effectLst/>
                <a:latin typeface="+mn-lt"/>
                <a:ea typeface="+mn-ea"/>
                <a:cs typeface="+mn-cs"/>
              </a:rPr>
              <a:t>RN-to-BSN</a:t>
            </a:r>
          </a:p>
          <a:p>
            <a:pPr marL="171450" indent="-171450" fontAlgn="t">
              <a:buFont typeface="Arial" panose="020B0604020202020204" pitchFamily="34" charset="0"/>
              <a:buChar char="•"/>
            </a:pPr>
            <a:r>
              <a:rPr lang="en-US" sz="1200" b="0" i="0" kern="1200">
                <a:solidFill>
                  <a:schemeClr val="tx1"/>
                </a:solidFill>
                <a:effectLst/>
                <a:latin typeface="+mn-lt"/>
                <a:ea typeface="+mn-ea"/>
                <a:cs typeface="+mn-cs"/>
              </a:rPr>
              <a:t>RN-to-MSN</a:t>
            </a:r>
          </a:p>
          <a:p>
            <a:pPr fontAlgn="t"/>
            <a:r>
              <a:rPr lang="en-US" sz="1200" b="0" i="0" kern="1200">
                <a:solidFill>
                  <a:schemeClr val="tx1"/>
                </a:solidFill>
                <a:effectLst/>
                <a:latin typeface="+mn-lt"/>
                <a:ea typeface="+mn-ea"/>
                <a:cs typeface="+mn-cs"/>
              </a:rPr>
              <a:t>These recognize prior education and experience while still requiring graduates to meet professional and licensure standards.</a:t>
            </a:r>
          </a:p>
          <a:p>
            <a:pPr fontAlgn="t"/>
            <a:endParaRPr lang="en-US" sz="1200" b="0" i="0" kern="1200">
              <a:solidFill>
                <a:schemeClr val="tx1"/>
              </a:solidFill>
              <a:effectLst/>
              <a:latin typeface="+mn-lt"/>
              <a:ea typeface="+mn-ea"/>
              <a:cs typeface="+mn-cs"/>
            </a:endParaRPr>
          </a:p>
          <a:p>
            <a:pPr fontAlgn="t"/>
            <a:r>
              <a:rPr lang="en-US"/>
              <a:t>https://mastergradschools.com/master-admissions/can-you-get-a-masters-without-a-bachelors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The pathway was developed through a structured process. HBFGS identified the need, reviewed accreditor, licensure, and policy considerations, designed the pathway through faculty input, launched a pilot in 2023, and continues to evaluate outcomes. The important message is that this was planned, monitored, and refined — not created informally.</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The pathway may serve helping professionals, veterans, volunteers, and nontraditional learners whose readiness is not fully captured by a traditional academic transcript. These students may have taken different routes, but they share a purpose connected to service, counseling, and community impact.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Admissions standards are not determined casually or by one individual. They are shaped through accreditation expectations, faculty governance, and ongoing assessment. Faculty remain central to defining and evaluating readiness, while outcome monitoring helps ensure the pathway remains aligned with academic quality.</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Admission through the pathway is still a comprehensive review process. Applicants submit materials, eligibility is verified, faculty evaluate readiness, and decisions are made holistically based on evidence and program fit. The pathway gives qualified applicants access to consideration, not automatic admission.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The pathway changes how some students may enter the admissions process, but it does not change the curriculum, academic expectations, faculty oversight, or outcome standards. Access expands, but academic rigor remains the same.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4E735-A5A8-CB58-36C1-C2219DCEE4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9943B2-D656-6BDC-58C3-D4327BD05A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B15B2C-8B61-D132-A166-48C842CA12ED}"/>
              </a:ext>
            </a:extLst>
          </p:cNvPr>
          <p:cNvSpPr>
            <a:spLocks noGrp="1"/>
          </p:cNvSpPr>
          <p:nvPr>
            <p:ph type="body" idx="1"/>
          </p:nvPr>
        </p:nvSpPr>
        <p:spPr/>
        <p:txBody>
          <a:bodyPr/>
          <a:lstStyle/>
          <a:p>
            <a:pPr fontAlgn="t"/>
            <a:r>
              <a:rPr lang="en-US" sz="1200" b="0" i="0" kern="1200">
                <a:solidFill>
                  <a:schemeClr val="tx1"/>
                </a:solidFill>
                <a:effectLst/>
                <a:latin typeface="+mn-lt"/>
                <a:ea typeface="+mn-ea"/>
                <a:cs typeface="+mn-cs"/>
              </a:rPr>
              <a:t>We monitor academic performance, student success, and workforce impact to evaluate the effectiveness of the pathway. Early indicators are encouraging, with strong GPA performance, positive retention trends, and graduates entering the profession. Most importantly, we continue to monitor outcomes to ensure access and academic quality remain aligned.</a:t>
            </a:r>
          </a:p>
          <a:p>
            <a:pPr fontAlgn="t"/>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Early results are encouraging, and we remain committed to continuous evaluation and improvement.</a:t>
            </a:r>
          </a:p>
          <a:p>
            <a:pPr fontAlgn="t"/>
            <a:endParaRPr lang="en-US"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C229261-D822-6D40-81A2-69BA27272DB5}"/>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33567175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DA38E-51F0-5BB2-765C-777589C2A2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F5A455-4CFF-DC70-2D56-B08CA8B5D7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00A2AA-FBD1-85EA-D7ED-E0B71E0A0312}"/>
              </a:ext>
            </a:extLst>
          </p:cNvPr>
          <p:cNvSpPr>
            <a:spLocks noGrp="1"/>
          </p:cNvSpPr>
          <p:nvPr>
            <p:ph type="body" idx="1"/>
          </p:nvPr>
        </p:nvSpPr>
        <p:spPr/>
        <p:txBody>
          <a:bodyPr/>
          <a:lstStyle/>
          <a:p>
            <a:pPr fontAlgn="t"/>
            <a:r>
              <a:rPr lang="en-US" sz="1200" b="0" i="0" kern="1200">
                <a:solidFill>
                  <a:schemeClr val="tx1"/>
                </a:solidFill>
                <a:effectLst/>
                <a:latin typeface="+mn-lt"/>
                <a:ea typeface="+mn-ea"/>
                <a:cs typeface="+mn-cs"/>
              </a:rPr>
              <a:t>One important consideration is counselor licensure. Licensure requirements are determined by individual states, so requirements may vary and may change over time. HBFGS addresses this risk through student advising, outcome monitoring, and continuous review of the pathway. The purpose of this slide is to show that expanded access is paired with responsible oversight and attention to professional requirements.</a:t>
            </a:r>
          </a:p>
        </p:txBody>
      </p:sp>
      <p:sp>
        <p:nvSpPr>
          <p:cNvPr id="4" name="Slide Number Placeholder 3">
            <a:extLst>
              <a:ext uri="{FF2B5EF4-FFF2-40B4-BE49-F238E27FC236}">
                <a16:creationId xmlns:a16="http://schemas.microsoft.com/office/drawing/2014/main" id="{BC136631-69B3-0AC1-6590-10D3478AEA89}"/>
              </a:ext>
            </a:extLst>
          </p:cNvPr>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32733795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This slide shows that the AAP operates within a broader structure of governance and accountability. Faculty, academic committees, leadership, operations, and board-level visibility all contribute to oversight. The pathway continues to be monitored and refined through regular review.</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This slide connects the pathway back to mission. Many individuals in recovery or recovery-adjacent communities bring lived experience, service, resilience, and commitment to helping others. The pathway helps reduce unnecessary barriers for qualified applicants while supporting the workforce needed to serve individuals, families, and communities. </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The closing message is that the Alternative Admissions Pathway expands opportunity while maintaining excellence. It is mission-aligned, faculty-governed, data-informed, and continuously monitored. The final takeaway is simple: access and rigor can coexist.</a:t>
            </a:r>
          </a:p>
          <a:p>
            <a:pPr fontAlgn="t"/>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The Alternative Admissions Pathway is not about lowering standards. It is about recognizing readiness in more than one way while maintaining the same academic expectations for every HBFGS student.</a:t>
            </a:r>
          </a:p>
          <a:p>
            <a:pPr fontAlgn="t"/>
            <a:endParaRPr lang="en-US" sz="1200" b="0" i="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Key takeaway: </a:t>
            </a:r>
            <a:r>
              <a:rPr lang="en-US" sz="1200" b="0" i="0" kern="1200">
                <a:solidFill>
                  <a:schemeClr val="tx1"/>
                </a:solidFill>
                <a:effectLst/>
                <a:latin typeface="+mn-lt"/>
                <a:ea typeface="+mn-ea"/>
                <a:cs typeface="+mn-cs"/>
              </a:rPr>
              <a:t>When we broaden access to graduate education, we don't just change individual lives and careers. We strengthen the behavioral health workforce and help expand hope, healing, and recovery for more people. </a:t>
            </a:r>
          </a:p>
          <a:p>
            <a:endParaRPr lang="en-US"/>
          </a:p>
        </p:txBody>
      </p:sp>
      <p:sp>
        <p:nvSpPr>
          <p:cNvPr id="4" name="Slide Number Placeholder 3"/>
          <p:cNvSpPr>
            <a:spLocks noGrp="1"/>
          </p:cNvSpPr>
          <p:nvPr>
            <p:ph type="sldNum" sz="quarter" idx="5"/>
          </p:nvPr>
        </p:nvSpPr>
        <p:spPr/>
        <p:txBody>
          <a:bodyPr/>
          <a:lstStyle/>
          <a:p>
            <a:fld id="{976B8FB9-4720-4CB9-A949-D7BE253A96CC}" type="slidenum">
              <a:rPr lang="en-US" smtClean="0"/>
              <a:t>21</a:t>
            </a:fld>
            <a:endParaRPr lang="en-US"/>
          </a:p>
        </p:txBody>
      </p:sp>
    </p:spTree>
    <p:extLst>
      <p:ext uri="{BB962C8B-B14F-4D97-AF65-F5344CB8AC3E}">
        <p14:creationId xmlns:p14="http://schemas.microsoft.com/office/powerpoint/2010/main" val="342627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leanMaster">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6446520"/>
            <a:ext cx="11091672" cy="0"/>
          </a:xfrm>
          <a:prstGeom prst="line">
            <a:avLst/>
          </a:prstGeom>
          <a:noFill/>
          <a:ln w="7620">
            <a:solidFill>
              <a:srgbClr val="D6DEE6"/>
            </a:solidFill>
            <a:prstDash val="solid"/>
          </a:ln>
        </p:spPr>
        <p:txBody>
          <a:bodyPr/>
          <a:lstStyle/>
          <a:p>
            <a:endParaRPr lang="en-US"/>
          </a:p>
        </p:txBody>
      </p:sp>
      <p:sp>
        <p:nvSpPr>
          <p:cNvPr id="3" name="Text 1"/>
          <p:cNvSpPr/>
          <p:nvPr/>
        </p:nvSpPr>
        <p:spPr>
          <a:xfrm>
            <a:off x="658368" y="6528816"/>
            <a:ext cx="5029200" cy="164592"/>
          </a:xfrm>
          <a:prstGeom prst="rect">
            <a:avLst/>
          </a:prstGeom>
          <a:noFill/>
          <a:ln/>
        </p:spPr>
        <p:txBody>
          <a:bodyPr wrap="square" lIns="0" tIns="0" rIns="0" bIns="0" rtlCol="0" anchor="ctr"/>
          <a:lstStyle/>
          <a:p>
            <a:pPr marL="0" indent="0">
              <a:buNone/>
            </a:pPr>
            <a:r>
              <a:rPr lang="en-US" sz="750">
                <a:solidFill>
                  <a:srgbClr val="667085"/>
                </a:solidFill>
                <a:latin typeface="Aptos" pitchFamily="34" charset="0"/>
                <a:ea typeface="Aptos" pitchFamily="34" charset="-122"/>
                <a:cs typeface="Aptos" pitchFamily="34" charset="-120"/>
              </a:rPr>
              <a:t>Hazelden Betty Ford Graduate School</a:t>
            </a:r>
            <a:endParaRPr lang="en-US" sz="750"/>
          </a:p>
        </p:txBody>
      </p:sp>
      <p:sp>
        <p:nvSpPr>
          <p:cNvPr id="4" name="Text 2"/>
          <p:cNvSpPr/>
          <p:nvPr/>
        </p:nvSpPr>
        <p:spPr>
          <a:xfrm>
            <a:off x="7498080" y="6528816"/>
            <a:ext cx="4023360" cy="164592"/>
          </a:xfrm>
          <a:prstGeom prst="rect">
            <a:avLst/>
          </a:prstGeom>
          <a:noFill/>
          <a:ln/>
        </p:spPr>
        <p:txBody>
          <a:bodyPr wrap="square" lIns="0" tIns="0" rIns="0" bIns="0" rtlCol="0" anchor="ctr"/>
          <a:lstStyle/>
          <a:p>
            <a:pPr marL="0" indent="0" algn="r">
              <a:buNone/>
            </a:pPr>
            <a:r>
              <a:rPr lang="en-US" sz="750">
                <a:solidFill>
                  <a:srgbClr val="667085"/>
                </a:solidFill>
                <a:latin typeface="Aptos" pitchFamily="34" charset="0"/>
                <a:ea typeface="Aptos" pitchFamily="34" charset="-122"/>
                <a:cs typeface="Aptos" pitchFamily="34" charset="-120"/>
              </a:rPr>
              <a:t>Alternative Admissions Pathway</a:t>
            </a:r>
            <a:endParaRPr lang="en-US" sz="750"/>
          </a:p>
        </p:txBody>
      </p:sp>
      <p:sp>
        <p:nvSpPr>
          <p:cNvPr id="25" name="Slide Number Placeholder 0"/>
          <p:cNvSpPr>
            <a:spLocks noGrp="1"/>
          </p:cNvSpPr>
          <p:nvPr>
            <p:ph type="sldNum" sz="quarter" idx="4294967295"/>
          </p:nvPr>
        </p:nvSpPr>
        <p:spPr>
          <a:xfrm>
            <a:off x="11567160" y="6528816"/>
            <a:ext cx="800000" cy="300000"/>
          </a:xfrm>
          <a:prstGeom prst="rect">
            <a:avLst/>
          </a:prstGeom>
          <a:extLst>
            <a:ext uri="{C572A759-6A51-4108-AA02-DFA0A04FC94B}">
              <ma14:wrappingTextBoxFlag xmlns:ma14="http://schemas.microsoft.com/office/mac/drawingml/2011/main" xmlns="" val="0"/>
            </a:ext>
          </a:extLst>
        </p:spPr>
        <p:txBody>
          <a:bodyPr/>
          <a:lstStyle>
            <a:lvl1pPr>
              <a:defRPr sz="750">
                <a:solidFill>
                  <a:srgbClr val="667085"/>
                </a:solidFill>
                <a:latin typeface="Aptos"/>
                <a:ea typeface="Aptos"/>
                <a:cs typeface="Aptos"/>
              </a:defRPr>
            </a:lvl1pPr>
          </a:lstStyle>
          <a:p>
            <a:pPr algn="l"/>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HBFGS">
    <p:bg>
      <p:bgPr>
        <a:solidFill>
          <a:srgbClr val="F7F9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0587C"/>
          </a:solidFill>
          <a:ln w="12700">
            <a:solidFill>
              <a:srgbClr val="00587C"/>
            </a:solidFill>
            <a:prstDash val="solid"/>
          </a:ln>
        </p:spPr>
      </p:sp>
      <p:sp>
        <p:nvSpPr>
          <p:cNvPr id="3" name="Text 1"/>
          <p:cNvSpPr/>
          <p:nvPr/>
        </p:nvSpPr>
        <p:spPr>
          <a:xfrm>
            <a:off x="548640" y="6446520"/>
            <a:ext cx="5212080" cy="201168"/>
          </a:xfrm>
          <a:prstGeom prst="rect">
            <a:avLst/>
          </a:prstGeom>
          <a:noFill/>
          <a:ln/>
        </p:spPr>
        <p:txBody>
          <a:bodyPr wrap="square" lIns="0" tIns="0" rIns="0" bIns="0" rtlCol="0" anchor="ctr"/>
          <a:lstStyle/>
          <a:p>
            <a:pPr marL="0" indent="0">
              <a:buNone/>
            </a:pPr>
            <a:r>
              <a:rPr lang="en-US" sz="900" dirty="0">
                <a:solidFill>
                  <a:srgbClr val="667085"/>
                </a:solidFill>
                <a:latin typeface="Aptos" pitchFamily="34" charset="0"/>
                <a:ea typeface="Aptos" pitchFamily="34" charset="-122"/>
                <a:cs typeface="Aptos" pitchFamily="34" charset="-120"/>
              </a:rPr>
              <a:t>Hazelden Betty Ford Graduate School</a:t>
            </a:r>
            <a:endParaRPr lang="en-US" sz="900" dirty="0"/>
          </a:p>
        </p:txBody>
      </p:sp>
      <p:sp>
        <p:nvSpPr>
          <p:cNvPr id="4" name="Text 2"/>
          <p:cNvSpPr/>
          <p:nvPr/>
        </p:nvSpPr>
        <p:spPr>
          <a:xfrm>
            <a:off x="8412480" y="6446520"/>
            <a:ext cx="3200400" cy="201168"/>
          </a:xfrm>
          <a:prstGeom prst="rect">
            <a:avLst/>
          </a:prstGeom>
          <a:noFill/>
          <a:ln/>
        </p:spPr>
        <p:txBody>
          <a:bodyPr wrap="square" lIns="0" tIns="0" rIns="0" bIns="0" rtlCol="0" anchor="ctr"/>
          <a:lstStyle/>
          <a:p>
            <a:pPr marL="0" indent="0" algn="r">
              <a:buNone/>
            </a:pPr>
            <a:r>
              <a:rPr lang="en-US" sz="900" dirty="0">
                <a:solidFill>
                  <a:srgbClr val="667085"/>
                </a:solidFill>
                <a:latin typeface="Aptos" pitchFamily="34" charset="0"/>
                <a:ea typeface="Aptos" pitchFamily="34" charset="-122"/>
                <a:cs typeface="Aptos" pitchFamily="34" charset="-120"/>
              </a:rPr>
              <a:t>Alternative Admissions Pathway</a:t>
            </a:r>
            <a:endParaRPr lang="en-US" sz="900" dirty="0"/>
          </a:p>
        </p:txBody>
      </p:sp>
      <p:sp>
        <p:nvSpPr>
          <p:cNvPr id="25" name="Slide Number Placeholder 0"/>
          <p:cNvSpPr>
            <a:spLocks noGrp="1"/>
          </p:cNvSpPr>
          <p:nvPr>
            <p:ph type="sldNum" sz="quarter" idx="4294967295"/>
          </p:nvPr>
        </p:nvSpPr>
        <p:spPr>
          <a:xfrm>
            <a:off x="11658600" y="256032"/>
            <a:ext cx="800000" cy="300000"/>
          </a:xfrm>
          <a:prstGeom prst="rect">
            <a:avLst/>
          </a:prstGeom>
          <a:extLst>
            <a:ext uri="{C572A759-6A51-4108-AA02-DFA0A04FC94B}">
              <ma14:wrappingTextBoxFlag xmlns:ma14="http://schemas.microsoft.com/office/mac/drawingml/2011/main" xmlns="" val="0"/>
            </a:ext>
          </a:extLst>
        </p:spPr>
        <p:txBody>
          <a:bodyPr/>
          <a:lstStyle>
            <a:lvl1pPr>
              <a:defRPr sz="900">
                <a:solidFill>
                  <a:srgbClr val="98A2B3"/>
                </a:solidFill>
                <a:latin typeface="Aptos"/>
                <a:ea typeface="Aptos"/>
                <a:cs typeface="Aptos"/>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350691066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567160" y="6528816"/>
            <a:ext cx="800000" cy="300000"/>
          </a:xfrm>
          <a:prstGeom prst="rect">
            <a:avLst/>
          </a:prstGeom>
          <a:extLst>
            <a:ext uri="{C572A759-6A51-4108-AA02-DFA0A04FC94B}">
              <ma14:wrappingTextBoxFlag xmlns:ma14="http://schemas.microsoft.com/office/mac/drawingml/2011/main" xmlns="" val="0"/>
            </a:ext>
          </a:extLst>
        </p:spPr>
        <p:txBody>
          <a:bodyPr/>
          <a:lstStyle>
            <a:lvl1pPr>
              <a:defRPr sz="750">
                <a:solidFill>
                  <a:srgbClr val="667085"/>
                </a:solidFill>
                <a:latin typeface="Aptos"/>
                <a:ea typeface="Aptos"/>
                <a:cs typeface="Aptos"/>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5.svg"/><Relationship Id="rId4" Type="http://schemas.openxmlformats.org/officeDocument/2006/relationships/image" Target="../media/image14.svg"/></Relationships>
</file>

<file path=ppt/slides/_rels/slide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9.svg"/><Relationship Id="rId5" Type="http://schemas.openxmlformats.org/officeDocument/2006/relationships/image" Target="../media/image18.svg"/><Relationship Id="rId4" Type="http://schemas.openxmlformats.org/officeDocument/2006/relationships/image" Target="../media/image17.svg"/></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24.sv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3.svg"/><Relationship Id="rId5" Type="http://schemas.openxmlformats.org/officeDocument/2006/relationships/image" Target="../media/image22.svg"/><Relationship Id="rId4" Type="http://schemas.openxmlformats.org/officeDocument/2006/relationships/image" Target="../media/image21.svg"/></Relationships>
</file>

<file path=ppt/slides/_rels/slide10.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7.svg"/><Relationship Id="rId4" Type="http://schemas.openxmlformats.org/officeDocument/2006/relationships/image" Target="../media/image26.svg"/></Relationships>
</file>

<file path=ppt/slides/_rels/slide11.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8.svg"/><Relationship Id="rId7" Type="http://schemas.openxmlformats.org/officeDocument/2006/relationships/image" Target="../media/image31.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7.svg"/><Relationship Id="rId5" Type="http://schemas.openxmlformats.org/officeDocument/2006/relationships/image" Target="../media/image30.svg"/><Relationship Id="rId4" Type="http://schemas.openxmlformats.org/officeDocument/2006/relationships/image" Target="../media/image29.svg"/></Relationships>
</file>

<file path=ppt/slides/_rels/slide12.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5.svg"/><Relationship Id="rId5" Type="http://schemas.openxmlformats.org/officeDocument/2006/relationships/image" Target="../media/image18.svg"/><Relationship Id="rId4" Type="http://schemas.openxmlformats.org/officeDocument/2006/relationships/image" Target="../media/image34.svg"/></Relationships>
</file>

<file path=ppt/slides/_rels/slide13.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7.svg"/><Relationship Id="rId4" Type="http://schemas.openxmlformats.org/officeDocument/2006/relationships/image" Target="../media/image30.svg"/></Relationships>
</file>

<file path=ppt/slides/_rels/slide14.xml.rels><?xml version="1.0" encoding="UTF-8" standalone="yes"?>
<Relationships xmlns="http://schemas.openxmlformats.org/package/2006/relationships"><Relationship Id="rId3" Type="http://schemas.openxmlformats.org/officeDocument/2006/relationships/image" Target="../media/image38.svg"/><Relationship Id="rId7" Type="http://schemas.openxmlformats.org/officeDocument/2006/relationships/image" Target="../media/image42.sv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1.svg"/><Relationship Id="rId5" Type="http://schemas.openxmlformats.org/officeDocument/2006/relationships/image" Target="../media/image40.svg"/><Relationship Id="rId4" Type="http://schemas.openxmlformats.org/officeDocument/2006/relationships/image" Target="../media/image39.svg"/></Relationships>
</file>

<file path=ppt/slides/_rels/slide15.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6.svg"/><Relationship Id="rId5" Type="http://schemas.openxmlformats.org/officeDocument/2006/relationships/image" Target="../media/image45.svg"/><Relationship Id="rId4" Type="http://schemas.openxmlformats.org/officeDocument/2006/relationships/image" Target="../media/image44.svg"/></Relationships>
</file>

<file path=ppt/slides/_rels/slide16.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7.svg"/><Relationship Id="rId7" Type="http://schemas.openxmlformats.org/officeDocument/2006/relationships/image" Target="../media/image51.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0.svg"/><Relationship Id="rId5" Type="http://schemas.openxmlformats.org/officeDocument/2006/relationships/image" Target="../media/image49.svg"/><Relationship Id="rId4" Type="http://schemas.openxmlformats.org/officeDocument/2006/relationships/image" Target="../media/image48.svg"/></Relationships>
</file>

<file path=ppt/slides/_rels/slide17.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6.svg"/><Relationship Id="rId5" Type="http://schemas.openxmlformats.org/officeDocument/2006/relationships/image" Target="../media/image55.svg"/><Relationship Id="rId4" Type="http://schemas.openxmlformats.org/officeDocument/2006/relationships/image" Target="../media/image54.svg"/></Relationships>
</file>

<file path=ppt/slides/_rels/slide18.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57.svg"/><Relationship Id="rId7" Type="http://schemas.openxmlformats.org/officeDocument/2006/relationships/image" Target="../media/image61.sv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0.svg"/><Relationship Id="rId5" Type="http://schemas.openxmlformats.org/officeDocument/2006/relationships/image" Target="../media/image59.svg"/><Relationship Id="rId4" Type="http://schemas.openxmlformats.org/officeDocument/2006/relationships/image" Target="../media/image58.svg"/></Relationships>
</file>

<file path=ppt/slides/_rels/slide19.xml.rels><?xml version="1.0" encoding="UTF-8" standalone="yes"?>
<Relationships xmlns="http://schemas.openxmlformats.org/package/2006/relationships"><Relationship Id="rId3" Type="http://schemas.openxmlformats.org/officeDocument/2006/relationships/image" Target="../media/image63.svg"/><Relationship Id="rId7" Type="http://schemas.openxmlformats.org/officeDocument/2006/relationships/image" Target="../media/image66.sv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65.svg"/><Relationship Id="rId5" Type="http://schemas.openxmlformats.org/officeDocument/2006/relationships/image" Target="../media/image64.svg"/><Relationship Id="rId4" Type="http://schemas.openxmlformats.org/officeDocument/2006/relationships/image" Target="../media/image40.svg"/></Relationships>
</file>

<file path=ppt/slides/_rels/slide2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68.svg"/><Relationship Id="rId5" Type="http://schemas.openxmlformats.org/officeDocument/2006/relationships/image" Target="../media/image67.svg"/><Relationship Id="rId4" Type="http://schemas.openxmlformats.org/officeDocument/2006/relationships/image" Target="../media/image34.svg"/></Relationships>
</file>

<file path=ppt/slides/_rels/slide21.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69.jpeg"/><Relationship Id="rId7" Type="http://schemas.openxmlformats.org/officeDocument/2006/relationships/image" Target="../media/image73.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jpe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822960" y="1143000"/>
            <a:ext cx="6217920" cy="548640"/>
          </a:xfrm>
          <a:prstGeom prst="rect">
            <a:avLst/>
          </a:prstGeom>
          <a:noFill/>
          <a:ln/>
        </p:spPr>
        <p:txBody>
          <a:bodyPr wrap="square" lIns="0" tIns="0" rIns="0" bIns="0" rtlCol="0" anchor="ctr"/>
          <a:lstStyle/>
          <a:p>
            <a:pPr marL="0" indent="0">
              <a:buNone/>
            </a:pPr>
            <a:r>
              <a:rPr lang="en-US" sz="3000" b="1" dirty="0">
                <a:solidFill>
                  <a:schemeClr val="accent1"/>
                </a:solidFill>
                <a:latin typeface="Aptos Display" pitchFamily="34" charset="0"/>
                <a:ea typeface="Aptos Display" pitchFamily="34" charset="-122"/>
                <a:cs typeface="Aptos Display" pitchFamily="34" charset="-120"/>
              </a:rPr>
              <a:t>Alternative Admissions Pathway</a:t>
            </a:r>
            <a:endParaRPr lang="en-US" sz="3000" dirty="0">
              <a:solidFill>
                <a:schemeClr val="accent1"/>
              </a:solidFill>
            </a:endParaRPr>
          </a:p>
        </p:txBody>
      </p:sp>
      <p:sp>
        <p:nvSpPr>
          <p:cNvPr id="5" name="Text 3"/>
          <p:cNvSpPr/>
          <p:nvPr/>
        </p:nvSpPr>
        <p:spPr>
          <a:xfrm>
            <a:off x="841248" y="1828801"/>
            <a:ext cx="7921752" cy="320022"/>
          </a:xfrm>
          <a:prstGeom prst="rect">
            <a:avLst/>
          </a:prstGeom>
          <a:noFill/>
          <a:ln/>
        </p:spPr>
        <p:txBody>
          <a:bodyPr wrap="square" lIns="0" tIns="0" rIns="0" bIns="0" rtlCol="0" anchor="ctr"/>
          <a:lstStyle/>
          <a:p>
            <a:pPr marL="0" indent="0">
              <a:buNone/>
            </a:pPr>
            <a:r>
              <a:rPr lang="en-US" i="1" dirty="0">
                <a:solidFill>
                  <a:srgbClr val="00587C"/>
                </a:solidFill>
                <a:latin typeface="Aptos" pitchFamily="34" charset="0"/>
                <a:ea typeface="Aptos" pitchFamily="34" charset="-122"/>
                <a:cs typeface="Aptos" pitchFamily="34" charset="-120"/>
              </a:rPr>
              <a:t>Opening Doors, Changing Lives: How the Alternative Admissions Pathway Expands Opportunity, Strengthens the Workforce, and Empowers Recovery</a:t>
            </a:r>
            <a:endParaRPr lang="en-US" i="1" dirty="0"/>
          </a:p>
        </p:txBody>
      </p:sp>
      <p:sp>
        <p:nvSpPr>
          <p:cNvPr id="6" name="Shape 4"/>
          <p:cNvSpPr/>
          <p:nvPr/>
        </p:nvSpPr>
        <p:spPr>
          <a:xfrm flipV="1">
            <a:off x="841248" y="2440578"/>
            <a:ext cx="7758466" cy="0"/>
          </a:xfrm>
          <a:prstGeom prst="line">
            <a:avLst/>
          </a:prstGeom>
          <a:noFill/>
          <a:ln w="17780">
            <a:solidFill>
              <a:schemeClr val="accent1"/>
            </a:solidFill>
            <a:prstDash val="solid"/>
          </a:ln>
        </p:spPr>
        <p:txBody>
          <a:bodyPr/>
          <a:lstStyle/>
          <a:p>
            <a:endParaRPr lang="en-US"/>
          </a:p>
        </p:txBody>
      </p:sp>
      <p:sp>
        <p:nvSpPr>
          <p:cNvPr id="7" name="Text 5"/>
          <p:cNvSpPr/>
          <p:nvPr/>
        </p:nvSpPr>
        <p:spPr>
          <a:xfrm>
            <a:off x="841248" y="2719196"/>
            <a:ext cx="5303520" cy="219456"/>
          </a:xfrm>
          <a:prstGeom prst="rect">
            <a:avLst/>
          </a:prstGeom>
          <a:noFill/>
          <a:ln/>
        </p:spPr>
        <p:txBody>
          <a:bodyPr wrap="square" lIns="0" tIns="0" rIns="0" bIns="0" rtlCol="0" anchor="ctr"/>
          <a:lstStyle/>
          <a:p>
            <a:pPr marL="0" indent="0">
              <a:buNone/>
            </a:pPr>
            <a:endParaRPr lang="en-US" sz="1600" b="1" dirty="0">
              <a:solidFill>
                <a:srgbClr val="667085"/>
              </a:solidFill>
              <a:latin typeface="Aptos" pitchFamily="34" charset="0"/>
            </a:endParaRPr>
          </a:p>
          <a:p>
            <a:pPr marL="0" indent="0">
              <a:buNone/>
            </a:pPr>
            <a:endParaRPr lang="en-US" sz="1600" b="1" dirty="0">
              <a:solidFill>
                <a:srgbClr val="667085"/>
              </a:solidFill>
              <a:latin typeface="Aptos" pitchFamily="34" charset="0"/>
            </a:endParaRPr>
          </a:p>
          <a:p>
            <a:pPr marL="0" indent="0">
              <a:buNone/>
            </a:pPr>
            <a:endParaRPr lang="en-US" sz="1600" b="1" dirty="0">
              <a:solidFill>
                <a:srgbClr val="667085"/>
              </a:solidFill>
              <a:latin typeface="Aptos" pitchFamily="34" charset="0"/>
            </a:endParaRPr>
          </a:p>
          <a:p>
            <a:pPr marL="0" indent="0">
              <a:buNone/>
            </a:pPr>
            <a:r>
              <a:rPr lang="en-US" sz="1600" b="1" dirty="0">
                <a:solidFill>
                  <a:srgbClr val="667085"/>
                </a:solidFill>
                <a:latin typeface="Aptos" pitchFamily="34" charset="0"/>
              </a:rPr>
              <a:t>Kevin Doyle, Ed.D., LPC, LSATP</a:t>
            </a:r>
          </a:p>
          <a:p>
            <a:pPr marL="0" indent="0">
              <a:buNone/>
            </a:pPr>
            <a:r>
              <a:rPr lang="en-US" sz="1600" b="1" dirty="0">
                <a:solidFill>
                  <a:srgbClr val="667085"/>
                </a:solidFill>
                <a:latin typeface="Aptos" pitchFamily="34" charset="0"/>
              </a:rPr>
              <a:t>President/CEO</a:t>
            </a:r>
          </a:p>
          <a:p>
            <a:pPr marL="0" indent="0">
              <a:buNone/>
            </a:pPr>
            <a:endParaRPr lang="en-US" sz="1600" b="1" dirty="0">
              <a:solidFill>
                <a:srgbClr val="667085"/>
              </a:solidFill>
              <a:latin typeface="Aptos" pitchFamily="34" charset="0"/>
            </a:endParaRPr>
          </a:p>
          <a:p>
            <a:pPr marL="0" indent="0">
              <a:buNone/>
            </a:pPr>
            <a:r>
              <a:rPr lang="en-US" sz="1600" b="1" dirty="0">
                <a:solidFill>
                  <a:srgbClr val="667085"/>
                </a:solidFill>
                <a:latin typeface="Aptos" pitchFamily="34" charset="0"/>
              </a:rPr>
              <a:t>John Solomon, M.A., LPC</a:t>
            </a:r>
          </a:p>
          <a:p>
            <a:pPr marL="0" indent="0">
              <a:buNone/>
            </a:pPr>
            <a:r>
              <a:rPr lang="en-US" sz="1600" b="1" dirty="0">
                <a:solidFill>
                  <a:srgbClr val="667085"/>
                </a:solidFill>
                <a:latin typeface="Aptos" pitchFamily="34" charset="0"/>
              </a:rPr>
              <a:t>Executive Director, Lifelong Recovery </a:t>
            </a:r>
            <a:endParaRPr lang="en-US" sz="1600" dirty="0"/>
          </a:p>
        </p:txBody>
      </p:sp>
      <p:sp>
        <p:nvSpPr>
          <p:cNvPr id="8" name="Text 6"/>
          <p:cNvSpPr/>
          <p:nvPr/>
        </p:nvSpPr>
        <p:spPr>
          <a:xfrm>
            <a:off x="841248" y="4041648"/>
            <a:ext cx="5029200" cy="621792"/>
          </a:xfrm>
          <a:prstGeom prst="rect">
            <a:avLst/>
          </a:prstGeom>
          <a:noFill/>
          <a:ln/>
        </p:spPr>
        <p:txBody>
          <a:bodyPr wrap="square" lIns="0" tIns="0" rIns="0" bIns="0" rtlCol="0" anchor="ctr"/>
          <a:lstStyle/>
          <a:p>
            <a:pPr marL="0" indent="0">
              <a:buNone/>
            </a:pPr>
            <a:r>
              <a:rPr lang="en-US" sz="1400" dirty="0">
                <a:solidFill>
                  <a:srgbClr val="667085"/>
                </a:solidFill>
                <a:latin typeface="Aptos" pitchFamily="34" charset="0"/>
                <a:ea typeface="Aptos" pitchFamily="34" charset="-122"/>
                <a:cs typeface="Aptos" pitchFamily="34" charset="-120"/>
              </a:rPr>
              <a:t>Hazelden Betty Ford Graduate School</a:t>
            </a:r>
          </a:p>
          <a:p>
            <a:pPr marL="0" indent="0">
              <a:buNone/>
            </a:pPr>
            <a:r>
              <a:rPr lang="en-US" sz="1400" dirty="0">
                <a:solidFill>
                  <a:srgbClr val="667085"/>
                </a:solidFill>
                <a:latin typeface="Aptos" pitchFamily="34" charset="0"/>
              </a:rPr>
              <a:t>Hazelden Betty Ford Foundation</a:t>
            </a:r>
            <a:endParaRPr lang="en-US" sz="1400" dirty="0"/>
          </a:p>
        </p:txBody>
      </p:sp>
      <p:sp>
        <p:nvSpPr>
          <p:cNvPr id="25" name="Slide Number Placeholder 0"/>
          <p:cNvSpPr>
            <a:spLocks noGrp="1"/>
          </p:cNvSpPr>
          <p:nvPr>
            <p:ph type="sldNum" sz="quarter" idx="4294967295"/>
          </p:nvPr>
        </p:nvSpPr>
        <p:spPr>
          <a:xfrm>
            <a:off x="11567160" y="6528816"/>
            <a:ext cx="800000" cy="300000"/>
          </a:xfrm>
          <a:prstGeom prst="rect">
            <a:avLst/>
          </a:prstGeom>
          <a:extLst>
            <a:ext uri="{C572A759-6A51-4108-AA02-DFA0A04FC94B}">
              <ma14:wrappingTextBoxFlag xmlns:ma14="http://schemas.microsoft.com/office/mac/drawingml/2011/main" xmlns="" val="0"/>
            </a:ext>
          </a:extLst>
        </p:spPr>
        <p:txBody>
          <a:bodyPr/>
          <a:lstStyle>
            <a:lvl1pPr>
              <a:defRPr sz="750">
                <a:solidFill>
                  <a:srgbClr val="667085"/>
                </a:solidFill>
                <a:latin typeface="Aptos"/>
                <a:ea typeface="Aptos"/>
                <a:cs typeface="Aptos"/>
              </a:defRPr>
            </a:lvl1pPr>
          </a:lstStyle>
          <a:p>
            <a:pPr algn="l"/>
            <a:fld id="{F7021451-1387-4CA6-816F-3879F97B5CBC}" type="slidenum">
              <a:rPr lang="en-US" b="0"/>
              <a:t>1</a:t>
            </a:fld>
            <a:endParaRPr lang="en-US"/>
          </a:p>
        </p:txBody>
      </p:sp>
      <p:pic>
        <p:nvPicPr>
          <p:cNvPr id="14" name="Picture 13">
            <a:extLst>
              <a:ext uri="{FF2B5EF4-FFF2-40B4-BE49-F238E27FC236}">
                <a16:creationId xmlns:a16="http://schemas.microsoft.com/office/drawing/2014/main" id="{A8165CEA-5B9B-7891-7096-47AEE513AA0C}"/>
              </a:ext>
            </a:extLst>
          </p:cNvPr>
          <p:cNvPicPr>
            <a:picLocks noChangeAspect="1"/>
          </p:cNvPicPr>
          <p:nvPr/>
        </p:nvPicPr>
        <p:blipFill>
          <a:blip r:embed="rId3"/>
          <a:stretch>
            <a:fillRect/>
          </a:stretch>
        </p:blipFill>
        <p:spPr>
          <a:xfrm>
            <a:off x="7683331" y="2713103"/>
            <a:ext cx="4383769" cy="396571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Text 1"/>
          <p:cNvSpPr/>
          <p:nvPr/>
        </p:nvSpPr>
        <p:spPr>
          <a:xfrm>
            <a:off x="658368" y="594360"/>
            <a:ext cx="10835640" cy="502920"/>
          </a:xfrm>
          <a:prstGeom prst="rect">
            <a:avLst/>
          </a:prstGeom>
          <a:noFill/>
          <a:ln/>
        </p:spPr>
        <p:txBody>
          <a:bodyPr wrap="square" lIns="0" tIns="0" rIns="0" bIns="0" rtlCol="0" anchor="ctr"/>
          <a:lstStyle/>
          <a:p>
            <a:pPr marL="0" indent="0">
              <a:buNone/>
            </a:pPr>
            <a:r>
              <a:rPr lang="en-US" sz="2500" b="1">
                <a:ln w="0"/>
                <a:solidFill>
                  <a:schemeClr val="accent1"/>
                </a:solidFill>
                <a:latin typeface="Aptos Display" pitchFamily="34" charset="0"/>
                <a:ea typeface="Aptos Display" pitchFamily="34" charset="-122"/>
                <a:cs typeface="Aptos Display" pitchFamily="34" charset="-120"/>
              </a:rPr>
              <a:t>Today’s Roadmap</a:t>
            </a:r>
            <a:endParaRPr lang="en-US" sz="2500" b="1">
              <a:ln w="0"/>
              <a:solidFill>
                <a:schemeClr val="accent1"/>
              </a:solidFill>
            </a:endParaRPr>
          </a:p>
        </p:txBody>
      </p:sp>
      <p:sp>
        <p:nvSpPr>
          <p:cNvPr id="4" name="Shape 2"/>
          <p:cNvSpPr/>
          <p:nvPr/>
        </p:nvSpPr>
        <p:spPr>
          <a:xfrm>
            <a:off x="658368" y="1207008"/>
            <a:ext cx="10881360" cy="0"/>
          </a:xfrm>
          <a:prstGeom prst="line">
            <a:avLst/>
          </a:prstGeom>
          <a:noFill/>
          <a:ln w="12700">
            <a:solidFill>
              <a:srgbClr val="D6DEE6"/>
            </a:solidFill>
            <a:prstDash val="solid"/>
          </a:ln>
        </p:spPr>
        <p:txBody>
          <a:bodyPr/>
          <a:lstStyle/>
          <a:p>
            <a:endParaRPr lang="en-US"/>
          </a:p>
        </p:txBody>
      </p:sp>
      <p:sp>
        <p:nvSpPr>
          <p:cNvPr id="5" name="Shape 3"/>
          <p:cNvSpPr/>
          <p:nvPr/>
        </p:nvSpPr>
        <p:spPr>
          <a:xfrm>
            <a:off x="1051560" y="2026203"/>
            <a:ext cx="1417320" cy="0"/>
          </a:xfrm>
          <a:prstGeom prst="line">
            <a:avLst/>
          </a:prstGeom>
          <a:noFill/>
          <a:ln w="16510">
            <a:solidFill>
              <a:srgbClr val="D6DEE6"/>
            </a:solidFill>
            <a:prstDash val="solid"/>
          </a:ln>
        </p:spPr>
        <p:txBody>
          <a:bodyPr/>
          <a:lstStyle/>
          <a:p>
            <a:endParaRPr lang="en-US"/>
          </a:p>
        </p:txBody>
      </p:sp>
      <p:sp>
        <p:nvSpPr>
          <p:cNvPr id="6" name="Shape 4"/>
          <p:cNvSpPr/>
          <p:nvPr/>
        </p:nvSpPr>
        <p:spPr>
          <a:xfrm>
            <a:off x="1289304" y="1600200"/>
            <a:ext cx="841248" cy="841248"/>
          </a:xfrm>
          <a:prstGeom prst="ellipse">
            <a:avLst/>
          </a:prstGeom>
          <a:solidFill>
            <a:srgbClr val="00587C"/>
          </a:solidFill>
          <a:ln w="12700">
            <a:solidFill>
              <a:srgbClr val="00587C"/>
            </a:solidFill>
            <a:prstDash val="solid"/>
          </a:ln>
        </p:spPr>
        <p:txBody>
          <a:bodyPr/>
          <a:lstStyle/>
          <a:p>
            <a:endParaRPr lang="en-US"/>
          </a:p>
        </p:txBody>
      </p:sp>
      <p:sp>
        <p:nvSpPr>
          <p:cNvPr id="7" name="Text 5"/>
          <p:cNvSpPr/>
          <p:nvPr/>
        </p:nvSpPr>
        <p:spPr>
          <a:xfrm>
            <a:off x="1289304" y="1901952"/>
            <a:ext cx="841248" cy="201168"/>
          </a:xfrm>
          <a:prstGeom prst="rect">
            <a:avLst/>
          </a:prstGeom>
          <a:noFill/>
          <a:ln/>
        </p:spPr>
        <p:txBody>
          <a:bodyPr wrap="square" lIns="0" tIns="0" rIns="0" bIns="0" rtlCol="0" anchor="ctr"/>
          <a:lstStyle/>
          <a:p>
            <a:pPr marL="0" indent="0" algn="ctr">
              <a:buNone/>
            </a:pPr>
            <a:r>
              <a:rPr lang="en-US" sz="3200" b="1">
                <a:solidFill>
                  <a:srgbClr val="FFFFFF"/>
                </a:solidFill>
                <a:latin typeface="Aptos" pitchFamily="34" charset="0"/>
                <a:ea typeface="Aptos" pitchFamily="34" charset="-122"/>
                <a:cs typeface="Aptos" pitchFamily="34" charset="-120"/>
              </a:rPr>
              <a:t>1</a:t>
            </a:r>
            <a:endParaRPr lang="en-US" sz="3200"/>
          </a:p>
        </p:txBody>
      </p:sp>
      <p:sp>
        <p:nvSpPr>
          <p:cNvPr id="8" name="Shape 6"/>
          <p:cNvSpPr/>
          <p:nvPr/>
        </p:nvSpPr>
        <p:spPr>
          <a:xfrm>
            <a:off x="1051560" y="2697480"/>
            <a:ext cx="1316736" cy="1316736"/>
          </a:xfrm>
          <a:prstGeom prst="ellipse">
            <a:avLst/>
          </a:prstGeom>
          <a:solidFill>
            <a:srgbClr val="FFFFFF"/>
          </a:solidFill>
          <a:ln w="15240">
            <a:solidFill>
              <a:srgbClr val="00587C"/>
            </a:solidFill>
            <a:prstDash val="solid"/>
          </a:ln>
        </p:spPr>
        <p:txBody>
          <a:bodyPr/>
          <a:lstStyle/>
          <a:p>
            <a:endParaRPr lang="en-US"/>
          </a:p>
        </p:txBody>
      </p:sp>
      <p:pic>
        <p:nvPicPr>
          <p:cNvPr id="9"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1288" y="2807208"/>
            <a:ext cx="1097280" cy="1097280"/>
          </a:xfrm>
          <a:prstGeom prst="rect">
            <a:avLst/>
          </a:prstGeom>
        </p:spPr>
      </p:pic>
      <p:sp>
        <p:nvSpPr>
          <p:cNvPr id="10" name="Text 7"/>
          <p:cNvSpPr/>
          <p:nvPr/>
        </p:nvSpPr>
        <p:spPr>
          <a:xfrm>
            <a:off x="822960" y="4187952"/>
            <a:ext cx="1783080" cy="228600"/>
          </a:xfrm>
          <a:prstGeom prst="rect">
            <a:avLst/>
          </a:prstGeom>
          <a:noFill/>
          <a:ln/>
        </p:spPr>
        <p:txBody>
          <a:bodyPr wrap="square" lIns="0" tIns="0" rIns="0" bIns="0" rtlCol="0" anchor="ctr"/>
          <a:lstStyle/>
          <a:p>
            <a:pPr marL="0" indent="0" algn="ctr">
              <a:buNone/>
            </a:pPr>
            <a:r>
              <a:rPr lang="en-US" sz="2000" b="1">
                <a:solidFill>
                  <a:srgbClr val="00587C"/>
                </a:solidFill>
                <a:latin typeface="Aptos Display" pitchFamily="34" charset="0"/>
                <a:ea typeface="Aptos Display" pitchFamily="34" charset="-122"/>
                <a:cs typeface="Aptos Display" pitchFamily="34" charset="-120"/>
              </a:rPr>
              <a:t>Context</a:t>
            </a:r>
            <a:endParaRPr lang="en-US" sz="2000"/>
          </a:p>
        </p:txBody>
      </p:sp>
      <p:sp>
        <p:nvSpPr>
          <p:cNvPr id="11" name="Text 8"/>
          <p:cNvSpPr/>
          <p:nvPr/>
        </p:nvSpPr>
        <p:spPr>
          <a:xfrm>
            <a:off x="731520" y="4553712"/>
            <a:ext cx="1965960" cy="384048"/>
          </a:xfrm>
          <a:prstGeom prst="rect">
            <a:avLst/>
          </a:prstGeom>
          <a:noFill/>
          <a:ln/>
        </p:spPr>
        <p:txBody>
          <a:bodyPr wrap="square" lIns="127" tIns="127" rIns="127" bIns="127" rtlCol="0" anchor="ctr">
            <a:normAutofit/>
          </a:bodyPr>
          <a:lstStyle/>
          <a:p>
            <a:pPr marL="0" indent="0" algn="ctr">
              <a:buNone/>
            </a:pPr>
            <a:r>
              <a:rPr lang="en-US" sz="1400">
                <a:solidFill>
                  <a:schemeClr val="accent1"/>
                </a:solidFill>
                <a:latin typeface="Aptos" pitchFamily="34" charset="0"/>
                <a:ea typeface="Aptos" pitchFamily="34" charset="-122"/>
                <a:cs typeface="Aptos" pitchFamily="34" charset="-120"/>
              </a:rPr>
              <a:t>Why the pathway matters</a:t>
            </a:r>
            <a:endParaRPr lang="en-US" sz="1400">
              <a:solidFill>
                <a:schemeClr val="accent1"/>
              </a:solidFill>
            </a:endParaRPr>
          </a:p>
        </p:txBody>
      </p:sp>
      <p:sp>
        <p:nvSpPr>
          <p:cNvPr id="12" name="Shape 9"/>
          <p:cNvSpPr/>
          <p:nvPr/>
        </p:nvSpPr>
        <p:spPr>
          <a:xfrm>
            <a:off x="3154680" y="2022617"/>
            <a:ext cx="1417320" cy="0"/>
          </a:xfrm>
          <a:prstGeom prst="line">
            <a:avLst/>
          </a:prstGeom>
          <a:noFill/>
          <a:ln w="16510">
            <a:solidFill>
              <a:srgbClr val="D6DEE6"/>
            </a:solidFill>
            <a:prstDash val="solid"/>
          </a:ln>
        </p:spPr>
        <p:txBody>
          <a:bodyPr/>
          <a:lstStyle/>
          <a:p>
            <a:endParaRPr lang="en-US"/>
          </a:p>
        </p:txBody>
      </p:sp>
      <p:sp>
        <p:nvSpPr>
          <p:cNvPr id="13" name="Shape 10"/>
          <p:cNvSpPr/>
          <p:nvPr/>
        </p:nvSpPr>
        <p:spPr>
          <a:xfrm>
            <a:off x="3392424" y="1600200"/>
            <a:ext cx="841248" cy="841248"/>
          </a:xfrm>
          <a:prstGeom prst="ellipse">
            <a:avLst/>
          </a:prstGeom>
          <a:solidFill>
            <a:srgbClr val="D0DF00"/>
          </a:solidFill>
          <a:ln w="12700">
            <a:solidFill>
              <a:srgbClr val="D0DF00"/>
            </a:solidFill>
            <a:prstDash val="solid"/>
          </a:ln>
        </p:spPr>
        <p:txBody>
          <a:bodyPr/>
          <a:lstStyle/>
          <a:p>
            <a:endParaRPr lang="en-US"/>
          </a:p>
        </p:txBody>
      </p:sp>
      <p:sp>
        <p:nvSpPr>
          <p:cNvPr id="14" name="Text 11"/>
          <p:cNvSpPr/>
          <p:nvPr/>
        </p:nvSpPr>
        <p:spPr>
          <a:xfrm>
            <a:off x="3392424" y="1920240"/>
            <a:ext cx="841248" cy="201168"/>
          </a:xfrm>
          <a:prstGeom prst="rect">
            <a:avLst/>
          </a:prstGeom>
          <a:noFill/>
          <a:ln/>
        </p:spPr>
        <p:txBody>
          <a:bodyPr wrap="square" lIns="0" tIns="0" rIns="0" bIns="0" rtlCol="0" anchor="ctr"/>
          <a:lstStyle/>
          <a:p>
            <a:pPr marL="0" indent="0" algn="ctr">
              <a:buNone/>
            </a:pPr>
            <a:r>
              <a:rPr lang="en-US" sz="3200" b="1">
                <a:solidFill>
                  <a:srgbClr val="FFFFFF"/>
                </a:solidFill>
                <a:latin typeface="Aptos" pitchFamily="34" charset="0"/>
                <a:ea typeface="Aptos" pitchFamily="34" charset="-122"/>
                <a:cs typeface="Aptos" pitchFamily="34" charset="-120"/>
              </a:rPr>
              <a:t>2</a:t>
            </a:r>
            <a:endParaRPr lang="en-US" sz="3200"/>
          </a:p>
        </p:txBody>
      </p:sp>
      <p:sp>
        <p:nvSpPr>
          <p:cNvPr id="15" name="Shape 12"/>
          <p:cNvSpPr/>
          <p:nvPr/>
        </p:nvSpPr>
        <p:spPr>
          <a:xfrm>
            <a:off x="3154680" y="2697480"/>
            <a:ext cx="1316736" cy="1316736"/>
          </a:xfrm>
          <a:prstGeom prst="ellipse">
            <a:avLst/>
          </a:prstGeom>
          <a:noFill/>
          <a:ln w="15240">
            <a:solidFill>
              <a:srgbClr val="D0DF00"/>
            </a:solidFill>
            <a:prstDash val="solid"/>
          </a:ln>
        </p:spPr>
        <p:txBody>
          <a:bodyPr/>
          <a:lstStyle/>
          <a:p>
            <a:endParaRPr lang="en-US"/>
          </a:p>
        </p:txBody>
      </p:sp>
      <p:pic>
        <p:nvPicPr>
          <p:cNvPr id="1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165793" y="2807208"/>
            <a:ext cx="1097280" cy="1097280"/>
          </a:xfrm>
          <a:prstGeom prst="rect">
            <a:avLst/>
          </a:prstGeom>
        </p:spPr>
      </p:pic>
      <p:sp>
        <p:nvSpPr>
          <p:cNvPr id="17" name="Text 13"/>
          <p:cNvSpPr/>
          <p:nvPr/>
        </p:nvSpPr>
        <p:spPr>
          <a:xfrm>
            <a:off x="2926080" y="4187952"/>
            <a:ext cx="1783080" cy="228600"/>
          </a:xfrm>
          <a:prstGeom prst="rect">
            <a:avLst/>
          </a:prstGeom>
          <a:noFill/>
          <a:ln/>
        </p:spPr>
        <p:txBody>
          <a:bodyPr wrap="square" lIns="0" tIns="0" rIns="0" bIns="0" rtlCol="0" anchor="ctr"/>
          <a:lstStyle/>
          <a:p>
            <a:pPr marL="0" indent="0" algn="ctr">
              <a:buNone/>
            </a:pPr>
            <a:r>
              <a:rPr lang="en-US" sz="2000" b="1">
                <a:solidFill>
                  <a:schemeClr val="accent1"/>
                </a:solidFill>
                <a:latin typeface="Aptos Display" pitchFamily="34" charset="0"/>
                <a:ea typeface="Aptos Display" pitchFamily="34" charset="-122"/>
                <a:cs typeface="Aptos Display" pitchFamily="34" charset="-120"/>
              </a:rPr>
              <a:t>Origin</a:t>
            </a:r>
            <a:endParaRPr lang="en-US" sz="2000">
              <a:solidFill>
                <a:schemeClr val="accent1"/>
              </a:solidFill>
            </a:endParaRPr>
          </a:p>
        </p:txBody>
      </p:sp>
      <p:sp>
        <p:nvSpPr>
          <p:cNvPr id="18" name="Text 14"/>
          <p:cNvSpPr/>
          <p:nvPr/>
        </p:nvSpPr>
        <p:spPr>
          <a:xfrm>
            <a:off x="2834640" y="4553712"/>
            <a:ext cx="1965960" cy="384048"/>
          </a:xfrm>
          <a:prstGeom prst="rect">
            <a:avLst/>
          </a:prstGeom>
          <a:noFill/>
          <a:ln/>
        </p:spPr>
        <p:txBody>
          <a:bodyPr wrap="square" lIns="127" tIns="127" rIns="127" bIns="127" rtlCol="0" anchor="ctr">
            <a:normAutofit/>
          </a:bodyPr>
          <a:lstStyle/>
          <a:p>
            <a:pPr marL="0" indent="0" algn="ctr">
              <a:buNone/>
            </a:pPr>
            <a:r>
              <a:rPr lang="en-US" sz="1400">
                <a:solidFill>
                  <a:schemeClr val="accent1"/>
                </a:solidFill>
                <a:latin typeface="Aptos" pitchFamily="34" charset="0"/>
                <a:ea typeface="Aptos" pitchFamily="34" charset="-122"/>
                <a:cs typeface="Aptos" pitchFamily="34" charset="-120"/>
              </a:rPr>
              <a:t>How AAP came to be</a:t>
            </a:r>
            <a:endParaRPr lang="en-US" sz="1400">
              <a:solidFill>
                <a:schemeClr val="accent1"/>
              </a:solidFill>
            </a:endParaRPr>
          </a:p>
        </p:txBody>
      </p:sp>
      <p:sp>
        <p:nvSpPr>
          <p:cNvPr id="19" name="Shape 15"/>
          <p:cNvSpPr/>
          <p:nvPr/>
        </p:nvSpPr>
        <p:spPr>
          <a:xfrm>
            <a:off x="5234850" y="2031582"/>
            <a:ext cx="1417320" cy="0"/>
          </a:xfrm>
          <a:prstGeom prst="line">
            <a:avLst/>
          </a:prstGeom>
          <a:noFill/>
          <a:ln w="16510">
            <a:solidFill>
              <a:srgbClr val="D6DEE6"/>
            </a:solidFill>
            <a:prstDash val="solid"/>
          </a:ln>
        </p:spPr>
        <p:txBody>
          <a:bodyPr/>
          <a:lstStyle/>
          <a:p>
            <a:endParaRPr lang="en-US"/>
          </a:p>
        </p:txBody>
      </p:sp>
      <p:sp>
        <p:nvSpPr>
          <p:cNvPr id="20" name="Shape 16"/>
          <p:cNvSpPr/>
          <p:nvPr/>
        </p:nvSpPr>
        <p:spPr>
          <a:xfrm>
            <a:off x="5495544" y="1600200"/>
            <a:ext cx="841248" cy="841248"/>
          </a:xfrm>
          <a:prstGeom prst="ellipse">
            <a:avLst/>
          </a:prstGeom>
          <a:solidFill>
            <a:srgbClr val="FE5000"/>
          </a:solidFill>
          <a:ln w="12700">
            <a:solidFill>
              <a:srgbClr val="C99700"/>
            </a:solidFill>
            <a:prstDash val="solid"/>
          </a:ln>
        </p:spPr>
        <p:txBody>
          <a:bodyPr/>
          <a:lstStyle/>
          <a:p>
            <a:endParaRPr lang="en-US"/>
          </a:p>
        </p:txBody>
      </p:sp>
      <p:sp>
        <p:nvSpPr>
          <p:cNvPr id="21" name="Text 17"/>
          <p:cNvSpPr/>
          <p:nvPr/>
        </p:nvSpPr>
        <p:spPr>
          <a:xfrm>
            <a:off x="5495544" y="1901952"/>
            <a:ext cx="841248" cy="201168"/>
          </a:xfrm>
          <a:prstGeom prst="rect">
            <a:avLst/>
          </a:prstGeom>
          <a:noFill/>
          <a:ln/>
        </p:spPr>
        <p:txBody>
          <a:bodyPr wrap="square" lIns="0" tIns="0" rIns="0" bIns="0" rtlCol="0" anchor="ctr"/>
          <a:lstStyle/>
          <a:p>
            <a:pPr marL="0" indent="0" algn="ctr">
              <a:buNone/>
            </a:pPr>
            <a:r>
              <a:rPr lang="en-US" sz="2800" b="1">
                <a:solidFill>
                  <a:srgbClr val="FFFFFF"/>
                </a:solidFill>
                <a:latin typeface="Aptos" pitchFamily="34" charset="0"/>
                <a:ea typeface="Aptos" pitchFamily="34" charset="-122"/>
                <a:cs typeface="Aptos" pitchFamily="34" charset="-120"/>
              </a:rPr>
              <a:t>3</a:t>
            </a:r>
            <a:endParaRPr lang="en-US" sz="2800"/>
          </a:p>
        </p:txBody>
      </p:sp>
      <p:sp>
        <p:nvSpPr>
          <p:cNvPr id="22" name="Shape 18"/>
          <p:cNvSpPr/>
          <p:nvPr/>
        </p:nvSpPr>
        <p:spPr>
          <a:xfrm>
            <a:off x="5257800" y="2697480"/>
            <a:ext cx="1316736" cy="1316736"/>
          </a:xfrm>
          <a:prstGeom prst="ellipse">
            <a:avLst/>
          </a:prstGeom>
          <a:solidFill>
            <a:srgbClr val="FFFFFF"/>
          </a:solidFill>
          <a:ln w="15240">
            <a:solidFill>
              <a:srgbClr val="FE5000"/>
            </a:solidFill>
            <a:prstDash val="solid"/>
          </a:ln>
        </p:spPr>
        <p:txBody>
          <a:bodyPr/>
          <a:lstStyle/>
          <a:p>
            <a:endParaRPr lang="en-US"/>
          </a:p>
        </p:txBody>
      </p:sp>
      <p:pic>
        <p:nvPicPr>
          <p:cNvPr id="23"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367528" y="2807208"/>
            <a:ext cx="1097280" cy="1097280"/>
          </a:xfrm>
          <a:prstGeom prst="rect">
            <a:avLst/>
          </a:prstGeom>
        </p:spPr>
      </p:pic>
      <p:sp>
        <p:nvSpPr>
          <p:cNvPr id="24" name="Text 19"/>
          <p:cNvSpPr/>
          <p:nvPr/>
        </p:nvSpPr>
        <p:spPr>
          <a:xfrm>
            <a:off x="5029200" y="4187952"/>
            <a:ext cx="1783080" cy="228600"/>
          </a:xfrm>
          <a:prstGeom prst="rect">
            <a:avLst/>
          </a:prstGeom>
          <a:noFill/>
          <a:ln/>
        </p:spPr>
        <p:txBody>
          <a:bodyPr wrap="square" lIns="0" tIns="0" rIns="0" bIns="0" rtlCol="0" anchor="ctr"/>
          <a:lstStyle/>
          <a:p>
            <a:pPr marL="0" indent="0" algn="ctr">
              <a:buNone/>
            </a:pPr>
            <a:r>
              <a:rPr lang="en-US" sz="2000" b="1">
                <a:solidFill>
                  <a:schemeClr val="accent1"/>
                </a:solidFill>
                <a:latin typeface="Aptos Display" pitchFamily="34" charset="0"/>
                <a:ea typeface="Aptos Display" pitchFamily="34" charset="-122"/>
                <a:cs typeface="Aptos Display" pitchFamily="34" charset="-120"/>
              </a:rPr>
              <a:t>Design</a:t>
            </a:r>
            <a:endParaRPr lang="en-US" sz="2000">
              <a:solidFill>
                <a:schemeClr val="accent1"/>
              </a:solidFill>
            </a:endParaRPr>
          </a:p>
        </p:txBody>
      </p:sp>
      <p:sp>
        <p:nvSpPr>
          <p:cNvPr id="25" name="Text 20"/>
          <p:cNvSpPr/>
          <p:nvPr/>
        </p:nvSpPr>
        <p:spPr>
          <a:xfrm>
            <a:off x="4937760" y="4553712"/>
            <a:ext cx="1965960" cy="384048"/>
          </a:xfrm>
          <a:prstGeom prst="rect">
            <a:avLst/>
          </a:prstGeom>
          <a:noFill/>
          <a:ln/>
        </p:spPr>
        <p:txBody>
          <a:bodyPr wrap="square" lIns="127" tIns="127" rIns="127" bIns="127" rtlCol="0" anchor="ctr">
            <a:noAutofit/>
          </a:bodyPr>
          <a:lstStyle/>
          <a:p>
            <a:pPr marL="0" indent="0" algn="ctr">
              <a:buNone/>
            </a:pPr>
            <a:r>
              <a:rPr lang="en-US" sz="1400">
                <a:solidFill>
                  <a:schemeClr val="accent1"/>
                </a:solidFill>
                <a:latin typeface="Aptos" pitchFamily="34" charset="0"/>
                <a:ea typeface="Aptos" pitchFamily="34" charset="-122"/>
                <a:cs typeface="Aptos" pitchFamily="34" charset="-120"/>
              </a:rPr>
              <a:t>How admissions decisions are made</a:t>
            </a:r>
            <a:endParaRPr lang="en-US" sz="1400">
              <a:solidFill>
                <a:schemeClr val="accent1"/>
              </a:solidFill>
            </a:endParaRPr>
          </a:p>
        </p:txBody>
      </p:sp>
      <p:sp>
        <p:nvSpPr>
          <p:cNvPr id="26" name="Shape 21"/>
          <p:cNvSpPr/>
          <p:nvPr/>
        </p:nvSpPr>
        <p:spPr>
          <a:xfrm>
            <a:off x="7310628" y="2031582"/>
            <a:ext cx="1417320" cy="0"/>
          </a:xfrm>
          <a:prstGeom prst="line">
            <a:avLst/>
          </a:prstGeom>
          <a:noFill/>
          <a:ln w="16510">
            <a:solidFill>
              <a:srgbClr val="D6DEE6"/>
            </a:solidFill>
            <a:prstDash val="solid"/>
          </a:ln>
        </p:spPr>
        <p:txBody>
          <a:bodyPr/>
          <a:lstStyle/>
          <a:p>
            <a:endParaRPr lang="en-US"/>
          </a:p>
        </p:txBody>
      </p:sp>
      <p:sp>
        <p:nvSpPr>
          <p:cNvPr id="27" name="Shape 22"/>
          <p:cNvSpPr/>
          <p:nvPr/>
        </p:nvSpPr>
        <p:spPr>
          <a:xfrm>
            <a:off x="7598664" y="1600200"/>
            <a:ext cx="841248" cy="841248"/>
          </a:xfrm>
          <a:prstGeom prst="ellipse">
            <a:avLst/>
          </a:prstGeom>
          <a:solidFill>
            <a:srgbClr val="00CDBD"/>
          </a:solidFill>
          <a:ln w="12700">
            <a:noFill/>
            <a:prstDash val="solid"/>
          </a:ln>
        </p:spPr>
        <p:txBody>
          <a:bodyPr/>
          <a:lstStyle/>
          <a:p>
            <a:endParaRPr lang="en-US"/>
          </a:p>
        </p:txBody>
      </p:sp>
      <p:sp>
        <p:nvSpPr>
          <p:cNvPr id="28" name="Text 23"/>
          <p:cNvSpPr/>
          <p:nvPr/>
        </p:nvSpPr>
        <p:spPr>
          <a:xfrm>
            <a:off x="7598664" y="1920240"/>
            <a:ext cx="841248" cy="201168"/>
          </a:xfrm>
          <a:prstGeom prst="rect">
            <a:avLst/>
          </a:prstGeom>
          <a:noFill/>
          <a:ln/>
        </p:spPr>
        <p:txBody>
          <a:bodyPr wrap="square" lIns="0" tIns="0" rIns="0" bIns="0" rtlCol="0" anchor="ctr"/>
          <a:lstStyle/>
          <a:p>
            <a:pPr marL="0" indent="0" algn="ctr">
              <a:buNone/>
            </a:pPr>
            <a:r>
              <a:rPr lang="en-US" sz="2800" b="1">
                <a:solidFill>
                  <a:srgbClr val="FFFFFF"/>
                </a:solidFill>
                <a:latin typeface="Aptos" pitchFamily="34" charset="0"/>
                <a:ea typeface="Aptos" pitchFamily="34" charset="-122"/>
                <a:cs typeface="Aptos" pitchFamily="34" charset="-120"/>
              </a:rPr>
              <a:t>4</a:t>
            </a:r>
            <a:endParaRPr lang="en-US" sz="2800"/>
          </a:p>
        </p:txBody>
      </p:sp>
      <p:sp>
        <p:nvSpPr>
          <p:cNvPr id="29" name="Shape 24"/>
          <p:cNvSpPr/>
          <p:nvPr/>
        </p:nvSpPr>
        <p:spPr>
          <a:xfrm>
            <a:off x="7360920" y="2697480"/>
            <a:ext cx="1316736" cy="1316736"/>
          </a:xfrm>
          <a:prstGeom prst="ellipse">
            <a:avLst/>
          </a:prstGeom>
          <a:solidFill>
            <a:srgbClr val="FFFFFF"/>
          </a:solidFill>
          <a:ln w="15240">
            <a:solidFill>
              <a:srgbClr val="00CDBD"/>
            </a:solidFill>
            <a:prstDash val="solid"/>
          </a:ln>
        </p:spPr>
        <p:txBody>
          <a:bodyPr/>
          <a:lstStyle/>
          <a:p>
            <a:endParaRPr lang="en-US"/>
          </a:p>
        </p:txBody>
      </p:sp>
      <p:pic>
        <p:nvPicPr>
          <p:cNvPr id="3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470648" y="2807208"/>
            <a:ext cx="1097280" cy="1097280"/>
          </a:xfrm>
          <a:prstGeom prst="rect">
            <a:avLst/>
          </a:prstGeom>
        </p:spPr>
      </p:pic>
      <p:sp>
        <p:nvSpPr>
          <p:cNvPr id="31" name="Text 25"/>
          <p:cNvSpPr/>
          <p:nvPr/>
        </p:nvSpPr>
        <p:spPr>
          <a:xfrm>
            <a:off x="7132320" y="4187952"/>
            <a:ext cx="1783080" cy="228600"/>
          </a:xfrm>
          <a:prstGeom prst="rect">
            <a:avLst/>
          </a:prstGeom>
          <a:noFill/>
          <a:ln/>
        </p:spPr>
        <p:txBody>
          <a:bodyPr wrap="square" lIns="0" tIns="0" rIns="0" bIns="0" rtlCol="0" anchor="ctr"/>
          <a:lstStyle/>
          <a:p>
            <a:pPr marL="0" indent="0" algn="ctr">
              <a:buNone/>
            </a:pPr>
            <a:r>
              <a:rPr lang="en-US" sz="2000" b="1">
                <a:solidFill>
                  <a:schemeClr val="accent1"/>
                </a:solidFill>
                <a:latin typeface="Aptos Display" pitchFamily="34" charset="0"/>
                <a:ea typeface="Aptos Display" pitchFamily="34" charset="-122"/>
                <a:cs typeface="Aptos Display" pitchFamily="34" charset="-120"/>
              </a:rPr>
              <a:t>Quality</a:t>
            </a:r>
            <a:endParaRPr lang="en-US" sz="2000">
              <a:solidFill>
                <a:schemeClr val="accent1"/>
              </a:solidFill>
            </a:endParaRPr>
          </a:p>
        </p:txBody>
      </p:sp>
      <p:sp>
        <p:nvSpPr>
          <p:cNvPr id="42" name="Shape 21">
            <a:extLst>
              <a:ext uri="{FF2B5EF4-FFF2-40B4-BE49-F238E27FC236}">
                <a16:creationId xmlns:a16="http://schemas.microsoft.com/office/drawing/2014/main" id="{DDB05051-A5B5-475F-B9BC-A4BDBDFBAAE3}"/>
              </a:ext>
            </a:extLst>
          </p:cNvPr>
          <p:cNvSpPr/>
          <p:nvPr/>
        </p:nvSpPr>
        <p:spPr>
          <a:xfrm>
            <a:off x="9464040" y="2017418"/>
            <a:ext cx="1417320" cy="0"/>
          </a:xfrm>
          <a:prstGeom prst="line">
            <a:avLst/>
          </a:prstGeom>
          <a:noFill/>
          <a:ln w="16510">
            <a:solidFill>
              <a:srgbClr val="D6DEE6"/>
            </a:solidFill>
            <a:prstDash val="solid"/>
          </a:ln>
        </p:spPr>
        <p:txBody>
          <a:bodyPr/>
          <a:lstStyle/>
          <a:p>
            <a:endParaRPr lang="en-US"/>
          </a:p>
        </p:txBody>
      </p:sp>
      <p:sp>
        <p:nvSpPr>
          <p:cNvPr id="32" name="Text 26"/>
          <p:cNvSpPr/>
          <p:nvPr/>
        </p:nvSpPr>
        <p:spPr>
          <a:xfrm>
            <a:off x="7040880" y="4553712"/>
            <a:ext cx="1965960" cy="384048"/>
          </a:xfrm>
          <a:prstGeom prst="rect">
            <a:avLst/>
          </a:prstGeom>
          <a:noFill/>
          <a:ln/>
        </p:spPr>
        <p:txBody>
          <a:bodyPr wrap="square" lIns="127" tIns="127" rIns="127" bIns="127" rtlCol="0" anchor="ctr">
            <a:noAutofit/>
          </a:bodyPr>
          <a:lstStyle/>
          <a:p>
            <a:pPr marL="0" indent="0" algn="ctr">
              <a:buNone/>
            </a:pPr>
            <a:r>
              <a:rPr lang="en-US" sz="1400">
                <a:solidFill>
                  <a:schemeClr val="accent1"/>
                </a:solidFill>
                <a:latin typeface="Aptos" pitchFamily="34" charset="0"/>
                <a:ea typeface="Aptos" pitchFamily="34" charset="-122"/>
                <a:cs typeface="Aptos" pitchFamily="34" charset="-120"/>
              </a:rPr>
              <a:t>Rigor, standards, oversight</a:t>
            </a:r>
            <a:endParaRPr lang="en-US" sz="1400">
              <a:solidFill>
                <a:schemeClr val="accent1"/>
              </a:solidFill>
            </a:endParaRPr>
          </a:p>
        </p:txBody>
      </p:sp>
      <p:sp>
        <p:nvSpPr>
          <p:cNvPr id="33" name="Shape 27"/>
          <p:cNvSpPr/>
          <p:nvPr/>
        </p:nvSpPr>
        <p:spPr>
          <a:xfrm>
            <a:off x="9601200" y="2103120"/>
            <a:ext cx="1417320" cy="0"/>
          </a:xfrm>
          <a:prstGeom prst="line">
            <a:avLst/>
          </a:prstGeom>
          <a:noFill/>
          <a:ln w="16510">
            <a:solidFill>
              <a:srgbClr val="FFFFFF"/>
            </a:solidFill>
            <a:prstDash val="solid"/>
          </a:ln>
        </p:spPr>
        <p:txBody>
          <a:bodyPr/>
          <a:lstStyle/>
          <a:p>
            <a:endParaRPr lang="en-US"/>
          </a:p>
        </p:txBody>
      </p:sp>
      <p:sp>
        <p:nvSpPr>
          <p:cNvPr id="34" name="Shape 28"/>
          <p:cNvSpPr/>
          <p:nvPr/>
        </p:nvSpPr>
        <p:spPr>
          <a:xfrm>
            <a:off x="9701784" y="1600200"/>
            <a:ext cx="841248" cy="841248"/>
          </a:xfrm>
          <a:prstGeom prst="ellipse">
            <a:avLst/>
          </a:prstGeom>
          <a:solidFill>
            <a:srgbClr val="753BBD"/>
          </a:solidFill>
          <a:ln w="12700">
            <a:solidFill>
              <a:srgbClr val="753BBD"/>
            </a:solidFill>
            <a:prstDash val="solid"/>
          </a:ln>
        </p:spPr>
        <p:txBody>
          <a:bodyPr/>
          <a:lstStyle/>
          <a:p>
            <a:endParaRPr lang="en-US"/>
          </a:p>
        </p:txBody>
      </p:sp>
      <p:sp>
        <p:nvSpPr>
          <p:cNvPr id="35" name="Text 29"/>
          <p:cNvSpPr/>
          <p:nvPr/>
        </p:nvSpPr>
        <p:spPr>
          <a:xfrm>
            <a:off x="9701784" y="1901952"/>
            <a:ext cx="841248" cy="201168"/>
          </a:xfrm>
          <a:prstGeom prst="rect">
            <a:avLst/>
          </a:prstGeom>
          <a:noFill/>
          <a:ln/>
        </p:spPr>
        <p:txBody>
          <a:bodyPr wrap="square" lIns="0" tIns="0" rIns="0" bIns="0" rtlCol="0" anchor="ctr"/>
          <a:lstStyle/>
          <a:p>
            <a:pPr marL="0" indent="0" algn="ctr">
              <a:buNone/>
            </a:pPr>
            <a:r>
              <a:rPr lang="en-US" sz="2800" b="1">
                <a:solidFill>
                  <a:srgbClr val="FFFFFF"/>
                </a:solidFill>
                <a:latin typeface="Aptos" pitchFamily="34" charset="0"/>
                <a:ea typeface="Aptos" pitchFamily="34" charset="-122"/>
                <a:cs typeface="Aptos" pitchFamily="34" charset="-120"/>
              </a:rPr>
              <a:t>5</a:t>
            </a:r>
            <a:endParaRPr lang="en-US" sz="2800"/>
          </a:p>
        </p:txBody>
      </p:sp>
      <p:sp>
        <p:nvSpPr>
          <p:cNvPr id="36" name="Shape 30"/>
          <p:cNvSpPr/>
          <p:nvPr/>
        </p:nvSpPr>
        <p:spPr>
          <a:xfrm>
            <a:off x="9464040" y="2697480"/>
            <a:ext cx="1316736" cy="1316736"/>
          </a:xfrm>
          <a:prstGeom prst="ellipse">
            <a:avLst/>
          </a:prstGeom>
          <a:solidFill>
            <a:srgbClr val="FFFFFF"/>
          </a:solidFill>
          <a:ln w="15240">
            <a:solidFill>
              <a:srgbClr val="753BBD"/>
            </a:solidFill>
            <a:prstDash val="solid"/>
          </a:ln>
        </p:spPr>
        <p:txBody>
          <a:bodyPr/>
          <a:lstStyle/>
          <a:p>
            <a:endParaRPr lang="en-US"/>
          </a:p>
        </p:txBody>
      </p:sp>
      <p:pic>
        <p:nvPicPr>
          <p:cNvPr id="37"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573768" y="2807208"/>
            <a:ext cx="1097280" cy="1097280"/>
          </a:xfrm>
          <a:prstGeom prst="rect">
            <a:avLst/>
          </a:prstGeom>
        </p:spPr>
      </p:pic>
      <p:sp>
        <p:nvSpPr>
          <p:cNvPr id="38" name="Text 31"/>
          <p:cNvSpPr/>
          <p:nvPr/>
        </p:nvSpPr>
        <p:spPr>
          <a:xfrm>
            <a:off x="9235440" y="4187952"/>
            <a:ext cx="1783080" cy="228600"/>
          </a:xfrm>
          <a:prstGeom prst="rect">
            <a:avLst/>
          </a:prstGeom>
          <a:noFill/>
          <a:ln/>
        </p:spPr>
        <p:txBody>
          <a:bodyPr wrap="square" lIns="0" tIns="0" rIns="0" bIns="0" rtlCol="0" anchor="ctr"/>
          <a:lstStyle/>
          <a:p>
            <a:pPr marL="0" indent="0" algn="ctr">
              <a:buNone/>
            </a:pPr>
            <a:r>
              <a:rPr lang="en-US" sz="2000" b="1">
                <a:solidFill>
                  <a:schemeClr val="accent1"/>
                </a:solidFill>
                <a:latin typeface="Aptos Display" pitchFamily="34" charset="0"/>
                <a:ea typeface="Aptos Display" pitchFamily="34" charset="-122"/>
                <a:cs typeface="Aptos Display" pitchFamily="34" charset="-120"/>
              </a:rPr>
              <a:t>Outcomes</a:t>
            </a:r>
            <a:endParaRPr lang="en-US" sz="2000">
              <a:solidFill>
                <a:schemeClr val="accent1"/>
              </a:solidFill>
            </a:endParaRPr>
          </a:p>
        </p:txBody>
      </p:sp>
      <p:sp>
        <p:nvSpPr>
          <p:cNvPr id="39" name="Text 32"/>
          <p:cNvSpPr/>
          <p:nvPr/>
        </p:nvSpPr>
        <p:spPr>
          <a:xfrm>
            <a:off x="9144000" y="4553712"/>
            <a:ext cx="1965960" cy="384048"/>
          </a:xfrm>
          <a:prstGeom prst="rect">
            <a:avLst/>
          </a:prstGeom>
          <a:noFill/>
          <a:ln/>
        </p:spPr>
        <p:txBody>
          <a:bodyPr wrap="square" lIns="127" tIns="127" rIns="127" bIns="127" rtlCol="0" anchor="ctr">
            <a:normAutofit/>
          </a:bodyPr>
          <a:lstStyle/>
          <a:p>
            <a:pPr marL="0" indent="0" algn="ctr">
              <a:buNone/>
            </a:pPr>
            <a:r>
              <a:rPr lang="en-US" sz="1400">
                <a:solidFill>
                  <a:schemeClr val="accent1"/>
                </a:solidFill>
                <a:latin typeface="Aptos" pitchFamily="34" charset="0"/>
                <a:ea typeface="Aptos" pitchFamily="34" charset="-122"/>
                <a:cs typeface="Aptos" pitchFamily="34" charset="-120"/>
              </a:rPr>
              <a:t>What early data show</a:t>
            </a:r>
            <a:endParaRPr lang="en-US" sz="1400">
              <a:solidFill>
                <a:schemeClr val="accent1"/>
              </a:solidFill>
            </a:endParaRPr>
          </a:p>
        </p:txBody>
      </p:sp>
      <p:sp>
        <p:nvSpPr>
          <p:cNvPr id="41" name="Slide Number Placeholder 0"/>
          <p:cNvSpPr>
            <a:spLocks noGrp="1"/>
          </p:cNvSpPr>
          <p:nvPr>
            <p:ph type="sldNum" sz="quarter" idx="4294967295"/>
          </p:nvPr>
        </p:nvSpPr>
        <p:spPr>
          <a:xfrm>
            <a:off x="11567160" y="6528816"/>
            <a:ext cx="800000" cy="300000"/>
          </a:xfrm>
          <a:prstGeom prst="rect">
            <a:avLst/>
          </a:prstGeom>
          <a:extLst>
            <a:ext uri="{C572A759-6A51-4108-AA02-DFA0A04FC94B}">
              <ma14:wrappingTextBoxFlag xmlns:ma14="http://schemas.microsoft.com/office/mac/drawingml/2011/main" xmlns="" val="0"/>
            </a:ext>
          </a:extLst>
        </p:spPr>
        <p:txBody>
          <a:bodyPr/>
          <a:lstStyle>
            <a:lvl1pPr>
              <a:defRPr sz="750">
                <a:solidFill>
                  <a:srgbClr val="667085"/>
                </a:solidFill>
                <a:latin typeface="Aptos"/>
                <a:ea typeface="Aptos"/>
                <a:cs typeface="Aptos"/>
              </a:defRPr>
            </a:lvl1pPr>
          </a:lstStyle>
          <a:p>
            <a:pPr algn="l"/>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1">
    <p:bg>
      <p:bgPr>
        <a:solidFill>
          <a:srgbClr val="FAFBFC"/>
        </a:solidFill>
        <a:effectLst/>
      </p:bgPr>
    </p:bg>
    <p:spTree>
      <p:nvGrpSpPr>
        <p:cNvPr id="1" name=""/>
        <p:cNvGrpSpPr/>
        <p:nvPr/>
      </p:nvGrpSpPr>
      <p:grpSpPr>
        <a:xfrm>
          <a:off x="0" y="0"/>
          <a:ext cx="1" cy="1"/>
          <a:chOff x="0" y="0"/>
          <a:chExt cx="1" cy="1"/>
        </a:xfrm>
      </p:grpSpPr>
      <p:sp>
        <p:nvSpPr>
          <p:cNvPr id="3" name="Text 1"/>
          <p:cNvSpPr/>
          <p:nvPr/>
        </p:nvSpPr>
        <p:spPr>
          <a:xfrm>
            <a:off x="11384280" y="384048"/>
            <a:ext cx="228600" cy="201168"/>
          </a:xfrm>
          <a:prstGeom prst="rect">
            <a:avLst/>
          </a:prstGeom>
          <a:noFill/>
          <a:ln/>
        </p:spPr>
        <p:txBody>
          <a:bodyPr wrap="square" lIns="0" tIns="0" rIns="0" bIns="0" rtlCol="0" anchor="ctr"/>
          <a:lstStyle/>
          <a:p>
            <a:pPr marL="0" indent="0" algn="r">
              <a:buNone/>
            </a:pPr>
            <a:r>
              <a:rPr lang="en-US" sz="900" dirty="0">
                <a:solidFill>
                  <a:srgbClr val="98A2B3"/>
                </a:solidFill>
                <a:latin typeface="Aptos" pitchFamily="34" charset="0"/>
                <a:ea typeface="Aptos" pitchFamily="34" charset="-122"/>
                <a:cs typeface="Aptos" pitchFamily="34" charset="-120"/>
              </a:rPr>
              <a:t>2</a:t>
            </a:r>
            <a:endParaRPr lang="en-US" sz="900" dirty="0"/>
          </a:p>
        </p:txBody>
      </p:sp>
      <p:sp>
        <p:nvSpPr>
          <p:cNvPr id="5" name="Text 3"/>
          <p:cNvSpPr/>
          <p:nvPr/>
        </p:nvSpPr>
        <p:spPr>
          <a:xfrm>
            <a:off x="585216" y="1243584"/>
            <a:ext cx="10698480" cy="292608"/>
          </a:xfrm>
          <a:prstGeom prst="rect">
            <a:avLst/>
          </a:prstGeom>
          <a:noFill/>
          <a:ln/>
        </p:spPr>
        <p:txBody>
          <a:bodyPr wrap="square" lIns="0" tIns="0" rIns="0" bIns="0" rtlCol="0" anchor="ctr"/>
          <a:lstStyle/>
          <a:p>
            <a:pPr marL="0" indent="0">
              <a:buNone/>
            </a:pPr>
            <a:r>
              <a:rPr lang="en-US" dirty="0">
                <a:solidFill>
                  <a:schemeClr val="accent1"/>
                </a:solidFill>
                <a:latin typeface="Aptos" pitchFamily="34" charset="0"/>
                <a:ea typeface="Aptos" pitchFamily="34" charset="-122"/>
                <a:cs typeface="Aptos" pitchFamily="34" charset="-120"/>
              </a:rPr>
              <a:t>A national nonprofit helping individuals, families, and communities affected by addiction.</a:t>
            </a:r>
            <a:endParaRPr lang="en-US" dirty="0">
              <a:solidFill>
                <a:schemeClr val="accent1"/>
              </a:solidFill>
            </a:endParaRPr>
          </a:p>
        </p:txBody>
      </p:sp>
      <p:sp>
        <p:nvSpPr>
          <p:cNvPr id="6" name="Text 4"/>
          <p:cNvSpPr/>
          <p:nvPr/>
        </p:nvSpPr>
        <p:spPr>
          <a:xfrm>
            <a:off x="585216" y="6464808"/>
            <a:ext cx="2971800" cy="164592"/>
          </a:xfrm>
          <a:prstGeom prst="rect">
            <a:avLst/>
          </a:prstGeom>
          <a:noFill/>
          <a:ln/>
        </p:spPr>
        <p:txBody>
          <a:bodyPr wrap="square" lIns="0" tIns="0" rIns="0" bIns="0" rtlCol="0" anchor="ctr"/>
          <a:lstStyle/>
          <a:p>
            <a:pPr marL="0" indent="0">
              <a:buNone/>
            </a:pPr>
            <a:r>
              <a:rPr lang="en-US" sz="750" dirty="0">
                <a:solidFill>
                  <a:srgbClr val="98A2B3"/>
                </a:solidFill>
                <a:latin typeface="Aptos" pitchFamily="34" charset="0"/>
                <a:ea typeface="Aptos" pitchFamily="34" charset="-122"/>
                <a:cs typeface="Aptos" pitchFamily="34" charset="-120"/>
              </a:rPr>
              <a:t>Hazelden Betty Ford Graduate School</a:t>
            </a:r>
            <a:endParaRPr lang="en-US" sz="750" dirty="0"/>
          </a:p>
        </p:txBody>
      </p:sp>
      <p:sp>
        <p:nvSpPr>
          <p:cNvPr id="7" name="Text 5"/>
          <p:cNvSpPr/>
          <p:nvPr/>
        </p:nvSpPr>
        <p:spPr>
          <a:xfrm>
            <a:off x="9217152" y="6464808"/>
            <a:ext cx="2395728" cy="164592"/>
          </a:xfrm>
          <a:prstGeom prst="rect">
            <a:avLst/>
          </a:prstGeom>
          <a:noFill/>
          <a:ln/>
        </p:spPr>
        <p:txBody>
          <a:bodyPr wrap="square" lIns="0" tIns="0" rIns="0" bIns="0" rtlCol="0" anchor="ctr"/>
          <a:lstStyle/>
          <a:p>
            <a:pPr marL="0" indent="0" algn="r">
              <a:buNone/>
            </a:pPr>
            <a:r>
              <a:rPr lang="en-US" sz="750" dirty="0">
                <a:solidFill>
                  <a:srgbClr val="98A2B3"/>
                </a:solidFill>
                <a:latin typeface="Aptos" pitchFamily="34" charset="0"/>
                <a:ea typeface="Aptos" pitchFamily="34" charset="-122"/>
                <a:cs typeface="Aptos" pitchFamily="34" charset="-120"/>
              </a:rPr>
              <a:t>Alternative Admissions Pathway</a:t>
            </a:r>
            <a:endParaRPr lang="en-US" sz="750" dirty="0"/>
          </a:p>
        </p:txBody>
      </p:sp>
      <p:sp>
        <p:nvSpPr>
          <p:cNvPr id="8" name="Shape 6"/>
          <p:cNvSpPr/>
          <p:nvPr/>
        </p:nvSpPr>
        <p:spPr>
          <a:xfrm>
            <a:off x="585216" y="1751077"/>
            <a:ext cx="3822192" cy="3698747"/>
          </a:xfrm>
          <a:prstGeom prst="roundRect">
            <a:avLst/>
          </a:prstGeom>
          <a:solidFill>
            <a:srgbClr val="EAF4F7"/>
          </a:solidFill>
          <a:ln>
            <a:noFill/>
          </a:ln>
        </p:spPr>
        <p:style>
          <a:lnRef idx="2">
            <a:schemeClr val="accent1"/>
          </a:lnRef>
          <a:fillRef idx="1">
            <a:schemeClr val="lt1"/>
          </a:fillRef>
          <a:effectRef idx="0">
            <a:schemeClr val="accent1"/>
          </a:effectRef>
          <a:fontRef idx="minor">
            <a:schemeClr val="dk1"/>
          </a:fontRef>
        </p:style>
        <p:txBody>
          <a:bodyPr/>
          <a:lstStyle/>
          <a:p>
            <a:endParaRPr lang="en-US"/>
          </a:p>
        </p:txBody>
      </p:sp>
      <p:sp>
        <p:nvSpPr>
          <p:cNvPr id="9" name="Text 7"/>
          <p:cNvSpPr/>
          <p:nvPr/>
        </p:nvSpPr>
        <p:spPr>
          <a:xfrm>
            <a:off x="950976" y="2263521"/>
            <a:ext cx="2971800" cy="1051560"/>
          </a:xfrm>
          <a:prstGeom prst="rect">
            <a:avLst/>
          </a:prstGeom>
          <a:noFill/>
          <a:ln/>
        </p:spPr>
        <p:txBody>
          <a:bodyPr wrap="square" lIns="0" tIns="0" rIns="0" bIns="0" rtlCol="0" anchor="ctr"/>
          <a:lstStyle/>
          <a:p>
            <a:pPr marL="0" indent="0">
              <a:buNone/>
            </a:pPr>
            <a:r>
              <a:rPr lang="en-US" sz="2400" b="1" dirty="0">
                <a:solidFill>
                  <a:schemeClr val="accent1"/>
                </a:solidFill>
                <a:ea typeface="Aptos Display" pitchFamily="34" charset="-122"/>
                <a:cs typeface="Aptos Display" pitchFamily="34" charset="-120"/>
              </a:rPr>
              <a:t>One mission.</a:t>
            </a:r>
            <a:endParaRPr lang="en-US" sz="2400" dirty="0">
              <a:solidFill>
                <a:schemeClr val="accent1"/>
              </a:solidFill>
            </a:endParaRPr>
          </a:p>
          <a:p>
            <a:r>
              <a:rPr lang="en-US" sz="2400" b="1" dirty="0">
                <a:solidFill>
                  <a:schemeClr val="accent1"/>
                </a:solidFill>
                <a:ea typeface="Aptos Display" pitchFamily="34" charset="-122"/>
                <a:cs typeface="Aptos Display" pitchFamily="34" charset="-120"/>
              </a:rPr>
              <a:t>Many ways to help and heal.</a:t>
            </a:r>
            <a:endParaRPr lang="en-US" sz="2400" dirty="0">
              <a:solidFill>
                <a:schemeClr val="accent1"/>
              </a:solidFill>
            </a:endParaRPr>
          </a:p>
        </p:txBody>
      </p:sp>
      <p:sp>
        <p:nvSpPr>
          <p:cNvPr id="10" name="Text 8"/>
          <p:cNvSpPr/>
          <p:nvPr/>
        </p:nvSpPr>
        <p:spPr>
          <a:xfrm>
            <a:off x="950976" y="3822192"/>
            <a:ext cx="2926080" cy="987552"/>
          </a:xfrm>
          <a:prstGeom prst="rect">
            <a:avLst/>
          </a:prstGeom>
          <a:noFill/>
          <a:ln/>
        </p:spPr>
        <p:txBody>
          <a:bodyPr wrap="square" lIns="0" tIns="0" rIns="0" bIns="0" rtlCol="0" anchor="ctr"/>
          <a:lstStyle/>
          <a:p>
            <a:pPr marL="0" indent="0">
              <a:buNone/>
            </a:pPr>
            <a:r>
              <a:rPr lang="en-US" sz="1600" dirty="0">
                <a:solidFill>
                  <a:schemeClr val="accent1"/>
                </a:solidFill>
                <a:latin typeface="Aptos" pitchFamily="34" charset="0"/>
                <a:ea typeface="Aptos" pitchFamily="34" charset="-122"/>
                <a:cs typeface="Aptos" pitchFamily="34" charset="-120"/>
              </a:rPr>
              <a:t>Hazelden Betty Ford combines direct care with education, research, advocacy, and resources that extend recovery support beyond treatment.</a:t>
            </a:r>
            <a:endParaRPr lang="en-US" sz="1600" dirty="0">
              <a:solidFill>
                <a:schemeClr val="accent1"/>
              </a:solidFill>
            </a:endParaRPr>
          </a:p>
        </p:txBody>
      </p:sp>
      <p:sp>
        <p:nvSpPr>
          <p:cNvPr id="11" name="Text 9"/>
          <p:cNvSpPr/>
          <p:nvPr/>
        </p:nvSpPr>
        <p:spPr>
          <a:xfrm>
            <a:off x="4830318" y="1751077"/>
            <a:ext cx="5669280" cy="292608"/>
          </a:xfrm>
          <a:prstGeom prst="rect">
            <a:avLst/>
          </a:prstGeom>
          <a:noFill/>
          <a:ln/>
        </p:spPr>
        <p:txBody>
          <a:bodyPr wrap="square" lIns="0" tIns="0" rIns="0" bIns="0" rtlCol="0" anchor="ctr"/>
          <a:lstStyle/>
          <a:p>
            <a:pPr marL="0" indent="0">
              <a:buNone/>
            </a:pPr>
            <a:r>
              <a:rPr lang="en-US" sz="2000" b="1" dirty="0">
                <a:solidFill>
                  <a:schemeClr val="accent1"/>
                </a:solidFill>
                <a:latin typeface="Aptos Display" pitchFamily="34" charset="0"/>
                <a:ea typeface="Aptos Display" pitchFamily="34" charset="-122"/>
                <a:cs typeface="Aptos Display" pitchFamily="34" charset="-120"/>
              </a:rPr>
              <a:t>A connected system of care and impact</a:t>
            </a:r>
            <a:endParaRPr lang="en-US" sz="2000" dirty="0">
              <a:solidFill>
                <a:schemeClr val="accent1"/>
              </a:solidFill>
            </a:endParaRPr>
          </a:p>
        </p:txBody>
      </p:sp>
      <p:sp>
        <p:nvSpPr>
          <p:cNvPr id="14" name="Text 12"/>
          <p:cNvSpPr/>
          <p:nvPr/>
        </p:nvSpPr>
        <p:spPr>
          <a:xfrm>
            <a:off x="5376672" y="2325244"/>
            <a:ext cx="2338578" cy="292608"/>
          </a:xfrm>
          <a:prstGeom prst="rect">
            <a:avLst/>
          </a:prstGeom>
          <a:noFill/>
          <a:ln/>
        </p:spPr>
        <p:txBody>
          <a:bodyPr wrap="square" lIns="0" tIns="0" rIns="0" bIns="0" rtlCol="0" anchor="ctr"/>
          <a:lstStyle/>
          <a:p>
            <a:pPr marL="0" indent="0">
              <a:buNone/>
            </a:pPr>
            <a:r>
              <a:rPr lang="en-US" sz="1600" b="1" dirty="0">
                <a:solidFill>
                  <a:schemeClr val="accent1"/>
                </a:solidFill>
                <a:latin typeface="Aptos" pitchFamily="34" charset="0"/>
                <a:ea typeface="Aptos" pitchFamily="34" charset="-122"/>
                <a:cs typeface="Aptos" pitchFamily="34" charset="-120"/>
              </a:rPr>
              <a:t>Treatment &amp; recovery</a:t>
            </a:r>
            <a:endParaRPr lang="en-US" sz="1600" dirty="0">
              <a:solidFill>
                <a:schemeClr val="accent1"/>
              </a:solidFill>
            </a:endParaRPr>
          </a:p>
        </p:txBody>
      </p:sp>
      <p:sp>
        <p:nvSpPr>
          <p:cNvPr id="15" name="Text 13"/>
          <p:cNvSpPr/>
          <p:nvPr/>
        </p:nvSpPr>
        <p:spPr>
          <a:xfrm>
            <a:off x="7784593" y="2296666"/>
            <a:ext cx="3822191" cy="494538"/>
          </a:xfrm>
          <a:prstGeom prst="rect">
            <a:avLst/>
          </a:prstGeom>
          <a:noFill/>
          <a:ln/>
        </p:spPr>
        <p:txBody>
          <a:bodyPr wrap="square" lIns="0" tIns="0" rIns="0" bIns="0" rtlCol="0" anchor="ctr"/>
          <a:lstStyle/>
          <a:p>
            <a:pPr marL="0" indent="0">
              <a:buNone/>
            </a:pPr>
            <a:r>
              <a:rPr lang="en-US" sz="1400" dirty="0">
                <a:solidFill>
                  <a:schemeClr val="accent1"/>
                </a:solidFill>
                <a:latin typeface="Aptos" pitchFamily="34" charset="0"/>
                <a:ea typeface="Aptos" pitchFamily="34" charset="-122"/>
                <a:cs typeface="Aptos" pitchFamily="34" charset="-120"/>
              </a:rPr>
              <a:t>Comprehensive services for adults, youth, and families</a:t>
            </a:r>
            <a:endParaRPr lang="en-US" sz="1400" dirty="0">
              <a:solidFill>
                <a:schemeClr val="accent1"/>
              </a:solidFill>
            </a:endParaRPr>
          </a:p>
        </p:txBody>
      </p:sp>
      <p:sp>
        <p:nvSpPr>
          <p:cNvPr id="18" name="Text 16"/>
          <p:cNvSpPr/>
          <p:nvPr/>
        </p:nvSpPr>
        <p:spPr>
          <a:xfrm>
            <a:off x="5376672" y="2942844"/>
            <a:ext cx="2338578" cy="265176"/>
          </a:xfrm>
          <a:prstGeom prst="rect">
            <a:avLst/>
          </a:prstGeom>
          <a:noFill/>
          <a:ln/>
        </p:spPr>
        <p:txBody>
          <a:bodyPr wrap="square" lIns="0" tIns="0" rIns="0" bIns="0" rtlCol="0" anchor="ctr"/>
          <a:lstStyle/>
          <a:p>
            <a:pPr marL="0" indent="0">
              <a:buNone/>
            </a:pPr>
            <a:r>
              <a:rPr lang="en-US" sz="1600" b="1" dirty="0">
                <a:solidFill>
                  <a:schemeClr val="accent1"/>
                </a:solidFill>
                <a:latin typeface="Aptos" pitchFamily="34" charset="0"/>
                <a:ea typeface="Aptos" pitchFamily="34" charset="-122"/>
                <a:cs typeface="Aptos" pitchFamily="34" charset="-120"/>
              </a:rPr>
              <a:t>Research &amp; science</a:t>
            </a:r>
            <a:endParaRPr lang="en-US" sz="1600" dirty="0">
              <a:solidFill>
                <a:schemeClr val="accent1"/>
              </a:solidFill>
            </a:endParaRPr>
          </a:p>
        </p:txBody>
      </p:sp>
      <p:sp>
        <p:nvSpPr>
          <p:cNvPr id="19" name="Text 17"/>
          <p:cNvSpPr/>
          <p:nvPr/>
        </p:nvSpPr>
        <p:spPr>
          <a:xfrm>
            <a:off x="7784593" y="2836030"/>
            <a:ext cx="3969257" cy="494538"/>
          </a:xfrm>
          <a:prstGeom prst="rect">
            <a:avLst/>
          </a:prstGeom>
          <a:noFill/>
          <a:ln/>
        </p:spPr>
        <p:txBody>
          <a:bodyPr wrap="square" lIns="0" tIns="0" rIns="0" bIns="0" rtlCol="0" anchor="ctr"/>
          <a:lstStyle/>
          <a:p>
            <a:pPr marL="0" indent="0">
              <a:buNone/>
            </a:pPr>
            <a:r>
              <a:rPr lang="en-US" sz="1400" dirty="0">
                <a:solidFill>
                  <a:schemeClr val="accent1"/>
                </a:solidFill>
                <a:latin typeface="Aptos" pitchFamily="34" charset="0"/>
                <a:ea typeface="Aptos" pitchFamily="34" charset="-122"/>
                <a:cs typeface="Aptos" pitchFamily="34" charset="-120"/>
              </a:rPr>
              <a:t>Advancing understanding of addiction and recovery</a:t>
            </a:r>
            <a:endParaRPr lang="en-US" sz="1400" dirty="0">
              <a:solidFill>
                <a:schemeClr val="accent1"/>
              </a:solidFill>
            </a:endParaRPr>
          </a:p>
        </p:txBody>
      </p:sp>
      <p:sp>
        <p:nvSpPr>
          <p:cNvPr id="22" name="Text 20"/>
          <p:cNvSpPr/>
          <p:nvPr/>
        </p:nvSpPr>
        <p:spPr>
          <a:xfrm>
            <a:off x="5376672" y="3634168"/>
            <a:ext cx="2490978" cy="148209"/>
          </a:xfrm>
          <a:prstGeom prst="rect">
            <a:avLst/>
          </a:prstGeom>
          <a:noFill/>
          <a:ln/>
        </p:spPr>
        <p:txBody>
          <a:bodyPr wrap="square" lIns="0" tIns="0" rIns="0" bIns="0" rtlCol="0" anchor="ctr"/>
          <a:lstStyle/>
          <a:p>
            <a:pPr marL="0" indent="0">
              <a:buNone/>
            </a:pPr>
            <a:r>
              <a:rPr lang="en-US" sz="1600" b="1" dirty="0">
                <a:solidFill>
                  <a:schemeClr val="accent1"/>
                </a:solidFill>
                <a:latin typeface="Aptos" pitchFamily="34" charset="0"/>
                <a:ea typeface="Aptos" pitchFamily="34" charset="-122"/>
                <a:cs typeface="Aptos" pitchFamily="34" charset="-120"/>
              </a:rPr>
              <a:t>Prevention &amp; advocacy</a:t>
            </a:r>
            <a:endParaRPr lang="en-US" sz="1600" dirty="0">
              <a:solidFill>
                <a:schemeClr val="accent1"/>
              </a:solidFill>
            </a:endParaRPr>
          </a:p>
        </p:txBody>
      </p:sp>
      <p:sp>
        <p:nvSpPr>
          <p:cNvPr id="23" name="Text 21"/>
          <p:cNvSpPr/>
          <p:nvPr/>
        </p:nvSpPr>
        <p:spPr>
          <a:xfrm>
            <a:off x="7784593" y="3512438"/>
            <a:ext cx="3969257" cy="494538"/>
          </a:xfrm>
          <a:prstGeom prst="rect">
            <a:avLst/>
          </a:prstGeom>
          <a:noFill/>
          <a:ln/>
        </p:spPr>
        <p:txBody>
          <a:bodyPr wrap="square" lIns="0" tIns="0" rIns="0" bIns="0" rtlCol="0" anchor="ctr"/>
          <a:lstStyle/>
          <a:p>
            <a:pPr marL="0" indent="0">
              <a:buNone/>
            </a:pPr>
            <a:r>
              <a:rPr lang="en-US" sz="1400" dirty="0">
                <a:solidFill>
                  <a:schemeClr val="accent1"/>
                </a:solidFill>
                <a:latin typeface="Aptos" pitchFamily="34" charset="0"/>
                <a:ea typeface="Aptos" pitchFamily="34" charset="-122"/>
                <a:cs typeface="Aptos" pitchFamily="34" charset="-120"/>
              </a:rPr>
              <a:t>Resources and leadership that support healthier communities</a:t>
            </a:r>
            <a:endParaRPr lang="en-US" sz="1400" dirty="0">
              <a:solidFill>
                <a:schemeClr val="accent1"/>
              </a:solidFill>
            </a:endParaRPr>
          </a:p>
        </p:txBody>
      </p:sp>
      <p:sp>
        <p:nvSpPr>
          <p:cNvPr id="26" name="Text 24"/>
          <p:cNvSpPr/>
          <p:nvPr/>
        </p:nvSpPr>
        <p:spPr>
          <a:xfrm>
            <a:off x="5376672" y="4236339"/>
            <a:ext cx="2557653" cy="201168"/>
          </a:xfrm>
          <a:prstGeom prst="rect">
            <a:avLst/>
          </a:prstGeom>
          <a:noFill/>
          <a:ln/>
        </p:spPr>
        <p:txBody>
          <a:bodyPr wrap="square" lIns="0" tIns="0" rIns="0" bIns="0" rtlCol="0" anchor="ctr"/>
          <a:lstStyle/>
          <a:p>
            <a:pPr marL="0" indent="0">
              <a:buNone/>
            </a:pPr>
            <a:r>
              <a:rPr lang="en-US" sz="1600" b="1" dirty="0">
                <a:solidFill>
                  <a:schemeClr val="accent1"/>
                </a:solidFill>
                <a:latin typeface="Aptos" pitchFamily="34" charset="0"/>
                <a:ea typeface="Aptos" pitchFamily="34" charset="-122"/>
                <a:cs typeface="Aptos" pitchFamily="34" charset="-120"/>
              </a:rPr>
              <a:t>Publishing &amp; resources</a:t>
            </a:r>
            <a:endParaRPr lang="en-US" sz="1600" dirty="0">
              <a:solidFill>
                <a:schemeClr val="accent1"/>
              </a:solidFill>
            </a:endParaRPr>
          </a:p>
        </p:txBody>
      </p:sp>
      <p:sp>
        <p:nvSpPr>
          <p:cNvPr id="27" name="Text 25"/>
          <p:cNvSpPr/>
          <p:nvPr/>
        </p:nvSpPr>
        <p:spPr>
          <a:xfrm>
            <a:off x="7784593" y="4114033"/>
            <a:ext cx="4067173" cy="494538"/>
          </a:xfrm>
          <a:prstGeom prst="rect">
            <a:avLst/>
          </a:prstGeom>
          <a:noFill/>
          <a:ln/>
        </p:spPr>
        <p:txBody>
          <a:bodyPr wrap="square" lIns="0" tIns="0" rIns="0" bIns="0" rtlCol="0" anchor="ctr"/>
          <a:lstStyle/>
          <a:p>
            <a:pPr marL="0" indent="0">
              <a:buNone/>
            </a:pPr>
            <a:r>
              <a:rPr lang="en-US" sz="1400" dirty="0">
                <a:solidFill>
                  <a:schemeClr val="accent1"/>
                </a:solidFill>
                <a:latin typeface="Aptos" pitchFamily="34" charset="0"/>
                <a:ea typeface="Aptos" pitchFamily="34" charset="-122"/>
                <a:cs typeface="Aptos" pitchFamily="34" charset="-120"/>
              </a:rPr>
              <a:t>Recovery-focused tools and educational materials</a:t>
            </a:r>
            <a:endParaRPr lang="en-US" sz="1400" dirty="0">
              <a:solidFill>
                <a:schemeClr val="accent1"/>
              </a:solidFill>
            </a:endParaRPr>
          </a:p>
        </p:txBody>
      </p:sp>
      <p:sp>
        <p:nvSpPr>
          <p:cNvPr id="28" name="Shape 26"/>
          <p:cNvSpPr/>
          <p:nvPr/>
        </p:nvSpPr>
        <p:spPr>
          <a:xfrm>
            <a:off x="4830318" y="4762881"/>
            <a:ext cx="429768" cy="447294"/>
          </a:xfrm>
          <a:prstGeom prst="ellipse">
            <a:avLst/>
          </a:prstGeom>
          <a:solidFill>
            <a:srgbClr val="753BBD"/>
          </a:solidFill>
          <a:ln w="12700">
            <a:noFill/>
            <a:prstDash val="solid"/>
          </a:ln>
        </p:spPr>
        <p:txBody>
          <a:bodyPr/>
          <a:lstStyle/>
          <a:p>
            <a:endParaRPr lang="en-US"/>
          </a:p>
        </p:txBody>
      </p:sp>
      <p:sp>
        <p:nvSpPr>
          <p:cNvPr id="29" name="Text 27"/>
          <p:cNvSpPr/>
          <p:nvPr/>
        </p:nvSpPr>
        <p:spPr>
          <a:xfrm>
            <a:off x="4830318" y="4849749"/>
            <a:ext cx="429768" cy="256032"/>
          </a:xfrm>
          <a:prstGeom prst="rect">
            <a:avLst/>
          </a:prstGeom>
          <a:noFill/>
          <a:ln/>
        </p:spPr>
        <p:txBody>
          <a:bodyPr wrap="square" lIns="0" tIns="0" rIns="0" bIns="0" rtlCol="0" anchor="ctr"/>
          <a:lstStyle/>
          <a:p>
            <a:pPr marL="0" indent="0" algn="ctr">
              <a:buNone/>
            </a:pPr>
            <a:r>
              <a:rPr lang="en-US" sz="1600" b="1" dirty="0">
                <a:solidFill>
                  <a:srgbClr val="FFFFFF"/>
                </a:solidFill>
                <a:latin typeface="Aptos" pitchFamily="34" charset="0"/>
                <a:ea typeface="Aptos" pitchFamily="34" charset="-122"/>
                <a:cs typeface="Aptos" pitchFamily="34" charset="-120"/>
              </a:rPr>
              <a:t>5</a:t>
            </a:r>
            <a:endParaRPr lang="en-US" sz="1600" dirty="0"/>
          </a:p>
        </p:txBody>
      </p:sp>
      <p:sp>
        <p:nvSpPr>
          <p:cNvPr id="30" name="Text 28"/>
          <p:cNvSpPr/>
          <p:nvPr/>
        </p:nvSpPr>
        <p:spPr>
          <a:xfrm>
            <a:off x="5376672" y="4886706"/>
            <a:ext cx="2103120" cy="201168"/>
          </a:xfrm>
          <a:prstGeom prst="rect">
            <a:avLst/>
          </a:prstGeom>
          <a:noFill/>
          <a:ln/>
        </p:spPr>
        <p:txBody>
          <a:bodyPr wrap="square" lIns="0" tIns="0" rIns="0" bIns="0" rtlCol="0" anchor="ctr"/>
          <a:lstStyle/>
          <a:p>
            <a:pPr marL="0" indent="0">
              <a:buNone/>
            </a:pPr>
            <a:r>
              <a:rPr lang="en-US" sz="1600" b="1" dirty="0">
                <a:solidFill>
                  <a:schemeClr val="accent1"/>
                </a:solidFill>
                <a:latin typeface="Aptos" pitchFamily="34" charset="0"/>
                <a:ea typeface="Aptos" pitchFamily="34" charset="-122"/>
                <a:cs typeface="Aptos" pitchFamily="34" charset="-120"/>
              </a:rPr>
              <a:t>Graduate education</a:t>
            </a:r>
            <a:endParaRPr lang="en-US" sz="1600" dirty="0">
              <a:solidFill>
                <a:schemeClr val="accent1"/>
              </a:solidFill>
            </a:endParaRPr>
          </a:p>
        </p:txBody>
      </p:sp>
      <p:sp>
        <p:nvSpPr>
          <p:cNvPr id="31" name="Text 29"/>
          <p:cNvSpPr/>
          <p:nvPr/>
        </p:nvSpPr>
        <p:spPr>
          <a:xfrm>
            <a:off x="7784593" y="4742309"/>
            <a:ext cx="4067173" cy="494538"/>
          </a:xfrm>
          <a:prstGeom prst="rect">
            <a:avLst/>
          </a:prstGeom>
          <a:noFill/>
          <a:ln/>
        </p:spPr>
        <p:txBody>
          <a:bodyPr wrap="square" lIns="0" tIns="0" rIns="0" bIns="0" rtlCol="0" anchor="ctr"/>
          <a:lstStyle/>
          <a:p>
            <a:pPr marL="0" indent="0">
              <a:buNone/>
            </a:pPr>
            <a:r>
              <a:rPr lang="en-US" sz="1400" dirty="0">
                <a:solidFill>
                  <a:schemeClr val="accent1"/>
                </a:solidFill>
                <a:latin typeface="Aptos" pitchFamily="34" charset="0"/>
                <a:ea typeface="Aptos" pitchFamily="34" charset="-122"/>
                <a:cs typeface="Aptos" pitchFamily="34" charset="-120"/>
              </a:rPr>
              <a:t>Preparing counselors and supporting lifelong professional learning</a:t>
            </a:r>
            <a:endParaRPr lang="en-US" sz="1400" dirty="0">
              <a:solidFill>
                <a:schemeClr val="accent1"/>
              </a:solidFill>
            </a:endParaRPr>
          </a:p>
        </p:txBody>
      </p:sp>
      <p:sp>
        <p:nvSpPr>
          <p:cNvPr id="36" name="Shape 2">
            <a:extLst>
              <a:ext uri="{FF2B5EF4-FFF2-40B4-BE49-F238E27FC236}">
                <a16:creationId xmlns:a16="http://schemas.microsoft.com/office/drawing/2014/main" id="{914DB422-CDAE-8BCE-7DD8-C8CB863377F0}"/>
              </a:ext>
            </a:extLst>
          </p:cNvPr>
          <p:cNvSpPr/>
          <p:nvPr/>
        </p:nvSpPr>
        <p:spPr>
          <a:xfrm>
            <a:off x="458724" y="1028700"/>
            <a:ext cx="9190101" cy="6860"/>
          </a:xfrm>
          <a:prstGeom prst="line">
            <a:avLst/>
          </a:prstGeom>
          <a:noFill/>
          <a:ln w="10160">
            <a:solidFill>
              <a:srgbClr val="D5DEE6"/>
            </a:solidFill>
            <a:prstDash val="solid"/>
          </a:ln>
        </p:spPr>
        <p:txBody>
          <a:bodyPr/>
          <a:lstStyle/>
          <a:p>
            <a:endParaRPr lang="en-US"/>
          </a:p>
        </p:txBody>
      </p:sp>
      <p:sp>
        <p:nvSpPr>
          <p:cNvPr id="38" name="Text 1">
            <a:extLst>
              <a:ext uri="{FF2B5EF4-FFF2-40B4-BE49-F238E27FC236}">
                <a16:creationId xmlns:a16="http://schemas.microsoft.com/office/drawing/2014/main" id="{147B0D9C-3926-9128-77E0-DEF0E42AC8D9}"/>
              </a:ext>
            </a:extLst>
          </p:cNvPr>
          <p:cNvSpPr/>
          <p:nvPr/>
        </p:nvSpPr>
        <p:spPr>
          <a:xfrm>
            <a:off x="458724" y="507492"/>
            <a:ext cx="10835640" cy="384048"/>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500" b="1" dirty="0">
                <a:solidFill>
                  <a:srgbClr val="00587C"/>
                </a:solidFill>
                <a:latin typeface="Aptos Display" pitchFamily="34" charset="0"/>
                <a:ea typeface="Aptos Display" pitchFamily="34" charset="-122"/>
                <a:cs typeface="Aptos Display" pitchFamily="34" charset="-120"/>
              </a:rPr>
              <a:t>About Hazelden Betty Ford Foundation: A Force of Healing &amp; Hope</a:t>
            </a:r>
            <a:endParaRPr lang="en-US" sz="2500" dirty="0"/>
          </a:p>
        </p:txBody>
      </p:sp>
      <p:sp>
        <p:nvSpPr>
          <p:cNvPr id="47" name="Shape 26">
            <a:extLst>
              <a:ext uri="{FF2B5EF4-FFF2-40B4-BE49-F238E27FC236}">
                <a16:creationId xmlns:a16="http://schemas.microsoft.com/office/drawing/2014/main" id="{404BB9E0-AB37-BC5F-8F38-85A9AFA3EB27}"/>
              </a:ext>
            </a:extLst>
          </p:cNvPr>
          <p:cNvSpPr/>
          <p:nvPr/>
        </p:nvSpPr>
        <p:spPr>
          <a:xfrm>
            <a:off x="4823460" y="4118229"/>
            <a:ext cx="429768" cy="447294"/>
          </a:xfrm>
          <a:prstGeom prst="ellipse">
            <a:avLst/>
          </a:prstGeom>
          <a:solidFill>
            <a:srgbClr val="00CDBD"/>
          </a:solidFill>
          <a:ln w="12700">
            <a:noFill/>
            <a:prstDash val="solid"/>
          </a:ln>
        </p:spPr>
        <p:txBody>
          <a:bodyPr/>
          <a:lstStyle/>
          <a:p>
            <a:endParaRPr lang="en-US"/>
          </a:p>
        </p:txBody>
      </p:sp>
      <p:sp>
        <p:nvSpPr>
          <p:cNvPr id="49" name="Text 27">
            <a:extLst>
              <a:ext uri="{FF2B5EF4-FFF2-40B4-BE49-F238E27FC236}">
                <a16:creationId xmlns:a16="http://schemas.microsoft.com/office/drawing/2014/main" id="{E6237E24-D36C-77C7-71D2-2B2BE33FE236}"/>
              </a:ext>
            </a:extLst>
          </p:cNvPr>
          <p:cNvSpPr/>
          <p:nvPr/>
        </p:nvSpPr>
        <p:spPr>
          <a:xfrm>
            <a:off x="4823460" y="4205097"/>
            <a:ext cx="429768" cy="256032"/>
          </a:xfrm>
          <a:prstGeom prst="rect">
            <a:avLst/>
          </a:prstGeom>
          <a:noFill/>
          <a:ln/>
        </p:spPr>
        <p:txBody>
          <a:bodyPr wrap="square" lIns="0" tIns="0" rIns="0" bIns="0" rtlCol="0" anchor="ctr"/>
          <a:lstStyle/>
          <a:p>
            <a:pPr marL="0" indent="0" algn="ctr">
              <a:buNone/>
            </a:pPr>
            <a:r>
              <a:rPr lang="en-US" sz="1600" b="1" dirty="0">
                <a:solidFill>
                  <a:srgbClr val="FFFFFF"/>
                </a:solidFill>
                <a:latin typeface="Aptos" pitchFamily="34" charset="0"/>
              </a:rPr>
              <a:t>4</a:t>
            </a:r>
            <a:endParaRPr lang="en-US" sz="1600" dirty="0"/>
          </a:p>
        </p:txBody>
      </p:sp>
      <p:sp>
        <p:nvSpPr>
          <p:cNvPr id="51" name="Shape 26">
            <a:extLst>
              <a:ext uri="{FF2B5EF4-FFF2-40B4-BE49-F238E27FC236}">
                <a16:creationId xmlns:a16="http://schemas.microsoft.com/office/drawing/2014/main" id="{22522D40-CC76-BEC0-E332-7E729C0F65CE}"/>
              </a:ext>
            </a:extLst>
          </p:cNvPr>
          <p:cNvSpPr/>
          <p:nvPr/>
        </p:nvSpPr>
        <p:spPr>
          <a:xfrm>
            <a:off x="4812792" y="3484626"/>
            <a:ext cx="429768" cy="447294"/>
          </a:xfrm>
          <a:prstGeom prst="ellipse">
            <a:avLst/>
          </a:prstGeom>
          <a:solidFill>
            <a:srgbClr val="FE5000"/>
          </a:solidFill>
          <a:ln w="12700">
            <a:noFill/>
            <a:prstDash val="solid"/>
          </a:ln>
        </p:spPr>
        <p:txBody>
          <a:bodyPr/>
          <a:lstStyle/>
          <a:p>
            <a:endParaRPr lang="en-US"/>
          </a:p>
        </p:txBody>
      </p:sp>
      <p:sp>
        <p:nvSpPr>
          <p:cNvPr id="53" name="Text 27">
            <a:extLst>
              <a:ext uri="{FF2B5EF4-FFF2-40B4-BE49-F238E27FC236}">
                <a16:creationId xmlns:a16="http://schemas.microsoft.com/office/drawing/2014/main" id="{9C88C3B4-C5BB-10C1-F916-9F2661729AB2}"/>
              </a:ext>
            </a:extLst>
          </p:cNvPr>
          <p:cNvSpPr/>
          <p:nvPr/>
        </p:nvSpPr>
        <p:spPr>
          <a:xfrm>
            <a:off x="4812792" y="3571494"/>
            <a:ext cx="429768" cy="256032"/>
          </a:xfrm>
          <a:prstGeom prst="rect">
            <a:avLst/>
          </a:prstGeom>
          <a:noFill/>
          <a:ln/>
        </p:spPr>
        <p:txBody>
          <a:bodyPr wrap="square" lIns="0" tIns="0" rIns="0" bIns="0" rtlCol="0" anchor="ctr"/>
          <a:lstStyle/>
          <a:p>
            <a:pPr marL="0" indent="0" algn="ctr">
              <a:buNone/>
            </a:pPr>
            <a:r>
              <a:rPr lang="en-US" sz="1600" b="1" dirty="0">
                <a:solidFill>
                  <a:srgbClr val="FFFFFF"/>
                </a:solidFill>
                <a:latin typeface="Aptos" pitchFamily="34" charset="0"/>
              </a:rPr>
              <a:t>3</a:t>
            </a:r>
            <a:endParaRPr lang="en-US" sz="1600" dirty="0"/>
          </a:p>
        </p:txBody>
      </p:sp>
      <p:sp>
        <p:nvSpPr>
          <p:cNvPr id="55" name="Shape 26">
            <a:extLst>
              <a:ext uri="{FF2B5EF4-FFF2-40B4-BE49-F238E27FC236}">
                <a16:creationId xmlns:a16="http://schemas.microsoft.com/office/drawing/2014/main" id="{03230148-E30C-8939-15CD-04179DA0E1FC}"/>
              </a:ext>
            </a:extLst>
          </p:cNvPr>
          <p:cNvSpPr/>
          <p:nvPr/>
        </p:nvSpPr>
        <p:spPr>
          <a:xfrm>
            <a:off x="4810125" y="2851785"/>
            <a:ext cx="429768" cy="447294"/>
          </a:xfrm>
          <a:prstGeom prst="ellipse">
            <a:avLst/>
          </a:prstGeom>
          <a:solidFill>
            <a:srgbClr val="D0DF00"/>
          </a:solidFill>
          <a:ln w="12700">
            <a:noFill/>
            <a:prstDash val="solid"/>
          </a:ln>
        </p:spPr>
        <p:txBody>
          <a:bodyPr/>
          <a:lstStyle/>
          <a:p>
            <a:endParaRPr lang="en-US"/>
          </a:p>
        </p:txBody>
      </p:sp>
      <p:sp>
        <p:nvSpPr>
          <p:cNvPr id="57" name="Text 27">
            <a:extLst>
              <a:ext uri="{FF2B5EF4-FFF2-40B4-BE49-F238E27FC236}">
                <a16:creationId xmlns:a16="http://schemas.microsoft.com/office/drawing/2014/main" id="{13A63A9B-DE85-A45E-4ECD-445096F38F24}"/>
              </a:ext>
            </a:extLst>
          </p:cNvPr>
          <p:cNvSpPr/>
          <p:nvPr/>
        </p:nvSpPr>
        <p:spPr>
          <a:xfrm>
            <a:off x="4810125" y="2938653"/>
            <a:ext cx="429768" cy="256032"/>
          </a:xfrm>
          <a:prstGeom prst="rect">
            <a:avLst/>
          </a:prstGeom>
          <a:noFill/>
          <a:ln/>
        </p:spPr>
        <p:txBody>
          <a:bodyPr wrap="square" lIns="0" tIns="0" rIns="0" bIns="0" rtlCol="0" anchor="ctr"/>
          <a:lstStyle/>
          <a:p>
            <a:pPr marL="0" indent="0" algn="ctr">
              <a:buNone/>
            </a:pPr>
            <a:r>
              <a:rPr lang="en-US" sz="1600" b="1" dirty="0">
                <a:solidFill>
                  <a:srgbClr val="FFFFFF"/>
                </a:solidFill>
                <a:latin typeface="Aptos" pitchFamily="34" charset="0"/>
              </a:rPr>
              <a:t>2</a:t>
            </a:r>
            <a:endParaRPr lang="en-US" sz="1600" dirty="0"/>
          </a:p>
        </p:txBody>
      </p:sp>
      <p:sp>
        <p:nvSpPr>
          <p:cNvPr id="59" name="Shape 26">
            <a:extLst>
              <a:ext uri="{FF2B5EF4-FFF2-40B4-BE49-F238E27FC236}">
                <a16:creationId xmlns:a16="http://schemas.microsoft.com/office/drawing/2014/main" id="{9BB8B518-0E8B-2B44-5E4E-1E6E95F66C32}"/>
              </a:ext>
            </a:extLst>
          </p:cNvPr>
          <p:cNvSpPr/>
          <p:nvPr/>
        </p:nvSpPr>
        <p:spPr>
          <a:xfrm>
            <a:off x="4800600" y="2263521"/>
            <a:ext cx="429768" cy="447294"/>
          </a:xfrm>
          <a:prstGeom prst="ellipse">
            <a:avLst/>
          </a:prstGeom>
          <a:solidFill>
            <a:schemeClr val="accent1"/>
          </a:solidFill>
          <a:ln w="12700">
            <a:solidFill>
              <a:srgbClr val="65508F"/>
            </a:solidFill>
            <a:prstDash val="solid"/>
          </a:ln>
        </p:spPr>
        <p:txBody>
          <a:bodyPr/>
          <a:lstStyle/>
          <a:p>
            <a:endParaRPr lang="en-US"/>
          </a:p>
        </p:txBody>
      </p:sp>
      <p:sp>
        <p:nvSpPr>
          <p:cNvPr id="61" name="Text 27">
            <a:extLst>
              <a:ext uri="{FF2B5EF4-FFF2-40B4-BE49-F238E27FC236}">
                <a16:creationId xmlns:a16="http://schemas.microsoft.com/office/drawing/2014/main" id="{EFE10DB4-7A4A-DA70-4928-80518FDD1701}"/>
              </a:ext>
            </a:extLst>
          </p:cNvPr>
          <p:cNvSpPr/>
          <p:nvPr/>
        </p:nvSpPr>
        <p:spPr>
          <a:xfrm>
            <a:off x="4800600" y="2350389"/>
            <a:ext cx="429768" cy="256032"/>
          </a:xfrm>
          <a:prstGeom prst="rect">
            <a:avLst/>
          </a:prstGeom>
          <a:noFill/>
          <a:ln/>
        </p:spPr>
        <p:txBody>
          <a:bodyPr wrap="square" lIns="0" tIns="0" rIns="0" bIns="0" rtlCol="0" anchor="ctr"/>
          <a:lstStyle/>
          <a:p>
            <a:pPr marL="0" indent="0" algn="ctr">
              <a:buNone/>
            </a:pPr>
            <a:r>
              <a:rPr lang="en-US" sz="1600" b="1" dirty="0">
                <a:solidFill>
                  <a:srgbClr val="FFFFFF"/>
                </a:solidFill>
                <a:latin typeface="Aptos" pitchFamily="34" charset="0"/>
              </a:rPr>
              <a:t>1</a:t>
            </a:r>
            <a:endParaRPr lang="en-US" sz="1600" dirty="0"/>
          </a:p>
        </p:txBody>
      </p:sp>
      <p:sp>
        <p:nvSpPr>
          <p:cNvPr id="65" name="Shape 19">
            <a:extLst>
              <a:ext uri="{FF2B5EF4-FFF2-40B4-BE49-F238E27FC236}">
                <a16:creationId xmlns:a16="http://schemas.microsoft.com/office/drawing/2014/main" id="{A74FB28E-816A-0D07-87C3-8987D8557462}"/>
              </a:ext>
            </a:extLst>
          </p:cNvPr>
          <p:cNvSpPr/>
          <p:nvPr/>
        </p:nvSpPr>
        <p:spPr>
          <a:xfrm>
            <a:off x="585217" y="5632438"/>
            <a:ext cx="11021566" cy="757519"/>
          </a:xfrm>
          <a:prstGeom prst="roundRect">
            <a:avLst>
              <a:gd name="adj" fmla="val 19566"/>
            </a:avLst>
          </a:prstGeom>
          <a:solidFill>
            <a:srgbClr val="7BA7BC"/>
          </a:solidFill>
          <a:ln w="12700">
            <a:solidFill>
              <a:srgbClr val="7BA7BC"/>
            </a:solidFill>
            <a:prstDash val="solid"/>
          </a:ln>
        </p:spPr>
        <p:txBody>
          <a:bodyPr/>
          <a:lstStyle/>
          <a:p>
            <a:pPr algn="ctr" fontAlgn="t">
              <a:lnSpc>
                <a:spcPts val="1500"/>
              </a:lnSpc>
              <a:buNone/>
            </a:pPr>
            <a:endParaRPr lang="en-US" sz="400" b="1">
              <a:solidFill>
                <a:schemeClr val="bg1"/>
              </a:solidFill>
              <a:latin typeface="+mj-lt"/>
            </a:endParaRPr>
          </a:p>
          <a:p>
            <a:endParaRPr lang="en-US" b="1">
              <a:solidFill>
                <a:schemeClr val="bg1"/>
              </a:solidFill>
              <a:latin typeface="+mj-lt"/>
            </a:endParaRPr>
          </a:p>
        </p:txBody>
      </p:sp>
      <p:sp>
        <p:nvSpPr>
          <p:cNvPr id="63" name="TextBox 62">
            <a:extLst>
              <a:ext uri="{FF2B5EF4-FFF2-40B4-BE49-F238E27FC236}">
                <a16:creationId xmlns:a16="http://schemas.microsoft.com/office/drawing/2014/main" id="{BAE9D296-10B1-7FA9-4C93-08211732DA54}"/>
              </a:ext>
            </a:extLst>
          </p:cNvPr>
          <p:cNvSpPr txBox="1"/>
          <p:nvPr/>
        </p:nvSpPr>
        <p:spPr>
          <a:xfrm>
            <a:off x="585216" y="5669504"/>
            <a:ext cx="11021565" cy="646331"/>
          </a:xfrm>
          <a:prstGeom prst="rect">
            <a:avLst/>
          </a:prstGeom>
          <a:noFill/>
        </p:spPr>
        <p:txBody>
          <a:bodyPr wrap="square">
            <a:spAutoFit/>
          </a:bodyPr>
          <a:lstStyle/>
          <a:p>
            <a:pPr indent="0" algn="ctr" fontAlgn="base">
              <a:lnSpc>
                <a:spcPct val="100000"/>
              </a:lnSpc>
              <a:buNone/>
            </a:pPr>
            <a:r>
              <a:rPr lang="en-US" sz="1800" b="0" i="1" dirty="0">
                <a:solidFill>
                  <a:schemeClr val="bg1"/>
                </a:solidFill>
                <a:effectLst/>
                <a:latin typeface="+mn-lt"/>
              </a:rPr>
              <a:t>Harnessing science, love and the wisdom of lived experience, we are a force of healing and hope ​​​​​​​for individuals, families and communities affected by substance use and mental health conditions.</a:t>
            </a:r>
            <a:endParaRPr lang="en-US" b="1" i="0" dirty="0">
              <a:solidFill>
                <a:schemeClr val="bg1"/>
              </a:solidFill>
              <a:effectLst/>
              <a:latin typeface="Polaris"/>
            </a:endParaRPr>
          </a:p>
        </p:txBody>
      </p:sp>
      <p:pic>
        <p:nvPicPr>
          <p:cNvPr id="69" name="Picture 68">
            <a:extLst>
              <a:ext uri="{FF2B5EF4-FFF2-40B4-BE49-F238E27FC236}">
                <a16:creationId xmlns:a16="http://schemas.microsoft.com/office/drawing/2014/main" id="{7AC01CF1-A208-9B7E-55EB-EDEA5108AD4A}"/>
              </a:ext>
            </a:extLst>
          </p:cNvPr>
          <p:cNvPicPr>
            <a:picLocks noChangeAspect="1"/>
          </p:cNvPicPr>
          <p:nvPr/>
        </p:nvPicPr>
        <p:blipFill>
          <a:blip r:embed="rId3"/>
          <a:srcRect t="44411"/>
          <a:stretch>
            <a:fillRect/>
          </a:stretch>
        </p:blipFill>
        <p:spPr>
          <a:xfrm>
            <a:off x="10012107" y="1025318"/>
            <a:ext cx="1558979" cy="1299926"/>
          </a:xfrm>
          <a:prstGeom prst="rect">
            <a:avLst/>
          </a:prstGeom>
        </p:spPr>
      </p:pic>
      <p:pic>
        <p:nvPicPr>
          <p:cNvPr id="71" name="Picture 70">
            <a:extLst>
              <a:ext uri="{FF2B5EF4-FFF2-40B4-BE49-F238E27FC236}">
                <a16:creationId xmlns:a16="http://schemas.microsoft.com/office/drawing/2014/main" id="{753A25BC-AA79-7067-6FA7-63E6A3319FBE}"/>
              </a:ext>
            </a:extLst>
          </p:cNvPr>
          <p:cNvPicPr>
            <a:picLocks noChangeAspect="1"/>
          </p:cNvPicPr>
          <p:nvPr/>
        </p:nvPicPr>
        <p:blipFill>
          <a:blip r:embed="rId3"/>
          <a:srcRect l="7219" t="15827" r="33832" b="54746"/>
          <a:stretch>
            <a:fillRect/>
          </a:stretch>
        </p:blipFill>
        <p:spPr>
          <a:xfrm>
            <a:off x="10178415" y="268821"/>
            <a:ext cx="1089279" cy="815636"/>
          </a:xfrm>
          <a:prstGeom prst="rect">
            <a:avLst/>
          </a:prstGeom>
        </p:spPr>
      </p:pic>
    </p:spTree>
    <p:extLst>
      <p:ext uri="{BB962C8B-B14F-4D97-AF65-F5344CB8AC3E}">
        <p14:creationId xmlns:p14="http://schemas.microsoft.com/office/powerpoint/2010/main" val="28869115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2">
    <p:bg>
      <p:bgPr>
        <a:solidFill>
          <a:srgbClr val="FAFBFC"/>
        </a:solidFill>
        <a:effectLst/>
      </p:bgPr>
    </p:bg>
    <p:spTree>
      <p:nvGrpSpPr>
        <p:cNvPr id="1" name=""/>
        <p:cNvGrpSpPr/>
        <p:nvPr/>
      </p:nvGrpSpPr>
      <p:grpSpPr>
        <a:xfrm>
          <a:off x="0" y="0"/>
          <a:ext cx="1" cy="1"/>
          <a:chOff x="0" y="0"/>
          <a:chExt cx="1" cy="1"/>
        </a:xfrm>
      </p:grpSpPr>
      <p:sp>
        <p:nvSpPr>
          <p:cNvPr id="3" name="Text 1"/>
          <p:cNvSpPr/>
          <p:nvPr/>
        </p:nvSpPr>
        <p:spPr>
          <a:xfrm>
            <a:off x="11384280" y="384048"/>
            <a:ext cx="228600" cy="201168"/>
          </a:xfrm>
          <a:prstGeom prst="rect">
            <a:avLst/>
          </a:prstGeom>
          <a:noFill/>
          <a:ln/>
        </p:spPr>
        <p:txBody>
          <a:bodyPr wrap="square" lIns="0" tIns="0" rIns="0" bIns="0" rtlCol="0" anchor="ctr"/>
          <a:lstStyle/>
          <a:p>
            <a:pPr marL="0" indent="0" algn="r">
              <a:buNone/>
            </a:pPr>
            <a:r>
              <a:rPr lang="en-US" sz="900" dirty="0">
                <a:solidFill>
                  <a:srgbClr val="98A2B3"/>
                </a:solidFill>
                <a:latin typeface="Aptos" pitchFamily="34" charset="0"/>
                <a:ea typeface="Aptos" pitchFamily="34" charset="-122"/>
                <a:cs typeface="Aptos" pitchFamily="34" charset="-120"/>
              </a:rPr>
              <a:t>3</a:t>
            </a:r>
            <a:endParaRPr lang="en-US" sz="900" dirty="0"/>
          </a:p>
        </p:txBody>
      </p:sp>
      <p:sp>
        <p:nvSpPr>
          <p:cNvPr id="4" name="Text 2"/>
          <p:cNvSpPr/>
          <p:nvPr/>
        </p:nvSpPr>
        <p:spPr>
          <a:xfrm>
            <a:off x="579120" y="489966"/>
            <a:ext cx="9050655" cy="420624"/>
          </a:xfrm>
          <a:prstGeom prst="rect">
            <a:avLst/>
          </a:prstGeom>
          <a:noFill/>
          <a:ln/>
        </p:spPr>
        <p:txBody>
          <a:bodyPr wrap="square" lIns="0" tIns="0" rIns="0" bIns="0" rtlCol="0" anchor="ctr"/>
          <a:lstStyle/>
          <a:p>
            <a:r>
              <a:rPr lang="en-US" sz="2500" b="1" dirty="0">
                <a:solidFill>
                  <a:srgbClr val="00587C"/>
                </a:solidFill>
                <a:latin typeface="Aptos Display" pitchFamily="34" charset="0"/>
                <a:ea typeface="Aptos Display" pitchFamily="34" charset="-122"/>
                <a:cs typeface="Aptos Display" pitchFamily="34" charset="-120"/>
              </a:rPr>
              <a:t>About Hazelden Betty Ford Graduate School: Preparing Counselors to Help &amp; Heal</a:t>
            </a:r>
            <a:endParaRPr lang="en-US" sz="2500" dirty="0"/>
          </a:p>
        </p:txBody>
      </p:sp>
      <p:sp>
        <p:nvSpPr>
          <p:cNvPr id="45" name="Shape 6">
            <a:extLst>
              <a:ext uri="{FF2B5EF4-FFF2-40B4-BE49-F238E27FC236}">
                <a16:creationId xmlns:a16="http://schemas.microsoft.com/office/drawing/2014/main" id="{3D506ECA-382F-A894-E7B7-78C7C0DB961C}"/>
              </a:ext>
            </a:extLst>
          </p:cNvPr>
          <p:cNvSpPr/>
          <p:nvPr/>
        </p:nvSpPr>
        <p:spPr>
          <a:xfrm>
            <a:off x="554735" y="2096643"/>
            <a:ext cx="3340989" cy="1971511"/>
          </a:xfrm>
          <a:prstGeom prst="roundRect">
            <a:avLst/>
          </a:prstGeom>
          <a:solidFill>
            <a:srgbClr val="EAF4F7"/>
          </a:solidFill>
          <a:ln>
            <a:noFill/>
          </a:ln>
        </p:spPr>
        <p:style>
          <a:lnRef idx="2">
            <a:schemeClr val="accent1"/>
          </a:lnRef>
          <a:fillRef idx="1">
            <a:schemeClr val="lt1"/>
          </a:fillRef>
          <a:effectRef idx="0">
            <a:schemeClr val="accent1"/>
          </a:effectRef>
          <a:fontRef idx="minor">
            <a:schemeClr val="dk1"/>
          </a:fontRef>
        </p:style>
        <p:txBody>
          <a:bodyPr/>
          <a:lstStyle/>
          <a:p>
            <a:endParaRPr lang="en-US" b="1" dirty="0"/>
          </a:p>
        </p:txBody>
      </p:sp>
      <p:sp>
        <p:nvSpPr>
          <p:cNvPr id="5" name="Text 3"/>
          <p:cNvSpPr/>
          <p:nvPr/>
        </p:nvSpPr>
        <p:spPr>
          <a:xfrm>
            <a:off x="585216" y="1424559"/>
            <a:ext cx="10698480" cy="292608"/>
          </a:xfrm>
          <a:prstGeom prst="rect">
            <a:avLst/>
          </a:prstGeom>
          <a:noFill/>
          <a:ln/>
        </p:spPr>
        <p:txBody>
          <a:bodyPr wrap="square" lIns="0" tIns="0" rIns="0" bIns="0" rtlCol="0" anchor="ctr"/>
          <a:lstStyle/>
          <a:p>
            <a:pPr marL="0" indent="0">
              <a:buNone/>
            </a:pPr>
            <a:r>
              <a:rPr lang="en-US" dirty="0">
                <a:solidFill>
                  <a:schemeClr val="accent1"/>
                </a:solidFill>
                <a:latin typeface="Aptos" pitchFamily="34" charset="0"/>
                <a:ea typeface="Aptos" pitchFamily="34" charset="-122"/>
                <a:cs typeface="Aptos" pitchFamily="34" charset="-120"/>
              </a:rPr>
              <a:t>Graduate education focused on evidence-based addiction and mental health counseling.</a:t>
            </a:r>
            <a:endParaRPr lang="en-US" dirty="0">
              <a:solidFill>
                <a:schemeClr val="accent1"/>
              </a:solidFill>
            </a:endParaRPr>
          </a:p>
        </p:txBody>
      </p:sp>
      <p:sp>
        <p:nvSpPr>
          <p:cNvPr id="11" name="Text 9"/>
          <p:cNvSpPr/>
          <p:nvPr/>
        </p:nvSpPr>
        <p:spPr>
          <a:xfrm>
            <a:off x="643128" y="2315486"/>
            <a:ext cx="2980944" cy="274320"/>
          </a:xfrm>
          <a:prstGeom prst="rect">
            <a:avLst/>
          </a:prstGeom>
          <a:noFill/>
          <a:ln/>
        </p:spPr>
        <p:txBody>
          <a:bodyPr wrap="square" lIns="0" tIns="0" rIns="0" bIns="0" rtlCol="0" anchor="ctr"/>
          <a:lstStyle/>
          <a:p>
            <a:pPr marL="0" indent="0" algn="ctr">
              <a:buNone/>
            </a:pPr>
            <a:r>
              <a:rPr lang="en-US" sz="2000" b="1" dirty="0">
                <a:solidFill>
                  <a:schemeClr val="accent1"/>
                </a:solidFill>
                <a:latin typeface="Aptos Display" pitchFamily="34" charset="0"/>
                <a:ea typeface="Aptos Display" pitchFamily="34" charset="-122"/>
                <a:cs typeface="Aptos Display" pitchFamily="34" charset="-120"/>
              </a:rPr>
              <a:t>Focused mission</a:t>
            </a:r>
            <a:endParaRPr lang="en-US" sz="2000" dirty="0">
              <a:solidFill>
                <a:schemeClr val="accent1"/>
              </a:solidFill>
            </a:endParaRPr>
          </a:p>
        </p:txBody>
      </p:sp>
      <p:sp>
        <p:nvSpPr>
          <p:cNvPr id="43" name="Shape 6">
            <a:extLst>
              <a:ext uri="{FF2B5EF4-FFF2-40B4-BE49-F238E27FC236}">
                <a16:creationId xmlns:a16="http://schemas.microsoft.com/office/drawing/2014/main" id="{28EE4FFC-2FAE-4B26-09C1-C637DFEB49DA}"/>
              </a:ext>
            </a:extLst>
          </p:cNvPr>
          <p:cNvSpPr/>
          <p:nvPr/>
        </p:nvSpPr>
        <p:spPr>
          <a:xfrm>
            <a:off x="4367783" y="2096643"/>
            <a:ext cx="3340989" cy="1971511"/>
          </a:xfrm>
          <a:prstGeom prst="roundRect">
            <a:avLst/>
          </a:prstGeom>
          <a:solidFill>
            <a:srgbClr val="EAF4F7"/>
          </a:solidFill>
          <a:ln>
            <a:noFill/>
          </a:ln>
        </p:spPr>
        <p:style>
          <a:lnRef idx="2">
            <a:schemeClr val="accent1"/>
          </a:lnRef>
          <a:fillRef idx="1">
            <a:schemeClr val="lt1"/>
          </a:fillRef>
          <a:effectRef idx="0">
            <a:schemeClr val="accent1"/>
          </a:effectRef>
          <a:fontRef idx="minor">
            <a:schemeClr val="dk1"/>
          </a:fontRef>
        </p:style>
        <p:txBody>
          <a:bodyPr/>
          <a:lstStyle/>
          <a:p>
            <a:endParaRPr lang="en-US" b="1" dirty="0"/>
          </a:p>
        </p:txBody>
      </p:sp>
      <p:sp>
        <p:nvSpPr>
          <p:cNvPr id="69" name="Shape 19">
            <a:extLst>
              <a:ext uri="{FF2B5EF4-FFF2-40B4-BE49-F238E27FC236}">
                <a16:creationId xmlns:a16="http://schemas.microsoft.com/office/drawing/2014/main" id="{21E8BD0B-EC5A-B62B-1D80-C884752FA892}"/>
              </a:ext>
            </a:extLst>
          </p:cNvPr>
          <p:cNvSpPr/>
          <p:nvPr/>
        </p:nvSpPr>
        <p:spPr>
          <a:xfrm>
            <a:off x="527494" y="4518578"/>
            <a:ext cx="11021566" cy="1413982"/>
          </a:xfrm>
          <a:prstGeom prst="roundRect">
            <a:avLst>
              <a:gd name="adj" fmla="val 19566"/>
            </a:avLst>
          </a:prstGeom>
          <a:solidFill>
            <a:srgbClr val="7BA7BC"/>
          </a:solidFill>
          <a:ln w="12700">
            <a:solidFill>
              <a:srgbClr val="7BA7BC"/>
            </a:solidFill>
            <a:prstDash val="solid"/>
          </a:ln>
        </p:spPr>
        <p:txBody>
          <a:bodyPr/>
          <a:lstStyle/>
          <a:p>
            <a:pPr algn="ctr" fontAlgn="t">
              <a:lnSpc>
                <a:spcPts val="1500"/>
              </a:lnSpc>
              <a:buNone/>
            </a:pPr>
            <a:endParaRPr lang="en-US" sz="400" b="1">
              <a:solidFill>
                <a:schemeClr val="bg1"/>
              </a:solidFill>
              <a:latin typeface="+mj-lt"/>
            </a:endParaRPr>
          </a:p>
          <a:p>
            <a:endParaRPr lang="en-US" b="1">
              <a:solidFill>
                <a:schemeClr val="bg1"/>
              </a:solidFill>
              <a:latin typeface="+mj-lt"/>
            </a:endParaRPr>
          </a:p>
        </p:txBody>
      </p:sp>
      <p:sp>
        <p:nvSpPr>
          <p:cNvPr id="37" name="Shape 6">
            <a:extLst>
              <a:ext uri="{FF2B5EF4-FFF2-40B4-BE49-F238E27FC236}">
                <a16:creationId xmlns:a16="http://schemas.microsoft.com/office/drawing/2014/main" id="{33EFE434-0727-605F-2FD8-E515F21D1AC4}"/>
              </a:ext>
            </a:extLst>
          </p:cNvPr>
          <p:cNvSpPr/>
          <p:nvPr/>
        </p:nvSpPr>
        <p:spPr>
          <a:xfrm>
            <a:off x="8153400" y="2085594"/>
            <a:ext cx="3340988" cy="1971511"/>
          </a:xfrm>
          <a:prstGeom prst="roundRect">
            <a:avLst/>
          </a:prstGeom>
          <a:solidFill>
            <a:srgbClr val="EAF4F7"/>
          </a:solidFill>
          <a:ln>
            <a:noFill/>
          </a:ln>
        </p:spPr>
        <p:style>
          <a:lnRef idx="2">
            <a:schemeClr val="accent1"/>
          </a:lnRef>
          <a:fillRef idx="1">
            <a:schemeClr val="lt1"/>
          </a:fillRef>
          <a:effectRef idx="0">
            <a:schemeClr val="accent1"/>
          </a:effectRef>
          <a:fontRef idx="minor">
            <a:schemeClr val="dk1"/>
          </a:fontRef>
        </p:style>
        <p:txBody>
          <a:bodyPr/>
          <a:lstStyle/>
          <a:p>
            <a:endParaRPr lang="en-US" b="1" dirty="0"/>
          </a:p>
        </p:txBody>
      </p:sp>
      <p:sp>
        <p:nvSpPr>
          <p:cNvPr id="12" name="Text 10"/>
          <p:cNvSpPr/>
          <p:nvPr/>
        </p:nvSpPr>
        <p:spPr>
          <a:xfrm>
            <a:off x="721041" y="2749985"/>
            <a:ext cx="3008376" cy="1024128"/>
          </a:xfrm>
          <a:prstGeom prst="rect">
            <a:avLst/>
          </a:prstGeom>
          <a:noFill/>
          <a:ln/>
        </p:spPr>
        <p:txBody>
          <a:bodyPr wrap="square" lIns="0" tIns="0" rIns="0" bIns="0" rtlCol="0" anchor="ctr">
            <a:normAutofit/>
          </a:bodyPr>
          <a:lstStyle/>
          <a:p>
            <a:pPr marL="0" indent="0" algn="ctr">
              <a:buNone/>
            </a:pPr>
            <a:r>
              <a:rPr lang="en-US" sz="1600" dirty="0">
                <a:solidFill>
                  <a:schemeClr val="accent1"/>
                </a:solidFill>
                <a:latin typeface="Aptos" pitchFamily="34" charset="0"/>
                <a:ea typeface="Aptos" pitchFamily="34" charset="-122"/>
                <a:cs typeface="Aptos" pitchFamily="34" charset="-120"/>
              </a:rPr>
              <a:t>Transformative education for future leaders in evidence-based care for addiction and mental health disorders.</a:t>
            </a:r>
            <a:endParaRPr lang="en-US" sz="1600" dirty="0">
              <a:solidFill>
                <a:schemeClr val="accent1"/>
              </a:solidFill>
            </a:endParaRPr>
          </a:p>
        </p:txBody>
      </p:sp>
      <p:sp>
        <p:nvSpPr>
          <p:cNvPr id="16" name="Text 14"/>
          <p:cNvSpPr/>
          <p:nvPr/>
        </p:nvSpPr>
        <p:spPr>
          <a:xfrm>
            <a:off x="4579239" y="2323487"/>
            <a:ext cx="2980944" cy="274320"/>
          </a:xfrm>
          <a:prstGeom prst="rect">
            <a:avLst/>
          </a:prstGeom>
          <a:noFill/>
          <a:ln/>
        </p:spPr>
        <p:txBody>
          <a:bodyPr wrap="square" lIns="0" tIns="0" rIns="0" bIns="0" rtlCol="0" anchor="ctr"/>
          <a:lstStyle/>
          <a:p>
            <a:pPr marL="0" indent="0" algn="ctr">
              <a:buNone/>
            </a:pPr>
            <a:r>
              <a:rPr lang="en-US" sz="2000" b="1" dirty="0">
                <a:solidFill>
                  <a:schemeClr val="accent1"/>
                </a:solidFill>
                <a:latin typeface="Aptos Display" pitchFamily="34" charset="0"/>
              </a:rPr>
              <a:t>Practice-c</a:t>
            </a:r>
            <a:r>
              <a:rPr lang="en-US" sz="2000" b="1" dirty="0">
                <a:solidFill>
                  <a:schemeClr val="accent1"/>
                </a:solidFill>
                <a:latin typeface="Aptos Display" pitchFamily="34" charset="0"/>
                <a:ea typeface="Aptos Display" pitchFamily="34" charset="-122"/>
                <a:cs typeface="Aptos Display" pitchFamily="34" charset="-120"/>
              </a:rPr>
              <a:t>entered learning</a:t>
            </a:r>
            <a:endParaRPr lang="en-US" sz="2000" dirty="0">
              <a:solidFill>
                <a:schemeClr val="accent1"/>
              </a:solidFill>
            </a:endParaRPr>
          </a:p>
        </p:txBody>
      </p:sp>
      <p:sp>
        <p:nvSpPr>
          <p:cNvPr id="17" name="Text 15"/>
          <p:cNvSpPr/>
          <p:nvPr/>
        </p:nvSpPr>
        <p:spPr>
          <a:xfrm>
            <a:off x="4579239" y="2679945"/>
            <a:ext cx="2980944" cy="1024128"/>
          </a:xfrm>
          <a:prstGeom prst="rect">
            <a:avLst/>
          </a:prstGeom>
          <a:noFill/>
          <a:ln/>
        </p:spPr>
        <p:txBody>
          <a:bodyPr wrap="square" lIns="0" tIns="0" rIns="0" bIns="0" rtlCol="0" anchor="ctr">
            <a:normAutofit/>
          </a:bodyPr>
          <a:lstStyle/>
          <a:p>
            <a:pPr marL="0" indent="0" algn="ctr">
              <a:buNone/>
            </a:pPr>
            <a:r>
              <a:rPr lang="en-US" sz="1600" dirty="0">
                <a:solidFill>
                  <a:schemeClr val="accent1"/>
                </a:solidFill>
                <a:latin typeface="Aptos" pitchFamily="34" charset="0"/>
                <a:ea typeface="Aptos" pitchFamily="34" charset="-122"/>
                <a:cs typeface="Aptos" pitchFamily="34" charset="-120"/>
              </a:rPr>
              <a:t>Graduate-level coursework is paired with supervised practicum and internship experiences.</a:t>
            </a:r>
            <a:endParaRPr lang="en-US" sz="1600" dirty="0">
              <a:solidFill>
                <a:schemeClr val="accent1"/>
              </a:solidFill>
            </a:endParaRPr>
          </a:p>
        </p:txBody>
      </p:sp>
      <p:sp>
        <p:nvSpPr>
          <p:cNvPr id="21" name="Text 19"/>
          <p:cNvSpPr/>
          <p:nvPr/>
        </p:nvSpPr>
        <p:spPr>
          <a:xfrm>
            <a:off x="8375904" y="2315486"/>
            <a:ext cx="2980944" cy="274320"/>
          </a:xfrm>
          <a:prstGeom prst="rect">
            <a:avLst/>
          </a:prstGeom>
          <a:noFill/>
          <a:ln/>
        </p:spPr>
        <p:txBody>
          <a:bodyPr wrap="square" lIns="0" tIns="0" rIns="0" bIns="0" rtlCol="0" anchor="ctr"/>
          <a:lstStyle/>
          <a:p>
            <a:pPr marL="0" indent="0" algn="ctr">
              <a:buNone/>
            </a:pPr>
            <a:r>
              <a:rPr lang="en-US" sz="2000" b="1" dirty="0">
                <a:solidFill>
                  <a:schemeClr val="accent1"/>
                </a:solidFill>
                <a:latin typeface="Aptos Display" pitchFamily="34" charset="0"/>
                <a:ea typeface="Aptos Display" pitchFamily="34" charset="-122"/>
                <a:cs typeface="Aptos Display" pitchFamily="34" charset="-120"/>
              </a:rPr>
              <a:t>Professional preparation</a:t>
            </a:r>
            <a:endParaRPr lang="en-US" sz="2000" dirty="0">
              <a:solidFill>
                <a:schemeClr val="accent1"/>
              </a:solidFill>
            </a:endParaRPr>
          </a:p>
        </p:txBody>
      </p:sp>
      <p:sp>
        <p:nvSpPr>
          <p:cNvPr id="22" name="Text 20"/>
          <p:cNvSpPr/>
          <p:nvPr/>
        </p:nvSpPr>
        <p:spPr>
          <a:xfrm>
            <a:off x="8375904" y="2671498"/>
            <a:ext cx="2980944" cy="1024128"/>
          </a:xfrm>
          <a:prstGeom prst="rect">
            <a:avLst/>
          </a:prstGeom>
          <a:noFill/>
          <a:ln/>
        </p:spPr>
        <p:txBody>
          <a:bodyPr wrap="square" lIns="0" tIns="0" rIns="0" bIns="0" rtlCol="0" anchor="ctr">
            <a:normAutofit/>
          </a:bodyPr>
          <a:lstStyle/>
          <a:p>
            <a:pPr marL="0" indent="0" algn="ctr">
              <a:buNone/>
            </a:pPr>
            <a:r>
              <a:rPr lang="en-US" sz="1600" dirty="0">
                <a:solidFill>
                  <a:schemeClr val="accent1"/>
                </a:solidFill>
                <a:latin typeface="Aptos" pitchFamily="34" charset="0"/>
                <a:ea typeface="Aptos" pitchFamily="34" charset="-122"/>
                <a:cs typeface="Aptos" pitchFamily="34" charset="-120"/>
              </a:rPr>
              <a:t>Students develop counseling knowledge, clinical skills, cultural humility, and ethical practice.</a:t>
            </a:r>
            <a:endParaRPr lang="en-US" sz="1600" dirty="0">
              <a:solidFill>
                <a:schemeClr val="accent1"/>
              </a:solidFill>
            </a:endParaRPr>
          </a:p>
        </p:txBody>
      </p:sp>
      <p:sp>
        <p:nvSpPr>
          <p:cNvPr id="24" name="Text 22"/>
          <p:cNvSpPr/>
          <p:nvPr/>
        </p:nvSpPr>
        <p:spPr>
          <a:xfrm>
            <a:off x="405003" y="4864752"/>
            <a:ext cx="3136392" cy="146304"/>
          </a:xfrm>
          <a:prstGeom prst="rect">
            <a:avLst/>
          </a:prstGeom>
          <a:noFill/>
          <a:ln/>
        </p:spPr>
        <p:txBody>
          <a:bodyPr wrap="square" lIns="0" tIns="0" rIns="0" bIns="0" rtlCol="0" anchor="ctr"/>
          <a:lstStyle/>
          <a:p>
            <a:pPr marL="0" indent="0" algn="ctr">
              <a:buNone/>
            </a:pPr>
            <a:r>
              <a:rPr lang="en-US" b="1" kern="0" spc="70" dirty="0">
                <a:solidFill>
                  <a:schemeClr val="bg1"/>
                </a:solidFill>
                <a:latin typeface="Aptos" pitchFamily="34" charset="0"/>
                <a:ea typeface="Aptos" pitchFamily="34" charset="-122"/>
                <a:cs typeface="Aptos" pitchFamily="34" charset="-120"/>
              </a:rPr>
              <a:t>DEGREE PROGRAM</a:t>
            </a:r>
            <a:endParaRPr lang="en-US" dirty="0">
              <a:solidFill>
                <a:schemeClr val="bg1"/>
              </a:solidFill>
            </a:endParaRPr>
          </a:p>
        </p:txBody>
      </p:sp>
      <p:sp>
        <p:nvSpPr>
          <p:cNvPr id="25" name="Text 23"/>
          <p:cNvSpPr/>
          <p:nvPr/>
        </p:nvSpPr>
        <p:spPr>
          <a:xfrm>
            <a:off x="643128" y="5284913"/>
            <a:ext cx="2649855" cy="146304"/>
          </a:xfrm>
          <a:prstGeom prst="rect">
            <a:avLst/>
          </a:prstGeom>
          <a:noFill/>
          <a:ln/>
        </p:spPr>
        <p:txBody>
          <a:bodyPr wrap="square" lIns="0" tIns="0" rIns="0" bIns="0" rtlCol="0" anchor="ctr"/>
          <a:lstStyle/>
          <a:p>
            <a:pPr marL="0" indent="0" algn="ctr">
              <a:buNone/>
            </a:pPr>
            <a:r>
              <a:rPr lang="en-US" sz="1400" dirty="0">
                <a:solidFill>
                  <a:schemeClr val="bg1"/>
                </a:solidFill>
                <a:latin typeface="Aptos Display" pitchFamily="34" charset="0"/>
                <a:ea typeface="Aptos Display" pitchFamily="34" charset="-122"/>
                <a:cs typeface="Aptos Display" pitchFamily="34" charset="-120"/>
              </a:rPr>
              <a:t>MA in Counseling: Addiction Counseling</a:t>
            </a:r>
            <a:endParaRPr lang="en-US" sz="1400" dirty="0">
              <a:solidFill>
                <a:schemeClr val="bg1"/>
              </a:solidFill>
            </a:endParaRPr>
          </a:p>
        </p:txBody>
      </p:sp>
      <p:sp>
        <p:nvSpPr>
          <p:cNvPr id="26" name="Text 24"/>
          <p:cNvSpPr/>
          <p:nvPr/>
        </p:nvSpPr>
        <p:spPr>
          <a:xfrm>
            <a:off x="6374406" y="4832604"/>
            <a:ext cx="2111226" cy="143482"/>
          </a:xfrm>
          <a:prstGeom prst="rect">
            <a:avLst/>
          </a:prstGeom>
          <a:noFill/>
          <a:ln/>
        </p:spPr>
        <p:txBody>
          <a:bodyPr wrap="square" lIns="0" tIns="0" rIns="0" bIns="0" rtlCol="0" anchor="ctr"/>
          <a:lstStyle/>
          <a:p>
            <a:pPr marL="0" indent="0" algn="ctr">
              <a:buNone/>
            </a:pPr>
            <a:r>
              <a:rPr lang="en-US" b="1" kern="0" spc="70" dirty="0">
                <a:solidFill>
                  <a:schemeClr val="bg1"/>
                </a:solidFill>
                <a:latin typeface="Aptos" pitchFamily="34" charset="0"/>
                <a:ea typeface="Aptos" pitchFamily="34" charset="-122"/>
                <a:cs typeface="Aptos" pitchFamily="34" charset="-120"/>
              </a:rPr>
              <a:t>DELIVERY</a:t>
            </a:r>
            <a:endParaRPr lang="en-US" dirty="0">
              <a:solidFill>
                <a:schemeClr val="bg1"/>
              </a:solidFill>
            </a:endParaRPr>
          </a:p>
        </p:txBody>
      </p:sp>
      <p:sp>
        <p:nvSpPr>
          <p:cNvPr id="27" name="Text 25"/>
          <p:cNvSpPr/>
          <p:nvPr/>
        </p:nvSpPr>
        <p:spPr>
          <a:xfrm>
            <a:off x="6376315" y="5233041"/>
            <a:ext cx="2037689" cy="198176"/>
          </a:xfrm>
          <a:prstGeom prst="rect">
            <a:avLst/>
          </a:prstGeom>
          <a:noFill/>
          <a:ln/>
        </p:spPr>
        <p:txBody>
          <a:bodyPr wrap="square" lIns="0" tIns="0" rIns="0" bIns="0" rtlCol="0" anchor="ctr"/>
          <a:lstStyle/>
          <a:p>
            <a:pPr marL="0" indent="0" algn="ctr">
              <a:buNone/>
            </a:pPr>
            <a:r>
              <a:rPr lang="en-US" sz="1400" dirty="0">
                <a:solidFill>
                  <a:schemeClr val="bg1"/>
                </a:solidFill>
                <a:latin typeface="Aptos Display" pitchFamily="34" charset="0"/>
                <a:ea typeface="Aptos Display" pitchFamily="34" charset="-122"/>
                <a:cs typeface="Aptos Display" pitchFamily="34" charset="-120"/>
              </a:rPr>
              <a:t>Online and On-Campus hybrid options</a:t>
            </a:r>
            <a:endParaRPr lang="en-US" sz="1400" dirty="0">
              <a:solidFill>
                <a:schemeClr val="bg1"/>
              </a:solidFill>
            </a:endParaRPr>
          </a:p>
        </p:txBody>
      </p:sp>
      <p:sp>
        <p:nvSpPr>
          <p:cNvPr id="28" name="Text 26"/>
          <p:cNvSpPr/>
          <p:nvPr/>
        </p:nvSpPr>
        <p:spPr>
          <a:xfrm>
            <a:off x="8937971" y="4832604"/>
            <a:ext cx="2423160" cy="146304"/>
          </a:xfrm>
          <a:prstGeom prst="rect">
            <a:avLst/>
          </a:prstGeom>
          <a:noFill/>
          <a:ln/>
        </p:spPr>
        <p:txBody>
          <a:bodyPr wrap="square" lIns="0" tIns="0" rIns="0" bIns="0" rtlCol="0" anchor="ctr"/>
          <a:lstStyle/>
          <a:p>
            <a:pPr marL="0" indent="0" algn="ctr">
              <a:buNone/>
            </a:pPr>
            <a:r>
              <a:rPr lang="en-US" b="1" kern="0" spc="70" dirty="0">
                <a:solidFill>
                  <a:schemeClr val="bg1"/>
                </a:solidFill>
                <a:latin typeface="Aptos" pitchFamily="34" charset="0"/>
                <a:ea typeface="Aptos" pitchFamily="34" charset="-122"/>
                <a:cs typeface="Aptos" pitchFamily="34" charset="-120"/>
              </a:rPr>
              <a:t>ACCREDITATION</a:t>
            </a:r>
            <a:endParaRPr lang="en-US" dirty="0">
              <a:solidFill>
                <a:schemeClr val="bg1"/>
              </a:solidFill>
            </a:endParaRPr>
          </a:p>
        </p:txBody>
      </p:sp>
      <p:sp>
        <p:nvSpPr>
          <p:cNvPr id="29" name="Text 27"/>
          <p:cNvSpPr/>
          <p:nvPr/>
        </p:nvSpPr>
        <p:spPr>
          <a:xfrm>
            <a:off x="8937971" y="5272422"/>
            <a:ext cx="2423160" cy="192024"/>
          </a:xfrm>
          <a:prstGeom prst="rect">
            <a:avLst/>
          </a:prstGeom>
          <a:noFill/>
          <a:ln/>
        </p:spPr>
        <p:txBody>
          <a:bodyPr wrap="square" lIns="0" tIns="0" rIns="0" bIns="0" rtlCol="0" anchor="ctr"/>
          <a:lstStyle/>
          <a:p>
            <a:pPr marL="0" indent="0" algn="ctr">
              <a:buNone/>
            </a:pPr>
            <a:r>
              <a:rPr lang="en-US" sz="1400" dirty="0">
                <a:solidFill>
                  <a:schemeClr val="bg1"/>
                </a:solidFill>
                <a:latin typeface="Aptos Display" pitchFamily="34" charset="0"/>
                <a:ea typeface="Aptos Display" pitchFamily="34" charset="-122"/>
                <a:cs typeface="Aptos Display" pitchFamily="34" charset="-120"/>
              </a:rPr>
              <a:t>Higher Learning Commission and CACREP</a:t>
            </a:r>
            <a:endParaRPr lang="en-US" sz="1400" dirty="0">
              <a:solidFill>
                <a:schemeClr val="bg1"/>
              </a:solidFill>
            </a:endParaRPr>
          </a:p>
        </p:txBody>
      </p:sp>
      <p:sp>
        <p:nvSpPr>
          <p:cNvPr id="59" name="Shape 2">
            <a:extLst>
              <a:ext uri="{FF2B5EF4-FFF2-40B4-BE49-F238E27FC236}">
                <a16:creationId xmlns:a16="http://schemas.microsoft.com/office/drawing/2014/main" id="{69CFF917-FC27-1962-24E8-EFD583D5F61C}"/>
              </a:ext>
            </a:extLst>
          </p:cNvPr>
          <p:cNvSpPr/>
          <p:nvPr/>
        </p:nvSpPr>
        <p:spPr>
          <a:xfrm flipV="1">
            <a:off x="458724" y="1181481"/>
            <a:ext cx="9332976" cy="28194"/>
          </a:xfrm>
          <a:prstGeom prst="line">
            <a:avLst/>
          </a:prstGeom>
          <a:noFill/>
          <a:ln w="10160">
            <a:solidFill>
              <a:srgbClr val="D5DEE6"/>
            </a:solidFill>
            <a:prstDash val="solid"/>
          </a:ln>
        </p:spPr>
        <p:txBody>
          <a:bodyPr/>
          <a:lstStyle/>
          <a:p>
            <a:endParaRPr lang="en-US"/>
          </a:p>
        </p:txBody>
      </p:sp>
      <p:pic>
        <p:nvPicPr>
          <p:cNvPr id="61" name="Picture 60">
            <a:extLst>
              <a:ext uri="{FF2B5EF4-FFF2-40B4-BE49-F238E27FC236}">
                <a16:creationId xmlns:a16="http://schemas.microsoft.com/office/drawing/2014/main" id="{72D772B7-DEA3-46CE-6A53-67AE2ED7FBBD}"/>
              </a:ext>
            </a:extLst>
          </p:cNvPr>
          <p:cNvPicPr>
            <a:picLocks noChangeAspect="1"/>
          </p:cNvPicPr>
          <p:nvPr/>
        </p:nvPicPr>
        <p:blipFill>
          <a:blip r:embed="rId3"/>
          <a:stretch>
            <a:fillRect/>
          </a:stretch>
        </p:blipFill>
        <p:spPr>
          <a:xfrm>
            <a:off x="9556334" y="-249202"/>
            <a:ext cx="2635666" cy="2384317"/>
          </a:xfrm>
          <a:prstGeom prst="rect">
            <a:avLst/>
          </a:prstGeom>
        </p:spPr>
      </p:pic>
      <p:sp>
        <p:nvSpPr>
          <p:cNvPr id="65" name="Text 4">
            <a:extLst>
              <a:ext uri="{FF2B5EF4-FFF2-40B4-BE49-F238E27FC236}">
                <a16:creationId xmlns:a16="http://schemas.microsoft.com/office/drawing/2014/main" id="{B38AA96B-7DAB-2DDF-84B1-271EEB48D7B3}"/>
              </a:ext>
            </a:extLst>
          </p:cNvPr>
          <p:cNvSpPr/>
          <p:nvPr/>
        </p:nvSpPr>
        <p:spPr>
          <a:xfrm>
            <a:off x="585216" y="6464808"/>
            <a:ext cx="2971800" cy="164592"/>
          </a:xfrm>
          <a:prstGeom prst="rect">
            <a:avLst/>
          </a:prstGeom>
          <a:noFill/>
          <a:ln/>
        </p:spPr>
        <p:txBody>
          <a:bodyPr wrap="square" lIns="0" tIns="0" rIns="0" bIns="0" rtlCol="0" anchor="ctr"/>
          <a:lstStyle/>
          <a:p>
            <a:pPr marL="0" indent="0">
              <a:buNone/>
            </a:pPr>
            <a:r>
              <a:rPr lang="en-US" sz="750" dirty="0">
                <a:solidFill>
                  <a:srgbClr val="98A2B3"/>
                </a:solidFill>
                <a:latin typeface="Aptos" pitchFamily="34" charset="0"/>
                <a:ea typeface="Aptos" pitchFamily="34" charset="-122"/>
                <a:cs typeface="Aptos" pitchFamily="34" charset="-120"/>
              </a:rPr>
              <a:t>Hazelden Betty Ford Graduate School</a:t>
            </a:r>
            <a:endParaRPr lang="en-US" sz="750" dirty="0"/>
          </a:p>
        </p:txBody>
      </p:sp>
      <p:sp>
        <p:nvSpPr>
          <p:cNvPr id="67" name="Text 5">
            <a:extLst>
              <a:ext uri="{FF2B5EF4-FFF2-40B4-BE49-F238E27FC236}">
                <a16:creationId xmlns:a16="http://schemas.microsoft.com/office/drawing/2014/main" id="{D3963E87-54DE-F54E-4C68-C0602AAE09FB}"/>
              </a:ext>
            </a:extLst>
          </p:cNvPr>
          <p:cNvSpPr/>
          <p:nvPr/>
        </p:nvSpPr>
        <p:spPr>
          <a:xfrm>
            <a:off x="9217152" y="6464808"/>
            <a:ext cx="2395728" cy="164592"/>
          </a:xfrm>
          <a:prstGeom prst="rect">
            <a:avLst/>
          </a:prstGeom>
          <a:noFill/>
          <a:ln/>
        </p:spPr>
        <p:txBody>
          <a:bodyPr wrap="square" lIns="0" tIns="0" rIns="0" bIns="0" rtlCol="0" anchor="ctr"/>
          <a:lstStyle/>
          <a:p>
            <a:pPr marL="0" indent="0" algn="r">
              <a:buNone/>
            </a:pPr>
            <a:r>
              <a:rPr lang="en-US" sz="750" dirty="0">
                <a:solidFill>
                  <a:srgbClr val="98A2B3"/>
                </a:solidFill>
                <a:latin typeface="Aptos" pitchFamily="34" charset="0"/>
                <a:ea typeface="Aptos" pitchFamily="34" charset="-122"/>
                <a:cs typeface="Aptos" pitchFamily="34" charset="-120"/>
              </a:rPr>
              <a:t>Alternative Admissions Pathway</a:t>
            </a:r>
            <a:endParaRPr lang="en-US" sz="750" dirty="0"/>
          </a:p>
        </p:txBody>
      </p:sp>
      <p:sp>
        <p:nvSpPr>
          <p:cNvPr id="71" name="Text 24">
            <a:extLst>
              <a:ext uri="{FF2B5EF4-FFF2-40B4-BE49-F238E27FC236}">
                <a16:creationId xmlns:a16="http://schemas.microsoft.com/office/drawing/2014/main" id="{4AEE7AD5-7AFB-01F5-A0B4-836221D531F5}"/>
              </a:ext>
            </a:extLst>
          </p:cNvPr>
          <p:cNvSpPr/>
          <p:nvPr/>
        </p:nvSpPr>
        <p:spPr>
          <a:xfrm>
            <a:off x="3604641" y="4976086"/>
            <a:ext cx="2300004" cy="146304"/>
          </a:xfrm>
          <a:prstGeom prst="rect">
            <a:avLst/>
          </a:prstGeom>
          <a:noFill/>
          <a:ln/>
        </p:spPr>
        <p:txBody>
          <a:bodyPr wrap="square" lIns="0" tIns="0" rIns="0" bIns="0" rtlCol="0" anchor="ctr"/>
          <a:lstStyle/>
          <a:p>
            <a:pPr marL="0" indent="0" algn="ctr">
              <a:buNone/>
            </a:pPr>
            <a:r>
              <a:rPr lang="en-US" b="1" kern="0" spc="70" dirty="0">
                <a:solidFill>
                  <a:schemeClr val="bg1"/>
                </a:solidFill>
                <a:latin typeface="Aptos" pitchFamily="34" charset="0"/>
                <a:ea typeface="Aptos" pitchFamily="34" charset="-122"/>
                <a:cs typeface="Aptos" pitchFamily="34" charset="-120"/>
              </a:rPr>
              <a:t>PROFESSIONAL LEARNING</a:t>
            </a:r>
            <a:endParaRPr lang="en-US" dirty="0">
              <a:solidFill>
                <a:schemeClr val="bg1"/>
              </a:solidFill>
            </a:endParaRPr>
          </a:p>
        </p:txBody>
      </p:sp>
      <p:sp>
        <p:nvSpPr>
          <p:cNvPr id="73" name="Text 25">
            <a:extLst>
              <a:ext uri="{FF2B5EF4-FFF2-40B4-BE49-F238E27FC236}">
                <a16:creationId xmlns:a16="http://schemas.microsoft.com/office/drawing/2014/main" id="{17D5FBBF-8066-9043-1063-9D111908981B}"/>
              </a:ext>
            </a:extLst>
          </p:cNvPr>
          <p:cNvSpPr/>
          <p:nvPr/>
        </p:nvSpPr>
        <p:spPr>
          <a:xfrm>
            <a:off x="3509391" y="5469563"/>
            <a:ext cx="2560320" cy="192024"/>
          </a:xfrm>
          <a:prstGeom prst="rect">
            <a:avLst/>
          </a:prstGeom>
          <a:noFill/>
          <a:ln/>
        </p:spPr>
        <p:txBody>
          <a:bodyPr wrap="square" lIns="0" tIns="0" rIns="0" bIns="0" rtlCol="0" anchor="ctr"/>
          <a:lstStyle/>
          <a:p>
            <a:pPr marL="0" indent="0" algn="ctr">
              <a:buNone/>
            </a:pPr>
            <a:r>
              <a:rPr lang="en-US" sz="1400" dirty="0">
                <a:solidFill>
                  <a:schemeClr val="bg1"/>
                </a:solidFill>
                <a:latin typeface="Aptos Display" pitchFamily="34" charset="0"/>
                <a:ea typeface="Aptos Display" pitchFamily="34" charset="-122"/>
                <a:cs typeface="Aptos Display" pitchFamily="34" charset="-120"/>
              </a:rPr>
              <a:t>Professional development and continuing education</a:t>
            </a:r>
            <a:endParaRPr lang="en-US" sz="1400" dirty="0">
              <a:solidFill>
                <a:schemeClr val="bg1"/>
              </a:solidFill>
            </a:endParaRPr>
          </a:p>
        </p:txBody>
      </p:sp>
      <p:sp>
        <p:nvSpPr>
          <p:cNvPr id="75" name="Shape 2">
            <a:extLst>
              <a:ext uri="{FF2B5EF4-FFF2-40B4-BE49-F238E27FC236}">
                <a16:creationId xmlns:a16="http://schemas.microsoft.com/office/drawing/2014/main" id="{849B74E5-BDDD-60AF-5157-FD7DA6BFDCCB}"/>
              </a:ext>
            </a:extLst>
          </p:cNvPr>
          <p:cNvSpPr/>
          <p:nvPr/>
        </p:nvSpPr>
        <p:spPr>
          <a:xfrm flipH="1">
            <a:off x="3332896" y="4627220"/>
            <a:ext cx="11429" cy="1154455"/>
          </a:xfrm>
          <a:prstGeom prst="line">
            <a:avLst/>
          </a:prstGeom>
          <a:noFill/>
          <a:ln w="10160">
            <a:solidFill>
              <a:srgbClr val="D5DEE6"/>
            </a:solidFill>
            <a:prstDash val="solid"/>
          </a:ln>
        </p:spPr>
        <p:txBody>
          <a:bodyPr/>
          <a:lstStyle/>
          <a:p>
            <a:endParaRPr lang="en-US"/>
          </a:p>
        </p:txBody>
      </p:sp>
      <p:sp>
        <p:nvSpPr>
          <p:cNvPr id="77" name="Shape 2">
            <a:extLst>
              <a:ext uri="{FF2B5EF4-FFF2-40B4-BE49-F238E27FC236}">
                <a16:creationId xmlns:a16="http://schemas.microsoft.com/office/drawing/2014/main" id="{77C48DEF-33F9-0BD2-CE83-39E300955243}"/>
              </a:ext>
            </a:extLst>
          </p:cNvPr>
          <p:cNvSpPr/>
          <p:nvPr/>
        </p:nvSpPr>
        <p:spPr>
          <a:xfrm flipH="1">
            <a:off x="6133811" y="4648341"/>
            <a:ext cx="11429" cy="1154455"/>
          </a:xfrm>
          <a:prstGeom prst="line">
            <a:avLst/>
          </a:prstGeom>
          <a:noFill/>
          <a:ln w="10160">
            <a:solidFill>
              <a:srgbClr val="D5DEE6"/>
            </a:solidFill>
            <a:prstDash val="solid"/>
          </a:ln>
        </p:spPr>
        <p:txBody>
          <a:bodyPr/>
          <a:lstStyle/>
          <a:p>
            <a:endParaRPr lang="en-US"/>
          </a:p>
        </p:txBody>
      </p:sp>
      <p:sp>
        <p:nvSpPr>
          <p:cNvPr id="79" name="Shape 2">
            <a:extLst>
              <a:ext uri="{FF2B5EF4-FFF2-40B4-BE49-F238E27FC236}">
                <a16:creationId xmlns:a16="http://schemas.microsoft.com/office/drawing/2014/main" id="{990BDF44-8B6B-A783-B304-639DAE1D09F1}"/>
              </a:ext>
            </a:extLst>
          </p:cNvPr>
          <p:cNvSpPr/>
          <p:nvPr/>
        </p:nvSpPr>
        <p:spPr>
          <a:xfrm flipH="1">
            <a:off x="8600024" y="4648340"/>
            <a:ext cx="11429" cy="1154455"/>
          </a:xfrm>
          <a:prstGeom prst="line">
            <a:avLst/>
          </a:prstGeom>
          <a:noFill/>
          <a:ln w="10160">
            <a:solidFill>
              <a:srgbClr val="D5DEE6"/>
            </a:solidFill>
            <a:prstDash val="solid"/>
          </a:ln>
        </p:spPr>
        <p:txBody>
          <a:bodyPr/>
          <a:lstStyle/>
          <a:p>
            <a:endParaRPr lang="en-US"/>
          </a:p>
        </p:txBody>
      </p:sp>
    </p:spTree>
    <p:extLst>
      <p:ext uri="{BB962C8B-B14F-4D97-AF65-F5344CB8AC3E}">
        <p14:creationId xmlns:p14="http://schemas.microsoft.com/office/powerpoint/2010/main" val="2132242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hape 7">
            <a:extLst>
              <a:ext uri="{FF2B5EF4-FFF2-40B4-BE49-F238E27FC236}">
                <a16:creationId xmlns:a16="http://schemas.microsoft.com/office/drawing/2014/main" id="{9724B8AA-E313-5A31-1665-5032D0E39C83}"/>
              </a:ext>
            </a:extLst>
          </p:cNvPr>
          <p:cNvSpPr/>
          <p:nvPr/>
        </p:nvSpPr>
        <p:spPr>
          <a:xfrm>
            <a:off x="8285656" y="3272737"/>
            <a:ext cx="2990751" cy="1509024"/>
          </a:xfrm>
          <a:prstGeom prst="roundRect">
            <a:avLst>
              <a:gd name="adj" fmla="val 7742"/>
            </a:avLst>
          </a:prstGeom>
          <a:solidFill>
            <a:srgbClr val="FEFFEB"/>
          </a:solidFill>
          <a:ln w="10160">
            <a:noFill/>
            <a:prstDash val="solid"/>
          </a:ln>
          <a:effectLst>
            <a:outerShdw blurRad="12700" dist="50800" dir="2700000" algn="bl" rotWithShape="0">
              <a:srgbClr val="D6DEE6">
                <a:alpha val="16000"/>
              </a:srgbClr>
            </a:outerShdw>
          </a:effectLst>
        </p:spPr>
        <p:txBody>
          <a:bodyPr/>
          <a:lstStyle/>
          <a:p>
            <a:endParaRPr lang="en-US"/>
          </a:p>
        </p:txBody>
      </p:sp>
      <p:sp>
        <p:nvSpPr>
          <p:cNvPr id="31" name="Shape 3">
            <a:extLst>
              <a:ext uri="{FF2B5EF4-FFF2-40B4-BE49-F238E27FC236}">
                <a16:creationId xmlns:a16="http://schemas.microsoft.com/office/drawing/2014/main" id="{8305BF53-A023-6AD4-8567-568C3BC103E7}"/>
              </a:ext>
            </a:extLst>
          </p:cNvPr>
          <p:cNvSpPr/>
          <p:nvPr/>
        </p:nvSpPr>
        <p:spPr>
          <a:xfrm>
            <a:off x="777239" y="1422891"/>
            <a:ext cx="3586039" cy="3370927"/>
          </a:xfrm>
          <a:prstGeom prst="roundRect">
            <a:avLst>
              <a:gd name="adj" fmla="val 5106"/>
            </a:avLst>
          </a:prstGeom>
          <a:solidFill>
            <a:srgbClr val="EAF4F7"/>
          </a:solidFill>
          <a:ln w="10160">
            <a:noFill/>
            <a:prstDash val="solid"/>
          </a:ln>
          <a:effectLst>
            <a:outerShdw blurRad="12700" dist="50800" dir="2700000" algn="bl" rotWithShape="0">
              <a:srgbClr val="D6DEE6">
                <a:alpha val="16000"/>
              </a:srgbClr>
            </a:outerShdw>
          </a:effectLst>
        </p:spPr>
        <p:txBody>
          <a:bodyPr/>
          <a:lstStyle/>
          <a:p>
            <a:endParaRPr lang="en-US"/>
          </a:p>
        </p:txBody>
      </p:sp>
      <p:sp>
        <p:nvSpPr>
          <p:cNvPr id="4" name="Text 1">
            <a:extLst>
              <a:ext uri="{FF2B5EF4-FFF2-40B4-BE49-F238E27FC236}">
                <a16:creationId xmlns:a16="http://schemas.microsoft.com/office/drawing/2014/main" id="{95879074-2D2B-F654-910C-3A0D4B0B1758}"/>
              </a:ext>
            </a:extLst>
          </p:cNvPr>
          <p:cNvSpPr/>
          <p:nvPr/>
        </p:nvSpPr>
        <p:spPr>
          <a:xfrm>
            <a:off x="458724" y="507492"/>
            <a:ext cx="10835640" cy="384048"/>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500" b="1" dirty="0">
                <a:solidFill>
                  <a:srgbClr val="00587C"/>
                </a:solidFill>
                <a:latin typeface="Aptos Display" pitchFamily="34" charset="0"/>
                <a:ea typeface="Aptos Display" pitchFamily="34" charset="-122"/>
                <a:cs typeface="Aptos Display" pitchFamily="34" charset="-120"/>
              </a:rPr>
              <a:t>Why This Matters Here</a:t>
            </a:r>
            <a:endParaRPr lang="en-US" sz="2500" dirty="0"/>
          </a:p>
        </p:txBody>
      </p:sp>
      <p:sp>
        <p:nvSpPr>
          <p:cNvPr id="5" name="Shape 2">
            <a:extLst>
              <a:ext uri="{FF2B5EF4-FFF2-40B4-BE49-F238E27FC236}">
                <a16:creationId xmlns:a16="http://schemas.microsoft.com/office/drawing/2014/main" id="{3E25B18D-0693-0258-5E1C-4F8550253846}"/>
              </a:ext>
            </a:extLst>
          </p:cNvPr>
          <p:cNvSpPr/>
          <p:nvPr/>
        </p:nvSpPr>
        <p:spPr>
          <a:xfrm>
            <a:off x="458724" y="1028700"/>
            <a:ext cx="11064240" cy="0"/>
          </a:xfrm>
          <a:prstGeom prst="line">
            <a:avLst/>
          </a:prstGeom>
          <a:noFill/>
          <a:ln w="10160">
            <a:solidFill>
              <a:srgbClr val="D5DEE6"/>
            </a:solidFill>
            <a:prstDash val="solid"/>
          </a:ln>
        </p:spPr>
        <p:txBody>
          <a:bodyPr/>
          <a:lstStyle/>
          <a:p>
            <a:endParaRPr lang="en-US"/>
          </a:p>
        </p:txBody>
      </p:sp>
      <p:sp>
        <p:nvSpPr>
          <p:cNvPr id="3" name="Shape 7">
            <a:extLst>
              <a:ext uri="{FF2B5EF4-FFF2-40B4-BE49-F238E27FC236}">
                <a16:creationId xmlns:a16="http://schemas.microsoft.com/office/drawing/2014/main" id="{064D704B-623A-9DE8-052C-09191B138E92}"/>
              </a:ext>
            </a:extLst>
          </p:cNvPr>
          <p:cNvSpPr/>
          <p:nvPr/>
        </p:nvSpPr>
        <p:spPr>
          <a:xfrm>
            <a:off x="4980431" y="1445725"/>
            <a:ext cx="2990751" cy="1653275"/>
          </a:xfrm>
          <a:prstGeom prst="roundRect">
            <a:avLst>
              <a:gd name="adj" fmla="val 7742"/>
            </a:avLst>
          </a:prstGeom>
          <a:solidFill>
            <a:srgbClr val="F5F0FA"/>
          </a:solidFill>
          <a:ln w="10160">
            <a:noFill/>
            <a:prstDash val="solid"/>
          </a:ln>
          <a:effectLst>
            <a:outerShdw blurRad="12700" dist="50800" dir="2700000" algn="bl" rotWithShape="0">
              <a:srgbClr val="D6DEE6">
                <a:alpha val="16000"/>
              </a:srgbClr>
            </a:outerShdw>
          </a:effectLst>
        </p:spPr>
        <p:txBody>
          <a:bodyPr/>
          <a:lstStyle/>
          <a:p>
            <a:endParaRPr lang="en-US"/>
          </a:p>
        </p:txBody>
      </p:sp>
      <p:sp>
        <p:nvSpPr>
          <p:cNvPr id="9" name="Text 6">
            <a:extLst>
              <a:ext uri="{FF2B5EF4-FFF2-40B4-BE49-F238E27FC236}">
                <a16:creationId xmlns:a16="http://schemas.microsoft.com/office/drawing/2014/main" id="{C6BC3FD8-2B4F-D91F-7B0D-7B7F99555610}"/>
              </a:ext>
            </a:extLst>
          </p:cNvPr>
          <p:cNvSpPr/>
          <p:nvPr/>
        </p:nvSpPr>
        <p:spPr>
          <a:xfrm>
            <a:off x="11586972" y="6496812"/>
            <a:ext cx="146304" cy="109728"/>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r">
              <a:buNone/>
            </a:pPr>
            <a:r>
              <a:rPr lang="en-US" sz="500">
                <a:solidFill>
                  <a:srgbClr val="667085"/>
                </a:solidFill>
                <a:latin typeface="Aptos" pitchFamily="34" charset="0"/>
                <a:ea typeface="Aptos" pitchFamily="34" charset="-122"/>
                <a:cs typeface="Aptos" pitchFamily="34" charset="-120"/>
              </a:rPr>
              <a:t>2</a:t>
            </a:r>
            <a:endParaRPr lang="en-US" sz="500"/>
          </a:p>
        </p:txBody>
      </p:sp>
      <p:sp>
        <p:nvSpPr>
          <p:cNvPr id="32" name="Shape 4">
            <a:extLst>
              <a:ext uri="{FF2B5EF4-FFF2-40B4-BE49-F238E27FC236}">
                <a16:creationId xmlns:a16="http://schemas.microsoft.com/office/drawing/2014/main" id="{36D88636-C458-0462-F9DA-DF7DA2AEEDBF}"/>
              </a:ext>
            </a:extLst>
          </p:cNvPr>
          <p:cNvSpPr/>
          <p:nvPr/>
        </p:nvSpPr>
        <p:spPr>
          <a:xfrm>
            <a:off x="2209601" y="2405050"/>
            <a:ext cx="672747" cy="621792"/>
          </a:xfrm>
          <a:prstGeom prst="ellipse">
            <a:avLst/>
          </a:prstGeom>
          <a:solidFill>
            <a:srgbClr val="FFFFFF"/>
          </a:solidFill>
          <a:ln w="15240">
            <a:solidFill>
              <a:schemeClr val="accent1"/>
            </a:solidFill>
            <a:prstDash val="solid"/>
          </a:ln>
        </p:spPr>
        <p:txBody>
          <a:bodyPr/>
          <a:lstStyle/>
          <a:p>
            <a:endParaRPr lang="en-US"/>
          </a:p>
        </p:txBody>
      </p:sp>
      <p:sp>
        <p:nvSpPr>
          <p:cNvPr id="10" name="Text 8">
            <a:extLst>
              <a:ext uri="{FF2B5EF4-FFF2-40B4-BE49-F238E27FC236}">
                <a16:creationId xmlns:a16="http://schemas.microsoft.com/office/drawing/2014/main" id="{C4D0F8C5-75B1-641A-4DA7-8C143D29B2B6}"/>
              </a:ext>
            </a:extLst>
          </p:cNvPr>
          <p:cNvSpPr/>
          <p:nvPr/>
        </p:nvSpPr>
        <p:spPr>
          <a:xfrm>
            <a:off x="943356" y="1680288"/>
            <a:ext cx="3154680" cy="32004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2000" b="1">
                <a:solidFill>
                  <a:schemeClr val="accent1"/>
                </a:solidFill>
                <a:latin typeface="Aptos Display" pitchFamily="34" charset="0"/>
                <a:ea typeface="Aptos Display" pitchFamily="34" charset="-122"/>
                <a:cs typeface="Aptos Display" pitchFamily="34" charset="-120"/>
              </a:rPr>
              <a:t>Context</a:t>
            </a:r>
            <a:endParaRPr lang="en-US" sz="2000">
              <a:solidFill>
                <a:schemeClr val="accent1"/>
              </a:solidFill>
            </a:endParaRPr>
          </a:p>
        </p:txBody>
      </p:sp>
      <p:pic>
        <p:nvPicPr>
          <p:cNvPr id="11" name="Image 0">
            <a:extLst>
              <a:ext uri="{FF2B5EF4-FFF2-40B4-BE49-F238E27FC236}">
                <a16:creationId xmlns:a16="http://schemas.microsoft.com/office/drawing/2014/main" id="{BAABC3BE-CD1A-D271-1250-B8246281784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333244" y="2494104"/>
            <a:ext cx="402336" cy="402336"/>
          </a:xfrm>
          <a:prstGeom prst="rect">
            <a:avLst/>
          </a:prstGeom>
        </p:spPr>
      </p:pic>
      <p:sp>
        <p:nvSpPr>
          <p:cNvPr id="12" name="Text 10">
            <a:extLst>
              <a:ext uri="{FF2B5EF4-FFF2-40B4-BE49-F238E27FC236}">
                <a16:creationId xmlns:a16="http://schemas.microsoft.com/office/drawing/2014/main" id="{5C38CAB2-DEFE-56D4-1EEC-FB928B9CEFB3}"/>
              </a:ext>
            </a:extLst>
          </p:cNvPr>
          <p:cNvSpPr/>
          <p:nvPr/>
        </p:nvSpPr>
        <p:spPr>
          <a:xfrm>
            <a:off x="989076" y="3638495"/>
            <a:ext cx="3063240" cy="621792"/>
          </a:xfrm>
          <a:prstGeom prst="rect">
            <a:avLst/>
          </a:prstGeom>
          <a:noFill/>
          <a:ln/>
        </p:spPr>
        <p:txBody>
          <a:bodyPr wrap="square" lIns="254" tIns="254" rIns="254" bIns="254"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solidFill>
                  <a:schemeClr val="accent1"/>
                </a:solidFill>
                <a:latin typeface="Aptos"/>
                <a:ea typeface="Aptos" pitchFamily="34" charset="-122"/>
                <a:cs typeface="Aptos" pitchFamily="34" charset="-120"/>
              </a:rPr>
              <a:t>Our graduate school </a:t>
            </a:r>
          </a:p>
          <a:p>
            <a:pPr algn="ctr"/>
            <a:r>
              <a:rPr lang="en-US" dirty="0">
                <a:solidFill>
                  <a:schemeClr val="accent1"/>
                </a:solidFill>
                <a:latin typeface="Aptos"/>
                <a:ea typeface="Aptos" pitchFamily="34" charset="-122"/>
                <a:cs typeface="Aptos" pitchFamily="34" charset="-120"/>
              </a:rPr>
              <a:t>has </a:t>
            </a:r>
            <a:r>
              <a:rPr lang="en-US" b="1" dirty="0">
                <a:solidFill>
                  <a:schemeClr val="accent1"/>
                </a:solidFill>
                <a:latin typeface="Aptos"/>
                <a:ea typeface="Aptos" pitchFamily="34" charset="-122"/>
                <a:cs typeface="Aptos" pitchFamily="34" charset="-120"/>
              </a:rPr>
              <a:t>one </a:t>
            </a:r>
            <a:r>
              <a:rPr lang="en-US" dirty="0">
                <a:solidFill>
                  <a:schemeClr val="accent1"/>
                </a:solidFill>
                <a:latin typeface="Aptos"/>
                <a:ea typeface="Aptos" pitchFamily="34" charset="-122"/>
                <a:cs typeface="Aptos" pitchFamily="34" charset="-120"/>
              </a:rPr>
              <a:t>focus:</a:t>
            </a:r>
            <a:br>
              <a:rPr lang="en-US" dirty="0">
                <a:latin typeface="Aptos"/>
                <a:ea typeface="Aptos" pitchFamily="34" charset="-122"/>
                <a:cs typeface="Aptos" pitchFamily="34" charset="-120"/>
              </a:rPr>
            </a:br>
            <a:r>
              <a:rPr lang="en-US" dirty="0">
                <a:solidFill>
                  <a:schemeClr val="accent1"/>
                </a:solidFill>
                <a:latin typeface="Aptos"/>
                <a:ea typeface="Aptos" pitchFamily="34" charset="-122"/>
                <a:cs typeface="Aptos" pitchFamily="34" charset="-120"/>
              </a:rPr>
              <a:t>preparing counselors for addiction and mental health care.</a:t>
            </a:r>
            <a:endParaRPr lang="en-US" dirty="0">
              <a:solidFill>
                <a:schemeClr val="accent1"/>
              </a:solidFill>
              <a:latin typeface="Aptos"/>
            </a:endParaRPr>
          </a:p>
        </p:txBody>
      </p:sp>
      <p:sp>
        <p:nvSpPr>
          <p:cNvPr id="33" name="Shape 7">
            <a:extLst>
              <a:ext uri="{FF2B5EF4-FFF2-40B4-BE49-F238E27FC236}">
                <a16:creationId xmlns:a16="http://schemas.microsoft.com/office/drawing/2014/main" id="{9DF93617-8428-72E5-B526-6978157D5486}"/>
              </a:ext>
            </a:extLst>
          </p:cNvPr>
          <p:cNvSpPr/>
          <p:nvPr/>
        </p:nvSpPr>
        <p:spPr>
          <a:xfrm>
            <a:off x="4980432" y="3272736"/>
            <a:ext cx="2990751" cy="1521083"/>
          </a:xfrm>
          <a:prstGeom prst="roundRect">
            <a:avLst>
              <a:gd name="adj" fmla="val 7742"/>
            </a:avLst>
          </a:prstGeom>
          <a:solidFill>
            <a:srgbClr val="FFF1EB"/>
          </a:solidFill>
          <a:ln w="10160">
            <a:noFill/>
            <a:prstDash val="solid"/>
          </a:ln>
          <a:effectLst>
            <a:outerShdw blurRad="12700" dist="50800" dir="2700000" algn="bl" rotWithShape="0">
              <a:srgbClr val="D6DEE6">
                <a:alpha val="16000"/>
              </a:srgbClr>
            </a:outerShdw>
          </a:effectLst>
        </p:spPr>
        <p:txBody>
          <a:bodyPr/>
          <a:lstStyle/>
          <a:p>
            <a:endParaRPr lang="en-US"/>
          </a:p>
        </p:txBody>
      </p:sp>
      <p:pic>
        <p:nvPicPr>
          <p:cNvPr id="13" name="Image 1">
            <a:extLst>
              <a:ext uri="{FF2B5EF4-FFF2-40B4-BE49-F238E27FC236}">
                <a16:creationId xmlns:a16="http://schemas.microsoft.com/office/drawing/2014/main" id="{9FBB6FB4-924E-DF2C-D001-3CBDCFD1CCB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20176" y="1564366"/>
            <a:ext cx="375566" cy="375566"/>
          </a:xfrm>
          <a:prstGeom prst="rect">
            <a:avLst/>
          </a:prstGeom>
        </p:spPr>
      </p:pic>
      <p:sp>
        <p:nvSpPr>
          <p:cNvPr id="14" name="Text 13">
            <a:extLst>
              <a:ext uri="{FF2B5EF4-FFF2-40B4-BE49-F238E27FC236}">
                <a16:creationId xmlns:a16="http://schemas.microsoft.com/office/drawing/2014/main" id="{2555FE0B-C2B8-69A2-72F5-3034F2BA7A4D}"/>
              </a:ext>
            </a:extLst>
          </p:cNvPr>
          <p:cNvSpPr/>
          <p:nvPr/>
        </p:nvSpPr>
        <p:spPr>
          <a:xfrm>
            <a:off x="5543450" y="1605644"/>
            <a:ext cx="1709928" cy="256032"/>
          </a:xfrm>
          <a:prstGeom prst="rect">
            <a:avLst/>
          </a:prstGeom>
          <a:noFill/>
          <a:ln/>
        </p:spPr>
        <p:txBody>
          <a:bodyPr wrap="square" lIns="127" tIns="127" rIns="127" bIns="127"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000" b="1">
                <a:solidFill>
                  <a:srgbClr val="00587C"/>
                </a:solidFill>
                <a:latin typeface="Aptos" pitchFamily="34" charset="0"/>
                <a:ea typeface="Aptos" pitchFamily="34" charset="-122"/>
                <a:cs typeface="Aptos" pitchFamily="34" charset="-120"/>
              </a:rPr>
              <a:t>Mission fit</a:t>
            </a:r>
            <a:endParaRPr lang="en-US" sz="2000"/>
          </a:p>
        </p:txBody>
      </p:sp>
      <p:sp>
        <p:nvSpPr>
          <p:cNvPr id="7" name="Shape 7">
            <a:extLst>
              <a:ext uri="{FF2B5EF4-FFF2-40B4-BE49-F238E27FC236}">
                <a16:creationId xmlns:a16="http://schemas.microsoft.com/office/drawing/2014/main" id="{52AE7B3C-03CF-3A2A-AA6D-15D30152B122}"/>
              </a:ext>
            </a:extLst>
          </p:cNvPr>
          <p:cNvSpPr/>
          <p:nvPr/>
        </p:nvSpPr>
        <p:spPr>
          <a:xfrm>
            <a:off x="8239141" y="1438504"/>
            <a:ext cx="2990751" cy="1672554"/>
          </a:xfrm>
          <a:prstGeom prst="roundRect">
            <a:avLst>
              <a:gd name="adj" fmla="val 7742"/>
            </a:avLst>
          </a:prstGeom>
          <a:solidFill>
            <a:srgbClr val="EBFFFE"/>
          </a:solidFill>
          <a:ln w="10160">
            <a:noFill/>
            <a:prstDash val="solid"/>
          </a:ln>
          <a:effectLst>
            <a:outerShdw blurRad="12700" dist="50800" dir="2700000" algn="bl" rotWithShape="0">
              <a:srgbClr val="D6DEE6">
                <a:alpha val="16000"/>
              </a:srgbClr>
            </a:outerShdw>
          </a:effectLst>
        </p:spPr>
        <p:txBody>
          <a:bodyPr/>
          <a:lstStyle/>
          <a:p>
            <a:endParaRPr lang="en-US"/>
          </a:p>
        </p:txBody>
      </p:sp>
      <p:sp>
        <p:nvSpPr>
          <p:cNvPr id="15" name="Text 14">
            <a:extLst>
              <a:ext uri="{FF2B5EF4-FFF2-40B4-BE49-F238E27FC236}">
                <a16:creationId xmlns:a16="http://schemas.microsoft.com/office/drawing/2014/main" id="{4ACD1769-D857-EB45-CCF8-565B354CC224}"/>
              </a:ext>
            </a:extLst>
          </p:cNvPr>
          <p:cNvSpPr/>
          <p:nvPr/>
        </p:nvSpPr>
        <p:spPr>
          <a:xfrm>
            <a:off x="5167884" y="1986116"/>
            <a:ext cx="2747242" cy="837867"/>
          </a:xfrm>
          <a:prstGeom prst="rect">
            <a:avLst/>
          </a:prstGeom>
          <a:noFill/>
          <a:ln/>
        </p:spPr>
        <p:txBody>
          <a:bodyPr wrap="square" lIns="254" tIns="254" rIns="254" bIns="254"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600">
                <a:solidFill>
                  <a:schemeClr val="accent1"/>
                </a:solidFill>
                <a:latin typeface="Aptos" pitchFamily="34" charset="0"/>
                <a:ea typeface="Aptos" pitchFamily="34" charset="-122"/>
                <a:cs typeface="Aptos" pitchFamily="34" charset="-120"/>
              </a:rPr>
              <a:t>Education is tied to service, workforce need, and community impact.</a:t>
            </a:r>
            <a:endParaRPr lang="en-US" sz="1600">
              <a:solidFill>
                <a:schemeClr val="accent1"/>
              </a:solidFill>
            </a:endParaRPr>
          </a:p>
        </p:txBody>
      </p:sp>
      <p:pic>
        <p:nvPicPr>
          <p:cNvPr id="16" name="Image 2">
            <a:extLst>
              <a:ext uri="{FF2B5EF4-FFF2-40B4-BE49-F238E27FC236}">
                <a16:creationId xmlns:a16="http://schemas.microsoft.com/office/drawing/2014/main" id="{E61A390F-9CC8-82C0-D5B3-8761DE0E170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23742" y="1564994"/>
            <a:ext cx="376396" cy="376396"/>
          </a:xfrm>
          <a:prstGeom prst="rect">
            <a:avLst/>
          </a:prstGeom>
        </p:spPr>
      </p:pic>
      <p:sp>
        <p:nvSpPr>
          <p:cNvPr id="17" name="Text 17">
            <a:extLst>
              <a:ext uri="{FF2B5EF4-FFF2-40B4-BE49-F238E27FC236}">
                <a16:creationId xmlns:a16="http://schemas.microsoft.com/office/drawing/2014/main" id="{61299944-C8F6-B6C7-B3DB-057BA674F989}"/>
              </a:ext>
            </a:extLst>
          </p:cNvPr>
          <p:cNvSpPr/>
          <p:nvPr/>
        </p:nvSpPr>
        <p:spPr>
          <a:xfrm>
            <a:off x="8709993" y="1605644"/>
            <a:ext cx="2382077" cy="241190"/>
          </a:xfrm>
          <a:prstGeom prst="rect">
            <a:avLst/>
          </a:prstGeom>
          <a:noFill/>
          <a:ln/>
        </p:spPr>
        <p:txBody>
          <a:bodyPr wrap="square" lIns="127" tIns="127" rIns="127" bIns="127"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000" b="1">
                <a:solidFill>
                  <a:schemeClr val="accent1"/>
                </a:solidFill>
                <a:latin typeface="Aptos" pitchFamily="34" charset="0"/>
                <a:ea typeface="Aptos" pitchFamily="34" charset="-122"/>
                <a:cs typeface="Aptos" pitchFamily="34" charset="-120"/>
              </a:rPr>
              <a:t>Graduate-only lens</a:t>
            </a:r>
            <a:endParaRPr lang="en-US" sz="2000">
              <a:solidFill>
                <a:schemeClr val="accent1"/>
              </a:solidFill>
            </a:endParaRPr>
          </a:p>
        </p:txBody>
      </p:sp>
      <p:sp>
        <p:nvSpPr>
          <p:cNvPr id="18" name="Text 18">
            <a:extLst>
              <a:ext uri="{FF2B5EF4-FFF2-40B4-BE49-F238E27FC236}">
                <a16:creationId xmlns:a16="http://schemas.microsoft.com/office/drawing/2014/main" id="{BEB6ACA7-CB7F-52C1-C2CB-69C88537981E}"/>
              </a:ext>
            </a:extLst>
          </p:cNvPr>
          <p:cNvSpPr/>
          <p:nvPr/>
        </p:nvSpPr>
        <p:spPr>
          <a:xfrm>
            <a:off x="8405422" y="2255514"/>
            <a:ext cx="2751218" cy="429768"/>
          </a:xfrm>
          <a:prstGeom prst="rect">
            <a:avLst/>
          </a:prstGeom>
          <a:noFill/>
          <a:ln/>
        </p:spPr>
        <p:txBody>
          <a:bodyPr wrap="square" lIns="254" tIns="254" rIns="254" bIns="254"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600">
                <a:solidFill>
                  <a:schemeClr val="accent1"/>
                </a:solidFill>
                <a:latin typeface="Aptos" pitchFamily="34" charset="0"/>
                <a:ea typeface="Aptos" pitchFamily="34" charset="-122"/>
                <a:cs typeface="Aptos" pitchFamily="34" charset="-120"/>
              </a:rPr>
              <a:t>Without an undergraduate program, HBFGS evaluates readiness at the graduate entry point.</a:t>
            </a:r>
            <a:endParaRPr lang="en-US" sz="1600">
              <a:solidFill>
                <a:schemeClr val="accent1"/>
              </a:solidFill>
            </a:endParaRPr>
          </a:p>
        </p:txBody>
      </p:sp>
      <p:pic>
        <p:nvPicPr>
          <p:cNvPr id="19" name="Image 3">
            <a:extLst>
              <a:ext uri="{FF2B5EF4-FFF2-40B4-BE49-F238E27FC236}">
                <a16:creationId xmlns:a16="http://schemas.microsoft.com/office/drawing/2014/main" id="{9368F5C0-3E17-7E55-C4F3-86DDDF26931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094732" y="3372508"/>
            <a:ext cx="361021" cy="361021"/>
          </a:xfrm>
          <a:prstGeom prst="rect">
            <a:avLst/>
          </a:prstGeom>
        </p:spPr>
      </p:pic>
      <p:sp>
        <p:nvSpPr>
          <p:cNvPr id="20" name="Text 21">
            <a:extLst>
              <a:ext uri="{FF2B5EF4-FFF2-40B4-BE49-F238E27FC236}">
                <a16:creationId xmlns:a16="http://schemas.microsoft.com/office/drawing/2014/main" id="{DD2367BF-EBD2-612A-C0CD-B13B4E39D2C3}"/>
              </a:ext>
            </a:extLst>
          </p:cNvPr>
          <p:cNvSpPr/>
          <p:nvPr/>
        </p:nvSpPr>
        <p:spPr>
          <a:xfrm>
            <a:off x="5528905" y="3383855"/>
            <a:ext cx="1865807" cy="338328"/>
          </a:xfrm>
          <a:prstGeom prst="rect">
            <a:avLst/>
          </a:prstGeom>
          <a:noFill/>
          <a:ln>
            <a:noFill/>
          </a:ln>
        </p:spPr>
        <p:txBody>
          <a:bodyPr wrap="square" lIns="127" tIns="127" rIns="127" bIns="127"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000" b="1">
                <a:solidFill>
                  <a:schemeClr val="accent1"/>
                </a:solidFill>
                <a:latin typeface="Aptos" pitchFamily="34" charset="0"/>
                <a:ea typeface="Aptos" pitchFamily="34" charset="-122"/>
                <a:cs typeface="Aptos" pitchFamily="34" charset="-120"/>
              </a:rPr>
              <a:t>Adult learners</a:t>
            </a:r>
            <a:endParaRPr lang="en-US" sz="2000">
              <a:solidFill>
                <a:schemeClr val="accent1"/>
              </a:solidFill>
            </a:endParaRPr>
          </a:p>
        </p:txBody>
      </p:sp>
      <p:sp>
        <p:nvSpPr>
          <p:cNvPr id="21" name="Text 22">
            <a:extLst>
              <a:ext uri="{FF2B5EF4-FFF2-40B4-BE49-F238E27FC236}">
                <a16:creationId xmlns:a16="http://schemas.microsoft.com/office/drawing/2014/main" id="{40B0AA6C-4978-19F5-1198-1E4498996FD4}"/>
              </a:ext>
            </a:extLst>
          </p:cNvPr>
          <p:cNvSpPr/>
          <p:nvPr/>
        </p:nvSpPr>
        <p:spPr>
          <a:xfrm>
            <a:off x="5142441" y="3812364"/>
            <a:ext cx="2699533" cy="737747"/>
          </a:xfrm>
          <a:prstGeom prst="rect">
            <a:avLst/>
          </a:prstGeom>
          <a:noFill/>
          <a:ln/>
        </p:spPr>
        <p:txBody>
          <a:bodyPr wrap="square" lIns="254" tIns="254" rIns="254" bIns="254"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600">
                <a:solidFill>
                  <a:schemeClr val="accent1"/>
                </a:solidFill>
                <a:latin typeface="Aptos" pitchFamily="34" charset="0"/>
                <a:ea typeface="Aptos" pitchFamily="34" charset="-122"/>
                <a:cs typeface="Aptos" pitchFamily="34" charset="-120"/>
              </a:rPr>
              <a:t>Students often arrive with work, service, recovery, and life experience.</a:t>
            </a:r>
            <a:endParaRPr lang="en-US" sz="1600">
              <a:solidFill>
                <a:schemeClr val="accent1"/>
              </a:solidFill>
            </a:endParaRPr>
          </a:p>
        </p:txBody>
      </p:sp>
      <p:pic>
        <p:nvPicPr>
          <p:cNvPr id="22" name="Image 4">
            <a:extLst>
              <a:ext uri="{FF2B5EF4-FFF2-40B4-BE49-F238E27FC236}">
                <a16:creationId xmlns:a16="http://schemas.microsoft.com/office/drawing/2014/main" id="{C350F0A7-49B2-3C5E-40EC-4ADBE44BA58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308932" y="3314827"/>
            <a:ext cx="437521" cy="437521"/>
          </a:xfrm>
          <a:prstGeom prst="rect">
            <a:avLst/>
          </a:prstGeom>
        </p:spPr>
      </p:pic>
      <p:sp>
        <p:nvSpPr>
          <p:cNvPr id="23" name="Text 25">
            <a:extLst>
              <a:ext uri="{FF2B5EF4-FFF2-40B4-BE49-F238E27FC236}">
                <a16:creationId xmlns:a16="http://schemas.microsoft.com/office/drawing/2014/main" id="{A302DC2D-202E-A5C8-8173-7A4AB49574B0}"/>
              </a:ext>
            </a:extLst>
          </p:cNvPr>
          <p:cNvSpPr/>
          <p:nvPr/>
        </p:nvSpPr>
        <p:spPr>
          <a:xfrm>
            <a:off x="8769729" y="3391607"/>
            <a:ext cx="2106366" cy="246888"/>
          </a:xfrm>
          <a:prstGeom prst="rect">
            <a:avLst/>
          </a:prstGeom>
          <a:noFill/>
          <a:ln/>
        </p:spPr>
        <p:txBody>
          <a:bodyPr wrap="square" lIns="127" tIns="127" rIns="127" bIns="127"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000" b="1">
                <a:solidFill>
                  <a:srgbClr val="2F6F4E"/>
                </a:solidFill>
                <a:latin typeface="Aptos" pitchFamily="34" charset="0"/>
                <a:ea typeface="Aptos" pitchFamily="34" charset="-122"/>
                <a:cs typeface="Aptos" pitchFamily="34" charset="-120"/>
              </a:rPr>
              <a:t>Faculty culture</a:t>
            </a:r>
            <a:endParaRPr lang="en-US" sz="2000"/>
          </a:p>
        </p:txBody>
      </p:sp>
      <p:sp>
        <p:nvSpPr>
          <p:cNvPr id="24" name="Text 26">
            <a:extLst>
              <a:ext uri="{FF2B5EF4-FFF2-40B4-BE49-F238E27FC236}">
                <a16:creationId xmlns:a16="http://schemas.microsoft.com/office/drawing/2014/main" id="{333C0071-8006-AF9C-541D-2DCFB4E3DEBA}"/>
              </a:ext>
            </a:extLst>
          </p:cNvPr>
          <p:cNvSpPr/>
          <p:nvPr/>
        </p:nvSpPr>
        <p:spPr>
          <a:xfrm>
            <a:off x="8451706" y="4003592"/>
            <a:ext cx="2751218" cy="429768"/>
          </a:xfrm>
          <a:prstGeom prst="rect">
            <a:avLst/>
          </a:prstGeom>
          <a:noFill/>
          <a:ln/>
        </p:spPr>
        <p:txBody>
          <a:bodyPr wrap="square" lIns="254" tIns="254" rIns="254" bIns="254"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600">
                <a:solidFill>
                  <a:schemeClr val="accent1"/>
                </a:solidFill>
                <a:latin typeface="Aptos" pitchFamily="34" charset="0"/>
                <a:ea typeface="Aptos" pitchFamily="34" charset="-122"/>
                <a:cs typeface="Aptos" pitchFamily="34" charset="-120"/>
              </a:rPr>
              <a:t>Supportive faculty make holistic review and careful monitoring possible.</a:t>
            </a:r>
            <a:endParaRPr lang="en-US" sz="1600">
              <a:solidFill>
                <a:schemeClr val="accent1"/>
              </a:solidFill>
            </a:endParaRPr>
          </a:p>
        </p:txBody>
      </p:sp>
      <p:sp>
        <p:nvSpPr>
          <p:cNvPr id="6" name="Shape 19">
            <a:extLst>
              <a:ext uri="{FF2B5EF4-FFF2-40B4-BE49-F238E27FC236}">
                <a16:creationId xmlns:a16="http://schemas.microsoft.com/office/drawing/2014/main" id="{4C5B7DCC-CF6E-0A9E-D211-1D4FE7FA7D18}"/>
              </a:ext>
            </a:extLst>
          </p:cNvPr>
          <p:cNvSpPr/>
          <p:nvPr/>
        </p:nvSpPr>
        <p:spPr>
          <a:xfrm>
            <a:off x="868680" y="5137139"/>
            <a:ext cx="10469880" cy="658368"/>
          </a:xfrm>
          <a:prstGeom prst="roundRect">
            <a:avLst>
              <a:gd name="adj" fmla="val 19566"/>
            </a:avLst>
          </a:prstGeom>
          <a:solidFill>
            <a:srgbClr val="7BA7BC"/>
          </a:solidFill>
          <a:ln w="12700">
            <a:solidFill>
              <a:srgbClr val="7BA7BC"/>
            </a:solidFill>
            <a:prstDash val="solid"/>
          </a:ln>
        </p:spPr>
        <p:txBody>
          <a:bodyPr/>
          <a:lstStyle/>
          <a:p>
            <a:pPr algn="ctr" fontAlgn="t">
              <a:lnSpc>
                <a:spcPts val="1500"/>
              </a:lnSpc>
              <a:buNone/>
            </a:pPr>
            <a:endParaRPr lang="en-US" sz="400" b="1">
              <a:solidFill>
                <a:schemeClr val="bg1"/>
              </a:solidFill>
              <a:latin typeface="+mj-lt"/>
            </a:endParaRPr>
          </a:p>
          <a:p>
            <a:endParaRPr lang="en-US" b="1">
              <a:solidFill>
                <a:schemeClr val="bg1"/>
              </a:solidFill>
              <a:latin typeface="+mj-lt"/>
            </a:endParaRPr>
          </a:p>
        </p:txBody>
      </p:sp>
      <p:sp>
        <p:nvSpPr>
          <p:cNvPr id="26" name="Text 20">
            <a:extLst>
              <a:ext uri="{FF2B5EF4-FFF2-40B4-BE49-F238E27FC236}">
                <a16:creationId xmlns:a16="http://schemas.microsoft.com/office/drawing/2014/main" id="{23A3D9FB-6988-3BD0-AD23-8041538B91F2}"/>
              </a:ext>
            </a:extLst>
          </p:cNvPr>
          <p:cNvSpPr/>
          <p:nvPr/>
        </p:nvSpPr>
        <p:spPr>
          <a:xfrm>
            <a:off x="1510284" y="5383033"/>
            <a:ext cx="9171432" cy="182880"/>
          </a:xfrm>
          <a:prstGeom prst="rect">
            <a:avLst/>
          </a:prstGeom>
          <a:noFill/>
          <a:ln/>
        </p:spPr>
        <p:txBody>
          <a:bodyPr wrap="square" lIns="0" tIns="0" rIns="0" bIns="0" rtlCol="0" anchor="ctr">
            <a:noAutofit/>
          </a:bodyPr>
          <a:lstStyle/>
          <a:p>
            <a:pPr algn="ctr" fontAlgn="t">
              <a:lnSpc>
                <a:spcPts val="1500"/>
              </a:lnSpc>
              <a:buNone/>
            </a:pPr>
            <a:r>
              <a:rPr lang="en-US" b="1">
                <a:solidFill>
                  <a:schemeClr val="bg1"/>
                </a:solidFill>
              </a:rPr>
              <a:t>Grounded in mission. Focused on readiness. Committed to student success.</a:t>
            </a:r>
          </a:p>
        </p:txBody>
      </p:sp>
    </p:spTree>
    <p:extLst>
      <p:ext uri="{BB962C8B-B14F-4D97-AF65-F5344CB8AC3E}">
        <p14:creationId xmlns:p14="http://schemas.microsoft.com/office/powerpoint/2010/main" val="39030696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658368" y="662940"/>
            <a:ext cx="10835640" cy="384048"/>
          </a:xfrm>
          <a:prstGeom prst="rect">
            <a:avLst/>
          </a:prstGeom>
          <a:noFill/>
          <a:ln/>
        </p:spPr>
        <p:txBody>
          <a:bodyPr wrap="square" lIns="0" tIns="0" rIns="0" bIns="0" rtlCol="0" anchor="ctr">
            <a:normAutofit/>
          </a:bodyPr>
          <a:lstStyle/>
          <a:p>
            <a:pPr marL="0" indent="0">
              <a:buNone/>
            </a:pPr>
            <a:r>
              <a:rPr lang="en-US" sz="2500" b="1">
                <a:solidFill>
                  <a:schemeClr val="accent1"/>
                </a:solidFill>
                <a:latin typeface="Aptos Display" pitchFamily="34" charset="0"/>
                <a:ea typeface="Aptos Display" pitchFamily="34" charset="-122"/>
                <a:cs typeface="Aptos Display" pitchFamily="34" charset="-120"/>
              </a:rPr>
              <a:t>What is the Alternative Admissions Pathway?</a:t>
            </a:r>
            <a:endParaRPr lang="en-US" sz="2500">
              <a:solidFill>
                <a:schemeClr val="accent1"/>
              </a:solidFill>
            </a:endParaRPr>
          </a:p>
        </p:txBody>
      </p:sp>
      <p:sp>
        <p:nvSpPr>
          <p:cNvPr id="5" name="Shape 3"/>
          <p:cNvSpPr/>
          <p:nvPr/>
        </p:nvSpPr>
        <p:spPr>
          <a:xfrm>
            <a:off x="658368" y="1175004"/>
            <a:ext cx="10881360" cy="0"/>
          </a:xfrm>
          <a:prstGeom prst="line">
            <a:avLst/>
          </a:prstGeom>
          <a:noFill/>
          <a:ln w="12700">
            <a:solidFill>
              <a:srgbClr val="D6DEE6"/>
            </a:solidFill>
            <a:prstDash val="solid"/>
          </a:ln>
        </p:spPr>
        <p:txBody>
          <a:bodyPr/>
          <a:lstStyle/>
          <a:p>
            <a:endParaRPr lang="en-US"/>
          </a:p>
        </p:txBody>
      </p:sp>
      <p:sp>
        <p:nvSpPr>
          <p:cNvPr id="6" name="Text 4"/>
          <p:cNvSpPr/>
          <p:nvPr/>
        </p:nvSpPr>
        <p:spPr>
          <a:xfrm>
            <a:off x="1234440" y="1421892"/>
            <a:ext cx="9692640" cy="292608"/>
          </a:xfrm>
          <a:prstGeom prst="rect">
            <a:avLst/>
          </a:prstGeom>
          <a:noFill/>
          <a:ln/>
        </p:spPr>
        <p:txBody>
          <a:bodyPr wrap="square" lIns="0" tIns="0" rIns="0" bIns="0" rtlCol="0" anchor="ctr">
            <a:normAutofit/>
          </a:bodyPr>
          <a:lstStyle/>
          <a:p>
            <a:pPr marL="0" indent="0" algn="ctr">
              <a:buNone/>
            </a:pPr>
            <a:r>
              <a:rPr lang="en-US" i="1">
                <a:solidFill>
                  <a:srgbClr val="344054"/>
                </a:solidFill>
                <a:latin typeface="Aptos" pitchFamily="34" charset="0"/>
                <a:ea typeface="Aptos" pitchFamily="34" charset="-122"/>
                <a:cs typeface="Aptos" pitchFamily="34" charset="-120"/>
              </a:rPr>
              <a:t>A structured admissions pathway for qualified applicants who do not hold a bachelor’s degree.</a:t>
            </a:r>
            <a:endParaRPr lang="en-US"/>
          </a:p>
        </p:txBody>
      </p:sp>
      <p:sp>
        <p:nvSpPr>
          <p:cNvPr id="7" name="Shape 5"/>
          <p:cNvSpPr/>
          <p:nvPr/>
        </p:nvSpPr>
        <p:spPr>
          <a:xfrm>
            <a:off x="868680" y="2061972"/>
            <a:ext cx="3063240" cy="2514600"/>
          </a:xfrm>
          <a:prstGeom prst="roundRect">
            <a:avLst>
              <a:gd name="adj" fmla="val 4364"/>
            </a:avLst>
          </a:prstGeom>
          <a:solidFill>
            <a:srgbClr val="FFFFFF"/>
          </a:solidFill>
          <a:ln w="10160">
            <a:solidFill>
              <a:srgbClr val="D8E1E8"/>
            </a:solidFill>
            <a:prstDash val="solid"/>
          </a:ln>
          <a:effectLst>
            <a:outerShdw blurRad="12700" dist="50800" dir="2700000" algn="bl" rotWithShape="0">
              <a:srgbClr val="D6DEE6">
                <a:alpha val="14000"/>
              </a:srgbClr>
            </a:outerShdw>
          </a:effectLst>
        </p:spPr>
        <p:txBody>
          <a:bodyPr/>
          <a:lstStyle/>
          <a:p>
            <a:endParaRPr lang="en-US"/>
          </a:p>
        </p:txBody>
      </p:sp>
      <p:sp>
        <p:nvSpPr>
          <p:cNvPr id="8" name="Shape 6"/>
          <p:cNvSpPr/>
          <p:nvPr/>
        </p:nvSpPr>
        <p:spPr>
          <a:xfrm>
            <a:off x="1997964" y="2345436"/>
            <a:ext cx="804672" cy="804672"/>
          </a:xfrm>
          <a:prstGeom prst="ellipse">
            <a:avLst/>
          </a:prstGeom>
          <a:solidFill>
            <a:srgbClr val="FFFFFF"/>
          </a:solidFill>
          <a:ln w="15240">
            <a:solidFill>
              <a:schemeClr val="accent1"/>
            </a:solidFill>
            <a:prstDash val="solid"/>
          </a:ln>
        </p:spPr>
        <p:txBody>
          <a:bodyPr/>
          <a:lstStyle/>
          <a:p>
            <a:endParaRPr lang="en-US"/>
          </a:p>
        </p:txBody>
      </p:sp>
      <p:pic>
        <p:nvPicPr>
          <p:cNvPr id="9"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3595" y="2500884"/>
            <a:ext cx="493776" cy="493776"/>
          </a:xfrm>
          <a:prstGeom prst="rect">
            <a:avLst/>
          </a:prstGeom>
        </p:spPr>
      </p:pic>
      <p:sp>
        <p:nvSpPr>
          <p:cNvPr id="10" name="Text 7"/>
          <p:cNvSpPr/>
          <p:nvPr/>
        </p:nvSpPr>
        <p:spPr>
          <a:xfrm>
            <a:off x="1097280" y="3351276"/>
            <a:ext cx="2606040" cy="256032"/>
          </a:xfrm>
          <a:prstGeom prst="rect">
            <a:avLst/>
          </a:prstGeom>
          <a:noFill/>
          <a:ln/>
        </p:spPr>
        <p:txBody>
          <a:bodyPr wrap="square" lIns="0" tIns="0" rIns="0" bIns="0" rtlCol="0" anchor="ctr">
            <a:normAutofit/>
          </a:bodyPr>
          <a:lstStyle/>
          <a:p>
            <a:pPr marL="0" indent="0" algn="ctr">
              <a:buNone/>
            </a:pPr>
            <a:r>
              <a:rPr lang="en-US" sz="1460" b="1">
                <a:solidFill>
                  <a:schemeClr val="accent1"/>
                </a:solidFill>
                <a:latin typeface="Aptos Display" pitchFamily="34" charset="0"/>
                <a:ea typeface="Aptos Display" pitchFamily="34" charset="-122"/>
                <a:cs typeface="Aptos Display" pitchFamily="34" charset="-120"/>
              </a:rPr>
              <a:t>ALTERNATIVE ACCESS</a:t>
            </a:r>
            <a:endParaRPr lang="en-US" sz="1460">
              <a:solidFill>
                <a:schemeClr val="accent1"/>
              </a:solidFill>
            </a:endParaRPr>
          </a:p>
        </p:txBody>
      </p:sp>
      <p:sp>
        <p:nvSpPr>
          <p:cNvPr id="11" name="Text 8"/>
          <p:cNvSpPr/>
          <p:nvPr/>
        </p:nvSpPr>
        <p:spPr>
          <a:xfrm>
            <a:off x="1188720" y="3799332"/>
            <a:ext cx="2423160" cy="475488"/>
          </a:xfrm>
          <a:prstGeom prst="rect">
            <a:avLst/>
          </a:prstGeom>
          <a:noFill/>
          <a:ln/>
        </p:spPr>
        <p:txBody>
          <a:bodyPr wrap="square" lIns="254" tIns="254" rIns="254" bIns="254" rtlCol="0" anchor="ctr">
            <a:noAutofit/>
          </a:bodyPr>
          <a:lstStyle/>
          <a:p>
            <a:pPr marL="0" indent="0" algn="ctr">
              <a:buNone/>
            </a:pPr>
            <a:r>
              <a:rPr lang="en-US" sz="1400">
                <a:solidFill>
                  <a:srgbClr val="344054"/>
                </a:solidFill>
                <a:latin typeface="Aptos" pitchFamily="34" charset="0"/>
                <a:ea typeface="Aptos" pitchFamily="34" charset="-122"/>
                <a:cs typeface="Aptos" pitchFamily="34" charset="-120"/>
              </a:rPr>
              <a:t>Qualified applicants without a bachelor’s degree may be considered for admission.</a:t>
            </a:r>
            <a:endParaRPr lang="en-US" sz="1400"/>
          </a:p>
        </p:txBody>
      </p:sp>
      <p:sp>
        <p:nvSpPr>
          <p:cNvPr id="12" name="Shape 9"/>
          <p:cNvSpPr/>
          <p:nvPr/>
        </p:nvSpPr>
        <p:spPr>
          <a:xfrm>
            <a:off x="4061130" y="3003804"/>
            <a:ext cx="420624" cy="502920"/>
          </a:xfrm>
          <a:prstGeom prst="chevron">
            <a:avLst/>
          </a:prstGeom>
          <a:solidFill>
            <a:srgbClr val="7BA7BC"/>
          </a:solidFill>
          <a:ln w="12700">
            <a:solidFill>
              <a:srgbClr val="7BA7BC"/>
            </a:solidFill>
            <a:prstDash val="solid"/>
          </a:ln>
        </p:spPr>
        <p:txBody>
          <a:bodyPr/>
          <a:lstStyle/>
          <a:p>
            <a:endParaRPr lang="en-US"/>
          </a:p>
        </p:txBody>
      </p:sp>
      <p:sp>
        <p:nvSpPr>
          <p:cNvPr id="13" name="Shape 10"/>
          <p:cNvSpPr/>
          <p:nvPr/>
        </p:nvSpPr>
        <p:spPr>
          <a:xfrm>
            <a:off x="4572000" y="2061972"/>
            <a:ext cx="3063240" cy="2514600"/>
          </a:xfrm>
          <a:prstGeom prst="roundRect">
            <a:avLst>
              <a:gd name="adj" fmla="val 4364"/>
            </a:avLst>
          </a:prstGeom>
          <a:solidFill>
            <a:srgbClr val="FFFFFF"/>
          </a:solidFill>
          <a:ln w="10160">
            <a:solidFill>
              <a:srgbClr val="D8E1E8"/>
            </a:solidFill>
            <a:prstDash val="solid"/>
          </a:ln>
          <a:effectLst>
            <a:outerShdw blurRad="12700" dist="50800" dir="2700000" algn="bl" rotWithShape="0">
              <a:srgbClr val="D6DEE6">
                <a:alpha val="14000"/>
              </a:srgbClr>
            </a:outerShdw>
          </a:effectLst>
        </p:spPr>
        <p:txBody>
          <a:bodyPr/>
          <a:lstStyle/>
          <a:p>
            <a:endParaRPr lang="en-US"/>
          </a:p>
        </p:txBody>
      </p:sp>
      <p:sp>
        <p:nvSpPr>
          <p:cNvPr id="14" name="Shape 11"/>
          <p:cNvSpPr/>
          <p:nvPr/>
        </p:nvSpPr>
        <p:spPr>
          <a:xfrm>
            <a:off x="5701284" y="2345436"/>
            <a:ext cx="804672" cy="804672"/>
          </a:xfrm>
          <a:prstGeom prst="ellipse">
            <a:avLst/>
          </a:prstGeom>
          <a:solidFill>
            <a:srgbClr val="FFFFFF"/>
          </a:solidFill>
          <a:ln w="15240">
            <a:solidFill>
              <a:srgbClr val="FE5000"/>
            </a:solidFill>
            <a:prstDash val="solid"/>
          </a:ln>
        </p:spPr>
        <p:txBody>
          <a:bodyPr/>
          <a:lstStyle/>
          <a:p>
            <a:endParaRPr lang="en-US"/>
          </a:p>
        </p:txBody>
      </p:sp>
      <p:pic>
        <p:nvPicPr>
          <p:cNvPr id="1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46792" y="2494126"/>
            <a:ext cx="530351" cy="530351"/>
          </a:xfrm>
          <a:prstGeom prst="rect">
            <a:avLst/>
          </a:prstGeom>
        </p:spPr>
      </p:pic>
      <p:sp>
        <p:nvSpPr>
          <p:cNvPr id="16" name="Text 12"/>
          <p:cNvSpPr/>
          <p:nvPr/>
        </p:nvSpPr>
        <p:spPr>
          <a:xfrm>
            <a:off x="4800600" y="3351276"/>
            <a:ext cx="2606040" cy="256032"/>
          </a:xfrm>
          <a:prstGeom prst="rect">
            <a:avLst/>
          </a:prstGeom>
          <a:noFill/>
          <a:ln/>
        </p:spPr>
        <p:txBody>
          <a:bodyPr wrap="square" lIns="0" tIns="0" rIns="0" bIns="0" rtlCol="0" anchor="ctr">
            <a:normAutofit/>
          </a:bodyPr>
          <a:lstStyle/>
          <a:p>
            <a:pPr marL="0" indent="0" algn="ctr">
              <a:buNone/>
            </a:pPr>
            <a:r>
              <a:rPr lang="en-US" sz="1460" b="1">
                <a:solidFill>
                  <a:schemeClr val="accent1"/>
                </a:solidFill>
                <a:latin typeface="Aptos Display" pitchFamily="34" charset="0"/>
                <a:ea typeface="Aptos Display" pitchFamily="34" charset="-122"/>
                <a:cs typeface="Aptos Display" pitchFamily="34" charset="-120"/>
              </a:rPr>
              <a:t>DEMONSTRATED READINESS</a:t>
            </a:r>
            <a:endParaRPr lang="en-US" sz="1460">
              <a:solidFill>
                <a:schemeClr val="accent1"/>
              </a:solidFill>
            </a:endParaRPr>
          </a:p>
        </p:txBody>
      </p:sp>
      <p:sp>
        <p:nvSpPr>
          <p:cNvPr id="17" name="Text 13"/>
          <p:cNvSpPr/>
          <p:nvPr/>
        </p:nvSpPr>
        <p:spPr>
          <a:xfrm>
            <a:off x="4892040" y="3799332"/>
            <a:ext cx="2423160" cy="475488"/>
          </a:xfrm>
          <a:prstGeom prst="rect">
            <a:avLst/>
          </a:prstGeom>
          <a:noFill/>
          <a:ln/>
        </p:spPr>
        <p:txBody>
          <a:bodyPr wrap="square" lIns="254" tIns="254" rIns="254" bIns="254" rtlCol="0" anchor="ctr">
            <a:noAutofit/>
          </a:bodyPr>
          <a:lstStyle/>
          <a:p>
            <a:pPr marL="0" indent="0" algn="ctr">
              <a:buNone/>
            </a:pPr>
            <a:r>
              <a:rPr lang="en-US" sz="1400">
                <a:solidFill>
                  <a:srgbClr val="344054"/>
                </a:solidFill>
                <a:latin typeface="Aptos" pitchFamily="34" charset="0"/>
                <a:ea typeface="Aptos" pitchFamily="34" charset="-122"/>
                <a:cs typeface="Aptos" pitchFamily="34" charset="-120"/>
              </a:rPr>
              <a:t>Applicants provide evidence through experience, education, training, service, and achievement.</a:t>
            </a:r>
            <a:endParaRPr lang="en-US" sz="1400"/>
          </a:p>
        </p:txBody>
      </p:sp>
      <p:sp>
        <p:nvSpPr>
          <p:cNvPr id="18" name="Shape 14"/>
          <p:cNvSpPr/>
          <p:nvPr/>
        </p:nvSpPr>
        <p:spPr>
          <a:xfrm>
            <a:off x="7764450" y="3003804"/>
            <a:ext cx="420624" cy="502920"/>
          </a:xfrm>
          <a:prstGeom prst="chevron">
            <a:avLst/>
          </a:prstGeom>
          <a:solidFill>
            <a:srgbClr val="7BA7BC"/>
          </a:solidFill>
          <a:ln w="12700">
            <a:noFill/>
            <a:prstDash val="solid"/>
          </a:ln>
        </p:spPr>
        <p:txBody>
          <a:bodyPr/>
          <a:lstStyle/>
          <a:p>
            <a:endParaRPr lang="en-US"/>
          </a:p>
        </p:txBody>
      </p:sp>
      <p:sp>
        <p:nvSpPr>
          <p:cNvPr id="19" name="Shape 15"/>
          <p:cNvSpPr/>
          <p:nvPr/>
        </p:nvSpPr>
        <p:spPr>
          <a:xfrm>
            <a:off x="8275320" y="2061972"/>
            <a:ext cx="3063240" cy="2514600"/>
          </a:xfrm>
          <a:prstGeom prst="roundRect">
            <a:avLst>
              <a:gd name="adj" fmla="val 4364"/>
            </a:avLst>
          </a:prstGeom>
          <a:solidFill>
            <a:srgbClr val="FFFFFF"/>
          </a:solidFill>
          <a:ln w="10160">
            <a:solidFill>
              <a:srgbClr val="D8E1E8"/>
            </a:solidFill>
            <a:prstDash val="solid"/>
          </a:ln>
          <a:effectLst>
            <a:outerShdw blurRad="12700" dist="50800" dir="2700000" algn="bl" rotWithShape="0">
              <a:srgbClr val="D6DEE6">
                <a:alpha val="14000"/>
              </a:srgbClr>
            </a:outerShdw>
          </a:effectLst>
        </p:spPr>
        <p:txBody>
          <a:bodyPr/>
          <a:lstStyle/>
          <a:p>
            <a:endParaRPr lang="en-US"/>
          </a:p>
        </p:txBody>
      </p:sp>
      <p:sp>
        <p:nvSpPr>
          <p:cNvPr id="20" name="Shape 16"/>
          <p:cNvSpPr/>
          <p:nvPr/>
        </p:nvSpPr>
        <p:spPr>
          <a:xfrm>
            <a:off x="9404604" y="2345436"/>
            <a:ext cx="804672" cy="804672"/>
          </a:xfrm>
          <a:prstGeom prst="ellipse">
            <a:avLst/>
          </a:prstGeom>
          <a:solidFill>
            <a:srgbClr val="FFFFFF"/>
          </a:solidFill>
          <a:ln w="15240">
            <a:solidFill>
              <a:srgbClr val="753BBD"/>
            </a:solidFill>
            <a:prstDash val="solid"/>
          </a:ln>
        </p:spPr>
        <p:txBody>
          <a:bodyPr/>
          <a:lstStyle/>
          <a:p>
            <a:endParaRPr lang="en-US"/>
          </a:p>
        </p:txBody>
      </p:sp>
      <p:pic>
        <p:nvPicPr>
          <p:cNvPr id="2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510357" y="2471067"/>
            <a:ext cx="596348" cy="596348"/>
          </a:xfrm>
          <a:prstGeom prst="rect">
            <a:avLst/>
          </a:prstGeom>
        </p:spPr>
      </p:pic>
      <p:sp>
        <p:nvSpPr>
          <p:cNvPr id="22" name="Text 17"/>
          <p:cNvSpPr/>
          <p:nvPr/>
        </p:nvSpPr>
        <p:spPr>
          <a:xfrm>
            <a:off x="8503920" y="3351276"/>
            <a:ext cx="2606040" cy="256032"/>
          </a:xfrm>
          <a:prstGeom prst="rect">
            <a:avLst/>
          </a:prstGeom>
          <a:noFill/>
          <a:ln/>
        </p:spPr>
        <p:txBody>
          <a:bodyPr wrap="square" lIns="0" tIns="0" rIns="0" bIns="0" rtlCol="0" anchor="ctr">
            <a:normAutofit/>
          </a:bodyPr>
          <a:lstStyle/>
          <a:p>
            <a:pPr marL="0" indent="0" algn="ctr">
              <a:buNone/>
            </a:pPr>
            <a:r>
              <a:rPr lang="en-US" sz="1460" b="1">
                <a:solidFill>
                  <a:schemeClr val="accent1"/>
                </a:solidFill>
                <a:latin typeface="Aptos Display" pitchFamily="34" charset="0"/>
                <a:ea typeface="Aptos Display" pitchFamily="34" charset="-122"/>
                <a:cs typeface="Aptos Display" pitchFamily="34" charset="-120"/>
              </a:rPr>
              <a:t>GRADUATE STUDY</a:t>
            </a:r>
            <a:endParaRPr lang="en-US" sz="1460">
              <a:solidFill>
                <a:schemeClr val="accent1"/>
              </a:solidFill>
            </a:endParaRPr>
          </a:p>
        </p:txBody>
      </p:sp>
      <p:sp>
        <p:nvSpPr>
          <p:cNvPr id="23" name="Text 18"/>
          <p:cNvSpPr/>
          <p:nvPr/>
        </p:nvSpPr>
        <p:spPr>
          <a:xfrm>
            <a:off x="8595360" y="3799332"/>
            <a:ext cx="2423160" cy="475488"/>
          </a:xfrm>
          <a:prstGeom prst="rect">
            <a:avLst/>
          </a:prstGeom>
          <a:noFill/>
          <a:ln/>
        </p:spPr>
        <p:txBody>
          <a:bodyPr wrap="square" lIns="254" tIns="254" rIns="254" bIns="254" rtlCol="0" anchor="ctr">
            <a:noAutofit/>
          </a:bodyPr>
          <a:lstStyle/>
          <a:p>
            <a:pPr marL="0" indent="0" algn="ctr">
              <a:buNone/>
            </a:pPr>
            <a:r>
              <a:rPr lang="en-US" sz="1400">
                <a:solidFill>
                  <a:srgbClr val="344054"/>
                </a:solidFill>
                <a:latin typeface="Aptos" pitchFamily="34" charset="0"/>
                <a:ea typeface="Aptos" pitchFamily="34" charset="-122"/>
                <a:cs typeface="Aptos" pitchFamily="34" charset="-120"/>
              </a:rPr>
              <a:t>Admitted students complete the same curriculum and meet the same academic standards.</a:t>
            </a:r>
            <a:endParaRPr lang="en-US" sz="1400"/>
          </a:p>
        </p:txBody>
      </p:sp>
      <p:sp>
        <p:nvSpPr>
          <p:cNvPr id="24" name="Shape 19"/>
          <p:cNvSpPr/>
          <p:nvPr/>
        </p:nvSpPr>
        <p:spPr>
          <a:xfrm>
            <a:off x="868680" y="4983480"/>
            <a:ext cx="10469880" cy="658368"/>
          </a:xfrm>
          <a:prstGeom prst="roundRect">
            <a:avLst>
              <a:gd name="adj" fmla="val 18056"/>
            </a:avLst>
          </a:prstGeom>
          <a:solidFill>
            <a:srgbClr val="7BA7BC"/>
          </a:solidFill>
          <a:ln w="12700">
            <a:solidFill>
              <a:srgbClr val="7BA7BC"/>
            </a:solidFill>
            <a:prstDash val="solid"/>
          </a:ln>
        </p:spPr>
        <p:txBody>
          <a:bodyPr/>
          <a:lstStyle/>
          <a:p>
            <a:endParaRPr lang="en-US"/>
          </a:p>
        </p:txBody>
      </p:sp>
      <p:sp>
        <p:nvSpPr>
          <p:cNvPr id="25" name="Text 20"/>
          <p:cNvSpPr/>
          <p:nvPr/>
        </p:nvSpPr>
        <p:spPr>
          <a:xfrm>
            <a:off x="1490472" y="5204924"/>
            <a:ext cx="9171432" cy="182880"/>
          </a:xfrm>
          <a:prstGeom prst="rect">
            <a:avLst/>
          </a:prstGeom>
          <a:noFill/>
          <a:ln/>
        </p:spPr>
        <p:txBody>
          <a:bodyPr wrap="square" lIns="0" tIns="0" rIns="0" bIns="0" rtlCol="0" anchor="ctr">
            <a:noAutofit/>
          </a:bodyPr>
          <a:lstStyle/>
          <a:p>
            <a:pPr marL="0" indent="0" algn="ctr">
              <a:buNone/>
            </a:pPr>
            <a:r>
              <a:rPr lang="en-US" b="1">
                <a:solidFill>
                  <a:srgbClr val="FFFFFF"/>
                </a:solidFill>
                <a:latin typeface="Aptos Display" pitchFamily="34" charset="0"/>
                <a:ea typeface="Aptos Display" pitchFamily="34" charset="-122"/>
                <a:cs typeface="Aptos Display" pitchFamily="34" charset="-120"/>
              </a:rPr>
              <a:t>Different pathway. Same academic standards.</a:t>
            </a:r>
            <a:endParaRPr lang="en-US"/>
          </a:p>
        </p:txBody>
      </p:sp>
      <p:sp>
        <p:nvSpPr>
          <p:cNvPr id="26" name="Shape 21"/>
          <p:cNvSpPr/>
          <p:nvPr/>
        </p:nvSpPr>
        <p:spPr>
          <a:xfrm>
            <a:off x="548640" y="6446520"/>
            <a:ext cx="11091672" cy="0"/>
          </a:xfrm>
          <a:prstGeom prst="line">
            <a:avLst/>
          </a:prstGeom>
          <a:noFill/>
          <a:ln w="7620">
            <a:solidFill>
              <a:srgbClr val="D6DEE6"/>
            </a:solidFill>
            <a:prstDash val="solid"/>
          </a:ln>
        </p:spPr>
        <p:txBody>
          <a:bodyPr/>
          <a:lstStyle/>
          <a:p>
            <a:endParaRPr lang="en-US"/>
          </a:p>
        </p:txBody>
      </p:sp>
      <p:sp>
        <p:nvSpPr>
          <p:cNvPr id="27" name="Text 22"/>
          <p:cNvSpPr/>
          <p:nvPr/>
        </p:nvSpPr>
        <p:spPr>
          <a:xfrm>
            <a:off x="658368" y="6528816"/>
            <a:ext cx="5029200" cy="164592"/>
          </a:xfrm>
          <a:prstGeom prst="rect">
            <a:avLst/>
          </a:prstGeom>
          <a:noFill/>
          <a:ln/>
        </p:spPr>
        <p:txBody>
          <a:bodyPr wrap="square" lIns="0" tIns="0" rIns="0" bIns="0" rtlCol="0" anchor="ctr"/>
          <a:lstStyle/>
          <a:p>
            <a:pPr marL="0" indent="0">
              <a:buNone/>
            </a:pPr>
            <a:r>
              <a:rPr lang="en-US" sz="750">
                <a:solidFill>
                  <a:srgbClr val="667085"/>
                </a:solidFill>
                <a:latin typeface="Aptos" pitchFamily="34" charset="0"/>
                <a:ea typeface="Aptos" pitchFamily="34" charset="-122"/>
                <a:cs typeface="Aptos" pitchFamily="34" charset="-120"/>
              </a:rPr>
              <a:t>Hazelden Betty Ford Graduate School</a:t>
            </a:r>
            <a:endParaRPr lang="en-US" sz="750"/>
          </a:p>
        </p:txBody>
      </p:sp>
      <p:sp>
        <p:nvSpPr>
          <p:cNvPr id="28" name="Text 23"/>
          <p:cNvSpPr/>
          <p:nvPr/>
        </p:nvSpPr>
        <p:spPr>
          <a:xfrm>
            <a:off x="7498080" y="6528816"/>
            <a:ext cx="4023360" cy="164592"/>
          </a:xfrm>
          <a:prstGeom prst="rect">
            <a:avLst/>
          </a:prstGeom>
          <a:noFill/>
          <a:ln/>
        </p:spPr>
        <p:txBody>
          <a:bodyPr wrap="square" lIns="0" tIns="0" rIns="0" bIns="0" rtlCol="0" anchor="ctr"/>
          <a:lstStyle/>
          <a:p>
            <a:pPr marL="0" indent="0" algn="r">
              <a:buNone/>
            </a:pPr>
            <a:r>
              <a:rPr lang="en-US" sz="750">
                <a:solidFill>
                  <a:srgbClr val="667085"/>
                </a:solidFill>
                <a:latin typeface="Aptos" pitchFamily="34" charset="0"/>
                <a:ea typeface="Aptos" pitchFamily="34" charset="-122"/>
                <a:cs typeface="Aptos" pitchFamily="34" charset="-120"/>
              </a:rPr>
              <a:t>Alternative Admissions Pathway</a:t>
            </a:r>
            <a:endParaRPr lang="en-US" sz="75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1"/>
          <p:cNvSpPr/>
          <p:nvPr/>
        </p:nvSpPr>
        <p:spPr>
          <a:xfrm>
            <a:off x="658368" y="594360"/>
            <a:ext cx="10835640" cy="502920"/>
          </a:xfrm>
          <a:prstGeom prst="rect">
            <a:avLst/>
          </a:prstGeom>
          <a:noFill/>
          <a:ln/>
        </p:spPr>
        <p:txBody>
          <a:bodyPr wrap="square" lIns="0" tIns="0" rIns="0" bIns="0" rtlCol="0" anchor="ctr"/>
          <a:lstStyle/>
          <a:p>
            <a:pPr marL="0" indent="0">
              <a:buNone/>
            </a:pPr>
            <a:r>
              <a:rPr lang="en-US" sz="2500" b="1">
                <a:solidFill>
                  <a:schemeClr val="accent1"/>
                </a:solidFill>
                <a:latin typeface="Aptos Display" pitchFamily="34" charset="0"/>
                <a:ea typeface="Aptos Display" pitchFamily="34" charset="-122"/>
                <a:cs typeface="Aptos Display" pitchFamily="34" charset="-120"/>
              </a:rPr>
              <a:t>Why We Created the Pathway</a:t>
            </a:r>
            <a:endParaRPr lang="en-US" sz="2500">
              <a:solidFill>
                <a:schemeClr val="accent1"/>
              </a:solidFill>
            </a:endParaRPr>
          </a:p>
        </p:txBody>
      </p:sp>
      <p:sp>
        <p:nvSpPr>
          <p:cNvPr id="4" name="Shape 2"/>
          <p:cNvSpPr/>
          <p:nvPr/>
        </p:nvSpPr>
        <p:spPr>
          <a:xfrm>
            <a:off x="658368" y="1207008"/>
            <a:ext cx="10881360" cy="0"/>
          </a:xfrm>
          <a:prstGeom prst="line">
            <a:avLst/>
          </a:prstGeom>
          <a:noFill/>
          <a:ln w="12700">
            <a:solidFill>
              <a:srgbClr val="D6DEE6"/>
            </a:solidFill>
            <a:prstDash val="solid"/>
          </a:ln>
        </p:spPr>
        <p:txBody>
          <a:bodyPr/>
          <a:lstStyle/>
          <a:p>
            <a:endParaRPr lang="en-US"/>
          </a:p>
        </p:txBody>
      </p:sp>
      <p:sp>
        <p:nvSpPr>
          <p:cNvPr id="5" name="Shape 3"/>
          <p:cNvSpPr/>
          <p:nvPr/>
        </p:nvSpPr>
        <p:spPr>
          <a:xfrm>
            <a:off x="3611880" y="1575163"/>
            <a:ext cx="2148840" cy="2971800"/>
          </a:xfrm>
          <a:prstGeom prst="roundRect">
            <a:avLst>
              <a:gd name="adj" fmla="val 5106"/>
            </a:avLst>
          </a:prstGeom>
          <a:solidFill>
            <a:srgbClr val="EAF4F7"/>
          </a:solidFill>
          <a:ln w="10160">
            <a:solidFill>
              <a:srgbClr val="D8E1E8"/>
            </a:solidFill>
            <a:prstDash val="solid"/>
          </a:ln>
          <a:effectLst>
            <a:outerShdw blurRad="12700" dist="50800" dir="2700000" algn="bl" rotWithShape="0">
              <a:srgbClr val="D6DEE6">
                <a:alpha val="16000"/>
              </a:srgbClr>
            </a:outerShdw>
          </a:effectLst>
        </p:spPr>
        <p:txBody>
          <a:bodyPr/>
          <a:lstStyle/>
          <a:p>
            <a:endParaRPr lang="en-US"/>
          </a:p>
        </p:txBody>
      </p:sp>
      <p:sp>
        <p:nvSpPr>
          <p:cNvPr id="6" name="Shape 4"/>
          <p:cNvSpPr/>
          <p:nvPr/>
        </p:nvSpPr>
        <p:spPr>
          <a:xfrm>
            <a:off x="3776472" y="1739755"/>
            <a:ext cx="502920" cy="502920"/>
          </a:xfrm>
          <a:prstGeom prst="ellipse">
            <a:avLst/>
          </a:prstGeom>
          <a:solidFill>
            <a:srgbClr val="FFFFFF"/>
          </a:solidFill>
          <a:ln w="15240">
            <a:solidFill>
              <a:schemeClr val="accent1"/>
            </a:solidFill>
            <a:prstDash val="solid"/>
          </a:ln>
        </p:spPr>
        <p:txBody>
          <a:bodyPr/>
          <a:lstStyle/>
          <a:p>
            <a:endParaRPr lang="en-US"/>
          </a:p>
        </p:txBody>
      </p:sp>
      <p:pic>
        <p:nvPicPr>
          <p:cNvPr id="7"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886200" y="1849483"/>
            <a:ext cx="283464" cy="283464"/>
          </a:xfrm>
          <a:prstGeom prst="rect">
            <a:avLst/>
          </a:prstGeom>
        </p:spPr>
      </p:pic>
      <p:sp>
        <p:nvSpPr>
          <p:cNvPr id="8" name="Text 5"/>
          <p:cNvSpPr/>
          <p:nvPr/>
        </p:nvSpPr>
        <p:spPr>
          <a:xfrm>
            <a:off x="4425696" y="1840339"/>
            <a:ext cx="1188720" cy="301752"/>
          </a:xfrm>
          <a:prstGeom prst="rect">
            <a:avLst/>
          </a:prstGeom>
          <a:noFill/>
          <a:ln/>
        </p:spPr>
        <p:txBody>
          <a:bodyPr wrap="square" lIns="254" tIns="254" rIns="254" bIns="254" rtlCol="0" anchor="ctr">
            <a:noAutofit/>
          </a:bodyPr>
          <a:lstStyle/>
          <a:p>
            <a:pPr marL="0" indent="0">
              <a:buNone/>
            </a:pPr>
            <a:r>
              <a:rPr lang="en-US" b="1">
                <a:solidFill>
                  <a:schemeClr val="accent1"/>
                </a:solidFill>
                <a:latin typeface="Aptos" pitchFamily="34" charset="0"/>
                <a:ea typeface="Aptos" pitchFamily="34" charset="-122"/>
                <a:cs typeface="Aptos" pitchFamily="34" charset="-120"/>
              </a:rPr>
              <a:t>Potential students</a:t>
            </a:r>
            <a:endParaRPr lang="en-US">
              <a:solidFill>
                <a:schemeClr val="accent1"/>
              </a:solidFill>
            </a:endParaRPr>
          </a:p>
        </p:txBody>
      </p:sp>
      <p:sp>
        <p:nvSpPr>
          <p:cNvPr id="9" name="Text 6"/>
          <p:cNvSpPr/>
          <p:nvPr/>
        </p:nvSpPr>
        <p:spPr>
          <a:xfrm>
            <a:off x="3813048" y="2275333"/>
            <a:ext cx="1947672" cy="2157984"/>
          </a:xfrm>
          <a:prstGeom prst="rect">
            <a:avLst/>
          </a:prstGeom>
          <a:noFill/>
          <a:ln/>
        </p:spPr>
        <p:txBody>
          <a:bodyPr wrap="square" lIns="254" tIns="254" rIns="254" bIns="254" rtlCol="0" anchor="ctr">
            <a:normAutofit/>
          </a:bodyPr>
          <a:lstStyle/>
          <a:p>
            <a:pPr marL="0" indent="0">
              <a:buNone/>
            </a:pPr>
            <a:r>
              <a:rPr lang="en-US" sz="1600">
                <a:solidFill>
                  <a:srgbClr val="344054"/>
                </a:solidFill>
                <a:latin typeface="Aptos" pitchFamily="34" charset="0"/>
                <a:ea typeface="Aptos" pitchFamily="34" charset="-122"/>
                <a:cs typeface="Aptos" pitchFamily="34" charset="-120"/>
              </a:rPr>
              <a:t>Traditional pathways often overlooked applicants with significant life and professional experience.</a:t>
            </a:r>
            <a:endParaRPr lang="en-US" sz="1600"/>
          </a:p>
        </p:txBody>
      </p:sp>
      <p:sp>
        <p:nvSpPr>
          <p:cNvPr id="10" name="Shape 7"/>
          <p:cNvSpPr/>
          <p:nvPr/>
        </p:nvSpPr>
        <p:spPr>
          <a:xfrm>
            <a:off x="9265920" y="1591055"/>
            <a:ext cx="2148840" cy="2971800"/>
          </a:xfrm>
          <a:prstGeom prst="roundRect">
            <a:avLst>
              <a:gd name="adj" fmla="val 5106"/>
            </a:avLst>
          </a:prstGeom>
          <a:solidFill>
            <a:srgbClr val="EBEBFF"/>
          </a:solidFill>
          <a:ln w="10160">
            <a:solidFill>
              <a:srgbClr val="D8E1E8"/>
            </a:solidFill>
            <a:prstDash val="solid"/>
          </a:ln>
          <a:effectLst>
            <a:outerShdw blurRad="12700" dist="50800" dir="2700000" algn="bl" rotWithShape="0">
              <a:srgbClr val="D6DEE6">
                <a:alpha val="16000"/>
              </a:srgbClr>
            </a:outerShdw>
          </a:effectLst>
        </p:spPr>
        <p:txBody>
          <a:bodyPr/>
          <a:lstStyle/>
          <a:p>
            <a:endParaRPr lang="en-US"/>
          </a:p>
        </p:txBody>
      </p:sp>
      <p:sp>
        <p:nvSpPr>
          <p:cNvPr id="11" name="Shape 8"/>
          <p:cNvSpPr/>
          <p:nvPr/>
        </p:nvSpPr>
        <p:spPr>
          <a:xfrm>
            <a:off x="9430512" y="1755647"/>
            <a:ext cx="502920" cy="502920"/>
          </a:xfrm>
          <a:prstGeom prst="ellipse">
            <a:avLst/>
          </a:prstGeom>
          <a:solidFill>
            <a:srgbClr val="FFFFFF"/>
          </a:solidFill>
          <a:ln w="15240">
            <a:solidFill>
              <a:srgbClr val="753BBD"/>
            </a:solidFill>
            <a:prstDash val="solid"/>
          </a:ln>
        </p:spPr>
        <p:txBody>
          <a:bodyPr/>
          <a:lstStyle/>
          <a:p>
            <a:endParaRPr lang="en-US"/>
          </a:p>
        </p:txBody>
      </p:sp>
      <p:pic>
        <p:nvPicPr>
          <p:cNvPr id="12"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540240" y="1865375"/>
            <a:ext cx="283464" cy="283464"/>
          </a:xfrm>
          <a:prstGeom prst="rect">
            <a:avLst/>
          </a:prstGeom>
        </p:spPr>
      </p:pic>
      <p:sp>
        <p:nvSpPr>
          <p:cNvPr id="13" name="Text 9"/>
          <p:cNvSpPr/>
          <p:nvPr/>
        </p:nvSpPr>
        <p:spPr>
          <a:xfrm>
            <a:off x="10043160" y="1856231"/>
            <a:ext cx="1188720" cy="301752"/>
          </a:xfrm>
          <a:prstGeom prst="rect">
            <a:avLst/>
          </a:prstGeom>
          <a:noFill/>
          <a:ln/>
        </p:spPr>
        <p:txBody>
          <a:bodyPr wrap="square" lIns="254" tIns="254" rIns="254" bIns="254" rtlCol="0" anchor="ctr">
            <a:noAutofit/>
          </a:bodyPr>
          <a:lstStyle/>
          <a:p>
            <a:pPr marL="0" indent="0">
              <a:buNone/>
            </a:pPr>
            <a:r>
              <a:rPr lang="en-US" b="1">
                <a:solidFill>
                  <a:schemeClr val="accent1"/>
                </a:solidFill>
                <a:latin typeface="Aptos" pitchFamily="34" charset="0"/>
                <a:ea typeface="Aptos" pitchFamily="34" charset="-122"/>
                <a:cs typeface="Aptos" pitchFamily="34" charset="-120"/>
              </a:rPr>
              <a:t>Workforce need</a:t>
            </a:r>
            <a:endParaRPr lang="en-US">
              <a:solidFill>
                <a:schemeClr val="accent1"/>
              </a:solidFill>
            </a:endParaRPr>
          </a:p>
        </p:txBody>
      </p:sp>
      <p:sp>
        <p:nvSpPr>
          <p:cNvPr id="14" name="Text 10"/>
          <p:cNvSpPr/>
          <p:nvPr/>
        </p:nvSpPr>
        <p:spPr>
          <a:xfrm>
            <a:off x="9467088" y="2314305"/>
            <a:ext cx="1746504" cy="2221992"/>
          </a:xfrm>
          <a:prstGeom prst="rect">
            <a:avLst/>
          </a:prstGeom>
          <a:noFill/>
          <a:ln/>
        </p:spPr>
        <p:txBody>
          <a:bodyPr wrap="square" lIns="254" tIns="254" rIns="254" bIns="254" rtlCol="0" anchor="ctr">
            <a:normAutofit/>
          </a:bodyPr>
          <a:lstStyle/>
          <a:p>
            <a:pPr marL="0" indent="0">
              <a:buNone/>
            </a:pPr>
            <a:r>
              <a:rPr lang="en-US" sz="1600">
                <a:solidFill>
                  <a:srgbClr val="344054"/>
                </a:solidFill>
                <a:latin typeface="Aptos" pitchFamily="34" charset="0"/>
                <a:ea typeface="Aptos" pitchFamily="34" charset="-122"/>
                <a:cs typeface="Aptos" pitchFamily="34" charset="-120"/>
              </a:rPr>
              <a:t>Behavioral health continues to face workforce shortages and stigma-related barriers that limit access to care.</a:t>
            </a:r>
            <a:endParaRPr lang="en-US" sz="1600"/>
          </a:p>
        </p:txBody>
      </p:sp>
      <p:sp>
        <p:nvSpPr>
          <p:cNvPr id="15" name="Shape 11"/>
          <p:cNvSpPr/>
          <p:nvPr/>
        </p:nvSpPr>
        <p:spPr>
          <a:xfrm>
            <a:off x="6459583" y="1591055"/>
            <a:ext cx="2148840" cy="2971800"/>
          </a:xfrm>
          <a:prstGeom prst="roundRect">
            <a:avLst>
              <a:gd name="adj" fmla="val 5106"/>
            </a:avLst>
          </a:prstGeom>
          <a:solidFill>
            <a:srgbClr val="EBFFFE"/>
          </a:solidFill>
          <a:ln w="10160">
            <a:solidFill>
              <a:srgbClr val="D8E1E8"/>
            </a:solidFill>
            <a:prstDash val="solid"/>
          </a:ln>
          <a:effectLst>
            <a:outerShdw blurRad="12700" dist="50800" dir="2700000" algn="bl" rotWithShape="0">
              <a:srgbClr val="D6DEE6">
                <a:alpha val="16000"/>
              </a:srgbClr>
            </a:outerShdw>
          </a:effectLst>
        </p:spPr>
        <p:txBody>
          <a:bodyPr/>
          <a:lstStyle/>
          <a:p>
            <a:endParaRPr lang="en-US"/>
          </a:p>
        </p:txBody>
      </p:sp>
      <p:sp>
        <p:nvSpPr>
          <p:cNvPr id="16" name="Shape 12"/>
          <p:cNvSpPr/>
          <p:nvPr/>
        </p:nvSpPr>
        <p:spPr>
          <a:xfrm>
            <a:off x="6624175" y="1755647"/>
            <a:ext cx="502920" cy="502920"/>
          </a:xfrm>
          <a:prstGeom prst="ellipse">
            <a:avLst/>
          </a:prstGeom>
          <a:solidFill>
            <a:srgbClr val="FFFFFF"/>
          </a:solidFill>
          <a:ln w="15240">
            <a:solidFill>
              <a:srgbClr val="00CDBD"/>
            </a:solidFill>
            <a:prstDash val="solid"/>
          </a:ln>
        </p:spPr>
        <p:txBody>
          <a:bodyPr/>
          <a:lstStyle/>
          <a:p>
            <a:endParaRPr lang="en-US"/>
          </a:p>
        </p:txBody>
      </p:sp>
      <p:pic>
        <p:nvPicPr>
          <p:cNvPr id="1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733903" y="1865375"/>
            <a:ext cx="283464" cy="283464"/>
          </a:xfrm>
          <a:prstGeom prst="rect">
            <a:avLst/>
          </a:prstGeom>
        </p:spPr>
      </p:pic>
      <p:sp>
        <p:nvSpPr>
          <p:cNvPr id="18" name="Text 13"/>
          <p:cNvSpPr/>
          <p:nvPr/>
        </p:nvSpPr>
        <p:spPr>
          <a:xfrm>
            <a:off x="7245967" y="1856231"/>
            <a:ext cx="1188720" cy="301752"/>
          </a:xfrm>
          <a:prstGeom prst="rect">
            <a:avLst/>
          </a:prstGeom>
          <a:noFill/>
          <a:ln/>
        </p:spPr>
        <p:txBody>
          <a:bodyPr wrap="square" lIns="254" tIns="254" rIns="254" bIns="254" rtlCol="0" anchor="ctr">
            <a:noAutofit/>
          </a:bodyPr>
          <a:lstStyle/>
          <a:p>
            <a:pPr marL="0" indent="0">
              <a:buNone/>
            </a:pPr>
            <a:r>
              <a:rPr lang="en-US" b="1">
                <a:solidFill>
                  <a:schemeClr val="accent1"/>
                </a:solidFill>
                <a:latin typeface="Aptos" pitchFamily="34" charset="0"/>
                <a:ea typeface="Aptos" pitchFamily="34" charset="-122"/>
                <a:cs typeface="Aptos" pitchFamily="34" charset="-120"/>
              </a:rPr>
              <a:t>Recovery community</a:t>
            </a:r>
            <a:endParaRPr lang="en-US">
              <a:solidFill>
                <a:schemeClr val="accent1"/>
              </a:solidFill>
            </a:endParaRPr>
          </a:p>
        </p:txBody>
      </p:sp>
      <p:sp>
        <p:nvSpPr>
          <p:cNvPr id="19" name="Text 14"/>
          <p:cNvSpPr/>
          <p:nvPr/>
        </p:nvSpPr>
        <p:spPr>
          <a:xfrm>
            <a:off x="6660751" y="1976847"/>
            <a:ext cx="1746504" cy="2221992"/>
          </a:xfrm>
          <a:prstGeom prst="rect">
            <a:avLst/>
          </a:prstGeom>
          <a:noFill/>
          <a:ln/>
        </p:spPr>
        <p:txBody>
          <a:bodyPr wrap="square" lIns="254" tIns="254" rIns="254" bIns="254" rtlCol="0" anchor="ctr">
            <a:normAutofit/>
          </a:bodyPr>
          <a:lstStyle/>
          <a:p>
            <a:pPr marL="0" indent="0">
              <a:buNone/>
            </a:pPr>
            <a:r>
              <a:rPr lang="en-US" sz="1600">
                <a:solidFill>
                  <a:srgbClr val="344054"/>
                </a:solidFill>
                <a:latin typeface="Aptos" pitchFamily="34" charset="0"/>
                <a:ea typeface="Aptos" pitchFamily="34" charset="-122"/>
                <a:cs typeface="Aptos" pitchFamily="34" charset="-120"/>
              </a:rPr>
              <a:t>Recovery often inspires purpose, resilience, and service to others.</a:t>
            </a:r>
            <a:endParaRPr lang="en-US" sz="1600"/>
          </a:p>
        </p:txBody>
      </p:sp>
      <p:sp>
        <p:nvSpPr>
          <p:cNvPr id="20" name="Shape 15"/>
          <p:cNvSpPr/>
          <p:nvPr/>
        </p:nvSpPr>
        <p:spPr>
          <a:xfrm>
            <a:off x="764177" y="1591055"/>
            <a:ext cx="2148840" cy="2971800"/>
          </a:xfrm>
          <a:prstGeom prst="roundRect">
            <a:avLst>
              <a:gd name="adj" fmla="val 5106"/>
            </a:avLst>
          </a:prstGeom>
          <a:solidFill>
            <a:srgbClr val="FFF4EF"/>
          </a:solidFill>
          <a:ln w="10160">
            <a:solidFill>
              <a:srgbClr val="D8E1E8"/>
            </a:solidFill>
            <a:prstDash val="solid"/>
          </a:ln>
          <a:effectLst>
            <a:outerShdw blurRad="12700" dist="50800" dir="2700000" algn="bl" rotWithShape="0">
              <a:srgbClr val="D6DEE6">
                <a:alpha val="16000"/>
              </a:srgbClr>
            </a:outerShdw>
          </a:effectLst>
        </p:spPr>
        <p:txBody>
          <a:bodyPr/>
          <a:lstStyle/>
          <a:p>
            <a:endParaRPr lang="en-US"/>
          </a:p>
        </p:txBody>
      </p:sp>
      <p:sp>
        <p:nvSpPr>
          <p:cNvPr id="21" name="Shape 16"/>
          <p:cNvSpPr/>
          <p:nvPr/>
        </p:nvSpPr>
        <p:spPr>
          <a:xfrm>
            <a:off x="864108" y="1714937"/>
            <a:ext cx="502920" cy="502920"/>
          </a:xfrm>
          <a:prstGeom prst="ellipse">
            <a:avLst/>
          </a:prstGeom>
          <a:solidFill>
            <a:srgbClr val="FFFFFF"/>
          </a:solidFill>
          <a:ln w="15240">
            <a:solidFill>
              <a:srgbClr val="FE5000"/>
            </a:solidFill>
            <a:prstDash val="solid"/>
          </a:ln>
        </p:spPr>
        <p:txBody>
          <a:bodyPr/>
          <a:lstStyle/>
          <a:p>
            <a:endParaRPr lang="en-US"/>
          </a:p>
        </p:txBody>
      </p:sp>
      <p:pic>
        <p:nvPicPr>
          <p:cNvPr id="2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73836" y="1824665"/>
            <a:ext cx="283464" cy="283464"/>
          </a:xfrm>
          <a:prstGeom prst="rect">
            <a:avLst/>
          </a:prstGeom>
        </p:spPr>
      </p:pic>
      <p:sp>
        <p:nvSpPr>
          <p:cNvPr id="23" name="Text 17"/>
          <p:cNvSpPr/>
          <p:nvPr/>
        </p:nvSpPr>
        <p:spPr>
          <a:xfrm>
            <a:off x="1476756" y="1806377"/>
            <a:ext cx="1280160" cy="347472"/>
          </a:xfrm>
          <a:prstGeom prst="rect">
            <a:avLst/>
          </a:prstGeom>
          <a:noFill/>
          <a:ln/>
        </p:spPr>
        <p:txBody>
          <a:bodyPr wrap="square" lIns="254" tIns="254" rIns="254" bIns="254" rtlCol="0" anchor="ctr">
            <a:noAutofit/>
          </a:bodyPr>
          <a:lstStyle/>
          <a:p>
            <a:pPr marL="0" indent="0">
              <a:buNone/>
            </a:pPr>
            <a:r>
              <a:rPr lang="en-US" b="1">
                <a:solidFill>
                  <a:schemeClr val="accent1"/>
                </a:solidFill>
                <a:latin typeface="Aptos" pitchFamily="34" charset="0"/>
              </a:rPr>
              <a:t>Access &amp; opportunity</a:t>
            </a:r>
            <a:endParaRPr lang="en-US">
              <a:solidFill>
                <a:schemeClr val="accent1"/>
              </a:solidFill>
            </a:endParaRPr>
          </a:p>
        </p:txBody>
      </p:sp>
      <p:sp>
        <p:nvSpPr>
          <p:cNvPr id="24" name="Text 18"/>
          <p:cNvSpPr/>
          <p:nvPr/>
        </p:nvSpPr>
        <p:spPr>
          <a:xfrm>
            <a:off x="864109" y="2215678"/>
            <a:ext cx="1892808" cy="2221992"/>
          </a:xfrm>
          <a:prstGeom prst="rect">
            <a:avLst/>
          </a:prstGeom>
          <a:noFill/>
          <a:ln/>
        </p:spPr>
        <p:txBody>
          <a:bodyPr wrap="square" lIns="254" tIns="254" rIns="254" bIns="254" rtlCol="0" anchor="ctr">
            <a:normAutofit/>
          </a:bodyPr>
          <a:lstStyle/>
          <a:p>
            <a:pPr marL="0" indent="0">
              <a:buNone/>
            </a:pPr>
            <a:r>
              <a:rPr lang="en-US" sz="1600">
                <a:solidFill>
                  <a:srgbClr val="344054"/>
                </a:solidFill>
                <a:latin typeface="Aptos" pitchFamily="34" charset="0"/>
                <a:ea typeface="Aptos" pitchFamily="34" charset="-122"/>
                <a:cs typeface="Aptos" pitchFamily="34" charset="-120"/>
              </a:rPr>
              <a:t>Expanding access for qualified and committed people from underrepresented backgrounds.</a:t>
            </a:r>
            <a:endParaRPr lang="en-US" sz="1600"/>
          </a:p>
        </p:txBody>
      </p:sp>
      <p:sp>
        <p:nvSpPr>
          <p:cNvPr id="25" name="Shape 19"/>
          <p:cNvSpPr/>
          <p:nvPr/>
        </p:nvSpPr>
        <p:spPr>
          <a:xfrm>
            <a:off x="777240" y="4961216"/>
            <a:ext cx="10652760" cy="658368"/>
          </a:xfrm>
          <a:prstGeom prst="roundRect">
            <a:avLst>
              <a:gd name="adj" fmla="val 18966"/>
            </a:avLst>
          </a:prstGeom>
          <a:solidFill>
            <a:srgbClr val="7BA7BC"/>
          </a:solidFill>
          <a:ln w="12700">
            <a:solidFill>
              <a:srgbClr val="7BA7BC"/>
            </a:solidFill>
            <a:prstDash val="solid"/>
          </a:ln>
        </p:spPr>
        <p:txBody>
          <a:bodyPr/>
          <a:lstStyle/>
          <a:p>
            <a:endParaRPr lang="en-US"/>
          </a:p>
        </p:txBody>
      </p:sp>
      <p:sp>
        <p:nvSpPr>
          <p:cNvPr id="26" name="Text 20"/>
          <p:cNvSpPr/>
          <p:nvPr/>
        </p:nvSpPr>
        <p:spPr>
          <a:xfrm>
            <a:off x="777240" y="5166360"/>
            <a:ext cx="10637520" cy="200770"/>
          </a:xfrm>
          <a:prstGeom prst="rect">
            <a:avLst/>
          </a:prstGeom>
          <a:noFill/>
          <a:ln/>
        </p:spPr>
        <p:txBody>
          <a:bodyPr wrap="square" lIns="0" tIns="0" rIns="0" bIns="0" rtlCol="0" anchor="ctr">
            <a:noAutofit/>
          </a:bodyPr>
          <a:lstStyle/>
          <a:p>
            <a:pPr marL="0" indent="0" algn="ctr">
              <a:buNone/>
            </a:pPr>
            <a:r>
              <a:rPr lang="en-US" b="1">
                <a:solidFill>
                  <a:srgbClr val="FFFFFF"/>
                </a:solidFill>
              </a:rPr>
              <a:t>The pathway grew from mission need, workforce need, and a broader access conversation.</a:t>
            </a:r>
            <a:endParaRPr lang="en-US"/>
          </a:p>
        </p:txBody>
      </p:sp>
      <p:sp>
        <p:nvSpPr>
          <p:cNvPr id="27" name="Slide Number Placeholder 0"/>
          <p:cNvSpPr>
            <a:spLocks noGrp="1"/>
          </p:cNvSpPr>
          <p:nvPr>
            <p:ph type="sldNum" sz="quarter" idx="4294967295"/>
          </p:nvPr>
        </p:nvSpPr>
        <p:spPr>
          <a:xfrm>
            <a:off x="11567160" y="6528816"/>
            <a:ext cx="800000" cy="300000"/>
          </a:xfrm>
          <a:prstGeom prst="rect">
            <a:avLst/>
          </a:prstGeom>
          <a:extLst>
            <a:ext uri="{C572A759-6A51-4108-AA02-DFA0A04FC94B}">
              <ma14:wrappingTextBoxFlag xmlns:ma14="http://schemas.microsoft.com/office/mac/drawingml/2011/main" xmlns="" val="0"/>
            </a:ext>
          </a:extLst>
        </p:spPr>
        <p:txBody>
          <a:bodyPr/>
          <a:lstStyle>
            <a:lvl1pPr>
              <a:defRPr sz="750">
                <a:solidFill>
                  <a:srgbClr val="667085"/>
                </a:solidFill>
                <a:latin typeface="Aptos"/>
                <a:ea typeface="Aptos"/>
                <a:cs typeface="Aptos"/>
              </a:defRPr>
            </a:lvl1pPr>
          </a:lstStyle>
          <a:p>
            <a:pPr algn="l"/>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1">
            <a:extLst>
              <a:ext uri="{FF2B5EF4-FFF2-40B4-BE49-F238E27FC236}">
                <a16:creationId xmlns:a16="http://schemas.microsoft.com/office/drawing/2014/main" id="{0963CFE8-05F9-ED70-5747-2A075C1A1917}"/>
              </a:ext>
            </a:extLst>
          </p:cNvPr>
          <p:cNvSpPr/>
          <p:nvPr/>
        </p:nvSpPr>
        <p:spPr>
          <a:xfrm>
            <a:off x="658368" y="594360"/>
            <a:ext cx="10835640" cy="502920"/>
          </a:xfrm>
          <a:prstGeom prst="rect">
            <a:avLst/>
          </a:prstGeom>
          <a:noFill/>
          <a:ln/>
        </p:spPr>
        <p:txBody>
          <a:bodyPr wrap="square" lIns="0" tIns="0" rIns="0" bIns="0" rtlCol="0" anchor="ctr"/>
          <a:lstStyle/>
          <a:p>
            <a:pPr marL="0" indent="0">
              <a:buNone/>
            </a:pPr>
            <a:r>
              <a:rPr lang="en-US" sz="2500" b="1">
                <a:solidFill>
                  <a:schemeClr val="accent1"/>
                </a:solidFill>
                <a:latin typeface="Aptos Display" pitchFamily="34" charset="0"/>
                <a:ea typeface="Aptos Display" pitchFamily="34" charset="-122"/>
                <a:cs typeface="Aptos Display" pitchFamily="34" charset="-120"/>
              </a:rPr>
              <a:t>One Student's Journey, A Blueprint for Greater Impact</a:t>
            </a:r>
            <a:endParaRPr lang="en-US" sz="2500">
              <a:solidFill>
                <a:schemeClr val="accent1"/>
              </a:solidFill>
            </a:endParaRPr>
          </a:p>
        </p:txBody>
      </p:sp>
      <p:sp>
        <p:nvSpPr>
          <p:cNvPr id="6" name="Shape 2">
            <a:extLst>
              <a:ext uri="{FF2B5EF4-FFF2-40B4-BE49-F238E27FC236}">
                <a16:creationId xmlns:a16="http://schemas.microsoft.com/office/drawing/2014/main" id="{A12E47F8-85DF-FD05-5D46-FDDAB08E2A9D}"/>
              </a:ext>
            </a:extLst>
          </p:cNvPr>
          <p:cNvSpPr/>
          <p:nvPr/>
        </p:nvSpPr>
        <p:spPr>
          <a:xfrm>
            <a:off x="658368" y="1207008"/>
            <a:ext cx="10881360" cy="0"/>
          </a:xfrm>
          <a:prstGeom prst="line">
            <a:avLst/>
          </a:prstGeom>
          <a:noFill/>
          <a:ln w="12700">
            <a:solidFill>
              <a:srgbClr val="D6DEE6"/>
            </a:solidFill>
            <a:prstDash val="solid"/>
          </a:ln>
        </p:spPr>
        <p:txBody>
          <a:bodyPr/>
          <a:lstStyle/>
          <a:p>
            <a:endParaRPr lang="en-US"/>
          </a:p>
        </p:txBody>
      </p:sp>
      <p:pic>
        <p:nvPicPr>
          <p:cNvPr id="9" name="Picture 8">
            <a:extLst>
              <a:ext uri="{FF2B5EF4-FFF2-40B4-BE49-F238E27FC236}">
                <a16:creationId xmlns:a16="http://schemas.microsoft.com/office/drawing/2014/main" id="{592A167E-CC51-9E71-38D9-8D13CB2ABA91}"/>
              </a:ext>
            </a:extLst>
          </p:cNvPr>
          <p:cNvPicPr>
            <a:picLocks noChangeAspect="1"/>
          </p:cNvPicPr>
          <p:nvPr/>
        </p:nvPicPr>
        <p:blipFill>
          <a:blip r:embed="rId2"/>
          <a:stretch>
            <a:fillRect/>
          </a:stretch>
        </p:blipFill>
        <p:spPr>
          <a:xfrm>
            <a:off x="8492215" y="1512516"/>
            <a:ext cx="2740738" cy="32756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10">
            <a:extLst>
              <a:ext uri="{FF2B5EF4-FFF2-40B4-BE49-F238E27FC236}">
                <a16:creationId xmlns:a16="http://schemas.microsoft.com/office/drawing/2014/main" id="{3646A2CA-C835-EAF3-FBDC-CCF6632E2BE6}"/>
              </a:ext>
            </a:extLst>
          </p:cNvPr>
          <p:cNvSpPr txBox="1"/>
          <p:nvPr/>
        </p:nvSpPr>
        <p:spPr>
          <a:xfrm>
            <a:off x="7635949" y="4908558"/>
            <a:ext cx="4453270" cy="1200329"/>
          </a:xfrm>
          <a:prstGeom prst="rect">
            <a:avLst/>
          </a:prstGeom>
          <a:noFill/>
        </p:spPr>
        <p:txBody>
          <a:bodyPr wrap="square">
            <a:spAutoFit/>
          </a:bodyPr>
          <a:lstStyle/>
          <a:p>
            <a:pPr algn="ctr"/>
            <a:r>
              <a:rPr lang="en-US" b="1" i="1">
                <a:solidFill>
                  <a:schemeClr val="accent1"/>
                </a:solidFill>
              </a:rPr>
              <a:t>"I'm so thankful I had the opportunity, and I'm proud that I made the most of it." </a:t>
            </a:r>
            <a:r>
              <a:rPr lang="en-US" i="1">
                <a:solidFill>
                  <a:schemeClr val="accent1"/>
                </a:solidFill>
              </a:rPr>
              <a:t>— Alyssa Pecholt, Alternative Admissions Pathway Graduate</a:t>
            </a:r>
          </a:p>
        </p:txBody>
      </p:sp>
      <p:sp>
        <p:nvSpPr>
          <p:cNvPr id="15" name="TextBox 14">
            <a:extLst>
              <a:ext uri="{FF2B5EF4-FFF2-40B4-BE49-F238E27FC236}">
                <a16:creationId xmlns:a16="http://schemas.microsoft.com/office/drawing/2014/main" id="{9B88A2D0-4BCB-1128-3CCB-683B2BFC14CB}"/>
              </a:ext>
            </a:extLst>
          </p:cNvPr>
          <p:cNvSpPr txBox="1"/>
          <p:nvPr/>
        </p:nvSpPr>
        <p:spPr>
          <a:xfrm>
            <a:off x="658368" y="1512516"/>
            <a:ext cx="6720628" cy="4154984"/>
          </a:xfrm>
          <a:prstGeom prst="rect">
            <a:avLst/>
          </a:prstGeom>
          <a:noFill/>
        </p:spPr>
        <p:txBody>
          <a:bodyPr wrap="square">
            <a:spAutoFit/>
          </a:bodyPr>
          <a:lstStyle/>
          <a:p>
            <a:pPr>
              <a:spcAft>
                <a:spcPts val="600"/>
              </a:spcAft>
            </a:pPr>
            <a:r>
              <a:rPr lang="en-US" sz="2400" b="1">
                <a:solidFill>
                  <a:schemeClr val="accent1"/>
                </a:solidFill>
              </a:rPr>
              <a:t>Alyssa's Story</a:t>
            </a:r>
          </a:p>
          <a:p>
            <a:pPr marL="576263" indent="-342900">
              <a:spcBef>
                <a:spcPts val="600"/>
              </a:spcBef>
              <a:spcAft>
                <a:spcPts val="1200"/>
              </a:spcAft>
              <a:buFont typeface="Wingdings" panose="05000000000000000000" pitchFamily="2" charset="2"/>
              <a:buChar char="Ø"/>
            </a:pPr>
            <a:r>
              <a:rPr lang="en-US" sz="2000">
                <a:solidFill>
                  <a:schemeClr val="accent1"/>
                </a:solidFill>
              </a:rPr>
              <a:t>Grew up facing instability, poverty, family addiction, and mental health challenges.</a:t>
            </a:r>
          </a:p>
          <a:p>
            <a:pPr marL="576263" indent="-342900">
              <a:spcAft>
                <a:spcPts val="1200"/>
              </a:spcAft>
              <a:buFont typeface="Wingdings" panose="05000000000000000000" pitchFamily="2" charset="2"/>
              <a:buChar char="Ø"/>
            </a:pPr>
            <a:r>
              <a:rPr lang="en-US" sz="2000">
                <a:solidFill>
                  <a:schemeClr val="accent1"/>
                </a:solidFill>
              </a:rPr>
              <a:t>Started and left college due to financial and personal barriers.</a:t>
            </a:r>
          </a:p>
          <a:p>
            <a:pPr marL="576263" indent="-342900">
              <a:spcAft>
                <a:spcPts val="1200"/>
              </a:spcAft>
              <a:buFont typeface="Wingdings" panose="05000000000000000000" pitchFamily="2" charset="2"/>
              <a:buChar char="Ø"/>
            </a:pPr>
            <a:r>
              <a:rPr lang="en-US" sz="2000">
                <a:solidFill>
                  <a:schemeClr val="accent1"/>
                </a:solidFill>
              </a:rPr>
              <a:t>Discovered the Alternative Admissions Pathway while completing an associate degree and working in human services.</a:t>
            </a:r>
          </a:p>
          <a:p>
            <a:pPr marL="576263" indent="-342900">
              <a:spcAft>
                <a:spcPts val="1200"/>
              </a:spcAft>
              <a:buFont typeface="Wingdings" panose="05000000000000000000" pitchFamily="2" charset="2"/>
              <a:buChar char="Ø"/>
            </a:pPr>
            <a:r>
              <a:rPr lang="en-US" sz="2000">
                <a:solidFill>
                  <a:schemeClr val="accent1"/>
                </a:solidFill>
              </a:rPr>
              <a:t>Earned admission based on her demonstrated potential, experience, resilience, and commitment to serving others. </a:t>
            </a:r>
          </a:p>
        </p:txBody>
      </p:sp>
    </p:spTree>
    <p:extLst>
      <p:ext uri="{BB962C8B-B14F-4D97-AF65-F5344CB8AC3E}">
        <p14:creationId xmlns:p14="http://schemas.microsoft.com/office/powerpoint/2010/main" val="1825400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685800" y="640080"/>
            <a:ext cx="10835640" cy="384048"/>
          </a:xfrm>
          <a:prstGeom prst="rect">
            <a:avLst/>
          </a:prstGeom>
          <a:noFill/>
          <a:ln/>
        </p:spPr>
        <p:txBody>
          <a:bodyPr wrap="square" lIns="0" tIns="0" rIns="0" bIns="0" rtlCol="0" anchor="ctr"/>
          <a:lstStyle/>
          <a:p>
            <a:pPr marL="0" indent="0">
              <a:buNone/>
            </a:pPr>
            <a:r>
              <a:rPr lang="en-US" sz="2500" b="1">
                <a:solidFill>
                  <a:srgbClr val="00587C"/>
                </a:solidFill>
                <a:latin typeface="Aptos Display"/>
                <a:ea typeface="Aptos Display" pitchFamily="34" charset="-122"/>
                <a:cs typeface="Aptos Display" pitchFamily="34" charset="-120"/>
              </a:rPr>
              <a:t>Higher Education Was Changing Concurrently</a:t>
            </a:r>
            <a:endParaRPr lang="en-US" sz="2500"/>
          </a:p>
        </p:txBody>
      </p:sp>
      <p:sp>
        <p:nvSpPr>
          <p:cNvPr id="4" name="Shape 2"/>
          <p:cNvSpPr/>
          <p:nvPr/>
        </p:nvSpPr>
        <p:spPr>
          <a:xfrm>
            <a:off x="685800" y="1161288"/>
            <a:ext cx="11064240" cy="0"/>
          </a:xfrm>
          <a:prstGeom prst="line">
            <a:avLst/>
          </a:prstGeom>
          <a:noFill/>
          <a:ln w="10160">
            <a:solidFill>
              <a:srgbClr val="D5DEE6"/>
            </a:solidFill>
            <a:prstDash val="solid"/>
          </a:ln>
        </p:spPr>
        <p:txBody>
          <a:bodyPr/>
          <a:lstStyle/>
          <a:p>
            <a:endParaRPr lang="en-US"/>
          </a:p>
        </p:txBody>
      </p:sp>
      <p:sp>
        <p:nvSpPr>
          <p:cNvPr id="5" name="Shape 3"/>
          <p:cNvSpPr/>
          <p:nvPr/>
        </p:nvSpPr>
        <p:spPr>
          <a:xfrm>
            <a:off x="566928" y="6473952"/>
            <a:ext cx="11265408" cy="0"/>
          </a:xfrm>
          <a:prstGeom prst="line">
            <a:avLst/>
          </a:prstGeom>
          <a:noFill/>
          <a:ln w="8890">
            <a:solidFill>
              <a:srgbClr val="D5DEE6"/>
            </a:solidFill>
            <a:prstDash val="solid"/>
          </a:ln>
        </p:spPr>
        <p:txBody>
          <a:bodyPr/>
          <a:lstStyle/>
          <a:p>
            <a:endParaRPr lang="en-US"/>
          </a:p>
        </p:txBody>
      </p:sp>
      <p:sp>
        <p:nvSpPr>
          <p:cNvPr id="6" name="Text 4"/>
          <p:cNvSpPr/>
          <p:nvPr/>
        </p:nvSpPr>
        <p:spPr>
          <a:xfrm>
            <a:off x="685800" y="6629400"/>
            <a:ext cx="2468880" cy="109728"/>
          </a:xfrm>
          <a:prstGeom prst="rect">
            <a:avLst/>
          </a:prstGeom>
          <a:noFill/>
          <a:ln/>
        </p:spPr>
        <p:txBody>
          <a:bodyPr wrap="square" lIns="0" tIns="0" rIns="0" bIns="0" rtlCol="0" anchor="ctr"/>
          <a:lstStyle/>
          <a:p>
            <a:pPr marL="0" indent="0">
              <a:buNone/>
            </a:pPr>
            <a:r>
              <a:rPr lang="en-US" sz="510">
                <a:solidFill>
                  <a:srgbClr val="667085"/>
                </a:solidFill>
                <a:latin typeface="Aptos" pitchFamily="34" charset="0"/>
                <a:ea typeface="Aptos" pitchFamily="34" charset="-122"/>
                <a:cs typeface="Aptos" pitchFamily="34" charset="-120"/>
              </a:rPr>
              <a:t>Hazelden Betty Ford Graduate School</a:t>
            </a:r>
            <a:endParaRPr lang="en-US" sz="510"/>
          </a:p>
        </p:txBody>
      </p:sp>
      <p:sp>
        <p:nvSpPr>
          <p:cNvPr id="7" name="Text 5"/>
          <p:cNvSpPr/>
          <p:nvPr/>
        </p:nvSpPr>
        <p:spPr>
          <a:xfrm>
            <a:off x="10469880" y="6629400"/>
            <a:ext cx="1280160" cy="109728"/>
          </a:xfrm>
          <a:prstGeom prst="rect">
            <a:avLst/>
          </a:prstGeom>
          <a:noFill/>
          <a:ln/>
        </p:spPr>
        <p:txBody>
          <a:bodyPr wrap="square" lIns="0" tIns="0" rIns="0" bIns="0" rtlCol="0" anchor="ctr"/>
          <a:lstStyle/>
          <a:p>
            <a:pPr marL="0" indent="0" algn="r">
              <a:buNone/>
            </a:pPr>
            <a:r>
              <a:rPr lang="en-US" sz="500">
                <a:solidFill>
                  <a:srgbClr val="667085"/>
                </a:solidFill>
                <a:latin typeface="Aptos" pitchFamily="34" charset="0"/>
                <a:ea typeface="Aptos" pitchFamily="34" charset="-122"/>
                <a:cs typeface="Aptos" pitchFamily="34" charset="-120"/>
              </a:rPr>
              <a:t>Alternative Admissions Pathway</a:t>
            </a:r>
            <a:endParaRPr lang="en-US" sz="500"/>
          </a:p>
        </p:txBody>
      </p:sp>
      <p:sp>
        <p:nvSpPr>
          <p:cNvPr id="8" name="Text 6"/>
          <p:cNvSpPr/>
          <p:nvPr/>
        </p:nvSpPr>
        <p:spPr>
          <a:xfrm>
            <a:off x="11814048" y="6629400"/>
            <a:ext cx="146304" cy="109728"/>
          </a:xfrm>
          <a:prstGeom prst="rect">
            <a:avLst/>
          </a:prstGeom>
          <a:noFill/>
          <a:ln/>
        </p:spPr>
        <p:txBody>
          <a:bodyPr wrap="square" lIns="0" tIns="0" rIns="0" bIns="0" rtlCol="0" anchor="ctr"/>
          <a:lstStyle/>
          <a:p>
            <a:pPr marL="0" indent="0" algn="r">
              <a:buNone/>
            </a:pPr>
            <a:r>
              <a:rPr lang="en-US" sz="500">
                <a:solidFill>
                  <a:srgbClr val="667085"/>
                </a:solidFill>
                <a:latin typeface="Aptos" pitchFamily="34" charset="0"/>
                <a:ea typeface="Aptos" pitchFamily="34" charset="-122"/>
                <a:cs typeface="Aptos" pitchFamily="34" charset="-120"/>
              </a:rPr>
              <a:t>4</a:t>
            </a:r>
            <a:endParaRPr lang="en-US" sz="500"/>
          </a:p>
        </p:txBody>
      </p:sp>
      <p:sp>
        <p:nvSpPr>
          <p:cNvPr id="9" name="Text 7"/>
          <p:cNvSpPr/>
          <p:nvPr/>
        </p:nvSpPr>
        <p:spPr>
          <a:xfrm>
            <a:off x="914400" y="1426464"/>
            <a:ext cx="10149840" cy="256032"/>
          </a:xfrm>
          <a:prstGeom prst="rect">
            <a:avLst/>
          </a:prstGeom>
          <a:noFill/>
          <a:ln/>
        </p:spPr>
        <p:txBody>
          <a:bodyPr wrap="square" lIns="0" tIns="0" rIns="0" bIns="0" rtlCol="0" anchor="ctr"/>
          <a:lstStyle/>
          <a:p>
            <a:pPr marL="0" indent="0" algn="ctr">
              <a:buNone/>
            </a:pPr>
            <a:r>
              <a:rPr lang="en-US" i="1">
                <a:solidFill>
                  <a:srgbClr val="344054"/>
                </a:solidFill>
                <a:latin typeface="Aptos"/>
                <a:ea typeface="Aptos" pitchFamily="34" charset="-122"/>
                <a:cs typeface="Aptos" pitchFamily="34" charset="-120"/>
              </a:rPr>
              <a:t>AAP emerged during a period of broader questioning across higher education.</a:t>
            </a:r>
            <a:endParaRPr lang="en-US">
              <a:latin typeface="Aptos"/>
            </a:endParaRPr>
          </a:p>
        </p:txBody>
      </p:sp>
      <p:sp>
        <p:nvSpPr>
          <p:cNvPr id="10" name="Shape 8"/>
          <p:cNvSpPr/>
          <p:nvPr/>
        </p:nvSpPr>
        <p:spPr>
          <a:xfrm>
            <a:off x="1325880" y="2029968"/>
            <a:ext cx="713232" cy="713232"/>
          </a:xfrm>
          <a:prstGeom prst="ellipse">
            <a:avLst/>
          </a:prstGeom>
          <a:solidFill>
            <a:srgbClr val="FFFFFF"/>
          </a:solidFill>
          <a:ln w="19050">
            <a:solidFill>
              <a:srgbClr val="00587C"/>
            </a:solidFill>
            <a:prstDash val="solid"/>
          </a:ln>
        </p:spPr>
        <p:txBody>
          <a:bodyPr/>
          <a:lstStyle/>
          <a:p>
            <a:endParaRPr lang="en-US"/>
          </a:p>
        </p:txBody>
      </p:sp>
      <p:pic>
        <p:nvPicPr>
          <p:cNvPr id="11"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527048" y="2231136"/>
            <a:ext cx="310896" cy="310896"/>
          </a:xfrm>
          <a:prstGeom prst="rect">
            <a:avLst/>
          </a:prstGeom>
        </p:spPr>
      </p:pic>
      <p:sp>
        <p:nvSpPr>
          <p:cNvPr id="12" name="Shape 9"/>
          <p:cNvSpPr/>
          <p:nvPr/>
        </p:nvSpPr>
        <p:spPr>
          <a:xfrm>
            <a:off x="2130552" y="2386584"/>
            <a:ext cx="1143000" cy="0"/>
          </a:xfrm>
          <a:prstGeom prst="line">
            <a:avLst/>
          </a:prstGeom>
          <a:noFill/>
          <a:ln w="17780">
            <a:solidFill>
              <a:srgbClr val="D5DEE6"/>
            </a:solidFill>
            <a:prstDash val="solid"/>
            <a:tailEnd type="triangle"/>
          </a:ln>
        </p:spPr>
        <p:txBody>
          <a:bodyPr/>
          <a:lstStyle/>
          <a:p>
            <a:endParaRPr lang="en-US"/>
          </a:p>
        </p:txBody>
      </p:sp>
      <p:sp>
        <p:nvSpPr>
          <p:cNvPr id="13" name="Text 10"/>
          <p:cNvSpPr/>
          <p:nvPr/>
        </p:nvSpPr>
        <p:spPr>
          <a:xfrm>
            <a:off x="832104" y="2939796"/>
            <a:ext cx="1719072" cy="630936"/>
          </a:xfrm>
          <a:prstGeom prst="rect">
            <a:avLst/>
          </a:prstGeom>
          <a:noFill/>
          <a:ln/>
        </p:spPr>
        <p:txBody>
          <a:bodyPr wrap="square" lIns="127" tIns="127" rIns="127" bIns="127" rtlCol="0" anchor="ctr">
            <a:normAutofit/>
          </a:bodyPr>
          <a:lstStyle/>
          <a:p>
            <a:pPr marL="0" indent="0" algn="ctr">
              <a:buNone/>
            </a:pPr>
            <a:r>
              <a:rPr lang="en-US" b="1">
                <a:solidFill>
                  <a:srgbClr val="00587C"/>
                </a:solidFill>
                <a:latin typeface="Aptos" pitchFamily="34" charset="0"/>
                <a:ea typeface="Aptos" pitchFamily="34" charset="-122"/>
                <a:cs typeface="Aptos" pitchFamily="34" charset="-120"/>
              </a:rPr>
              <a:t>2022 HLC conference</a:t>
            </a:r>
            <a:endParaRPr lang="en-US"/>
          </a:p>
        </p:txBody>
      </p:sp>
      <p:sp>
        <p:nvSpPr>
          <p:cNvPr id="14" name="Text 11"/>
          <p:cNvSpPr/>
          <p:nvPr/>
        </p:nvSpPr>
        <p:spPr>
          <a:xfrm>
            <a:off x="640080" y="3493008"/>
            <a:ext cx="2103120" cy="676656"/>
          </a:xfrm>
          <a:prstGeom prst="rect">
            <a:avLst/>
          </a:prstGeom>
          <a:noFill/>
          <a:ln/>
        </p:spPr>
        <p:txBody>
          <a:bodyPr wrap="square" lIns="254" tIns="254" rIns="254" bIns="254" rtlCol="0" anchor="ctr">
            <a:normAutofit/>
          </a:bodyPr>
          <a:lstStyle/>
          <a:p>
            <a:pPr marL="0" indent="0" algn="ctr">
              <a:buNone/>
            </a:pPr>
            <a:r>
              <a:rPr lang="en-US" sz="1400">
                <a:solidFill>
                  <a:srgbClr val="344054"/>
                </a:solidFill>
                <a:latin typeface="Aptos" pitchFamily="34" charset="0"/>
                <a:ea typeface="Aptos" pitchFamily="34" charset="-122"/>
                <a:cs typeface="Aptos" pitchFamily="34" charset="-120"/>
              </a:rPr>
              <a:t>Exploring how higher education should evolve</a:t>
            </a:r>
            <a:endParaRPr lang="en-US" sz="1400"/>
          </a:p>
        </p:txBody>
      </p:sp>
      <p:sp>
        <p:nvSpPr>
          <p:cNvPr id="15" name="Shape 12"/>
          <p:cNvSpPr/>
          <p:nvPr/>
        </p:nvSpPr>
        <p:spPr>
          <a:xfrm>
            <a:off x="3566160" y="2029968"/>
            <a:ext cx="713232" cy="713232"/>
          </a:xfrm>
          <a:prstGeom prst="ellipse">
            <a:avLst/>
          </a:prstGeom>
          <a:solidFill>
            <a:srgbClr val="FFFFFF"/>
          </a:solidFill>
          <a:ln w="19050">
            <a:solidFill>
              <a:srgbClr val="FE5000"/>
            </a:solidFill>
            <a:prstDash val="solid"/>
          </a:ln>
        </p:spPr>
        <p:txBody>
          <a:bodyPr/>
          <a:lstStyle/>
          <a:p>
            <a:endParaRPr lang="en-US"/>
          </a:p>
        </p:txBody>
      </p:sp>
      <p:pic>
        <p:nvPicPr>
          <p:cNvPr id="1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67328" y="2231136"/>
            <a:ext cx="310896" cy="310896"/>
          </a:xfrm>
          <a:prstGeom prst="rect">
            <a:avLst/>
          </a:prstGeom>
        </p:spPr>
      </p:pic>
      <p:sp>
        <p:nvSpPr>
          <p:cNvPr id="17" name="Shape 13"/>
          <p:cNvSpPr/>
          <p:nvPr/>
        </p:nvSpPr>
        <p:spPr>
          <a:xfrm>
            <a:off x="4370832" y="2386584"/>
            <a:ext cx="1143000" cy="0"/>
          </a:xfrm>
          <a:prstGeom prst="line">
            <a:avLst/>
          </a:prstGeom>
          <a:noFill/>
          <a:ln w="17780">
            <a:solidFill>
              <a:srgbClr val="D5DEE6"/>
            </a:solidFill>
            <a:prstDash val="solid"/>
            <a:tailEnd type="triangle"/>
          </a:ln>
        </p:spPr>
        <p:txBody>
          <a:bodyPr/>
          <a:lstStyle/>
          <a:p>
            <a:endParaRPr lang="en-US"/>
          </a:p>
        </p:txBody>
      </p:sp>
      <p:sp>
        <p:nvSpPr>
          <p:cNvPr id="18" name="Text 14"/>
          <p:cNvSpPr/>
          <p:nvPr/>
        </p:nvSpPr>
        <p:spPr>
          <a:xfrm>
            <a:off x="3063240" y="3035808"/>
            <a:ext cx="1719072" cy="347472"/>
          </a:xfrm>
          <a:prstGeom prst="rect">
            <a:avLst/>
          </a:prstGeom>
          <a:noFill/>
          <a:ln/>
        </p:spPr>
        <p:txBody>
          <a:bodyPr wrap="square" lIns="127" tIns="127" rIns="127" bIns="127" rtlCol="0" anchor="ctr">
            <a:normAutofit/>
          </a:bodyPr>
          <a:lstStyle/>
          <a:p>
            <a:pPr marL="0" indent="0" algn="ctr">
              <a:buNone/>
            </a:pPr>
            <a:r>
              <a:rPr lang="en-US" b="1">
                <a:solidFill>
                  <a:schemeClr val="accent1"/>
                </a:solidFill>
                <a:latin typeface="Aptos" pitchFamily="34" charset="0"/>
                <a:ea typeface="Aptos" pitchFamily="34" charset="-122"/>
                <a:cs typeface="Aptos" pitchFamily="34" charset="-120"/>
              </a:rPr>
              <a:t>Degree models</a:t>
            </a:r>
            <a:endParaRPr lang="en-US">
              <a:solidFill>
                <a:schemeClr val="accent1"/>
              </a:solidFill>
            </a:endParaRPr>
          </a:p>
        </p:txBody>
      </p:sp>
      <p:sp>
        <p:nvSpPr>
          <p:cNvPr id="19" name="Text 15"/>
          <p:cNvSpPr/>
          <p:nvPr/>
        </p:nvSpPr>
        <p:spPr>
          <a:xfrm>
            <a:off x="2880360" y="3493008"/>
            <a:ext cx="2103120" cy="676656"/>
          </a:xfrm>
          <a:prstGeom prst="rect">
            <a:avLst/>
          </a:prstGeom>
          <a:noFill/>
          <a:ln/>
        </p:spPr>
        <p:txBody>
          <a:bodyPr wrap="square" lIns="254" tIns="254" rIns="254" bIns="254" rtlCol="0" anchor="ctr">
            <a:normAutofit/>
          </a:bodyPr>
          <a:lstStyle/>
          <a:p>
            <a:pPr marL="0" indent="0" algn="ctr">
              <a:buNone/>
            </a:pPr>
            <a:r>
              <a:rPr lang="en-US" sz="1400">
                <a:solidFill>
                  <a:srgbClr val="344054"/>
                </a:solidFill>
                <a:latin typeface="Aptos" pitchFamily="34" charset="0"/>
                <a:ea typeface="Aptos" pitchFamily="34" charset="-122"/>
                <a:cs typeface="Aptos" pitchFamily="34" charset="-120"/>
              </a:rPr>
              <a:t>Examples such as 90-credit bachelor’s degrees</a:t>
            </a:r>
            <a:endParaRPr lang="en-US" sz="1400"/>
          </a:p>
        </p:txBody>
      </p:sp>
      <p:sp>
        <p:nvSpPr>
          <p:cNvPr id="20" name="Shape 16"/>
          <p:cNvSpPr/>
          <p:nvPr/>
        </p:nvSpPr>
        <p:spPr>
          <a:xfrm>
            <a:off x="5806440" y="2029968"/>
            <a:ext cx="713232" cy="713232"/>
          </a:xfrm>
          <a:prstGeom prst="ellipse">
            <a:avLst/>
          </a:prstGeom>
          <a:solidFill>
            <a:srgbClr val="FFFFFF"/>
          </a:solidFill>
          <a:ln w="19050">
            <a:solidFill>
              <a:srgbClr val="00CDBD"/>
            </a:solidFill>
            <a:prstDash val="solid"/>
          </a:ln>
        </p:spPr>
        <p:txBody>
          <a:bodyPr/>
          <a:lstStyle/>
          <a:p>
            <a:endParaRPr lang="en-US"/>
          </a:p>
        </p:txBody>
      </p:sp>
      <p:pic>
        <p:nvPicPr>
          <p:cNvPr id="2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07608" y="2231136"/>
            <a:ext cx="310896" cy="310896"/>
          </a:xfrm>
          <a:prstGeom prst="rect">
            <a:avLst/>
          </a:prstGeom>
        </p:spPr>
      </p:pic>
      <p:sp>
        <p:nvSpPr>
          <p:cNvPr id="22" name="Shape 17"/>
          <p:cNvSpPr/>
          <p:nvPr/>
        </p:nvSpPr>
        <p:spPr>
          <a:xfrm>
            <a:off x="6611112" y="2386584"/>
            <a:ext cx="1143000" cy="0"/>
          </a:xfrm>
          <a:prstGeom prst="line">
            <a:avLst/>
          </a:prstGeom>
          <a:noFill/>
          <a:ln w="17780">
            <a:solidFill>
              <a:srgbClr val="D5DEE6"/>
            </a:solidFill>
            <a:prstDash val="solid"/>
            <a:tailEnd type="triangle"/>
          </a:ln>
        </p:spPr>
        <p:txBody>
          <a:bodyPr/>
          <a:lstStyle/>
          <a:p>
            <a:endParaRPr lang="en-US"/>
          </a:p>
        </p:txBody>
      </p:sp>
      <p:sp>
        <p:nvSpPr>
          <p:cNvPr id="23" name="Text 18"/>
          <p:cNvSpPr/>
          <p:nvPr/>
        </p:nvSpPr>
        <p:spPr>
          <a:xfrm>
            <a:off x="5303520" y="3035808"/>
            <a:ext cx="1719072" cy="347472"/>
          </a:xfrm>
          <a:prstGeom prst="rect">
            <a:avLst/>
          </a:prstGeom>
          <a:noFill/>
          <a:ln/>
        </p:spPr>
        <p:txBody>
          <a:bodyPr wrap="square" lIns="127" tIns="127" rIns="127" bIns="127" rtlCol="0" anchor="ctr">
            <a:normAutofit/>
          </a:bodyPr>
          <a:lstStyle/>
          <a:p>
            <a:pPr marL="0" indent="0" algn="ctr">
              <a:buNone/>
            </a:pPr>
            <a:r>
              <a:rPr lang="en-US" b="1">
                <a:solidFill>
                  <a:schemeClr val="accent1"/>
                </a:solidFill>
                <a:latin typeface="Aptos" pitchFamily="34" charset="0"/>
                <a:ea typeface="Aptos" pitchFamily="34" charset="-122"/>
                <a:cs typeface="Aptos" pitchFamily="34" charset="-120"/>
              </a:rPr>
              <a:t>Transfer barriers</a:t>
            </a:r>
            <a:endParaRPr lang="en-US">
              <a:solidFill>
                <a:schemeClr val="accent1"/>
              </a:solidFill>
            </a:endParaRPr>
          </a:p>
        </p:txBody>
      </p:sp>
      <p:sp>
        <p:nvSpPr>
          <p:cNvPr id="24" name="Text 19"/>
          <p:cNvSpPr/>
          <p:nvPr/>
        </p:nvSpPr>
        <p:spPr>
          <a:xfrm>
            <a:off x="5120640" y="3493008"/>
            <a:ext cx="2103120" cy="676656"/>
          </a:xfrm>
          <a:prstGeom prst="rect">
            <a:avLst/>
          </a:prstGeom>
          <a:noFill/>
          <a:ln/>
        </p:spPr>
        <p:txBody>
          <a:bodyPr wrap="square" lIns="254" tIns="254" rIns="254" bIns="254" rtlCol="0" anchor="ctr">
            <a:normAutofit/>
          </a:bodyPr>
          <a:lstStyle/>
          <a:p>
            <a:pPr marL="0" indent="0" algn="ctr">
              <a:buNone/>
            </a:pPr>
            <a:r>
              <a:rPr lang="en-US" sz="1400">
                <a:solidFill>
                  <a:srgbClr val="344054"/>
                </a:solidFill>
                <a:latin typeface="Aptos" pitchFamily="34" charset="0"/>
                <a:ea typeface="Aptos" pitchFamily="34" charset="-122"/>
                <a:cs typeface="Aptos" pitchFamily="34" charset="-120"/>
              </a:rPr>
              <a:t>Obstacles to credit mobility being challenged</a:t>
            </a:r>
            <a:endParaRPr lang="en-US" sz="1400"/>
          </a:p>
        </p:txBody>
      </p:sp>
      <p:sp>
        <p:nvSpPr>
          <p:cNvPr id="25" name="Shape 20"/>
          <p:cNvSpPr/>
          <p:nvPr/>
        </p:nvSpPr>
        <p:spPr>
          <a:xfrm>
            <a:off x="8046720" y="2029968"/>
            <a:ext cx="713232" cy="713232"/>
          </a:xfrm>
          <a:prstGeom prst="ellipse">
            <a:avLst/>
          </a:prstGeom>
          <a:solidFill>
            <a:srgbClr val="FFFFFF"/>
          </a:solidFill>
          <a:ln w="19050">
            <a:solidFill>
              <a:srgbClr val="753BBD"/>
            </a:solidFill>
            <a:prstDash val="solid"/>
          </a:ln>
        </p:spPr>
        <p:txBody>
          <a:bodyPr/>
          <a:lstStyle/>
          <a:p>
            <a:endParaRPr lang="en-US"/>
          </a:p>
        </p:txBody>
      </p:sp>
      <p:pic>
        <p:nvPicPr>
          <p:cNvPr id="26"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47888" y="2231136"/>
            <a:ext cx="310896" cy="310896"/>
          </a:xfrm>
          <a:prstGeom prst="rect">
            <a:avLst/>
          </a:prstGeom>
        </p:spPr>
      </p:pic>
      <p:sp>
        <p:nvSpPr>
          <p:cNvPr id="27" name="Shape 21"/>
          <p:cNvSpPr/>
          <p:nvPr/>
        </p:nvSpPr>
        <p:spPr>
          <a:xfrm>
            <a:off x="8851392" y="2386584"/>
            <a:ext cx="1143000" cy="0"/>
          </a:xfrm>
          <a:prstGeom prst="line">
            <a:avLst/>
          </a:prstGeom>
          <a:noFill/>
          <a:ln w="17780">
            <a:solidFill>
              <a:srgbClr val="D5DEE6"/>
            </a:solidFill>
            <a:prstDash val="solid"/>
            <a:tailEnd type="triangle"/>
          </a:ln>
        </p:spPr>
        <p:txBody>
          <a:bodyPr/>
          <a:lstStyle/>
          <a:p>
            <a:endParaRPr lang="en-US"/>
          </a:p>
        </p:txBody>
      </p:sp>
      <p:sp>
        <p:nvSpPr>
          <p:cNvPr id="28" name="Text 22"/>
          <p:cNvSpPr/>
          <p:nvPr/>
        </p:nvSpPr>
        <p:spPr>
          <a:xfrm>
            <a:off x="7543800" y="3035808"/>
            <a:ext cx="1719072" cy="347472"/>
          </a:xfrm>
          <a:prstGeom prst="rect">
            <a:avLst/>
          </a:prstGeom>
          <a:noFill/>
          <a:ln/>
        </p:spPr>
        <p:txBody>
          <a:bodyPr wrap="square" lIns="127" tIns="127" rIns="127" bIns="127" rtlCol="0" anchor="ctr">
            <a:noAutofit/>
          </a:bodyPr>
          <a:lstStyle/>
          <a:p>
            <a:pPr marL="0" indent="0" algn="ctr">
              <a:buNone/>
            </a:pPr>
            <a:r>
              <a:rPr lang="en-US" b="1">
                <a:solidFill>
                  <a:schemeClr val="accent1"/>
                </a:solidFill>
                <a:latin typeface="Aptos" pitchFamily="34" charset="0"/>
                <a:ea typeface="Aptos" pitchFamily="34" charset="-122"/>
                <a:cs typeface="Aptos" pitchFamily="34" charset="-120"/>
              </a:rPr>
              <a:t>Access concerns</a:t>
            </a:r>
            <a:endParaRPr lang="en-US">
              <a:solidFill>
                <a:schemeClr val="accent1"/>
              </a:solidFill>
            </a:endParaRPr>
          </a:p>
        </p:txBody>
      </p:sp>
      <p:sp>
        <p:nvSpPr>
          <p:cNvPr id="29" name="Text 23"/>
          <p:cNvSpPr/>
          <p:nvPr/>
        </p:nvSpPr>
        <p:spPr>
          <a:xfrm>
            <a:off x="7360920" y="3493008"/>
            <a:ext cx="2103120" cy="676656"/>
          </a:xfrm>
          <a:prstGeom prst="rect">
            <a:avLst/>
          </a:prstGeom>
          <a:noFill/>
          <a:ln/>
        </p:spPr>
        <p:txBody>
          <a:bodyPr wrap="square" lIns="254" tIns="254" rIns="254" bIns="254" rtlCol="0" anchor="ctr">
            <a:normAutofit/>
          </a:bodyPr>
          <a:lstStyle/>
          <a:p>
            <a:pPr marL="0" indent="0" algn="ctr">
              <a:buNone/>
            </a:pPr>
            <a:r>
              <a:rPr lang="en-US" sz="1400">
                <a:solidFill>
                  <a:srgbClr val="344054"/>
                </a:solidFill>
                <a:latin typeface="Aptos" pitchFamily="34" charset="0"/>
                <a:ea typeface="Aptos" pitchFamily="34" charset="-122"/>
                <a:cs typeface="Aptos" pitchFamily="34" charset="-120"/>
              </a:rPr>
              <a:t>Scrutiny around elitism and unnecessary barriers</a:t>
            </a:r>
            <a:endParaRPr lang="en-US" sz="1400"/>
          </a:p>
        </p:txBody>
      </p:sp>
      <p:sp>
        <p:nvSpPr>
          <p:cNvPr id="30" name="Shape 24"/>
          <p:cNvSpPr/>
          <p:nvPr/>
        </p:nvSpPr>
        <p:spPr>
          <a:xfrm>
            <a:off x="10287000" y="2029968"/>
            <a:ext cx="713232" cy="713232"/>
          </a:xfrm>
          <a:prstGeom prst="ellipse">
            <a:avLst/>
          </a:prstGeom>
          <a:solidFill>
            <a:srgbClr val="FFFFFF"/>
          </a:solidFill>
          <a:ln w="19050">
            <a:solidFill>
              <a:srgbClr val="CE0058"/>
            </a:solidFill>
            <a:prstDash val="solid"/>
          </a:ln>
        </p:spPr>
        <p:txBody>
          <a:bodyPr/>
          <a:lstStyle/>
          <a:p>
            <a:endParaRPr lang="en-US"/>
          </a:p>
        </p:txBody>
      </p:sp>
      <p:pic>
        <p:nvPicPr>
          <p:cNvPr id="31"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488168" y="2231136"/>
            <a:ext cx="310896" cy="310896"/>
          </a:xfrm>
          <a:prstGeom prst="rect">
            <a:avLst/>
          </a:prstGeom>
        </p:spPr>
      </p:pic>
      <p:sp>
        <p:nvSpPr>
          <p:cNvPr id="32" name="Text 25"/>
          <p:cNvSpPr/>
          <p:nvPr/>
        </p:nvSpPr>
        <p:spPr>
          <a:xfrm>
            <a:off x="9784080" y="3035808"/>
            <a:ext cx="1719072" cy="347472"/>
          </a:xfrm>
          <a:prstGeom prst="rect">
            <a:avLst/>
          </a:prstGeom>
          <a:noFill/>
          <a:ln/>
        </p:spPr>
        <p:txBody>
          <a:bodyPr wrap="square" lIns="127" tIns="127" rIns="127" bIns="127" rtlCol="0" anchor="ctr">
            <a:normAutofit/>
          </a:bodyPr>
          <a:lstStyle/>
          <a:p>
            <a:pPr marL="0" indent="0" algn="ctr">
              <a:buNone/>
            </a:pPr>
            <a:r>
              <a:rPr lang="en-US" b="1">
                <a:solidFill>
                  <a:schemeClr val="accent1"/>
                </a:solidFill>
                <a:latin typeface="Aptos" pitchFamily="34" charset="0"/>
                <a:ea typeface="Aptos" pitchFamily="34" charset="-122"/>
                <a:cs typeface="Aptos" pitchFamily="34" charset="-120"/>
              </a:rPr>
              <a:t>Rosenberg book</a:t>
            </a:r>
            <a:endParaRPr lang="en-US">
              <a:solidFill>
                <a:schemeClr val="accent1"/>
              </a:solidFill>
            </a:endParaRPr>
          </a:p>
        </p:txBody>
      </p:sp>
      <p:sp>
        <p:nvSpPr>
          <p:cNvPr id="33" name="Text 26"/>
          <p:cNvSpPr/>
          <p:nvPr/>
        </p:nvSpPr>
        <p:spPr>
          <a:xfrm>
            <a:off x="9569196" y="3483864"/>
            <a:ext cx="2148840" cy="676656"/>
          </a:xfrm>
          <a:prstGeom prst="rect">
            <a:avLst/>
          </a:prstGeom>
          <a:noFill/>
          <a:ln/>
        </p:spPr>
        <p:txBody>
          <a:bodyPr wrap="square" lIns="254" tIns="254" rIns="254" bIns="254" rtlCol="0" anchor="ctr">
            <a:normAutofit/>
          </a:bodyPr>
          <a:lstStyle/>
          <a:p>
            <a:pPr marL="0" indent="0" algn="ctr">
              <a:buNone/>
            </a:pPr>
            <a:r>
              <a:rPr lang="en-US" sz="1400" i="1">
                <a:solidFill>
                  <a:srgbClr val="344054"/>
                </a:solidFill>
                <a:latin typeface="Aptos" pitchFamily="34" charset="0"/>
                <a:ea typeface="Aptos" pitchFamily="34" charset="-122"/>
                <a:cs typeface="Aptos" pitchFamily="34" charset="-120"/>
              </a:rPr>
              <a:t>Whatever It Is, I’m Against It</a:t>
            </a:r>
            <a:r>
              <a:rPr lang="en-US" sz="1400">
                <a:solidFill>
                  <a:srgbClr val="344054"/>
                </a:solidFill>
                <a:latin typeface="Aptos" pitchFamily="34" charset="0"/>
                <a:ea typeface="Aptos" pitchFamily="34" charset="-122"/>
                <a:cs typeface="Aptos" pitchFamily="34" charset="-120"/>
              </a:rPr>
              <a:t> as a useful framing text</a:t>
            </a:r>
            <a:endParaRPr lang="en-US" sz="1400"/>
          </a:p>
        </p:txBody>
      </p:sp>
      <p:sp>
        <p:nvSpPr>
          <p:cNvPr id="37" name="Shape 19">
            <a:extLst>
              <a:ext uri="{FF2B5EF4-FFF2-40B4-BE49-F238E27FC236}">
                <a16:creationId xmlns:a16="http://schemas.microsoft.com/office/drawing/2014/main" id="{1BEBB5AD-D84B-F5CE-D30B-5CBC6E54859B}"/>
              </a:ext>
            </a:extLst>
          </p:cNvPr>
          <p:cNvSpPr/>
          <p:nvPr/>
        </p:nvSpPr>
        <p:spPr>
          <a:xfrm>
            <a:off x="769620" y="4801075"/>
            <a:ext cx="10652760" cy="658368"/>
          </a:xfrm>
          <a:prstGeom prst="roundRect">
            <a:avLst>
              <a:gd name="adj" fmla="val 18966"/>
            </a:avLst>
          </a:prstGeom>
          <a:solidFill>
            <a:srgbClr val="7BA7BC"/>
          </a:solidFill>
          <a:ln w="12700">
            <a:solidFill>
              <a:srgbClr val="7BA7BC"/>
            </a:solidFill>
            <a:prstDash val="solid"/>
          </a:ln>
        </p:spPr>
        <p:txBody>
          <a:bodyPr/>
          <a:lstStyle/>
          <a:p>
            <a:endParaRPr lang="en-US"/>
          </a:p>
        </p:txBody>
      </p:sp>
      <p:sp>
        <p:nvSpPr>
          <p:cNvPr id="39" name="Text 20">
            <a:extLst>
              <a:ext uri="{FF2B5EF4-FFF2-40B4-BE49-F238E27FC236}">
                <a16:creationId xmlns:a16="http://schemas.microsoft.com/office/drawing/2014/main" id="{49EFEDB3-FC45-ED5D-16ED-E7FB90E24953}"/>
              </a:ext>
            </a:extLst>
          </p:cNvPr>
          <p:cNvSpPr/>
          <p:nvPr/>
        </p:nvSpPr>
        <p:spPr>
          <a:xfrm>
            <a:off x="769620" y="5006219"/>
            <a:ext cx="10637520" cy="200770"/>
          </a:xfrm>
          <a:prstGeom prst="rect">
            <a:avLst/>
          </a:prstGeom>
          <a:noFill/>
          <a:ln/>
        </p:spPr>
        <p:txBody>
          <a:bodyPr wrap="square" lIns="0" tIns="0" rIns="0" bIns="0" rtlCol="0" anchor="ctr">
            <a:noAutofit/>
          </a:bodyPr>
          <a:lstStyle/>
          <a:p>
            <a:pPr marL="0" indent="0" algn="ctr">
              <a:buNone/>
            </a:pPr>
            <a:r>
              <a:rPr lang="en-US" b="1">
                <a:solidFill>
                  <a:srgbClr val="FFFFFF"/>
                </a:solidFill>
              </a:rPr>
              <a:t>Part of a broader rethinking of access, value, and standards.</a:t>
            </a: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Text 1"/>
          <p:cNvSpPr/>
          <p:nvPr/>
        </p:nvSpPr>
        <p:spPr>
          <a:xfrm>
            <a:off x="658368" y="594360"/>
            <a:ext cx="10835640" cy="502920"/>
          </a:xfrm>
          <a:prstGeom prst="rect">
            <a:avLst/>
          </a:prstGeom>
          <a:noFill/>
          <a:ln/>
        </p:spPr>
        <p:txBody>
          <a:bodyPr wrap="square" lIns="0" tIns="0" rIns="0" bIns="0" rtlCol="0" anchor="ctr"/>
          <a:lstStyle/>
          <a:p>
            <a:pPr marL="0" indent="0">
              <a:buNone/>
            </a:pPr>
            <a:r>
              <a:rPr lang="en-US" sz="2500" b="1">
                <a:solidFill>
                  <a:schemeClr val="accent1"/>
                </a:solidFill>
                <a:latin typeface="Aptos Display" pitchFamily="34" charset="0"/>
                <a:ea typeface="Aptos Display" pitchFamily="34" charset="-122"/>
                <a:cs typeface="Aptos Display" pitchFamily="34" charset="-120"/>
              </a:rPr>
              <a:t>Alternative Pathways Exist in Other Professions</a:t>
            </a:r>
            <a:endParaRPr lang="en-US" sz="2500">
              <a:solidFill>
                <a:schemeClr val="accent1"/>
              </a:solidFill>
            </a:endParaRPr>
          </a:p>
        </p:txBody>
      </p:sp>
      <p:sp>
        <p:nvSpPr>
          <p:cNvPr id="4" name="Shape 2"/>
          <p:cNvSpPr/>
          <p:nvPr/>
        </p:nvSpPr>
        <p:spPr>
          <a:xfrm>
            <a:off x="658368" y="1207008"/>
            <a:ext cx="10881360" cy="0"/>
          </a:xfrm>
          <a:prstGeom prst="line">
            <a:avLst/>
          </a:prstGeom>
          <a:noFill/>
          <a:ln w="12700">
            <a:solidFill>
              <a:srgbClr val="D6DEE6"/>
            </a:solidFill>
            <a:prstDash val="solid"/>
          </a:ln>
        </p:spPr>
        <p:txBody>
          <a:bodyPr/>
          <a:lstStyle/>
          <a:p>
            <a:endParaRPr lang="en-US"/>
          </a:p>
        </p:txBody>
      </p:sp>
      <p:sp>
        <p:nvSpPr>
          <p:cNvPr id="5" name="Text 3"/>
          <p:cNvSpPr/>
          <p:nvPr/>
        </p:nvSpPr>
        <p:spPr>
          <a:xfrm>
            <a:off x="640079" y="1389887"/>
            <a:ext cx="11051177" cy="299998"/>
          </a:xfrm>
          <a:prstGeom prst="rect">
            <a:avLst/>
          </a:prstGeom>
          <a:noFill/>
          <a:ln/>
        </p:spPr>
        <p:txBody>
          <a:bodyPr wrap="square" lIns="0" tIns="0" rIns="0" bIns="0" rtlCol="0" anchor="ctr"/>
          <a:lstStyle/>
          <a:p>
            <a:pPr marL="0" indent="0" algn="ctr">
              <a:buNone/>
            </a:pPr>
            <a:r>
              <a:rPr lang="en-US" sz="2000" i="1">
                <a:solidFill>
                  <a:srgbClr val="344054"/>
                </a:solidFill>
              </a:rPr>
              <a:t>Multiple entry points can coexist with clear professional standards, including prior learning assessment and military experience recognition.</a:t>
            </a:r>
            <a:endParaRPr lang="en-US" sz="2000"/>
          </a:p>
        </p:txBody>
      </p:sp>
      <p:sp>
        <p:nvSpPr>
          <p:cNvPr id="6" name="Shape 4"/>
          <p:cNvSpPr/>
          <p:nvPr/>
        </p:nvSpPr>
        <p:spPr>
          <a:xfrm>
            <a:off x="1051560" y="2124892"/>
            <a:ext cx="2743200" cy="2697480"/>
          </a:xfrm>
          <a:prstGeom prst="roundRect">
            <a:avLst>
              <a:gd name="adj" fmla="val 4068"/>
            </a:avLst>
          </a:prstGeom>
          <a:solidFill>
            <a:srgbClr val="FFFFFF"/>
          </a:solidFill>
          <a:ln w="10160">
            <a:solidFill>
              <a:srgbClr val="D8E1E8"/>
            </a:solidFill>
            <a:prstDash val="solid"/>
          </a:ln>
          <a:effectLst>
            <a:outerShdw blurRad="12700" dist="50800" dir="2700000" algn="bl" rotWithShape="0">
              <a:srgbClr val="D6DEE6">
                <a:alpha val="16000"/>
              </a:srgbClr>
            </a:outerShdw>
          </a:effectLst>
        </p:spPr>
        <p:txBody>
          <a:bodyPr/>
          <a:lstStyle/>
          <a:p>
            <a:endParaRPr lang="en-US"/>
          </a:p>
        </p:txBody>
      </p:sp>
      <p:sp>
        <p:nvSpPr>
          <p:cNvPr id="7" name="Shape 5"/>
          <p:cNvSpPr/>
          <p:nvPr/>
        </p:nvSpPr>
        <p:spPr>
          <a:xfrm>
            <a:off x="1216152" y="2289484"/>
            <a:ext cx="502920" cy="502920"/>
          </a:xfrm>
          <a:prstGeom prst="ellipse">
            <a:avLst/>
          </a:prstGeom>
          <a:solidFill>
            <a:srgbClr val="FFFFFF"/>
          </a:solidFill>
          <a:ln w="15240">
            <a:solidFill>
              <a:schemeClr val="accent1"/>
            </a:solidFill>
            <a:prstDash val="solid"/>
          </a:ln>
        </p:spPr>
        <p:txBody>
          <a:bodyPr/>
          <a:lstStyle/>
          <a:p>
            <a:endParaRPr lang="en-US"/>
          </a:p>
        </p:txBody>
      </p:sp>
      <p:pic>
        <p:nvPicPr>
          <p:cNvPr id="8"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25880" y="2399212"/>
            <a:ext cx="283464" cy="283464"/>
          </a:xfrm>
          <a:prstGeom prst="rect">
            <a:avLst/>
          </a:prstGeom>
        </p:spPr>
      </p:pic>
      <p:sp>
        <p:nvSpPr>
          <p:cNvPr id="9" name="Text 6"/>
          <p:cNvSpPr/>
          <p:nvPr/>
        </p:nvSpPr>
        <p:spPr>
          <a:xfrm>
            <a:off x="1837944" y="2415115"/>
            <a:ext cx="1783080" cy="301752"/>
          </a:xfrm>
          <a:prstGeom prst="rect">
            <a:avLst/>
          </a:prstGeom>
          <a:noFill/>
          <a:ln/>
        </p:spPr>
        <p:txBody>
          <a:bodyPr wrap="square" lIns="254" tIns="254" rIns="254" bIns="254" rtlCol="0" anchor="ctr">
            <a:normAutofit fontScale="92500" lnSpcReduction="20000"/>
          </a:bodyPr>
          <a:lstStyle/>
          <a:p>
            <a:pPr marL="0" indent="0">
              <a:buNone/>
            </a:pPr>
            <a:r>
              <a:rPr lang="en-US" sz="2400" b="1">
                <a:solidFill>
                  <a:srgbClr val="0B2F4F"/>
                </a:solidFill>
                <a:latin typeface="Aptos" pitchFamily="34" charset="0"/>
                <a:ea typeface="Aptos" pitchFamily="34" charset="-122"/>
                <a:cs typeface="Aptos" pitchFamily="34" charset="-120"/>
              </a:rPr>
              <a:t>Law</a:t>
            </a:r>
            <a:endParaRPr lang="en-US" sz="2400"/>
          </a:p>
        </p:txBody>
      </p:sp>
      <p:sp>
        <p:nvSpPr>
          <p:cNvPr id="10" name="Text 7"/>
          <p:cNvSpPr/>
          <p:nvPr/>
        </p:nvSpPr>
        <p:spPr>
          <a:xfrm>
            <a:off x="1252728" y="2760572"/>
            <a:ext cx="2340864" cy="1947672"/>
          </a:xfrm>
          <a:prstGeom prst="rect">
            <a:avLst/>
          </a:prstGeom>
          <a:noFill/>
          <a:ln/>
        </p:spPr>
        <p:txBody>
          <a:bodyPr wrap="square" lIns="254" tIns="254" rIns="254" bIns="254" rtlCol="0" anchor="ctr">
            <a:normAutofit/>
          </a:bodyPr>
          <a:lstStyle/>
          <a:p>
            <a:pPr marL="0" indent="0">
              <a:buNone/>
            </a:pPr>
            <a:r>
              <a:rPr lang="en-US">
                <a:solidFill>
                  <a:srgbClr val="344054"/>
                </a:solidFill>
                <a:latin typeface="Aptos" pitchFamily="34" charset="0"/>
                <a:ea typeface="Aptos" pitchFamily="34" charset="-122"/>
                <a:cs typeface="Aptos" pitchFamily="34" charset="-120"/>
              </a:rPr>
              <a:t>Apprenticeship ('reading the law') pathways offer an alternative route to bar eligibility in some states</a:t>
            </a:r>
            <a:endParaRPr lang="en-US"/>
          </a:p>
        </p:txBody>
      </p:sp>
      <p:sp>
        <p:nvSpPr>
          <p:cNvPr id="11" name="Shape 8"/>
          <p:cNvSpPr/>
          <p:nvPr/>
        </p:nvSpPr>
        <p:spPr>
          <a:xfrm>
            <a:off x="4709160" y="2124892"/>
            <a:ext cx="2743200" cy="2697480"/>
          </a:xfrm>
          <a:prstGeom prst="roundRect">
            <a:avLst>
              <a:gd name="adj" fmla="val 4068"/>
            </a:avLst>
          </a:prstGeom>
          <a:solidFill>
            <a:srgbClr val="FFFFFF"/>
          </a:solidFill>
          <a:ln w="10160">
            <a:solidFill>
              <a:srgbClr val="D8E1E8"/>
            </a:solidFill>
            <a:prstDash val="solid"/>
          </a:ln>
          <a:effectLst>
            <a:outerShdw blurRad="12700" dist="50800" dir="2700000" algn="bl" rotWithShape="0">
              <a:srgbClr val="D6DEE6">
                <a:alpha val="16000"/>
              </a:srgbClr>
            </a:outerShdw>
          </a:effectLst>
        </p:spPr>
        <p:txBody>
          <a:bodyPr/>
          <a:lstStyle/>
          <a:p>
            <a:endParaRPr lang="en-US"/>
          </a:p>
        </p:txBody>
      </p:sp>
      <p:sp>
        <p:nvSpPr>
          <p:cNvPr id="12" name="Shape 9"/>
          <p:cNvSpPr/>
          <p:nvPr/>
        </p:nvSpPr>
        <p:spPr>
          <a:xfrm>
            <a:off x="4873752" y="2289484"/>
            <a:ext cx="502920" cy="502920"/>
          </a:xfrm>
          <a:prstGeom prst="ellipse">
            <a:avLst/>
          </a:prstGeom>
          <a:solidFill>
            <a:srgbClr val="FFFFFF"/>
          </a:solidFill>
          <a:ln w="15240">
            <a:solidFill>
              <a:srgbClr val="FE5000"/>
            </a:solidFill>
            <a:prstDash val="solid"/>
          </a:ln>
        </p:spPr>
        <p:txBody>
          <a:bodyPr/>
          <a:lstStyle/>
          <a:p>
            <a:endParaRPr lang="en-US"/>
          </a:p>
        </p:txBody>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983480" y="2399212"/>
            <a:ext cx="283464" cy="283464"/>
          </a:xfrm>
          <a:prstGeom prst="rect">
            <a:avLst/>
          </a:prstGeom>
        </p:spPr>
      </p:pic>
      <p:sp>
        <p:nvSpPr>
          <p:cNvPr id="14" name="Text 10"/>
          <p:cNvSpPr/>
          <p:nvPr/>
        </p:nvSpPr>
        <p:spPr>
          <a:xfrm>
            <a:off x="5495544" y="2390068"/>
            <a:ext cx="1783080" cy="301752"/>
          </a:xfrm>
          <a:prstGeom prst="rect">
            <a:avLst/>
          </a:prstGeom>
          <a:noFill/>
          <a:ln/>
        </p:spPr>
        <p:txBody>
          <a:bodyPr wrap="square" lIns="254" tIns="254" rIns="254" bIns="254" rtlCol="0" anchor="ctr">
            <a:noAutofit/>
          </a:bodyPr>
          <a:lstStyle/>
          <a:p>
            <a:pPr marL="0" indent="0">
              <a:buNone/>
            </a:pPr>
            <a:r>
              <a:rPr lang="en-US" sz="2200" b="1">
                <a:solidFill>
                  <a:schemeClr val="accent1"/>
                </a:solidFill>
                <a:latin typeface="Aptos"/>
              </a:rPr>
              <a:t>Teaching</a:t>
            </a:r>
            <a:endParaRPr lang="en-US" sz="2200">
              <a:solidFill>
                <a:schemeClr val="accent1"/>
              </a:solidFill>
            </a:endParaRPr>
          </a:p>
        </p:txBody>
      </p:sp>
      <p:sp>
        <p:nvSpPr>
          <p:cNvPr id="15" name="Text 11"/>
          <p:cNvSpPr/>
          <p:nvPr/>
        </p:nvSpPr>
        <p:spPr>
          <a:xfrm>
            <a:off x="4910328" y="2512641"/>
            <a:ext cx="2340864" cy="1947672"/>
          </a:xfrm>
          <a:prstGeom prst="rect">
            <a:avLst/>
          </a:prstGeom>
          <a:noFill/>
          <a:ln/>
        </p:spPr>
        <p:txBody>
          <a:bodyPr wrap="square" lIns="254" tIns="254" rIns="254" bIns="254" rtlCol="0" anchor="ctr">
            <a:normAutofit/>
          </a:bodyPr>
          <a:lstStyle/>
          <a:p>
            <a:pPr marL="0" indent="0">
              <a:buNone/>
            </a:pPr>
            <a:r>
              <a:rPr lang="en-US">
                <a:solidFill>
                  <a:srgbClr val="344054"/>
                </a:solidFill>
                <a:latin typeface="Aptos" pitchFamily="34" charset="0"/>
                <a:ea typeface="Aptos" pitchFamily="34" charset="-122"/>
                <a:cs typeface="Aptos" pitchFamily="34" charset="-120"/>
              </a:rPr>
              <a:t>Career-change routes, alternative certification, and supervised preparation</a:t>
            </a:r>
            <a:endParaRPr lang="en-US"/>
          </a:p>
        </p:txBody>
      </p:sp>
      <p:sp>
        <p:nvSpPr>
          <p:cNvPr id="16" name="Shape 12"/>
          <p:cNvSpPr/>
          <p:nvPr/>
        </p:nvSpPr>
        <p:spPr>
          <a:xfrm>
            <a:off x="8366760" y="2124892"/>
            <a:ext cx="2743200" cy="2697480"/>
          </a:xfrm>
          <a:prstGeom prst="roundRect">
            <a:avLst>
              <a:gd name="adj" fmla="val 4068"/>
            </a:avLst>
          </a:prstGeom>
          <a:solidFill>
            <a:srgbClr val="FFFFFF"/>
          </a:solidFill>
          <a:ln w="10160">
            <a:solidFill>
              <a:srgbClr val="D8E1E8"/>
            </a:solidFill>
            <a:prstDash val="solid"/>
          </a:ln>
          <a:effectLst>
            <a:outerShdw blurRad="12700" dist="50800" dir="2700000" algn="bl" rotWithShape="0">
              <a:srgbClr val="D6DEE6">
                <a:alpha val="16000"/>
              </a:srgbClr>
            </a:outerShdw>
          </a:effectLst>
        </p:spPr>
        <p:txBody>
          <a:bodyPr/>
          <a:lstStyle/>
          <a:p>
            <a:endParaRPr lang="en-US"/>
          </a:p>
        </p:txBody>
      </p:sp>
      <p:sp>
        <p:nvSpPr>
          <p:cNvPr id="17" name="Shape 13"/>
          <p:cNvSpPr/>
          <p:nvPr/>
        </p:nvSpPr>
        <p:spPr>
          <a:xfrm>
            <a:off x="8531352" y="2289484"/>
            <a:ext cx="502920" cy="502920"/>
          </a:xfrm>
          <a:prstGeom prst="ellipse">
            <a:avLst/>
          </a:prstGeom>
          <a:solidFill>
            <a:srgbClr val="FFFFFF"/>
          </a:solidFill>
          <a:ln w="15240">
            <a:solidFill>
              <a:srgbClr val="00CDBD"/>
            </a:solidFill>
            <a:prstDash val="solid"/>
          </a:ln>
        </p:spPr>
        <p:txBody>
          <a:bodyPr/>
          <a:lstStyle/>
          <a:p>
            <a:endParaRPr lang="en-US"/>
          </a:p>
        </p:txBody>
      </p:sp>
      <p:pic>
        <p:nvPicPr>
          <p:cNvPr id="1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41080" y="2399212"/>
            <a:ext cx="283464" cy="283464"/>
          </a:xfrm>
          <a:prstGeom prst="rect">
            <a:avLst/>
          </a:prstGeom>
        </p:spPr>
      </p:pic>
      <p:sp>
        <p:nvSpPr>
          <p:cNvPr id="19" name="Text 14"/>
          <p:cNvSpPr/>
          <p:nvPr/>
        </p:nvSpPr>
        <p:spPr>
          <a:xfrm>
            <a:off x="9153144" y="2390068"/>
            <a:ext cx="1783080" cy="301752"/>
          </a:xfrm>
          <a:prstGeom prst="rect">
            <a:avLst/>
          </a:prstGeom>
          <a:noFill/>
          <a:ln/>
        </p:spPr>
        <p:txBody>
          <a:bodyPr wrap="square" lIns="254" tIns="254" rIns="254" bIns="254" rtlCol="0" anchor="ctr">
            <a:noAutofit/>
          </a:bodyPr>
          <a:lstStyle/>
          <a:p>
            <a:pPr marL="0" indent="0">
              <a:buNone/>
            </a:pPr>
            <a:r>
              <a:rPr lang="en-US" sz="2200" b="1">
                <a:solidFill>
                  <a:schemeClr val="accent1"/>
                </a:solidFill>
                <a:latin typeface="Aptos" pitchFamily="34" charset="0"/>
                <a:ea typeface="Aptos" pitchFamily="34" charset="-122"/>
                <a:cs typeface="Aptos" pitchFamily="34" charset="-120"/>
              </a:rPr>
              <a:t>Nursing</a:t>
            </a:r>
            <a:endParaRPr lang="en-US" sz="2200">
              <a:solidFill>
                <a:schemeClr val="accent1"/>
              </a:solidFill>
            </a:endParaRPr>
          </a:p>
        </p:txBody>
      </p:sp>
      <p:sp>
        <p:nvSpPr>
          <p:cNvPr id="20" name="Text 15"/>
          <p:cNvSpPr/>
          <p:nvPr/>
        </p:nvSpPr>
        <p:spPr>
          <a:xfrm>
            <a:off x="8567928" y="2522916"/>
            <a:ext cx="2340864" cy="1947672"/>
          </a:xfrm>
          <a:prstGeom prst="rect">
            <a:avLst/>
          </a:prstGeom>
          <a:noFill/>
          <a:ln/>
        </p:spPr>
        <p:txBody>
          <a:bodyPr wrap="square" lIns="254" tIns="254" rIns="254" bIns="254" rtlCol="0" anchor="ctr">
            <a:normAutofit/>
          </a:bodyPr>
          <a:lstStyle/>
          <a:p>
            <a:pPr marL="0" indent="0">
              <a:buNone/>
            </a:pPr>
            <a:r>
              <a:rPr lang="en-US">
                <a:solidFill>
                  <a:srgbClr val="344054"/>
                </a:solidFill>
                <a:latin typeface="Aptos" pitchFamily="34" charset="0"/>
                <a:ea typeface="Aptos" pitchFamily="34" charset="-122"/>
                <a:cs typeface="Aptos" pitchFamily="34" charset="-120"/>
              </a:rPr>
              <a:t>Bridge programs and structured pathways with professional standards</a:t>
            </a:r>
            <a:endParaRPr lang="en-US"/>
          </a:p>
        </p:txBody>
      </p:sp>
      <p:sp>
        <p:nvSpPr>
          <p:cNvPr id="25" name="Slide Number Placeholder 0"/>
          <p:cNvSpPr>
            <a:spLocks noGrp="1"/>
          </p:cNvSpPr>
          <p:nvPr>
            <p:ph type="sldNum" sz="quarter" idx="4294967295"/>
          </p:nvPr>
        </p:nvSpPr>
        <p:spPr>
          <a:xfrm>
            <a:off x="11567160" y="6528816"/>
            <a:ext cx="800000" cy="300000"/>
          </a:xfrm>
          <a:prstGeom prst="rect">
            <a:avLst/>
          </a:prstGeom>
          <a:extLst>
            <a:ext uri="{C572A759-6A51-4108-AA02-DFA0A04FC94B}">
              <ma14:wrappingTextBoxFlag xmlns:ma14="http://schemas.microsoft.com/office/mac/drawingml/2011/main" xmlns="" val="0"/>
            </a:ext>
          </a:extLst>
        </p:spPr>
        <p:txBody>
          <a:bodyPr/>
          <a:lstStyle>
            <a:lvl1pPr>
              <a:defRPr sz="750">
                <a:solidFill>
                  <a:srgbClr val="667085"/>
                </a:solidFill>
                <a:latin typeface="Aptos"/>
                <a:ea typeface="Aptos"/>
                <a:cs typeface="Aptos"/>
              </a:defRPr>
            </a:lvl1pPr>
          </a:lstStyle>
          <a:p>
            <a:pPr algn="l"/>
            <a:fld id="{F7021451-1387-4CA6-816F-3879F97B5CBC}" type="slidenum">
              <a:rPr lang="en-US" b="0"/>
              <a:t>10</a:t>
            </a:fld>
            <a:endParaRPr lang="en-US"/>
          </a:p>
        </p:txBody>
      </p:sp>
      <p:sp>
        <p:nvSpPr>
          <p:cNvPr id="22" name="Shape 19">
            <a:extLst>
              <a:ext uri="{FF2B5EF4-FFF2-40B4-BE49-F238E27FC236}">
                <a16:creationId xmlns:a16="http://schemas.microsoft.com/office/drawing/2014/main" id="{723B6074-E606-1B88-CFC5-FDE5172596F3}"/>
              </a:ext>
            </a:extLst>
          </p:cNvPr>
          <p:cNvSpPr/>
          <p:nvPr/>
        </p:nvSpPr>
        <p:spPr>
          <a:xfrm>
            <a:off x="810635" y="5160700"/>
            <a:ext cx="10652760" cy="658368"/>
          </a:xfrm>
          <a:prstGeom prst="roundRect">
            <a:avLst>
              <a:gd name="adj" fmla="val 18966"/>
            </a:avLst>
          </a:prstGeom>
          <a:solidFill>
            <a:srgbClr val="7BA7BC"/>
          </a:solidFill>
          <a:ln w="12700">
            <a:solidFill>
              <a:srgbClr val="7BA7BC"/>
            </a:solidFill>
            <a:prstDash val="solid"/>
          </a:ln>
        </p:spPr>
        <p:txBody>
          <a:bodyPr/>
          <a:lstStyle/>
          <a:p>
            <a:endParaRPr lang="en-US"/>
          </a:p>
        </p:txBody>
      </p:sp>
      <p:sp>
        <p:nvSpPr>
          <p:cNvPr id="23" name="Text 20">
            <a:extLst>
              <a:ext uri="{FF2B5EF4-FFF2-40B4-BE49-F238E27FC236}">
                <a16:creationId xmlns:a16="http://schemas.microsoft.com/office/drawing/2014/main" id="{9C27DB06-1469-D7A7-74FD-3DCA3C5ABFF3}"/>
              </a:ext>
            </a:extLst>
          </p:cNvPr>
          <p:cNvSpPr/>
          <p:nvPr/>
        </p:nvSpPr>
        <p:spPr>
          <a:xfrm>
            <a:off x="810635" y="5365844"/>
            <a:ext cx="10637520" cy="200770"/>
          </a:xfrm>
          <a:prstGeom prst="rect">
            <a:avLst/>
          </a:prstGeom>
          <a:noFill/>
          <a:ln/>
        </p:spPr>
        <p:txBody>
          <a:bodyPr wrap="square" lIns="0" tIns="0" rIns="0" bIns="0" rtlCol="0" anchor="ctr">
            <a:noAutofit/>
          </a:bodyPr>
          <a:lstStyle/>
          <a:p>
            <a:pPr marL="0" indent="0" algn="ctr">
              <a:buNone/>
            </a:pPr>
            <a:r>
              <a:rPr lang="en-US" b="1">
                <a:solidFill>
                  <a:srgbClr val="FFFFFF"/>
                </a:solidFill>
              </a:rPr>
              <a:t>Multiple pathways. One professional standard.</a:t>
            </a: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1"/>
          <p:cNvSpPr/>
          <p:nvPr/>
        </p:nvSpPr>
        <p:spPr>
          <a:xfrm>
            <a:off x="658368" y="594360"/>
            <a:ext cx="10835640" cy="502920"/>
          </a:xfrm>
          <a:prstGeom prst="rect">
            <a:avLst/>
          </a:prstGeom>
          <a:noFill/>
          <a:ln/>
        </p:spPr>
        <p:txBody>
          <a:bodyPr wrap="square" lIns="0" tIns="0" rIns="0" bIns="0" rtlCol="0" anchor="ctr"/>
          <a:lstStyle/>
          <a:p>
            <a:pPr marL="0" indent="0">
              <a:buNone/>
            </a:pPr>
            <a:r>
              <a:rPr lang="en-US" sz="2500" b="1">
                <a:solidFill>
                  <a:schemeClr val="accent1"/>
                </a:solidFill>
                <a:latin typeface="Aptos Display" pitchFamily="34" charset="0"/>
                <a:ea typeface="Aptos Display" pitchFamily="34" charset="-122"/>
                <a:cs typeface="Aptos Display" pitchFamily="34" charset="-120"/>
              </a:rPr>
              <a:t>How the Pathway Was Developed</a:t>
            </a:r>
            <a:endParaRPr lang="en-US" sz="2500">
              <a:solidFill>
                <a:schemeClr val="accent1"/>
              </a:solidFill>
            </a:endParaRPr>
          </a:p>
        </p:txBody>
      </p:sp>
      <p:sp>
        <p:nvSpPr>
          <p:cNvPr id="4" name="Shape 2"/>
          <p:cNvSpPr/>
          <p:nvPr/>
        </p:nvSpPr>
        <p:spPr>
          <a:xfrm>
            <a:off x="658368" y="1207008"/>
            <a:ext cx="10881360" cy="0"/>
          </a:xfrm>
          <a:prstGeom prst="line">
            <a:avLst/>
          </a:prstGeom>
          <a:noFill/>
          <a:ln w="12700">
            <a:solidFill>
              <a:srgbClr val="D6DEE6"/>
            </a:solidFill>
            <a:prstDash val="solid"/>
          </a:ln>
        </p:spPr>
        <p:txBody>
          <a:bodyPr/>
          <a:lstStyle/>
          <a:p>
            <a:endParaRPr lang="en-US"/>
          </a:p>
        </p:txBody>
      </p:sp>
      <p:sp>
        <p:nvSpPr>
          <p:cNvPr id="5" name="Shape 3"/>
          <p:cNvSpPr/>
          <p:nvPr/>
        </p:nvSpPr>
        <p:spPr>
          <a:xfrm>
            <a:off x="658368" y="1682496"/>
            <a:ext cx="1508760" cy="2971800"/>
          </a:xfrm>
          <a:prstGeom prst="roundRect">
            <a:avLst>
              <a:gd name="adj" fmla="val 7273"/>
            </a:avLst>
          </a:prstGeom>
          <a:solidFill>
            <a:srgbClr val="FFFFFF"/>
          </a:solidFill>
          <a:ln w="10160">
            <a:solidFill>
              <a:srgbClr val="D8E1E8"/>
            </a:solidFill>
            <a:prstDash val="solid"/>
          </a:ln>
        </p:spPr>
        <p:txBody>
          <a:bodyPr/>
          <a:lstStyle/>
          <a:p>
            <a:endParaRPr lang="en-US"/>
          </a:p>
        </p:txBody>
      </p:sp>
      <p:sp>
        <p:nvSpPr>
          <p:cNvPr id="6" name="Shape 4"/>
          <p:cNvSpPr/>
          <p:nvPr/>
        </p:nvSpPr>
        <p:spPr>
          <a:xfrm>
            <a:off x="1069848" y="1883664"/>
            <a:ext cx="658368" cy="658368"/>
          </a:xfrm>
          <a:prstGeom prst="ellipse">
            <a:avLst/>
          </a:prstGeom>
          <a:solidFill>
            <a:schemeClr val="accent1"/>
          </a:solidFill>
          <a:ln w="12700">
            <a:solidFill>
              <a:srgbClr val="007C89"/>
            </a:solidFill>
            <a:prstDash val="solid"/>
          </a:ln>
        </p:spPr>
        <p:txBody>
          <a:bodyPr/>
          <a:lstStyle/>
          <a:p>
            <a:endParaRPr lang="en-US"/>
          </a:p>
        </p:txBody>
      </p:sp>
      <p:sp>
        <p:nvSpPr>
          <p:cNvPr id="7" name="Text 5"/>
          <p:cNvSpPr/>
          <p:nvPr/>
        </p:nvSpPr>
        <p:spPr>
          <a:xfrm>
            <a:off x="1078992" y="2136118"/>
            <a:ext cx="658368" cy="146304"/>
          </a:xfrm>
          <a:prstGeom prst="rect">
            <a:avLst/>
          </a:prstGeom>
          <a:noFill/>
          <a:ln/>
        </p:spPr>
        <p:txBody>
          <a:bodyPr wrap="square" lIns="0" tIns="0" rIns="0" bIns="0" rtlCol="0" anchor="ctr"/>
          <a:lstStyle/>
          <a:p>
            <a:pPr marL="0" indent="0" algn="ctr">
              <a:buNone/>
            </a:pPr>
            <a:r>
              <a:rPr lang="en-US" sz="2000" b="1">
                <a:solidFill>
                  <a:srgbClr val="FFFFFF"/>
                </a:solidFill>
              </a:rPr>
              <a:t>1</a:t>
            </a:r>
            <a:endParaRPr lang="en-US" sz="2000"/>
          </a:p>
        </p:txBody>
      </p:sp>
      <p:pic>
        <p:nvPicPr>
          <p:cNvPr id="8"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7280" y="2706624"/>
            <a:ext cx="621792" cy="621792"/>
          </a:xfrm>
          <a:prstGeom prst="rect">
            <a:avLst/>
          </a:prstGeom>
        </p:spPr>
      </p:pic>
      <p:sp>
        <p:nvSpPr>
          <p:cNvPr id="9" name="Text 6"/>
          <p:cNvSpPr/>
          <p:nvPr/>
        </p:nvSpPr>
        <p:spPr>
          <a:xfrm>
            <a:off x="786384" y="3511296"/>
            <a:ext cx="1252728" cy="256032"/>
          </a:xfrm>
          <a:prstGeom prst="rect">
            <a:avLst/>
          </a:prstGeom>
          <a:noFill/>
          <a:ln/>
        </p:spPr>
        <p:txBody>
          <a:bodyPr wrap="square" lIns="0" tIns="0" rIns="0" bIns="0" rtlCol="0" anchor="ctr">
            <a:noAutofit/>
          </a:bodyPr>
          <a:lstStyle/>
          <a:p>
            <a:pPr marL="0" indent="0" algn="ctr">
              <a:buNone/>
            </a:pPr>
            <a:r>
              <a:rPr lang="en-US" b="1">
                <a:solidFill>
                  <a:schemeClr val="accent1"/>
                </a:solidFill>
              </a:rPr>
              <a:t>Identify need</a:t>
            </a:r>
            <a:endParaRPr lang="en-US">
              <a:solidFill>
                <a:schemeClr val="accent1"/>
              </a:solidFill>
            </a:endParaRPr>
          </a:p>
        </p:txBody>
      </p:sp>
      <p:sp>
        <p:nvSpPr>
          <p:cNvPr id="10" name="Text 7"/>
          <p:cNvSpPr/>
          <p:nvPr/>
        </p:nvSpPr>
        <p:spPr>
          <a:xfrm>
            <a:off x="786384" y="4005072"/>
            <a:ext cx="1252728" cy="411480"/>
          </a:xfrm>
          <a:prstGeom prst="rect">
            <a:avLst/>
          </a:prstGeom>
          <a:noFill/>
          <a:ln/>
        </p:spPr>
        <p:txBody>
          <a:bodyPr wrap="square" lIns="127" tIns="127" rIns="127" bIns="127" rtlCol="0" anchor="ctr">
            <a:noAutofit/>
          </a:bodyPr>
          <a:lstStyle/>
          <a:p>
            <a:pPr marL="0" indent="0" algn="ctr">
              <a:buNone/>
            </a:pPr>
            <a:r>
              <a:rPr lang="en-US" sz="1200">
                <a:solidFill>
                  <a:srgbClr val="344054"/>
                </a:solidFill>
              </a:rPr>
              <a:t>Applicant barriers and workforce need</a:t>
            </a:r>
            <a:endParaRPr lang="en-US" sz="1200"/>
          </a:p>
        </p:txBody>
      </p:sp>
      <p:sp>
        <p:nvSpPr>
          <p:cNvPr id="11" name="Shape 8"/>
          <p:cNvSpPr/>
          <p:nvPr/>
        </p:nvSpPr>
        <p:spPr>
          <a:xfrm>
            <a:off x="2231136" y="2834640"/>
            <a:ext cx="201168" cy="347472"/>
          </a:xfrm>
          <a:prstGeom prst="chevron">
            <a:avLst/>
          </a:prstGeom>
          <a:solidFill>
            <a:srgbClr val="D8E1E8"/>
          </a:solidFill>
          <a:ln w="12700">
            <a:solidFill>
              <a:srgbClr val="D8E1E8"/>
            </a:solidFill>
            <a:prstDash val="solid"/>
          </a:ln>
        </p:spPr>
        <p:txBody>
          <a:bodyPr/>
          <a:lstStyle/>
          <a:p>
            <a:endParaRPr lang="en-US"/>
          </a:p>
        </p:txBody>
      </p:sp>
      <p:sp>
        <p:nvSpPr>
          <p:cNvPr id="12" name="Shape 9"/>
          <p:cNvSpPr/>
          <p:nvPr/>
        </p:nvSpPr>
        <p:spPr>
          <a:xfrm>
            <a:off x="2532888" y="1682496"/>
            <a:ext cx="1508760" cy="2971800"/>
          </a:xfrm>
          <a:prstGeom prst="roundRect">
            <a:avLst>
              <a:gd name="adj" fmla="val 7273"/>
            </a:avLst>
          </a:prstGeom>
          <a:solidFill>
            <a:srgbClr val="FFFFFF"/>
          </a:solidFill>
          <a:ln w="10160">
            <a:solidFill>
              <a:srgbClr val="D8E1E8"/>
            </a:solidFill>
            <a:prstDash val="solid"/>
          </a:ln>
        </p:spPr>
        <p:txBody>
          <a:bodyPr/>
          <a:lstStyle/>
          <a:p>
            <a:endParaRPr lang="en-US"/>
          </a:p>
        </p:txBody>
      </p:sp>
      <p:sp>
        <p:nvSpPr>
          <p:cNvPr id="13" name="Shape 10"/>
          <p:cNvSpPr/>
          <p:nvPr/>
        </p:nvSpPr>
        <p:spPr>
          <a:xfrm>
            <a:off x="2944368" y="1883664"/>
            <a:ext cx="658368" cy="658368"/>
          </a:xfrm>
          <a:prstGeom prst="ellipse">
            <a:avLst/>
          </a:prstGeom>
          <a:solidFill>
            <a:srgbClr val="D0DF00"/>
          </a:solidFill>
          <a:ln w="12700">
            <a:solidFill>
              <a:srgbClr val="D0DF00"/>
            </a:solidFill>
            <a:prstDash val="solid"/>
          </a:ln>
        </p:spPr>
        <p:txBody>
          <a:bodyPr/>
          <a:lstStyle/>
          <a:p>
            <a:endParaRPr lang="en-US"/>
          </a:p>
        </p:txBody>
      </p:sp>
      <p:sp>
        <p:nvSpPr>
          <p:cNvPr id="14" name="Text 11"/>
          <p:cNvSpPr/>
          <p:nvPr/>
        </p:nvSpPr>
        <p:spPr>
          <a:xfrm>
            <a:off x="2953512" y="2136118"/>
            <a:ext cx="658368" cy="146304"/>
          </a:xfrm>
          <a:prstGeom prst="rect">
            <a:avLst/>
          </a:prstGeom>
          <a:noFill/>
          <a:ln/>
        </p:spPr>
        <p:txBody>
          <a:bodyPr wrap="square" lIns="0" tIns="0" rIns="0" bIns="0" rtlCol="0" anchor="ctr"/>
          <a:lstStyle/>
          <a:p>
            <a:pPr marL="0" indent="0" algn="ctr">
              <a:buNone/>
            </a:pPr>
            <a:r>
              <a:rPr lang="en-US" sz="2000" b="1">
                <a:solidFill>
                  <a:srgbClr val="FFFFFF"/>
                </a:solidFill>
              </a:rPr>
              <a:t>2</a:t>
            </a:r>
            <a:endParaRPr lang="en-US" sz="2000"/>
          </a:p>
        </p:txBody>
      </p:sp>
      <p:pic>
        <p:nvPicPr>
          <p:cNvPr id="1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971800" y="2706624"/>
            <a:ext cx="621792" cy="621792"/>
          </a:xfrm>
          <a:prstGeom prst="rect">
            <a:avLst/>
          </a:prstGeom>
        </p:spPr>
      </p:pic>
      <p:sp>
        <p:nvSpPr>
          <p:cNvPr id="16" name="Text 12"/>
          <p:cNvSpPr/>
          <p:nvPr/>
        </p:nvSpPr>
        <p:spPr>
          <a:xfrm>
            <a:off x="2660904" y="3527000"/>
            <a:ext cx="1252728" cy="256032"/>
          </a:xfrm>
          <a:prstGeom prst="rect">
            <a:avLst/>
          </a:prstGeom>
          <a:noFill/>
          <a:ln/>
        </p:spPr>
        <p:txBody>
          <a:bodyPr wrap="square" lIns="0" tIns="0" rIns="0" bIns="0" rtlCol="0" anchor="ctr">
            <a:noAutofit/>
          </a:bodyPr>
          <a:lstStyle/>
          <a:p>
            <a:pPr marL="0" indent="0" algn="ctr">
              <a:buNone/>
            </a:pPr>
            <a:r>
              <a:rPr lang="en-US" b="1">
                <a:solidFill>
                  <a:schemeClr val="accent1"/>
                </a:solidFill>
              </a:rPr>
              <a:t>Research &amp; review</a:t>
            </a:r>
            <a:endParaRPr lang="en-US">
              <a:solidFill>
                <a:schemeClr val="accent1"/>
              </a:solidFill>
            </a:endParaRPr>
          </a:p>
        </p:txBody>
      </p:sp>
      <p:sp>
        <p:nvSpPr>
          <p:cNvPr id="17" name="Text 13"/>
          <p:cNvSpPr/>
          <p:nvPr/>
        </p:nvSpPr>
        <p:spPr>
          <a:xfrm>
            <a:off x="2660904" y="4005072"/>
            <a:ext cx="1252728" cy="411480"/>
          </a:xfrm>
          <a:prstGeom prst="rect">
            <a:avLst/>
          </a:prstGeom>
          <a:noFill/>
          <a:ln/>
        </p:spPr>
        <p:txBody>
          <a:bodyPr wrap="square" lIns="127" tIns="127" rIns="127" bIns="127" rtlCol="0" anchor="ctr">
            <a:noAutofit/>
          </a:bodyPr>
          <a:lstStyle/>
          <a:p>
            <a:pPr marL="0" indent="0" algn="ctr">
              <a:buNone/>
            </a:pPr>
            <a:r>
              <a:rPr lang="en-US" sz="1200">
                <a:solidFill>
                  <a:srgbClr val="344054"/>
                </a:solidFill>
              </a:rPr>
              <a:t>Accreditor, licensure, and policy review</a:t>
            </a:r>
            <a:endParaRPr lang="en-US" sz="1200"/>
          </a:p>
        </p:txBody>
      </p:sp>
      <p:sp>
        <p:nvSpPr>
          <p:cNvPr id="18" name="Shape 14"/>
          <p:cNvSpPr/>
          <p:nvPr/>
        </p:nvSpPr>
        <p:spPr>
          <a:xfrm>
            <a:off x="4105656" y="2834640"/>
            <a:ext cx="201168" cy="347472"/>
          </a:xfrm>
          <a:prstGeom prst="chevron">
            <a:avLst/>
          </a:prstGeom>
          <a:solidFill>
            <a:srgbClr val="D8E1E8"/>
          </a:solidFill>
          <a:ln w="12700">
            <a:solidFill>
              <a:srgbClr val="D8E1E8"/>
            </a:solidFill>
            <a:prstDash val="solid"/>
          </a:ln>
        </p:spPr>
        <p:txBody>
          <a:bodyPr/>
          <a:lstStyle/>
          <a:p>
            <a:endParaRPr lang="en-US"/>
          </a:p>
        </p:txBody>
      </p:sp>
      <p:sp>
        <p:nvSpPr>
          <p:cNvPr id="19" name="Shape 15"/>
          <p:cNvSpPr/>
          <p:nvPr/>
        </p:nvSpPr>
        <p:spPr>
          <a:xfrm>
            <a:off x="4407408" y="1682496"/>
            <a:ext cx="1508760" cy="2971800"/>
          </a:xfrm>
          <a:prstGeom prst="roundRect">
            <a:avLst>
              <a:gd name="adj" fmla="val 7273"/>
            </a:avLst>
          </a:prstGeom>
          <a:solidFill>
            <a:srgbClr val="FFFFFF"/>
          </a:solidFill>
          <a:ln w="10160">
            <a:solidFill>
              <a:srgbClr val="D8E1E8"/>
            </a:solidFill>
            <a:prstDash val="solid"/>
          </a:ln>
        </p:spPr>
        <p:txBody>
          <a:bodyPr/>
          <a:lstStyle/>
          <a:p>
            <a:endParaRPr lang="en-US"/>
          </a:p>
        </p:txBody>
      </p:sp>
      <p:sp>
        <p:nvSpPr>
          <p:cNvPr id="20" name="Shape 16"/>
          <p:cNvSpPr/>
          <p:nvPr/>
        </p:nvSpPr>
        <p:spPr>
          <a:xfrm>
            <a:off x="4818888" y="1883664"/>
            <a:ext cx="658368" cy="658368"/>
          </a:xfrm>
          <a:prstGeom prst="ellipse">
            <a:avLst/>
          </a:prstGeom>
          <a:solidFill>
            <a:srgbClr val="FE5000"/>
          </a:solidFill>
          <a:ln w="12700">
            <a:solidFill>
              <a:srgbClr val="FE5000"/>
            </a:solidFill>
            <a:prstDash val="solid"/>
          </a:ln>
        </p:spPr>
        <p:txBody>
          <a:bodyPr/>
          <a:lstStyle/>
          <a:p>
            <a:endParaRPr lang="en-US"/>
          </a:p>
        </p:txBody>
      </p:sp>
      <p:sp>
        <p:nvSpPr>
          <p:cNvPr id="21" name="Text 17"/>
          <p:cNvSpPr/>
          <p:nvPr/>
        </p:nvSpPr>
        <p:spPr>
          <a:xfrm>
            <a:off x="4828032" y="2122601"/>
            <a:ext cx="658368" cy="146304"/>
          </a:xfrm>
          <a:prstGeom prst="rect">
            <a:avLst/>
          </a:prstGeom>
          <a:noFill/>
          <a:ln/>
        </p:spPr>
        <p:txBody>
          <a:bodyPr wrap="square" lIns="0" tIns="0" rIns="0" bIns="0" rtlCol="0" anchor="ctr"/>
          <a:lstStyle/>
          <a:p>
            <a:pPr marL="0" indent="0" algn="ctr">
              <a:buNone/>
            </a:pPr>
            <a:r>
              <a:rPr lang="en-US" sz="2000" b="1">
                <a:solidFill>
                  <a:srgbClr val="FFFFFF"/>
                </a:solidFill>
              </a:rPr>
              <a:t>3</a:t>
            </a:r>
            <a:endParaRPr lang="en-US" sz="2000"/>
          </a:p>
        </p:txBody>
      </p:sp>
      <p:pic>
        <p:nvPicPr>
          <p:cNvPr id="22"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846320" y="2706624"/>
            <a:ext cx="621792" cy="621792"/>
          </a:xfrm>
          <a:prstGeom prst="rect">
            <a:avLst/>
          </a:prstGeom>
        </p:spPr>
      </p:pic>
      <p:sp>
        <p:nvSpPr>
          <p:cNvPr id="23" name="Text 18"/>
          <p:cNvSpPr/>
          <p:nvPr/>
        </p:nvSpPr>
        <p:spPr>
          <a:xfrm>
            <a:off x="4535424" y="3511296"/>
            <a:ext cx="1252728" cy="256032"/>
          </a:xfrm>
          <a:prstGeom prst="rect">
            <a:avLst/>
          </a:prstGeom>
          <a:noFill/>
          <a:ln/>
        </p:spPr>
        <p:txBody>
          <a:bodyPr wrap="square" lIns="0" tIns="0" rIns="0" bIns="0" rtlCol="0" anchor="ctr">
            <a:noAutofit/>
          </a:bodyPr>
          <a:lstStyle/>
          <a:p>
            <a:pPr marL="0" indent="0" algn="ctr">
              <a:buNone/>
            </a:pPr>
            <a:r>
              <a:rPr lang="en-US" b="1">
                <a:solidFill>
                  <a:schemeClr val="accent1"/>
                </a:solidFill>
              </a:rPr>
              <a:t>Faculty design</a:t>
            </a:r>
            <a:endParaRPr lang="en-US">
              <a:solidFill>
                <a:schemeClr val="accent1"/>
              </a:solidFill>
            </a:endParaRPr>
          </a:p>
        </p:txBody>
      </p:sp>
      <p:sp>
        <p:nvSpPr>
          <p:cNvPr id="24" name="Text 19"/>
          <p:cNvSpPr/>
          <p:nvPr/>
        </p:nvSpPr>
        <p:spPr>
          <a:xfrm>
            <a:off x="4535424" y="4009048"/>
            <a:ext cx="1252728" cy="411480"/>
          </a:xfrm>
          <a:prstGeom prst="rect">
            <a:avLst/>
          </a:prstGeom>
          <a:noFill/>
          <a:ln/>
        </p:spPr>
        <p:txBody>
          <a:bodyPr wrap="square" lIns="127" tIns="127" rIns="127" bIns="127" rtlCol="0" anchor="ctr">
            <a:noAutofit/>
          </a:bodyPr>
          <a:lstStyle/>
          <a:p>
            <a:pPr marL="0" indent="0" algn="ctr">
              <a:buNone/>
            </a:pPr>
            <a:r>
              <a:rPr lang="en-US" sz="1200">
                <a:solidFill>
                  <a:srgbClr val="344054"/>
                </a:solidFill>
              </a:rPr>
              <a:t>Criteria, eligibility, and readiness markers</a:t>
            </a:r>
            <a:endParaRPr lang="en-US" sz="1200"/>
          </a:p>
        </p:txBody>
      </p:sp>
      <p:sp>
        <p:nvSpPr>
          <p:cNvPr id="25" name="Shape 20"/>
          <p:cNvSpPr/>
          <p:nvPr/>
        </p:nvSpPr>
        <p:spPr>
          <a:xfrm>
            <a:off x="5980176" y="2834640"/>
            <a:ext cx="201168" cy="347472"/>
          </a:xfrm>
          <a:prstGeom prst="chevron">
            <a:avLst/>
          </a:prstGeom>
          <a:solidFill>
            <a:srgbClr val="D8E1E8"/>
          </a:solidFill>
          <a:ln w="12700">
            <a:solidFill>
              <a:srgbClr val="D8E1E8"/>
            </a:solidFill>
            <a:prstDash val="solid"/>
          </a:ln>
        </p:spPr>
        <p:txBody>
          <a:bodyPr/>
          <a:lstStyle/>
          <a:p>
            <a:endParaRPr lang="en-US"/>
          </a:p>
        </p:txBody>
      </p:sp>
      <p:sp>
        <p:nvSpPr>
          <p:cNvPr id="26" name="Shape 21"/>
          <p:cNvSpPr/>
          <p:nvPr/>
        </p:nvSpPr>
        <p:spPr>
          <a:xfrm>
            <a:off x="6281928" y="1682496"/>
            <a:ext cx="1508760" cy="2971800"/>
          </a:xfrm>
          <a:prstGeom prst="roundRect">
            <a:avLst>
              <a:gd name="adj" fmla="val 7273"/>
            </a:avLst>
          </a:prstGeom>
          <a:solidFill>
            <a:srgbClr val="FFFFFF"/>
          </a:solidFill>
          <a:ln w="10160">
            <a:solidFill>
              <a:srgbClr val="D8E1E8"/>
            </a:solidFill>
            <a:prstDash val="solid"/>
          </a:ln>
        </p:spPr>
        <p:txBody>
          <a:bodyPr/>
          <a:lstStyle/>
          <a:p>
            <a:endParaRPr lang="en-US"/>
          </a:p>
        </p:txBody>
      </p:sp>
      <p:sp>
        <p:nvSpPr>
          <p:cNvPr id="27" name="Shape 22"/>
          <p:cNvSpPr/>
          <p:nvPr/>
        </p:nvSpPr>
        <p:spPr>
          <a:xfrm>
            <a:off x="6693408" y="1883664"/>
            <a:ext cx="658368" cy="658368"/>
          </a:xfrm>
          <a:prstGeom prst="ellipse">
            <a:avLst/>
          </a:prstGeom>
          <a:solidFill>
            <a:srgbClr val="00CDBD"/>
          </a:solidFill>
          <a:ln w="12700">
            <a:solidFill>
              <a:srgbClr val="00CDBD"/>
            </a:solidFill>
            <a:prstDash val="solid"/>
          </a:ln>
        </p:spPr>
        <p:txBody>
          <a:bodyPr/>
          <a:lstStyle/>
          <a:p>
            <a:endParaRPr lang="en-US"/>
          </a:p>
        </p:txBody>
      </p:sp>
      <p:sp>
        <p:nvSpPr>
          <p:cNvPr id="28" name="Text 23"/>
          <p:cNvSpPr/>
          <p:nvPr/>
        </p:nvSpPr>
        <p:spPr>
          <a:xfrm>
            <a:off x="6693408" y="2121806"/>
            <a:ext cx="658368" cy="146304"/>
          </a:xfrm>
          <a:prstGeom prst="rect">
            <a:avLst/>
          </a:prstGeom>
          <a:noFill/>
          <a:ln/>
        </p:spPr>
        <p:txBody>
          <a:bodyPr wrap="square" lIns="0" tIns="0" rIns="0" bIns="0" rtlCol="0" anchor="ctr"/>
          <a:lstStyle/>
          <a:p>
            <a:pPr marL="0" indent="0" algn="ctr">
              <a:buNone/>
            </a:pPr>
            <a:r>
              <a:rPr lang="en-US" sz="2000" b="1">
                <a:solidFill>
                  <a:srgbClr val="FFFFFF"/>
                </a:solidFill>
              </a:rPr>
              <a:t>4</a:t>
            </a:r>
            <a:endParaRPr lang="en-US" sz="2000"/>
          </a:p>
        </p:txBody>
      </p:sp>
      <p:pic>
        <p:nvPicPr>
          <p:cNvPr id="29"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720840" y="2706624"/>
            <a:ext cx="621792" cy="621792"/>
          </a:xfrm>
          <a:prstGeom prst="rect">
            <a:avLst/>
          </a:prstGeom>
        </p:spPr>
      </p:pic>
      <p:sp>
        <p:nvSpPr>
          <p:cNvPr id="30" name="Text 24"/>
          <p:cNvSpPr/>
          <p:nvPr/>
        </p:nvSpPr>
        <p:spPr>
          <a:xfrm>
            <a:off x="6409944" y="3529385"/>
            <a:ext cx="1252728" cy="256032"/>
          </a:xfrm>
          <a:prstGeom prst="rect">
            <a:avLst/>
          </a:prstGeom>
          <a:noFill/>
          <a:ln/>
        </p:spPr>
        <p:txBody>
          <a:bodyPr wrap="square" lIns="0" tIns="0" rIns="0" bIns="0" rtlCol="0" anchor="ctr">
            <a:noAutofit/>
          </a:bodyPr>
          <a:lstStyle/>
          <a:p>
            <a:pPr marL="0" indent="0" algn="ctr">
              <a:buNone/>
            </a:pPr>
            <a:r>
              <a:rPr lang="en-US" b="1">
                <a:solidFill>
                  <a:schemeClr val="accent1"/>
                </a:solidFill>
              </a:rPr>
              <a:t>Pilot</a:t>
            </a:r>
            <a:endParaRPr lang="en-US">
              <a:solidFill>
                <a:schemeClr val="accent1"/>
              </a:solidFill>
            </a:endParaRPr>
          </a:p>
        </p:txBody>
      </p:sp>
      <p:sp>
        <p:nvSpPr>
          <p:cNvPr id="31" name="Text 25"/>
          <p:cNvSpPr/>
          <p:nvPr/>
        </p:nvSpPr>
        <p:spPr>
          <a:xfrm>
            <a:off x="6409944" y="4009048"/>
            <a:ext cx="1252728" cy="411480"/>
          </a:xfrm>
          <a:prstGeom prst="rect">
            <a:avLst/>
          </a:prstGeom>
          <a:noFill/>
          <a:ln/>
        </p:spPr>
        <p:txBody>
          <a:bodyPr wrap="square" lIns="127" tIns="127" rIns="127" bIns="127" rtlCol="0" anchor="ctr">
            <a:noAutofit/>
          </a:bodyPr>
          <a:lstStyle/>
          <a:p>
            <a:pPr marL="0" indent="0" algn="ctr">
              <a:buNone/>
            </a:pPr>
            <a:r>
              <a:rPr lang="en-US" sz="1200">
                <a:solidFill>
                  <a:srgbClr val="344054"/>
                </a:solidFill>
              </a:rPr>
              <a:t>2023 launch with tracking and monitoring</a:t>
            </a:r>
            <a:endParaRPr lang="en-US" sz="1200"/>
          </a:p>
        </p:txBody>
      </p:sp>
      <p:sp>
        <p:nvSpPr>
          <p:cNvPr id="32" name="Shape 26"/>
          <p:cNvSpPr/>
          <p:nvPr/>
        </p:nvSpPr>
        <p:spPr>
          <a:xfrm>
            <a:off x="7854696" y="2834640"/>
            <a:ext cx="201168" cy="347472"/>
          </a:xfrm>
          <a:prstGeom prst="chevron">
            <a:avLst/>
          </a:prstGeom>
          <a:solidFill>
            <a:srgbClr val="D8E1E8"/>
          </a:solidFill>
          <a:ln w="12700">
            <a:solidFill>
              <a:srgbClr val="D8E1E8"/>
            </a:solidFill>
            <a:prstDash val="solid"/>
          </a:ln>
        </p:spPr>
        <p:txBody>
          <a:bodyPr/>
          <a:lstStyle/>
          <a:p>
            <a:endParaRPr lang="en-US"/>
          </a:p>
        </p:txBody>
      </p:sp>
      <p:sp>
        <p:nvSpPr>
          <p:cNvPr id="33" name="Shape 27"/>
          <p:cNvSpPr/>
          <p:nvPr/>
        </p:nvSpPr>
        <p:spPr>
          <a:xfrm>
            <a:off x="8156448" y="1682496"/>
            <a:ext cx="1508760" cy="2971800"/>
          </a:xfrm>
          <a:prstGeom prst="roundRect">
            <a:avLst>
              <a:gd name="adj" fmla="val 7273"/>
            </a:avLst>
          </a:prstGeom>
          <a:solidFill>
            <a:srgbClr val="FFFFFF"/>
          </a:solidFill>
          <a:ln w="10160">
            <a:solidFill>
              <a:srgbClr val="D8E1E8"/>
            </a:solidFill>
            <a:prstDash val="solid"/>
          </a:ln>
        </p:spPr>
        <p:txBody>
          <a:bodyPr/>
          <a:lstStyle/>
          <a:p>
            <a:endParaRPr lang="en-US"/>
          </a:p>
        </p:txBody>
      </p:sp>
      <p:sp>
        <p:nvSpPr>
          <p:cNvPr id="34" name="Shape 28"/>
          <p:cNvSpPr/>
          <p:nvPr/>
        </p:nvSpPr>
        <p:spPr>
          <a:xfrm>
            <a:off x="8567928" y="1883664"/>
            <a:ext cx="658368" cy="658368"/>
          </a:xfrm>
          <a:prstGeom prst="ellipse">
            <a:avLst/>
          </a:prstGeom>
          <a:solidFill>
            <a:srgbClr val="753BBD"/>
          </a:solidFill>
          <a:ln w="12700">
            <a:solidFill>
              <a:srgbClr val="753BBD"/>
            </a:solidFill>
            <a:prstDash val="solid"/>
          </a:ln>
        </p:spPr>
        <p:txBody>
          <a:bodyPr/>
          <a:lstStyle/>
          <a:p>
            <a:endParaRPr lang="en-US"/>
          </a:p>
        </p:txBody>
      </p:sp>
      <p:sp>
        <p:nvSpPr>
          <p:cNvPr id="35" name="Text 29"/>
          <p:cNvSpPr/>
          <p:nvPr/>
        </p:nvSpPr>
        <p:spPr>
          <a:xfrm>
            <a:off x="8567928" y="2136118"/>
            <a:ext cx="658368" cy="146304"/>
          </a:xfrm>
          <a:prstGeom prst="rect">
            <a:avLst/>
          </a:prstGeom>
          <a:noFill/>
          <a:ln/>
        </p:spPr>
        <p:txBody>
          <a:bodyPr wrap="square" lIns="0" tIns="0" rIns="0" bIns="0" rtlCol="0" anchor="ctr"/>
          <a:lstStyle/>
          <a:p>
            <a:pPr marL="0" indent="0" algn="ctr">
              <a:buNone/>
            </a:pPr>
            <a:r>
              <a:rPr lang="en-US" sz="2000" b="1">
                <a:solidFill>
                  <a:srgbClr val="FFFFFF"/>
                </a:solidFill>
              </a:rPr>
              <a:t>5</a:t>
            </a:r>
            <a:endParaRPr lang="en-US" sz="2000"/>
          </a:p>
        </p:txBody>
      </p:sp>
      <p:pic>
        <p:nvPicPr>
          <p:cNvPr id="3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595360" y="2706624"/>
            <a:ext cx="621792" cy="621792"/>
          </a:xfrm>
          <a:prstGeom prst="rect">
            <a:avLst/>
          </a:prstGeom>
        </p:spPr>
      </p:pic>
      <p:sp>
        <p:nvSpPr>
          <p:cNvPr id="37" name="Text 30"/>
          <p:cNvSpPr/>
          <p:nvPr/>
        </p:nvSpPr>
        <p:spPr>
          <a:xfrm>
            <a:off x="8284464" y="3511296"/>
            <a:ext cx="1252728" cy="256032"/>
          </a:xfrm>
          <a:prstGeom prst="rect">
            <a:avLst/>
          </a:prstGeom>
          <a:noFill/>
          <a:ln/>
        </p:spPr>
        <p:txBody>
          <a:bodyPr wrap="square" lIns="0" tIns="0" rIns="0" bIns="0" rtlCol="0" anchor="ctr">
            <a:noAutofit/>
          </a:bodyPr>
          <a:lstStyle/>
          <a:p>
            <a:pPr algn="ctr"/>
            <a:r>
              <a:rPr lang="en-US" b="1">
                <a:solidFill>
                  <a:schemeClr val="accent1"/>
                </a:solidFill>
              </a:rPr>
              <a:t>Ongoing Evaluation</a:t>
            </a:r>
            <a:endParaRPr lang="en-US">
              <a:solidFill>
                <a:schemeClr val="accent1"/>
              </a:solidFill>
            </a:endParaRPr>
          </a:p>
        </p:txBody>
      </p:sp>
      <p:sp>
        <p:nvSpPr>
          <p:cNvPr id="38" name="Text 31"/>
          <p:cNvSpPr/>
          <p:nvPr/>
        </p:nvSpPr>
        <p:spPr>
          <a:xfrm>
            <a:off x="8284464" y="4005072"/>
            <a:ext cx="1252728" cy="411480"/>
          </a:xfrm>
          <a:prstGeom prst="rect">
            <a:avLst/>
          </a:prstGeom>
          <a:noFill/>
          <a:ln/>
        </p:spPr>
        <p:txBody>
          <a:bodyPr wrap="square" lIns="127" tIns="127" rIns="127" bIns="127" rtlCol="0" anchor="ctr">
            <a:noAutofit/>
          </a:bodyPr>
          <a:lstStyle/>
          <a:p>
            <a:pPr algn="ctr"/>
            <a:r>
              <a:rPr lang="en-US" sz="1200">
                <a:solidFill>
                  <a:srgbClr val="344054"/>
                </a:solidFill>
              </a:rPr>
              <a:t>GPA, retention, attendance, alerts,</a:t>
            </a:r>
            <a:endParaRPr lang="en-US" sz="1200">
              <a:solidFill>
                <a:srgbClr val="000000"/>
              </a:solidFill>
            </a:endParaRPr>
          </a:p>
          <a:p>
            <a:pPr algn="ctr"/>
            <a:r>
              <a:rPr lang="en-US" sz="1200">
                <a:solidFill>
                  <a:srgbClr val="344054"/>
                </a:solidFill>
              </a:rPr>
              <a:t>and licensure </a:t>
            </a:r>
            <a:endParaRPr lang="en-US" sz="1200"/>
          </a:p>
        </p:txBody>
      </p:sp>
      <p:sp>
        <p:nvSpPr>
          <p:cNvPr id="39" name="Shape 32"/>
          <p:cNvSpPr/>
          <p:nvPr/>
        </p:nvSpPr>
        <p:spPr>
          <a:xfrm>
            <a:off x="9729216" y="2834640"/>
            <a:ext cx="201168" cy="347472"/>
          </a:xfrm>
          <a:prstGeom prst="chevron">
            <a:avLst/>
          </a:prstGeom>
          <a:solidFill>
            <a:srgbClr val="D8E1E8"/>
          </a:solidFill>
          <a:ln w="12700">
            <a:solidFill>
              <a:srgbClr val="D8E1E8"/>
            </a:solidFill>
            <a:prstDash val="solid"/>
          </a:ln>
        </p:spPr>
        <p:txBody>
          <a:bodyPr/>
          <a:lstStyle/>
          <a:p>
            <a:endParaRPr lang="en-US"/>
          </a:p>
        </p:txBody>
      </p:sp>
      <p:sp>
        <p:nvSpPr>
          <p:cNvPr id="40" name="Shape 33"/>
          <p:cNvSpPr/>
          <p:nvPr/>
        </p:nvSpPr>
        <p:spPr>
          <a:xfrm>
            <a:off x="10030968" y="1682496"/>
            <a:ext cx="1508760" cy="2971800"/>
          </a:xfrm>
          <a:prstGeom prst="roundRect">
            <a:avLst>
              <a:gd name="adj" fmla="val 7273"/>
            </a:avLst>
          </a:prstGeom>
          <a:solidFill>
            <a:srgbClr val="FFFFFF"/>
          </a:solidFill>
          <a:ln w="10160">
            <a:solidFill>
              <a:srgbClr val="D8E1E8"/>
            </a:solidFill>
            <a:prstDash val="solid"/>
          </a:ln>
        </p:spPr>
        <p:txBody>
          <a:bodyPr/>
          <a:lstStyle/>
          <a:p>
            <a:endParaRPr lang="en-US"/>
          </a:p>
        </p:txBody>
      </p:sp>
      <p:sp>
        <p:nvSpPr>
          <p:cNvPr id="41" name="Shape 34"/>
          <p:cNvSpPr/>
          <p:nvPr/>
        </p:nvSpPr>
        <p:spPr>
          <a:xfrm>
            <a:off x="10442448" y="1883664"/>
            <a:ext cx="658368" cy="658368"/>
          </a:xfrm>
          <a:prstGeom prst="ellipse">
            <a:avLst/>
          </a:prstGeom>
          <a:solidFill>
            <a:srgbClr val="CE0058"/>
          </a:solidFill>
          <a:ln w="12700">
            <a:solidFill>
              <a:srgbClr val="CE0058"/>
            </a:solidFill>
            <a:prstDash val="solid"/>
          </a:ln>
        </p:spPr>
        <p:txBody>
          <a:bodyPr/>
          <a:lstStyle/>
          <a:p>
            <a:endParaRPr lang="en-US"/>
          </a:p>
        </p:txBody>
      </p:sp>
      <p:sp>
        <p:nvSpPr>
          <p:cNvPr id="42" name="Text 35"/>
          <p:cNvSpPr/>
          <p:nvPr/>
        </p:nvSpPr>
        <p:spPr>
          <a:xfrm>
            <a:off x="10442448" y="2122601"/>
            <a:ext cx="658368" cy="146304"/>
          </a:xfrm>
          <a:prstGeom prst="rect">
            <a:avLst/>
          </a:prstGeom>
          <a:noFill/>
          <a:ln/>
        </p:spPr>
        <p:txBody>
          <a:bodyPr wrap="square" lIns="0" tIns="0" rIns="0" bIns="0" rtlCol="0" anchor="ctr"/>
          <a:lstStyle/>
          <a:p>
            <a:pPr marL="0" indent="0" algn="ctr">
              <a:buNone/>
            </a:pPr>
            <a:r>
              <a:rPr lang="en-US" sz="2000" b="1">
                <a:solidFill>
                  <a:srgbClr val="FFFFFF"/>
                </a:solidFill>
              </a:rPr>
              <a:t>6</a:t>
            </a:r>
            <a:endParaRPr lang="en-US" sz="2000"/>
          </a:p>
        </p:txBody>
      </p:sp>
      <p:pic>
        <p:nvPicPr>
          <p:cNvPr id="43"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469880" y="2706624"/>
            <a:ext cx="621792" cy="621792"/>
          </a:xfrm>
          <a:prstGeom prst="rect">
            <a:avLst/>
          </a:prstGeom>
        </p:spPr>
      </p:pic>
      <p:sp>
        <p:nvSpPr>
          <p:cNvPr id="44" name="Text 36"/>
          <p:cNvSpPr/>
          <p:nvPr/>
        </p:nvSpPr>
        <p:spPr>
          <a:xfrm>
            <a:off x="10031985" y="3511296"/>
            <a:ext cx="1400894" cy="266615"/>
          </a:xfrm>
          <a:prstGeom prst="rect">
            <a:avLst/>
          </a:prstGeom>
          <a:noFill/>
          <a:ln/>
        </p:spPr>
        <p:txBody>
          <a:bodyPr wrap="square" lIns="0" tIns="0" rIns="0" bIns="0" rtlCol="0" anchor="ctr">
            <a:noAutofit/>
          </a:bodyPr>
          <a:lstStyle/>
          <a:p>
            <a:pPr algn="ctr"/>
            <a:r>
              <a:rPr lang="en-US" b="1">
                <a:solidFill>
                  <a:schemeClr val="accent1"/>
                </a:solidFill>
              </a:rPr>
              <a:t>Continuous Improvement</a:t>
            </a:r>
            <a:endParaRPr lang="en-US">
              <a:solidFill>
                <a:schemeClr val="accent1"/>
              </a:solidFill>
            </a:endParaRPr>
          </a:p>
        </p:txBody>
      </p:sp>
      <p:sp>
        <p:nvSpPr>
          <p:cNvPr id="45" name="Text 37"/>
          <p:cNvSpPr/>
          <p:nvPr/>
        </p:nvSpPr>
        <p:spPr>
          <a:xfrm>
            <a:off x="10158984" y="4074364"/>
            <a:ext cx="1252728" cy="411480"/>
          </a:xfrm>
          <a:prstGeom prst="rect">
            <a:avLst/>
          </a:prstGeom>
          <a:noFill/>
          <a:ln/>
        </p:spPr>
        <p:txBody>
          <a:bodyPr wrap="square" lIns="127" tIns="127" rIns="127" bIns="127" rtlCol="0" anchor="ctr">
            <a:noAutofit/>
          </a:bodyPr>
          <a:lstStyle/>
          <a:p>
            <a:pPr marL="0" indent="0" algn="ctr">
              <a:buNone/>
            </a:pPr>
            <a:r>
              <a:rPr lang="en-US" sz="1200">
                <a:solidFill>
                  <a:srgbClr val="344054"/>
                </a:solidFill>
              </a:rPr>
              <a:t>Ongoing annual  review and formal assessment every 3 years</a:t>
            </a:r>
            <a:endParaRPr lang="en-US" sz="1200"/>
          </a:p>
        </p:txBody>
      </p:sp>
      <p:sp>
        <p:nvSpPr>
          <p:cNvPr id="47" name="Slide Number Placeholder 0"/>
          <p:cNvSpPr>
            <a:spLocks noGrp="1"/>
          </p:cNvSpPr>
          <p:nvPr>
            <p:ph type="sldNum" sz="quarter" idx="4294967295"/>
          </p:nvPr>
        </p:nvSpPr>
        <p:spPr>
          <a:xfrm>
            <a:off x="11567160" y="6528816"/>
            <a:ext cx="800000" cy="300000"/>
          </a:xfrm>
          <a:prstGeom prst="rect">
            <a:avLst/>
          </a:prstGeom>
          <a:extLst>
            <a:ext uri="{C572A759-6A51-4108-AA02-DFA0A04FC94B}">
              <ma14:wrappingTextBoxFlag xmlns:ma14="http://schemas.microsoft.com/office/mac/drawingml/2011/main" xmlns="" val="0"/>
            </a:ext>
          </a:extLst>
        </p:spPr>
        <p:txBody>
          <a:bodyPr/>
          <a:lstStyle>
            <a:lvl1pPr>
              <a:defRPr sz="750">
                <a:solidFill>
                  <a:srgbClr val="667085"/>
                </a:solidFill>
                <a:latin typeface="Aptos"/>
                <a:ea typeface="Aptos"/>
                <a:cs typeface="Aptos"/>
              </a:defRPr>
            </a:lvl1pPr>
          </a:lstStyle>
          <a:p>
            <a:pPr algn="l"/>
            <a:fld id="{F7021451-1387-4CA6-816F-3879F97B5CBC}" type="slidenum">
              <a:rPr lang="en-US" b="0"/>
              <a:t>11</a:t>
            </a:fld>
            <a:endParaRPr lang="en-US"/>
          </a:p>
        </p:txBody>
      </p:sp>
      <p:sp>
        <p:nvSpPr>
          <p:cNvPr id="48" name="Shape 19">
            <a:extLst>
              <a:ext uri="{FF2B5EF4-FFF2-40B4-BE49-F238E27FC236}">
                <a16:creationId xmlns:a16="http://schemas.microsoft.com/office/drawing/2014/main" id="{4334056A-4900-7466-EAE1-5DF97DCB4A57}"/>
              </a:ext>
            </a:extLst>
          </p:cNvPr>
          <p:cNvSpPr/>
          <p:nvPr/>
        </p:nvSpPr>
        <p:spPr>
          <a:xfrm>
            <a:off x="777240" y="4961216"/>
            <a:ext cx="10652760" cy="658368"/>
          </a:xfrm>
          <a:prstGeom prst="roundRect">
            <a:avLst>
              <a:gd name="adj" fmla="val 18966"/>
            </a:avLst>
          </a:prstGeom>
          <a:solidFill>
            <a:srgbClr val="7BA7BC"/>
          </a:solidFill>
          <a:ln w="12700">
            <a:solidFill>
              <a:srgbClr val="7BA7BC"/>
            </a:solidFill>
            <a:prstDash val="solid"/>
          </a:ln>
        </p:spPr>
        <p:txBody>
          <a:bodyPr/>
          <a:lstStyle/>
          <a:p>
            <a:endParaRPr lang="en-US"/>
          </a:p>
        </p:txBody>
      </p:sp>
      <p:sp>
        <p:nvSpPr>
          <p:cNvPr id="49" name="Text 20">
            <a:extLst>
              <a:ext uri="{FF2B5EF4-FFF2-40B4-BE49-F238E27FC236}">
                <a16:creationId xmlns:a16="http://schemas.microsoft.com/office/drawing/2014/main" id="{FF7DB22F-C1D1-CCB5-20FE-471180298AA8}"/>
              </a:ext>
            </a:extLst>
          </p:cNvPr>
          <p:cNvSpPr/>
          <p:nvPr/>
        </p:nvSpPr>
        <p:spPr>
          <a:xfrm>
            <a:off x="777240" y="5166360"/>
            <a:ext cx="10637520" cy="200770"/>
          </a:xfrm>
          <a:prstGeom prst="rect">
            <a:avLst/>
          </a:prstGeom>
          <a:noFill/>
          <a:ln/>
        </p:spPr>
        <p:txBody>
          <a:bodyPr wrap="square" lIns="0" tIns="0" rIns="0" bIns="0" rtlCol="0" anchor="ctr">
            <a:noAutofit/>
          </a:bodyPr>
          <a:lstStyle/>
          <a:p>
            <a:pPr marL="0" indent="0" algn="ctr">
              <a:buNone/>
            </a:pPr>
            <a:r>
              <a:rPr lang="en-US" b="1">
                <a:solidFill>
                  <a:srgbClr val="FFFFFF"/>
                </a:solidFill>
              </a:rPr>
              <a:t>A structured process designed to expand access while maintaining academic rigor.</a:t>
            </a: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 1"/>
          <p:cNvSpPr/>
          <p:nvPr/>
        </p:nvSpPr>
        <p:spPr>
          <a:xfrm>
            <a:off x="658368" y="594360"/>
            <a:ext cx="10835640" cy="502920"/>
          </a:xfrm>
          <a:prstGeom prst="rect">
            <a:avLst/>
          </a:prstGeom>
          <a:noFill/>
          <a:ln/>
        </p:spPr>
        <p:txBody>
          <a:bodyPr wrap="square" lIns="0" tIns="0" rIns="0" bIns="0" rtlCol="0" anchor="ctr"/>
          <a:lstStyle/>
          <a:p>
            <a:pPr marL="0" indent="0">
              <a:buNone/>
            </a:pPr>
            <a:r>
              <a:rPr lang="en-US" sz="2500" b="1">
                <a:solidFill>
                  <a:schemeClr val="accent1"/>
                </a:solidFill>
                <a:latin typeface="Aptos Display" pitchFamily="34" charset="0"/>
                <a:ea typeface="Aptos Display" pitchFamily="34" charset="-122"/>
                <a:cs typeface="Aptos Display" pitchFamily="34" charset="-120"/>
              </a:rPr>
              <a:t>Who the Pathway Serves</a:t>
            </a:r>
            <a:endParaRPr lang="en-US" sz="2500">
              <a:solidFill>
                <a:schemeClr val="accent1"/>
              </a:solidFill>
            </a:endParaRPr>
          </a:p>
        </p:txBody>
      </p:sp>
      <p:sp>
        <p:nvSpPr>
          <p:cNvPr id="4" name="Shape 2"/>
          <p:cNvSpPr/>
          <p:nvPr/>
        </p:nvSpPr>
        <p:spPr>
          <a:xfrm>
            <a:off x="658368" y="1207008"/>
            <a:ext cx="10881360" cy="0"/>
          </a:xfrm>
          <a:prstGeom prst="line">
            <a:avLst/>
          </a:prstGeom>
          <a:noFill/>
          <a:ln w="12700">
            <a:solidFill>
              <a:srgbClr val="D6DEE6"/>
            </a:solidFill>
            <a:prstDash val="solid"/>
          </a:ln>
        </p:spPr>
        <p:txBody>
          <a:bodyPr/>
          <a:lstStyle/>
          <a:p>
            <a:endParaRPr lang="en-US"/>
          </a:p>
        </p:txBody>
      </p:sp>
      <p:sp>
        <p:nvSpPr>
          <p:cNvPr id="5" name="Shape 3"/>
          <p:cNvSpPr/>
          <p:nvPr/>
        </p:nvSpPr>
        <p:spPr>
          <a:xfrm>
            <a:off x="914400" y="1627632"/>
            <a:ext cx="4800600" cy="1417320"/>
          </a:xfrm>
          <a:prstGeom prst="roundRect">
            <a:avLst>
              <a:gd name="adj" fmla="val 7742"/>
            </a:avLst>
          </a:prstGeom>
          <a:solidFill>
            <a:srgbClr val="EBF9FF"/>
          </a:solidFill>
          <a:ln w="10160">
            <a:solidFill>
              <a:srgbClr val="D8E1E8"/>
            </a:solidFill>
            <a:prstDash val="solid"/>
          </a:ln>
          <a:effectLst>
            <a:outerShdw blurRad="12700" dist="50800" dir="2700000" algn="bl" rotWithShape="0">
              <a:srgbClr val="D6DEE6">
                <a:alpha val="16000"/>
              </a:srgbClr>
            </a:outerShdw>
          </a:effectLst>
        </p:spPr>
        <p:txBody>
          <a:bodyPr/>
          <a:lstStyle/>
          <a:p>
            <a:endParaRPr lang="en-US"/>
          </a:p>
        </p:txBody>
      </p:sp>
      <p:sp>
        <p:nvSpPr>
          <p:cNvPr id="6" name="Shape 4"/>
          <p:cNvSpPr/>
          <p:nvPr/>
        </p:nvSpPr>
        <p:spPr>
          <a:xfrm>
            <a:off x="1078992" y="1792224"/>
            <a:ext cx="502920" cy="502920"/>
          </a:xfrm>
          <a:prstGeom prst="ellipse">
            <a:avLst/>
          </a:prstGeom>
          <a:solidFill>
            <a:srgbClr val="FFFFFF"/>
          </a:solidFill>
          <a:ln w="15240">
            <a:solidFill>
              <a:schemeClr val="accent1"/>
            </a:solidFill>
            <a:prstDash val="solid"/>
          </a:ln>
        </p:spPr>
        <p:txBody>
          <a:bodyPr/>
          <a:lstStyle/>
          <a:p>
            <a:endParaRPr lang="en-US"/>
          </a:p>
        </p:txBody>
      </p:sp>
      <p:pic>
        <p:nvPicPr>
          <p:cNvPr id="7"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88720" y="1901952"/>
            <a:ext cx="283464" cy="283464"/>
          </a:xfrm>
          <a:prstGeom prst="rect">
            <a:avLst/>
          </a:prstGeom>
        </p:spPr>
      </p:pic>
      <p:sp>
        <p:nvSpPr>
          <p:cNvPr id="8" name="Text 5"/>
          <p:cNvSpPr/>
          <p:nvPr/>
        </p:nvSpPr>
        <p:spPr>
          <a:xfrm>
            <a:off x="1673352" y="1901952"/>
            <a:ext cx="3840480" cy="301752"/>
          </a:xfrm>
          <a:prstGeom prst="rect">
            <a:avLst/>
          </a:prstGeom>
          <a:noFill/>
          <a:ln/>
        </p:spPr>
        <p:txBody>
          <a:bodyPr wrap="square" lIns="254" tIns="254" rIns="254" bIns="254" rtlCol="0" anchor="ctr">
            <a:normAutofit lnSpcReduction="10000"/>
          </a:bodyPr>
          <a:lstStyle/>
          <a:p>
            <a:pPr marL="0" indent="0">
              <a:buNone/>
            </a:pPr>
            <a:r>
              <a:rPr lang="en-US" sz="2000" b="1">
                <a:solidFill>
                  <a:schemeClr val="accent1"/>
                </a:solidFill>
                <a:latin typeface="Aptos" pitchFamily="34" charset="0"/>
                <a:ea typeface="Aptos" pitchFamily="34" charset="-122"/>
                <a:cs typeface="Aptos" pitchFamily="34" charset="-120"/>
              </a:rPr>
              <a:t>Helping professionals</a:t>
            </a:r>
            <a:endParaRPr lang="en-US" sz="2000">
              <a:solidFill>
                <a:schemeClr val="accent1"/>
              </a:solidFill>
            </a:endParaRPr>
          </a:p>
        </p:txBody>
      </p:sp>
      <p:sp>
        <p:nvSpPr>
          <p:cNvPr id="9" name="Text 6"/>
          <p:cNvSpPr/>
          <p:nvPr/>
        </p:nvSpPr>
        <p:spPr>
          <a:xfrm>
            <a:off x="1115568" y="2231136"/>
            <a:ext cx="4398264" cy="667512"/>
          </a:xfrm>
          <a:prstGeom prst="rect">
            <a:avLst/>
          </a:prstGeom>
          <a:noFill/>
          <a:ln/>
        </p:spPr>
        <p:txBody>
          <a:bodyPr wrap="square" lIns="254" tIns="254" rIns="254" bIns="254" rtlCol="0" anchor="ctr">
            <a:normAutofit/>
          </a:bodyPr>
          <a:lstStyle/>
          <a:p>
            <a:pPr marL="0" indent="0">
              <a:buNone/>
            </a:pPr>
            <a:r>
              <a:rPr lang="en-US" sz="1400">
                <a:solidFill>
                  <a:srgbClr val="344054"/>
                </a:solidFill>
                <a:latin typeface="Aptos" pitchFamily="34" charset="0"/>
                <a:ea typeface="Aptos" pitchFamily="34" charset="-122"/>
                <a:cs typeface="Aptos" pitchFamily="34" charset="-120"/>
              </a:rPr>
              <a:t>Experience in health care, social services, recovery support, or counseling-adjacent work.</a:t>
            </a:r>
            <a:endParaRPr lang="en-US" sz="1400"/>
          </a:p>
        </p:txBody>
      </p:sp>
      <p:sp>
        <p:nvSpPr>
          <p:cNvPr id="10" name="Shape 7"/>
          <p:cNvSpPr/>
          <p:nvPr/>
        </p:nvSpPr>
        <p:spPr>
          <a:xfrm>
            <a:off x="6446520" y="1627632"/>
            <a:ext cx="4800600" cy="1417320"/>
          </a:xfrm>
          <a:prstGeom prst="roundRect">
            <a:avLst>
              <a:gd name="adj" fmla="val 7742"/>
            </a:avLst>
          </a:prstGeom>
          <a:solidFill>
            <a:srgbClr val="FFF1EB"/>
          </a:solidFill>
          <a:ln w="10160">
            <a:solidFill>
              <a:srgbClr val="D8E1E8"/>
            </a:solidFill>
            <a:prstDash val="solid"/>
          </a:ln>
          <a:effectLst>
            <a:outerShdw blurRad="12700" dist="50800" dir="2700000" algn="bl" rotWithShape="0">
              <a:srgbClr val="D6DEE6">
                <a:alpha val="16000"/>
              </a:srgbClr>
            </a:outerShdw>
          </a:effectLst>
        </p:spPr>
        <p:txBody>
          <a:bodyPr/>
          <a:lstStyle/>
          <a:p>
            <a:endParaRPr lang="en-US"/>
          </a:p>
        </p:txBody>
      </p:sp>
      <p:sp>
        <p:nvSpPr>
          <p:cNvPr id="11" name="Shape 8"/>
          <p:cNvSpPr/>
          <p:nvPr/>
        </p:nvSpPr>
        <p:spPr>
          <a:xfrm>
            <a:off x="6611112" y="1792224"/>
            <a:ext cx="502920" cy="502920"/>
          </a:xfrm>
          <a:prstGeom prst="ellipse">
            <a:avLst/>
          </a:prstGeom>
          <a:solidFill>
            <a:srgbClr val="FFFFFF"/>
          </a:solidFill>
          <a:ln w="15240">
            <a:solidFill>
              <a:srgbClr val="FE5000"/>
            </a:solidFill>
            <a:prstDash val="solid"/>
          </a:ln>
        </p:spPr>
        <p:txBody>
          <a:bodyPr/>
          <a:lstStyle/>
          <a:p>
            <a:endParaRPr lang="en-US"/>
          </a:p>
        </p:txBody>
      </p:sp>
      <p:pic>
        <p:nvPicPr>
          <p:cNvPr id="12"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20840" y="1901952"/>
            <a:ext cx="283464" cy="283464"/>
          </a:xfrm>
          <a:prstGeom prst="rect">
            <a:avLst/>
          </a:prstGeom>
        </p:spPr>
      </p:pic>
      <p:sp>
        <p:nvSpPr>
          <p:cNvPr id="13" name="Text 9"/>
          <p:cNvSpPr/>
          <p:nvPr/>
        </p:nvSpPr>
        <p:spPr>
          <a:xfrm>
            <a:off x="7223760" y="1869949"/>
            <a:ext cx="3840480" cy="301752"/>
          </a:xfrm>
          <a:prstGeom prst="rect">
            <a:avLst/>
          </a:prstGeom>
          <a:noFill/>
          <a:ln/>
        </p:spPr>
        <p:txBody>
          <a:bodyPr wrap="square" lIns="254" tIns="254" rIns="254" bIns="254" rtlCol="0" anchor="ctr">
            <a:noAutofit/>
          </a:bodyPr>
          <a:lstStyle/>
          <a:p>
            <a:pPr marL="0" indent="0">
              <a:buNone/>
            </a:pPr>
            <a:r>
              <a:rPr lang="en-US" sz="2000" b="1">
                <a:solidFill>
                  <a:schemeClr val="accent1"/>
                </a:solidFill>
                <a:latin typeface="Aptos" pitchFamily="34" charset="0"/>
                <a:ea typeface="Aptos" pitchFamily="34" charset="-122"/>
                <a:cs typeface="Aptos" pitchFamily="34" charset="-120"/>
              </a:rPr>
              <a:t>Veterans</a:t>
            </a:r>
            <a:endParaRPr lang="en-US" sz="2000">
              <a:solidFill>
                <a:schemeClr val="accent1"/>
              </a:solidFill>
            </a:endParaRPr>
          </a:p>
        </p:txBody>
      </p:sp>
      <p:sp>
        <p:nvSpPr>
          <p:cNvPr id="14" name="Text 10"/>
          <p:cNvSpPr/>
          <p:nvPr/>
        </p:nvSpPr>
        <p:spPr>
          <a:xfrm>
            <a:off x="6647688" y="2231136"/>
            <a:ext cx="4398264" cy="667512"/>
          </a:xfrm>
          <a:prstGeom prst="rect">
            <a:avLst/>
          </a:prstGeom>
          <a:noFill/>
          <a:ln/>
        </p:spPr>
        <p:txBody>
          <a:bodyPr wrap="square" lIns="254" tIns="254" rIns="254" bIns="254" rtlCol="0" anchor="ctr">
            <a:normAutofit/>
          </a:bodyPr>
          <a:lstStyle/>
          <a:p>
            <a:pPr marL="0" indent="0">
              <a:buNone/>
            </a:pPr>
            <a:r>
              <a:rPr lang="en-US" sz="1400">
                <a:solidFill>
                  <a:srgbClr val="344054"/>
                </a:solidFill>
                <a:latin typeface="Aptos" pitchFamily="34" charset="0"/>
                <a:ea typeface="Aptos" pitchFamily="34" charset="-122"/>
                <a:cs typeface="Aptos" pitchFamily="34" charset="-120"/>
              </a:rPr>
              <a:t>Military service, discipline, leadership, resilience, and transition to service careers.</a:t>
            </a:r>
            <a:endParaRPr lang="en-US" sz="1400"/>
          </a:p>
        </p:txBody>
      </p:sp>
      <p:sp>
        <p:nvSpPr>
          <p:cNvPr id="15" name="Shape 11"/>
          <p:cNvSpPr/>
          <p:nvPr/>
        </p:nvSpPr>
        <p:spPr>
          <a:xfrm>
            <a:off x="914400" y="3294424"/>
            <a:ext cx="4800600" cy="1417320"/>
          </a:xfrm>
          <a:prstGeom prst="roundRect">
            <a:avLst>
              <a:gd name="adj" fmla="val 7742"/>
            </a:avLst>
          </a:prstGeom>
          <a:solidFill>
            <a:srgbClr val="EBFFFE"/>
          </a:solidFill>
          <a:ln w="10160">
            <a:solidFill>
              <a:srgbClr val="D8E1E8"/>
            </a:solidFill>
            <a:prstDash val="solid"/>
          </a:ln>
          <a:effectLst>
            <a:outerShdw blurRad="12700" dist="50800" dir="2700000" algn="bl" rotWithShape="0">
              <a:srgbClr val="D6DEE6">
                <a:alpha val="16000"/>
              </a:srgbClr>
            </a:outerShdw>
          </a:effectLst>
        </p:spPr>
        <p:txBody>
          <a:bodyPr/>
          <a:lstStyle/>
          <a:p>
            <a:endParaRPr lang="en-US"/>
          </a:p>
        </p:txBody>
      </p:sp>
      <p:sp>
        <p:nvSpPr>
          <p:cNvPr id="16" name="Shape 12"/>
          <p:cNvSpPr/>
          <p:nvPr/>
        </p:nvSpPr>
        <p:spPr>
          <a:xfrm>
            <a:off x="1078992" y="3459016"/>
            <a:ext cx="502920" cy="502920"/>
          </a:xfrm>
          <a:prstGeom prst="ellipse">
            <a:avLst/>
          </a:prstGeom>
          <a:solidFill>
            <a:srgbClr val="FFFFFF"/>
          </a:solidFill>
          <a:ln w="15240">
            <a:solidFill>
              <a:srgbClr val="00CDBD"/>
            </a:solidFill>
            <a:prstDash val="solid"/>
          </a:ln>
        </p:spPr>
        <p:txBody>
          <a:bodyPr/>
          <a:lstStyle/>
          <a:p>
            <a:endParaRPr lang="en-US"/>
          </a:p>
        </p:txBody>
      </p:sp>
      <p:pic>
        <p:nvPicPr>
          <p:cNvPr id="1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88720" y="3568744"/>
            <a:ext cx="283464" cy="283464"/>
          </a:xfrm>
          <a:prstGeom prst="rect">
            <a:avLst/>
          </a:prstGeom>
        </p:spPr>
      </p:pic>
      <p:sp>
        <p:nvSpPr>
          <p:cNvPr id="18" name="Text 13"/>
          <p:cNvSpPr/>
          <p:nvPr/>
        </p:nvSpPr>
        <p:spPr>
          <a:xfrm>
            <a:off x="1673352" y="3550456"/>
            <a:ext cx="3840480" cy="301752"/>
          </a:xfrm>
          <a:prstGeom prst="rect">
            <a:avLst/>
          </a:prstGeom>
          <a:noFill/>
          <a:ln/>
        </p:spPr>
        <p:txBody>
          <a:bodyPr wrap="square" lIns="254" tIns="254" rIns="254" bIns="254" rtlCol="0" anchor="ctr">
            <a:noAutofit/>
          </a:bodyPr>
          <a:lstStyle/>
          <a:p>
            <a:pPr marL="0" indent="0">
              <a:buNone/>
            </a:pPr>
            <a:r>
              <a:rPr lang="en-US" sz="2000" b="1">
                <a:solidFill>
                  <a:schemeClr val="accent1"/>
                </a:solidFill>
                <a:latin typeface="Aptos" pitchFamily="34" charset="0"/>
                <a:ea typeface="Aptos" pitchFamily="34" charset="-122"/>
                <a:cs typeface="Aptos" pitchFamily="34" charset="-120"/>
              </a:rPr>
              <a:t>Volunteers</a:t>
            </a:r>
            <a:endParaRPr lang="en-US" sz="2000">
              <a:solidFill>
                <a:schemeClr val="accent1"/>
              </a:solidFill>
            </a:endParaRPr>
          </a:p>
        </p:txBody>
      </p:sp>
      <p:sp>
        <p:nvSpPr>
          <p:cNvPr id="19" name="Text 14"/>
          <p:cNvSpPr/>
          <p:nvPr/>
        </p:nvSpPr>
        <p:spPr>
          <a:xfrm>
            <a:off x="1115568" y="3897928"/>
            <a:ext cx="4398264" cy="667512"/>
          </a:xfrm>
          <a:prstGeom prst="rect">
            <a:avLst/>
          </a:prstGeom>
          <a:noFill/>
          <a:ln/>
        </p:spPr>
        <p:txBody>
          <a:bodyPr wrap="square" lIns="254" tIns="254" rIns="254" bIns="254" rtlCol="0" anchor="ctr">
            <a:normAutofit/>
          </a:bodyPr>
          <a:lstStyle/>
          <a:p>
            <a:pPr marL="0" indent="0">
              <a:buNone/>
            </a:pPr>
            <a:r>
              <a:rPr lang="en-US" sz="1400">
                <a:solidFill>
                  <a:srgbClr val="344054"/>
                </a:solidFill>
                <a:latin typeface="Aptos" pitchFamily="34" charset="0"/>
                <a:ea typeface="Aptos" pitchFamily="34" charset="-122"/>
                <a:cs typeface="Aptos" pitchFamily="34" charset="-120"/>
              </a:rPr>
              <a:t>Sustained service with community, faith-based, or recovery organizations.</a:t>
            </a:r>
            <a:endParaRPr lang="en-US" sz="1400"/>
          </a:p>
        </p:txBody>
      </p:sp>
      <p:sp>
        <p:nvSpPr>
          <p:cNvPr id="20" name="Shape 15"/>
          <p:cNvSpPr/>
          <p:nvPr/>
        </p:nvSpPr>
        <p:spPr>
          <a:xfrm>
            <a:off x="6446520" y="3287269"/>
            <a:ext cx="4800600" cy="1417320"/>
          </a:xfrm>
          <a:prstGeom prst="roundRect">
            <a:avLst>
              <a:gd name="adj" fmla="val 7742"/>
            </a:avLst>
          </a:prstGeom>
          <a:solidFill>
            <a:srgbClr val="F5F0FA"/>
          </a:solidFill>
          <a:ln w="10160">
            <a:solidFill>
              <a:srgbClr val="D8E1E8"/>
            </a:solidFill>
            <a:prstDash val="solid"/>
          </a:ln>
          <a:effectLst>
            <a:outerShdw blurRad="12700" dist="50800" dir="2700000" algn="bl" rotWithShape="0">
              <a:srgbClr val="D6DEE6">
                <a:alpha val="16000"/>
              </a:srgbClr>
            </a:outerShdw>
          </a:effectLst>
        </p:spPr>
        <p:txBody>
          <a:bodyPr/>
          <a:lstStyle/>
          <a:p>
            <a:endParaRPr lang="en-US"/>
          </a:p>
        </p:txBody>
      </p:sp>
      <p:sp>
        <p:nvSpPr>
          <p:cNvPr id="21" name="Shape 16"/>
          <p:cNvSpPr/>
          <p:nvPr/>
        </p:nvSpPr>
        <p:spPr>
          <a:xfrm>
            <a:off x="6611112" y="3451861"/>
            <a:ext cx="502920" cy="502920"/>
          </a:xfrm>
          <a:prstGeom prst="ellipse">
            <a:avLst/>
          </a:prstGeom>
          <a:solidFill>
            <a:srgbClr val="FFFFFF"/>
          </a:solidFill>
          <a:ln w="15240">
            <a:solidFill>
              <a:srgbClr val="753BBD"/>
            </a:solidFill>
            <a:prstDash val="solid"/>
          </a:ln>
        </p:spPr>
        <p:txBody>
          <a:bodyPr/>
          <a:lstStyle/>
          <a:p>
            <a:endParaRPr lang="en-US"/>
          </a:p>
        </p:txBody>
      </p:sp>
      <p:pic>
        <p:nvPicPr>
          <p:cNvPr id="2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720840" y="3561589"/>
            <a:ext cx="283464" cy="283464"/>
          </a:xfrm>
          <a:prstGeom prst="rect">
            <a:avLst/>
          </a:prstGeom>
        </p:spPr>
      </p:pic>
      <p:sp>
        <p:nvSpPr>
          <p:cNvPr id="23" name="Text 17"/>
          <p:cNvSpPr/>
          <p:nvPr/>
        </p:nvSpPr>
        <p:spPr>
          <a:xfrm>
            <a:off x="7205472" y="3579877"/>
            <a:ext cx="3840480" cy="301752"/>
          </a:xfrm>
          <a:prstGeom prst="rect">
            <a:avLst/>
          </a:prstGeom>
          <a:noFill/>
          <a:ln/>
        </p:spPr>
        <p:txBody>
          <a:bodyPr wrap="square" lIns="254" tIns="254" rIns="254" bIns="254" rtlCol="0" anchor="ctr">
            <a:noAutofit/>
          </a:bodyPr>
          <a:lstStyle/>
          <a:p>
            <a:pPr marL="0" indent="0">
              <a:buNone/>
            </a:pPr>
            <a:r>
              <a:rPr lang="en-US" sz="2000" b="1">
                <a:solidFill>
                  <a:schemeClr val="accent1"/>
                </a:solidFill>
                <a:latin typeface="Aptos" pitchFamily="34" charset="0"/>
                <a:ea typeface="Aptos" pitchFamily="34" charset="-122"/>
                <a:cs typeface="Aptos" pitchFamily="34" charset="-120"/>
              </a:rPr>
              <a:t>Nontraditional learners</a:t>
            </a:r>
            <a:endParaRPr lang="en-US" sz="2000">
              <a:solidFill>
                <a:schemeClr val="accent1"/>
              </a:solidFill>
            </a:endParaRPr>
          </a:p>
        </p:txBody>
      </p:sp>
      <p:sp>
        <p:nvSpPr>
          <p:cNvPr id="24" name="Text 18"/>
          <p:cNvSpPr/>
          <p:nvPr/>
        </p:nvSpPr>
        <p:spPr>
          <a:xfrm>
            <a:off x="6647688" y="3890773"/>
            <a:ext cx="4398264" cy="667512"/>
          </a:xfrm>
          <a:prstGeom prst="rect">
            <a:avLst/>
          </a:prstGeom>
          <a:noFill/>
          <a:ln/>
        </p:spPr>
        <p:txBody>
          <a:bodyPr wrap="square" lIns="254" tIns="254" rIns="254" bIns="254" rtlCol="0" anchor="ctr">
            <a:normAutofit/>
          </a:bodyPr>
          <a:lstStyle/>
          <a:p>
            <a:pPr marL="0" indent="0">
              <a:buNone/>
            </a:pPr>
            <a:r>
              <a:rPr lang="en-US" sz="1400">
                <a:solidFill>
                  <a:srgbClr val="344054"/>
                </a:solidFill>
                <a:latin typeface="Aptos" pitchFamily="34" charset="0"/>
                <a:ea typeface="Aptos" pitchFamily="34" charset="-122"/>
                <a:cs typeface="Aptos" pitchFamily="34" charset="-120"/>
              </a:rPr>
              <a:t>Educational paths that may include a pause, transfer, work, family, or recovery.</a:t>
            </a:r>
            <a:endParaRPr lang="en-US" sz="1400"/>
          </a:p>
        </p:txBody>
      </p:sp>
      <p:sp>
        <p:nvSpPr>
          <p:cNvPr id="27" name="Slide Number Placeholder 0"/>
          <p:cNvSpPr>
            <a:spLocks noGrp="1"/>
          </p:cNvSpPr>
          <p:nvPr>
            <p:ph type="sldNum" sz="quarter" idx="4294967295"/>
          </p:nvPr>
        </p:nvSpPr>
        <p:spPr>
          <a:xfrm>
            <a:off x="11567160" y="6528816"/>
            <a:ext cx="800000" cy="300000"/>
          </a:xfrm>
          <a:prstGeom prst="rect">
            <a:avLst/>
          </a:prstGeom>
          <a:extLst>
            <a:ext uri="{C572A759-6A51-4108-AA02-DFA0A04FC94B}">
              <ma14:wrappingTextBoxFlag xmlns:ma14="http://schemas.microsoft.com/office/mac/drawingml/2011/main" xmlns="" val="0"/>
            </a:ext>
          </a:extLst>
        </p:spPr>
        <p:txBody>
          <a:bodyPr/>
          <a:lstStyle>
            <a:lvl1pPr>
              <a:defRPr sz="750">
                <a:solidFill>
                  <a:srgbClr val="667085"/>
                </a:solidFill>
                <a:latin typeface="Aptos"/>
                <a:ea typeface="Aptos"/>
                <a:cs typeface="Aptos"/>
              </a:defRPr>
            </a:lvl1pPr>
          </a:lstStyle>
          <a:p>
            <a:pPr algn="l"/>
            <a:fld id="{F7021451-1387-4CA6-816F-3879F97B5CBC}" type="slidenum">
              <a:rPr lang="en-US" b="0"/>
              <a:t>12</a:t>
            </a:fld>
            <a:endParaRPr lang="en-US"/>
          </a:p>
        </p:txBody>
      </p:sp>
      <p:sp>
        <p:nvSpPr>
          <p:cNvPr id="32" name="Shape 19">
            <a:extLst>
              <a:ext uri="{FF2B5EF4-FFF2-40B4-BE49-F238E27FC236}">
                <a16:creationId xmlns:a16="http://schemas.microsoft.com/office/drawing/2014/main" id="{9481FFD5-DA60-6407-FF9B-3CB16576BD1F}"/>
              </a:ext>
            </a:extLst>
          </p:cNvPr>
          <p:cNvSpPr/>
          <p:nvPr/>
        </p:nvSpPr>
        <p:spPr>
          <a:xfrm>
            <a:off x="777240" y="5187245"/>
            <a:ext cx="10652760" cy="658368"/>
          </a:xfrm>
          <a:prstGeom prst="roundRect">
            <a:avLst>
              <a:gd name="adj" fmla="val 18966"/>
            </a:avLst>
          </a:prstGeom>
          <a:solidFill>
            <a:srgbClr val="7BA7BC"/>
          </a:solidFill>
          <a:ln w="12700">
            <a:solidFill>
              <a:srgbClr val="7BA7BC"/>
            </a:solidFill>
            <a:prstDash val="solid"/>
          </a:ln>
        </p:spPr>
        <p:txBody>
          <a:bodyPr/>
          <a:lstStyle/>
          <a:p>
            <a:endParaRPr lang="en-US"/>
          </a:p>
        </p:txBody>
      </p:sp>
      <p:sp>
        <p:nvSpPr>
          <p:cNvPr id="33" name="Text 20">
            <a:extLst>
              <a:ext uri="{FF2B5EF4-FFF2-40B4-BE49-F238E27FC236}">
                <a16:creationId xmlns:a16="http://schemas.microsoft.com/office/drawing/2014/main" id="{A74667C9-140D-5D33-D5C7-0ECA1FCB8295}"/>
              </a:ext>
            </a:extLst>
          </p:cNvPr>
          <p:cNvSpPr/>
          <p:nvPr/>
        </p:nvSpPr>
        <p:spPr>
          <a:xfrm>
            <a:off x="777240" y="5392389"/>
            <a:ext cx="10637520" cy="200770"/>
          </a:xfrm>
          <a:prstGeom prst="rect">
            <a:avLst/>
          </a:prstGeom>
          <a:noFill/>
          <a:ln/>
        </p:spPr>
        <p:txBody>
          <a:bodyPr wrap="square" lIns="0" tIns="0" rIns="0" bIns="0" rtlCol="0" anchor="ctr">
            <a:noAutofit/>
          </a:bodyPr>
          <a:lstStyle/>
          <a:p>
            <a:pPr marL="0" indent="0" algn="ctr">
              <a:buNone/>
            </a:pPr>
            <a:r>
              <a:rPr lang="en-US" b="1">
                <a:solidFill>
                  <a:srgbClr val="FFFFFF"/>
                </a:solidFill>
              </a:rPr>
              <a:t>Different paths. Same purpose.</a:t>
            </a: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Text 1"/>
          <p:cNvSpPr/>
          <p:nvPr/>
        </p:nvSpPr>
        <p:spPr>
          <a:xfrm>
            <a:off x="658368" y="594360"/>
            <a:ext cx="10835640" cy="502920"/>
          </a:xfrm>
          <a:prstGeom prst="rect">
            <a:avLst/>
          </a:prstGeom>
          <a:noFill/>
          <a:ln/>
        </p:spPr>
        <p:txBody>
          <a:bodyPr wrap="square" lIns="0" tIns="0" rIns="0" bIns="0" rtlCol="0" anchor="ctr"/>
          <a:lstStyle/>
          <a:p>
            <a:pPr marL="0" indent="0">
              <a:buNone/>
            </a:pPr>
            <a:r>
              <a:rPr lang="en-US" sz="2500" b="1">
                <a:solidFill>
                  <a:schemeClr val="accent1"/>
                </a:solidFill>
                <a:latin typeface="Aptos Display" pitchFamily="34" charset="0"/>
                <a:ea typeface="Aptos Display" pitchFamily="34" charset="-122"/>
                <a:cs typeface="Aptos Display" pitchFamily="34" charset="-120"/>
              </a:rPr>
              <a:t>Who Determines Admissions Standards?</a:t>
            </a:r>
            <a:endParaRPr lang="en-US" sz="2500">
              <a:solidFill>
                <a:schemeClr val="accent1"/>
              </a:solidFill>
            </a:endParaRPr>
          </a:p>
        </p:txBody>
      </p:sp>
      <p:sp>
        <p:nvSpPr>
          <p:cNvPr id="4" name="Shape 2"/>
          <p:cNvSpPr/>
          <p:nvPr/>
        </p:nvSpPr>
        <p:spPr>
          <a:xfrm>
            <a:off x="658368" y="1207008"/>
            <a:ext cx="10881360" cy="0"/>
          </a:xfrm>
          <a:prstGeom prst="line">
            <a:avLst/>
          </a:prstGeom>
          <a:noFill/>
          <a:ln w="12700">
            <a:solidFill>
              <a:srgbClr val="D6DEE6"/>
            </a:solidFill>
            <a:prstDash val="solid"/>
          </a:ln>
        </p:spPr>
        <p:txBody>
          <a:bodyPr/>
          <a:lstStyle/>
          <a:p>
            <a:endParaRPr lang="en-US"/>
          </a:p>
        </p:txBody>
      </p:sp>
      <p:sp>
        <p:nvSpPr>
          <p:cNvPr id="5" name="Shape 3"/>
          <p:cNvSpPr/>
          <p:nvPr/>
        </p:nvSpPr>
        <p:spPr>
          <a:xfrm>
            <a:off x="914400" y="1691640"/>
            <a:ext cx="2971800" cy="2926080"/>
          </a:xfrm>
          <a:prstGeom prst="roundRect">
            <a:avLst>
              <a:gd name="adj" fmla="val 3750"/>
            </a:avLst>
          </a:prstGeom>
          <a:solidFill>
            <a:srgbClr val="FFFFFF"/>
          </a:solidFill>
          <a:ln w="10160">
            <a:solidFill>
              <a:srgbClr val="D8E1E8"/>
            </a:solidFill>
            <a:prstDash val="solid"/>
          </a:ln>
          <a:effectLst>
            <a:outerShdw blurRad="12700" dist="50800" dir="2700000" algn="bl" rotWithShape="0">
              <a:srgbClr val="D6DEE6">
                <a:alpha val="16000"/>
              </a:srgbClr>
            </a:outerShdw>
          </a:effectLst>
        </p:spPr>
        <p:txBody>
          <a:bodyPr/>
          <a:lstStyle/>
          <a:p>
            <a:endParaRPr lang="en-US"/>
          </a:p>
        </p:txBody>
      </p:sp>
      <p:sp>
        <p:nvSpPr>
          <p:cNvPr id="6" name="Shape 4"/>
          <p:cNvSpPr/>
          <p:nvPr/>
        </p:nvSpPr>
        <p:spPr>
          <a:xfrm>
            <a:off x="1035448" y="1955622"/>
            <a:ext cx="502920" cy="502920"/>
          </a:xfrm>
          <a:prstGeom prst="ellipse">
            <a:avLst/>
          </a:prstGeom>
          <a:solidFill>
            <a:srgbClr val="FFFFFF"/>
          </a:solidFill>
          <a:ln w="15240">
            <a:solidFill>
              <a:srgbClr val="00587C"/>
            </a:solidFill>
            <a:prstDash val="solid"/>
          </a:ln>
        </p:spPr>
        <p:txBody>
          <a:bodyPr/>
          <a:lstStyle/>
          <a:p>
            <a:endParaRPr lang="en-US"/>
          </a:p>
        </p:txBody>
      </p:sp>
      <p:pic>
        <p:nvPicPr>
          <p:cNvPr id="7"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5176" y="2065350"/>
            <a:ext cx="283464" cy="283464"/>
          </a:xfrm>
          <a:prstGeom prst="rect">
            <a:avLst/>
          </a:prstGeom>
        </p:spPr>
      </p:pic>
      <p:sp>
        <p:nvSpPr>
          <p:cNvPr id="8" name="Text 5"/>
          <p:cNvSpPr/>
          <p:nvPr/>
        </p:nvSpPr>
        <p:spPr>
          <a:xfrm>
            <a:off x="1657240" y="2065350"/>
            <a:ext cx="2221992" cy="275513"/>
          </a:xfrm>
          <a:prstGeom prst="rect">
            <a:avLst/>
          </a:prstGeom>
          <a:noFill/>
          <a:ln/>
        </p:spPr>
        <p:txBody>
          <a:bodyPr wrap="square" lIns="254" tIns="254" rIns="254" bIns="254" rtlCol="0" anchor="ctr">
            <a:noAutofit/>
          </a:bodyPr>
          <a:lstStyle/>
          <a:p>
            <a:pPr marL="0" indent="0">
              <a:buNone/>
            </a:pPr>
            <a:r>
              <a:rPr lang="en-US" sz="2000" b="1">
                <a:solidFill>
                  <a:srgbClr val="00587C"/>
                </a:solidFill>
                <a:latin typeface="Aptos" pitchFamily="34" charset="0"/>
                <a:ea typeface="Aptos" pitchFamily="34" charset="-122"/>
                <a:cs typeface="Aptos" pitchFamily="34" charset="-120"/>
              </a:rPr>
              <a:t>Accreditation &amp; State Expectations</a:t>
            </a:r>
            <a:endParaRPr lang="en-US" sz="2000"/>
          </a:p>
        </p:txBody>
      </p:sp>
      <p:sp>
        <p:nvSpPr>
          <p:cNvPr id="9" name="Text 6"/>
          <p:cNvSpPr/>
          <p:nvPr/>
        </p:nvSpPr>
        <p:spPr>
          <a:xfrm>
            <a:off x="1115568" y="2413305"/>
            <a:ext cx="2569464" cy="2176272"/>
          </a:xfrm>
          <a:prstGeom prst="rect">
            <a:avLst/>
          </a:prstGeom>
          <a:noFill/>
          <a:ln/>
        </p:spPr>
        <p:txBody>
          <a:bodyPr wrap="square" lIns="254" tIns="254" rIns="254" bIns="254" rtlCol="0" anchor="ctr">
            <a:normAutofit/>
          </a:bodyPr>
          <a:lstStyle/>
          <a:p>
            <a:pPr marL="285750" indent="-166688">
              <a:buFont typeface="Wingdings" panose="05000000000000000000" pitchFamily="2" charset="2"/>
              <a:buChar char="§"/>
            </a:pPr>
            <a:r>
              <a:rPr lang="en-US" sz="1400">
                <a:solidFill>
                  <a:srgbClr val="344054"/>
                </a:solidFill>
                <a:latin typeface="Aptos" pitchFamily="34" charset="0"/>
                <a:ea typeface="Aptos" pitchFamily="34" charset="-122"/>
                <a:cs typeface="Aptos" pitchFamily="34" charset="-120"/>
              </a:rPr>
              <a:t>Reviews institutional quality</a:t>
            </a:r>
            <a:endParaRPr lang="en-US" sz="1400"/>
          </a:p>
          <a:p>
            <a:pPr marL="285750" indent="-166688">
              <a:buFont typeface="Wingdings" panose="05000000000000000000" pitchFamily="2" charset="2"/>
              <a:buChar char="§"/>
            </a:pPr>
            <a:r>
              <a:rPr lang="en-US" sz="1400">
                <a:solidFill>
                  <a:srgbClr val="344054"/>
                </a:solidFill>
                <a:latin typeface="Aptos" pitchFamily="34" charset="0"/>
                <a:ea typeface="Aptos" pitchFamily="34" charset="-122"/>
                <a:cs typeface="Aptos" pitchFamily="34" charset="-120"/>
              </a:rPr>
              <a:t>Evaluates effectiveness</a:t>
            </a:r>
            <a:endParaRPr lang="en-US" sz="1400"/>
          </a:p>
          <a:p>
            <a:pPr marL="285750" indent="-166688">
              <a:buFont typeface="Wingdings" panose="05000000000000000000" pitchFamily="2" charset="2"/>
              <a:buChar char="§"/>
            </a:pPr>
            <a:r>
              <a:rPr lang="en-US" sz="1400">
                <a:solidFill>
                  <a:srgbClr val="344054"/>
                </a:solidFill>
                <a:latin typeface="Aptos" pitchFamily="34" charset="0"/>
                <a:ea typeface="Aptos" pitchFamily="34" charset="-122"/>
                <a:cs typeface="Aptos" pitchFamily="34" charset="-120"/>
              </a:rPr>
              <a:t>Monitors compliance</a:t>
            </a:r>
            <a:endParaRPr lang="en-US" sz="1400"/>
          </a:p>
          <a:p>
            <a:pPr marL="285750" indent="-166688">
              <a:buFont typeface="Wingdings" panose="05000000000000000000" pitchFamily="2" charset="2"/>
              <a:buChar char="§"/>
            </a:pPr>
            <a:r>
              <a:rPr lang="en-US" sz="1400">
                <a:solidFill>
                  <a:srgbClr val="344054"/>
                </a:solidFill>
                <a:latin typeface="Aptos" pitchFamily="34" charset="0"/>
                <a:ea typeface="Aptos" pitchFamily="34" charset="-122"/>
                <a:cs typeface="Aptos" pitchFamily="34" charset="-120"/>
              </a:rPr>
              <a:t>Provides accreditation and programmatic oversight</a:t>
            </a:r>
          </a:p>
        </p:txBody>
      </p:sp>
      <p:sp>
        <p:nvSpPr>
          <p:cNvPr id="10" name="Shape 7"/>
          <p:cNvSpPr/>
          <p:nvPr/>
        </p:nvSpPr>
        <p:spPr>
          <a:xfrm>
            <a:off x="4069080" y="2926080"/>
            <a:ext cx="310896" cy="438912"/>
          </a:xfrm>
          <a:prstGeom prst="chevron">
            <a:avLst/>
          </a:prstGeom>
          <a:solidFill>
            <a:srgbClr val="CBD5E1"/>
          </a:solidFill>
          <a:ln w="12700">
            <a:solidFill>
              <a:srgbClr val="CBD5E1"/>
            </a:solidFill>
            <a:prstDash val="solid"/>
          </a:ln>
        </p:spPr>
        <p:txBody>
          <a:bodyPr/>
          <a:lstStyle/>
          <a:p>
            <a:endParaRPr lang="en-US"/>
          </a:p>
        </p:txBody>
      </p:sp>
      <p:sp>
        <p:nvSpPr>
          <p:cNvPr id="11" name="Shape 8"/>
          <p:cNvSpPr/>
          <p:nvPr/>
        </p:nvSpPr>
        <p:spPr>
          <a:xfrm>
            <a:off x="4617720" y="1691640"/>
            <a:ext cx="2971800" cy="2926080"/>
          </a:xfrm>
          <a:prstGeom prst="roundRect">
            <a:avLst>
              <a:gd name="adj" fmla="val 3750"/>
            </a:avLst>
          </a:prstGeom>
          <a:solidFill>
            <a:srgbClr val="FFFFFF"/>
          </a:solidFill>
          <a:ln w="10160">
            <a:solidFill>
              <a:srgbClr val="D8E1E8"/>
            </a:solidFill>
            <a:prstDash val="solid"/>
          </a:ln>
          <a:effectLst>
            <a:outerShdw blurRad="12700" dist="50800" dir="2700000" algn="bl" rotWithShape="0">
              <a:srgbClr val="D6DEE6">
                <a:alpha val="16000"/>
              </a:srgbClr>
            </a:outerShdw>
          </a:effectLst>
        </p:spPr>
        <p:txBody>
          <a:bodyPr/>
          <a:lstStyle/>
          <a:p>
            <a:endParaRPr lang="en-US"/>
          </a:p>
        </p:txBody>
      </p:sp>
      <p:sp>
        <p:nvSpPr>
          <p:cNvPr id="12" name="Shape 9"/>
          <p:cNvSpPr/>
          <p:nvPr/>
        </p:nvSpPr>
        <p:spPr>
          <a:xfrm>
            <a:off x="4782312" y="1955622"/>
            <a:ext cx="502920" cy="502920"/>
          </a:xfrm>
          <a:prstGeom prst="ellipse">
            <a:avLst/>
          </a:prstGeom>
          <a:solidFill>
            <a:srgbClr val="FFFFFF"/>
          </a:solidFill>
          <a:ln w="15240">
            <a:solidFill>
              <a:srgbClr val="FE5000"/>
            </a:solidFill>
            <a:prstDash val="solid"/>
          </a:ln>
        </p:spPr>
        <p:txBody>
          <a:bodyPr/>
          <a:lstStyle/>
          <a:p>
            <a:endParaRPr lang="en-US"/>
          </a:p>
        </p:txBody>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92040" y="2065350"/>
            <a:ext cx="283464" cy="283464"/>
          </a:xfrm>
          <a:prstGeom prst="rect">
            <a:avLst/>
          </a:prstGeom>
        </p:spPr>
      </p:pic>
      <p:sp>
        <p:nvSpPr>
          <p:cNvPr id="14" name="Text 10"/>
          <p:cNvSpPr/>
          <p:nvPr/>
        </p:nvSpPr>
        <p:spPr>
          <a:xfrm>
            <a:off x="5394960" y="2056206"/>
            <a:ext cx="2011680" cy="301752"/>
          </a:xfrm>
          <a:prstGeom prst="rect">
            <a:avLst/>
          </a:prstGeom>
          <a:noFill/>
          <a:ln/>
        </p:spPr>
        <p:txBody>
          <a:bodyPr wrap="square" lIns="254" tIns="254" rIns="254" bIns="254" rtlCol="0" anchor="ctr">
            <a:noAutofit/>
          </a:bodyPr>
          <a:lstStyle/>
          <a:p>
            <a:pPr marL="0" indent="0">
              <a:buNone/>
            </a:pPr>
            <a:r>
              <a:rPr lang="en-US" sz="2000" b="1">
                <a:solidFill>
                  <a:schemeClr val="accent1"/>
                </a:solidFill>
                <a:latin typeface="Aptos" pitchFamily="34" charset="0"/>
                <a:ea typeface="Aptos" pitchFamily="34" charset="-122"/>
                <a:cs typeface="Aptos" pitchFamily="34" charset="-120"/>
              </a:rPr>
              <a:t>Faculty governance</a:t>
            </a:r>
            <a:endParaRPr lang="en-US" sz="2000">
              <a:solidFill>
                <a:schemeClr val="accent1"/>
              </a:solidFill>
            </a:endParaRPr>
          </a:p>
        </p:txBody>
      </p:sp>
      <p:sp>
        <p:nvSpPr>
          <p:cNvPr id="15" name="Text 11"/>
          <p:cNvSpPr/>
          <p:nvPr/>
        </p:nvSpPr>
        <p:spPr>
          <a:xfrm>
            <a:off x="4818888" y="2295144"/>
            <a:ext cx="2569464" cy="2176272"/>
          </a:xfrm>
          <a:prstGeom prst="rect">
            <a:avLst/>
          </a:prstGeom>
          <a:noFill/>
          <a:ln/>
        </p:spPr>
        <p:txBody>
          <a:bodyPr wrap="square" lIns="254" tIns="254" rIns="254" bIns="254" rtlCol="0" anchor="ctr">
            <a:normAutofit/>
          </a:bodyPr>
          <a:lstStyle/>
          <a:p>
            <a:pPr marL="285750" indent="-166688">
              <a:buFont typeface="Wingdings" panose="05000000000000000000" pitchFamily="2" charset="2"/>
              <a:buChar char="§"/>
            </a:pPr>
            <a:r>
              <a:rPr lang="en-US" sz="1400">
                <a:solidFill>
                  <a:srgbClr val="344054"/>
                </a:solidFill>
                <a:latin typeface="Aptos" pitchFamily="34" charset="0"/>
                <a:ea typeface="Aptos" pitchFamily="34" charset="-122"/>
                <a:cs typeface="Aptos" pitchFamily="34" charset="-120"/>
              </a:rPr>
              <a:t>Define admission criteria</a:t>
            </a:r>
            <a:endParaRPr lang="en-US" sz="1400"/>
          </a:p>
          <a:p>
            <a:pPr marL="285750" indent="-166688">
              <a:buFont typeface="Wingdings" panose="05000000000000000000" pitchFamily="2" charset="2"/>
              <a:buChar char="§"/>
            </a:pPr>
            <a:r>
              <a:rPr lang="en-US" sz="1400">
                <a:solidFill>
                  <a:srgbClr val="344054"/>
                </a:solidFill>
                <a:latin typeface="Aptos" pitchFamily="34" charset="0"/>
                <a:ea typeface="Aptos" pitchFamily="34" charset="-122"/>
                <a:cs typeface="Aptos" pitchFamily="34" charset="-120"/>
              </a:rPr>
              <a:t>Establish expectations</a:t>
            </a:r>
            <a:endParaRPr lang="en-US" sz="1400"/>
          </a:p>
          <a:p>
            <a:pPr marL="285750" indent="-166688">
              <a:buFont typeface="Wingdings" panose="05000000000000000000" pitchFamily="2" charset="2"/>
              <a:buChar char="§"/>
            </a:pPr>
            <a:r>
              <a:rPr lang="en-US" sz="1400">
                <a:solidFill>
                  <a:srgbClr val="344054"/>
                </a:solidFill>
                <a:latin typeface="Aptos" pitchFamily="34" charset="0"/>
                <a:ea typeface="Aptos" pitchFamily="34" charset="-122"/>
                <a:cs typeface="Aptos" pitchFamily="34" charset="-120"/>
              </a:rPr>
              <a:t>Review readiness standards</a:t>
            </a:r>
            <a:endParaRPr lang="en-US" sz="1400"/>
          </a:p>
          <a:p>
            <a:pPr marL="285750" indent="-166688">
              <a:buFont typeface="Wingdings" panose="05000000000000000000" pitchFamily="2" charset="2"/>
              <a:buChar char="§"/>
            </a:pPr>
            <a:r>
              <a:rPr lang="en-US" sz="1400">
                <a:solidFill>
                  <a:srgbClr val="344054"/>
                </a:solidFill>
                <a:latin typeface="Aptos" pitchFamily="34" charset="0"/>
                <a:ea typeface="Aptos" pitchFamily="34" charset="-122"/>
                <a:cs typeface="Aptos" pitchFamily="34" charset="-120"/>
              </a:rPr>
              <a:t>Evaluate effectiveness</a:t>
            </a:r>
            <a:endParaRPr lang="en-US" sz="1400"/>
          </a:p>
        </p:txBody>
      </p:sp>
      <p:sp>
        <p:nvSpPr>
          <p:cNvPr id="16" name="Shape 12"/>
          <p:cNvSpPr/>
          <p:nvPr/>
        </p:nvSpPr>
        <p:spPr>
          <a:xfrm>
            <a:off x="7772400" y="2926080"/>
            <a:ext cx="310896" cy="438912"/>
          </a:xfrm>
          <a:prstGeom prst="chevron">
            <a:avLst/>
          </a:prstGeom>
          <a:solidFill>
            <a:srgbClr val="CBD5E1"/>
          </a:solidFill>
          <a:ln w="12700">
            <a:solidFill>
              <a:srgbClr val="CBD5E1"/>
            </a:solidFill>
            <a:prstDash val="solid"/>
          </a:ln>
        </p:spPr>
        <p:txBody>
          <a:bodyPr/>
          <a:lstStyle/>
          <a:p>
            <a:endParaRPr lang="en-US"/>
          </a:p>
        </p:txBody>
      </p:sp>
      <p:sp>
        <p:nvSpPr>
          <p:cNvPr id="17" name="Shape 13"/>
          <p:cNvSpPr/>
          <p:nvPr/>
        </p:nvSpPr>
        <p:spPr>
          <a:xfrm>
            <a:off x="8321040" y="1691640"/>
            <a:ext cx="2971800" cy="2926080"/>
          </a:xfrm>
          <a:prstGeom prst="roundRect">
            <a:avLst>
              <a:gd name="adj" fmla="val 3750"/>
            </a:avLst>
          </a:prstGeom>
          <a:solidFill>
            <a:srgbClr val="FFFFFF"/>
          </a:solidFill>
          <a:ln w="10160">
            <a:solidFill>
              <a:srgbClr val="D8E1E8"/>
            </a:solidFill>
            <a:prstDash val="solid"/>
          </a:ln>
          <a:effectLst>
            <a:outerShdw blurRad="12700" dist="50800" dir="2700000" algn="bl" rotWithShape="0">
              <a:srgbClr val="D6DEE6">
                <a:alpha val="16000"/>
              </a:srgbClr>
            </a:outerShdw>
          </a:effectLst>
        </p:spPr>
        <p:txBody>
          <a:bodyPr/>
          <a:lstStyle/>
          <a:p>
            <a:endParaRPr lang="en-US"/>
          </a:p>
        </p:txBody>
      </p:sp>
      <p:sp>
        <p:nvSpPr>
          <p:cNvPr id="18" name="Shape 14"/>
          <p:cNvSpPr/>
          <p:nvPr/>
        </p:nvSpPr>
        <p:spPr>
          <a:xfrm>
            <a:off x="8485632" y="1955622"/>
            <a:ext cx="502920" cy="502920"/>
          </a:xfrm>
          <a:prstGeom prst="ellipse">
            <a:avLst/>
          </a:prstGeom>
          <a:solidFill>
            <a:srgbClr val="FFFFFF"/>
          </a:solidFill>
          <a:ln w="15240">
            <a:solidFill>
              <a:srgbClr val="00CDBD"/>
            </a:solidFill>
            <a:prstDash val="solid"/>
          </a:ln>
        </p:spPr>
        <p:txBody>
          <a:bodyPr/>
          <a:lstStyle/>
          <a:p>
            <a:endParaRPr lang="en-US"/>
          </a:p>
        </p:txBody>
      </p:sp>
      <p:pic>
        <p:nvPicPr>
          <p:cNvPr id="1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595360" y="2065350"/>
            <a:ext cx="283464" cy="283464"/>
          </a:xfrm>
          <a:prstGeom prst="rect">
            <a:avLst/>
          </a:prstGeom>
        </p:spPr>
      </p:pic>
      <p:sp>
        <p:nvSpPr>
          <p:cNvPr id="20" name="Text 15"/>
          <p:cNvSpPr/>
          <p:nvPr/>
        </p:nvSpPr>
        <p:spPr>
          <a:xfrm>
            <a:off x="9107424" y="2039111"/>
            <a:ext cx="2011680" cy="301752"/>
          </a:xfrm>
          <a:prstGeom prst="rect">
            <a:avLst/>
          </a:prstGeom>
          <a:noFill/>
          <a:ln/>
        </p:spPr>
        <p:txBody>
          <a:bodyPr wrap="square" lIns="254" tIns="254" rIns="254" bIns="254" rtlCol="0" anchor="ctr">
            <a:noAutofit/>
          </a:bodyPr>
          <a:lstStyle/>
          <a:p>
            <a:pPr marL="0" indent="0">
              <a:buNone/>
            </a:pPr>
            <a:r>
              <a:rPr lang="en-US" sz="2000" b="1">
                <a:solidFill>
                  <a:schemeClr val="accent1"/>
                </a:solidFill>
                <a:latin typeface="Aptos" pitchFamily="34" charset="0"/>
                <a:ea typeface="Aptos" pitchFamily="34" charset="-122"/>
                <a:cs typeface="Aptos" pitchFamily="34" charset="-120"/>
              </a:rPr>
              <a:t>Ongoing oversight</a:t>
            </a:r>
            <a:endParaRPr lang="en-US" sz="2000">
              <a:solidFill>
                <a:schemeClr val="accent1"/>
              </a:solidFill>
            </a:endParaRPr>
          </a:p>
        </p:txBody>
      </p:sp>
      <p:sp>
        <p:nvSpPr>
          <p:cNvPr id="21" name="Text 16"/>
          <p:cNvSpPr/>
          <p:nvPr/>
        </p:nvSpPr>
        <p:spPr>
          <a:xfrm>
            <a:off x="8522208" y="2295144"/>
            <a:ext cx="2569464" cy="2176272"/>
          </a:xfrm>
          <a:prstGeom prst="rect">
            <a:avLst/>
          </a:prstGeom>
          <a:noFill/>
          <a:ln/>
        </p:spPr>
        <p:txBody>
          <a:bodyPr wrap="square" lIns="254" tIns="254" rIns="254" bIns="254" rtlCol="0" anchor="ctr">
            <a:normAutofit/>
          </a:bodyPr>
          <a:lstStyle/>
          <a:p>
            <a:pPr marL="285750" indent="-166688">
              <a:buFont typeface="Wingdings" panose="05000000000000000000" pitchFamily="2" charset="2"/>
              <a:buChar char="§"/>
            </a:pPr>
            <a:r>
              <a:rPr lang="en-US" sz="1400">
                <a:solidFill>
                  <a:srgbClr val="344054"/>
                </a:solidFill>
                <a:latin typeface="Aptos" pitchFamily="34" charset="0"/>
                <a:ea typeface="Aptos" pitchFamily="34" charset="-122"/>
                <a:cs typeface="Aptos" pitchFamily="34" charset="-120"/>
              </a:rPr>
              <a:t>Annual outcomes review</a:t>
            </a:r>
            <a:endParaRPr lang="en-US" sz="1400"/>
          </a:p>
          <a:p>
            <a:pPr marL="285750" indent="-166688">
              <a:buFont typeface="Wingdings" panose="05000000000000000000" pitchFamily="2" charset="2"/>
              <a:buChar char="§"/>
            </a:pPr>
            <a:r>
              <a:rPr lang="en-US" sz="1400">
                <a:solidFill>
                  <a:srgbClr val="344054"/>
                </a:solidFill>
                <a:latin typeface="Aptos" pitchFamily="34" charset="0"/>
                <a:ea typeface="Aptos" pitchFamily="34" charset="-122"/>
                <a:cs typeface="Aptos" pitchFamily="34" charset="-120"/>
              </a:rPr>
              <a:t>GPA monitoring</a:t>
            </a:r>
            <a:endParaRPr lang="en-US" sz="1400"/>
          </a:p>
          <a:p>
            <a:pPr marL="285750" indent="-166688">
              <a:buFont typeface="Wingdings" panose="05000000000000000000" pitchFamily="2" charset="2"/>
              <a:buChar char="§"/>
            </a:pPr>
            <a:r>
              <a:rPr lang="en-US" sz="1400">
                <a:solidFill>
                  <a:srgbClr val="344054"/>
                </a:solidFill>
                <a:latin typeface="Aptos" pitchFamily="34" charset="0"/>
                <a:ea typeface="Aptos" pitchFamily="34" charset="-122"/>
                <a:cs typeface="Aptos" pitchFamily="34" charset="-120"/>
              </a:rPr>
              <a:t>Retention analysis</a:t>
            </a:r>
            <a:endParaRPr lang="en-US" sz="1400"/>
          </a:p>
          <a:p>
            <a:pPr marL="285750" indent="-166688">
              <a:buFont typeface="Wingdings" panose="05000000000000000000" pitchFamily="2" charset="2"/>
              <a:buChar char="§"/>
            </a:pPr>
            <a:r>
              <a:rPr lang="en-US" sz="1400">
                <a:solidFill>
                  <a:srgbClr val="344054"/>
                </a:solidFill>
                <a:latin typeface="Aptos" pitchFamily="34" charset="0"/>
                <a:ea typeface="Aptos" pitchFamily="34" charset="-122"/>
                <a:cs typeface="Aptos" pitchFamily="34" charset="-120"/>
              </a:rPr>
              <a:t>Continuous improvement</a:t>
            </a:r>
            <a:endParaRPr lang="en-US" sz="1400"/>
          </a:p>
        </p:txBody>
      </p:sp>
      <p:sp>
        <p:nvSpPr>
          <p:cNvPr id="25" name="Slide Number Placeholder 0"/>
          <p:cNvSpPr>
            <a:spLocks noGrp="1"/>
          </p:cNvSpPr>
          <p:nvPr>
            <p:ph type="sldNum" sz="quarter" idx="4294967295"/>
          </p:nvPr>
        </p:nvSpPr>
        <p:spPr>
          <a:xfrm>
            <a:off x="11567160" y="6528816"/>
            <a:ext cx="800000" cy="300000"/>
          </a:xfrm>
          <a:prstGeom prst="rect">
            <a:avLst/>
          </a:prstGeom>
          <a:extLst>
            <a:ext uri="{C572A759-6A51-4108-AA02-DFA0A04FC94B}">
              <ma14:wrappingTextBoxFlag xmlns:ma14="http://schemas.microsoft.com/office/mac/drawingml/2011/main" xmlns="" val="0"/>
            </a:ext>
          </a:extLst>
        </p:spPr>
        <p:txBody>
          <a:bodyPr/>
          <a:lstStyle>
            <a:lvl1pPr>
              <a:defRPr sz="750">
                <a:solidFill>
                  <a:srgbClr val="667085"/>
                </a:solidFill>
                <a:latin typeface="Aptos"/>
                <a:ea typeface="Aptos"/>
                <a:cs typeface="Aptos"/>
              </a:defRPr>
            </a:lvl1pPr>
          </a:lstStyle>
          <a:p>
            <a:pPr algn="l"/>
            <a:fld id="{F7021451-1387-4CA6-816F-3879F97B5CBC}" type="slidenum">
              <a:rPr lang="en-US" b="0"/>
              <a:t>13</a:t>
            </a:fld>
            <a:endParaRPr lang="en-US"/>
          </a:p>
        </p:txBody>
      </p:sp>
      <p:sp>
        <p:nvSpPr>
          <p:cNvPr id="23" name="Shape 19">
            <a:extLst>
              <a:ext uri="{FF2B5EF4-FFF2-40B4-BE49-F238E27FC236}">
                <a16:creationId xmlns:a16="http://schemas.microsoft.com/office/drawing/2014/main" id="{7B88B7E5-2F7D-5FC9-A15B-D58FE33B0DE9}"/>
              </a:ext>
            </a:extLst>
          </p:cNvPr>
          <p:cNvSpPr/>
          <p:nvPr/>
        </p:nvSpPr>
        <p:spPr>
          <a:xfrm>
            <a:off x="810635" y="5013068"/>
            <a:ext cx="10652760" cy="658368"/>
          </a:xfrm>
          <a:prstGeom prst="roundRect">
            <a:avLst>
              <a:gd name="adj" fmla="val 18966"/>
            </a:avLst>
          </a:prstGeom>
          <a:solidFill>
            <a:srgbClr val="7BA7BC"/>
          </a:solidFill>
          <a:ln w="12700">
            <a:solidFill>
              <a:srgbClr val="7BA7BC"/>
            </a:solidFill>
            <a:prstDash val="solid"/>
          </a:ln>
        </p:spPr>
        <p:txBody>
          <a:bodyPr/>
          <a:lstStyle/>
          <a:p>
            <a:endParaRPr lang="en-US"/>
          </a:p>
        </p:txBody>
      </p:sp>
      <p:sp>
        <p:nvSpPr>
          <p:cNvPr id="24" name="Text 20">
            <a:extLst>
              <a:ext uri="{FF2B5EF4-FFF2-40B4-BE49-F238E27FC236}">
                <a16:creationId xmlns:a16="http://schemas.microsoft.com/office/drawing/2014/main" id="{E4F16F6F-A5B6-BD33-800B-7B9DC90636A8}"/>
              </a:ext>
            </a:extLst>
          </p:cNvPr>
          <p:cNvSpPr/>
          <p:nvPr/>
        </p:nvSpPr>
        <p:spPr>
          <a:xfrm>
            <a:off x="810635" y="5218212"/>
            <a:ext cx="10637520" cy="200770"/>
          </a:xfrm>
          <a:prstGeom prst="rect">
            <a:avLst/>
          </a:prstGeom>
          <a:noFill/>
          <a:ln/>
        </p:spPr>
        <p:txBody>
          <a:bodyPr wrap="square" lIns="0" tIns="0" rIns="0" bIns="0" rtlCol="0" anchor="ctr">
            <a:noAutofit/>
          </a:bodyPr>
          <a:lstStyle/>
          <a:p>
            <a:pPr marL="0" indent="0" algn="ctr">
              <a:buNone/>
            </a:pPr>
            <a:r>
              <a:rPr lang="en-US" b="1">
                <a:solidFill>
                  <a:srgbClr val="FFFFFF"/>
                </a:solidFill>
              </a:rPr>
              <a:t>Admissions standards are faculty-driven, data-informed, and accreditation-aligned.</a:t>
            </a: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Text 1"/>
          <p:cNvSpPr/>
          <p:nvPr/>
        </p:nvSpPr>
        <p:spPr>
          <a:xfrm>
            <a:off x="658368" y="594360"/>
            <a:ext cx="10835640" cy="502920"/>
          </a:xfrm>
          <a:prstGeom prst="rect">
            <a:avLst/>
          </a:prstGeom>
          <a:noFill/>
          <a:ln/>
        </p:spPr>
        <p:txBody>
          <a:bodyPr wrap="square" lIns="0" tIns="0" rIns="0" bIns="0" rtlCol="0" anchor="ctr"/>
          <a:lstStyle/>
          <a:p>
            <a:pPr marL="0" indent="0">
              <a:buNone/>
            </a:pPr>
            <a:r>
              <a:rPr lang="en-US" sz="2500" b="1">
                <a:solidFill>
                  <a:schemeClr val="accent1"/>
                </a:solidFill>
                <a:latin typeface="Aptos Display" pitchFamily="34" charset="0"/>
                <a:ea typeface="Aptos Display" pitchFamily="34" charset="-122"/>
                <a:cs typeface="Aptos Display" pitchFamily="34" charset="-120"/>
              </a:rPr>
              <a:t>How Our Admission Decisions Are Made</a:t>
            </a:r>
            <a:endParaRPr lang="en-US" sz="2500">
              <a:solidFill>
                <a:schemeClr val="accent1"/>
              </a:solidFill>
            </a:endParaRPr>
          </a:p>
        </p:txBody>
      </p:sp>
      <p:sp>
        <p:nvSpPr>
          <p:cNvPr id="4" name="Shape 2"/>
          <p:cNvSpPr/>
          <p:nvPr/>
        </p:nvSpPr>
        <p:spPr>
          <a:xfrm>
            <a:off x="658368" y="1207008"/>
            <a:ext cx="10881360" cy="0"/>
          </a:xfrm>
          <a:prstGeom prst="line">
            <a:avLst/>
          </a:prstGeom>
          <a:noFill/>
          <a:ln w="12700">
            <a:solidFill>
              <a:srgbClr val="D6DEE6"/>
            </a:solidFill>
            <a:prstDash val="solid"/>
          </a:ln>
        </p:spPr>
        <p:txBody>
          <a:bodyPr/>
          <a:lstStyle/>
          <a:p>
            <a:endParaRPr lang="en-US"/>
          </a:p>
        </p:txBody>
      </p:sp>
      <p:sp>
        <p:nvSpPr>
          <p:cNvPr id="5" name="Shape 3"/>
          <p:cNvSpPr/>
          <p:nvPr/>
        </p:nvSpPr>
        <p:spPr>
          <a:xfrm>
            <a:off x="731520" y="1627632"/>
            <a:ext cx="1783080" cy="3291840"/>
          </a:xfrm>
          <a:prstGeom prst="roundRect">
            <a:avLst>
              <a:gd name="adj" fmla="val 6154"/>
            </a:avLst>
          </a:prstGeom>
          <a:solidFill>
            <a:srgbClr val="FFFFFF"/>
          </a:solidFill>
          <a:ln w="10160">
            <a:solidFill>
              <a:srgbClr val="D8E1E8"/>
            </a:solidFill>
            <a:prstDash val="solid"/>
          </a:ln>
          <a:effectLst>
            <a:outerShdw blurRad="12700" dist="50800" dir="2700000" algn="bl" rotWithShape="0">
              <a:srgbClr val="D6DEE6">
                <a:alpha val="16000"/>
              </a:srgbClr>
            </a:outerShdw>
          </a:effectLst>
        </p:spPr>
        <p:txBody>
          <a:bodyPr/>
          <a:lstStyle/>
          <a:p>
            <a:endParaRPr lang="en-US"/>
          </a:p>
        </p:txBody>
      </p:sp>
      <p:sp>
        <p:nvSpPr>
          <p:cNvPr id="6" name="Shape 4"/>
          <p:cNvSpPr/>
          <p:nvPr/>
        </p:nvSpPr>
        <p:spPr>
          <a:xfrm>
            <a:off x="859437" y="1984248"/>
            <a:ext cx="502920" cy="502920"/>
          </a:xfrm>
          <a:prstGeom prst="ellipse">
            <a:avLst/>
          </a:prstGeom>
          <a:solidFill>
            <a:srgbClr val="FFFFFF"/>
          </a:solidFill>
          <a:ln w="15240">
            <a:solidFill>
              <a:srgbClr val="00587C"/>
            </a:solidFill>
            <a:prstDash val="solid"/>
          </a:ln>
        </p:spPr>
        <p:txBody>
          <a:bodyPr/>
          <a:lstStyle/>
          <a:p>
            <a:endParaRPr lang="en-US"/>
          </a:p>
        </p:txBody>
      </p:sp>
      <p:pic>
        <p:nvPicPr>
          <p:cNvPr id="7"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9165" y="2093976"/>
            <a:ext cx="283464" cy="283464"/>
          </a:xfrm>
          <a:prstGeom prst="rect">
            <a:avLst/>
          </a:prstGeom>
        </p:spPr>
      </p:pic>
      <p:sp>
        <p:nvSpPr>
          <p:cNvPr id="8" name="Text 5"/>
          <p:cNvSpPr/>
          <p:nvPr/>
        </p:nvSpPr>
        <p:spPr>
          <a:xfrm>
            <a:off x="1420203" y="2084832"/>
            <a:ext cx="1136142" cy="282267"/>
          </a:xfrm>
          <a:prstGeom prst="rect">
            <a:avLst/>
          </a:prstGeom>
          <a:noFill/>
          <a:ln/>
        </p:spPr>
        <p:txBody>
          <a:bodyPr wrap="square" lIns="254" tIns="254" rIns="254" bIns="254" rtlCol="0" anchor="ctr">
            <a:noAutofit/>
          </a:bodyPr>
          <a:lstStyle/>
          <a:p>
            <a:pPr marL="0" indent="0">
              <a:buNone/>
            </a:pPr>
            <a:r>
              <a:rPr lang="en-US" sz="1600" b="1">
                <a:solidFill>
                  <a:srgbClr val="00587C"/>
                </a:solidFill>
                <a:latin typeface="Aptos" pitchFamily="34" charset="0"/>
                <a:ea typeface="Aptos" pitchFamily="34" charset="-122"/>
                <a:cs typeface="Aptos" pitchFamily="34" charset="-120"/>
              </a:rPr>
              <a:t>Application submitted</a:t>
            </a:r>
            <a:endParaRPr lang="en-US" sz="1600"/>
          </a:p>
        </p:txBody>
      </p:sp>
      <p:sp>
        <p:nvSpPr>
          <p:cNvPr id="9" name="Text 6"/>
          <p:cNvSpPr/>
          <p:nvPr/>
        </p:nvSpPr>
        <p:spPr>
          <a:xfrm>
            <a:off x="932688" y="2231136"/>
            <a:ext cx="1380744" cy="2542032"/>
          </a:xfrm>
          <a:prstGeom prst="rect">
            <a:avLst/>
          </a:prstGeom>
          <a:noFill/>
          <a:ln/>
        </p:spPr>
        <p:txBody>
          <a:bodyPr wrap="square" lIns="254" tIns="254" rIns="254" bIns="254" rtlCol="0" anchor="ctr">
            <a:normAutofit/>
          </a:bodyPr>
          <a:lstStyle/>
          <a:p>
            <a:r>
              <a:rPr lang="en-US" sz="1600">
                <a:solidFill>
                  <a:srgbClr val="344054"/>
                </a:solidFill>
                <a:latin typeface="Aptos"/>
                <a:ea typeface="Aptos" pitchFamily="34" charset="-122"/>
                <a:cs typeface="Aptos" pitchFamily="34" charset="-120"/>
              </a:rPr>
              <a:t>Application, references, writing prompts, transcript and evidence.</a:t>
            </a:r>
            <a:endParaRPr lang="en-US" sz="1600">
              <a:latin typeface="Aptos"/>
            </a:endParaRPr>
          </a:p>
        </p:txBody>
      </p:sp>
      <p:sp>
        <p:nvSpPr>
          <p:cNvPr id="10" name="Shape 7"/>
          <p:cNvSpPr/>
          <p:nvPr/>
        </p:nvSpPr>
        <p:spPr>
          <a:xfrm>
            <a:off x="2587752" y="3017520"/>
            <a:ext cx="292608" cy="411480"/>
          </a:xfrm>
          <a:prstGeom prst="chevron">
            <a:avLst/>
          </a:prstGeom>
          <a:solidFill>
            <a:srgbClr val="CBD5E1"/>
          </a:solidFill>
          <a:ln w="12700">
            <a:solidFill>
              <a:srgbClr val="CBD5E1"/>
            </a:solidFill>
            <a:prstDash val="solid"/>
          </a:ln>
        </p:spPr>
        <p:txBody>
          <a:bodyPr/>
          <a:lstStyle/>
          <a:p>
            <a:endParaRPr lang="en-US"/>
          </a:p>
        </p:txBody>
      </p:sp>
      <p:sp>
        <p:nvSpPr>
          <p:cNvPr id="11" name="Shape 8"/>
          <p:cNvSpPr/>
          <p:nvPr/>
        </p:nvSpPr>
        <p:spPr>
          <a:xfrm>
            <a:off x="2999232" y="1627632"/>
            <a:ext cx="1783080" cy="3291840"/>
          </a:xfrm>
          <a:prstGeom prst="roundRect">
            <a:avLst>
              <a:gd name="adj" fmla="val 6154"/>
            </a:avLst>
          </a:prstGeom>
          <a:solidFill>
            <a:srgbClr val="FFFFFF"/>
          </a:solidFill>
          <a:ln w="10160">
            <a:solidFill>
              <a:srgbClr val="D8E1E8"/>
            </a:solidFill>
            <a:prstDash val="solid"/>
          </a:ln>
          <a:effectLst>
            <a:outerShdw blurRad="12700" dist="50800" dir="2700000" algn="bl" rotWithShape="0">
              <a:srgbClr val="D6DEE6">
                <a:alpha val="16000"/>
              </a:srgbClr>
            </a:outerShdw>
          </a:effectLst>
        </p:spPr>
        <p:txBody>
          <a:bodyPr/>
          <a:lstStyle/>
          <a:p>
            <a:endParaRPr lang="en-US"/>
          </a:p>
        </p:txBody>
      </p:sp>
      <p:sp>
        <p:nvSpPr>
          <p:cNvPr id="12" name="Shape 9"/>
          <p:cNvSpPr/>
          <p:nvPr/>
        </p:nvSpPr>
        <p:spPr>
          <a:xfrm>
            <a:off x="3163824" y="1984248"/>
            <a:ext cx="502920" cy="502920"/>
          </a:xfrm>
          <a:prstGeom prst="ellipse">
            <a:avLst/>
          </a:prstGeom>
          <a:solidFill>
            <a:srgbClr val="FFFFFF"/>
          </a:solidFill>
          <a:ln w="15240">
            <a:solidFill>
              <a:srgbClr val="FE5000"/>
            </a:solidFill>
            <a:prstDash val="solid"/>
          </a:ln>
        </p:spPr>
        <p:txBody>
          <a:bodyPr/>
          <a:lstStyle/>
          <a:p>
            <a:endParaRPr lang="en-US"/>
          </a:p>
        </p:txBody>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273552" y="2093976"/>
            <a:ext cx="283464" cy="283464"/>
          </a:xfrm>
          <a:prstGeom prst="rect">
            <a:avLst/>
          </a:prstGeom>
        </p:spPr>
      </p:pic>
      <p:sp>
        <p:nvSpPr>
          <p:cNvPr id="14" name="Text 10"/>
          <p:cNvSpPr/>
          <p:nvPr/>
        </p:nvSpPr>
        <p:spPr>
          <a:xfrm>
            <a:off x="3776472" y="2093976"/>
            <a:ext cx="896112" cy="301752"/>
          </a:xfrm>
          <a:prstGeom prst="rect">
            <a:avLst/>
          </a:prstGeom>
          <a:noFill/>
          <a:ln/>
        </p:spPr>
        <p:txBody>
          <a:bodyPr wrap="square" lIns="254" tIns="254" rIns="254" bIns="254" rtlCol="0" anchor="ctr">
            <a:noAutofit/>
          </a:bodyPr>
          <a:lstStyle/>
          <a:p>
            <a:pPr marL="0" indent="0">
              <a:buNone/>
            </a:pPr>
            <a:r>
              <a:rPr lang="en-US" sz="1600" b="1">
                <a:solidFill>
                  <a:schemeClr val="accent1"/>
                </a:solidFill>
                <a:latin typeface="Aptos" pitchFamily="34" charset="0"/>
                <a:ea typeface="Aptos" pitchFamily="34" charset="-122"/>
                <a:cs typeface="Aptos" pitchFamily="34" charset="-120"/>
              </a:rPr>
              <a:t>Eligibility review</a:t>
            </a:r>
            <a:endParaRPr lang="en-US" sz="1600">
              <a:solidFill>
                <a:schemeClr val="accent1"/>
              </a:solidFill>
            </a:endParaRPr>
          </a:p>
        </p:txBody>
      </p:sp>
      <p:sp>
        <p:nvSpPr>
          <p:cNvPr id="15" name="Text 11"/>
          <p:cNvSpPr/>
          <p:nvPr/>
        </p:nvSpPr>
        <p:spPr>
          <a:xfrm>
            <a:off x="3200400" y="2231136"/>
            <a:ext cx="1380744" cy="2542032"/>
          </a:xfrm>
          <a:prstGeom prst="rect">
            <a:avLst/>
          </a:prstGeom>
          <a:noFill/>
          <a:ln/>
        </p:spPr>
        <p:txBody>
          <a:bodyPr wrap="square" lIns="254" tIns="254" rIns="254" bIns="254" rtlCol="0" anchor="ctr">
            <a:normAutofit/>
          </a:bodyPr>
          <a:lstStyle/>
          <a:p>
            <a:pPr marL="0" indent="0">
              <a:buNone/>
            </a:pPr>
            <a:r>
              <a:rPr lang="en-US" sz="1600">
                <a:solidFill>
                  <a:srgbClr val="344054"/>
                </a:solidFill>
                <a:latin typeface="Aptos" pitchFamily="34" charset="0"/>
                <a:ea typeface="Aptos" pitchFamily="34" charset="-122"/>
                <a:cs typeface="Aptos" pitchFamily="34" charset="-120"/>
              </a:rPr>
              <a:t>Minimum pathway components verified.</a:t>
            </a:r>
            <a:endParaRPr lang="en-US" sz="1600"/>
          </a:p>
        </p:txBody>
      </p:sp>
      <p:sp>
        <p:nvSpPr>
          <p:cNvPr id="16" name="Shape 12"/>
          <p:cNvSpPr/>
          <p:nvPr/>
        </p:nvSpPr>
        <p:spPr>
          <a:xfrm>
            <a:off x="4855464" y="3017520"/>
            <a:ext cx="292608" cy="411480"/>
          </a:xfrm>
          <a:prstGeom prst="chevron">
            <a:avLst/>
          </a:prstGeom>
          <a:solidFill>
            <a:srgbClr val="CBD5E1"/>
          </a:solidFill>
          <a:ln w="12700">
            <a:solidFill>
              <a:srgbClr val="CBD5E1"/>
            </a:solidFill>
            <a:prstDash val="solid"/>
          </a:ln>
        </p:spPr>
        <p:txBody>
          <a:bodyPr/>
          <a:lstStyle/>
          <a:p>
            <a:endParaRPr lang="en-US"/>
          </a:p>
        </p:txBody>
      </p:sp>
      <p:sp>
        <p:nvSpPr>
          <p:cNvPr id="17" name="Shape 13"/>
          <p:cNvSpPr/>
          <p:nvPr/>
        </p:nvSpPr>
        <p:spPr>
          <a:xfrm>
            <a:off x="5266944" y="1627632"/>
            <a:ext cx="1783080" cy="3291840"/>
          </a:xfrm>
          <a:prstGeom prst="roundRect">
            <a:avLst>
              <a:gd name="adj" fmla="val 6154"/>
            </a:avLst>
          </a:prstGeom>
          <a:solidFill>
            <a:srgbClr val="FFFFFF"/>
          </a:solidFill>
          <a:ln w="10160">
            <a:solidFill>
              <a:srgbClr val="D8E1E8"/>
            </a:solidFill>
            <a:prstDash val="solid"/>
          </a:ln>
          <a:effectLst>
            <a:outerShdw blurRad="12700" dist="50800" dir="2700000" algn="bl" rotWithShape="0">
              <a:srgbClr val="D6DEE6">
                <a:alpha val="16000"/>
              </a:srgbClr>
            </a:outerShdw>
          </a:effectLst>
        </p:spPr>
        <p:txBody>
          <a:bodyPr/>
          <a:lstStyle/>
          <a:p>
            <a:endParaRPr lang="en-US"/>
          </a:p>
        </p:txBody>
      </p:sp>
      <p:sp>
        <p:nvSpPr>
          <p:cNvPr id="18" name="Shape 14"/>
          <p:cNvSpPr/>
          <p:nvPr/>
        </p:nvSpPr>
        <p:spPr>
          <a:xfrm>
            <a:off x="5422392" y="1983055"/>
            <a:ext cx="502920" cy="502920"/>
          </a:xfrm>
          <a:prstGeom prst="ellipse">
            <a:avLst/>
          </a:prstGeom>
          <a:solidFill>
            <a:srgbClr val="FFFFFF"/>
          </a:solidFill>
          <a:ln w="15240">
            <a:solidFill>
              <a:srgbClr val="00CDBD"/>
            </a:solidFill>
            <a:prstDash val="solid"/>
          </a:ln>
        </p:spPr>
        <p:txBody>
          <a:bodyPr/>
          <a:lstStyle/>
          <a:p>
            <a:endParaRPr lang="en-US"/>
          </a:p>
        </p:txBody>
      </p:sp>
      <p:pic>
        <p:nvPicPr>
          <p:cNvPr id="1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532120" y="2092783"/>
            <a:ext cx="283464" cy="283464"/>
          </a:xfrm>
          <a:prstGeom prst="rect">
            <a:avLst/>
          </a:prstGeom>
        </p:spPr>
      </p:pic>
      <p:sp>
        <p:nvSpPr>
          <p:cNvPr id="20" name="Text 15"/>
          <p:cNvSpPr/>
          <p:nvPr/>
        </p:nvSpPr>
        <p:spPr>
          <a:xfrm>
            <a:off x="5998464" y="2074495"/>
            <a:ext cx="822960" cy="301752"/>
          </a:xfrm>
          <a:prstGeom prst="rect">
            <a:avLst/>
          </a:prstGeom>
          <a:noFill/>
          <a:ln/>
        </p:spPr>
        <p:txBody>
          <a:bodyPr wrap="square" lIns="254" tIns="254" rIns="254" bIns="254" rtlCol="0" anchor="ctr">
            <a:noAutofit/>
          </a:bodyPr>
          <a:lstStyle/>
          <a:p>
            <a:pPr marL="0" indent="0">
              <a:buNone/>
            </a:pPr>
            <a:r>
              <a:rPr lang="en-US" sz="1600" b="1">
                <a:solidFill>
                  <a:schemeClr val="accent1"/>
                </a:solidFill>
                <a:latin typeface="Aptos" pitchFamily="34" charset="0"/>
                <a:ea typeface="Aptos" pitchFamily="34" charset="-122"/>
                <a:cs typeface="Aptos" pitchFamily="34" charset="-120"/>
              </a:rPr>
              <a:t>Faculty review</a:t>
            </a:r>
            <a:endParaRPr lang="en-US" sz="1600">
              <a:solidFill>
                <a:schemeClr val="accent1"/>
              </a:solidFill>
            </a:endParaRPr>
          </a:p>
        </p:txBody>
      </p:sp>
      <p:sp>
        <p:nvSpPr>
          <p:cNvPr id="21" name="Text 16"/>
          <p:cNvSpPr/>
          <p:nvPr/>
        </p:nvSpPr>
        <p:spPr>
          <a:xfrm>
            <a:off x="5468112" y="2231136"/>
            <a:ext cx="1380744" cy="2542032"/>
          </a:xfrm>
          <a:prstGeom prst="rect">
            <a:avLst/>
          </a:prstGeom>
          <a:noFill/>
          <a:ln/>
        </p:spPr>
        <p:txBody>
          <a:bodyPr wrap="square" lIns="254" tIns="254" rIns="254" bIns="254" rtlCol="0" anchor="ctr">
            <a:normAutofit/>
          </a:bodyPr>
          <a:lstStyle/>
          <a:p>
            <a:pPr marL="0" indent="0">
              <a:buNone/>
            </a:pPr>
            <a:r>
              <a:rPr lang="en-US" sz="1600">
                <a:solidFill>
                  <a:srgbClr val="344054"/>
                </a:solidFill>
                <a:latin typeface="Aptos" pitchFamily="34" charset="0"/>
                <a:ea typeface="Aptos" pitchFamily="34" charset="-122"/>
                <a:cs typeface="Aptos" pitchFamily="34" charset="-120"/>
              </a:rPr>
              <a:t>Academic, professional, and personal readiness considered.</a:t>
            </a:r>
            <a:endParaRPr lang="en-US" sz="1600"/>
          </a:p>
        </p:txBody>
      </p:sp>
      <p:sp>
        <p:nvSpPr>
          <p:cNvPr id="22" name="Shape 17"/>
          <p:cNvSpPr/>
          <p:nvPr/>
        </p:nvSpPr>
        <p:spPr>
          <a:xfrm>
            <a:off x="7123176" y="3017520"/>
            <a:ext cx="292608" cy="411480"/>
          </a:xfrm>
          <a:prstGeom prst="chevron">
            <a:avLst/>
          </a:prstGeom>
          <a:solidFill>
            <a:srgbClr val="CBD5E1"/>
          </a:solidFill>
          <a:ln w="12700">
            <a:solidFill>
              <a:srgbClr val="CBD5E1"/>
            </a:solidFill>
            <a:prstDash val="solid"/>
          </a:ln>
        </p:spPr>
        <p:txBody>
          <a:bodyPr/>
          <a:lstStyle/>
          <a:p>
            <a:endParaRPr lang="en-US"/>
          </a:p>
        </p:txBody>
      </p:sp>
      <p:sp>
        <p:nvSpPr>
          <p:cNvPr id="23" name="Shape 18"/>
          <p:cNvSpPr/>
          <p:nvPr/>
        </p:nvSpPr>
        <p:spPr>
          <a:xfrm>
            <a:off x="9796254" y="1627632"/>
            <a:ext cx="1783080" cy="3291840"/>
          </a:xfrm>
          <a:prstGeom prst="roundRect">
            <a:avLst>
              <a:gd name="adj" fmla="val 6154"/>
            </a:avLst>
          </a:prstGeom>
          <a:solidFill>
            <a:srgbClr val="FFFFFF"/>
          </a:solidFill>
          <a:ln w="10160">
            <a:solidFill>
              <a:srgbClr val="D8E1E8"/>
            </a:solidFill>
            <a:prstDash val="solid"/>
          </a:ln>
          <a:effectLst>
            <a:outerShdw blurRad="12700" dist="50800" dir="2700000" algn="bl" rotWithShape="0">
              <a:srgbClr val="D6DEE6">
                <a:alpha val="16000"/>
              </a:srgbClr>
            </a:outerShdw>
          </a:effectLst>
        </p:spPr>
        <p:txBody>
          <a:bodyPr/>
          <a:lstStyle/>
          <a:p>
            <a:endParaRPr lang="en-US"/>
          </a:p>
        </p:txBody>
      </p:sp>
      <p:sp>
        <p:nvSpPr>
          <p:cNvPr id="24" name="Shape 19"/>
          <p:cNvSpPr/>
          <p:nvPr/>
        </p:nvSpPr>
        <p:spPr>
          <a:xfrm>
            <a:off x="9960846" y="1973911"/>
            <a:ext cx="502920" cy="502920"/>
          </a:xfrm>
          <a:prstGeom prst="ellipse">
            <a:avLst/>
          </a:prstGeom>
          <a:solidFill>
            <a:srgbClr val="FFFFFF"/>
          </a:solidFill>
          <a:ln w="15240">
            <a:solidFill>
              <a:srgbClr val="753BBD"/>
            </a:solidFill>
            <a:prstDash val="solid"/>
          </a:ln>
        </p:spPr>
        <p:txBody>
          <a:bodyPr/>
          <a:lstStyle/>
          <a:p>
            <a:endParaRPr lang="en-US"/>
          </a:p>
        </p:txBody>
      </p:sp>
      <p:pic>
        <p:nvPicPr>
          <p:cNvPr id="25"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070574" y="2083639"/>
            <a:ext cx="283464" cy="283464"/>
          </a:xfrm>
          <a:prstGeom prst="rect">
            <a:avLst/>
          </a:prstGeom>
        </p:spPr>
      </p:pic>
      <p:sp>
        <p:nvSpPr>
          <p:cNvPr id="26" name="Text 20"/>
          <p:cNvSpPr/>
          <p:nvPr/>
        </p:nvSpPr>
        <p:spPr>
          <a:xfrm>
            <a:off x="10536918" y="2074495"/>
            <a:ext cx="822960" cy="301752"/>
          </a:xfrm>
          <a:prstGeom prst="rect">
            <a:avLst/>
          </a:prstGeom>
          <a:noFill/>
          <a:ln/>
        </p:spPr>
        <p:txBody>
          <a:bodyPr wrap="square" lIns="254" tIns="254" rIns="254" bIns="254" rtlCol="0" anchor="ctr">
            <a:normAutofit/>
          </a:bodyPr>
          <a:lstStyle/>
          <a:p>
            <a:pPr marL="0" indent="0">
              <a:buNone/>
            </a:pPr>
            <a:r>
              <a:rPr lang="en-US" sz="1600" b="1">
                <a:solidFill>
                  <a:schemeClr val="accent1"/>
                </a:solidFill>
                <a:latin typeface="Aptos" pitchFamily="34" charset="0"/>
                <a:ea typeface="Aptos" pitchFamily="34" charset="-122"/>
                <a:cs typeface="Aptos" pitchFamily="34" charset="-120"/>
              </a:rPr>
              <a:t>Decision</a:t>
            </a:r>
            <a:endParaRPr lang="en-US" sz="1600">
              <a:solidFill>
                <a:schemeClr val="accent1"/>
              </a:solidFill>
            </a:endParaRPr>
          </a:p>
        </p:txBody>
      </p:sp>
      <p:sp>
        <p:nvSpPr>
          <p:cNvPr id="27" name="Text 21"/>
          <p:cNvSpPr/>
          <p:nvPr/>
        </p:nvSpPr>
        <p:spPr>
          <a:xfrm>
            <a:off x="9997422" y="2231136"/>
            <a:ext cx="1380744" cy="2542032"/>
          </a:xfrm>
          <a:prstGeom prst="rect">
            <a:avLst/>
          </a:prstGeom>
          <a:noFill/>
          <a:ln/>
        </p:spPr>
        <p:txBody>
          <a:bodyPr wrap="square" lIns="254" tIns="254" rIns="254" bIns="254" rtlCol="0" anchor="ctr">
            <a:normAutofit/>
          </a:bodyPr>
          <a:lstStyle/>
          <a:p>
            <a:pPr marL="0" indent="0">
              <a:buNone/>
            </a:pPr>
            <a:r>
              <a:rPr lang="en-US" sz="1600">
                <a:solidFill>
                  <a:srgbClr val="344054"/>
                </a:solidFill>
                <a:latin typeface="Aptos" pitchFamily="34" charset="0"/>
                <a:ea typeface="Aptos" pitchFamily="34" charset="-122"/>
                <a:cs typeface="Aptos" pitchFamily="34" charset="-120"/>
              </a:rPr>
              <a:t>Holistic decision based on criteria and program fit.</a:t>
            </a:r>
            <a:endParaRPr lang="en-US" sz="1600"/>
          </a:p>
        </p:txBody>
      </p:sp>
      <p:sp>
        <p:nvSpPr>
          <p:cNvPr id="28" name="Shape 22"/>
          <p:cNvSpPr/>
          <p:nvPr/>
        </p:nvSpPr>
        <p:spPr>
          <a:xfrm>
            <a:off x="9390888" y="3017520"/>
            <a:ext cx="292608" cy="411480"/>
          </a:xfrm>
          <a:prstGeom prst="chevron">
            <a:avLst/>
          </a:prstGeom>
          <a:solidFill>
            <a:srgbClr val="CBD5E1"/>
          </a:solidFill>
          <a:ln w="12700">
            <a:solidFill>
              <a:srgbClr val="CBD5E1"/>
            </a:solidFill>
            <a:prstDash val="solid"/>
          </a:ln>
        </p:spPr>
        <p:txBody>
          <a:bodyPr/>
          <a:lstStyle/>
          <a:p>
            <a:endParaRPr lang="en-US"/>
          </a:p>
        </p:txBody>
      </p:sp>
      <p:sp>
        <p:nvSpPr>
          <p:cNvPr id="29" name="Shape 23"/>
          <p:cNvSpPr/>
          <p:nvPr/>
        </p:nvSpPr>
        <p:spPr>
          <a:xfrm>
            <a:off x="7538131" y="1627632"/>
            <a:ext cx="1783080" cy="3291840"/>
          </a:xfrm>
          <a:prstGeom prst="roundRect">
            <a:avLst>
              <a:gd name="adj" fmla="val 6154"/>
            </a:avLst>
          </a:prstGeom>
          <a:solidFill>
            <a:srgbClr val="FFFFFF"/>
          </a:solidFill>
          <a:ln w="10160">
            <a:solidFill>
              <a:srgbClr val="D8E1E8"/>
            </a:solidFill>
            <a:prstDash val="solid"/>
          </a:ln>
          <a:effectLst>
            <a:outerShdw blurRad="12700" dist="50800" dir="2700000" algn="bl" rotWithShape="0">
              <a:srgbClr val="D6DEE6">
                <a:alpha val="16000"/>
              </a:srgbClr>
            </a:outerShdw>
          </a:effectLst>
        </p:spPr>
        <p:txBody>
          <a:bodyPr/>
          <a:lstStyle/>
          <a:p>
            <a:endParaRPr lang="en-US"/>
          </a:p>
        </p:txBody>
      </p:sp>
      <p:sp>
        <p:nvSpPr>
          <p:cNvPr id="30" name="Shape 24"/>
          <p:cNvSpPr/>
          <p:nvPr/>
        </p:nvSpPr>
        <p:spPr>
          <a:xfrm>
            <a:off x="7637416" y="1973911"/>
            <a:ext cx="502920" cy="502920"/>
          </a:xfrm>
          <a:prstGeom prst="ellipse">
            <a:avLst/>
          </a:prstGeom>
          <a:solidFill>
            <a:srgbClr val="FFFFFF"/>
          </a:solidFill>
          <a:ln w="15240">
            <a:solidFill>
              <a:srgbClr val="CE0058"/>
            </a:solidFill>
            <a:prstDash val="solid"/>
          </a:ln>
        </p:spPr>
        <p:txBody>
          <a:bodyPr/>
          <a:lstStyle/>
          <a:p>
            <a:endParaRPr lang="en-US"/>
          </a:p>
        </p:txBody>
      </p:sp>
      <p:pic>
        <p:nvPicPr>
          <p:cNvPr id="31" name="Image 4" descr="Customer review outline"/>
          <p:cNvPicPr>
            <a:picLocks noChangeAspect="1"/>
          </p:cNvPicPr>
          <p:nvPr/>
        </p:nvPicPr>
        <p:blipFill>
          <a:blip>
            <a:extLst>
              <a:ext uri="{96DAC541-7B7A-43D3-8B79-37D633B846F1}">
                <asvg:svgBlip xmlns:asvg="http://schemas.microsoft.com/office/drawing/2016/SVG/main" r:embed="rId7"/>
              </a:ext>
            </a:extLst>
          </a:blip>
          <a:srcRect/>
          <a:stretch/>
        </p:blipFill>
        <p:spPr>
          <a:xfrm>
            <a:off x="7747144" y="2083639"/>
            <a:ext cx="283464" cy="283464"/>
          </a:xfrm>
          <a:prstGeom prst="rect">
            <a:avLst/>
          </a:prstGeom>
        </p:spPr>
      </p:pic>
      <p:sp>
        <p:nvSpPr>
          <p:cNvPr id="32" name="Text 25"/>
          <p:cNvSpPr/>
          <p:nvPr/>
        </p:nvSpPr>
        <p:spPr>
          <a:xfrm>
            <a:off x="8224374" y="2065350"/>
            <a:ext cx="996696" cy="330377"/>
          </a:xfrm>
          <a:prstGeom prst="rect">
            <a:avLst/>
          </a:prstGeom>
          <a:noFill/>
          <a:ln/>
        </p:spPr>
        <p:txBody>
          <a:bodyPr wrap="square" lIns="254" tIns="254" rIns="254" bIns="254" rtlCol="0" anchor="ctr">
            <a:noAutofit/>
          </a:bodyPr>
          <a:lstStyle/>
          <a:p>
            <a:pPr marL="0" indent="0">
              <a:buNone/>
            </a:pPr>
            <a:r>
              <a:rPr lang="en-US" sz="1600" b="1">
                <a:solidFill>
                  <a:schemeClr val="accent1"/>
                </a:solidFill>
                <a:latin typeface="Aptos" pitchFamily="34" charset="0"/>
                <a:ea typeface="Aptos" pitchFamily="34" charset="-122"/>
                <a:cs typeface="Aptos" pitchFamily="34" charset="-120"/>
              </a:rPr>
              <a:t>Interview</a:t>
            </a:r>
            <a:endParaRPr lang="en-US" sz="1600">
              <a:solidFill>
                <a:schemeClr val="accent1"/>
              </a:solidFill>
            </a:endParaRPr>
          </a:p>
        </p:txBody>
      </p:sp>
      <p:sp>
        <p:nvSpPr>
          <p:cNvPr id="33" name="Text 26"/>
          <p:cNvSpPr/>
          <p:nvPr/>
        </p:nvSpPr>
        <p:spPr>
          <a:xfrm>
            <a:off x="7761074" y="2242022"/>
            <a:ext cx="1380744" cy="2542032"/>
          </a:xfrm>
          <a:prstGeom prst="rect">
            <a:avLst/>
          </a:prstGeom>
          <a:noFill/>
          <a:ln/>
        </p:spPr>
        <p:txBody>
          <a:bodyPr wrap="square" lIns="254" tIns="254" rIns="254" bIns="254" rtlCol="0" anchor="ctr">
            <a:normAutofit/>
          </a:bodyPr>
          <a:lstStyle/>
          <a:p>
            <a:pPr marL="0" indent="0">
              <a:buNone/>
            </a:pPr>
            <a:r>
              <a:rPr lang="en-US" sz="1600">
                <a:solidFill>
                  <a:srgbClr val="344054"/>
                </a:solidFill>
                <a:latin typeface="Aptos" pitchFamily="34" charset="0"/>
                <a:ea typeface="Aptos" pitchFamily="34" charset="-122"/>
                <a:cs typeface="Aptos" pitchFamily="34" charset="-120"/>
              </a:rPr>
              <a:t>Structured assessment of readiness and preparation for graduate study.</a:t>
            </a:r>
            <a:endParaRPr lang="en-US" sz="1600"/>
          </a:p>
        </p:txBody>
      </p:sp>
      <p:sp>
        <p:nvSpPr>
          <p:cNvPr id="35" name="Slide Number Placeholder 0"/>
          <p:cNvSpPr>
            <a:spLocks noGrp="1"/>
          </p:cNvSpPr>
          <p:nvPr>
            <p:ph type="sldNum" sz="quarter" idx="4294967295"/>
          </p:nvPr>
        </p:nvSpPr>
        <p:spPr>
          <a:xfrm>
            <a:off x="11567160" y="6528816"/>
            <a:ext cx="800000" cy="300000"/>
          </a:xfrm>
          <a:prstGeom prst="rect">
            <a:avLst/>
          </a:prstGeom>
          <a:extLst>
            <a:ext uri="{C572A759-6A51-4108-AA02-DFA0A04FC94B}">
              <ma14:wrappingTextBoxFlag xmlns:ma14="http://schemas.microsoft.com/office/mac/drawingml/2011/main" xmlns="" val="0"/>
            </a:ext>
          </a:extLst>
        </p:spPr>
        <p:txBody>
          <a:bodyPr/>
          <a:lstStyle>
            <a:lvl1pPr>
              <a:defRPr sz="750">
                <a:solidFill>
                  <a:srgbClr val="667085"/>
                </a:solidFill>
                <a:latin typeface="Aptos"/>
                <a:ea typeface="Aptos"/>
                <a:cs typeface="Aptos"/>
              </a:defRPr>
            </a:lvl1pPr>
          </a:lstStyle>
          <a:p>
            <a:pPr algn="l"/>
            <a:fld id="{F7021451-1387-4CA6-816F-3879F97B5CBC}" type="slidenum">
              <a:rPr lang="en-US" b="0"/>
              <a:t>14</a:t>
            </a:fld>
            <a:endParaRPr lang="en-US"/>
          </a:p>
        </p:txBody>
      </p:sp>
      <p:sp>
        <p:nvSpPr>
          <p:cNvPr id="36" name="Shape 19">
            <a:extLst>
              <a:ext uri="{FF2B5EF4-FFF2-40B4-BE49-F238E27FC236}">
                <a16:creationId xmlns:a16="http://schemas.microsoft.com/office/drawing/2014/main" id="{87BB5531-7784-1866-7E19-61EA05669239}"/>
              </a:ext>
            </a:extLst>
          </p:cNvPr>
          <p:cNvSpPr/>
          <p:nvPr/>
        </p:nvSpPr>
        <p:spPr>
          <a:xfrm>
            <a:off x="731520" y="5120688"/>
            <a:ext cx="10881359" cy="658368"/>
          </a:xfrm>
          <a:prstGeom prst="roundRect">
            <a:avLst>
              <a:gd name="adj" fmla="val 18966"/>
            </a:avLst>
          </a:prstGeom>
          <a:solidFill>
            <a:srgbClr val="7BA7BC"/>
          </a:solidFill>
          <a:ln w="12700">
            <a:solidFill>
              <a:srgbClr val="7BA7BC"/>
            </a:solidFill>
            <a:prstDash val="solid"/>
          </a:ln>
        </p:spPr>
        <p:txBody>
          <a:bodyPr/>
          <a:lstStyle/>
          <a:p>
            <a:endParaRPr lang="en-US"/>
          </a:p>
        </p:txBody>
      </p:sp>
      <p:sp>
        <p:nvSpPr>
          <p:cNvPr id="37" name="Text 20">
            <a:extLst>
              <a:ext uri="{FF2B5EF4-FFF2-40B4-BE49-F238E27FC236}">
                <a16:creationId xmlns:a16="http://schemas.microsoft.com/office/drawing/2014/main" id="{929C3B98-4B17-72EF-27E3-B49081B89012}"/>
              </a:ext>
            </a:extLst>
          </p:cNvPr>
          <p:cNvSpPr/>
          <p:nvPr/>
        </p:nvSpPr>
        <p:spPr>
          <a:xfrm>
            <a:off x="731520" y="5246318"/>
            <a:ext cx="10835640" cy="356568"/>
          </a:xfrm>
          <a:prstGeom prst="rect">
            <a:avLst/>
          </a:prstGeom>
          <a:noFill/>
          <a:ln/>
        </p:spPr>
        <p:txBody>
          <a:bodyPr wrap="square" lIns="0" tIns="0" rIns="0" bIns="0" rtlCol="0" anchor="ctr">
            <a:noAutofit/>
          </a:bodyPr>
          <a:lstStyle/>
          <a:p>
            <a:pPr marL="0" indent="0" algn="ctr">
              <a:buNone/>
            </a:pPr>
            <a:r>
              <a:rPr lang="en-US" sz="1700" b="1">
                <a:solidFill>
                  <a:srgbClr val="FFFFFF"/>
                </a:solidFill>
              </a:rPr>
              <a:t>A rigorous, holistic process for identifying qualified applicants prepared for graduate counseling education.</a:t>
            </a:r>
            <a:endParaRPr lang="en-US" sz="17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1"/>
          <p:cNvSpPr/>
          <p:nvPr/>
        </p:nvSpPr>
        <p:spPr>
          <a:xfrm>
            <a:off x="658368" y="594360"/>
            <a:ext cx="10835640" cy="502920"/>
          </a:xfrm>
          <a:prstGeom prst="rect">
            <a:avLst/>
          </a:prstGeom>
          <a:noFill/>
          <a:ln/>
        </p:spPr>
        <p:txBody>
          <a:bodyPr wrap="square" lIns="0" tIns="0" rIns="0" bIns="0" rtlCol="0" anchor="ctr"/>
          <a:lstStyle/>
          <a:p>
            <a:pPr marL="0" indent="0">
              <a:buNone/>
            </a:pPr>
            <a:r>
              <a:rPr lang="en-US" sz="2500" b="1">
                <a:solidFill>
                  <a:schemeClr val="accent1"/>
                </a:solidFill>
                <a:latin typeface="Aptos Display" pitchFamily="34" charset="0"/>
                <a:ea typeface="Aptos Display" pitchFamily="34" charset="-122"/>
                <a:cs typeface="Aptos Display" pitchFamily="34" charset="-120"/>
              </a:rPr>
              <a:t>How We Maintain Academic Rigor</a:t>
            </a:r>
            <a:endParaRPr lang="en-US" sz="2500">
              <a:solidFill>
                <a:schemeClr val="accent1"/>
              </a:solidFill>
            </a:endParaRPr>
          </a:p>
        </p:txBody>
      </p:sp>
      <p:sp>
        <p:nvSpPr>
          <p:cNvPr id="4" name="Shape 2"/>
          <p:cNvSpPr/>
          <p:nvPr/>
        </p:nvSpPr>
        <p:spPr>
          <a:xfrm>
            <a:off x="658368" y="1207008"/>
            <a:ext cx="10881360" cy="0"/>
          </a:xfrm>
          <a:prstGeom prst="line">
            <a:avLst/>
          </a:prstGeom>
          <a:noFill/>
          <a:ln w="12700">
            <a:solidFill>
              <a:srgbClr val="D6DEE6"/>
            </a:solidFill>
            <a:prstDash val="solid"/>
          </a:ln>
        </p:spPr>
        <p:txBody>
          <a:bodyPr/>
          <a:lstStyle/>
          <a:p>
            <a:endParaRPr lang="en-US"/>
          </a:p>
        </p:txBody>
      </p:sp>
      <p:sp>
        <p:nvSpPr>
          <p:cNvPr id="5" name="Text 3"/>
          <p:cNvSpPr/>
          <p:nvPr/>
        </p:nvSpPr>
        <p:spPr>
          <a:xfrm>
            <a:off x="731520" y="1417320"/>
            <a:ext cx="10789920" cy="256032"/>
          </a:xfrm>
          <a:prstGeom prst="rect">
            <a:avLst/>
          </a:prstGeom>
          <a:noFill/>
          <a:ln/>
        </p:spPr>
        <p:txBody>
          <a:bodyPr wrap="square" lIns="0" tIns="0" rIns="0" bIns="0" rtlCol="0" anchor="ctr"/>
          <a:lstStyle/>
          <a:p>
            <a:pPr marL="0" indent="0" algn="ctr">
              <a:buNone/>
            </a:pPr>
            <a:r>
              <a:rPr lang="en-US" sz="2000" i="1">
                <a:solidFill>
                  <a:srgbClr val="344054"/>
                </a:solidFill>
                <a:latin typeface="Aptos" pitchFamily="34" charset="0"/>
                <a:ea typeface="Aptos" pitchFamily="34" charset="-122"/>
                <a:cs typeface="Aptos" pitchFamily="34" charset="-120"/>
              </a:rPr>
              <a:t>Access expands. Standards remain.</a:t>
            </a:r>
            <a:endParaRPr lang="en-US" sz="2000"/>
          </a:p>
        </p:txBody>
      </p:sp>
      <p:sp>
        <p:nvSpPr>
          <p:cNvPr id="6" name="Shape 4"/>
          <p:cNvSpPr/>
          <p:nvPr/>
        </p:nvSpPr>
        <p:spPr>
          <a:xfrm>
            <a:off x="1600200" y="2254493"/>
            <a:ext cx="987552" cy="987552"/>
          </a:xfrm>
          <a:prstGeom prst="ellipse">
            <a:avLst/>
          </a:prstGeom>
          <a:solidFill>
            <a:srgbClr val="FFFFFF"/>
          </a:solidFill>
          <a:ln w="15240">
            <a:solidFill>
              <a:schemeClr val="accent1"/>
            </a:solidFill>
            <a:prstDash val="solid"/>
          </a:ln>
        </p:spPr>
        <p:txBody>
          <a:bodyPr/>
          <a:lstStyle/>
          <a:p>
            <a:endParaRPr lang="en-US"/>
          </a:p>
        </p:txBody>
      </p:sp>
      <p:pic>
        <p:nvPicPr>
          <p:cNvPr id="7"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709928" y="2364221"/>
            <a:ext cx="768096" cy="768096"/>
          </a:xfrm>
          <a:prstGeom prst="rect">
            <a:avLst/>
          </a:prstGeom>
        </p:spPr>
      </p:pic>
      <p:sp>
        <p:nvSpPr>
          <p:cNvPr id="8" name="Text 5"/>
          <p:cNvSpPr/>
          <p:nvPr/>
        </p:nvSpPr>
        <p:spPr>
          <a:xfrm>
            <a:off x="960120" y="3534653"/>
            <a:ext cx="2286000" cy="237744"/>
          </a:xfrm>
          <a:prstGeom prst="rect">
            <a:avLst/>
          </a:prstGeom>
          <a:noFill/>
          <a:ln/>
        </p:spPr>
        <p:txBody>
          <a:bodyPr wrap="square" lIns="0" tIns="0" rIns="0" bIns="0" rtlCol="0" anchor="ctr"/>
          <a:lstStyle/>
          <a:p>
            <a:pPr marL="0" indent="0" algn="ctr">
              <a:buNone/>
            </a:pPr>
            <a:r>
              <a:rPr lang="en-US" sz="2000" b="1">
                <a:solidFill>
                  <a:srgbClr val="007C89"/>
                </a:solidFill>
              </a:rPr>
              <a:t>Structured review</a:t>
            </a:r>
            <a:endParaRPr lang="en-US" sz="2000"/>
          </a:p>
        </p:txBody>
      </p:sp>
      <p:sp>
        <p:nvSpPr>
          <p:cNvPr id="9" name="Text 6"/>
          <p:cNvSpPr/>
          <p:nvPr/>
        </p:nvSpPr>
        <p:spPr>
          <a:xfrm>
            <a:off x="861392" y="3918701"/>
            <a:ext cx="2384727" cy="237744"/>
          </a:xfrm>
          <a:prstGeom prst="rect">
            <a:avLst/>
          </a:prstGeom>
          <a:noFill/>
          <a:ln/>
        </p:spPr>
        <p:txBody>
          <a:bodyPr wrap="square" lIns="0" tIns="0" rIns="0" bIns="0" rtlCol="0" anchor="ctr">
            <a:noAutofit/>
          </a:bodyPr>
          <a:lstStyle/>
          <a:p>
            <a:pPr marL="0" indent="0" algn="ctr">
              <a:buNone/>
            </a:pPr>
            <a:r>
              <a:rPr lang="en-US" sz="1400">
                <a:solidFill>
                  <a:srgbClr val="667085"/>
                </a:solidFill>
              </a:rPr>
              <a:t>Evidence • references • writing</a:t>
            </a:r>
            <a:endParaRPr lang="en-US" sz="1400"/>
          </a:p>
        </p:txBody>
      </p:sp>
      <p:sp>
        <p:nvSpPr>
          <p:cNvPr id="10" name="Shape 7"/>
          <p:cNvSpPr/>
          <p:nvPr/>
        </p:nvSpPr>
        <p:spPr>
          <a:xfrm>
            <a:off x="4233672" y="2254493"/>
            <a:ext cx="987552" cy="987552"/>
          </a:xfrm>
          <a:prstGeom prst="ellipse">
            <a:avLst/>
          </a:prstGeom>
          <a:solidFill>
            <a:srgbClr val="FFFFFF"/>
          </a:solidFill>
          <a:ln w="15240">
            <a:solidFill>
              <a:srgbClr val="FE5000"/>
            </a:solidFill>
            <a:prstDash val="solid"/>
          </a:ln>
        </p:spPr>
        <p:txBody>
          <a:bodyPr/>
          <a:lstStyle/>
          <a:p>
            <a:endParaRPr lang="en-US"/>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43400" y="2364221"/>
            <a:ext cx="768096" cy="768096"/>
          </a:xfrm>
          <a:prstGeom prst="rect">
            <a:avLst/>
          </a:prstGeom>
        </p:spPr>
      </p:pic>
      <p:sp>
        <p:nvSpPr>
          <p:cNvPr id="12" name="Text 8"/>
          <p:cNvSpPr/>
          <p:nvPr/>
        </p:nvSpPr>
        <p:spPr>
          <a:xfrm>
            <a:off x="3593592" y="3534653"/>
            <a:ext cx="2286000" cy="237744"/>
          </a:xfrm>
          <a:prstGeom prst="rect">
            <a:avLst/>
          </a:prstGeom>
          <a:noFill/>
          <a:ln/>
        </p:spPr>
        <p:txBody>
          <a:bodyPr wrap="square" lIns="0" tIns="0" rIns="0" bIns="0" rtlCol="0" anchor="ctr"/>
          <a:lstStyle/>
          <a:p>
            <a:pPr marL="0" indent="0" algn="ctr">
              <a:buNone/>
            </a:pPr>
            <a:r>
              <a:rPr lang="en-US" sz="2000" b="1">
                <a:solidFill>
                  <a:schemeClr val="accent1"/>
                </a:solidFill>
              </a:rPr>
              <a:t>Faculty oversight</a:t>
            </a:r>
            <a:endParaRPr lang="en-US" sz="2000">
              <a:solidFill>
                <a:schemeClr val="accent1"/>
              </a:solidFill>
            </a:endParaRPr>
          </a:p>
        </p:txBody>
      </p:sp>
      <p:sp>
        <p:nvSpPr>
          <p:cNvPr id="13" name="Text 9"/>
          <p:cNvSpPr/>
          <p:nvPr/>
        </p:nvSpPr>
        <p:spPr>
          <a:xfrm>
            <a:off x="3593592" y="3918701"/>
            <a:ext cx="2286000" cy="237744"/>
          </a:xfrm>
          <a:prstGeom prst="rect">
            <a:avLst/>
          </a:prstGeom>
          <a:noFill/>
          <a:ln/>
        </p:spPr>
        <p:txBody>
          <a:bodyPr wrap="square" lIns="0" tIns="0" rIns="0" bIns="0" rtlCol="0" anchor="ctr">
            <a:normAutofit/>
          </a:bodyPr>
          <a:lstStyle/>
          <a:p>
            <a:pPr marL="0" indent="0" algn="ctr">
              <a:buNone/>
            </a:pPr>
            <a:r>
              <a:rPr lang="en-US" sz="1400">
                <a:solidFill>
                  <a:srgbClr val="667085"/>
                </a:solidFill>
              </a:rPr>
              <a:t>Criteria • review • standards</a:t>
            </a:r>
            <a:endParaRPr lang="en-US" sz="1400"/>
          </a:p>
        </p:txBody>
      </p:sp>
      <p:sp>
        <p:nvSpPr>
          <p:cNvPr id="14" name="Shape 10"/>
          <p:cNvSpPr/>
          <p:nvPr/>
        </p:nvSpPr>
        <p:spPr>
          <a:xfrm>
            <a:off x="6867144" y="2280931"/>
            <a:ext cx="987552" cy="987552"/>
          </a:xfrm>
          <a:prstGeom prst="ellipse">
            <a:avLst/>
          </a:prstGeom>
          <a:solidFill>
            <a:srgbClr val="FFFFFF"/>
          </a:solidFill>
          <a:ln w="15240">
            <a:solidFill>
              <a:srgbClr val="00CDBD"/>
            </a:solidFill>
            <a:prstDash val="solid"/>
          </a:ln>
        </p:spPr>
        <p:txBody>
          <a:bodyPr/>
          <a:lstStyle/>
          <a:p>
            <a:endParaRPr lang="en-US"/>
          </a:p>
        </p:txBody>
      </p:sp>
      <p:pic>
        <p:nvPicPr>
          <p:cNvPr id="1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976872" y="2390659"/>
            <a:ext cx="768096" cy="768096"/>
          </a:xfrm>
          <a:prstGeom prst="rect">
            <a:avLst/>
          </a:prstGeom>
        </p:spPr>
      </p:pic>
      <p:sp>
        <p:nvSpPr>
          <p:cNvPr id="16" name="Text 11"/>
          <p:cNvSpPr/>
          <p:nvPr/>
        </p:nvSpPr>
        <p:spPr>
          <a:xfrm>
            <a:off x="6227064" y="3561091"/>
            <a:ext cx="2286000" cy="237744"/>
          </a:xfrm>
          <a:prstGeom prst="rect">
            <a:avLst/>
          </a:prstGeom>
          <a:noFill/>
          <a:ln/>
        </p:spPr>
        <p:txBody>
          <a:bodyPr wrap="square" lIns="0" tIns="0" rIns="0" bIns="0" rtlCol="0" anchor="ctr"/>
          <a:lstStyle/>
          <a:p>
            <a:pPr marL="0" indent="0" algn="ctr">
              <a:buNone/>
            </a:pPr>
            <a:r>
              <a:rPr lang="en-US" sz="2000" b="1">
                <a:solidFill>
                  <a:schemeClr val="accent1"/>
                </a:solidFill>
              </a:rPr>
              <a:t>Same curriculum</a:t>
            </a:r>
            <a:endParaRPr lang="en-US" sz="2000">
              <a:solidFill>
                <a:schemeClr val="accent1"/>
              </a:solidFill>
            </a:endParaRPr>
          </a:p>
        </p:txBody>
      </p:sp>
      <p:sp>
        <p:nvSpPr>
          <p:cNvPr id="17" name="Text 12"/>
          <p:cNvSpPr/>
          <p:nvPr/>
        </p:nvSpPr>
        <p:spPr>
          <a:xfrm>
            <a:off x="6128337" y="3910551"/>
            <a:ext cx="2506649" cy="274320"/>
          </a:xfrm>
          <a:prstGeom prst="rect">
            <a:avLst/>
          </a:prstGeom>
          <a:noFill/>
          <a:ln/>
        </p:spPr>
        <p:txBody>
          <a:bodyPr wrap="square" lIns="0" tIns="0" rIns="0" bIns="0" rtlCol="0" anchor="ctr">
            <a:noAutofit/>
          </a:bodyPr>
          <a:lstStyle/>
          <a:p>
            <a:pPr marL="0" indent="0" algn="ctr">
              <a:buNone/>
            </a:pPr>
            <a:r>
              <a:rPr lang="en-US" sz="1400">
                <a:solidFill>
                  <a:srgbClr val="667085"/>
                </a:solidFill>
              </a:rPr>
              <a:t>Courses • fieldwork • outcomes</a:t>
            </a:r>
            <a:endParaRPr lang="en-US" sz="1400"/>
          </a:p>
        </p:txBody>
      </p:sp>
      <p:sp>
        <p:nvSpPr>
          <p:cNvPr id="18" name="Shape 13"/>
          <p:cNvSpPr/>
          <p:nvPr/>
        </p:nvSpPr>
        <p:spPr>
          <a:xfrm>
            <a:off x="9507643" y="2270793"/>
            <a:ext cx="987552" cy="987552"/>
          </a:xfrm>
          <a:prstGeom prst="ellipse">
            <a:avLst/>
          </a:prstGeom>
          <a:solidFill>
            <a:srgbClr val="FFFFFF"/>
          </a:solidFill>
          <a:ln w="15240">
            <a:solidFill>
              <a:srgbClr val="753BBD"/>
            </a:solidFill>
            <a:prstDash val="solid"/>
          </a:ln>
        </p:spPr>
        <p:txBody>
          <a:bodyPr/>
          <a:lstStyle/>
          <a:p>
            <a:endParaRPr lang="en-US"/>
          </a:p>
        </p:txBody>
      </p:sp>
      <p:pic>
        <p:nvPicPr>
          <p:cNvPr id="19"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617371" y="2380521"/>
            <a:ext cx="768096" cy="768096"/>
          </a:xfrm>
          <a:prstGeom prst="rect">
            <a:avLst/>
          </a:prstGeom>
        </p:spPr>
      </p:pic>
      <p:sp>
        <p:nvSpPr>
          <p:cNvPr id="20" name="Text 14"/>
          <p:cNvSpPr/>
          <p:nvPr/>
        </p:nvSpPr>
        <p:spPr>
          <a:xfrm>
            <a:off x="8708536" y="3550952"/>
            <a:ext cx="2600077" cy="299993"/>
          </a:xfrm>
          <a:prstGeom prst="rect">
            <a:avLst/>
          </a:prstGeom>
          <a:noFill/>
          <a:ln/>
        </p:spPr>
        <p:txBody>
          <a:bodyPr wrap="square" lIns="0" tIns="0" rIns="0" bIns="0" rtlCol="0" anchor="ctr"/>
          <a:lstStyle/>
          <a:p>
            <a:pPr marL="0" indent="0" algn="ctr">
              <a:buNone/>
            </a:pPr>
            <a:r>
              <a:rPr lang="en-US" sz="2000" b="1">
                <a:solidFill>
                  <a:schemeClr val="accent1"/>
                </a:solidFill>
              </a:rPr>
              <a:t>Outcomes monitoring</a:t>
            </a:r>
            <a:endParaRPr lang="en-US" sz="2000">
              <a:solidFill>
                <a:schemeClr val="accent1"/>
              </a:solidFill>
            </a:endParaRPr>
          </a:p>
        </p:txBody>
      </p:sp>
      <p:sp>
        <p:nvSpPr>
          <p:cNvPr id="21" name="Text 15"/>
          <p:cNvSpPr/>
          <p:nvPr/>
        </p:nvSpPr>
        <p:spPr>
          <a:xfrm>
            <a:off x="8786853" y="3725544"/>
            <a:ext cx="2445027" cy="822056"/>
          </a:xfrm>
          <a:prstGeom prst="rect">
            <a:avLst/>
          </a:prstGeom>
          <a:noFill/>
          <a:ln/>
        </p:spPr>
        <p:txBody>
          <a:bodyPr wrap="square" lIns="0" tIns="0" rIns="0" bIns="0" rtlCol="0" anchor="ctr">
            <a:normAutofit/>
          </a:bodyPr>
          <a:lstStyle/>
          <a:p>
            <a:pPr algn="ctr"/>
            <a:r>
              <a:rPr lang="en-US" sz="1400">
                <a:solidFill>
                  <a:srgbClr val="667085"/>
                </a:solidFill>
              </a:rPr>
              <a:t>GPA • persistence • retention    • completion</a:t>
            </a:r>
            <a:endParaRPr lang="en-US" sz="1400"/>
          </a:p>
        </p:txBody>
      </p:sp>
      <p:sp>
        <p:nvSpPr>
          <p:cNvPr id="25" name="Slide Number Placeholder 0"/>
          <p:cNvSpPr>
            <a:spLocks noGrp="1"/>
          </p:cNvSpPr>
          <p:nvPr>
            <p:ph type="sldNum" sz="quarter" idx="4294967295"/>
          </p:nvPr>
        </p:nvSpPr>
        <p:spPr>
          <a:xfrm>
            <a:off x="11567160" y="6528816"/>
            <a:ext cx="800000" cy="300000"/>
          </a:xfrm>
          <a:prstGeom prst="rect">
            <a:avLst/>
          </a:prstGeom>
          <a:extLst>
            <a:ext uri="{C572A759-6A51-4108-AA02-DFA0A04FC94B}">
              <ma14:wrappingTextBoxFlag xmlns:ma14="http://schemas.microsoft.com/office/mac/drawingml/2011/main" xmlns="" val="0"/>
            </a:ext>
          </a:extLst>
        </p:spPr>
        <p:txBody>
          <a:bodyPr/>
          <a:lstStyle>
            <a:lvl1pPr>
              <a:defRPr sz="750">
                <a:solidFill>
                  <a:srgbClr val="667085"/>
                </a:solidFill>
                <a:latin typeface="Aptos"/>
                <a:ea typeface="Aptos"/>
                <a:cs typeface="Aptos"/>
              </a:defRPr>
            </a:lvl1pPr>
          </a:lstStyle>
          <a:p>
            <a:pPr algn="l"/>
            <a:fld id="{F7021451-1387-4CA6-816F-3879F97B5CBC}" type="slidenum">
              <a:rPr lang="en-US" b="0"/>
              <a:t>15</a:t>
            </a:fld>
            <a:endParaRPr lang="en-US"/>
          </a:p>
        </p:txBody>
      </p:sp>
      <p:sp>
        <p:nvSpPr>
          <p:cNvPr id="24" name="Shape 19">
            <a:extLst>
              <a:ext uri="{FF2B5EF4-FFF2-40B4-BE49-F238E27FC236}">
                <a16:creationId xmlns:a16="http://schemas.microsoft.com/office/drawing/2014/main" id="{EB7B59FE-E964-E1E3-96D3-C98D9D7FD32C}"/>
              </a:ext>
            </a:extLst>
          </p:cNvPr>
          <p:cNvSpPr/>
          <p:nvPr/>
        </p:nvSpPr>
        <p:spPr>
          <a:xfrm>
            <a:off x="810635" y="4910328"/>
            <a:ext cx="10652760" cy="658368"/>
          </a:xfrm>
          <a:prstGeom prst="roundRect">
            <a:avLst>
              <a:gd name="adj" fmla="val 18966"/>
            </a:avLst>
          </a:prstGeom>
          <a:solidFill>
            <a:srgbClr val="7BA7BC"/>
          </a:solidFill>
          <a:ln w="12700">
            <a:solidFill>
              <a:srgbClr val="7BA7BC"/>
            </a:solidFill>
            <a:prstDash val="solid"/>
          </a:ln>
        </p:spPr>
        <p:txBody>
          <a:bodyPr/>
          <a:lstStyle/>
          <a:p>
            <a:endParaRPr lang="en-US"/>
          </a:p>
        </p:txBody>
      </p:sp>
      <p:sp>
        <p:nvSpPr>
          <p:cNvPr id="26" name="Text 20">
            <a:extLst>
              <a:ext uri="{FF2B5EF4-FFF2-40B4-BE49-F238E27FC236}">
                <a16:creationId xmlns:a16="http://schemas.microsoft.com/office/drawing/2014/main" id="{1D423DED-FEC6-5F58-AAD8-F9D9BABAAD58}"/>
              </a:ext>
            </a:extLst>
          </p:cNvPr>
          <p:cNvSpPr/>
          <p:nvPr/>
        </p:nvSpPr>
        <p:spPr>
          <a:xfrm>
            <a:off x="810635" y="5115472"/>
            <a:ext cx="10637520" cy="200770"/>
          </a:xfrm>
          <a:prstGeom prst="rect">
            <a:avLst/>
          </a:prstGeom>
          <a:noFill/>
          <a:ln/>
        </p:spPr>
        <p:txBody>
          <a:bodyPr wrap="square" lIns="0" tIns="0" rIns="0" bIns="0" rtlCol="0" anchor="ctr">
            <a:noAutofit/>
          </a:bodyPr>
          <a:lstStyle/>
          <a:p>
            <a:pPr marL="0" indent="0" algn="ctr">
              <a:buNone/>
            </a:pPr>
            <a:r>
              <a:rPr lang="en-US" b="1">
                <a:solidFill>
                  <a:srgbClr val="FFFFFF"/>
                </a:solidFill>
              </a:rPr>
              <a:t>Different pathways. One standard of excellence.</a:t>
            </a: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BED3D-8530-2740-5E2B-E53432DBA361}"/>
            </a:ext>
          </a:extLst>
        </p:cNvPr>
        <p:cNvGrpSpPr/>
        <p:nvPr/>
      </p:nvGrpSpPr>
      <p:grpSpPr>
        <a:xfrm>
          <a:off x="0" y="0"/>
          <a:ext cx="0" cy="0"/>
          <a:chOff x="0" y="0"/>
          <a:chExt cx="0" cy="0"/>
        </a:xfrm>
      </p:grpSpPr>
      <p:sp>
        <p:nvSpPr>
          <p:cNvPr id="113" name="Shape 11">
            <a:extLst>
              <a:ext uri="{FF2B5EF4-FFF2-40B4-BE49-F238E27FC236}">
                <a16:creationId xmlns:a16="http://schemas.microsoft.com/office/drawing/2014/main" id="{BF7E1E8A-4E69-5C08-230A-0D8BAC082EF6}"/>
              </a:ext>
            </a:extLst>
          </p:cNvPr>
          <p:cNvSpPr/>
          <p:nvPr/>
        </p:nvSpPr>
        <p:spPr>
          <a:xfrm>
            <a:off x="847344" y="4635697"/>
            <a:ext cx="2947415" cy="1104541"/>
          </a:xfrm>
          <a:prstGeom prst="roundRect">
            <a:avLst>
              <a:gd name="adj" fmla="val 7742"/>
            </a:avLst>
          </a:prstGeom>
          <a:solidFill>
            <a:srgbClr val="EBFFFE"/>
          </a:solidFill>
          <a:ln w="10160">
            <a:solidFill>
              <a:srgbClr val="D8E1E8"/>
            </a:solidFill>
            <a:prstDash val="solid"/>
          </a:ln>
          <a:effectLst>
            <a:outerShdw blurRad="12700" dist="50800" dir="2700000" algn="bl" rotWithShape="0">
              <a:srgbClr val="D6DEE6">
                <a:alpha val="16000"/>
              </a:srgbClr>
            </a:outerShdw>
          </a:effectLst>
        </p:spPr>
        <p:txBody>
          <a:bodyPr/>
          <a:lstStyle/>
          <a:p>
            <a:endParaRPr lang="en-US"/>
          </a:p>
        </p:txBody>
      </p:sp>
      <p:sp>
        <p:nvSpPr>
          <p:cNvPr id="109" name="Shape 3">
            <a:extLst>
              <a:ext uri="{FF2B5EF4-FFF2-40B4-BE49-F238E27FC236}">
                <a16:creationId xmlns:a16="http://schemas.microsoft.com/office/drawing/2014/main" id="{EA513A2C-3029-9810-5B81-B6FFC54AAF21}"/>
              </a:ext>
            </a:extLst>
          </p:cNvPr>
          <p:cNvSpPr/>
          <p:nvPr/>
        </p:nvSpPr>
        <p:spPr>
          <a:xfrm>
            <a:off x="847344" y="1874210"/>
            <a:ext cx="2947415" cy="1104541"/>
          </a:xfrm>
          <a:prstGeom prst="roundRect">
            <a:avLst>
              <a:gd name="adj" fmla="val 7742"/>
            </a:avLst>
          </a:prstGeom>
          <a:solidFill>
            <a:srgbClr val="EBF9FF"/>
          </a:solidFill>
          <a:ln w="10160">
            <a:solidFill>
              <a:srgbClr val="D8E1E8"/>
            </a:solidFill>
            <a:prstDash val="solid"/>
          </a:ln>
          <a:effectLst>
            <a:outerShdw blurRad="12700" dist="50800" dir="2700000" algn="bl" rotWithShape="0">
              <a:srgbClr val="D6DEE6">
                <a:alpha val="16000"/>
              </a:srgbClr>
            </a:outerShdw>
          </a:effectLst>
        </p:spPr>
        <p:txBody>
          <a:bodyPr/>
          <a:lstStyle/>
          <a:p>
            <a:endParaRPr lang="en-US"/>
          </a:p>
        </p:txBody>
      </p:sp>
      <p:sp>
        <p:nvSpPr>
          <p:cNvPr id="63" name="Text 0">
            <a:extLst>
              <a:ext uri="{FF2B5EF4-FFF2-40B4-BE49-F238E27FC236}">
                <a16:creationId xmlns:a16="http://schemas.microsoft.com/office/drawing/2014/main" id="{A3F720C9-DFA5-BB25-54A3-6F01C3EBDB22}"/>
              </a:ext>
            </a:extLst>
          </p:cNvPr>
          <p:cNvSpPr/>
          <p:nvPr/>
        </p:nvSpPr>
        <p:spPr>
          <a:xfrm>
            <a:off x="664464" y="274320"/>
            <a:ext cx="10789920" cy="365760"/>
          </a:xfrm>
          <a:prstGeom prst="rect">
            <a:avLst/>
          </a:prstGeom>
          <a:noFill/>
          <a:ln/>
        </p:spPr>
        <p:txBody>
          <a:bodyPr wrap="square" lIns="0" tIns="0" rIns="0" bIns="0"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250" b="1" dirty="0">
                <a:solidFill>
                  <a:srgbClr val="00587C"/>
                </a:solidFill>
                <a:latin typeface="Aptos Display"/>
                <a:ea typeface="Aptos Display" pitchFamily="34" charset="-122"/>
                <a:cs typeface="Aptos Display" pitchFamily="34" charset="-120"/>
              </a:rPr>
              <a:t>Outcomes and Early Results</a:t>
            </a:r>
            <a:r>
              <a:rPr lang="en-US" sz="2250" b="1" dirty="0">
                <a:solidFill>
                  <a:srgbClr val="00587C"/>
                </a:solidFill>
                <a:latin typeface="Aptos Display"/>
              </a:rPr>
              <a:t>: Lessons Learned</a:t>
            </a:r>
          </a:p>
        </p:txBody>
      </p:sp>
      <p:sp>
        <p:nvSpPr>
          <p:cNvPr id="64" name="Shape 1">
            <a:extLst>
              <a:ext uri="{FF2B5EF4-FFF2-40B4-BE49-F238E27FC236}">
                <a16:creationId xmlns:a16="http://schemas.microsoft.com/office/drawing/2014/main" id="{7CC123E9-9C28-4DA7-5FF4-B44C6DD84A1E}"/>
              </a:ext>
            </a:extLst>
          </p:cNvPr>
          <p:cNvSpPr/>
          <p:nvPr/>
        </p:nvSpPr>
        <p:spPr>
          <a:xfrm>
            <a:off x="664464" y="822960"/>
            <a:ext cx="10863072" cy="0"/>
          </a:xfrm>
          <a:prstGeom prst="line">
            <a:avLst/>
          </a:prstGeom>
          <a:noFill/>
          <a:ln w="11430">
            <a:solidFill>
              <a:srgbClr val="D6DEE6"/>
            </a:solidFill>
            <a:prstDash val="solid"/>
          </a:ln>
        </p:spPr>
        <p:txBody>
          <a:bodyPr/>
          <a:lstStyle/>
          <a:p>
            <a:endParaRPr lang="en-US"/>
          </a:p>
        </p:txBody>
      </p:sp>
      <p:sp>
        <p:nvSpPr>
          <p:cNvPr id="65" name="Text 2">
            <a:extLst>
              <a:ext uri="{FF2B5EF4-FFF2-40B4-BE49-F238E27FC236}">
                <a16:creationId xmlns:a16="http://schemas.microsoft.com/office/drawing/2014/main" id="{98C49C01-F9C0-7761-B4EB-C680917F6298}"/>
              </a:ext>
            </a:extLst>
          </p:cNvPr>
          <p:cNvSpPr/>
          <p:nvPr/>
        </p:nvSpPr>
        <p:spPr>
          <a:xfrm>
            <a:off x="1149096" y="1024128"/>
            <a:ext cx="9921240" cy="256032"/>
          </a:xfrm>
          <a:prstGeom prst="rect">
            <a:avLst/>
          </a:prstGeom>
          <a:noFill/>
          <a:ln/>
        </p:spPr>
        <p:txBody>
          <a:bodyPr wrap="square" lIns="0" tIns="0" rIns="0" bIns="0" rtlCol="0" anchor="ctr">
            <a:normAutofit lnSpcReduction="10000"/>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i="1">
                <a:solidFill>
                  <a:srgbClr val="344054"/>
                </a:solidFill>
                <a:latin typeface="Aptos" pitchFamily="34" charset="0"/>
                <a:ea typeface="Aptos" pitchFamily="34" charset="-122"/>
                <a:cs typeface="Aptos" pitchFamily="34" charset="-120"/>
              </a:rPr>
              <a:t>Early indicators help us evaluate whether expanded access is supported by student success.</a:t>
            </a:r>
            <a:endParaRPr lang="en-US"/>
          </a:p>
        </p:txBody>
      </p:sp>
      <p:sp>
        <p:nvSpPr>
          <p:cNvPr id="66" name="Text 3">
            <a:extLst>
              <a:ext uri="{FF2B5EF4-FFF2-40B4-BE49-F238E27FC236}">
                <a16:creationId xmlns:a16="http://schemas.microsoft.com/office/drawing/2014/main" id="{E0B12C70-6E2B-71B7-393B-C4D8DFDB96AE}"/>
              </a:ext>
            </a:extLst>
          </p:cNvPr>
          <p:cNvSpPr/>
          <p:nvPr/>
        </p:nvSpPr>
        <p:spPr>
          <a:xfrm>
            <a:off x="847344" y="1517904"/>
            <a:ext cx="3749040" cy="219456"/>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b="1">
                <a:solidFill>
                  <a:schemeClr val="accent1"/>
                </a:solidFill>
                <a:latin typeface="Aptos Display" pitchFamily="34" charset="0"/>
                <a:ea typeface="Aptos Display" pitchFamily="34" charset="-122"/>
                <a:cs typeface="Aptos Display" pitchFamily="34" charset="-120"/>
              </a:rPr>
              <a:t>What we monitor</a:t>
            </a:r>
            <a:endParaRPr lang="en-US">
              <a:solidFill>
                <a:schemeClr val="accent1"/>
              </a:solidFill>
            </a:endParaRPr>
          </a:p>
        </p:txBody>
      </p:sp>
      <p:sp>
        <p:nvSpPr>
          <p:cNvPr id="133" name="Shape 5">
            <a:extLst>
              <a:ext uri="{FF2B5EF4-FFF2-40B4-BE49-F238E27FC236}">
                <a16:creationId xmlns:a16="http://schemas.microsoft.com/office/drawing/2014/main" id="{7DE82095-BCBA-0AD9-A39D-A9BCD2E60A2F}"/>
              </a:ext>
            </a:extLst>
          </p:cNvPr>
          <p:cNvSpPr/>
          <p:nvPr/>
        </p:nvSpPr>
        <p:spPr>
          <a:xfrm>
            <a:off x="967275" y="2255843"/>
            <a:ext cx="536726" cy="475488"/>
          </a:xfrm>
          <a:prstGeom prst="ellipse">
            <a:avLst/>
          </a:prstGeom>
          <a:solidFill>
            <a:srgbClr val="FFFFFF"/>
          </a:solidFill>
          <a:ln w="15240">
            <a:solidFill>
              <a:srgbClr val="00587C"/>
            </a:solidFill>
            <a:prstDash val="solid"/>
          </a:ln>
        </p:spPr>
        <p:txBody>
          <a:bodyPr/>
          <a:lstStyle/>
          <a:p>
            <a:endParaRPr lang="en-US"/>
          </a:p>
        </p:txBody>
      </p:sp>
      <p:sp>
        <p:nvSpPr>
          <p:cNvPr id="111" name="Shape 7">
            <a:extLst>
              <a:ext uri="{FF2B5EF4-FFF2-40B4-BE49-F238E27FC236}">
                <a16:creationId xmlns:a16="http://schemas.microsoft.com/office/drawing/2014/main" id="{B3433A68-064E-1127-E30F-CED4D274D543}"/>
              </a:ext>
            </a:extLst>
          </p:cNvPr>
          <p:cNvSpPr/>
          <p:nvPr/>
        </p:nvSpPr>
        <p:spPr>
          <a:xfrm>
            <a:off x="855774" y="3269610"/>
            <a:ext cx="2947415" cy="1104541"/>
          </a:xfrm>
          <a:prstGeom prst="roundRect">
            <a:avLst>
              <a:gd name="adj" fmla="val 7742"/>
            </a:avLst>
          </a:prstGeom>
          <a:solidFill>
            <a:srgbClr val="FFF1EB"/>
          </a:solidFill>
          <a:ln w="10160">
            <a:solidFill>
              <a:srgbClr val="D8E1E8"/>
            </a:solidFill>
            <a:prstDash val="solid"/>
          </a:ln>
          <a:effectLst>
            <a:outerShdw blurRad="12700" dist="50800" dir="2700000" algn="bl" rotWithShape="0">
              <a:srgbClr val="D6DEE6">
                <a:alpha val="16000"/>
              </a:srgbClr>
            </a:outerShdw>
          </a:effectLst>
        </p:spPr>
        <p:txBody>
          <a:bodyPr/>
          <a:lstStyle/>
          <a:p>
            <a:endParaRPr lang="en-US"/>
          </a:p>
        </p:txBody>
      </p:sp>
      <p:pic>
        <p:nvPicPr>
          <p:cNvPr id="67" name="Image 0">
            <a:extLst>
              <a:ext uri="{FF2B5EF4-FFF2-40B4-BE49-F238E27FC236}">
                <a16:creationId xmlns:a16="http://schemas.microsoft.com/office/drawing/2014/main" id="{157ED850-BE5E-61B9-D7E6-57CA9266C78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8255" y="2363997"/>
            <a:ext cx="266273" cy="266273"/>
          </a:xfrm>
          <a:prstGeom prst="rect">
            <a:avLst/>
          </a:prstGeom>
        </p:spPr>
      </p:pic>
      <p:sp>
        <p:nvSpPr>
          <p:cNvPr id="68" name="Text 6">
            <a:extLst>
              <a:ext uri="{FF2B5EF4-FFF2-40B4-BE49-F238E27FC236}">
                <a16:creationId xmlns:a16="http://schemas.microsoft.com/office/drawing/2014/main" id="{EA567F46-9293-C9E8-4FE7-D665F40FA53C}"/>
              </a:ext>
            </a:extLst>
          </p:cNvPr>
          <p:cNvSpPr/>
          <p:nvPr/>
        </p:nvSpPr>
        <p:spPr>
          <a:xfrm>
            <a:off x="1277640" y="1953322"/>
            <a:ext cx="2441448" cy="201168"/>
          </a:xfrm>
          <a:prstGeom prst="rect">
            <a:avLst/>
          </a:prstGeom>
          <a:noFill/>
          <a:ln/>
        </p:spPr>
        <p:txBody>
          <a:bodyPr wrap="square" lIns="0" tIns="0" rIns="0" bIns="0"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600" b="1">
                <a:solidFill>
                  <a:schemeClr val="accent1"/>
                </a:solidFill>
                <a:latin typeface="Aptos Display" pitchFamily="34" charset="0"/>
                <a:ea typeface="Aptos Display" pitchFamily="34" charset="-122"/>
                <a:cs typeface="Aptos Display" pitchFamily="34" charset="-120"/>
              </a:rPr>
              <a:t>Academic performance</a:t>
            </a:r>
            <a:endParaRPr lang="en-US" sz="1600">
              <a:solidFill>
                <a:schemeClr val="accent1"/>
              </a:solidFill>
            </a:endParaRPr>
          </a:p>
        </p:txBody>
      </p:sp>
      <p:sp>
        <p:nvSpPr>
          <p:cNvPr id="135" name="Shape 5">
            <a:extLst>
              <a:ext uri="{FF2B5EF4-FFF2-40B4-BE49-F238E27FC236}">
                <a16:creationId xmlns:a16="http://schemas.microsoft.com/office/drawing/2014/main" id="{4F27C4E2-BD68-743E-DB47-4184A8232A22}"/>
              </a:ext>
            </a:extLst>
          </p:cNvPr>
          <p:cNvSpPr/>
          <p:nvPr/>
        </p:nvSpPr>
        <p:spPr>
          <a:xfrm>
            <a:off x="983869" y="3660577"/>
            <a:ext cx="536726" cy="475488"/>
          </a:xfrm>
          <a:prstGeom prst="ellipse">
            <a:avLst/>
          </a:prstGeom>
          <a:solidFill>
            <a:srgbClr val="FFFFFF"/>
          </a:solidFill>
          <a:ln w="15240">
            <a:solidFill>
              <a:srgbClr val="FE5000"/>
            </a:solidFill>
            <a:prstDash val="solid"/>
          </a:ln>
        </p:spPr>
        <p:txBody>
          <a:bodyPr/>
          <a:lstStyle/>
          <a:p>
            <a:endParaRPr lang="en-US"/>
          </a:p>
        </p:txBody>
      </p:sp>
      <p:sp>
        <p:nvSpPr>
          <p:cNvPr id="69" name="Text 7">
            <a:extLst>
              <a:ext uri="{FF2B5EF4-FFF2-40B4-BE49-F238E27FC236}">
                <a16:creationId xmlns:a16="http://schemas.microsoft.com/office/drawing/2014/main" id="{2886E0D2-DB26-D4EE-8235-12F49363E8A5}"/>
              </a:ext>
            </a:extLst>
          </p:cNvPr>
          <p:cNvSpPr/>
          <p:nvPr/>
        </p:nvSpPr>
        <p:spPr>
          <a:xfrm>
            <a:off x="1667496" y="2268087"/>
            <a:ext cx="2359153" cy="475488"/>
          </a:xfrm>
          <a:prstGeom prst="rect">
            <a:avLst/>
          </a:prstGeom>
          <a:noFill/>
          <a:ln/>
        </p:spPr>
        <p:txBody>
          <a:bodyPr wrap="square" lIns="127" tIns="127" rIns="127" bIns="127" rtlCol="0" anchor="ctr">
            <a:normAutofit lnSpcReduction="10000"/>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50">
                <a:latin typeface="Aptos" pitchFamily="34" charset="0"/>
                <a:ea typeface="Aptos" pitchFamily="34" charset="-122"/>
                <a:cs typeface="Aptos" pitchFamily="34" charset="-120"/>
              </a:rPr>
              <a:t>Strong GPA performance</a:t>
            </a:r>
            <a:endParaRPr lang="en-US" sz="1050"/>
          </a:p>
          <a:p>
            <a:pPr marL="0" indent="0">
              <a:buNone/>
            </a:pPr>
            <a:r>
              <a:rPr lang="en-US" sz="1050">
                <a:latin typeface="Aptos" pitchFamily="34" charset="0"/>
                <a:ea typeface="Aptos" pitchFamily="34" charset="-122"/>
                <a:cs typeface="Aptos" pitchFamily="34" charset="-120"/>
              </a:rPr>
              <a:t>Comparable academic outcomes</a:t>
            </a:r>
            <a:endParaRPr lang="en-US" sz="1050"/>
          </a:p>
          <a:p>
            <a:pPr marL="0" indent="0">
              <a:buNone/>
            </a:pPr>
            <a:r>
              <a:rPr lang="en-US" sz="1050">
                <a:latin typeface="Aptos" pitchFamily="34" charset="0"/>
                <a:ea typeface="Aptos" pitchFamily="34" charset="-122"/>
                <a:cs typeface="Aptos" pitchFamily="34" charset="-120"/>
              </a:rPr>
              <a:t>Same academic expectations</a:t>
            </a:r>
            <a:endParaRPr lang="en-US" sz="1050"/>
          </a:p>
        </p:txBody>
      </p:sp>
      <p:pic>
        <p:nvPicPr>
          <p:cNvPr id="70" name="Image 1">
            <a:extLst>
              <a:ext uri="{FF2B5EF4-FFF2-40B4-BE49-F238E27FC236}">
                <a16:creationId xmlns:a16="http://schemas.microsoft.com/office/drawing/2014/main" id="{4F07D51A-D7DD-1800-1236-95CFB87931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29077" y="3776692"/>
            <a:ext cx="266273" cy="266273"/>
          </a:xfrm>
          <a:prstGeom prst="rect">
            <a:avLst/>
          </a:prstGeom>
        </p:spPr>
      </p:pic>
      <p:sp>
        <p:nvSpPr>
          <p:cNvPr id="71" name="Text 10">
            <a:extLst>
              <a:ext uri="{FF2B5EF4-FFF2-40B4-BE49-F238E27FC236}">
                <a16:creationId xmlns:a16="http://schemas.microsoft.com/office/drawing/2014/main" id="{EF5BA73F-5D18-23A1-672E-5676D0D63464}"/>
              </a:ext>
            </a:extLst>
          </p:cNvPr>
          <p:cNvSpPr/>
          <p:nvPr/>
        </p:nvSpPr>
        <p:spPr>
          <a:xfrm>
            <a:off x="1509302" y="3352213"/>
            <a:ext cx="1645921" cy="241230"/>
          </a:xfrm>
          <a:prstGeom prst="rect">
            <a:avLst/>
          </a:prstGeom>
          <a:noFill/>
          <a:ln/>
        </p:spPr>
        <p:txBody>
          <a:bodyPr wrap="square" lIns="0" tIns="0" rIns="0" bIns="0" rtlCol="0" anchor="ctr">
            <a:normAutofit lnSpcReduction="10000"/>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600" b="1">
                <a:solidFill>
                  <a:schemeClr val="accent1"/>
                </a:solidFill>
                <a:latin typeface="Aptos Display" pitchFamily="34" charset="0"/>
                <a:ea typeface="Aptos Display" pitchFamily="34" charset="-122"/>
                <a:cs typeface="Aptos Display" pitchFamily="34" charset="-120"/>
              </a:rPr>
              <a:t>Student success</a:t>
            </a:r>
            <a:endParaRPr lang="en-US" sz="1600">
              <a:solidFill>
                <a:schemeClr val="accent1"/>
              </a:solidFill>
            </a:endParaRPr>
          </a:p>
        </p:txBody>
      </p:sp>
      <p:sp>
        <p:nvSpPr>
          <p:cNvPr id="119" name="Shape 5">
            <a:extLst>
              <a:ext uri="{FF2B5EF4-FFF2-40B4-BE49-F238E27FC236}">
                <a16:creationId xmlns:a16="http://schemas.microsoft.com/office/drawing/2014/main" id="{4E5802F8-59B4-4499-D1FC-3C8AF6980DBA}"/>
              </a:ext>
            </a:extLst>
          </p:cNvPr>
          <p:cNvSpPr/>
          <p:nvPr/>
        </p:nvSpPr>
        <p:spPr>
          <a:xfrm>
            <a:off x="1009277" y="5049338"/>
            <a:ext cx="536726" cy="475488"/>
          </a:xfrm>
          <a:prstGeom prst="ellipse">
            <a:avLst/>
          </a:prstGeom>
          <a:solidFill>
            <a:srgbClr val="FFFFFF"/>
          </a:solidFill>
          <a:ln w="15240">
            <a:solidFill>
              <a:srgbClr val="00587C"/>
            </a:solidFill>
            <a:prstDash val="solid"/>
          </a:ln>
        </p:spPr>
        <p:txBody>
          <a:bodyPr/>
          <a:lstStyle/>
          <a:p>
            <a:endParaRPr lang="en-US"/>
          </a:p>
        </p:txBody>
      </p:sp>
      <p:sp>
        <p:nvSpPr>
          <p:cNvPr id="72" name="Text 11">
            <a:extLst>
              <a:ext uri="{FF2B5EF4-FFF2-40B4-BE49-F238E27FC236}">
                <a16:creationId xmlns:a16="http://schemas.microsoft.com/office/drawing/2014/main" id="{7B27E235-BB7E-B81C-CCCF-7C45381598BF}"/>
              </a:ext>
            </a:extLst>
          </p:cNvPr>
          <p:cNvSpPr/>
          <p:nvPr/>
        </p:nvSpPr>
        <p:spPr>
          <a:xfrm>
            <a:off x="1667497" y="3690644"/>
            <a:ext cx="2359152" cy="475488"/>
          </a:xfrm>
          <a:prstGeom prst="rect">
            <a:avLst/>
          </a:prstGeom>
          <a:noFill/>
          <a:ln/>
        </p:spPr>
        <p:txBody>
          <a:bodyPr wrap="square" lIns="127" tIns="127" rIns="127" bIns="127" rtlCol="0" anchor="ctr">
            <a:normAutofit lnSpcReduction="10000"/>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50">
                <a:latin typeface="Aptos"/>
              </a:rPr>
              <a:t>Persistence and retention</a:t>
            </a:r>
            <a:endParaRPr lang="en-US"/>
          </a:p>
          <a:p>
            <a:pPr marL="0" indent="0">
              <a:buNone/>
            </a:pPr>
            <a:r>
              <a:rPr lang="en-US" sz="1050">
                <a:latin typeface="Aptos" pitchFamily="34" charset="0"/>
                <a:ea typeface="Aptos" pitchFamily="34" charset="-122"/>
                <a:cs typeface="Aptos" pitchFamily="34" charset="-120"/>
              </a:rPr>
              <a:t>Progression toward graduation</a:t>
            </a:r>
            <a:endParaRPr lang="en-US" sz="1050"/>
          </a:p>
          <a:p>
            <a:pPr marL="0" indent="0">
              <a:buNone/>
            </a:pPr>
            <a:r>
              <a:rPr lang="en-US" sz="1050">
                <a:latin typeface="Aptos" pitchFamily="34" charset="0"/>
                <a:ea typeface="Aptos" pitchFamily="34" charset="-122"/>
                <a:cs typeface="Aptos" pitchFamily="34" charset="-120"/>
              </a:rPr>
              <a:t>Student support and monitoring</a:t>
            </a:r>
            <a:endParaRPr lang="en-US" sz="1050"/>
          </a:p>
        </p:txBody>
      </p:sp>
      <p:pic>
        <p:nvPicPr>
          <p:cNvPr id="73" name="Image 2">
            <a:extLst>
              <a:ext uri="{FF2B5EF4-FFF2-40B4-BE49-F238E27FC236}">
                <a16:creationId xmlns:a16="http://schemas.microsoft.com/office/drawing/2014/main" id="{F1C2960A-9322-6057-4A8C-610A42ACDEA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49625" y="5148295"/>
            <a:ext cx="266273" cy="266273"/>
          </a:xfrm>
          <a:prstGeom prst="rect">
            <a:avLst/>
          </a:prstGeom>
        </p:spPr>
      </p:pic>
      <p:sp>
        <p:nvSpPr>
          <p:cNvPr id="74" name="Text 14">
            <a:extLst>
              <a:ext uri="{FF2B5EF4-FFF2-40B4-BE49-F238E27FC236}">
                <a16:creationId xmlns:a16="http://schemas.microsoft.com/office/drawing/2014/main" id="{97A8A383-45FA-E68A-9595-95BDC66B898A}"/>
              </a:ext>
            </a:extLst>
          </p:cNvPr>
          <p:cNvSpPr/>
          <p:nvPr/>
        </p:nvSpPr>
        <p:spPr>
          <a:xfrm>
            <a:off x="1457487" y="4724341"/>
            <a:ext cx="1639208" cy="232621"/>
          </a:xfrm>
          <a:prstGeom prst="rect">
            <a:avLst/>
          </a:prstGeom>
          <a:noFill/>
          <a:ln/>
        </p:spPr>
        <p:txBody>
          <a:bodyPr wrap="square" lIns="0" tIns="0" rIns="0" bIns="0"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600" b="1">
                <a:solidFill>
                  <a:schemeClr val="accent1"/>
                </a:solidFill>
                <a:latin typeface="Aptos Display" pitchFamily="34" charset="0"/>
                <a:ea typeface="Aptos Display" pitchFamily="34" charset="-122"/>
                <a:cs typeface="Aptos Display" pitchFamily="34" charset="-120"/>
              </a:rPr>
              <a:t>Workforce impact</a:t>
            </a:r>
            <a:endParaRPr lang="en-US" sz="1600">
              <a:solidFill>
                <a:schemeClr val="accent1"/>
              </a:solidFill>
            </a:endParaRPr>
          </a:p>
        </p:txBody>
      </p:sp>
      <p:sp>
        <p:nvSpPr>
          <p:cNvPr id="75" name="Text 15">
            <a:extLst>
              <a:ext uri="{FF2B5EF4-FFF2-40B4-BE49-F238E27FC236}">
                <a16:creationId xmlns:a16="http://schemas.microsoft.com/office/drawing/2014/main" id="{DB488D21-D98A-5C10-8411-CEBDAE983A87}"/>
              </a:ext>
            </a:extLst>
          </p:cNvPr>
          <p:cNvSpPr/>
          <p:nvPr/>
        </p:nvSpPr>
        <p:spPr>
          <a:xfrm>
            <a:off x="1677503" y="5076776"/>
            <a:ext cx="1985755" cy="475488"/>
          </a:xfrm>
          <a:prstGeom prst="rect">
            <a:avLst/>
          </a:prstGeom>
          <a:noFill/>
          <a:ln/>
        </p:spPr>
        <p:txBody>
          <a:bodyPr wrap="square" lIns="127" tIns="127" rIns="127" bIns="127" rtlCol="0" anchor="ctr">
            <a:normAutofit lnSpcReduction="10000"/>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50">
                <a:latin typeface="Aptos" pitchFamily="34" charset="0"/>
                <a:ea typeface="Aptos" pitchFamily="34" charset="-122"/>
                <a:cs typeface="Aptos" pitchFamily="34" charset="-120"/>
              </a:rPr>
              <a:t>Graduates pursuing licensure</a:t>
            </a:r>
            <a:endParaRPr lang="en-US" sz="1050"/>
          </a:p>
          <a:p>
            <a:pPr marL="0" indent="0">
              <a:buNone/>
            </a:pPr>
            <a:r>
              <a:rPr lang="en-US" sz="1050">
                <a:latin typeface="Aptos" pitchFamily="34" charset="0"/>
                <a:ea typeface="Aptos" pitchFamily="34" charset="-122"/>
                <a:cs typeface="Aptos" pitchFamily="34" charset="-120"/>
              </a:rPr>
              <a:t>Expanded counselor workforce</a:t>
            </a:r>
            <a:endParaRPr lang="en-US" sz="1050"/>
          </a:p>
          <a:p>
            <a:pPr marL="0" indent="0">
              <a:buNone/>
            </a:pPr>
            <a:r>
              <a:rPr lang="en-US" sz="1050">
                <a:latin typeface="Aptos" pitchFamily="34" charset="0"/>
                <a:ea typeface="Aptos" pitchFamily="34" charset="-122"/>
                <a:cs typeface="Aptos" pitchFamily="34" charset="-120"/>
              </a:rPr>
              <a:t>Greater community impact</a:t>
            </a:r>
            <a:endParaRPr lang="en-US" sz="1050"/>
          </a:p>
        </p:txBody>
      </p:sp>
      <p:sp>
        <p:nvSpPr>
          <p:cNvPr id="76" name="Shape 16">
            <a:extLst>
              <a:ext uri="{FF2B5EF4-FFF2-40B4-BE49-F238E27FC236}">
                <a16:creationId xmlns:a16="http://schemas.microsoft.com/office/drawing/2014/main" id="{11DAE987-00DD-BEF8-18F2-40272E96FDA6}"/>
              </a:ext>
            </a:extLst>
          </p:cNvPr>
          <p:cNvSpPr/>
          <p:nvPr/>
        </p:nvSpPr>
        <p:spPr>
          <a:xfrm>
            <a:off x="4244704" y="1581912"/>
            <a:ext cx="0" cy="4531212"/>
          </a:xfrm>
          <a:prstGeom prst="line">
            <a:avLst/>
          </a:prstGeom>
          <a:noFill/>
          <a:ln w="11430">
            <a:solidFill>
              <a:srgbClr val="D6DEE6"/>
            </a:solidFill>
            <a:prstDash val="solid"/>
          </a:ln>
        </p:spPr>
        <p:txBody>
          <a:bodyPr/>
          <a:lstStyle/>
          <a:p>
            <a:endParaRPr lang="en-US"/>
          </a:p>
        </p:txBody>
      </p:sp>
      <p:sp>
        <p:nvSpPr>
          <p:cNvPr id="98" name="Text 45">
            <a:extLst>
              <a:ext uri="{FF2B5EF4-FFF2-40B4-BE49-F238E27FC236}">
                <a16:creationId xmlns:a16="http://schemas.microsoft.com/office/drawing/2014/main" id="{3D2EAF73-449A-2A75-B084-057B3002A56A}"/>
              </a:ext>
            </a:extLst>
          </p:cNvPr>
          <p:cNvSpPr/>
          <p:nvPr/>
        </p:nvSpPr>
        <p:spPr>
          <a:xfrm>
            <a:off x="1542288" y="5769864"/>
            <a:ext cx="9098280" cy="137160"/>
          </a:xfrm>
          <a:prstGeom prst="rect">
            <a:avLst/>
          </a:prstGeom>
          <a:noFill/>
          <a:ln/>
        </p:spPr>
        <p:txBody>
          <a:bodyPr wrap="square" lIns="0" tIns="0" rIns="0" bIns="0" rtlCol="0" anchor="ctr">
            <a:normAutofit fontScale="85000" lnSpcReduction="20000"/>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140" b="1">
                <a:solidFill>
                  <a:srgbClr val="FFFFFF"/>
                </a:solidFill>
                <a:latin typeface="Aptos Display" pitchFamily="34" charset="0"/>
                <a:ea typeface="Aptos Display" pitchFamily="34" charset="-122"/>
                <a:cs typeface="Aptos Display" pitchFamily="34" charset="-120"/>
              </a:rPr>
              <a:t>Measured outcomes. Meaningful impact. Continued monitoring.</a:t>
            </a:r>
            <a:endParaRPr lang="en-US" sz="1140"/>
          </a:p>
        </p:txBody>
      </p:sp>
      <p:sp>
        <p:nvSpPr>
          <p:cNvPr id="151" name="Shape 19">
            <a:extLst>
              <a:ext uri="{FF2B5EF4-FFF2-40B4-BE49-F238E27FC236}">
                <a16:creationId xmlns:a16="http://schemas.microsoft.com/office/drawing/2014/main" id="{257C2102-06F4-5B00-A4A8-11D48C8C6943}"/>
              </a:ext>
            </a:extLst>
          </p:cNvPr>
          <p:cNvSpPr/>
          <p:nvPr/>
        </p:nvSpPr>
        <p:spPr>
          <a:xfrm>
            <a:off x="4381990" y="5315636"/>
            <a:ext cx="7151661" cy="658368"/>
          </a:xfrm>
          <a:prstGeom prst="roundRect">
            <a:avLst>
              <a:gd name="adj" fmla="val 18966"/>
            </a:avLst>
          </a:prstGeom>
          <a:solidFill>
            <a:srgbClr val="7BA7BC"/>
          </a:solidFill>
          <a:ln w="12700">
            <a:solidFill>
              <a:srgbClr val="7BA7BC"/>
            </a:solidFill>
            <a:prstDash val="solid"/>
          </a:ln>
        </p:spPr>
        <p:txBody>
          <a:bodyPr/>
          <a:lstStyle/>
          <a:p>
            <a:endParaRPr lang="en-US"/>
          </a:p>
        </p:txBody>
      </p:sp>
      <p:sp>
        <p:nvSpPr>
          <p:cNvPr id="153" name="Text 20">
            <a:extLst>
              <a:ext uri="{FF2B5EF4-FFF2-40B4-BE49-F238E27FC236}">
                <a16:creationId xmlns:a16="http://schemas.microsoft.com/office/drawing/2014/main" id="{A7129CFC-781B-8437-741B-E6514B85255F}"/>
              </a:ext>
            </a:extLst>
          </p:cNvPr>
          <p:cNvSpPr/>
          <p:nvPr/>
        </p:nvSpPr>
        <p:spPr>
          <a:xfrm>
            <a:off x="4593137" y="5520780"/>
            <a:ext cx="6640623" cy="200770"/>
          </a:xfrm>
          <a:prstGeom prst="rect">
            <a:avLst/>
          </a:prstGeom>
          <a:noFill/>
          <a:ln/>
        </p:spPr>
        <p:txBody>
          <a:bodyPr wrap="square" lIns="0" tIns="0" rIns="0" bIns="0" rtlCol="0" anchor="ctr">
            <a:noAutofit/>
          </a:bodyPr>
          <a:lstStyle/>
          <a:p>
            <a:pPr marL="0" indent="0" algn="ctr">
              <a:buNone/>
            </a:pPr>
            <a:r>
              <a:rPr lang="en-US" b="1">
                <a:solidFill>
                  <a:srgbClr val="FFFFFF"/>
                </a:solidFill>
              </a:rPr>
              <a:t>Access expanded. Standards maintained. Outcomes monitored.</a:t>
            </a:r>
            <a:endParaRPr lang="en-US"/>
          </a:p>
        </p:txBody>
      </p:sp>
      <p:sp>
        <p:nvSpPr>
          <p:cNvPr id="2" name="Text 20">
            <a:extLst>
              <a:ext uri="{FF2B5EF4-FFF2-40B4-BE49-F238E27FC236}">
                <a16:creationId xmlns:a16="http://schemas.microsoft.com/office/drawing/2014/main" id="{B191F49B-ECBF-892C-8E73-D674D4819D9F}"/>
              </a:ext>
            </a:extLst>
          </p:cNvPr>
          <p:cNvSpPr/>
          <p:nvPr/>
        </p:nvSpPr>
        <p:spPr>
          <a:xfrm>
            <a:off x="4514614" y="1512660"/>
            <a:ext cx="3657600" cy="237744"/>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b="1">
                <a:solidFill>
                  <a:schemeClr val="accent1"/>
                </a:solidFill>
                <a:latin typeface="Aptos Display" pitchFamily="34" charset="0"/>
              </a:rPr>
              <a:t>What Early Results</a:t>
            </a:r>
            <a:r>
              <a:rPr lang="en-US" sz="1150" b="1" kern="0" spc="130">
                <a:solidFill>
                  <a:srgbClr val="0077A8"/>
                </a:solidFill>
              </a:rPr>
              <a:t> </a:t>
            </a:r>
            <a:r>
              <a:rPr lang="en-US" b="1">
                <a:solidFill>
                  <a:schemeClr val="accent1"/>
                </a:solidFill>
                <a:latin typeface="Aptos Display" pitchFamily="34" charset="0"/>
              </a:rPr>
              <a:t>Show</a:t>
            </a:r>
          </a:p>
        </p:txBody>
      </p:sp>
      <p:sp>
        <p:nvSpPr>
          <p:cNvPr id="3" name="Text 21">
            <a:extLst>
              <a:ext uri="{FF2B5EF4-FFF2-40B4-BE49-F238E27FC236}">
                <a16:creationId xmlns:a16="http://schemas.microsoft.com/office/drawing/2014/main" id="{3535C588-1757-4DE3-2DC7-B44D853BE03D}"/>
              </a:ext>
            </a:extLst>
          </p:cNvPr>
          <p:cNvSpPr/>
          <p:nvPr/>
        </p:nvSpPr>
        <p:spPr>
          <a:xfrm>
            <a:off x="4508652" y="1787167"/>
            <a:ext cx="6019908" cy="45720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400" b="1">
                <a:solidFill>
                  <a:srgbClr val="103B5C"/>
                </a:solidFill>
              </a:rPr>
              <a:t>Comparable performance</a:t>
            </a:r>
            <a:endParaRPr lang="en-US" sz="2400"/>
          </a:p>
        </p:txBody>
      </p:sp>
      <p:sp>
        <p:nvSpPr>
          <p:cNvPr id="4" name="Text 22">
            <a:extLst>
              <a:ext uri="{FF2B5EF4-FFF2-40B4-BE49-F238E27FC236}">
                <a16:creationId xmlns:a16="http://schemas.microsoft.com/office/drawing/2014/main" id="{FCBB0AD1-78C2-FFAA-0B2D-C684A47F087E}"/>
              </a:ext>
            </a:extLst>
          </p:cNvPr>
          <p:cNvSpPr/>
          <p:nvPr/>
        </p:nvSpPr>
        <p:spPr>
          <a:xfrm>
            <a:off x="4520710" y="2333569"/>
            <a:ext cx="7006826" cy="512064"/>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500">
                <a:solidFill>
                  <a:srgbClr val="26394A"/>
                </a:solidFill>
              </a:rPr>
              <a:t>AAP students are demonstrating academic performance comparable to traditionally admitted students.</a:t>
            </a:r>
            <a:endParaRPr lang="en-US" sz="1500"/>
          </a:p>
        </p:txBody>
      </p:sp>
      <p:pic>
        <p:nvPicPr>
          <p:cNvPr id="5" name="Image 3">
            <a:extLst>
              <a:ext uri="{FF2B5EF4-FFF2-40B4-BE49-F238E27FC236}">
                <a16:creationId xmlns:a16="http://schemas.microsoft.com/office/drawing/2014/main" id="{32F8CBFE-B468-95AF-9B0C-A8A4DF85318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630680" y="3341516"/>
            <a:ext cx="164592" cy="164592"/>
          </a:xfrm>
          <a:prstGeom prst="rect">
            <a:avLst/>
          </a:prstGeom>
        </p:spPr>
      </p:pic>
      <p:sp>
        <p:nvSpPr>
          <p:cNvPr id="6" name="Text 24">
            <a:extLst>
              <a:ext uri="{FF2B5EF4-FFF2-40B4-BE49-F238E27FC236}">
                <a16:creationId xmlns:a16="http://schemas.microsoft.com/office/drawing/2014/main" id="{BD94F74E-93E5-7984-9330-1256B2F6F949}"/>
              </a:ext>
            </a:extLst>
          </p:cNvPr>
          <p:cNvSpPr/>
          <p:nvPr/>
        </p:nvSpPr>
        <p:spPr>
          <a:xfrm>
            <a:off x="5042160" y="3250076"/>
            <a:ext cx="1874520" cy="27432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400" b="1">
                <a:solidFill>
                  <a:schemeClr val="accent1"/>
                </a:solidFill>
              </a:rPr>
              <a:t>Progress toward completion</a:t>
            </a:r>
            <a:endParaRPr lang="en-US" sz="1400">
              <a:solidFill>
                <a:schemeClr val="accent1"/>
              </a:solidFill>
            </a:endParaRPr>
          </a:p>
        </p:txBody>
      </p:sp>
      <p:sp>
        <p:nvSpPr>
          <p:cNvPr id="7" name="Text 25">
            <a:extLst>
              <a:ext uri="{FF2B5EF4-FFF2-40B4-BE49-F238E27FC236}">
                <a16:creationId xmlns:a16="http://schemas.microsoft.com/office/drawing/2014/main" id="{799D7CDB-01F7-39C1-CDA2-E21B8195EC36}"/>
              </a:ext>
            </a:extLst>
          </p:cNvPr>
          <p:cNvSpPr/>
          <p:nvPr/>
        </p:nvSpPr>
        <p:spPr>
          <a:xfrm>
            <a:off x="7234754" y="3163450"/>
            <a:ext cx="4292781" cy="41148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400"/>
              <a:t>Students are progressing through the program.</a:t>
            </a:r>
          </a:p>
        </p:txBody>
      </p:sp>
      <p:sp>
        <p:nvSpPr>
          <p:cNvPr id="9" name="Text 27">
            <a:extLst>
              <a:ext uri="{FF2B5EF4-FFF2-40B4-BE49-F238E27FC236}">
                <a16:creationId xmlns:a16="http://schemas.microsoft.com/office/drawing/2014/main" id="{53A71928-26E8-8B43-F67E-AD0B6A755DD3}"/>
              </a:ext>
            </a:extLst>
          </p:cNvPr>
          <p:cNvSpPr/>
          <p:nvPr/>
        </p:nvSpPr>
        <p:spPr>
          <a:xfrm>
            <a:off x="5042160" y="3908444"/>
            <a:ext cx="1985364" cy="241478"/>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400" b="1">
                <a:solidFill>
                  <a:schemeClr val="accent1"/>
                </a:solidFill>
              </a:rPr>
              <a:t>Successful course completion</a:t>
            </a:r>
            <a:endParaRPr lang="en-US" sz="1400">
              <a:solidFill>
                <a:schemeClr val="accent1"/>
              </a:solidFill>
            </a:endParaRPr>
          </a:p>
        </p:txBody>
      </p:sp>
      <p:sp>
        <p:nvSpPr>
          <p:cNvPr id="10" name="Text 28">
            <a:extLst>
              <a:ext uri="{FF2B5EF4-FFF2-40B4-BE49-F238E27FC236}">
                <a16:creationId xmlns:a16="http://schemas.microsoft.com/office/drawing/2014/main" id="{78A8CC31-E2C0-6E6C-B21A-419AB4A898D3}"/>
              </a:ext>
            </a:extLst>
          </p:cNvPr>
          <p:cNvSpPr/>
          <p:nvPr/>
        </p:nvSpPr>
        <p:spPr>
          <a:xfrm>
            <a:off x="7234754" y="3784867"/>
            <a:ext cx="4264767" cy="41148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400"/>
              <a:t>Students are meeting graduate-level expectations.</a:t>
            </a:r>
          </a:p>
        </p:txBody>
      </p:sp>
      <p:sp>
        <p:nvSpPr>
          <p:cNvPr id="12" name="Text 30">
            <a:extLst>
              <a:ext uri="{FF2B5EF4-FFF2-40B4-BE49-F238E27FC236}">
                <a16:creationId xmlns:a16="http://schemas.microsoft.com/office/drawing/2014/main" id="{49A224D2-688F-8EAA-3834-C4E544D22A6E}"/>
              </a:ext>
            </a:extLst>
          </p:cNvPr>
          <p:cNvSpPr/>
          <p:nvPr/>
        </p:nvSpPr>
        <p:spPr>
          <a:xfrm>
            <a:off x="5042160" y="4566812"/>
            <a:ext cx="1874520" cy="27432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400" b="1">
                <a:solidFill>
                  <a:schemeClr val="accent1"/>
                </a:solidFill>
              </a:rPr>
              <a:t>Monitoring continues</a:t>
            </a:r>
            <a:endParaRPr lang="en-US" sz="1400">
              <a:solidFill>
                <a:schemeClr val="accent1"/>
              </a:solidFill>
            </a:endParaRPr>
          </a:p>
        </p:txBody>
      </p:sp>
      <p:sp>
        <p:nvSpPr>
          <p:cNvPr id="13" name="Text 31">
            <a:extLst>
              <a:ext uri="{FF2B5EF4-FFF2-40B4-BE49-F238E27FC236}">
                <a16:creationId xmlns:a16="http://schemas.microsoft.com/office/drawing/2014/main" id="{A56300DE-662C-6910-33A8-7BB5DB5EB859}"/>
              </a:ext>
            </a:extLst>
          </p:cNvPr>
          <p:cNvSpPr/>
          <p:nvPr/>
        </p:nvSpPr>
        <p:spPr>
          <a:xfrm>
            <a:off x="7255007" y="4422126"/>
            <a:ext cx="4244513" cy="41148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400"/>
              <a:t>Academic performance, persistence, and student support remain under review.</a:t>
            </a:r>
          </a:p>
        </p:txBody>
      </p:sp>
      <p:sp>
        <p:nvSpPr>
          <p:cNvPr id="21" name="Shape 3">
            <a:extLst>
              <a:ext uri="{FF2B5EF4-FFF2-40B4-BE49-F238E27FC236}">
                <a16:creationId xmlns:a16="http://schemas.microsoft.com/office/drawing/2014/main" id="{9F13F1A9-AF4E-99E7-838C-169F438FAD18}"/>
              </a:ext>
            </a:extLst>
          </p:cNvPr>
          <p:cNvSpPr/>
          <p:nvPr/>
        </p:nvSpPr>
        <p:spPr>
          <a:xfrm>
            <a:off x="9158020" y="1466067"/>
            <a:ext cx="2186636" cy="698153"/>
          </a:xfrm>
          <a:prstGeom prst="roundRect">
            <a:avLst>
              <a:gd name="adj" fmla="val 7742"/>
            </a:avLst>
          </a:prstGeom>
          <a:solidFill>
            <a:srgbClr val="EBF9FF"/>
          </a:solidFill>
          <a:ln w="10160">
            <a:solidFill>
              <a:srgbClr val="D8E1E8"/>
            </a:solidFill>
            <a:prstDash val="solid"/>
          </a:ln>
          <a:effectLst>
            <a:outerShdw blurRad="12700" dist="50800" dir="2700000" algn="bl" rotWithShape="0">
              <a:srgbClr val="D6DEE6">
                <a:alpha val="16000"/>
              </a:srgbClr>
            </a:outerShdw>
          </a:effectLst>
        </p:spPr>
        <p:txBody>
          <a:bodyPr/>
          <a:lstStyle/>
          <a:p>
            <a:endParaRPr lang="en-US"/>
          </a:p>
        </p:txBody>
      </p:sp>
      <p:sp>
        <p:nvSpPr>
          <p:cNvPr id="23" name="Text 6">
            <a:extLst>
              <a:ext uri="{FF2B5EF4-FFF2-40B4-BE49-F238E27FC236}">
                <a16:creationId xmlns:a16="http://schemas.microsoft.com/office/drawing/2014/main" id="{30B08B34-D648-DAFE-5872-12343CB75B44}"/>
              </a:ext>
            </a:extLst>
          </p:cNvPr>
          <p:cNvSpPr/>
          <p:nvPr/>
        </p:nvSpPr>
        <p:spPr>
          <a:xfrm>
            <a:off x="9315634" y="1604522"/>
            <a:ext cx="539336" cy="443531"/>
          </a:xfrm>
          <a:prstGeom prst="rect">
            <a:avLst/>
          </a:prstGeom>
          <a:noFill/>
          <a:ln/>
        </p:spPr>
        <p:txBody>
          <a:bodyPr wrap="square" lIns="0" tIns="0" rIns="0" bIns="0"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74675" indent="-574675">
              <a:buNone/>
            </a:pPr>
            <a:r>
              <a:rPr lang="en-US" sz="3600" b="1">
                <a:solidFill>
                  <a:schemeClr val="accent1"/>
                </a:solidFill>
                <a:latin typeface="Aptos Display" pitchFamily="34" charset="0"/>
                <a:ea typeface="Aptos Display" pitchFamily="34" charset="-122"/>
                <a:cs typeface="Aptos Display" pitchFamily="34" charset="-120"/>
              </a:rPr>
              <a:t>86</a:t>
            </a:r>
            <a:endParaRPr lang="en-US" sz="1400">
              <a:solidFill>
                <a:schemeClr val="accent1"/>
              </a:solidFill>
            </a:endParaRPr>
          </a:p>
        </p:txBody>
      </p:sp>
      <p:sp>
        <p:nvSpPr>
          <p:cNvPr id="25" name="Text 6">
            <a:extLst>
              <a:ext uri="{FF2B5EF4-FFF2-40B4-BE49-F238E27FC236}">
                <a16:creationId xmlns:a16="http://schemas.microsoft.com/office/drawing/2014/main" id="{DED23FFE-6CFB-8527-A4FB-21EEFF2394F8}"/>
              </a:ext>
            </a:extLst>
          </p:cNvPr>
          <p:cNvSpPr/>
          <p:nvPr/>
        </p:nvSpPr>
        <p:spPr>
          <a:xfrm>
            <a:off x="9938011" y="1747132"/>
            <a:ext cx="1378631" cy="214246"/>
          </a:xfrm>
          <a:prstGeom prst="rect">
            <a:avLst/>
          </a:prstGeom>
          <a:noFill/>
          <a:ln/>
        </p:spPr>
        <p:txBody>
          <a:bodyPr wrap="square" lIns="0" tIns="0" rIns="0" bIns="0"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None/>
            </a:pPr>
            <a:r>
              <a:rPr lang="en-US" sz="1600" b="1">
                <a:solidFill>
                  <a:schemeClr val="accent1"/>
                </a:solidFill>
                <a:latin typeface="Aptos Display" pitchFamily="34" charset="0"/>
                <a:ea typeface="Aptos Display" pitchFamily="34" charset="-122"/>
                <a:cs typeface="Aptos Display" pitchFamily="34" charset="-120"/>
              </a:rPr>
              <a:t>AAP students to date</a:t>
            </a:r>
            <a:endParaRPr lang="en-US" sz="1600">
              <a:solidFill>
                <a:schemeClr val="accent1"/>
              </a:solidFill>
            </a:endParaRPr>
          </a:p>
        </p:txBody>
      </p:sp>
      <p:sp>
        <p:nvSpPr>
          <p:cNvPr id="27" name="Shape 5">
            <a:extLst>
              <a:ext uri="{FF2B5EF4-FFF2-40B4-BE49-F238E27FC236}">
                <a16:creationId xmlns:a16="http://schemas.microsoft.com/office/drawing/2014/main" id="{1F05ABB7-4217-36B5-16DA-35A6ADBAA7A6}"/>
              </a:ext>
            </a:extLst>
          </p:cNvPr>
          <p:cNvSpPr/>
          <p:nvPr/>
        </p:nvSpPr>
        <p:spPr>
          <a:xfrm>
            <a:off x="4381990" y="3131446"/>
            <a:ext cx="536726" cy="475488"/>
          </a:xfrm>
          <a:prstGeom prst="ellipse">
            <a:avLst/>
          </a:prstGeom>
          <a:solidFill>
            <a:schemeClr val="accent1"/>
          </a:solidFill>
          <a:ln w="15240">
            <a:solidFill>
              <a:srgbClr val="00587C"/>
            </a:solidFill>
            <a:prstDash val="solid"/>
          </a:ln>
        </p:spPr>
        <p:txBody>
          <a:bodyPr/>
          <a:lstStyle/>
          <a:p>
            <a:endParaRPr lang="en-US"/>
          </a:p>
        </p:txBody>
      </p:sp>
      <p:pic>
        <p:nvPicPr>
          <p:cNvPr id="29" name="Image 0" descr="Checkmark with solid fill">
            <a:extLst>
              <a:ext uri="{FF2B5EF4-FFF2-40B4-BE49-F238E27FC236}">
                <a16:creationId xmlns:a16="http://schemas.microsoft.com/office/drawing/2014/main" id="{0DE54E42-AF3F-6E4C-E249-2D731C3C28CA}"/>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4512970" y="3239600"/>
            <a:ext cx="266273" cy="266273"/>
          </a:xfrm>
          <a:prstGeom prst="rect">
            <a:avLst/>
          </a:prstGeom>
        </p:spPr>
      </p:pic>
      <p:sp>
        <p:nvSpPr>
          <p:cNvPr id="41" name="Shape 5">
            <a:extLst>
              <a:ext uri="{FF2B5EF4-FFF2-40B4-BE49-F238E27FC236}">
                <a16:creationId xmlns:a16="http://schemas.microsoft.com/office/drawing/2014/main" id="{BDCA65D6-7CA4-0706-92EA-044CCFB1A1FF}"/>
              </a:ext>
            </a:extLst>
          </p:cNvPr>
          <p:cNvSpPr/>
          <p:nvPr/>
        </p:nvSpPr>
        <p:spPr>
          <a:xfrm>
            <a:off x="4381990" y="3746160"/>
            <a:ext cx="536726" cy="475488"/>
          </a:xfrm>
          <a:prstGeom prst="ellipse">
            <a:avLst/>
          </a:prstGeom>
          <a:solidFill>
            <a:schemeClr val="accent1"/>
          </a:solidFill>
          <a:ln w="15240">
            <a:solidFill>
              <a:srgbClr val="00587C"/>
            </a:solidFill>
            <a:prstDash val="solid"/>
          </a:ln>
        </p:spPr>
        <p:txBody>
          <a:bodyPr/>
          <a:lstStyle/>
          <a:p>
            <a:endParaRPr lang="en-US"/>
          </a:p>
        </p:txBody>
      </p:sp>
      <p:pic>
        <p:nvPicPr>
          <p:cNvPr id="43" name="Image 0" descr="Checkmark with solid fill">
            <a:extLst>
              <a:ext uri="{FF2B5EF4-FFF2-40B4-BE49-F238E27FC236}">
                <a16:creationId xmlns:a16="http://schemas.microsoft.com/office/drawing/2014/main" id="{1E2518CE-3605-22E6-8BAE-53EFD480CCB9}"/>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4520710" y="3852945"/>
            <a:ext cx="266273" cy="266273"/>
          </a:xfrm>
          <a:prstGeom prst="rect">
            <a:avLst/>
          </a:prstGeom>
        </p:spPr>
      </p:pic>
      <p:sp>
        <p:nvSpPr>
          <p:cNvPr id="45" name="Shape 5">
            <a:extLst>
              <a:ext uri="{FF2B5EF4-FFF2-40B4-BE49-F238E27FC236}">
                <a16:creationId xmlns:a16="http://schemas.microsoft.com/office/drawing/2014/main" id="{5AB74FAE-64BD-9657-C47D-9248B8D7724B}"/>
              </a:ext>
            </a:extLst>
          </p:cNvPr>
          <p:cNvSpPr/>
          <p:nvPr/>
        </p:nvSpPr>
        <p:spPr>
          <a:xfrm>
            <a:off x="4377672" y="4396048"/>
            <a:ext cx="536726" cy="475488"/>
          </a:xfrm>
          <a:prstGeom prst="ellipse">
            <a:avLst/>
          </a:prstGeom>
          <a:solidFill>
            <a:schemeClr val="accent1"/>
          </a:solidFill>
          <a:ln w="15240">
            <a:solidFill>
              <a:srgbClr val="00587C"/>
            </a:solidFill>
            <a:prstDash val="solid"/>
          </a:ln>
        </p:spPr>
        <p:txBody>
          <a:bodyPr/>
          <a:lstStyle/>
          <a:p>
            <a:endParaRPr lang="en-US"/>
          </a:p>
        </p:txBody>
      </p:sp>
      <p:pic>
        <p:nvPicPr>
          <p:cNvPr id="47" name="Image 0" descr="Checkmark with solid fill">
            <a:extLst>
              <a:ext uri="{FF2B5EF4-FFF2-40B4-BE49-F238E27FC236}">
                <a16:creationId xmlns:a16="http://schemas.microsoft.com/office/drawing/2014/main" id="{75270361-B228-33F9-F437-F31C2D43BA97}"/>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4508652" y="4504202"/>
            <a:ext cx="266273" cy="266273"/>
          </a:xfrm>
          <a:prstGeom prst="rect">
            <a:avLst/>
          </a:prstGeom>
        </p:spPr>
      </p:pic>
    </p:spTree>
    <p:extLst>
      <p:ext uri="{BB962C8B-B14F-4D97-AF65-F5344CB8AC3E}">
        <p14:creationId xmlns:p14="http://schemas.microsoft.com/office/powerpoint/2010/main" val="1085780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7C40D-5EB1-8835-D52D-8DAC9C9204BD}"/>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0B31C541-AB13-F504-E16A-578C28F6CBE5}"/>
              </a:ext>
            </a:extLst>
          </p:cNvPr>
          <p:cNvSpPr/>
          <p:nvPr/>
        </p:nvSpPr>
        <p:spPr>
          <a:xfrm>
            <a:off x="658368" y="594360"/>
            <a:ext cx="10835640" cy="502920"/>
          </a:xfrm>
          <a:prstGeom prst="rect">
            <a:avLst/>
          </a:prstGeom>
          <a:noFill/>
          <a:ln/>
        </p:spPr>
        <p:txBody>
          <a:bodyPr wrap="square" lIns="0" tIns="0" rIns="0" bIns="0" rtlCol="0" anchor="ctr"/>
          <a:lstStyle/>
          <a:p>
            <a:r>
              <a:rPr lang="en-US" sz="2500" b="1">
                <a:solidFill>
                  <a:srgbClr val="00587C"/>
                </a:solidFill>
                <a:latin typeface="Aptos Display" pitchFamily="34" charset="0"/>
                <a:ea typeface="Aptos Display" pitchFamily="34" charset="-122"/>
                <a:cs typeface="Aptos Display" pitchFamily="34" charset="-120"/>
              </a:rPr>
              <a:t>Important Considerations: Counselor Licensure</a:t>
            </a:r>
            <a:endParaRPr lang="en-US" sz="2500"/>
          </a:p>
        </p:txBody>
      </p:sp>
      <p:sp>
        <p:nvSpPr>
          <p:cNvPr id="4" name="Shape 2">
            <a:extLst>
              <a:ext uri="{FF2B5EF4-FFF2-40B4-BE49-F238E27FC236}">
                <a16:creationId xmlns:a16="http://schemas.microsoft.com/office/drawing/2014/main" id="{B6ECAEFF-25B9-12B8-FA3E-FD0B73108FC0}"/>
              </a:ext>
            </a:extLst>
          </p:cNvPr>
          <p:cNvSpPr/>
          <p:nvPr/>
        </p:nvSpPr>
        <p:spPr>
          <a:xfrm>
            <a:off x="658368" y="1207008"/>
            <a:ext cx="10881360" cy="0"/>
          </a:xfrm>
          <a:prstGeom prst="line">
            <a:avLst/>
          </a:prstGeom>
          <a:noFill/>
          <a:ln w="12700">
            <a:solidFill>
              <a:srgbClr val="D6DEE6"/>
            </a:solidFill>
            <a:prstDash val="solid"/>
          </a:ln>
        </p:spPr>
        <p:txBody>
          <a:bodyPr/>
          <a:lstStyle/>
          <a:p>
            <a:endParaRPr lang="en-US"/>
          </a:p>
        </p:txBody>
      </p:sp>
      <p:sp>
        <p:nvSpPr>
          <p:cNvPr id="5" name="Shape 3">
            <a:extLst>
              <a:ext uri="{FF2B5EF4-FFF2-40B4-BE49-F238E27FC236}">
                <a16:creationId xmlns:a16="http://schemas.microsoft.com/office/drawing/2014/main" id="{CE48E570-D549-CF01-0A89-E888D4F10BF9}"/>
              </a:ext>
            </a:extLst>
          </p:cNvPr>
          <p:cNvSpPr/>
          <p:nvPr/>
        </p:nvSpPr>
        <p:spPr>
          <a:xfrm>
            <a:off x="914400" y="1874210"/>
            <a:ext cx="4800600" cy="1417320"/>
          </a:xfrm>
          <a:prstGeom prst="roundRect">
            <a:avLst>
              <a:gd name="adj" fmla="val 7742"/>
            </a:avLst>
          </a:prstGeom>
          <a:solidFill>
            <a:srgbClr val="EBF9FF"/>
          </a:solidFill>
          <a:ln w="10160">
            <a:solidFill>
              <a:srgbClr val="D8E1E8"/>
            </a:solidFill>
            <a:prstDash val="solid"/>
          </a:ln>
          <a:effectLst>
            <a:outerShdw blurRad="12700" dist="50800" dir="2700000" algn="bl" rotWithShape="0">
              <a:srgbClr val="D6DEE6">
                <a:alpha val="16000"/>
              </a:srgbClr>
            </a:outerShdw>
          </a:effectLst>
        </p:spPr>
        <p:txBody>
          <a:bodyPr/>
          <a:lstStyle/>
          <a:p>
            <a:endParaRPr lang="en-US"/>
          </a:p>
        </p:txBody>
      </p:sp>
      <p:sp>
        <p:nvSpPr>
          <p:cNvPr id="6" name="Shape 4">
            <a:extLst>
              <a:ext uri="{FF2B5EF4-FFF2-40B4-BE49-F238E27FC236}">
                <a16:creationId xmlns:a16="http://schemas.microsoft.com/office/drawing/2014/main" id="{07A0D199-41CF-2C22-A0DD-75CB8BA607DF}"/>
              </a:ext>
            </a:extLst>
          </p:cNvPr>
          <p:cNvSpPr/>
          <p:nvPr/>
        </p:nvSpPr>
        <p:spPr>
          <a:xfrm>
            <a:off x="1078992" y="2038802"/>
            <a:ext cx="502920" cy="502920"/>
          </a:xfrm>
          <a:prstGeom prst="ellipse">
            <a:avLst/>
          </a:prstGeom>
          <a:solidFill>
            <a:srgbClr val="FFFFFF"/>
          </a:solidFill>
          <a:ln w="15240">
            <a:solidFill>
              <a:schemeClr val="accent1"/>
            </a:solidFill>
            <a:prstDash val="solid"/>
          </a:ln>
        </p:spPr>
        <p:txBody>
          <a:bodyPr/>
          <a:lstStyle/>
          <a:p>
            <a:endParaRPr lang="en-US"/>
          </a:p>
        </p:txBody>
      </p:sp>
      <p:sp>
        <p:nvSpPr>
          <p:cNvPr id="8" name="Text 5">
            <a:extLst>
              <a:ext uri="{FF2B5EF4-FFF2-40B4-BE49-F238E27FC236}">
                <a16:creationId xmlns:a16="http://schemas.microsoft.com/office/drawing/2014/main" id="{0BC71101-2086-4A25-44B2-C5D9A73A3213}"/>
              </a:ext>
            </a:extLst>
          </p:cNvPr>
          <p:cNvSpPr/>
          <p:nvPr/>
        </p:nvSpPr>
        <p:spPr>
          <a:xfrm>
            <a:off x="1673352" y="2148530"/>
            <a:ext cx="3840480" cy="301752"/>
          </a:xfrm>
          <a:prstGeom prst="rect">
            <a:avLst/>
          </a:prstGeom>
          <a:noFill/>
          <a:ln/>
        </p:spPr>
        <p:txBody>
          <a:bodyPr wrap="square" lIns="254" tIns="254" rIns="254" bIns="254" rtlCol="0" anchor="ctr">
            <a:normAutofit lnSpcReduction="10000"/>
          </a:bodyPr>
          <a:lstStyle/>
          <a:p>
            <a:pPr marL="0" indent="0">
              <a:buNone/>
            </a:pPr>
            <a:r>
              <a:rPr lang="en-US" sz="2000" b="1">
                <a:solidFill>
                  <a:schemeClr val="accent1"/>
                </a:solidFill>
                <a:latin typeface="Aptos" pitchFamily="34" charset="0"/>
                <a:ea typeface="Aptos" pitchFamily="34" charset="-122"/>
                <a:cs typeface="Aptos" pitchFamily="34" charset="-120"/>
              </a:rPr>
              <a:t>State requirements</a:t>
            </a:r>
            <a:endParaRPr lang="en-US" sz="2000">
              <a:solidFill>
                <a:schemeClr val="accent1"/>
              </a:solidFill>
            </a:endParaRPr>
          </a:p>
        </p:txBody>
      </p:sp>
      <p:sp>
        <p:nvSpPr>
          <p:cNvPr id="9" name="Text 6">
            <a:extLst>
              <a:ext uri="{FF2B5EF4-FFF2-40B4-BE49-F238E27FC236}">
                <a16:creationId xmlns:a16="http://schemas.microsoft.com/office/drawing/2014/main" id="{3CE983A3-930F-8735-3170-B1978033B4D8}"/>
              </a:ext>
            </a:extLst>
          </p:cNvPr>
          <p:cNvSpPr/>
          <p:nvPr/>
        </p:nvSpPr>
        <p:spPr>
          <a:xfrm>
            <a:off x="1115568" y="2477714"/>
            <a:ext cx="4398264" cy="667512"/>
          </a:xfrm>
          <a:prstGeom prst="rect">
            <a:avLst/>
          </a:prstGeom>
          <a:noFill/>
          <a:ln/>
        </p:spPr>
        <p:txBody>
          <a:bodyPr wrap="square" lIns="254" tIns="254" rIns="254" bIns="254" rtlCol="0" anchor="ctr">
            <a:normAutofit/>
          </a:bodyPr>
          <a:lstStyle/>
          <a:p>
            <a:pPr marL="0" indent="0">
              <a:buNone/>
            </a:pPr>
            <a:r>
              <a:rPr lang="en-US" sz="1400">
                <a:solidFill>
                  <a:srgbClr val="344054"/>
                </a:solidFill>
                <a:latin typeface="Aptos" pitchFamily="34" charset="0"/>
                <a:ea typeface="Aptos" pitchFamily="34" charset="-122"/>
                <a:cs typeface="Aptos" pitchFamily="34" charset="-120"/>
              </a:rPr>
              <a:t>Licensure rules are state-specific and may include degree or prerequisite expectations.</a:t>
            </a:r>
          </a:p>
        </p:txBody>
      </p:sp>
      <p:sp>
        <p:nvSpPr>
          <p:cNvPr id="10" name="Shape 7">
            <a:extLst>
              <a:ext uri="{FF2B5EF4-FFF2-40B4-BE49-F238E27FC236}">
                <a16:creationId xmlns:a16="http://schemas.microsoft.com/office/drawing/2014/main" id="{00E3515F-BFA3-2539-8A5D-8E2F42A8FB65}"/>
              </a:ext>
            </a:extLst>
          </p:cNvPr>
          <p:cNvSpPr/>
          <p:nvPr/>
        </p:nvSpPr>
        <p:spPr>
          <a:xfrm>
            <a:off x="6446520" y="1874210"/>
            <a:ext cx="4800600" cy="1417320"/>
          </a:xfrm>
          <a:prstGeom prst="roundRect">
            <a:avLst>
              <a:gd name="adj" fmla="val 7742"/>
            </a:avLst>
          </a:prstGeom>
          <a:solidFill>
            <a:srgbClr val="FFF1EB"/>
          </a:solidFill>
          <a:ln w="10160">
            <a:solidFill>
              <a:srgbClr val="D8E1E8"/>
            </a:solidFill>
            <a:prstDash val="solid"/>
          </a:ln>
          <a:effectLst>
            <a:outerShdw blurRad="12700" dist="50800" dir="2700000" algn="bl" rotWithShape="0">
              <a:srgbClr val="D6DEE6">
                <a:alpha val="16000"/>
              </a:srgbClr>
            </a:outerShdw>
          </a:effectLst>
        </p:spPr>
        <p:txBody>
          <a:bodyPr/>
          <a:lstStyle/>
          <a:p>
            <a:endParaRPr lang="en-US"/>
          </a:p>
        </p:txBody>
      </p:sp>
      <p:sp>
        <p:nvSpPr>
          <p:cNvPr id="11" name="Shape 8">
            <a:extLst>
              <a:ext uri="{FF2B5EF4-FFF2-40B4-BE49-F238E27FC236}">
                <a16:creationId xmlns:a16="http://schemas.microsoft.com/office/drawing/2014/main" id="{A2715364-A131-C48F-2B1F-7858B2B33C0C}"/>
              </a:ext>
            </a:extLst>
          </p:cNvPr>
          <p:cNvSpPr/>
          <p:nvPr/>
        </p:nvSpPr>
        <p:spPr>
          <a:xfrm>
            <a:off x="6611112" y="2038802"/>
            <a:ext cx="502920" cy="502920"/>
          </a:xfrm>
          <a:prstGeom prst="ellipse">
            <a:avLst/>
          </a:prstGeom>
          <a:solidFill>
            <a:srgbClr val="FFFFFF"/>
          </a:solidFill>
          <a:ln w="15240">
            <a:solidFill>
              <a:srgbClr val="FE5000"/>
            </a:solidFill>
            <a:prstDash val="solid"/>
          </a:ln>
        </p:spPr>
        <p:txBody>
          <a:bodyPr/>
          <a:lstStyle/>
          <a:p>
            <a:endParaRPr lang="en-US"/>
          </a:p>
        </p:txBody>
      </p:sp>
      <p:sp>
        <p:nvSpPr>
          <p:cNvPr id="13" name="Text 9">
            <a:extLst>
              <a:ext uri="{FF2B5EF4-FFF2-40B4-BE49-F238E27FC236}">
                <a16:creationId xmlns:a16="http://schemas.microsoft.com/office/drawing/2014/main" id="{A2FC13D8-A161-0213-9DEE-C9B892F88C2C}"/>
              </a:ext>
            </a:extLst>
          </p:cNvPr>
          <p:cNvSpPr/>
          <p:nvPr/>
        </p:nvSpPr>
        <p:spPr>
          <a:xfrm>
            <a:off x="7223760" y="2116527"/>
            <a:ext cx="3840480" cy="301752"/>
          </a:xfrm>
          <a:prstGeom prst="rect">
            <a:avLst/>
          </a:prstGeom>
          <a:noFill/>
          <a:ln/>
        </p:spPr>
        <p:txBody>
          <a:bodyPr wrap="square" lIns="254" tIns="254" rIns="254" bIns="254" rtlCol="0" anchor="ctr">
            <a:noAutofit/>
          </a:bodyPr>
          <a:lstStyle/>
          <a:p>
            <a:pPr marL="0" indent="0">
              <a:buNone/>
            </a:pPr>
            <a:r>
              <a:rPr lang="en-US" sz="2000" b="1">
                <a:solidFill>
                  <a:schemeClr val="accent1"/>
                </a:solidFill>
                <a:latin typeface="Aptos" pitchFamily="34" charset="0"/>
                <a:ea typeface="Aptos" pitchFamily="34" charset="-122"/>
                <a:cs typeface="Aptos" pitchFamily="34" charset="-120"/>
              </a:rPr>
              <a:t>Student Advising</a:t>
            </a:r>
          </a:p>
        </p:txBody>
      </p:sp>
      <p:sp>
        <p:nvSpPr>
          <p:cNvPr id="14" name="Text 10">
            <a:extLst>
              <a:ext uri="{FF2B5EF4-FFF2-40B4-BE49-F238E27FC236}">
                <a16:creationId xmlns:a16="http://schemas.microsoft.com/office/drawing/2014/main" id="{1179A07A-3E51-1591-4B4F-722B8B151D71}"/>
              </a:ext>
            </a:extLst>
          </p:cNvPr>
          <p:cNvSpPr/>
          <p:nvPr/>
        </p:nvSpPr>
        <p:spPr>
          <a:xfrm>
            <a:off x="6647688" y="2477714"/>
            <a:ext cx="4398264" cy="667512"/>
          </a:xfrm>
          <a:prstGeom prst="rect">
            <a:avLst/>
          </a:prstGeom>
          <a:noFill/>
          <a:ln/>
        </p:spPr>
        <p:txBody>
          <a:bodyPr wrap="square" lIns="254" tIns="254" rIns="254" bIns="254" rtlCol="0" anchor="ctr">
            <a:normAutofit/>
          </a:bodyPr>
          <a:lstStyle/>
          <a:p>
            <a:pPr marL="0" indent="0">
              <a:buNone/>
            </a:pPr>
            <a:r>
              <a:rPr lang="en-US" sz="1400">
                <a:solidFill>
                  <a:srgbClr val="344054"/>
                </a:solidFill>
                <a:latin typeface="Aptos" pitchFamily="34" charset="0"/>
                <a:ea typeface="Aptos" pitchFamily="34" charset="-122"/>
                <a:cs typeface="Aptos" pitchFamily="34" charset="-120"/>
              </a:rPr>
              <a:t>Applicants and students are guided to verify requirements in the state where they plan to practice.</a:t>
            </a:r>
          </a:p>
        </p:txBody>
      </p:sp>
      <p:sp>
        <p:nvSpPr>
          <p:cNvPr id="15" name="Shape 11">
            <a:extLst>
              <a:ext uri="{FF2B5EF4-FFF2-40B4-BE49-F238E27FC236}">
                <a16:creationId xmlns:a16="http://schemas.microsoft.com/office/drawing/2014/main" id="{25C34C4F-BD2E-0EA2-08E6-BF24AA78078D}"/>
              </a:ext>
            </a:extLst>
          </p:cNvPr>
          <p:cNvSpPr/>
          <p:nvPr/>
        </p:nvSpPr>
        <p:spPr>
          <a:xfrm>
            <a:off x="914400" y="3541002"/>
            <a:ext cx="4800600" cy="1417320"/>
          </a:xfrm>
          <a:prstGeom prst="roundRect">
            <a:avLst>
              <a:gd name="adj" fmla="val 7742"/>
            </a:avLst>
          </a:prstGeom>
          <a:solidFill>
            <a:srgbClr val="EBFFFE"/>
          </a:solidFill>
          <a:ln w="10160">
            <a:solidFill>
              <a:srgbClr val="D8E1E8"/>
            </a:solidFill>
            <a:prstDash val="solid"/>
          </a:ln>
          <a:effectLst>
            <a:outerShdw blurRad="12700" dist="50800" dir="2700000" algn="bl" rotWithShape="0">
              <a:srgbClr val="D6DEE6">
                <a:alpha val="16000"/>
              </a:srgbClr>
            </a:outerShdw>
          </a:effectLst>
        </p:spPr>
        <p:txBody>
          <a:bodyPr/>
          <a:lstStyle/>
          <a:p>
            <a:endParaRPr lang="en-US"/>
          </a:p>
        </p:txBody>
      </p:sp>
      <p:sp>
        <p:nvSpPr>
          <p:cNvPr id="16" name="Shape 12">
            <a:extLst>
              <a:ext uri="{FF2B5EF4-FFF2-40B4-BE49-F238E27FC236}">
                <a16:creationId xmlns:a16="http://schemas.microsoft.com/office/drawing/2014/main" id="{153AE91A-700B-6D17-AC24-15935A23C0FF}"/>
              </a:ext>
            </a:extLst>
          </p:cNvPr>
          <p:cNvSpPr/>
          <p:nvPr/>
        </p:nvSpPr>
        <p:spPr>
          <a:xfrm>
            <a:off x="1078992" y="3705594"/>
            <a:ext cx="502920" cy="502920"/>
          </a:xfrm>
          <a:prstGeom prst="ellipse">
            <a:avLst/>
          </a:prstGeom>
          <a:solidFill>
            <a:srgbClr val="FFFFFF"/>
          </a:solidFill>
          <a:ln w="15240">
            <a:solidFill>
              <a:srgbClr val="00CDBD"/>
            </a:solidFill>
            <a:prstDash val="solid"/>
          </a:ln>
        </p:spPr>
        <p:txBody>
          <a:bodyPr/>
          <a:lstStyle/>
          <a:p>
            <a:endParaRPr lang="en-US"/>
          </a:p>
        </p:txBody>
      </p:sp>
      <p:sp>
        <p:nvSpPr>
          <p:cNvPr id="18" name="Text 13">
            <a:extLst>
              <a:ext uri="{FF2B5EF4-FFF2-40B4-BE49-F238E27FC236}">
                <a16:creationId xmlns:a16="http://schemas.microsoft.com/office/drawing/2014/main" id="{AB15278B-8C83-66A6-E0E7-D11A919059D5}"/>
              </a:ext>
            </a:extLst>
          </p:cNvPr>
          <p:cNvSpPr/>
          <p:nvPr/>
        </p:nvSpPr>
        <p:spPr>
          <a:xfrm>
            <a:off x="1673352" y="3797034"/>
            <a:ext cx="3840480" cy="301752"/>
          </a:xfrm>
          <a:prstGeom prst="rect">
            <a:avLst/>
          </a:prstGeom>
          <a:noFill/>
          <a:ln/>
        </p:spPr>
        <p:txBody>
          <a:bodyPr wrap="square" lIns="254" tIns="254" rIns="254" bIns="254" rtlCol="0" anchor="ctr">
            <a:noAutofit/>
          </a:bodyPr>
          <a:lstStyle/>
          <a:p>
            <a:pPr marL="0" indent="0">
              <a:buNone/>
            </a:pPr>
            <a:r>
              <a:rPr lang="en-US" sz="2000" b="1">
                <a:solidFill>
                  <a:schemeClr val="accent1"/>
                </a:solidFill>
                <a:latin typeface="Aptos" pitchFamily="34" charset="0"/>
                <a:ea typeface="Aptos" pitchFamily="34" charset="-122"/>
                <a:cs typeface="Aptos" pitchFamily="34" charset="-120"/>
              </a:rPr>
              <a:t>Outcome monitoring</a:t>
            </a:r>
            <a:endParaRPr lang="en-US" sz="2000">
              <a:solidFill>
                <a:schemeClr val="accent1"/>
              </a:solidFill>
            </a:endParaRPr>
          </a:p>
        </p:txBody>
      </p:sp>
      <p:sp>
        <p:nvSpPr>
          <p:cNvPr id="19" name="Text 14">
            <a:extLst>
              <a:ext uri="{FF2B5EF4-FFF2-40B4-BE49-F238E27FC236}">
                <a16:creationId xmlns:a16="http://schemas.microsoft.com/office/drawing/2014/main" id="{46B6AB14-4D9D-2706-6094-00185E8CE27A}"/>
              </a:ext>
            </a:extLst>
          </p:cNvPr>
          <p:cNvSpPr/>
          <p:nvPr/>
        </p:nvSpPr>
        <p:spPr>
          <a:xfrm>
            <a:off x="1115568" y="4144506"/>
            <a:ext cx="4398264" cy="667512"/>
          </a:xfrm>
          <a:prstGeom prst="rect">
            <a:avLst/>
          </a:prstGeom>
          <a:noFill/>
          <a:ln/>
        </p:spPr>
        <p:txBody>
          <a:bodyPr wrap="square" lIns="254" tIns="254" rIns="254" bIns="254" rtlCol="0" anchor="ctr">
            <a:normAutofit/>
          </a:bodyPr>
          <a:lstStyle/>
          <a:p>
            <a:pPr marL="0" indent="0">
              <a:buNone/>
            </a:pPr>
            <a:r>
              <a:rPr lang="en-US" sz="1400">
                <a:solidFill>
                  <a:srgbClr val="344054"/>
                </a:solidFill>
                <a:latin typeface="Aptos" pitchFamily="34" charset="0"/>
                <a:ea typeface="Aptos" pitchFamily="34" charset="-122"/>
                <a:cs typeface="Aptos" pitchFamily="34" charset="-120"/>
              </a:rPr>
              <a:t>HBFGS monitors student progress, licensure outcomes, and indicators of student success.</a:t>
            </a:r>
          </a:p>
        </p:txBody>
      </p:sp>
      <p:sp>
        <p:nvSpPr>
          <p:cNvPr id="20" name="Shape 15">
            <a:extLst>
              <a:ext uri="{FF2B5EF4-FFF2-40B4-BE49-F238E27FC236}">
                <a16:creationId xmlns:a16="http://schemas.microsoft.com/office/drawing/2014/main" id="{026307EC-FB20-B9D2-153D-436CB2D77FC3}"/>
              </a:ext>
            </a:extLst>
          </p:cNvPr>
          <p:cNvSpPr/>
          <p:nvPr/>
        </p:nvSpPr>
        <p:spPr>
          <a:xfrm>
            <a:off x="6446520" y="3533847"/>
            <a:ext cx="4800600" cy="1417320"/>
          </a:xfrm>
          <a:prstGeom prst="roundRect">
            <a:avLst>
              <a:gd name="adj" fmla="val 7742"/>
            </a:avLst>
          </a:prstGeom>
          <a:solidFill>
            <a:srgbClr val="F5F0FA"/>
          </a:solidFill>
          <a:ln w="10160">
            <a:solidFill>
              <a:srgbClr val="D8E1E8"/>
            </a:solidFill>
            <a:prstDash val="solid"/>
          </a:ln>
          <a:effectLst>
            <a:outerShdw blurRad="12700" dist="50800" dir="2700000" algn="bl" rotWithShape="0">
              <a:srgbClr val="D6DEE6">
                <a:alpha val="16000"/>
              </a:srgbClr>
            </a:outerShdw>
          </a:effectLst>
        </p:spPr>
        <p:txBody>
          <a:bodyPr/>
          <a:lstStyle/>
          <a:p>
            <a:endParaRPr lang="en-US"/>
          </a:p>
        </p:txBody>
      </p:sp>
      <p:sp>
        <p:nvSpPr>
          <p:cNvPr id="21" name="Shape 16">
            <a:extLst>
              <a:ext uri="{FF2B5EF4-FFF2-40B4-BE49-F238E27FC236}">
                <a16:creationId xmlns:a16="http://schemas.microsoft.com/office/drawing/2014/main" id="{F3CE9C5B-93F8-BFE8-4550-D315567CD14C}"/>
              </a:ext>
            </a:extLst>
          </p:cNvPr>
          <p:cNvSpPr/>
          <p:nvPr/>
        </p:nvSpPr>
        <p:spPr>
          <a:xfrm>
            <a:off x="6611112" y="3698439"/>
            <a:ext cx="502920" cy="502920"/>
          </a:xfrm>
          <a:prstGeom prst="ellipse">
            <a:avLst/>
          </a:prstGeom>
          <a:solidFill>
            <a:srgbClr val="FFFFFF"/>
          </a:solidFill>
          <a:ln w="15240">
            <a:solidFill>
              <a:srgbClr val="753BBD"/>
            </a:solidFill>
            <a:prstDash val="solid"/>
          </a:ln>
        </p:spPr>
        <p:txBody>
          <a:bodyPr/>
          <a:lstStyle/>
          <a:p>
            <a:endParaRPr lang="en-US"/>
          </a:p>
        </p:txBody>
      </p:sp>
      <p:sp>
        <p:nvSpPr>
          <p:cNvPr id="23" name="Text 17">
            <a:extLst>
              <a:ext uri="{FF2B5EF4-FFF2-40B4-BE49-F238E27FC236}">
                <a16:creationId xmlns:a16="http://schemas.microsoft.com/office/drawing/2014/main" id="{03BA84BB-02EC-98CD-5CFB-9362707B260F}"/>
              </a:ext>
            </a:extLst>
          </p:cNvPr>
          <p:cNvSpPr/>
          <p:nvPr/>
        </p:nvSpPr>
        <p:spPr>
          <a:xfrm>
            <a:off x="7205472" y="3826455"/>
            <a:ext cx="3840480" cy="301752"/>
          </a:xfrm>
          <a:prstGeom prst="rect">
            <a:avLst/>
          </a:prstGeom>
          <a:noFill/>
          <a:ln/>
        </p:spPr>
        <p:txBody>
          <a:bodyPr wrap="square" lIns="254" tIns="254" rIns="254" bIns="254" rtlCol="0" anchor="ctr">
            <a:noAutofit/>
          </a:bodyPr>
          <a:lstStyle/>
          <a:p>
            <a:pPr marL="0" indent="0">
              <a:buNone/>
            </a:pPr>
            <a:r>
              <a:rPr lang="en-US" sz="2000" b="1">
                <a:solidFill>
                  <a:schemeClr val="accent1"/>
                </a:solidFill>
                <a:latin typeface="Aptos" pitchFamily="34" charset="0"/>
                <a:ea typeface="Aptos" pitchFamily="34" charset="-122"/>
                <a:cs typeface="Aptos" pitchFamily="34" charset="-120"/>
              </a:rPr>
              <a:t>Continuous review</a:t>
            </a:r>
            <a:endParaRPr lang="en-US" sz="2000">
              <a:solidFill>
                <a:schemeClr val="accent1"/>
              </a:solidFill>
            </a:endParaRPr>
          </a:p>
        </p:txBody>
      </p:sp>
      <p:sp>
        <p:nvSpPr>
          <p:cNvPr id="24" name="Text 18">
            <a:extLst>
              <a:ext uri="{FF2B5EF4-FFF2-40B4-BE49-F238E27FC236}">
                <a16:creationId xmlns:a16="http://schemas.microsoft.com/office/drawing/2014/main" id="{FB91EDD9-3884-B258-2B6E-8A860155ACFD}"/>
              </a:ext>
            </a:extLst>
          </p:cNvPr>
          <p:cNvSpPr/>
          <p:nvPr/>
        </p:nvSpPr>
        <p:spPr>
          <a:xfrm>
            <a:off x="6647688" y="4137351"/>
            <a:ext cx="4398264" cy="667512"/>
          </a:xfrm>
          <a:prstGeom prst="rect">
            <a:avLst/>
          </a:prstGeom>
          <a:noFill/>
          <a:ln/>
        </p:spPr>
        <p:txBody>
          <a:bodyPr wrap="square" lIns="254" tIns="254" rIns="254" bIns="254" rtlCol="0" anchor="ctr">
            <a:normAutofit/>
          </a:bodyPr>
          <a:lstStyle/>
          <a:p>
            <a:pPr marL="0" indent="0">
              <a:buNone/>
            </a:pPr>
            <a:r>
              <a:rPr lang="en-US" sz="1400">
                <a:solidFill>
                  <a:srgbClr val="344054"/>
                </a:solidFill>
                <a:latin typeface="Aptos" pitchFamily="34" charset="0"/>
                <a:ea typeface="Aptos" pitchFamily="34" charset="-122"/>
                <a:cs typeface="Aptos" pitchFamily="34" charset="-120"/>
              </a:rPr>
              <a:t>The pathway is evaluated and refined as requirements, outcomes, and risks evolve.</a:t>
            </a:r>
          </a:p>
        </p:txBody>
      </p:sp>
      <p:sp>
        <p:nvSpPr>
          <p:cNvPr id="27" name="Slide Number Placeholder 0">
            <a:extLst>
              <a:ext uri="{FF2B5EF4-FFF2-40B4-BE49-F238E27FC236}">
                <a16:creationId xmlns:a16="http://schemas.microsoft.com/office/drawing/2014/main" id="{74DE18C6-AB17-A829-85D1-EAB33753E49B}"/>
              </a:ext>
            </a:extLst>
          </p:cNvPr>
          <p:cNvSpPr>
            <a:spLocks noGrp="1"/>
          </p:cNvSpPr>
          <p:nvPr>
            <p:ph type="sldNum" sz="quarter" idx="4294967295"/>
          </p:nvPr>
        </p:nvSpPr>
        <p:spPr>
          <a:xfrm>
            <a:off x="11567160" y="6528816"/>
            <a:ext cx="800000" cy="300000"/>
          </a:xfrm>
          <a:prstGeom prst="rect">
            <a:avLst/>
          </a:prstGeom>
          <a:extLst>
            <a:ext uri="{C572A759-6A51-4108-AA02-DFA0A04FC94B}">
              <ma14:wrappingTextBoxFlag xmlns:ma14="http://schemas.microsoft.com/office/mac/drawingml/2011/main" xmlns="" val="0"/>
            </a:ext>
          </a:extLst>
        </p:spPr>
        <p:txBody>
          <a:bodyPr/>
          <a:lstStyle>
            <a:lvl1pPr>
              <a:defRPr sz="750">
                <a:solidFill>
                  <a:srgbClr val="667085"/>
                </a:solidFill>
                <a:latin typeface="Aptos"/>
                <a:ea typeface="Aptos"/>
                <a:cs typeface="Aptos"/>
              </a:defRPr>
            </a:lvl1pPr>
          </a:lstStyle>
          <a:p>
            <a:pPr algn="l"/>
            <a:fld id="{F7021451-1387-4CA6-816F-3879F97B5CBC}" type="slidenum">
              <a:rPr lang="en-US" b="0"/>
              <a:t>17</a:t>
            </a:fld>
            <a:endParaRPr lang="en-US"/>
          </a:p>
        </p:txBody>
      </p:sp>
      <p:sp>
        <p:nvSpPr>
          <p:cNvPr id="32" name="Shape 19">
            <a:extLst>
              <a:ext uri="{FF2B5EF4-FFF2-40B4-BE49-F238E27FC236}">
                <a16:creationId xmlns:a16="http://schemas.microsoft.com/office/drawing/2014/main" id="{15B6CC7E-0BA4-727A-DB72-58B72C571741}"/>
              </a:ext>
            </a:extLst>
          </p:cNvPr>
          <p:cNvSpPr/>
          <p:nvPr/>
        </p:nvSpPr>
        <p:spPr>
          <a:xfrm>
            <a:off x="777240" y="5440888"/>
            <a:ext cx="10652760" cy="658368"/>
          </a:xfrm>
          <a:prstGeom prst="roundRect">
            <a:avLst>
              <a:gd name="adj" fmla="val 18966"/>
            </a:avLst>
          </a:prstGeom>
          <a:solidFill>
            <a:srgbClr val="7BA7BC"/>
          </a:solidFill>
          <a:ln w="12700">
            <a:solidFill>
              <a:srgbClr val="7BA7BC"/>
            </a:solidFill>
            <a:prstDash val="solid"/>
          </a:ln>
        </p:spPr>
        <p:txBody>
          <a:bodyPr/>
          <a:lstStyle/>
          <a:p>
            <a:endParaRPr lang="en-US"/>
          </a:p>
        </p:txBody>
      </p:sp>
      <p:sp>
        <p:nvSpPr>
          <p:cNvPr id="33" name="Text 20">
            <a:extLst>
              <a:ext uri="{FF2B5EF4-FFF2-40B4-BE49-F238E27FC236}">
                <a16:creationId xmlns:a16="http://schemas.microsoft.com/office/drawing/2014/main" id="{B53DA003-47A5-1E1A-1E4D-2640829B0D71}"/>
              </a:ext>
            </a:extLst>
          </p:cNvPr>
          <p:cNvSpPr/>
          <p:nvPr/>
        </p:nvSpPr>
        <p:spPr>
          <a:xfrm>
            <a:off x="777240" y="5646032"/>
            <a:ext cx="10637520" cy="200770"/>
          </a:xfrm>
          <a:prstGeom prst="rect">
            <a:avLst/>
          </a:prstGeom>
          <a:noFill/>
          <a:ln/>
        </p:spPr>
        <p:txBody>
          <a:bodyPr wrap="square" lIns="0" tIns="0" rIns="0" bIns="0" rtlCol="0" anchor="ctr">
            <a:noAutofit/>
          </a:bodyPr>
          <a:lstStyle/>
          <a:p>
            <a:pPr marL="0" indent="0" algn="ctr">
              <a:buNone/>
            </a:pPr>
            <a:r>
              <a:rPr lang="en-US" b="1">
                <a:solidFill>
                  <a:srgbClr val="FFFFFF"/>
                </a:solidFill>
              </a:rPr>
              <a:t>Expanding access while carefully navigating professional requirements.</a:t>
            </a:r>
          </a:p>
        </p:txBody>
      </p:sp>
      <p:sp>
        <p:nvSpPr>
          <p:cNvPr id="25" name="TextBox 24">
            <a:extLst>
              <a:ext uri="{FF2B5EF4-FFF2-40B4-BE49-F238E27FC236}">
                <a16:creationId xmlns:a16="http://schemas.microsoft.com/office/drawing/2014/main" id="{23ED36F1-0D3B-F5FF-AA7A-5110831B086E}"/>
              </a:ext>
            </a:extLst>
          </p:cNvPr>
          <p:cNvSpPr txBox="1"/>
          <p:nvPr/>
        </p:nvSpPr>
        <p:spPr>
          <a:xfrm>
            <a:off x="658368" y="1246798"/>
            <a:ext cx="10881359" cy="400110"/>
          </a:xfrm>
          <a:prstGeom prst="rect">
            <a:avLst/>
          </a:prstGeom>
          <a:noFill/>
        </p:spPr>
        <p:txBody>
          <a:bodyPr wrap="square">
            <a:spAutoFit/>
          </a:bodyPr>
          <a:lstStyle/>
          <a:p>
            <a:pPr marL="0" indent="0" algn="ctr">
              <a:buNone/>
            </a:pPr>
            <a:r>
              <a:rPr lang="en-US" sz="2000" i="1">
                <a:solidFill>
                  <a:srgbClr val="344054"/>
                </a:solidFill>
                <a:latin typeface="Aptos" pitchFamily="34" charset="0"/>
                <a:ea typeface="Aptos" pitchFamily="34" charset="-122"/>
                <a:cs typeface="Aptos" pitchFamily="34" charset="-120"/>
              </a:rPr>
              <a:t>Licensure requirements vary by state and require ongoing monitoring.</a:t>
            </a:r>
            <a:endParaRPr lang="en-US" sz="2000"/>
          </a:p>
        </p:txBody>
      </p:sp>
      <p:pic>
        <p:nvPicPr>
          <p:cNvPr id="28" name="Image 0" descr="preencoded.png">
            <a:extLst>
              <a:ext uri="{FF2B5EF4-FFF2-40B4-BE49-F238E27FC236}">
                <a16:creationId xmlns:a16="http://schemas.microsoft.com/office/drawing/2014/main" id="{97309220-76B8-FAA1-3BC2-F417F29CA86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80771" y="2124759"/>
            <a:ext cx="296997" cy="296997"/>
          </a:xfrm>
          <a:prstGeom prst="rect">
            <a:avLst/>
          </a:prstGeom>
        </p:spPr>
      </p:pic>
      <p:pic>
        <p:nvPicPr>
          <p:cNvPr id="30" name="Image 1" descr="preencoded.png">
            <a:extLst>
              <a:ext uri="{FF2B5EF4-FFF2-40B4-BE49-F238E27FC236}">
                <a16:creationId xmlns:a16="http://schemas.microsoft.com/office/drawing/2014/main" id="{3D5EEA99-6167-8E25-A810-2130619F591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23989" y="2145307"/>
            <a:ext cx="296997" cy="296997"/>
          </a:xfrm>
          <a:prstGeom prst="rect">
            <a:avLst/>
          </a:prstGeom>
        </p:spPr>
      </p:pic>
      <p:pic>
        <p:nvPicPr>
          <p:cNvPr id="34" name="Image 2" descr="preencoded.png">
            <a:extLst>
              <a:ext uri="{FF2B5EF4-FFF2-40B4-BE49-F238E27FC236}">
                <a16:creationId xmlns:a16="http://schemas.microsoft.com/office/drawing/2014/main" id="{F6429302-0427-1B20-A38E-EF9618ADA79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80771" y="3804590"/>
            <a:ext cx="296997" cy="296997"/>
          </a:xfrm>
          <a:prstGeom prst="rect">
            <a:avLst/>
          </a:prstGeom>
        </p:spPr>
      </p:pic>
      <p:pic>
        <p:nvPicPr>
          <p:cNvPr id="36" name="Image 3" descr="preencoded.png">
            <a:extLst>
              <a:ext uri="{FF2B5EF4-FFF2-40B4-BE49-F238E27FC236}">
                <a16:creationId xmlns:a16="http://schemas.microsoft.com/office/drawing/2014/main" id="{4933F175-D22E-4074-B063-B53F606E111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723987" y="3814867"/>
            <a:ext cx="296997" cy="296997"/>
          </a:xfrm>
          <a:prstGeom prst="rect">
            <a:avLst/>
          </a:prstGeom>
        </p:spPr>
      </p:pic>
    </p:spTree>
    <p:extLst>
      <p:ext uri="{BB962C8B-B14F-4D97-AF65-F5344CB8AC3E}">
        <p14:creationId xmlns:p14="http://schemas.microsoft.com/office/powerpoint/2010/main" val="25192672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3" name="Text 1"/>
          <p:cNvSpPr/>
          <p:nvPr/>
        </p:nvSpPr>
        <p:spPr>
          <a:xfrm>
            <a:off x="658368" y="594360"/>
            <a:ext cx="10835640" cy="502920"/>
          </a:xfrm>
          <a:prstGeom prst="rect">
            <a:avLst/>
          </a:prstGeom>
          <a:noFill/>
          <a:ln/>
        </p:spPr>
        <p:txBody>
          <a:bodyPr wrap="square" lIns="0" tIns="0" rIns="0" bIns="0" rtlCol="0" anchor="ctr"/>
          <a:lstStyle/>
          <a:p>
            <a:pPr marL="0" indent="0">
              <a:buNone/>
            </a:pPr>
            <a:r>
              <a:rPr lang="en-US" sz="2500" b="1">
                <a:solidFill>
                  <a:schemeClr val="accent1"/>
                </a:solidFill>
                <a:latin typeface="Aptos Display" pitchFamily="34" charset="0"/>
                <a:ea typeface="Aptos Display" pitchFamily="34" charset="-122"/>
                <a:cs typeface="Aptos Display" pitchFamily="34" charset="-120"/>
              </a:rPr>
              <a:t>Approval and Oversight of the AAP</a:t>
            </a:r>
            <a:endParaRPr lang="en-US" sz="2500">
              <a:solidFill>
                <a:schemeClr val="accent1"/>
              </a:solidFill>
            </a:endParaRPr>
          </a:p>
        </p:txBody>
      </p:sp>
      <p:sp>
        <p:nvSpPr>
          <p:cNvPr id="4" name="Shape 2"/>
          <p:cNvSpPr/>
          <p:nvPr/>
        </p:nvSpPr>
        <p:spPr>
          <a:xfrm>
            <a:off x="658368" y="1207008"/>
            <a:ext cx="10881360" cy="0"/>
          </a:xfrm>
          <a:prstGeom prst="line">
            <a:avLst/>
          </a:prstGeom>
          <a:noFill/>
          <a:ln w="12700">
            <a:solidFill>
              <a:srgbClr val="D6DEE6"/>
            </a:solidFill>
            <a:prstDash val="solid"/>
          </a:ln>
        </p:spPr>
        <p:txBody>
          <a:bodyPr/>
          <a:lstStyle/>
          <a:p>
            <a:endParaRPr lang="en-US"/>
          </a:p>
        </p:txBody>
      </p:sp>
      <p:sp>
        <p:nvSpPr>
          <p:cNvPr id="5" name="Shape 3"/>
          <p:cNvSpPr/>
          <p:nvPr/>
        </p:nvSpPr>
        <p:spPr>
          <a:xfrm>
            <a:off x="594360" y="1664208"/>
            <a:ext cx="1444752" cy="2926080"/>
          </a:xfrm>
          <a:prstGeom prst="roundRect">
            <a:avLst>
              <a:gd name="adj" fmla="val 6962"/>
            </a:avLst>
          </a:prstGeom>
          <a:solidFill>
            <a:srgbClr val="FFFFFF"/>
          </a:solidFill>
          <a:ln w="10160">
            <a:solidFill>
              <a:srgbClr val="D8E1E8"/>
            </a:solidFill>
            <a:prstDash val="solid"/>
          </a:ln>
        </p:spPr>
        <p:txBody>
          <a:bodyPr/>
          <a:lstStyle/>
          <a:p>
            <a:endParaRPr lang="en-US"/>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42416" y="2011680"/>
            <a:ext cx="530352" cy="530352"/>
          </a:xfrm>
          <a:prstGeom prst="rect">
            <a:avLst/>
          </a:prstGeom>
        </p:spPr>
      </p:pic>
      <p:sp>
        <p:nvSpPr>
          <p:cNvPr id="7" name="Text 4"/>
          <p:cNvSpPr/>
          <p:nvPr/>
        </p:nvSpPr>
        <p:spPr>
          <a:xfrm>
            <a:off x="685800" y="2788920"/>
            <a:ext cx="1261872" cy="329184"/>
          </a:xfrm>
          <a:prstGeom prst="rect">
            <a:avLst/>
          </a:prstGeom>
          <a:noFill/>
          <a:ln/>
        </p:spPr>
        <p:txBody>
          <a:bodyPr wrap="square" lIns="127" tIns="127" rIns="127" bIns="127" rtlCol="0" anchor="ctr">
            <a:noAutofit/>
          </a:bodyPr>
          <a:lstStyle/>
          <a:p>
            <a:pPr marL="0" indent="0" algn="ctr">
              <a:buNone/>
            </a:pPr>
            <a:r>
              <a:rPr lang="en-US" sz="1600" b="1">
                <a:solidFill>
                  <a:schemeClr val="accent1"/>
                </a:solidFill>
              </a:rPr>
              <a:t>Faculty review</a:t>
            </a:r>
            <a:endParaRPr lang="en-US" sz="1600">
              <a:solidFill>
                <a:schemeClr val="accent1"/>
              </a:solidFill>
            </a:endParaRPr>
          </a:p>
        </p:txBody>
      </p:sp>
      <p:sp>
        <p:nvSpPr>
          <p:cNvPr id="8" name="Text 5"/>
          <p:cNvSpPr/>
          <p:nvPr/>
        </p:nvSpPr>
        <p:spPr>
          <a:xfrm>
            <a:off x="722376" y="3549263"/>
            <a:ext cx="1188720" cy="566928"/>
          </a:xfrm>
          <a:prstGeom prst="rect">
            <a:avLst/>
          </a:prstGeom>
          <a:noFill/>
          <a:ln/>
        </p:spPr>
        <p:txBody>
          <a:bodyPr wrap="square" lIns="127" tIns="127" rIns="127" bIns="127" rtlCol="0" anchor="ctr">
            <a:noAutofit/>
          </a:bodyPr>
          <a:lstStyle/>
          <a:p>
            <a:pPr marL="0" indent="0" algn="ctr">
              <a:buNone/>
            </a:pPr>
            <a:r>
              <a:rPr lang="en-US" sz="1400">
                <a:solidFill>
                  <a:srgbClr val="344054"/>
                </a:solidFill>
              </a:rPr>
              <a:t>Need and design evaluated</a:t>
            </a:r>
            <a:endParaRPr lang="en-US" sz="1400"/>
          </a:p>
        </p:txBody>
      </p:sp>
      <p:sp>
        <p:nvSpPr>
          <p:cNvPr id="9" name="Shape 6"/>
          <p:cNvSpPr/>
          <p:nvPr/>
        </p:nvSpPr>
        <p:spPr>
          <a:xfrm>
            <a:off x="2130552" y="2880360"/>
            <a:ext cx="219456" cy="329184"/>
          </a:xfrm>
          <a:prstGeom prst="chevron">
            <a:avLst/>
          </a:prstGeom>
          <a:solidFill>
            <a:srgbClr val="CBD5E1"/>
          </a:solidFill>
          <a:ln w="12700">
            <a:solidFill>
              <a:srgbClr val="CBD5E1"/>
            </a:solidFill>
            <a:prstDash val="solid"/>
          </a:ln>
        </p:spPr>
        <p:txBody>
          <a:bodyPr/>
          <a:lstStyle/>
          <a:p>
            <a:endParaRPr lang="en-US"/>
          </a:p>
        </p:txBody>
      </p:sp>
      <p:sp>
        <p:nvSpPr>
          <p:cNvPr id="10" name="Shape 7"/>
          <p:cNvSpPr/>
          <p:nvPr/>
        </p:nvSpPr>
        <p:spPr>
          <a:xfrm>
            <a:off x="2496312" y="1664208"/>
            <a:ext cx="1444752" cy="2926080"/>
          </a:xfrm>
          <a:prstGeom prst="roundRect">
            <a:avLst>
              <a:gd name="adj" fmla="val 6962"/>
            </a:avLst>
          </a:prstGeom>
          <a:solidFill>
            <a:srgbClr val="FFFFFF"/>
          </a:solidFill>
          <a:ln w="10160">
            <a:solidFill>
              <a:srgbClr val="D8E1E8"/>
            </a:solidFill>
            <a:prstDash val="solid"/>
          </a:ln>
        </p:spPr>
        <p:txBody>
          <a:bodyPr/>
          <a:lstStyle/>
          <a:p>
            <a:endParaRPr lang="en-US"/>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944368" y="2011680"/>
            <a:ext cx="530352" cy="530352"/>
          </a:xfrm>
          <a:prstGeom prst="rect">
            <a:avLst/>
          </a:prstGeom>
        </p:spPr>
      </p:pic>
      <p:sp>
        <p:nvSpPr>
          <p:cNvPr id="12" name="Text 8"/>
          <p:cNvSpPr/>
          <p:nvPr/>
        </p:nvSpPr>
        <p:spPr>
          <a:xfrm>
            <a:off x="2587752" y="2788920"/>
            <a:ext cx="1261872" cy="329184"/>
          </a:xfrm>
          <a:prstGeom prst="rect">
            <a:avLst/>
          </a:prstGeom>
          <a:noFill/>
          <a:ln/>
        </p:spPr>
        <p:txBody>
          <a:bodyPr wrap="square" lIns="127" tIns="127" rIns="127" bIns="127" rtlCol="0" anchor="ctr">
            <a:noAutofit/>
          </a:bodyPr>
          <a:lstStyle/>
          <a:p>
            <a:pPr marL="0" indent="0" algn="ctr">
              <a:buNone/>
            </a:pPr>
            <a:r>
              <a:rPr lang="en-US" sz="1600" b="1">
                <a:solidFill>
                  <a:schemeClr val="accent1"/>
                </a:solidFill>
              </a:rPr>
              <a:t>Academic committee</a:t>
            </a:r>
            <a:endParaRPr lang="en-US" sz="1600">
              <a:solidFill>
                <a:schemeClr val="accent1"/>
              </a:solidFill>
            </a:endParaRPr>
          </a:p>
        </p:txBody>
      </p:sp>
      <p:sp>
        <p:nvSpPr>
          <p:cNvPr id="13" name="Text 9"/>
          <p:cNvSpPr/>
          <p:nvPr/>
        </p:nvSpPr>
        <p:spPr>
          <a:xfrm>
            <a:off x="2624328" y="3549263"/>
            <a:ext cx="1188720" cy="566928"/>
          </a:xfrm>
          <a:prstGeom prst="rect">
            <a:avLst/>
          </a:prstGeom>
          <a:noFill/>
          <a:ln/>
        </p:spPr>
        <p:txBody>
          <a:bodyPr wrap="square" lIns="127" tIns="127" rIns="127" bIns="127" rtlCol="0" anchor="ctr">
            <a:noAutofit/>
          </a:bodyPr>
          <a:lstStyle/>
          <a:p>
            <a:pPr marL="0" indent="0" algn="ctr">
              <a:buNone/>
            </a:pPr>
            <a:r>
              <a:rPr lang="en-US" sz="1400">
                <a:solidFill>
                  <a:srgbClr val="344054"/>
                </a:solidFill>
              </a:rPr>
              <a:t>Academic standards and approval pathway reviewed</a:t>
            </a:r>
            <a:endParaRPr lang="en-US" sz="1400"/>
          </a:p>
        </p:txBody>
      </p:sp>
      <p:sp>
        <p:nvSpPr>
          <p:cNvPr id="14" name="Shape 10"/>
          <p:cNvSpPr/>
          <p:nvPr/>
        </p:nvSpPr>
        <p:spPr>
          <a:xfrm>
            <a:off x="4032504" y="2880360"/>
            <a:ext cx="219456" cy="329184"/>
          </a:xfrm>
          <a:prstGeom prst="chevron">
            <a:avLst/>
          </a:prstGeom>
          <a:solidFill>
            <a:srgbClr val="CBD5E1"/>
          </a:solidFill>
          <a:ln w="12700">
            <a:solidFill>
              <a:srgbClr val="CBD5E1"/>
            </a:solidFill>
            <a:prstDash val="solid"/>
          </a:ln>
        </p:spPr>
        <p:txBody>
          <a:bodyPr/>
          <a:lstStyle/>
          <a:p>
            <a:endParaRPr lang="en-US"/>
          </a:p>
        </p:txBody>
      </p:sp>
      <p:sp>
        <p:nvSpPr>
          <p:cNvPr id="15" name="Shape 11"/>
          <p:cNvSpPr/>
          <p:nvPr/>
        </p:nvSpPr>
        <p:spPr>
          <a:xfrm>
            <a:off x="4398264" y="1664208"/>
            <a:ext cx="1444752" cy="2926080"/>
          </a:xfrm>
          <a:prstGeom prst="roundRect">
            <a:avLst>
              <a:gd name="adj" fmla="val 6962"/>
            </a:avLst>
          </a:prstGeom>
          <a:solidFill>
            <a:srgbClr val="FFFFFF"/>
          </a:solidFill>
          <a:ln w="10160">
            <a:solidFill>
              <a:srgbClr val="D8E1E8"/>
            </a:solidFill>
            <a:prstDash val="solid"/>
          </a:ln>
        </p:spPr>
        <p:txBody>
          <a:bodyPr/>
          <a:lstStyle/>
          <a:p>
            <a:endParaRPr lang="en-US"/>
          </a:p>
        </p:txBody>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846320" y="2011680"/>
            <a:ext cx="530352" cy="530352"/>
          </a:xfrm>
          <a:prstGeom prst="rect">
            <a:avLst/>
          </a:prstGeom>
        </p:spPr>
      </p:pic>
      <p:sp>
        <p:nvSpPr>
          <p:cNvPr id="17" name="Text 12"/>
          <p:cNvSpPr/>
          <p:nvPr/>
        </p:nvSpPr>
        <p:spPr>
          <a:xfrm>
            <a:off x="4489704" y="2788920"/>
            <a:ext cx="1261872" cy="329184"/>
          </a:xfrm>
          <a:prstGeom prst="rect">
            <a:avLst/>
          </a:prstGeom>
          <a:noFill/>
          <a:ln/>
        </p:spPr>
        <p:txBody>
          <a:bodyPr wrap="square" lIns="127" tIns="127" rIns="127" bIns="127" rtlCol="0" anchor="ctr">
            <a:noAutofit/>
          </a:bodyPr>
          <a:lstStyle/>
          <a:p>
            <a:pPr marL="0" indent="0" algn="ctr">
              <a:buNone/>
            </a:pPr>
            <a:r>
              <a:rPr lang="en-US" sz="1600" b="1">
                <a:solidFill>
                  <a:schemeClr val="accent1"/>
                </a:solidFill>
              </a:rPr>
              <a:t>Institutional leadership</a:t>
            </a:r>
            <a:endParaRPr lang="en-US" sz="1600">
              <a:solidFill>
                <a:schemeClr val="accent1"/>
              </a:solidFill>
            </a:endParaRPr>
          </a:p>
        </p:txBody>
      </p:sp>
      <p:sp>
        <p:nvSpPr>
          <p:cNvPr id="18" name="Text 13"/>
          <p:cNvSpPr/>
          <p:nvPr/>
        </p:nvSpPr>
        <p:spPr>
          <a:xfrm>
            <a:off x="4489704" y="3560196"/>
            <a:ext cx="1316736" cy="566928"/>
          </a:xfrm>
          <a:prstGeom prst="rect">
            <a:avLst/>
          </a:prstGeom>
          <a:noFill/>
          <a:ln/>
        </p:spPr>
        <p:txBody>
          <a:bodyPr wrap="square" lIns="127" tIns="127" rIns="127" bIns="127" rtlCol="0" anchor="ctr">
            <a:noAutofit/>
          </a:bodyPr>
          <a:lstStyle/>
          <a:p>
            <a:pPr marL="0" indent="0" algn="ctr">
              <a:buNone/>
            </a:pPr>
            <a:r>
              <a:rPr lang="en-US" sz="1400">
                <a:solidFill>
                  <a:srgbClr val="344054"/>
                </a:solidFill>
              </a:rPr>
              <a:t>Strategy, mission, and implementation reviewed</a:t>
            </a:r>
            <a:endParaRPr lang="en-US" sz="1400"/>
          </a:p>
        </p:txBody>
      </p:sp>
      <p:sp>
        <p:nvSpPr>
          <p:cNvPr id="19" name="Shape 14"/>
          <p:cNvSpPr/>
          <p:nvPr/>
        </p:nvSpPr>
        <p:spPr>
          <a:xfrm>
            <a:off x="5934456" y="2880360"/>
            <a:ext cx="219456" cy="329184"/>
          </a:xfrm>
          <a:prstGeom prst="chevron">
            <a:avLst/>
          </a:prstGeom>
          <a:solidFill>
            <a:srgbClr val="CBD5E1"/>
          </a:solidFill>
          <a:ln w="12700">
            <a:solidFill>
              <a:srgbClr val="CBD5E1"/>
            </a:solidFill>
            <a:prstDash val="solid"/>
          </a:ln>
        </p:spPr>
        <p:txBody>
          <a:bodyPr/>
          <a:lstStyle/>
          <a:p>
            <a:endParaRPr lang="en-US"/>
          </a:p>
        </p:txBody>
      </p:sp>
      <p:sp>
        <p:nvSpPr>
          <p:cNvPr id="20" name="Shape 15"/>
          <p:cNvSpPr/>
          <p:nvPr/>
        </p:nvSpPr>
        <p:spPr>
          <a:xfrm>
            <a:off x="6300216" y="1664208"/>
            <a:ext cx="1444752" cy="2926080"/>
          </a:xfrm>
          <a:prstGeom prst="roundRect">
            <a:avLst>
              <a:gd name="adj" fmla="val 6962"/>
            </a:avLst>
          </a:prstGeom>
          <a:solidFill>
            <a:srgbClr val="FFFFFF"/>
          </a:solidFill>
          <a:ln w="10160">
            <a:solidFill>
              <a:srgbClr val="D8E1E8"/>
            </a:solidFill>
            <a:prstDash val="solid"/>
          </a:ln>
        </p:spPr>
        <p:txBody>
          <a:bodyPr/>
          <a:lstStyle/>
          <a:p>
            <a:endParaRPr lang="en-US"/>
          </a:p>
        </p:txBody>
      </p:sp>
      <p:pic>
        <p:nvPicPr>
          <p:cNvPr id="2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748272" y="2011680"/>
            <a:ext cx="530352" cy="530352"/>
          </a:xfrm>
          <a:prstGeom prst="rect">
            <a:avLst/>
          </a:prstGeom>
        </p:spPr>
      </p:pic>
      <p:sp>
        <p:nvSpPr>
          <p:cNvPr id="22" name="Text 16"/>
          <p:cNvSpPr/>
          <p:nvPr/>
        </p:nvSpPr>
        <p:spPr>
          <a:xfrm>
            <a:off x="6391656" y="2788920"/>
            <a:ext cx="1261872" cy="329184"/>
          </a:xfrm>
          <a:prstGeom prst="rect">
            <a:avLst/>
          </a:prstGeom>
          <a:noFill/>
          <a:ln/>
        </p:spPr>
        <p:txBody>
          <a:bodyPr wrap="square" lIns="127" tIns="127" rIns="127" bIns="127" rtlCol="0" anchor="ctr">
            <a:noAutofit/>
          </a:bodyPr>
          <a:lstStyle/>
          <a:p>
            <a:pPr marL="0" indent="0" algn="ctr">
              <a:buNone/>
            </a:pPr>
            <a:r>
              <a:rPr lang="en-US" sz="1600" b="1">
                <a:solidFill>
                  <a:schemeClr val="accent1"/>
                </a:solidFill>
              </a:rPr>
              <a:t>Operations committee</a:t>
            </a:r>
            <a:endParaRPr lang="en-US" sz="1600">
              <a:solidFill>
                <a:schemeClr val="accent1"/>
              </a:solidFill>
            </a:endParaRPr>
          </a:p>
        </p:txBody>
      </p:sp>
      <p:sp>
        <p:nvSpPr>
          <p:cNvPr id="23" name="Text 17"/>
          <p:cNvSpPr/>
          <p:nvPr/>
        </p:nvSpPr>
        <p:spPr>
          <a:xfrm>
            <a:off x="6428232" y="3549263"/>
            <a:ext cx="1188720" cy="566928"/>
          </a:xfrm>
          <a:prstGeom prst="rect">
            <a:avLst/>
          </a:prstGeom>
          <a:noFill/>
          <a:ln/>
        </p:spPr>
        <p:txBody>
          <a:bodyPr wrap="square" lIns="127" tIns="127" rIns="127" bIns="127" rtlCol="0" anchor="ctr">
            <a:noAutofit/>
          </a:bodyPr>
          <a:lstStyle/>
          <a:p>
            <a:pPr marL="0" indent="0" algn="ctr">
              <a:buNone/>
            </a:pPr>
            <a:r>
              <a:rPr lang="en-US" sz="1400">
                <a:solidFill>
                  <a:srgbClr val="344054"/>
                </a:solidFill>
              </a:rPr>
              <a:t>Operational impact and monitoring reviewed</a:t>
            </a:r>
            <a:endParaRPr lang="en-US" sz="1400"/>
          </a:p>
        </p:txBody>
      </p:sp>
      <p:sp>
        <p:nvSpPr>
          <p:cNvPr id="24" name="Shape 18"/>
          <p:cNvSpPr/>
          <p:nvPr/>
        </p:nvSpPr>
        <p:spPr>
          <a:xfrm>
            <a:off x="7836408" y="2880360"/>
            <a:ext cx="219456" cy="329184"/>
          </a:xfrm>
          <a:prstGeom prst="chevron">
            <a:avLst/>
          </a:prstGeom>
          <a:solidFill>
            <a:srgbClr val="CBD5E1"/>
          </a:solidFill>
          <a:ln w="12700">
            <a:solidFill>
              <a:srgbClr val="CBD5E1"/>
            </a:solidFill>
            <a:prstDash val="solid"/>
          </a:ln>
        </p:spPr>
        <p:txBody>
          <a:bodyPr/>
          <a:lstStyle/>
          <a:p>
            <a:endParaRPr lang="en-US"/>
          </a:p>
        </p:txBody>
      </p:sp>
      <p:sp>
        <p:nvSpPr>
          <p:cNvPr id="25" name="Shape 19"/>
          <p:cNvSpPr/>
          <p:nvPr/>
        </p:nvSpPr>
        <p:spPr>
          <a:xfrm>
            <a:off x="8202168" y="1664208"/>
            <a:ext cx="1444752" cy="2926080"/>
          </a:xfrm>
          <a:prstGeom prst="roundRect">
            <a:avLst>
              <a:gd name="adj" fmla="val 6962"/>
            </a:avLst>
          </a:prstGeom>
          <a:solidFill>
            <a:srgbClr val="FFFFFF"/>
          </a:solidFill>
          <a:ln w="10160">
            <a:solidFill>
              <a:srgbClr val="D8E1E8"/>
            </a:solidFill>
            <a:prstDash val="solid"/>
          </a:ln>
        </p:spPr>
        <p:txBody>
          <a:bodyPr/>
          <a:lstStyle/>
          <a:p>
            <a:endParaRPr lang="en-US"/>
          </a:p>
        </p:txBody>
      </p:sp>
      <p:pic>
        <p:nvPicPr>
          <p:cNvPr id="2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650224" y="2011680"/>
            <a:ext cx="530352" cy="530352"/>
          </a:xfrm>
          <a:prstGeom prst="rect">
            <a:avLst/>
          </a:prstGeom>
        </p:spPr>
      </p:pic>
      <p:sp>
        <p:nvSpPr>
          <p:cNvPr id="27" name="Text 20"/>
          <p:cNvSpPr/>
          <p:nvPr/>
        </p:nvSpPr>
        <p:spPr>
          <a:xfrm>
            <a:off x="8293608" y="2788920"/>
            <a:ext cx="1261872" cy="329184"/>
          </a:xfrm>
          <a:prstGeom prst="rect">
            <a:avLst/>
          </a:prstGeom>
          <a:noFill/>
          <a:ln/>
        </p:spPr>
        <p:txBody>
          <a:bodyPr wrap="square" lIns="127" tIns="127" rIns="127" bIns="127" rtlCol="0" anchor="ctr">
            <a:noAutofit/>
          </a:bodyPr>
          <a:lstStyle/>
          <a:p>
            <a:pPr marL="0" indent="0" algn="ctr">
              <a:buNone/>
            </a:pPr>
            <a:r>
              <a:rPr lang="en-US" sz="1600" b="1">
                <a:solidFill>
                  <a:schemeClr val="accent1"/>
                </a:solidFill>
              </a:rPr>
              <a:t>Board visibility</a:t>
            </a:r>
            <a:endParaRPr lang="en-US" sz="1600">
              <a:solidFill>
                <a:schemeClr val="accent1"/>
              </a:solidFill>
            </a:endParaRPr>
          </a:p>
        </p:txBody>
      </p:sp>
      <p:sp>
        <p:nvSpPr>
          <p:cNvPr id="28" name="Text 21"/>
          <p:cNvSpPr/>
          <p:nvPr/>
        </p:nvSpPr>
        <p:spPr>
          <a:xfrm>
            <a:off x="8330184" y="3549263"/>
            <a:ext cx="1188720" cy="566928"/>
          </a:xfrm>
          <a:prstGeom prst="rect">
            <a:avLst/>
          </a:prstGeom>
          <a:noFill/>
          <a:ln/>
        </p:spPr>
        <p:txBody>
          <a:bodyPr wrap="square" lIns="127" tIns="127" rIns="127" bIns="127" rtlCol="0" anchor="ctr">
            <a:noAutofit/>
          </a:bodyPr>
          <a:lstStyle/>
          <a:p>
            <a:pPr marL="0" indent="0" algn="ctr">
              <a:buNone/>
            </a:pPr>
            <a:r>
              <a:rPr lang="en-US" sz="1400">
                <a:solidFill>
                  <a:srgbClr val="344054"/>
                </a:solidFill>
              </a:rPr>
              <a:t>Performance and outcome updates received</a:t>
            </a:r>
            <a:endParaRPr lang="en-US" sz="1400"/>
          </a:p>
        </p:txBody>
      </p:sp>
      <p:sp>
        <p:nvSpPr>
          <p:cNvPr id="29" name="Shape 22"/>
          <p:cNvSpPr/>
          <p:nvPr/>
        </p:nvSpPr>
        <p:spPr>
          <a:xfrm>
            <a:off x="9738360" y="2880360"/>
            <a:ext cx="219456" cy="329184"/>
          </a:xfrm>
          <a:prstGeom prst="chevron">
            <a:avLst/>
          </a:prstGeom>
          <a:solidFill>
            <a:srgbClr val="CBD5E1"/>
          </a:solidFill>
          <a:ln w="12700">
            <a:solidFill>
              <a:srgbClr val="CBD5E1"/>
            </a:solidFill>
            <a:prstDash val="solid"/>
          </a:ln>
        </p:spPr>
        <p:txBody>
          <a:bodyPr/>
          <a:lstStyle/>
          <a:p>
            <a:endParaRPr lang="en-US"/>
          </a:p>
        </p:txBody>
      </p:sp>
      <p:sp>
        <p:nvSpPr>
          <p:cNvPr id="30" name="Shape 23"/>
          <p:cNvSpPr/>
          <p:nvPr/>
        </p:nvSpPr>
        <p:spPr>
          <a:xfrm>
            <a:off x="10104120" y="1664208"/>
            <a:ext cx="1444752" cy="2926080"/>
          </a:xfrm>
          <a:prstGeom prst="roundRect">
            <a:avLst>
              <a:gd name="adj" fmla="val 6962"/>
            </a:avLst>
          </a:prstGeom>
          <a:solidFill>
            <a:srgbClr val="FFFFFF"/>
          </a:solidFill>
          <a:ln w="10160">
            <a:solidFill>
              <a:srgbClr val="D8E1E8"/>
            </a:solidFill>
            <a:prstDash val="solid"/>
          </a:ln>
        </p:spPr>
        <p:txBody>
          <a:bodyPr/>
          <a:lstStyle/>
          <a:p>
            <a:endParaRPr lang="en-US"/>
          </a:p>
        </p:txBody>
      </p:sp>
      <p:pic>
        <p:nvPicPr>
          <p:cNvPr id="31"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552176" y="2011680"/>
            <a:ext cx="530352" cy="530352"/>
          </a:xfrm>
          <a:prstGeom prst="rect">
            <a:avLst/>
          </a:prstGeom>
        </p:spPr>
      </p:pic>
      <p:sp>
        <p:nvSpPr>
          <p:cNvPr id="32" name="Text 24"/>
          <p:cNvSpPr/>
          <p:nvPr/>
        </p:nvSpPr>
        <p:spPr>
          <a:xfrm>
            <a:off x="10195560" y="2788920"/>
            <a:ext cx="1261872" cy="329184"/>
          </a:xfrm>
          <a:prstGeom prst="rect">
            <a:avLst/>
          </a:prstGeom>
          <a:noFill/>
          <a:ln/>
        </p:spPr>
        <p:txBody>
          <a:bodyPr wrap="square" lIns="127" tIns="127" rIns="127" bIns="127" rtlCol="0" anchor="ctr">
            <a:normAutofit/>
          </a:bodyPr>
          <a:lstStyle/>
          <a:p>
            <a:pPr marL="0" indent="0" algn="ctr">
              <a:buNone/>
            </a:pPr>
            <a:r>
              <a:rPr lang="en-US" sz="1600" b="1">
                <a:solidFill>
                  <a:schemeClr val="accent1"/>
                </a:solidFill>
              </a:rPr>
              <a:t>Evaluation</a:t>
            </a:r>
            <a:endParaRPr lang="en-US" sz="1600">
              <a:solidFill>
                <a:schemeClr val="accent1"/>
              </a:solidFill>
            </a:endParaRPr>
          </a:p>
        </p:txBody>
      </p:sp>
      <p:sp>
        <p:nvSpPr>
          <p:cNvPr id="33" name="Text 25"/>
          <p:cNvSpPr/>
          <p:nvPr/>
        </p:nvSpPr>
        <p:spPr>
          <a:xfrm>
            <a:off x="10232136" y="3549263"/>
            <a:ext cx="1188720" cy="566928"/>
          </a:xfrm>
          <a:prstGeom prst="rect">
            <a:avLst/>
          </a:prstGeom>
          <a:noFill/>
          <a:ln/>
        </p:spPr>
        <p:txBody>
          <a:bodyPr wrap="square" lIns="127" tIns="127" rIns="127" bIns="127" rtlCol="0" anchor="ctr">
            <a:normAutofit/>
          </a:bodyPr>
          <a:lstStyle/>
          <a:p>
            <a:pPr marL="0" indent="0" algn="ctr">
              <a:buNone/>
            </a:pPr>
            <a:r>
              <a:rPr lang="en-US" sz="1400">
                <a:solidFill>
                  <a:srgbClr val="344054"/>
                </a:solidFill>
              </a:rPr>
              <a:t>Annual review and refinement</a:t>
            </a:r>
            <a:endParaRPr lang="en-US" sz="1400"/>
          </a:p>
        </p:txBody>
      </p:sp>
      <p:sp>
        <p:nvSpPr>
          <p:cNvPr id="36" name="Slide Number Placeholder 0"/>
          <p:cNvSpPr>
            <a:spLocks noGrp="1"/>
          </p:cNvSpPr>
          <p:nvPr>
            <p:ph type="sldNum" sz="quarter" idx="4294967295"/>
          </p:nvPr>
        </p:nvSpPr>
        <p:spPr>
          <a:xfrm>
            <a:off x="11567160" y="6528816"/>
            <a:ext cx="800000" cy="300000"/>
          </a:xfrm>
          <a:prstGeom prst="rect">
            <a:avLst/>
          </a:prstGeom>
          <a:extLst>
            <a:ext uri="{C572A759-6A51-4108-AA02-DFA0A04FC94B}">
              <ma14:wrappingTextBoxFlag xmlns:ma14="http://schemas.microsoft.com/office/mac/drawingml/2011/main" xmlns="" val="0"/>
            </a:ext>
          </a:extLst>
        </p:spPr>
        <p:txBody>
          <a:bodyPr/>
          <a:lstStyle>
            <a:lvl1pPr>
              <a:defRPr sz="750">
                <a:solidFill>
                  <a:srgbClr val="667085"/>
                </a:solidFill>
                <a:latin typeface="Aptos"/>
                <a:ea typeface="Aptos"/>
                <a:cs typeface="Aptos"/>
              </a:defRPr>
            </a:lvl1pPr>
          </a:lstStyle>
          <a:p>
            <a:pPr algn="l"/>
            <a:fld id="{F7021451-1387-4CA6-816F-3879F97B5CBC}" type="slidenum">
              <a:rPr lang="en-US" b="0"/>
              <a:t>18</a:t>
            </a:fld>
            <a:endParaRPr lang="en-US"/>
          </a:p>
        </p:txBody>
      </p:sp>
      <p:sp>
        <p:nvSpPr>
          <p:cNvPr id="37" name="Shape 19">
            <a:extLst>
              <a:ext uri="{FF2B5EF4-FFF2-40B4-BE49-F238E27FC236}">
                <a16:creationId xmlns:a16="http://schemas.microsoft.com/office/drawing/2014/main" id="{08F9D5E9-3BF4-BD8B-5E26-B7F82CAA6856}"/>
              </a:ext>
            </a:extLst>
          </p:cNvPr>
          <p:cNvSpPr/>
          <p:nvPr/>
        </p:nvSpPr>
        <p:spPr>
          <a:xfrm>
            <a:off x="810635" y="4910328"/>
            <a:ext cx="10652760" cy="658368"/>
          </a:xfrm>
          <a:prstGeom prst="roundRect">
            <a:avLst>
              <a:gd name="adj" fmla="val 18966"/>
            </a:avLst>
          </a:prstGeom>
          <a:solidFill>
            <a:srgbClr val="7BA7BC"/>
          </a:solidFill>
          <a:ln w="12700">
            <a:solidFill>
              <a:srgbClr val="7BA7BC"/>
            </a:solidFill>
            <a:prstDash val="solid"/>
          </a:ln>
        </p:spPr>
        <p:txBody>
          <a:bodyPr/>
          <a:lstStyle/>
          <a:p>
            <a:endParaRPr lang="en-US"/>
          </a:p>
        </p:txBody>
      </p:sp>
      <p:sp>
        <p:nvSpPr>
          <p:cNvPr id="38" name="Text 20">
            <a:extLst>
              <a:ext uri="{FF2B5EF4-FFF2-40B4-BE49-F238E27FC236}">
                <a16:creationId xmlns:a16="http://schemas.microsoft.com/office/drawing/2014/main" id="{0B151FFD-5365-0AE7-E528-396DE53FF709}"/>
              </a:ext>
            </a:extLst>
          </p:cNvPr>
          <p:cNvSpPr/>
          <p:nvPr/>
        </p:nvSpPr>
        <p:spPr>
          <a:xfrm>
            <a:off x="810635" y="5115472"/>
            <a:ext cx="10637520" cy="200770"/>
          </a:xfrm>
          <a:prstGeom prst="rect">
            <a:avLst/>
          </a:prstGeom>
          <a:noFill/>
          <a:ln/>
        </p:spPr>
        <p:txBody>
          <a:bodyPr wrap="square" lIns="0" tIns="0" rIns="0" bIns="0" rtlCol="0" anchor="ctr">
            <a:noAutofit/>
          </a:bodyPr>
          <a:lstStyle/>
          <a:p>
            <a:pPr marL="0" indent="0" algn="ctr">
              <a:buNone/>
            </a:pPr>
            <a:r>
              <a:rPr lang="en-US" b="1">
                <a:solidFill>
                  <a:srgbClr val="FFFFFF"/>
                </a:solidFill>
              </a:rPr>
              <a:t>Shared governance. Accountability. Continuous improvement.</a:t>
            </a: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Text 1"/>
          <p:cNvSpPr/>
          <p:nvPr/>
        </p:nvSpPr>
        <p:spPr>
          <a:xfrm>
            <a:off x="658368" y="594360"/>
            <a:ext cx="10835640" cy="502920"/>
          </a:xfrm>
          <a:prstGeom prst="rect">
            <a:avLst/>
          </a:prstGeom>
          <a:noFill/>
          <a:ln/>
        </p:spPr>
        <p:txBody>
          <a:bodyPr wrap="square" lIns="0" tIns="0" rIns="0" bIns="0" rtlCol="0" anchor="ctr"/>
          <a:lstStyle/>
          <a:p>
            <a:pPr marL="0" indent="0">
              <a:buNone/>
            </a:pPr>
            <a:r>
              <a:rPr lang="en-US" sz="2500" b="1">
                <a:solidFill>
                  <a:schemeClr val="accent1"/>
                </a:solidFill>
                <a:latin typeface="Aptos Display" pitchFamily="34" charset="0"/>
                <a:ea typeface="Aptos Display" pitchFamily="34" charset="-122"/>
                <a:cs typeface="Aptos Display" pitchFamily="34" charset="-120"/>
              </a:rPr>
              <a:t>Fit with the Recovery Community</a:t>
            </a:r>
            <a:endParaRPr lang="en-US" sz="2500">
              <a:solidFill>
                <a:schemeClr val="accent1"/>
              </a:solidFill>
            </a:endParaRPr>
          </a:p>
        </p:txBody>
      </p:sp>
      <p:sp>
        <p:nvSpPr>
          <p:cNvPr id="4" name="Shape 2"/>
          <p:cNvSpPr/>
          <p:nvPr/>
        </p:nvSpPr>
        <p:spPr>
          <a:xfrm>
            <a:off x="658368" y="1207008"/>
            <a:ext cx="10881360" cy="0"/>
          </a:xfrm>
          <a:prstGeom prst="line">
            <a:avLst/>
          </a:prstGeom>
          <a:noFill/>
          <a:ln w="12700">
            <a:solidFill>
              <a:srgbClr val="D6DEE6"/>
            </a:solidFill>
            <a:prstDash val="solid"/>
          </a:ln>
        </p:spPr>
        <p:txBody>
          <a:bodyPr/>
          <a:lstStyle/>
          <a:p>
            <a:endParaRPr lang="en-US"/>
          </a:p>
        </p:txBody>
      </p:sp>
      <p:sp>
        <p:nvSpPr>
          <p:cNvPr id="5" name="Text 3"/>
          <p:cNvSpPr/>
          <p:nvPr/>
        </p:nvSpPr>
        <p:spPr>
          <a:xfrm>
            <a:off x="723900" y="5871658"/>
            <a:ext cx="10744200" cy="228600"/>
          </a:xfrm>
          <a:prstGeom prst="rect">
            <a:avLst/>
          </a:prstGeom>
          <a:noFill/>
          <a:ln/>
        </p:spPr>
        <p:txBody>
          <a:bodyPr wrap="square" lIns="0" tIns="0" rIns="0" bIns="0" rtlCol="0" anchor="ctr"/>
          <a:lstStyle/>
          <a:p>
            <a:pPr marL="0" indent="0" algn="ctr">
              <a:buNone/>
            </a:pPr>
            <a:r>
              <a:rPr lang="en-US" sz="2000" i="1">
                <a:solidFill>
                  <a:srgbClr val="344054"/>
                </a:solidFill>
              </a:rPr>
              <a:t>Expanding pathways into counseling strengthens the communities we serve.</a:t>
            </a:r>
            <a:endParaRPr lang="en-US" sz="2000"/>
          </a:p>
        </p:txBody>
      </p:sp>
      <p:sp>
        <p:nvSpPr>
          <p:cNvPr id="6" name="Shape 4"/>
          <p:cNvSpPr/>
          <p:nvPr/>
        </p:nvSpPr>
        <p:spPr>
          <a:xfrm>
            <a:off x="4871106" y="2240280"/>
            <a:ext cx="2377440" cy="2377440"/>
          </a:xfrm>
          <a:prstGeom prst="ellipse">
            <a:avLst/>
          </a:prstGeom>
          <a:solidFill>
            <a:srgbClr val="7BA7BC"/>
          </a:solidFill>
          <a:ln w="12700">
            <a:noFill/>
            <a:prstDash val="solid"/>
          </a:ln>
        </p:spPr>
        <p:txBody>
          <a:bodyPr/>
          <a:lstStyle/>
          <a:p>
            <a:endParaRPr lang="en-US"/>
          </a:p>
        </p:txBody>
      </p:sp>
      <p:pic>
        <p:nvPicPr>
          <p:cNvPr id="7"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83754" y="2578608"/>
            <a:ext cx="1115568" cy="1115568"/>
          </a:xfrm>
          <a:prstGeom prst="rect">
            <a:avLst/>
          </a:prstGeom>
        </p:spPr>
      </p:pic>
      <p:sp>
        <p:nvSpPr>
          <p:cNvPr id="8" name="Text 5"/>
          <p:cNvSpPr/>
          <p:nvPr/>
        </p:nvSpPr>
        <p:spPr>
          <a:xfrm>
            <a:off x="5053986" y="3703320"/>
            <a:ext cx="2011680" cy="411480"/>
          </a:xfrm>
          <a:prstGeom prst="rect">
            <a:avLst/>
          </a:prstGeom>
          <a:noFill/>
          <a:ln/>
        </p:spPr>
        <p:txBody>
          <a:bodyPr wrap="square" lIns="254" tIns="254" rIns="254" bIns="254" rtlCol="0" anchor="ctr">
            <a:normAutofit fontScale="92500" lnSpcReduction="20000"/>
          </a:bodyPr>
          <a:lstStyle/>
          <a:p>
            <a:pPr marL="0" indent="0" algn="ctr">
              <a:buNone/>
            </a:pPr>
            <a:r>
              <a:rPr lang="en-US" sz="1700" b="1">
                <a:solidFill>
                  <a:srgbClr val="FFFFFF"/>
                </a:solidFill>
              </a:rPr>
              <a:t>Recovery</a:t>
            </a:r>
            <a:endParaRPr lang="en-US" sz="1700"/>
          </a:p>
          <a:p>
            <a:pPr marL="0" indent="0" algn="ctr">
              <a:buNone/>
            </a:pPr>
            <a:r>
              <a:rPr lang="en-US" sz="1700" b="1">
                <a:solidFill>
                  <a:srgbClr val="FFFFFF"/>
                </a:solidFill>
              </a:rPr>
              <a:t>Community</a:t>
            </a:r>
            <a:endParaRPr lang="en-US" sz="1700"/>
          </a:p>
        </p:txBody>
      </p:sp>
      <p:sp>
        <p:nvSpPr>
          <p:cNvPr id="9" name="Shape 6"/>
          <p:cNvSpPr/>
          <p:nvPr/>
        </p:nvSpPr>
        <p:spPr>
          <a:xfrm>
            <a:off x="1048510" y="1740737"/>
            <a:ext cx="2651760" cy="1325880"/>
          </a:xfrm>
          <a:prstGeom prst="roundRect">
            <a:avLst>
              <a:gd name="adj" fmla="val 8276"/>
            </a:avLst>
          </a:prstGeom>
          <a:solidFill>
            <a:srgbClr val="FFFFFF"/>
          </a:solidFill>
          <a:ln w="10160">
            <a:solidFill>
              <a:srgbClr val="D8E1E8"/>
            </a:solidFill>
            <a:prstDash val="solid"/>
          </a:ln>
          <a:effectLst>
            <a:outerShdw blurRad="12700" dist="50800" dir="2700000" algn="bl" rotWithShape="0">
              <a:srgbClr val="D6DEE6">
                <a:alpha val="16000"/>
              </a:srgbClr>
            </a:outerShdw>
          </a:effectLst>
        </p:spPr>
        <p:txBody>
          <a:bodyPr/>
          <a:lstStyle/>
          <a:p>
            <a:endParaRPr lang="en-US"/>
          </a:p>
        </p:txBody>
      </p:sp>
      <p:sp>
        <p:nvSpPr>
          <p:cNvPr id="10" name="Shape 7"/>
          <p:cNvSpPr/>
          <p:nvPr/>
        </p:nvSpPr>
        <p:spPr>
          <a:xfrm>
            <a:off x="1202666" y="1849421"/>
            <a:ext cx="502920" cy="502920"/>
          </a:xfrm>
          <a:prstGeom prst="ellipse">
            <a:avLst/>
          </a:prstGeom>
          <a:solidFill>
            <a:srgbClr val="FFFFFF"/>
          </a:solidFill>
          <a:ln w="15240">
            <a:solidFill>
              <a:schemeClr val="accent1"/>
            </a:solidFill>
            <a:prstDash val="solid"/>
          </a:ln>
        </p:spPr>
        <p:txBody>
          <a:bodyPr/>
          <a:lstStyle/>
          <a:p>
            <a:endParaRPr lang="en-US"/>
          </a:p>
        </p:txBody>
      </p:sp>
      <p:sp>
        <p:nvSpPr>
          <p:cNvPr id="12" name="Text 8"/>
          <p:cNvSpPr/>
          <p:nvPr/>
        </p:nvSpPr>
        <p:spPr>
          <a:xfrm>
            <a:off x="1829924" y="1939769"/>
            <a:ext cx="1691640" cy="301752"/>
          </a:xfrm>
          <a:prstGeom prst="rect">
            <a:avLst/>
          </a:prstGeom>
          <a:noFill/>
          <a:ln/>
        </p:spPr>
        <p:txBody>
          <a:bodyPr wrap="square" lIns="254" tIns="254" rIns="254" bIns="254" rtlCol="0" anchor="ctr">
            <a:noAutofit/>
          </a:bodyPr>
          <a:lstStyle/>
          <a:p>
            <a:pPr marL="0" indent="0">
              <a:buNone/>
            </a:pPr>
            <a:r>
              <a:rPr lang="en-US" sz="2000" b="1">
                <a:solidFill>
                  <a:srgbClr val="00587C"/>
                </a:solidFill>
                <a:latin typeface="Aptos" pitchFamily="34" charset="0"/>
                <a:ea typeface="Aptos" pitchFamily="34" charset="-122"/>
                <a:cs typeface="Aptos" pitchFamily="34" charset="-120"/>
              </a:rPr>
              <a:t>Lived experience</a:t>
            </a:r>
            <a:endParaRPr lang="en-US" sz="2000"/>
          </a:p>
        </p:txBody>
      </p:sp>
      <p:sp>
        <p:nvSpPr>
          <p:cNvPr id="13" name="Text 9"/>
          <p:cNvSpPr/>
          <p:nvPr/>
        </p:nvSpPr>
        <p:spPr>
          <a:xfrm>
            <a:off x="1213102" y="2388122"/>
            <a:ext cx="2249424" cy="576072"/>
          </a:xfrm>
          <a:prstGeom prst="rect">
            <a:avLst/>
          </a:prstGeom>
          <a:noFill/>
          <a:ln/>
        </p:spPr>
        <p:txBody>
          <a:bodyPr wrap="square" lIns="254" tIns="254" rIns="254" bIns="254" rtlCol="0" anchor="ctr">
            <a:normAutofit/>
          </a:bodyPr>
          <a:lstStyle/>
          <a:p>
            <a:pPr marL="0" indent="0">
              <a:buNone/>
            </a:pPr>
            <a:r>
              <a:rPr lang="en-US" sz="1400">
                <a:solidFill>
                  <a:srgbClr val="344054"/>
                </a:solidFill>
                <a:latin typeface="Aptos" pitchFamily="34" charset="0"/>
                <a:ea typeface="Aptos" pitchFamily="34" charset="-122"/>
                <a:cs typeface="Aptos" pitchFamily="34" charset="-120"/>
              </a:rPr>
              <a:t>Perspective, resilience, and acquired knowledge</a:t>
            </a:r>
            <a:endParaRPr lang="en-US" sz="1400"/>
          </a:p>
        </p:txBody>
      </p:sp>
      <p:sp>
        <p:nvSpPr>
          <p:cNvPr id="14" name="Shape 10"/>
          <p:cNvSpPr/>
          <p:nvPr/>
        </p:nvSpPr>
        <p:spPr>
          <a:xfrm>
            <a:off x="1048510" y="4210365"/>
            <a:ext cx="2651760" cy="1325880"/>
          </a:xfrm>
          <a:prstGeom prst="roundRect">
            <a:avLst>
              <a:gd name="adj" fmla="val 8276"/>
            </a:avLst>
          </a:prstGeom>
          <a:solidFill>
            <a:srgbClr val="FFFFFF"/>
          </a:solidFill>
          <a:ln w="10160">
            <a:solidFill>
              <a:srgbClr val="D8E1E8"/>
            </a:solidFill>
            <a:prstDash val="solid"/>
          </a:ln>
          <a:effectLst>
            <a:outerShdw blurRad="12700" dist="50800" dir="2700000" algn="bl" rotWithShape="0">
              <a:srgbClr val="D6DEE6">
                <a:alpha val="16000"/>
              </a:srgbClr>
            </a:outerShdw>
          </a:effectLst>
        </p:spPr>
        <p:txBody>
          <a:bodyPr/>
          <a:lstStyle/>
          <a:p>
            <a:endParaRPr lang="en-US"/>
          </a:p>
        </p:txBody>
      </p:sp>
      <p:sp>
        <p:nvSpPr>
          <p:cNvPr id="15" name="Shape 11"/>
          <p:cNvSpPr/>
          <p:nvPr/>
        </p:nvSpPr>
        <p:spPr>
          <a:xfrm>
            <a:off x="1201423" y="4304442"/>
            <a:ext cx="502920" cy="502920"/>
          </a:xfrm>
          <a:prstGeom prst="ellipse">
            <a:avLst/>
          </a:prstGeom>
          <a:solidFill>
            <a:srgbClr val="FFFFFF"/>
          </a:solidFill>
          <a:ln w="15240">
            <a:solidFill>
              <a:srgbClr val="00CDBD"/>
            </a:solidFill>
            <a:prstDash val="solid"/>
          </a:ln>
        </p:spPr>
        <p:txBody>
          <a:bodyPr/>
          <a:lstStyle/>
          <a:p>
            <a:endParaRPr lang="en-US"/>
          </a:p>
        </p:txBody>
      </p:sp>
      <p:pic>
        <p:nvPicPr>
          <p:cNvPr id="16"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16171" y="4390713"/>
            <a:ext cx="283464" cy="283464"/>
          </a:xfrm>
          <a:prstGeom prst="rect">
            <a:avLst/>
          </a:prstGeom>
        </p:spPr>
      </p:pic>
      <p:sp>
        <p:nvSpPr>
          <p:cNvPr id="17" name="Text 12"/>
          <p:cNvSpPr/>
          <p:nvPr/>
        </p:nvSpPr>
        <p:spPr>
          <a:xfrm>
            <a:off x="1825750" y="4438367"/>
            <a:ext cx="1691640" cy="301752"/>
          </a:xfrm>
          <a:prstGeom prst="rect">
            <a:avLst/>
          </a:prstGeom>
          <a:noFill/>
          <a:ln/>
        </p:spPr>
        <p:txBody>
          <a:bodyPr wrap="square" lIns="254" tIns="254" rIns="254" bIns="254" rtlCol="0" anchor="ctr">
            <a:noAutofit/>
          </a:bodyPr>
          <a:lstStyle/>
          <a:p>
            <a:pPr marL="0" indent="0">
              <a:buNone/>
            </a:pPr>
            <a:r>
              <a:rPr lang="en-US" sz="2000" b="1">
                <a:solidFill>
                  <a:schemeClr val="accent1"/>
                </a:solidFill>
                <a:latin typeface="Aptos" pitchFamily="34" charset="0"/>
                <a:ea typeface="Aptos" pitchFamily="34" charset="-122"/>
                <a:cs typeface="Aptos" pitchFamily="34" charset="-120"/>
              </a:rPr>
              <a:t>Workforce need</a:t>
            </a:r>
            <a:endParaRPr lang="en-US" sz="2000">
              <a:solidFill>
                <a:schemeClr val="accent1"/>
              </a:solidFill>
            </a:endParaRPr>
          </a:p>
        </p:txBody>
      </p:sp>
      <p:sp>
        <p:nvSpPr>
          <p:cNvPr id="18" name="Text 13"/>
          <p:cNvSpPr/>
          <p:nvPr/>
        </p:nvSpPr>
        <p:spPr>
          <a:xfrm>
            <a:off x="1249678" y="4886379"/>
            <a:ext cx="2249424" cy="576072"/>
          </a:xfrm>
          <a:prstGeom prst="rect">
            <a:avLst/>
          </a:prstGeom>
          <a:noFill/>
          <a:ln/>
        </p:spPr>
        <p:txBody>
          <a:bodyPr wrap="square" lIns="254" tIns="254" rIns="254" bIns="254" rtlCol="0" anchor="ctr">
            <a:normAutofit/>
          </a:bodyPr>
          <a:lstStyle/>
          <a:p>
            <a:pPr marL="0" indent="0">
              <a:buNone/>
            </a:pPr>
            <a:r>
              <a:rPr lang="en-US" sz="1400">
                <a:solidFill>
                  <a:srgbClr val="344054"/>
                </a:solidFill>
                <a:latin typeface="Aptos" pitchFamily="34" charset="0"/>
                <a:ea typeface="Aptos" pitchFamily="34" charset="-122"/>
                <a:cs typeface="Aptos" pitchFamily="34" charset="-120"/>
              </a:rPr>
              <a:t>More counselors and additional pathways</a:t>
            </a:r>
            <a:endParaRPr lang="en-US" sz="1400"/>
          </a:p>
        </p:txBody>
      </p:sp>
      <p:sp>
        <p:nvSpPr>
          <p:cNvPr id="19" name="Shape 14"/>
          <p:cNvSpPr/>
          <p:nvPr/>
        </p:nvSpPr>
        <p:spPr>
          <a:xfrm>
            <a:off x="8483394" y="1659436"/>
            <a:ext cx="2651760" cy="1325880"/>
          </a:xfrm>
          <a:prstGeom prst="roundRect">
            <a:avLst>
              <a:gd name="adj" fmla="val 8276"/>
            </a:avLst>
          </a:prstGeom>
          <a:solidFill>
            <a:srgbClr val="FFFFFF"/>
          </a:solidFill>
          <a:ln w="10160">
            <a:solidFill>
              <a:srgbClr val="D8E1E8"/>
            </a:solidFill>
            <a:prstDash val="solid"/>
          </a:ln>
          <a:effectLst>
            <a:outerShdw blurRad="12700" dist="50800" dir="2700000" algn="bl" rotWithShape="0">
              <a:srgbClr val="D6DEE6">
                <a:alpha val="16000"/>
              </a:srgbClr>
            </a:outerShdw>
          </a:effectLst>
        </p:spPr>
        <p:txBody>
          <a:bodyPr/>
          <a:lstStyle/>
          <a:p>
            <a:endParaRPr lang="en-US"/>
          </a:p>
        </p:txBody>
      </p:sp>
      <p:sp>
        <p:nvSpPr>
          <p:cNvPr id="20" name="Shape 15"/>
          <p:cNvSpPr/>
          <p:nvPr/>
        </p:nvSpPr>
        <p:spPr>
          <a:xfrm>
            <a:off x="8668386" y="1735868"/>
            <a:ext cx="502920" cy="502920"/>
          </a:xfrm>
          <a:prstGeom prst="ellipse">
            <a:avLst/>
          </a:prstGeom>
          <a:solidFill>
            <a:srgbClr val="FFFFFF"/>
          </a:solidFill>
          <a:ln w="15240">
            <a:solidFill>
              <a:srgbClr val="FE5000"/>
            </a:solidFill>
            <a:prstDash val="solid"/>
          </a:ln>
        </p:spPr>
        <p:txBody>
          <a:bodyPr/>
          <a:lstStyle/>
          <a:p>
            <a:endParaRPr lang="en-US"/>
          </a:p>
        </p:txBody>
      </p:sp>
      <p:pic>
        <p:nvPicPr>
          <p:cNvPr id="21"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763007" y="1856628"/>
            <a:ext cx="283464" cy="283464"/>
          </a:xfrm>
          <a:prstGeom prst="rect">
            <a:avLst/>
          </a:prstGeom>
        </p:spPr>
      </p:pic>
      <p:sp>
        <p:nvSpPr>
          <p:cNvPr id="22" name="Text 16"/>
          <p:cNvSpPr/>
          <p:nvPr/>
        </p:nvSpPr>
        <p:spPr>
          <a:xfrm>
            <a:off x="9356298" y="1870544"/>
            <a:ext cx="1691640" cy="301752"/>
          </a:xfrm>
          <a:prstGeom prst="rect">
            <a:avLst/>
          </a:prstGeom>
          <a:noFill/>
          <a:ln/>
        </p:spPr>
        <p:txBody>
          <a:bodyPr wrap="square" lIns="254" tIns="254" rIns="254" bIns="254" rtlCol="0" anchor="ctr">
            <a:noAutofit/>
          </a:bodyPr>
          <a:lstStyle/>
          <a:p>
            <a:pPr marL="0" indent="0">
              <a:buNone/>
            </a:pPr>
            <a:r>
              <a:rPr lang="en-US" sz="2000" b="1">
                <a:solidFill>
                  <a:schemeClr val="accent1"/>
                </a:solidFill>
                <a:latin typeface="Aptos" pitchFamily="34" charset="0"/>
                <a:ea typeface="Aptos" pitchFamily="34" charset="-122"/>
                <a:cs typeface="Aptos" pitchFamily="34" charset="-120"/>
              </a:rPr>
              <a:t>Access to education</a:t>
            </a:r>
            <a:endParaRPr lang="en-US" sz="2000">
              <a:solidFill>
                <a:schemeClr val="accent1"/>
              </a:solidFill>
            </a:endParaRPr>
          </a:p>
        </p:txBody>
      </p:sp>
      <p:sp>
        <p:nvSpPr>
          <p:cNvPr id="23" name="Text 17"/>
          <p:cNvSpPr/>
          <p:nvPr/>
        </p:nvSpPr>
        <p:spPr>
          <a:xfrm>
            <a:off x="8763007" y="2282226"/>
            <a:ext cx="2249424" cy="576072"/>
          </a:xfrm>
          <a:prstGeom prst="rect">
            <a:avLst/>
          </a:prstGeom>
          <a:noFill/>
          <a:ln/>
        </p:spPr>
        <p:txBody>
          <a:bodyPr wrap="square" lIns="254" tIns="254" rIns="254" bIns="254" rtlCol="0" anchor="ctr">
            <a:normAutofit/>
          </a:bodyPr>
          <a:lstStyle/>
          <a:p>
            <a:pPr marL="0" indent="0">
              <a:buNone/>
            </a:pPr>
            <a:r>
              <a:rPr lang="en-US" sz="1400">
                <a:solidFill>
                  <a:srgbClr val="344054"/>
                </a:solidFill>
                <a:latin typeface="Aptos" pitchFamily="34" charset="0"/>
                <a:ea typeface="Aptos" pitchFamily="34" charset="-122"/>
                <a:cs typeface="Aptos" pitchFamily="34" charset="-120"/>
              </a:rPr>
              <a:t>Pathways that reduce unnecessary barriers</a:t>
            </a:r>
            <a:endParaRPr lang="en-US" sz="1400"/>
          </a:p>
        </p:txBody>
      </p:sp>
      <p:sp>
        <p:nvSpPr>
          <p:cNvPr id="24" name="Shape 18"/>
          <p:cNvSpPr/>
          <p:nvPr/>
        </p:nvSpPr>
        <p:spPr>
          <a:xfrm>
            <a:off x="8483394" y="4137064"/>
            <a:ext cx="2651760" cy="1325880"/>
          </a:xfrm>
          <a:prstGeom prst="roundRect">
            <a:avLst>
              <a:gd name="adj" fmla="val 8276"/>
            </a:avLst>
          </a:prstGeom>
          <a:solidFill>
            <a:srgbClr val="FFFFFF"/>
          </a:solidFill>
          <a:ln w="10160">
            <a:solidFill>
              <a:srgbClr val="D8E1E8"/>
            </a:solidFill>
            <a:prstDash val="solid"/>
          </a:ln>
          <a:effectLst>
            <a:outerShdw blurRad="12700" dist="50800" dir="2700000" algn="bl" rotWithShape="0">
              <a:srgbClr val="D6DEE6">
                <a:alpha val="16000"/>
              </a:srgbClr>
            </a:outerShdw>
          </a:effectLst>
        </p:spPr>
        <p:txBody>
          <a:bodyPr/>
          <a:lstStyle/>
          <a:p>
            <a:endParaRPr lang="en-US"/>
          </a:p>
        </p:txBody>
      </p:sp>
      <p:sp>
        <p:nvSpPr>
          <p:cNvPr id="25" name="Shape 19"/>
          <p:cNvSpPr/>
          <p:nvPr/>
        </p:nvSpPr>
        <p:spPr>
          <a:xfrm>
            <a:off x="8647986" y="4226515"/>
            <a:ext cx="502920" cy="502920"/>
          </a:xfrm>
          <a:prstGeom prst="ellipse">
            <a:avLst/>
          </a:prstGeom>
          <a:solidFill>
            <a:srgbClr val="FFFFFF"/>
          </a:solidFill>
          <a:ln w="15240">
            <a:solidFill>
              <a:srgbClr val="753BBD"/>
            </a:solidFill>
            <a:prstDash val="solid"/>
          </a:ln>
        </p:spPr>
        <p:txBody>
          <a:bodyPr/>
          <a:lstStyle/>
          <a:p>
            <a:endParaRPr lang="en-US"/>
          </a:p>
        </p:txBody>
      </p:sp>
      <p:pic>
        <p:nvPicPr>
          <p:cNvPr id="26" name="Image 4"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44000" y="1960193"/>
            <a:ext cx="283464" cy="283464"/>
          </a:xfrm>
          <a:prstGeom prst="rect">
            <a:avLst/>
          </a:prstGeom>
        </p:spPr>
      </p:pic>
      <p:sp>
        <p:nvSpPr>
          <p:cNvPr id="27" name="Text 20"/>
          <p:cNvSpPr/>
          <p:nvPr/>
        </p:nvSpPr>
        <p:spPr>
          <a:xfrm>
            <a:off x="9271567" y="4388524"/>
            <a:ext cx="1691640" cy="301752"/>
          </a:xfrm>
          <a:prstGeom prst="rect">
            <a:avLst/>
          </a:prstGeom>
          <a:noFill/>
          <a:ln/>
        </p:spPr>
        <p:txBody>
          <a:bodyPr wrap="square" lIns="254" tIns="254" rIns="254" bIns="254" rtlCol="0" anchor="ctr">
            <a:noAutofit/>
          </a:bodyPr>
          <a:lstStyle/>
          <a:p>
            <a:pPr marL="0" indent="0">
              <a:buNone/>
            </a:pPr>
            <a:r>
              <a:rPr lang="en-US" sz="2000" b="1">
                <a:solidFill>
                  <a:schemeClr val="accent1"/>
                </a:solidFill>
                <a:latin typeface="Aptos" pitchFamily="34" charset="0"/>
                <a:ea typeface="Aptos" pitchFamily="34" charset="-122"/>
                <a:cs typeface="Aptos" pitchFamily="34" charset="-120"/>
              </a:rPr>
              <a:t>Community impact</a:t>
            </a:r>
            <a:endParaRPr lang="en-US" sz="2000">
              <a:solidFill>
                <a:schemeClr val="accent1"/>
              </a:solidFill>
            </a:endParaRPr>
          </a:p>
        </p:txBody>
      </p:sp>
      <p:pic>
        <p:nvPicPr>
          <p:cNvPr id="11" name="Image 1"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757714" y="4337435"/>
            <a:ext cx="283464" cy="283464"/>
          </a:xfrm>
          <a:prstGeom prst="rect">
            <a:avLst/>
          </a:prstGeom>
        </p:spPr>
      </p:pic>
      <p:sp>
        <p:nvSpPr>
          <p:cNvPr id="28" name="Text 21"/>
          <p:cNvSpPr/>
          <p:nvPr/>
        </p:nvSpPr>
        <p:spPr>
          <a:xfrm>
            <a:off x="8757714" y="4777739"/>
            <a:ext cx="2249424" cy="576072"/>
          </a:xfrm>
          <a:prstGeom prst="rect">
            <a:avLst/>
          </a:prstGeom>
          <a:noFill/>
          <a:ln/>
        </p:spPr>
        <p:txBody>
          <a:bodyPr wrap="square" lIns="254" tIns="254" rIns="254" bIns="254" rtlCol="0" anchor="ctr">
            <a:normAutofit/>
          </a:bodyPr>
          <a:lstStyle/>
          <a:p>
            <a:pPr marL="0" indent="0">
              <a:buNone/>
            </a:pPr>
            <a:r>
              <a:rPr lang="en-US" sz="1400">
                <a:solidFill>
                  <a:srgbClr val="344054"/>
                </a:solidFill>
                <a:latin typeface="Aptos" pitchFamily="34" charset="0"/>
                <a:ea typeface="Aptos" pitchFamily="34" charset="-122"/>
                <a:cs typeface="Aptos" pitchFamily="34" charset="-120"/>
              </a:rPr>
              <a:t>Support for individuals, families, and communities</a:t>
            </a:r>
            <a:endParaRPr lang="en-US" sz="1400"/>
          </a:p>
        </p:txBody>
      </p:sp>
      <p:sp>
        <p:nvSpPr>
          <p:cNvPr id="29" name="Shape 22"/>
          <p:cNvSpPr/>
          <p:nvPr/>
        </p:nvSpPr>
        <p:spPr>
          <a:xfrm>
            <a:off x="3920433" y="2557221"/>
            <a:ext cx="1014685" cy="364982"/>
          </a:xfrm>
          <a:prstGeom prst="line">
            <a:avLst/>
          </a:prstGeom>
          <a:noFill/>
          <a:ln w="15240">
            <a:solidFill>
              <a:srgbClr val="D6DEE6"/>
            </a:solidFill>
            <a:prstDash val="solid"/>
            <a:headEnd type="none"/>
            <a:tailEnd type="triangle"/>
          </a:ln>
        </p:spPr>
        <p:txBody>
          <a:bodyPr/>
          <a:lstStyle/>
          <a:p>
            <a:endParaRPr lang="en-US"/>
          </a:p>
        </p:txBody>
      </p:sp>
      <p:sp>
        <p:nvSpPr>
          <p:cNvPr id="30" name="Shape 23"/>
          <p:cNvSpPr/>
          <p:nvPr/>
        </p:nvSpPr>
        <p:spPr>
          <a:xfrm flipH="1">
            <a:off x="7268683" y="2578608"/>
            <a:ext cx="1091987" cy="305429"/>
          </a:xfrm>
          <a:prstGeom prst="line">
            <a:avLst/>
          </a:prstGeom>
          <a:noFill/>
          <a:ln w="15240">
            <a:solidFill>
              <a:srgbClr val="D6DEE6"/>
            </a:solidFill>
            <a:prstDash val="solid"/>
            <a:tailEnd type="triangle"/>
          </a:ln>
        </p:spPr>
        <p:txBody>
          <a:bodyPr/>
          <a:lstStyle/>
          <a:p>
            <a:endParaRPr lang="en-US"/>
          </a:p>
        </p:txBody>
      </p:sp>
      <p:sp>
        <p:nvSpPr>
          <p:cNvPr id="31" name="Shape 24"/>
          <p:cNvSpPr/>
          <p:nvPr/>
        </p:nvSpPr>
        <p:spPr>
          <a:xfrm flipV="1">
            <a:off x="3989535" y="4261882"/>
            <a:ext cx="1100323" cy="411480"/>
          </a:xfrm>
          <a:prstGeom prst="line">
            <a:avLst/>
          </a:prstGeom>
          <a:noFill/>
          <a:ln w="15240">
            <a:solidFill>
              <a:srgbClr val="D6DEE6"/>
            </a:solidFill>
            <a:prstDash val="solid"/>
            <a:tailEnd type="triangle"/>
          </a:ln>
        </p:spPr>
        <p:txBody>
          <a:bodyPr/>
          <a:lstStyle/>
          <a:p>
            <a:endParaRPr lang="en-US"/>
          </a:p>
        </p:txBody>
      </p:sp>
      <p:sp>
        <p:nvSpPr>
          <p:cNvPr id="32" name="Shape 25"/>
          <p:cNvSpPr/>
          <p:nvPr/>
        </p:nvSpPr>
        <p:spPr>
          <a:xfrm flipH="1" flipV="1">
            <a:off x="7102143" y="4194628"/>
            <a:ext cx="1091986" cy="479547"/>
          </a:xfrm>
          <a:prstGeom prst="line">
            <a:avLst/>
          </a:prstGeom>
          <a:noFill/>
          <a:ln w="15240">
            <a:solidFill>
              <a:srgbClr val="D6DEE6"/>
            </a:solidFill>
            <a:prstDash val="solid"/>
            <a:tailEnd type="triangle"/>
          </a:ln>
        </p:spPr>
        <p:txBody>
          <a:bodyPr/>
          <a:lstStyle/>
          <a:p>
            <a:endParaRPr lang="en-US"/>
          </a:p>
        </p:txBody>
      </p:sp>
      <p:sp>
        <p:nvSpPr>
          <p:cNvPr id="33" name="Slide Number Placeholder 0"/>
          <p:cNvSpPr>
            <a:spLocks noGrp="1"/>
          </p:cNvSpPr>
          <p:nvPr>
            <p:ph type="sldNum" sz="quarter" idx="4294967295"/>
          </p:nvPr>
        </p:nvSpPr>
        <p:spPr>
          <a:xfrm>
            <a:off x="11567160" y="6528816"/>
            <a:ext cx="800000" cy="300000"/>
          </a:xfrm>
          <a:prstGeom prst="rect">
            <a:avLst/>
          </a:prstGeom>
          <a:extLst>
            <a:ext uri="{C572A759-6A51-4108-AA02-DFA0A04FC94B}">
              <ma14:wrappingTextBoxFlag xmlns:ma14="http://schemas.microsoft.com/office/mac/drawingml/2011/main" xmlns="" val="0"/>
            </a:ext>
          </a:extLst>
        </p:spPr>
        <p:txBody>
          <a:bodyPr/>
          <a:lstStyle>
            <a:lvl1pPr>
              <a:defRPr sz="750">
                <a:solidFill>
                  <a:srgbClr val="667085"/>
                </a:solidFill>
                <a:latin typeface="Aptos"/>
                <a:ea typeface="Aptos"/>
                <a:cs typeface="Aptos"/>
              </a:defRPr>
            </a:lvl1pPr>
          </a:lstStyle>
          <a:p>
            <a:pPr algn="l"/>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3" name="Text 1"/>
          <p:cNvSpPr/>
          <p:nvPr/>
        </p:nvSpPr>
        <p:spPr>
          <a:xfrm>
            <a:off x="658368" y="594360"/>
            <a:ext cx="10835640" cy="502920"/>
          </a:xfrm>
          <a:prstGeom prst="rect">
            <a:avLst/>
          </a:prstGeom>
          <a:noFill/>
          <a:ln/>
        </p:spPr>
        <p:txBody>
          <a:bodyPr wrap="square" lIns="0" tIns="0" rIns="0" bIns="0" rtlCol="0" anchor="ctr"/>
          <a:lstStyle/>
          <a:p>
            <a:pPr marL="0" indent="0">
              <a:buNone/>
            </a:pPr>
            <a:r>
              <a:rPr lang="en-US" sz="2500" b="1">
                <a:solidFill>
                  <a:schemeClr val="accent1"/>
                </a:solidFill>
                <a:latin typeface="Aptos Display" pitchFamily="34" charset="0"/>
                <a:ea typeface="Aptos Display" pitchFamily="34" charset="-122"/>
                <a:cs typeface="Aptos Display" pitchFamily="34" charset="-120"/>
              </a:rPr>
              <a:t>Key Takeaways</a:t>
            </a:r>
            <a:endParaRPr lang="en-US" sz="2500">
              <a:solidFill>
                <a:schemeClr val="accent1"/>
              </a:solidFill>
            </a:endParaRPr>
          </a:p>
        </p:txBody>
      </p:sp>
      <p:sp>
        <p:nvSpPr>
          <p:cNvPr id="4" name="Shape 2"/>
          <p:cNvSpPr/>
          <p:nvPr/>
        </p:nvSpPr>
        <p:spPr>
          <a:xfrm>
            <a:off x="658368" y="1207008"/>
            <a:ext cx="10881360" cy="0"/>
          </a:xfrm>
          <a:prstGeom prst="line">
            <a:avLst/>
          </a:prstGeom>
          <a:noFill/>
          <a:ln w="12700">
            <a:solidFill>
              <a:srgbClr val="D6DEE6"/>
            </a:solidFill>
            <a:prstDash val="solid"/>
          </a:ln>
        </p:spPr>
        <p:txBody>
          <a:bodyPr/>
          <a:lstStyle/>
          <a:p>
            <a:endParaRPr lang="en-US"/>
          </a:p>
        </p:txBody>
      </p:sp>
      <p:sp>
        <p:nvSpPr>
          <p:cNvPr id="5" name="Text 3"/>
          <p:cNvSpPr/>
          <p:nvPr/>
        </p:nvSpPr>
        <p:spPr>
          <a:xfrm>
            <a:off x="777240" y="1399032"/>
            <a:ext cx="10698480" cy="228600"/>
          </a:xfrm>
          <a:prstGeom prst="rect">
            <a:avLst/>
          </a:prstGeom>
          <a:noFill/>
          <a:ln/>
        </p:spPr>
        <p:txBody>
          <a:bodyPr wrap="square" lIns="0" tIns="0" rIns="0" bIns="0" rtlCol="0" anchor="ctr"/>
          <a:lstStyle/>
          <a:p>
            <a:pPr marL="0" indent="0" algn="ctr">
              <a:buNone/>
            </a:pPr>
            <a:r>
              <a:rPr lang="en-US" i="1">
                <a:solidFill>
                  <a:srgbClr val="344054"/>
                </a:solidFill>
              </a:rPr>
              <a:t>The Alternative Admissions Pathway expands opportunity while maintaining excellence.</a:t>
            </a:r>
            <a:endParaRPr lang="en-US"/>
          </a:p>
        </p:txBody>
      </p:sp>
      <p:sp>
        <p:nvSpPr>
          <p:cNvPr id="6" name="Shape 4"/>
          <p:cNvSpPr/>
          <p:nvPr/>
        </p:nvSpPr>
        <p:spPr>
          <a:xfrm>
            <a:off x="914400" y="1874520"/>
            <a:ext cx="2212848" cy="2926080"/>
          </a:xfrm>
          <a:prstGeom prst="roundRect">
            <a:avLst>
              <a:gd name="adj" fmla="val 5372"/>
            </a:avLst>
          </a:prstGeom>
          <a:solidFill>
            <a:srgbClr val="EBF9FF"/>
          </a:solidFill>
          <a:ln w="10160">
            <a:solidFill>
              <a:srgbClr val="D8E1E8"/>
            </a:solidFill>
            <a:prstDash val="solid"/>
          </a:ln>
        </p:spPr>
        <p:txBody>
          <a:bodyPr/>
          <a:lstStyle/>
          <a:p>
            <a:endParaRPr lang="en-US"/>
          </a:p>
        </p:txBody>
      </p:sp>
      <p:sp>
        <p:nvSpPr>
          <p:cNvPr id="7" name="Shape 5"/>
          <p:cNvSpPr/>
          <p:nvPr/>
        </p:nvSpPr>
        <p:spPr>
          <a:xfrm>
            <a:off x="1618488" y="2331720"/>
            <a:ext cx="804672" cy="804672"/>
          </a:xfrm>
          <a:prstGeom prst="ellipse">
            <a:avLst/>
          </a:prstGeom>
          <a:solidFill>
            <a:srgbClr val="FFFFFF"/>
          </a:solidFill>
          <a:ln w="15240">
            <a:solidFill>
              <a:schemeClr val="accent1"/>
            </a:solidFill>
            <a:prstDash val="solid"/>
          </a:ln>
        </p:spPr>
        <p:txBody>
          <a:bodyPr/>
          <a:lstStyle/>
          <a:p>
            <a:endParaRPr lang="en-US"/>
          </a:p>
        </p:txBody>
      </p:sp>
      <p:pic>
        <p:nvPicPr>
          <p:cNvPr id="8"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728216" y="2441448"/>
            <a:ext cx="585216" cy="585216"/>
          </a:xfrm>
          <a:prstGeom prst="rect">
            <a:avLst/>
          </a:prstGeom>
        </p:spPr>
      </p:pic>
      <p:sp>
        <p:nvSpPr>
          <p:cNvPr id="9" name="Text 6"/>
          <p:cNvSpPr/>
          <p:nvPr/>
        </p:nvSpPr>
        <p:spPr>
          <a:xfrm>
            <a:off x="1097280" y="3383280"/>
            <a:ext cx="1847088" cy="256032"/>
          </a:xfrm>
          <a:prstGeom prst="rect">
            <a:avLst/>
          </a:prstGeom>
          <a:noFill/>
          <a:ln/>
        </p:spPr>
        <p:txBody>
          <a:bodyPr wrap="square" lIns="0" tIns="0" rIns="0" bIns="0" rtlCol="0" anchor="ctr">
            <a:noAutofit/>
          </a:bodyPr>
          <a:lstStyle/>
          <a:p>
            <a:pPr marL="0" indent="0" algn="ctr">
              <a:buNone/>
            </a:pPr>
            <a:r>
              <a:rPr lang="en-US" sz="2000" b="1">
                <a:solidFill>
                  <a:schemeClr val="accent1"/>
                </a:solidFill>
              </a:rPr>
              <a:t>Access</a:t>
            </a:r>
            <a:endParaRPr lang="en-US" sz="2000">
              <a:solidFill>
                <a:schemeClr val="accent1"/>
              </a:solidFill>
            </a:endParaRPr>
          </a:p>
        </p:txBody>
      </p:sp>
      <p:sp>
        <p:nvSpPr>
          <p:cNvPr id="10" name="Text 7"/>
          <p:cNvSpPr/>
          <p:nvPr/>
        </p:nvSpPr>
        <p:spPr>
          <a:xfrm>
            <a:off x="1188720" y="3977640"/>
            <a:ext cx="1664208" cy="384048"/>
          </a:xfrm>
          <a:prstGeom prst="rect">
            <a:avLst/>
          </a:prstGeom>
          <a:noFill/>
          <a:ln/>
        </p:spPr>
        <p:txBody>
          <a:bodyPr wrap="square" lIns="127" tIns="127" rIns="127" bIns="127" rtlCol="0" anchor="ctr">
            <a:noAutofit/>
          </a:bodyPr>
          <a:lstStyle/>
          <a:p>
            <a:pPr marL="0" indent="0" algn="ctr">
              <a:buNone/>
            </a:pPr>
            <a:r>
              <a:rPr lang="en-US" sz="1600">
                <a:solidFill>
                  <a:srgbClr val="344054"/>
                </a:solidFill>
              </a:rPr>
              <a:t>Opportunity expanded</a:t>
            </a:r>
            <a:endParaRPr lang="en-US" sz="1600"/>
          </a:p>
        </p:txBody>
      </p:sp>
      <p:sp>
        <p:nvSpPr>
          <p:cNvPr id="11" name="Shape 8"/>
          <p:cNvSpPr/>
          <p:nvPr/>
        </p:nvSpPr>
        <p:spPr>
          <a:xfrm>
            <a:off x="3703320" y="1874520"/>
            <a:ext cx="2212848" cy="2926080"/>
          </a:xfrm>
          <a:prstGeom prst="roundRect">
            <a:avLst>
              <a:gd name="adj" fmla="val 5372"/>
            </a:avLst>
          </a:prstGeom>
          <a:solidFill>
            <a:srgbClr val="FFF1EB"/>
          </a:solidFill>
          <a:ln w="10160">
            <a:solidFill>
              <a:srgbClr val="D8E1E8"/>
            </a:solidFill>
            <a:prstDash val="solid"/>
          </a:ln>
        </p:spPr>
        <p:txBody>
          <a:bodyPr/>
          <a:lstStyle/>
          <a:p>
            <a:endParaRPr lang="en-US"/>
          </a:p>
        </p:txBody>
      </p:sp>
      <p:sp>
        <p:nvSpPr>
          <p:cNvPr id="12" name="Shape 9"/>
          <p:cNvSpPr/>
          <p:nvPr/>
        </p:nvSpPr>
        <p:spPr>
          <a:xfrm>
            <a:off x="4407408" y="2331720"/>
            <a:ext cx="804672" cy="804672"/>
          </a:xfrm>
          <a:prstGeom prst="ellipse">
            <a:avLst/>
          </a:prstGeom>
          <a:solidFill>
            <a:srgbClr val="FFFFFF"/>
          </a:solidFill>
          <a:ln w="15240">
            <a:solidFill>
              <a:srgbClr val="FE5000"/>
            </a:solidFill>
            <a:prstDash val="solid"/>
          </a:ln>
        </p:spPr>
        <p:txBody>
          <a:bodyPr/>
          <a:lstStyle/>
          <a:p>
            <a:endParaRPr lang="en-US"/>
          </a:p>
        </p:txBody>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517136" y="2441448"/>
            <a:ext cx="585216" cy="585216"/>
          </a:xfrm>
          <a:prstGeom prst="rect">
            <a:avLst/>
          </a:prstGeom>
        </p:spPr>
      </p:pic>
      <p:sp>
        <p:nvSpPr>
          <p:cNvPr id="14" name="Text 10"/>
          <p:cNvSpPr/>
          <p:nvPr/>
        </p:nvSpPr>
        <p:spPr>
          <a:xfrm>
            <a:off x="3886200" y="3383280"/>
            <a:ext cx="1847088" cy="256032"/>
          </a:xfrm>
          <a:prstGeom prst="rect">
            <a:avLst/>
          </a:prstGeom>
          <a:noFill/>
          <a:ln/>
        </p:spPr>
        <p:txBody>
          <a:bodyPr wrap="square" lIns="0" tIns="0" rIns="0" bIns="0" rtlCol="0" anchor="ctr">
            <a:noAutofit/>
          </a:bodyPr>
          <a:lstStyle/>
          <a:p>
            <a:pPr marL="0" indent="0" algn="ctr">
              <a:buNone/>
            </a:pPr>
            <a:r>
              <a:rPr lang="en-US" sz="2000" b="1">
                <a:solidFill>
                  <a:schemeClr val="accent1"/>
                </a:solidFill>
              </a:rPr>
              <a:t>Rigor</a:t>
            </a:r>
            <a:endParaRPr lang="en-US" sz="2000">
              <a:solidFill>
                <a:schemeClr val="accent1"/>
              </a:solidFill>
            </a:endParaRPr>
          </a:p>
        </p:txBody>
      </p:sp>
      <p:sp>
        <p:nvSpPr>
          <p:cNvPr id="15" name="Text 11"/>
          <p:cNvSpPr/>
          <p:nvPr/>
        </p:nvSpPr>
        <p:spPr>
          <a:xfrm>
            <a:off x="3977640" y="3977640"/>
            <a:ext cx="1664208" cy="384048"/>
          </a:xfrm>
          <a:prstGeom prst="rect">
            <a:avLst/>
          </a:prstGeom>
          <a:noFill/>
          <a:ln/>
        </p:spPr>
        <p:txBody>
          <a:bodyPr wrap="square" lIns="127" tIns="127" rIns="127" bIns="127" rtlCol="0" anchor="ctr">
            <a:noAutofit/>
          </a:bodyPr>
          <a:lstStyle/>
          <a:p>
            <a:pPr marL="0" indent="0" algn="ctr">
              <a:buNone/>
            </a:pPr>
            <a:r>
              <a:rPr lang="en-US" sz="1600">
                <a:solidFill>
                  <a:srgbClr val="344054"/>
                </a:solidFill>
              </a:rPr>
              <a:t>Standards maintained</a:t>
            </a:r>
            <a:endParaRPr lang="en-US" sz="1600"/>
          </a:p>
        </p:txBody>
      </p:sp>
      <p:sp>
        <p:nvSpPr>
          <p:cNvPr id="16" name="Shape 12"/>
          <p:cNvSpPr/>
          <p:nvPr/>
        </p:nvSpPr>
        <p:spPr>
          <a:xfrm>
            <a:off x="6492240" y="1874520"/>
            <a:ext cx="2212848" cy="2926080"/>
          </a:xfrm>
          <a:prstGeom prst="roundRect">
            <a:avLst>
              <a:gd name="adj" fmla="val 5372"/>
            </a:avLst>
          </a:prstGeom>
          <a:solidFill>
            <a:srgbClr val="EBFFFE"/>
          </a:solidFill>
          <a:ln w="10160">
            <a:solidFill>
              <a:srgbClr val="D8E1E8"/>
            </a:solidFill>
            <a:prstDash val="solid"/>
          </a:ln>
        </p:spPr>
        <p:txBody>
          <a:bodyPr/>
          <a:lstStyle/>
          <a:p>
            <a:endParaRPr lang="en-US"/>
          </a:p>
        </p:txBody>
      </p:sp>
      <p:sp>
        <p:nvSpPr>
          <p:cNvPr id="17" name="Shape 13"/>
          <p:cNvSpPr/>
          <p:nvPr/>
        </p:nvSpPr>
        <p:spPr>
          <a:xfrm>
            <a:off x="7196328" y="2331720"/>
            <a:ext cx="804672" cy="804672"/>
          </a:xfrm>
          <a:prstGeom prst="ellipse">
            <a:avLst/>
          </a:prstGeom>
          <a:solidFill>
            <a:srgbClr val="FFFFFF"/>
          </a:solidFill>
          <a:ln w="15240">
            <a:solidFill>
              <a:srgbClr val="00CDBD"/>
            </a:solidFill>
            <a:prstDash val="solid"/>
          </a:ln>
        </p:spPr>
        <p:txBody>
          <a:bodyPr/>
          <a:lstStyle/>
          <a:p>
            <a:endParaRPr lang="en-US"/>
          </a:p>
        </p:txBody>
      </p:sp>
      <p:pic>
        <p:nvPicPr>
          <p:cNvPr id="1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306056" y="2441448"/>
            <a:ext cx="585216" cy="585216"/>
          </a:xfrm>
          <a:prstGeom prst="rect">
            <a:avLst/>
          </a:prstGeom>
        </p:spPr>
      </p:pic>
      <p:sp>
        <p:nvSpPr>
          <p:cNvPr id="19" name="Text 14"/>
          <p:cNvSpPr/>
          <p:nvPr/>
        </p:nvSpPr>
        <p:spPr>
          <a:xfrm>
            <a:off x="6675120" y="3383280"/>
            <a:ext cx="1847088" cy="256032"/>
          </a:xfrm>
          <a:prstGeom prst="rect">
            <a:avLst/>
          </a:prstGeom>
          <a:noFill/>
          <a:ln/>
        </p:spPr>
        <p:txBody>
          <a:bodyPr wrap="square" lIns="0" tIns="0" rIns="0" bIns="0" rtlCol="0" anchor="ctr">
            <a:noAutofit/>
          </a:bodyPr>
          <a:lstStyle/>
          <a:p>
            <a:pPr marL="0" indent="0" algn="ctr">
              <a:buNone/>
            </a:pPr>
            <a:r>
              <a:rPr lang="en-US" sz="2000" b="1">
                <a:solidFill>
                  <a:schemeClr val="accent1"/>
                </a:solidFill>
              </a:rPr>
              <a:t>Outcomes</a:t>
            </a:r>
            <a:endParaRPr lang="en-US" sz="2000">
              <a:solidFill>
                <a:schemeClr val="accent1"/>
              </a:solidFill>
            </a:endParaRPr>
          </a:p>
        </p:txBody>
      </p:sp>
      <p:sp>
        <p:nvSpPr>
          <p:cNvPr id="20" name="Text 15"/>
          <p:cNvSpPr/>
          <p:nvPr/>
        </p:nvSpPr>
        <p:spPr>
          <a:xfrm>
            <a:off x="6766560" y="3977640"/>
            <a:ext cx="1664208" cy="384048"/>
          </a:xfrm>
          <a:prstGeom prst="rect">
            <a:avLst/>
          </a:prstGeom>
          <a:noFill/>
          <a:ln/>
        </p:spPr>
        <p:txBody>
          <a:bodyPr wrap="square" lIns="127" tIns="127" rIns="127" bIns="127" rtlCol="0" anchor="ctr">
            <a:noAutofit/>
          </a:bodyPr>
          <a:lstStyle/>
          <a:p>
            <a:pPr marL="0" indent="0" algn="ctr">
              <a:buNone/>
            </a:pPr>
            <a:r>
              <a:rPr lang="en-US" sz="1600">
                <a:solidFill>
                  <a:srgbClr val="344054"/>
                </a:solidFill>
              </a:rPr>
              <a:t>Success monitored</a:t>
            </a:r>
            <a:endParaRPr lang="en-US" sz="1600"/>
          </a:p>
        </p:txBody>
      </p:sp>
      <p:sp>
        <p:nvSpPr>
          <p:cNvPr id="21" name="Shape 16"/>
          <p:cNvSpPr/>
          <p:nvPr/>
        </p:nvSpPr>
        <p:spPr>
          <a:xfrm>
            <a:off x="9281160" y="1874520"/>
            <a:ext cx="2212848" cy="2926080"/>
          </a:xfrm>
          <a:prstGeom prst="roundRect">
            <a:avLst>
              <a:gd name="adj" fmla="val 5372"/>
            </a:avLst>
          </a:prstGeom>
          <a:solidFill>
            <a:srgbClr val="F5F0FA"/>
          </a:solidFill>
          <a:ln w="10160">
            <a:solidFill>
              <a:srgbClr val="D8E1E8"/>
            </a:solidFill>
            <a:prstDash val="solid"/>
          </a:ln>
        </p:spPr>
        <p:txBody>
          <a:bodyPr/>
          <a:lstStyle/>
          <a:p>
            <a:endParaRPr lang="en-US"/>
          </a:p>
        </p:txBody>
      </p:sp>
      <p:sp>
        <p:nvSpPr>
          <p:cNvPr id="22" name="Shape 17"/>
          <p:cNvSpPr/>
          <p:nvPr/>
        </p:nvSpPr>
        <p:spPr>
          <a:xfrm>
            <a:off x="9985248" y="2331720"/>
            <a:ext cx="804672" cy="804672"/>
          </a:xfrm>
          <a:prstGeom prst="ellipse">
            <a:avLst/>
          </a:prstGeom>
          <a:solidFill>
            <a:srgbClr val="FFFFFF"/>
          </a:solidFill>
          <a:ln w="15240">
            <a:solidFill>
              <a:srgbClr val="753BBD"/>
            </a:solidFill>
            <a:prstDash val="solid"/>
          </a:ln>
        </p:spPr>
        <p:txBody>
          <a:bodyPr/>
          <a:lstStyle/>
          <a:p>
            <a:endParaRPr lang="en-US"/>
          </a:p>
        </p:txBody>
      </p:sp>
      <p:pic>
        <p:nvPicPr>
          <p:cNvPr id="2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094976" y="2441448"/>
            <a:ext cx="585216" cy="585216"/>
          </a:xfrm>
          <a:prstGeom prst="rect">
            <a:avLst/>
          </a:prstGeom>
        </p:spPr>
      </p:pic>
      <p:sp>
        <p:nvSpPr>
          <p:cNvPr id="24" name="Text 18"/>
          <p:cNvSpPr/>
          <p:nvPr/>
        </p:nvSpPr>
        <p:spPr>
          <a:xfrm>
            <a:off x="9464040" y="3383280"/>
            <a:ext cx="1847088" cy="256032"/>
          </a:xfrm>
          <a:prstGeom prst="rect">
            <a:avLst/>
          </a:prstGeom>
          <a:noFill/>
          <a:ln/>
        </p:spPr>
        <p:txBody>
          <a:bodyPr wrap="square" lIns="0" tIns="0" rIns="0" bIns="0" rtlCol="0" anchor="ctr">
            <a:noAutofit/>
          </a:bodyPr>
          <a:lstStyle/>
          <a:p>
            <a:pPr marL="0" indent="0" algn="ctr">
              <a:buNone/>
            </a:pPr>
            <a:r>
              <a:rPr lang="en-US" sz="2000" b="1">
                <a:solidFill>
                  <a:schemeClr val="accent1"/>
                </a:solidFill>
              </a:rPr>
              <a:t>Impact</a:t>
            </a:r>
            <a:endParaRPr lang="en-US" sz="2000">
              <a:solidFill>
                <a:schemeClr val="accent1"/>
              </a:solidFill>
            </a:endParaRPr>
          </a:p>
        </p:txBody>
      </p:sp>
      <p:sp>
        <p:nvSpPr>
          <p:cNvPr id="25" name="Text 19"/>
          <p:cNvSpPr/>
          <p:nvPr/>
        </p:nvSpPr>
        <p:spPr>
          <a:xfrm>
            <a:off x="9555480" y="3977640"/>
            <a:ext cx="1664208" cy="384048"/>
          </a:xfrm>
          <a:prstGeom prst="rect">
            <a:avLst/>
          </a:prstGeom>
          <a:noFill/>
          <a:ln/>
        </p:spPr>
        <p:txBody>
          <a:bodyPr wrap="square" lIns="127" tIns="127" rIns="127" bIns="127" rtlCol="0" anchor="ctr">
            <a:noAutofit/>
          </a:bodyPr>
          <a:lstStyle/>
          <a:p>
            <a:pPr marL="0" indent="0" algn="ctr">
              <a:buNone/>
            </a:pPr>
            <a:r>
              <a:rPr lang="en-US" sz="1600">
                <a:solidFill>
                  <a:srgbClr val="344054"/>
                </a:solidFill>
              </a:rPr>
              <a:t>Workforce strengthened</a:t>
            </a:r>
            <a:endParaRPr lang="en-US" sz="1600"/>
          </a:p>
        </p:txBody>
      </p:sp>
      <p:sp>
        <p:nvSpPr>
          <p:cNvPr id="28" name="Slide Number Placeholder 0"/>
          <p:cNvSpPr>
            <a:spLocks noGrp="1"/>
          </p:cNvSpPr>
          <p:nvPr>
            <p:ph type="sldNum" sz="quarter" idx="4294967295"/>
          </p:nvPr>
        </p:nvSpPr>
        <p:spPr>
          <a:xfrm>
            <a:off x="11567160" y="6528816"/>
            <a:ext cx="800000" cy="300000"/>
          </a:xfrm>
          <a:prstGeom prst="rect">
            <a:avLst/>
          </a:prstGeom>
          <a:extLst>
            <a:ext uri="{C572A759-6A51-4108-AA02-DFA0A04FC94B}">
              <ma14:wrappingTextBoxFlag xmlns:ma14="http://schemas.microsoft.com/office/mac/drawingml/2011/main" xmlns="" val="0"/>
            </a:ext>
          </a:extLst>
        </p:spPr>
        <p:txBody>
          <a:bodyPr/>
          <a:lstStyle>
            <a:lvl1pPr>
              <a:defRPr sz="750">
                <a:solidFill>
                  <a:srgbClr val="667085"/>
                </a:solidFill>
                <a:latin typeface="Aptos"/>
                <a:ea typeface="Aptos"/>
                <a:cs typeface="Aptos"/>
              </a:defRPr>
            </a:lvl1pPr>
          </a:lstStyle>
          <a:p>
            <a:pPr algn="l"/>
            <a:fld id="{F7021451-1387-4CA6-816F-3879F97B5CBC}" type="slidenum">
              <a:rPr lang="en-US" b="0"/>
              <a:t>20</a:t>
            </a:fld>
            <a:endParaRPr lang="en-US"/>
          </a:p>
        </p:txBody>
      </p:sp>
      <p:sp>
        <p:nvSpPr>
          <p:cNvPr id="26" name="Shape 19">
            <a:extLst>
              <a:ext uri="{FF2B5EF4-FFF2-40B4-BE49-F238E27FC236}">
                <a16:creationId xmlns:a16="http://schemas.microsoft.com/office/drawing/2014/main" id="{EAD887DF-3583-A8EF-23EE-576C1C901D8D}"/>
              </a:ext>
            </a:extLst>
          </p:cNvPr>
          <p:cNvSpPr/>
          <p:nvPr/>
        </p:nvSpPr>
        <p:spPr>
          <a:xfrm>
            <a:off x="914400" y="5197768"/>
            <a:ext cx="10652760" cy="658368"/>
          </a:xfrm>
          <a:prstGeom prst="roundRect">
            <a:avLst>
              <a:gd name="adj" fmla="val 18966"/>
            </a:avLst>
          </a:prstGeom>
          <a:solidFill>
            <a:srgbClr val="7BA7BC"/>
          </a:solidFill>
          <a:ln w="12700">
            <a:solidFill>
              <a:srgbClr val="7BA7BC"/>
            </a:solidFill>
            <a:prstDash val="solid"/>
          </a:ln>
        </p:spPr>
        <p:txBody>
          <a:bodyPr/>
          <a:lstStyle/>
          <a:p>
            <a:endParaRPr lang="en-US"/>
          </a:p>
        </p:txBody>
      </p:sp>
      <p:sp>
        <p:nvSpPr>
          <p:cNvPr id="30" name="Text 20">
            <a:extLst>
              <a:ext uri="{FF2B5EF4-FFF2-40B4-BE49-F238E27FC236}">
                <a16:creationId xmlns:a16="http://schemas.microsoft.com/office/drawing/2014/main" id="{5FB64E8D-B719-1B6F-69D7-61EE2047CF72}"/>
              </a:ext>
            </a:extLst>
          </p:cNvPr>
          <p:cNvSpPr/>
          <p:nvPr/>
        </p:nvSpPr>
        <p:spPr>
          <a:xfrm>
            <a:off x="914400" y="5402912"/>
            <a:ext cx="10637520" cy="200770"/>
          </a:xfrm>
          <a:prstGeom prst="rect">
            <a:avLst/>
          </a:prstGeom>
          <a:noFill/>
          <a:ln/>
        </p:spPr>
        <p:txBody>
          <a:bodyPr wrap="square" lIns="0" tIns="0" rIns="0" bIns="0" rtlCol="0" anchor="ctr">
            <a:noAutofit/>
          </a:bodyPr>
          <a:lstStyle/>
          <a:p>
            <a:pPr marL="0" indent="0" algn="ctr">
              <a:buNone/>
            </a:pPr>
            <a:r>
              <a:rPr lang="en-US" b="1">
                <a:solidFill>
                  <a:srgbClr val="FFFFFF"/>
                </a:solidFill>
              </a:rPr>
              <a:t>Access and rigor can coexist.</a:t>
            </a: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E9AE4-B6A9-B1A2-70BC-ABAE47F28BCC}"/>
            </a:ext>
          </a:extLst>
        </p:cNvPr>
        <p:cNvGrpSpPr/>
        <p:nvPr/>
      </p:nvGrpSpPr>
      <p:grpSpPr>
        <a:xfrm>
          <a:off x="0" y="0"/>
          <a:ext cx="0" cy="0"/>
          <a:chOff x="0" y="0"/>
          <a:chExt cx="0" cy="0"/>
        </a:xfrm>
      </p:grpSpPr>
      <p:sp>
        <p:nvSpPr>
          <p:cNvPr id="4" name="Text 1">
            <a:extLst>
              <a:ext uri="{FF2B5EF4-FFF2-40B4-BE49-F238E27FC236}">
                <a16:creationId xmlns:a16="http://schemas.microsoft.com/office/drawing/2014/main" id="{FDF7E669-FC2C-C1F0-0DCE-EF031F45624F}"/>
              </a:ext>
            </a:extLst>
          </p:cNvPr>
          <p:cNvSpPr/>
          <p:nvPr/>
        </p:nvSpPr>
        <p:spPr>
          <a:xfrm>
            <a:off x="658368" y="594360"/>
            <a:ext cx="10835640" cy="502920"/>
          </a:xfrm>
          <a:prstGeom prst="rect">
            <a:avLst/>
          </a:prstGeom>
          <a:noFill/>
          <a:ln/>
        </p:spPr>
        <p:txBody>
          <a:bodyPr wrap="square" lIns="0" tIns="0" rIns="0" bIns="0" rtlCol="0" anchor="ctr"/>
          <a:lstStyle/>
          <a:p>
            <a:pPr marL="0" indent="0">
              <a:buNone/>
            </a:pPr>
            <a:r>
              <a:rPr lang="en-US" sz="2500" b="1">
                <a:solidFill>
                  <a:schemeClr val="accent1"/>
                </a:solidFill>
                <a:latin typeface="Aptos Display" pitchFamily="34" charset="0"/>
                <a:ea typeface="Aptos Display" pitchFamily="34" charset="-122"/>
                <a:cs typeface="Aptos Display" pitchFamily="34" charset="-120"/>
              </a:rPr>
              <a:t>Why it Matters: The Ripple Effect of Expanded Opportunity</a:t>
            </a:r>
            <a:endParaRPr lang="en-US" sz="2500">
              <a:solidFill>
                <a:schemeClr val="accent1"/>
              </a:solidFill>
            </a:endParaRPr>
          </a:p>
        </p:txBody>
      </p:sp>
      <p:sp>
        <p:nvSpPr>
          <p:cNvPr id="6" name="Shape 2">
            <a:extLst>
              <a:ext uri="{FF2B5EF4-FFF2-40B4-BE49-F238E27FC236}">
                <a16:creationId xmlns:a16="http://schemas.microsoft.com/office/drawing/2014/main" id="{220FBEAE-CD53-204C-BA28-189158D01399}"/>
              </a:ext>
            </a:extLst>
          </p:cNvPr>
          <p:cNvSpPr/>
          <p:nvPr/>
        </p:nvSpPr>
        <p:spPr>
          <a:xfrm>
            <a:off x="658368" y="1207008"/>
            <a:ext cx="10881360" cy="0"/>
          </a:xfrm>
          <a:prstGeom prst="line">
            <a:avLst/>
          </a:prstGeom>
          <a:noFill/>
          <a:ln w="12700">
            <a:solidFill>
              <a:srgbClr val="D6DEE6"/>
            </a:solidFill>
            <a:prstDash val="solid"/>
          </a:ln>
        </p:spPr>
        <p:txBody>
          <a:bodyPr/>
          <a:lstStyle/>
          <a:p>
            <a:endParaRPr lang="en-US"/>
          </a:p>
        </p:txBody>
      </p:sp>
      <p:sp>
        <p:nvSpPr>
          <p:cNvPr id="15" name="TextBox 14">
            <a:extLst>
              <a:ext uri="{FF2B5EF4-FFF2-40B4-BE49-F238E27FC236}">
                <a16:creationId xmlns:a16="http://schemas.microsoft.com/office/drawing/2014/main" id="{73FFC38D-4B1F-BF8F-20C4-CEE22F474FEC}"/>
              </a:ext>
            </a:extLst>
          </p:cNvPr>
          <p:cNvSpPr txBox="1"/>
          <p:nvPr/>
        </p:nvSpPr>
        <p:spPr>
          <a:xfrm>
            <a:off x="658368" y="1512516"/>
            <a:ext cx="7704796" cy="4093428"/>
          </a:xfrm>
          <a:prstGeom prst="rect">
            <a:avLst/>
          </a:prstGeom>
          <a:noFill/>
        </p:spPr>
        <p:txBody>
          <a:bodyPr wrap="square">
            <a:spAutoFit/>
          </a:bodyPr>
          <a:lstStyle/>
          <a:p>
            <a:pPr marL="342900" indent="-342900">
              <a:spcAft>
                <a:spcPts val="1200"/>
              </a:spcAft>
              <a:buFont typeface="Wingdings" panose="05000000000000000000" pitchFamily="2" charset="2"/>
              <a:buChar char="Ø"/>
            </a:pPr>
            <a:r>
              <a:rPr lang="en-US" sz="2200">
                <a:solidFill>
                  <a:schemeClr val="accent1"/>
                </a:solidFill>
              </a:rPr>
              <a:t>Opened a pathway to a master's degree and counseling career that may otherwise have remained out of reach.</a:t>
            </a:r>
          </a:p>
          <a:p>
            <a:pPr marL="342900" indent="-342900">
              <a:spcAft>
                <a:spcPts val="1200"/>
              </a:spcAft>
              <a:buFont typeface="Wingdings" panose="05000000000000000000" pitchFamily="2" charset="2"/>
              <a:buChar char="Ø"/>
            </a:pPr>
            <a:r>
              <a:rPr lang="en-US" sz="2200">
                <a:solidFill>
                  <a:schemeClr val="accent1"/>
                </a:solidFill>
              </a:rPr>
              <a:t>Helped transform lived experience into professional expertise that benefits clients and communities.</a:t>
            </a:r>
          </a:p>
          <a:p>
            <a:pPr marL="342900" indent="-342900">
              <a:spcAft>
                <a:spcPts val="1200"/>
              </a:spcAft>
              <a:buFont typeface="Wingdings" panose="05000000000000000000" pitchFamily="2" charset="2"/>
              <a:buChar char="Ø"/>
            </a:pPr>
            <a:r>
              <a:rPr lang="en-US" sz="2200">
                <a:solidFill>
                  <a:schemeClr val="accent1"/>
                </a:solidFill>
              </a:rPr>
              <a:t>Demonstrated that talented, mission-driven individuals can succeed at the graduate level without a traditional bachelor's degree pathway.</a:t>
            </a:r>
          </a:p>
          <a:p>
            <a:pPr marL="342900" indent="-342900">
              <a:spcAft>
                <a:spcPts val="1200"/>
              </a:spcAft>
              <a:buFont typeface="Wingdings" panose="05000000000000000000" pitchFamily="2" charset="2"/>
              <a:buChar char="Ø"/>
            </a:pPr>
            <a:r>
              <a:rPr lang="en-US" sz="2200">
                <a:solidFill>
                  <a:schemeClr val="accent1"/>
                </a:solidFill>
              </a:rPr>
              <a:t>Expands and diversifies the behavioral health workforce at a time of significant workforce need.</a:t>
            </a:r>
          </a:p>
          <a:p>
            <a:pPr marL="342900" indent="-342900">
              <a:spcAft>
                <a:spcPts val="1200"/>
              </a:spcAft>
              <a:buFont typeface="Wingdings" panose="05000000000000000000" pitchFamily="2" charset="2"/>
              <a:buChar char="Ø"/>
            </a:pPr>
            <a:r>
              <a:rPr lang="en-US" sz="2200">
                <a:solidFill>
                  <a:schemeClr val="accent1"/>
                </a:solidFill>
              </a:rPr>
              <a:t>Brings hope, healing and recovery to more people</a:t>
            </a:r>
          </a:p>
        </p:txBody>
      </p:sp>
      <p:grpSp>
        <p:nvGrpSpPr>
          <p:cNvPr id="12" name="Group 11">
            <a:extLst>
              <a:ext uri="{FF2B5EF4-FFF2-40B4-BE49-F238E27FC236}">
                <a16:creationId xmlns:a16="http://schemas.microsoft.com/office/drawing/2014/main" id="{BDBA9B8A-ED09-FC70-03BD-60D251678907}"/>
              </a:ext>
            </a:extLst>
          </p:cNvPr>
          <p:cNvGrpSpPr/>
          <p:nvPr/>
        </p:nvGrpSpPr>
        <p:grpSpPr>
          <a:xfrm>
            <a:off x="8574892" y="1226568"/>
            <a:ext cx="2809388" cy="4940723"/>
            <a:chOff x="423887" y="248266"/>
            <a:chExt cx="2809388" cy="4940723"/>
          </a:xfrm>
        </p:grpSpPr>
        <p:grpSp>
          <p:nvGrpSpPr>
            <p:cNvPr id="13" name="Group 12">
              <a:extLst>
                <a:ext uri="{FF2B5EF4-FFF2-40B4-BE49-F238E27FC236}">
                  <a16:creationId xmlns:a16="http://schemas.microsoft.com/office/drawing/2014/main" id="{9EF2B138-896A-04EB-6489-06F4DC363E4C}"/>
                </a:ext>
              </a:extLst>
            </p:cNvPr>
            <p:cNvGrpSpPr/>
            <p:nvPr/>
          </p:nvGrpSpPr>
          <p:grpSpPr>
            <a:xfrm>
              <a:off x="423887" y="248266"/>
              <a:ext cx="2809388" cy="3448664"/>
              <a:chOff x="423887" y="248265"/>
              <a:chExt cx="4502074" cy="5526521"/>
            </a:xfrm>
          </p:grpSpPr>
          <p:pic>
            <p:nvPicPr>
              <p:cNvPr id="17" name="Picture 16" descr="Ben Murray">
                <a:extLst>
                  <a:ext uri="{FF2B5EF4-FFF2-40B4-BE49-F238E27FC236}">
                    <a16:creationId xmlns:a16="http://schemas.microsoft.com/office/drawing/2014/main" id="{A7E60E12-EE4F-ABA0-F1BD-8754F529E3D5}"/>
                  </a:ext>
                </a:extLst>
              </p:cNvPr>
              <p:cNvPicPr>
                <a:picLocks noChangeAspect="1"/>
              </p:cNvPicPr>
              <p:nvPr/>
            </p:nvPicPr>
            <p:blipFill>
              <a:blip r:embed="rId3"/>
              <a:stretch>
                <a:fillRect/>
              </a:stretch>
            </p:blipFill>
            <p:spPr>
              <a:xfrm>
                <a:off x="442621" y="3048000"/>
                <a:ext cx="2181428" cy="2726785"/>
              </a:xfrm>
              <a:prstGeom prst="rect">
                <a:avLst/>
              </a:prstGeom>
            </p:spPr>
          </p:pic>
          <p:pic>
            <p:nvPicPr>
              <p:cNvPr id="18" name="Picture 17" descr="Sage Isis Cambri">
                <a:extLst>
                  <a:ext uri="{FF2B5EF4-FFF2-40B4-BE49-F238E27FC236}">
                    <a16:creationId xmlns:a16="http://schemas.microsoft.com/office/drawing/2014/main" id="{A63612DD-A3F1-7FB0-20A8-DB09B909EC6F}"/>
                  </a:ext>
                </a:extLst>
              </p:cNvPr>
              <p:cNvPicPr>
                <a:picLocks noChangeAspect="1"/>
              </p:cNvPicPr>
              <p:nvPr/>
            </p:nvPicPr>
            <p:blipFill>
              <a:blip r:embed="rId4"/>
              <a:stretch>
                <a:fillRect/>
              </a:stretch>
            </p:blipFill>
            <p:spPr>
              <a:xfrm>
                <a:off x="2605315" y="248265"/>
                <a:ext cx="2320646" cy="2900808"/>
              </a:xfrm>
              <a:prstGeom prst="rect">
                <a:avLst/>
              </a:prstGeom>
            </p:spPr>
          </p:pic>
          <p:pic>
            <p:nvPicPr>
              <p:cNvPr id="19" name="Picture 18">
                <a:extLst>
                  <a:ext uri="{FF2B5EF4-FFF2-40B4-BE49-F238E27FC236}">
                    <a16:creationId xmlns:a16="http://schemas.microsoft.com/office/drawing/2014/main" id="{6A40E43C-64FD-7683-E1CB-82BA97AFEEFD}"/>
                  </a:ext>
                </a:extLst>
              </p:cNvPr>
              <p:cNvPicPr>
                <a:picLocks noChangeAspect="1"/>
              </p:cNvPicPr>
              <p:nvPr/>
            </p:nvPicPr>
            <p:blipFill>
              <a:blip r:embed="rId5"/>
              <a:srcRect t="3196" b="3588"/>
              <a:stretch>
                <a:fillRect/>
              </a:stretch>
            </p:blipFill>
            <p:spPr>
              <a:xfrm>
                <a:off x="2623119" y="3149074"/>
                <a:ext cx="2301912" cy="2625712"/>
              </a:xfrm>
              <a:prstGeom prst="rect">
                <a:avLst/>
              </a:prstGeom>
            </p:spPr>
          </p:pic>
          <p:pic>
            <p:nvPicPr>
              <p:cNvPr id="20" name="Picture 19">
                <a:extLst>
                  <a:ext uri="{FF2B5EF4-FFF2-40B4-BE49-F238E27FC236}">
                    <a16:creationId xmlns:a16="http://schemas.microsoft.com/office/drawing/2014/main" id="{AE9F5AF8-9050-079B-E6C3-3331C84A1D2A}"/>
                  </a:ext>
                </a:extLst>
              </p:cNvPr>
              <p:cNvPicPr>
                <a:picLocks noChangeAspect="1"/>
              </p:cNvPicPr>
              <p:nvPr/>
            </p:nvPicPr>
            <p:blipFill>
              <a:blip r:embed="rId6"/>
              <a:stretch>
                <a:fillRect/>
              </a:stretch>
            </p:blipFill>
            <p:spPr>
              <a:xfrm>
                <a:off x="423887" y="248265"/>
                <a:ext cx="2181428" cy="2866504"/>
              </a:xfrm>
              <a:prstGeom prst="rect">
                <a:avLst/>
              </a:prstGeom>
            </p:spPr>
          </p:pic>
        </p:grpSp>
        <p:pic>
          <p:nvPicPr>
            <p:cNvPr id="14" name="Picture 13" descr="Profile image">
              <a:extLst>
                <a:ext uri="{FF2B5EF4-FFF2-40B4-BE49-F238E27FC236}">
                  <a16:creationId xmlns:a16="http://schemas.microsoft.com/office/drawing/2014/main" id="{D7A017E3-C105-7158-41D1-4597499ADB8D}"/>
                </a:ext>
              </a:extLst>
            </p:cNvPr>
            <p:cNvPicPr>
              <a:picLocks noChangeAspect="1"/>
            </p:cNvPicPr>
            <p:nvPr/>
          </p:nvPicPr>
          <p:blipFill>
            <a:blip r:embed="rId7"/>
            <a:srcRect l="10525" t="8000" r="5541"/>
            <a:stretch>
              <a:fillRect/>
            </a:stretch>
          </p:blipFill>
          <p:spPr>
            <a:xfrm>
              <a:off x="435577" y="3696930"/>
              <a:ext cx="1361257" cy="1492059"/>
            </a:xfrm>
            <a:prstGeom prst="rect">
              <a:avLst/>
            </a:prstGeom>
          </p:spPr>
        </p:pic>
        <p:pic>
          <p:nvPicPr>
            <p:cNvPr id="16" name="Picture 15" descr="Profile image">
              <a:extLst>
                <a:ext uri="{FF2B5EF4-FFF2-40B4-BE49-F238E27FC236}">
                  <a16:creationId xmlns:a16="http://schemas.microsoft.com/office/drawing/2014/main" id="{C65A775E-F231-E474-2F6E-B6931F5AF4AB}"/>
                </a:ext>
              </a:extLst>
            </p:cNvPr>
            <p:cNvPicPr>
              <a:picLocks noChangeAspect="1"/>
            </p:cNvPicPr>
            <p:nvPr/>
          </p:nvPicPr>
          <p:blipFill>
            <a:blip r:embed="rId8"/>
            <a:srcRect l="21363" t="6967" r="40938" b="53870"/>
            <a:stretch>
              <a:fillRect/>
            </a:stretch>
          </p:blipFill>
          <p:spPr>
            <a:xfrm>
              <a:off x="1796370" y="3696929"/>
              <a:ext cx="1436325" cy="1492059"/>
            </a:xfrm>
            <a:prstGeom prst="rect">
              <a:avLst/>
            </a:prstGeom>
          </p:spPr>
        </p:pic>
      </p:grpSp>
    </p:spTree>
    <p:extLst>
      <p:ext uri="{BB962C8B-B14F-4D97-AF65-F5344CB8AC3E}">
        <p14:creationId xmlns:p14="http://schemas.microsoft.com/office/powerpoint/2010/main" val="3022166546"/>
      </p:ext>
    </p:extLst>
  </p:cSld>
  <p:clrMapOvr>
    <a:masterClrMapping/>
  </p:clrMapOvr>
</p:sld>
</file>

<file path=ppt/theme/theme1.xml><?xml version="1.0" encoding="utf-8"?>
<a:theme xmlns:a="http://schemas.openxmlformats.org/drawingml/2006/main" name="Office Theme">
  <a:themeElements>
    <a:clrScheme name="HBFGS">
      <a:dk1>
        <a:sysClr val="windowText" lastClr="000000"/>
      </a:dk1>
      <a:lt1>
        <a:sysClr val="window" lastClr="FFFFFF"/>
      </a:lt1>
      <a:dk2>
        <a:srgbClr val="00CDBD"/>
      </a:dk2>
      <a:lt2>
        <a:srgbClr val="00CDBD"/>
      </a:lt2>
      <a:accent1>
        <a:srgbClr val="00587C"/>
      </a:accent1>
      <a:accent2>
        <a:srgbClr val="D0DF00"/>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TotalTime>
  <Words>3181</Words>
  <Application>Microsoft Office PowerPoint</Application>
  <PresentationFormat>Widescreen</PresentationFormat>
  <Paragraphs>384</Paragraphs>
  <Slides>21</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Aptos</vt:lpstr>
      <vt:lpstr>Aptos Display</vt:lpstr>
      <vt:lpstr>Arial</vt:lpstr>
      <vt:lpstr>Calibri</vt:lpstr>
      <vt:lpstr>Polaris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Hazelden Betty Ford Graduate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Alternative Admissions Pathway - Clean Minimal Redesign</dc:title>
  <dc:subject>Alternative Admissions Pathway</dc:subject>
  <dc:creator>Berg, Cassie</dc:creator>
  <cp:lastModifiedBy>Doyle, Kevin</cp:lastModifiedBy>
  <cp:revision>14</cp:revision>
  <dcterms:created xsi:type="dcterms:W3CDTF">2026-07-07T16:01:33Z</dcterms:created>
  <dcterms:modified xsi:type="dcterms:W3CDTF">2026-09-25T14:27:25Z</dcterms:modified>
</cp:coreProperties>
</file>