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CE08AA-D272-437F-98D0-2EC06550BDBE}" v="3" dt="2026-09-15T21:53:45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9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Haden" userId="eb92b14d6b253ab8" providerId="LiveId" clId="{4BE003DD-4F9B-4A14-9F98-3D564550C234}"/>
    <pc:docChg chg="undo custSel modSld">
      <pc:chgData name="Steven Haden" userId="eb92b14d6b253ab8" providerId="LiveId" clId="{4BE003DD-4F9B-4A14-9F98-3D564550C234}" dt="2026-09-15T21:53:46.898" v="63" actId="20577"/>
      <pc:docMkLst>
        <pc:docMk/>
      </pc:docMkLst>
      <pc:sldChg chg="modSp mod">
        <pc:chgData name="Steven Haden" userId="eb92b14d6b253ab8" providerId="LiveId" clId="{4BE003DD-4F9B-4A14-9F98-3D564550C234}" dt="2026-09-15T21:53:46.898" v="63" actId="20577"/>
        <pc:sldMkLst>
          <pc:docMk/>
          <pc:sldMk cId="0" sldId="256"/>
        </pc:sldMkLst>
        <pc:spChg chg="mod">
          <ac:chgData name="Steven Haden" userId="eb92b14d6b253ab8" providerId="LiveId" clId="{4BE003DD-4F9B-4A14-9F98-3D564550C234}" dt="2026-09-15T21:50:49.789" v="17" actId="20577"/>
          <ac:spMkLst>
            <pc:docMk/>
            <pc:sldMk cId="0" sldId="256"/>
            <ac:spMk id="9" creationId="{00000000-0000-0000-0000-000000000000}"/>
          </ac:spMkLst>
        </pc:spChg>
        <pc:spChg chg="mod">
          <ac:chgData name="Steven Haden" userId="eb92b14d6b253ab8" providerId="LiveId" clId="{4BE003DD-4F9B-4A14-9F98-3D564550C234}" dt="2026-09-15T21:51:29.414" v="43" actId="20577"/>
          <ac:spMkLst>
            <pc:docMk/>
            <pc:sldMk cId="0" sldId="256"/>
            <ac:spMk id="10" creationId="{00000000-0000-0000-0000-000000000000}"/>
          </ac:spMkLst>
        </pc:spChg>
        <pc:spChg chg="mod">
          <ac:chgData name="Steven Haden" userId="eb92b14d6b253ab8" providerId="LiveId" clId="{4BE003DD-4F9B-4A14-9F98-3D564550C234}" dt="2026-09-15T21:53:46.898" v="63" actId="20577"/>
          <ac:spMkLst>
            <pc:docMk/>
            <pc:sldMk cId="0" sldId="256"/>
            <ac:spMk id="11" creationId="{00000000-0000-0000-0000-000000000000}"/>
          </ac:spMkLst>
        </pc:spChg>
        <pc:spChg chg="mod">
          <ac:chgData name="Steven Haden" userId="eb92b14d6b253ab8" providerId="LiveId" clId="{4BE003DD-4F9B-4A14-9F98-3D564550C234}" dt="2026-09-15T21:50:22.503" v="14" actId="20577"/>
          <ac:spMkLst>
            <pc:docMk/>
            <pc:sldMk cId="0" sldId="256"/>
            <ac:spMk id="12" creationId="{00000000-0000-0000-0000-000000000000}"/>
          </ac:spMkLst>
        </pc:spChg>
      </pc:sldChg>
      <pc:sldChg chg="modSp mod">
        <pc:chgData name="Steven Haden" userId="eb92b14d6b253ab8" providerId="LiveId" clId="{4BE003DD-4F9B-4A14-9F98-3D564550C234}" dt="2026-09-15T21:52:06.369" v="51"/>
        <pc:sldMkLst>
          <pc:docMk/>
          <pc:sldMk cId="0" sldId="302"/>
        </pc:sldMkLst>
        <pc:spChg chg="mod">
          <ac:chgData name="Steven Haden" userId="eb92b14d6b253ab8" providerId="LiveId" clId="{4BE003DD-4F9B-4A14-9F98-3D564550C234}" dt="2026-09-15T21:52:06.369" v="51"/>
          <ac:spMkLst>
            <pc:docMk/>
            <pc:sldMk cId="0" sldId="302"/>
            <ac:spMk id="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020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5394960"/>
            <a:ext cx="3657600" cy="3657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778240" y="4480560"/>
            <a:ext cx="5486400" cy="54864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863840" y="3566160"/>
            <a:ext cx="7315200" cy="73152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949440" y="2651760"/>
            <a:ext cx="9144000" cy="91440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12648" y="539496"/>
            <a:ext cx="3300984" cy="1207008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777240"/>
            <a:ext cx="2788920" cy="7315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196596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to Thrive™</a:t>
            </a:r>
            <a:endParaRPr lang="en-US" sz="4600" dirty="0"/>
          </a:p>
        </p:txBody>
      </p:sp>
      <p:sp>
        <p:nvSpPr>
          <p:cNvPr id="9" name="Text 6"/>
          <p:cNvSpPr/>
          <p:nvPr/>
        </p:nvSpPr>
        <p:spPr>
          <a:xfrm>
            <a:off x="82296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Human-Centered, Measurable 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 to Change for Behavioral Health Teams</a:t>
            </a:r>
            <a:endParaRPr lang="en-US" sz="1900" b="1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822960" y="42062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CBHC Annual Behavioral Health Conference 2026 – Breckenridge, Colorado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22960" y="4572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FD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Steven Haden, MSW, MBA  |  Founder and Managing Partner, Ripple Effect Partners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22960" y="4983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Three-hour executive workshop  |  October 3</a:t>
            </a:r>
            <a:r>
              <a:rPr lang="en-US" sz="1200" i="1" baseline="300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</a:t>
            </a:r>
            <a:r>
              <a:rPr lang="en-US" sz="1200" i="1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8:00 to 11:00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Meeting the Moment for Communities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908792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10312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Behavioral health leaders are being asked to improve access, outcomes, workforce well-being, financial sustainability, compliance, integration, and community responsiveness.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960120" y="30175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Often simultaneously. Often with fewer resources than last year.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4069080"/>
            <a:ext cx="3401568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40690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Workforce shortages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15968" y="4069080"/>
            <a:ext cx="3401568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44568" y="40690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Payer scrutiny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991856" y="4069080"/>
            <a:ext cx="3401568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220456" y="406908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CCBHC expansion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5120640"/>
            <a:ext cx="3401568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5120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988 and crisis systems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315968" y="5120640"/>
            <a:ext cx="3401568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44568" y="5120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acuity and demand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991856" y="5120640"/>
            <a:ext cx="3401568" cy="841248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20456" y="5120640"/>
            <a:ext cx="3017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Regulatory burden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Will Spend Three Hours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83080" y="17830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the moment and your ALIGN Challenge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2386584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8:10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783080" y="2386584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leadership reality in behavioral health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990088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8:25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783080" y="2990088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change stalls: organizations are human systems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3593592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8:40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783080" y="3593592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ALIGN Framework for Change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4197096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9:05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783080" y="4197096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and Learn, then Breakout One: See the System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" y="480060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783080" y="4800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Identify, Grow, and Navigate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" y="5404104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10:35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783080" y="5404104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 Two: ALIGN in Action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" y="6007608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10:50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783080" y="6007608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creates the conditions, and your commitment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692640" y="1783080"/>
            <a:ext cx="1856232" cy="4828032"/>
          </a:xfrm>
          <a:prstGeom prst="roundRect">
            <a:avLst>
              <a:gd name="adj" fmla="val 2956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692640" y="1783080"/>
            <a:ext cx="1856232" cy="482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</a:t>
            </a: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500" dirty="0"/>
          </a:p>
          <a:p>
            <a:pPr marL="0" indent="0" algn="ctr">
              <a:lnSpc>
                <a:spcPts val="22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reflection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1920240"/>
            <a:ext cx="2743200" cy="27432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778240" y="1188720"/>
            <a:ext cx="4206240" cy="42062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046720" y="457200"/>
            <a:ext cx="5669280" cy="56692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0" y="-274320"/>
            <a:ext cx="7132320" cy="713232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SIXTY SECONDS, IN WRITING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85039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one change your organization</a:t>
            </a:r>
            <a:endParaRPr lang="en-US" sz="34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knows it needs to make,</a:t>
            </a:r>
            <a:endParaRPr lang="en-US" sz="34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but has struggled to make stick?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822960" y="4572000"/>
            <a:ext cx="5852160" cy="1234440"/>
          </a:xfrm>
          <a:prstGeom prst="roundRect">
            <a:avLst>
              <a:gd name="adj" fmla="val 4444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4572000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 now. You will work on this specific challenge for the next three hours.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WILL WORK TOGETHER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Trust™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Candor and high standards, together. Psychological safety is not comfort. It is a performance condition that makes honest dialogue, constructive dissent, and accountability possible.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640080" y="2788920"/>
            <a:ext cx="3401568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3063240"/>
            <a:ext cx="566928" cy="566928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3063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37947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Curiosity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400" y="4224528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before you conclude. Assume the person across from you sees something you do not.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315968" y="2788920"/>
            <a:ext cx="3401568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90288" y="3063240"/>
            <a:ext cx="566928" cy="566928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590288" y="3063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90288" y="37947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Candor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4590288" y="4224528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the true thing. Vague agreement in this room helps no one back at your organization.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7991856" y="2788920"/>
            <a:ext cx="3401568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66176" y="3063240"/>
            <a:ext cx="566928" cy="566928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66176" y="3063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266176" y="379476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Confidentiality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266176" y="4224528"/>
            <a:ext cx="2834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named here stays here. Several of you are competitors, partners, and payers to each other.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5303520"/>
            <a:ext cx="3291840" cy="32918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480560"/>
            <a:ext cx="4937760" cy="49377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2194560" y="3657600"/>
            <a:ext cx="6583680" cy="65836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3017520" y="283464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8686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Leadership Reality</a:t>
            </a:r>
            <a:endParaRPr lang="en-US" sz="4000" dirty="0"/>
          </a:p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 Behavioral Health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8:10 to 8:25  |  Facilitated discussion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DISCUSSION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is leadership in behavioral health uniquely difficult right now?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11680"/>
            <a:ext cx="10908792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23317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answers first.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005840" y="2880360"/>
            <a:ext cx="5029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national narrative. What is actually hard in your organization this quarter.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4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for the themes underneath the examples: capacity, sustainability, complexity, and fatigue.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0" y="233172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0" y="233172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Turnover and vacancy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9006840" y="233172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006840" y="233172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Medicaid and payer pressure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400800" y="310896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310896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CCBHC sustainability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9006840" y="310896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006840" y="310896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system evolution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0" y="388620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00800" y="388620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burden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06840" y="388620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006840" y="388620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access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0" y="466344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00800" y="46634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and disparities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006840" y="4663440"/>
            <a:ext cx="2423160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006840" y="4663440"/>
            <a:ext cx="2423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 reorganization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LEADERSHIP PIVOT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Complexity Changes the Job of Leadership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349240" cy="356616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1031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job used to be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60120" y="2697480"/>
            <a:ext cx="46634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22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Have the answer</a:t>
            </a:r>
            <a:endParaRPr lang="en-US" sz="22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22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Issue the directive</a:t>
            </a:r>
            <a:endParaRPr lang="en-US" sz="22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22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 compliance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199632" y="1828800"/>
            <a:ext cx="5349240" cy="3566160"/>
          </a:xfrm>
          <a:prstGeom prst="roundRect">
            <a:avLst>
              <a:gd name="adj" fmla="val 1538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19672" y="21031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job is now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519672" y="2651760"/>
            <a:ext cx="4663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Understand the system</a:t>
            </a:r>
            <a:endParaRPr lang="en-US" sz="2000" dirty="0"/>
          </a:p>
          <a:p>
            <a:pPr marL="0" indent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conditions for learning</a:t>
            </a:r>
            <a:endParaRPr lang="en-US" sz="2000" dirty="0"/>
          </a:p>
          <a:p>
            <a:pPr marL="0" indent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Establish clarity</a:t>
            </a:r>
            <a:endParaRPr lang="en-US" sz="2000" dirty="0"/>
          </a:p>
          <a:p>
            <a:pPr marL="0" indent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Mobilize people</a:t>
            </a:r>
            <a:endParaRPr lang="en-US" sz="2000" dirty="0"/>
          </a:p>
          <a:p>
            <a:pPr marL="0" indent="0">
              <a:lnSpc>
                <a:spcPts val="32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0080" y="56235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Neither list is wrong. The first one simply stopped being sufficient.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 BEFORE RESPONSE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 Challenge or Adaptive Challenge?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349240" cy="3657600"/>
          </a:xfrm>
          <a:prstGeom prst="roundRect">
            <a:avLst>
              <a:gd name="adj" fmla="val 1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05740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D8C7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60120" y="2606040"/>
            <a:ext cx="4663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 is reasonably clear. Expertise or an established solution exists.</a:t>
            </a:r>
            <a:endParaRPr lang="en-US" sz="1550" dirty="0"/>
          </a:p>
          <a:p>
            <a:pPr marL="0" indent="0">
              <a:buNone/>
            </a:pPr>
            <a:endParaRPr lang="en-US" sz="1550" dirty="0"/>
          </a:p>
          <a:p>
            <a:pPr marL="0" indent="0">
              <a:buNone/>
            </a:pPr>
            <a:r>
              <a:rPr lang="en-US" sz="1200" b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550" dirty="0"/>
          </a:p>
          <a:p>
            <a:pPr marL="0" indent="0">
              <a:buNone/>
            </a:pPr>
            <a:r>
              <a:rPr lang="en-US" sz="14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Billing error rates. Scheduling templates. Onboarding paperwork. EHR configuration.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199632" y="1783080"/>
            <a:ext cx="5349240" cy="3657600"/>
          </a:xfrm>
          <a:prstGeom prst="roundRect">
            <a:avLst>
              <a:gd name="adj" fmla="val 15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19672" y="205740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ADAPTIVE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19672" y="2606040"/>
            <a:ext cx="4663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 requires changes in assumptions, behavior, relationships, identity, priorities, or ways of working.</a:t>
            </a:r>
            <a:endParaRPr lang="en-US" sz="1550" dirty="0"/>
          </a:p>
          <a:p>
            <a:pPr marL="0" indent="0">
              <a:buNone/>
            </a:pPr>
            <a:endParaRPr lang="en-US" sz="1550" dirty="0"/>
          </a:p>
          <a:p>
            <a:pPr marL="0" indent="0">
              <a:buNone/>
            </a:pPr>
            <a:r>
              <a:rPr lang="en-US" sz="1200" b="1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</a:t>
            </a:r>
            <a:endParaRPr lang="en-US" sz="1550" dirty="0"/>
          </a:p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after a merger. Clinician trust in leadership. Shifting from volume to outcomes. Sharing decision rights.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0080" y="56692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common leadership error is applying a technical solution to an adaptive challenge.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91440"/>
            <a:ext cx="2743200" cy="27432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595360" y="-822960"/>
            <a:ext cx="4206240" cy="42062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863840" y="-1554480"/>
            <a:ext cx="5669280" cy="56692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CHECK, SHOW OF HANDS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your ALIGN Challenge.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2423160"/>
            <a:ext cx="7863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 it primarily technical,</a:t>
            </a:r>
            <a:endParaRPr lang="en-US" sz="36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primarily adaptive,</a:t>
            </a:r>
            <a:endParaRPr lang="en-US" sz="36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 both?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822960" y="4800600"/>
            <a:ext cx="7863840" cy="1005840"/>
          </a:xfrm>
          <a:prstGeom prst="roundRect">
            <a:avLst>
              <a:gd name="adj" fmla="val 5455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4800600"/>
            <a:ext cx="731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how many of us have tried to solve an adaptive problem with a technical solution?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5303520"/>
            <a:ext cx="3291840" cy="32918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480560"/>
            <a:ext cx="4937760" cy="49377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2194560" y="3657600"/>
            <a:ext cx="6583680" cy="65836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3017520" y="283464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Change Stalls:</a:t>
            </a:r>
            <a:endParaRPr lang="en-US" sz="3800" dirty="0"/>
          </a:p>
          <a:p>
            <a:pPr marL="0" indent="0">
              <a:lnSpc>
                <a:spcPts val="48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Organizations Are Human Systems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8:25 to 8:40  |  Teaching and self-reflection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 ONE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Insight Is Strategic Data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349240" cy="3886200"/>
          </a:xfrm>
          <a:prstGeom prst="roundRect">
            <a:avLst>
              <a:gd name="adj" fmla="val 141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0574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operational view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60120" y="2606040"/>
            <a:ext cx="4663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Metrics    Processes    Structure</a:t>
            </a:r>
            <a:endParaRPr lang="en-US" sz="20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Technology    Budgets</a:t>
            </a:r>
            <a:endParaRPr lang="en-US" sz="20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2000" dirty="0">
                <a:solidFill>
                  <a:srgbClr val="1E1E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Policies    Timelines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199632" y="1783080"/>
            <a:ext cx="5349240" cy="3886200"/>
          </a:xfrm>
          <a:prstGeom prst="roundRect">
            <a:avLst>
              <a:gd name="adj" fmla="val 1412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19672" y="20574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human system view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519672" y="2606040"/>
            <a:ext cx="46634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Trust    Fear    Identity    Belonging</a:t>
            </a:r>
            <a:endParaRPr lang="en-US" sz="20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   Relationships    Meaning</a:t>
            </a:r>
            <a:endParaRPr lang="en-US" sz="20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Motivation    History    Communication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03904" y="1143000"/>
            <a:ext cx="4572000" cy="45720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889504" y="228600"/>
            <a:ext cx="6400800" cy="64008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975104" y="-68580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60704" y="-1600200"/>
            <a:ext cx="10058400" cy="100584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011680"/>
            <a:ext cx="10515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66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Both columns</a:t>
            </a:r>
            <a:endParaRPr lang="en-US" sz="5200" dirty="0"/>
          </a:p>
          <a:p>
            <a:pPr marL="0" indent="0" algn="ctr">
              <a:lnSpc>
                <a:spcPts val="66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are strategy.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2194560" y="44805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9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initiative that is operationally sound and humanly unworkable will fail, and the after-action review will call it an implementation problem.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PRINCIPLE TWO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Self-Awareness Precedes Organizational Awareness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5285232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2377440"/>
            <a:ext cx="777240" cy="77724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2377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874520" y="228600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Self-awareness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874520" y="274320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Knowing what you feel, and what it is doing to your judgment, in the moment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199632" y="1965960"/>
            <a:ext cx="5285232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473952" y="2377440"/>
            <a:ext cx="777240" cy="77724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73952" y="23774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434072" y="228600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Self-regulation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434072" y="274320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the response rather than delivering the reaction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40080" y="3931920"/>
            <a:ext cx="5285232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914400" y="4343400"/>
            <a:ext cx="777240" cy="77724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14400" y="4343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874520" y="42519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Social awareness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874520" y="470916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room, the team, and what is not being said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199632" y="3931920"/>
            <a:ext cx="5285232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73952" y="4343400"/>
            <a:ext cx="777240" cy="77724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73952" y="4343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7434072" y="425196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Relationship management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434072" y="470916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trust, handling conflict, and influencing without authority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640080" y="598932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intelligence is a learnable leadership capability, not a fixed personality characteristic.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SIXTY-SECOND PAUSE PRACTICE™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organizational pressure rises, what happens to your leadership?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5740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205740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Speed up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401568" y="205740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401568" y="205740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over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63056" y="205740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63056" y="205740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924544" y="205740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924544" y="205740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Overcommunicate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9260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292608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 communicating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401568" y="29260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401568" y="292608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less curious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63056" y="29260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163056" y="292608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 control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924544" y="29260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924544" y="2926080"/>
            <a:ext cx="24871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defensive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40080" y="4069080"/>
            <a:ext cx="10908792" cy="1691640"/>
          </a:xfrm>
          <a:prstGeom prst="roundRect">
            <a:avLst>
              <a:gd name="adj" fmla="val 3243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5840" y="4343400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space between stimulus and leadership response is strategic territory.</a:t>
            </a:r>
            <a:endParaRPr lang="en-US" sz="2700" dirty="0"/>
          </a:p>
        </p:txBody>
      </p:sp>
      <p:sp>
        <p:nvSpPr>
          <p:cNvPr id="22" name="Text 20"/>
          <p:cNvSpPr/>
          <p:nvPr/>
        </p:nvSpPr>
        <p:spPr>
          <a:xfrm>
            <a:off x="1005840" y="4983480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 the trigger. Pause before responding. Ask whether the response you are about to give is the one the situation requires.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5303520"/>
            <a:ext cx="3291840" cy="32918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480560"/>
            <a:ext cx="4937760" cy="49377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2194560" y="3657600"/>
            <a:ext cx="6583680" cy="65836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3017520" y="283464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400" dirty="0"/>
          </a:p>
        </p:txBody>
      </p:sp>
      <p:sp>
        <p:nvSpPr>
          <p:cNvPr id="7" name="Shape 5"/>
          <p:cNvSpPr/>
          <p:nvPr/>
        </p:nvSpPr>
        <p:spPr>
          <a:xfrm>
            <a:off x="8933688" y="2048256"/>
            <a:ext cx="2386584" cy="1682496"/>
          </a:xfrm>
          <a:prstGeom prst="roundRect">
            <a:avLst>
              <a:gd name="adj" fmla="val 27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9720" y="2286000"/>
            <a:ext cx="1874520" cy="12070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22960" y="2514600"/>
            <a:ext cx="8686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ALIGN Framework</a:t>
            </a:r>
            <a:endParaRPr lang="en-US" sz="4000" dirty="0"/>
          </a:p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 Change™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8:40 to 8:55  |  Framework instruction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FIVE STAGES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at a Glance</a:t>
            </a:r>
            <a:endParaRPr lang="en-US" sz="3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0" y="566928"/>
            <a:ext cx="1325880" cy="85039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941832" y="1737360"/>
            <a:ext cx="1234440" cy="123444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941832" y="173736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800" dirty="0"/>
          </a:p>
        </p:txBody>
      </p:sp>
      <p:sp>
        <p:nvSpPr>
          <p:cNvPr id="7" name="Text 4"/>
          <p:cNvSpPr/>
          <p:nvPr/>
        </p:nvSpPr>
        <p:spPr>
          <a:xfrm>
            <a:off x="548640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48640" y="352044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clear on what is happening now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4709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happening?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9544" y="1737360"/>
            <a:ext cx="1234440" cy="123444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209544" y="173736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2816352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2816352" y="352044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 insights, perspectives, and context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2816352" y="4709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we not know yet?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5477256" y="1737360"/>
            <a:ext cx="1234440" cy="123444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477256" y="173736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3800" dirty="0"/>
          </a:p>
        </p:txBody>
      </p:sp>
      <p:sp>
        <p:nvSpPr>
          <p:cNvPr id="17" name="Text 14"/>
          <p:cNvSpPr/>
          <p:nvPr/>
        </p:nvSpPr>
        <p:spPr>
          <a:xfrm>
            <a:off x="5084064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5084064" y="352044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core issues and opportunities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5084064" y="4709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actually matters?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744968" y="1737360"/>
            <a:ext cx="1234440" cy="123444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744968" y="173736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endParaRPr lang="en-US" sz="3800" dirty="0"/>
          </a:p>
        </p:txBody>
      </p:sp>
      <p:sp>
        <p:nvSpPr>
          <p:cNvPr id="22" name="Text 19"/>
          <p:cNvSpPr/>
          <p:nvPr/>
        </p:nvSpPr>
        <p:spPr>
          <a:xfrm>
            <a:off x="7351776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7351776" y="352044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 intentional, values-based plan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7351776" y="4709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we do differently?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10012680" y="1737360"/>
            <a:ext cx="1234440" cy="123444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10012680" y="1737360"/>
            <a:ext cx="12344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3800" dirty="0"/>
          </a:p>
        </p:txBody>
      </p:sp>
      <p:sp>
        <p:nvSpPr>
          <p:cNvPr id="27" name="Text 24"/>
          <p:cNvSpPr/>
          <p:nvPr/>
        </p:nvSpPr>
        <p:spPr>
          <a:xfrm>
            <a:off x="9619488" y="310896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NAVIGATE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9619488" y="3520440"/>
            <a:ext cx="2011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forward with courage, clarity, and adaptability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9619488" y="47091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we sustain and adapt?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40080" y="5440680"/>
            <a:ext cx="10908792" cy="960120"/>
          </a:xfrm>
          <a:prstGeom prst="roundRect">
            <a:avLst>
              <a:gd name="adj" fmla="val 5714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/>
          <p:nvPr/>
        </p:nvSpPr>
        <p:spPr>
          <a:xfrm>
            <a:off x="1005840" y="5440680"/>
            <a:ext cx="10149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reality. Expand perspective. Find the real issue. Change behavior. Embed the change in systems, relationships, and culture.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ONE  |  WHAT IS HAPPENING?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371600" cy="13716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240280" y="1417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2103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clear on what is happening now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063240"/>
            <a:ext cx="10908792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329184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Understand current reality before acting.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05840" y="3749040"/>
            <a:ext cx="10149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Situational awareness that includes organizational assessment, emotional climate, systems mapping, risk identification, and honest self-reflection. Assessment is not the same as measurement.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0080" y="5193792"/>
            <a:ext cx="10908792" cy="749808"/>
          </a:xfrm>
          <a:prstGeom prst="roundRect">
            <a:avLst>
              <a:gd name="adj" fmla="val 6098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5193792"/>
            <a:ext cx="1645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97480" y="5193792"/>
            <a:ext cx="8641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 the current state. Practice psychological safety and emotional intelligence.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TWO  |  WHAT DO WE NOT KNOW YET?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371600" cy="13716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240280" y="1417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2103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Gather insights, perspectives, and context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063240"/>
            <a:ext cx="10908792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329184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Listen. Especially to the perspectives that are inconvenient.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05840" y="3749040"/>
            <a:ext cx="10149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tells us what we can see. Learning forces us to discover what we cannot. This stage depends entirely on whether people believe that telling you the truth is safe.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0080" y="5193792"/>
            <a:ext cx="10908792" cy="749808"/>
          </a:xfrm>
          <a:prstGeom prst="roundRect">
            <a:avLst>
              <a:gd name="adj" fmla="val 6098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5193792"/>
            <a:ext cx="1645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97480" y="5193792"/>
            <a:ext cx="8641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 deep listening. Understand hidden barriers and diverse viewpoints.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THREE  |  WHAT ACTUALLY MATTERS?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371600" cy="13716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240280" y="1417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2103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core issues and opportunities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063240"/>
            <a:ext cx="10908792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329184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Separate symptoms from root causes, then choose.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05840" y="3749040"/>
            <a:ext cx="10149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Prioritization, strategic synthesis, decision-making, values clarification, goal definition, accountability, and courageous dialogue. This is where leaders resist the temptation to solve everything at once.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0080" y="5193792"/>
            <a:ext cx="10908792" cy="749808"/>
          </a:xfrm>
          <a:prstGeom prst="roundRect">
            <a:avLst>
              <a:gd name="adj" fmla="val 6098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5193792"/>
            <a:ext cx="1645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97480" y="5193792"/>
            <a:ext cx="8641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using adaptive leadership. Distinguish technical challenges from adaptive ones.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FOUR  |  WHAT WILL WE DO DIFFERENTLY?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371600" cy="13716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240280" y="1417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2103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an intentional, values-based plan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063240"/>
            <a:ext cx="10908792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329184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Translate understanding into behavior and action.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05840" y="3749040"/>
            <a:ext cx="10149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planning, capability building, leadership development, communication, training, implementation, relationship repair, and systems redesign, with accountability and compassion operating together.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0080" y="5193792"/>
            <a:ext cx="10908792" cy="749808"/>
          </a:xfrm>
          <a:prstGeom prst="roundRect">
            <a:avLst>
              <a:gd name="adj" fmla="val 6098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5193792"/>
            <a:ext cx="1645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97480" y="5193792"/>
            <a:ext cx="8641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strategy rooted in equity and psychological safety. Define what thriving looks like.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FIVE  |  HOW WILL WE SUSTAIN AND ADAPT?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640080" y="1417320"/>
            <a:ext cx="1371600" cy="13716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2240280" y="141732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NAVIGATE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2286000" y="210312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forward with courage, clarity, and adaptability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40080" y="3063240"/>
            <a:ext cx="10908792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05840" y="329184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Monitor. Learn. Reinforce. Adjust. Repeat.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005840" y="3749040"/>
            <a:ext cx="10149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Initiatives fail during maintenance more often than at launch. Navigate treats monitoring, evaluation, reflection, course correction, resilience, and governance as part of the change itself, not as follow-up.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640080" y="5193792"/>
            <a:ext cx="10908792" cy="749808"/>
          </a:xfrm>
          <a:prstGeom prst="roundRect">
            <a:avLst>
              <a:gd name="adj" fmla="val 6098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60120" y="5193792"/>
            <a:ext cx="1645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PRACTICE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697480" y="5193792"/>
            <a:ext cx="8641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 with agility and resilient leadership. Manage friction. Maintain shared purpose.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FRAMEWORK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Makes ALIGN Different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change models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46520" y="1691640"/>
            <a:ext cx="51023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ALIGN Framework for Change™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5074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Process-focused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760720" y="2103120"/>
            <a:ext cx="594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FAF9A"/>
                </a:solidFill>
              </a:rPr>
              <a:t>→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6446520" y="2103120"/>
            <a:ext cx="5102352" cy="566928"/>
          </a:xfrm>
          <a:prstGeom prst="roundRect">
            <a:avLst>
              <a:gd name="adj" fmla="val 8065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720840" y="210312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Human-centered and process-focused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0080" y="2761488"/>
            <a:ext cx="5074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14400" y="276148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implementation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760720" y="2761488"/>
            <a:ext cx="594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FAF9A"/>
                </a:solidFill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446520" y="2761488"/>
            <a:ext cx="5102352" cy="566928"/>
          </a:xfrm>
          <a:prstGeom prst="roundRect">
            <a:avLst>
              <a:gd name="adj" fmla="val 8065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720840" y="276148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and reflective implementation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" y="3419856"/>
            <a:ext cx="5074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419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Primarily operational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760720" y="3419856"/>
            <a:ext cx="594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FAF9A"/>
                </a:solidFill>
              </a:rPr>
              <a:t>→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446520" y="3419856"/>
            <a:ext cx="5102352" cy="566928"/>
          </a:xfrm>
          <a:prstGeom prst="roundRect">
            <a:avLst>
              <a:gd name="adj" fmla="val 8065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20840" y="3419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Emotional, relational, and operational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40080" y="4078224"/>
            <a:ext cx="5074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407822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solutions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760720" y="4078224"/>
            <a:ext cx="594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FAF9A"/>
                </a:solidFill>
              </a:rPr>
              <a:t>→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6446520" y="4078224"/>
            <a:ext cx="5102352" cy="566928"/>
          </a:xfrm>
          <a:prstGeom prst="roundRect">
            <a:avLst>
              <a:gd name="adj" fmla="val 8065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720840" y="407822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and human insight integration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640080" y="4736592"/>
            <a:ext cx="5074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14400" y="47365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Compliance-oriented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5760720" y="4736592"/>
            <a:ext cx="594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FAF9A"/>
                </a:solidFill>
              </a:rPr>
              <a:t>→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6446520" y="4736592"/>
            <a:ext cx="5102352" cy="566928"/>
          </a:xfrm>
          <a:prstGeom prst="roundRect">
            <a:avLst>
              <a:gd name="adj" fmla="val 8065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720840" y="473659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Values-based engagement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40080" y="5394960"/>
            <a:ext cx="5074920" cy="566928"/>
          </a:xfrm>
          <a:prstGeom prst="roundRect">
            <a:avLst>
              <a:gd name="adj" fmla="val 806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914400" y="539496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Short-term execution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760720" y="5394960"/>
            <a:ext cx="594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FAF9A"/>
                </a:solidFill>
              </a:rPr>
              <a:t>→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6446520" y="5394960"/>
            <a:ext cx="5102352" cy="566928"/>
          </a:xfrm>
          <a:prstGeom prst="roundRect">
            <a:avLst>
              <a:gd name="adj" fmla="val 8065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720840" y="539496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long-term transformation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640080" y="6172200"/>
            <a:ext cx="10908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i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ALIGNing purpose, people, and possibilities to create lasting ripple effects.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POINT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Is a Cycle, Not a Checklist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349240" cy="356616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148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organizations usually do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60120" y="2697480"/>
            <a:ext cx="4663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</a:t>
            </a:r>
            <a:endParaRPr lang="en-US" sz="20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20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Decide</a:t>
            </a:r>
            <a:endParaRPr lang="en-US" sz="20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20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</a:t>
            </a:r>
            <a:endParaRPr lang="en-US" sz="20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20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000" dirty="0">
                <a:solidFill>
                  <a:srgbClr val="5F6B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Declare victory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199632" y="1874520"/>
            <a:ext cx="5349240" cy="3566160"/>
          </a:xfrm>
          <a:prstGeom prst="roundRect">
            <a:avLst>
              <a:gd name="adj" fmla="val 1538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19672" y="214884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ALIGN inserts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519672" y="2788920"/>
            <a:ext cx="4663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 and IDENTIFY</a:t>
            </a:r>
            <a:endParaRPr lang="en-US" sz="2200" dirty="0"/>
          </a:p>
          <a:p>
            <a:pPr marL="0" indent="0">
              <a:buNone/>
            </a:pPr>
            <a:r>
              <a:rPr lang="en-US" sz="1700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before action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NAVIGATE</a:t>
            </a:r>
            <a:endParaRPr lang="en-US" sz="2200" dirty="0"/>
          </a:p>
          <a:p>
            <a:pPr marL="0" indent="0">
              <a:buNone/>
            </a:pPr>
            <a:r>
              <a:rPr lang="en-US" sz="1700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instead of declaring victory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0080" y="56692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move through these stages more than once on the same challenge. That is the design, not a failure of planning.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4480560"/>
            <a:ext cx="3657600" cy="3657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863840" y="3566160"/>
            <a:ext cx="5486400" cy="54864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949440" y="2651760"/>
            <a:ext cx="7315200" cy="73152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5544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minutes. We resume at 9:05.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822960" y="3383280"/>
            <a:ext cx="6949440" cy="2103120"/>
          </a:xfrm>
          <a:prstGeom prst="roundRect">
            <a:avLst>
              <a:gd name="adj" fmla="val 2609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6118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you are up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43000" y="402336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Introduce yourself to someone you do not know and ask them: what is one behavioral health leadership challenge you think our field is underestimating?</a:t>
            </a:r>
            <a:endParaRPr lang="en-US" sz="1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5303520"/>
            <a:ext cx="3291840" cy="32918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480560"/>
            <a:ext cx="4937760" cy="49377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2194560" y="3657600"/>
            <a:ext cx="6583680" cy="65836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3017520" y="283464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 and Learn:</a:t>
            </a:r>
            <a:endParaRPr lang="en-US" sz="4000" dirty="0"/>
          </a:p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Seeing the Whole System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9:05 to 9:25  |  Teaching and application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Questions Before You Act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758952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002536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002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508760" y="187452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actually happening?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743200"/>
            <a:ext cx="758952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2871216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28712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08760" y="274320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evidence do we have?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0080" y="3611880"/>
            <a:ext cx="758952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68680" y="3739896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37398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08760" y="361188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we assuming?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0080" y="4480560"/>
            <a:ext cx="758952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68680" y="4608576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4608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508760" y="448056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conditions created the current state?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40080" y="5349240"/>
            <a:ext cx="758952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68680" y="5477256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54772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508760" y="5349240"/>
            <a:ext cx="6492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perspective is missing?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8549640" y="1874520"/>
            <a:ext cx="2999232" cy="4343400"/>
          </a:xfrm>
          <a:prstGeom prst="roundRect">
            <a:avLst>
              <a:gd name="adj" fmla="val 1829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823960" y="2148840"/>
            <a:ext cx="246888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three is the one most organizations skip.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Assumptions are invisible to the people holding them, which is precisely why they need to be spoken out loud.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THINKING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Iceberg: What Are We Actually Looking At?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349240" y="1828800"/>
            <a:ext cx="4023360" cy="914400"/>
          </a:xfrm>
          <a:prstGeom prst="roundRect">
            <a:avLst>
              <a:gd name="adj" fmla="val 5000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623560" y="1828800"/>
            <a:ext cx="168981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EVENTS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7119518" y="1828800"/>
            <a:ext cx="213238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happened?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617720" y="2880360"/>
            <a:ext cx="5486400" cy="914400"/>
          </a:xfrm>
          <a:prstGeom prst="roundRect">
            <a:avLst>
              <a:gd name="adj" fmla="val 5000"/>
            </a:avLst>
          </a:prstGeom>
          <a:solidFill>
            <a:srgbClr val="AFC6B7"/>
          </a:solidFill>
          <a:ln w="12700">
            <a:solidFill>
              <a:srgbClr val="AFC6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92040" y="2880360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PATTERNS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031736" y="2880360"/>
            <a:ext cx="29077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keeps happening?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886200" y="3931920"/>
            <a:ext cx="6949440" cy="914400"/>
          </a:xfrm>
          <a:prstGeom prst="roundRect">
            <a:avLst>
              <a:gd name="adj" fmla="val 5000"/>
            </a:avLst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60520" y="3931920"/>
            <a:ext cx="291876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STRUCTURES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943954" y="3931920"/>
            <a:ext cx="368320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keeps producing the pattern?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154680" y="4983480"/>
            <a:ext cx="8412480" cy="914400"/>
          </a:xfrm>
          <a:prstGeom prst="roundRect">
            <a:avLst>
              <a:gd name="adj" fmla="val 5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429000" y="4983480"/>
            <a:ext cx="353324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MENTAL MODELS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856171" y="4983480"/>
            <a:ext cx="445861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beliefs sustain the structure?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0080" y="210312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Visible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0080" y="406908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waterline,</a:t>
            </a: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leverage lives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organizational attention is spent at the top band. Most durable change happens in the bottom two.</a:t>
            </a:r>
            <a:endParaRPr lang="en-US" sz="15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9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Experiences the System Differently Than Leadership Does?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196596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Frontline clinician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401568" y="196596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401568" y="196596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Peer specialist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63056" y="196596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163056" y="196596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924544" y="196596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924544" y="196596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member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278892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278892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Intake staff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3401568" y="278892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401568" y="278892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manager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63056" y="278892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163056" y="278892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Rural provider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8924544" y="278892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924544" y="278892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 partner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361188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0080" y="361188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Payer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3401568" y="361188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3401568" y="361188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employee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163056" y="3611880"/>
            <a:ext cx="2487168" cy="384048"/>
          </a:xfrm>
          <a:prstGeom prst="roundRect">
            <a:avLst>
              <a:gd name="adj" fmla="val 47619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163056" y="3611880"/>
            <a:ext cx="24871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who recently resigned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40080" y="4709160"/>
            <a:ext cx="10908792" cy="1463040"/>
          </a:xfrm>
          <a:prstGeom prst="roundRect">
            <a:avLst>
              <a:gd name="adj" fmla="val 375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005840" y="470916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exit interview of the person who just resigned is often the most accurate systems analysis your organization will produce this year, and it is usually filed rather than read.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457200"/>
            <a:ext cx="3108960" cy="31089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869680" y="-1188720"/>
            <a:ext cx="4572000" cy="45720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38160" y="-1920240"/>
            <a:ext cx="6035040" cy="60350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CONNECTION THAT MAKES LEARN POSSIBLE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22960" y="173736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People will not give you useful information</a:t>
            </a:r>
            <a:endParaRPr lang="en-US" sz="32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telling the truth is costly.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822960" y="3657600"/>
            <a:ext cx="3200400" cy="1188720"/>
          </a:xfrm>
          <a:prstGeom prst="roundRect">
            <a:avLst>
              <a:gd name="adj" fmla="val 4615"/>
            </a:avLst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36576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Performance Trust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023360" y="3657600"/>
            <a:ext cx="457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8FAF9A"/>
                </a:solidFill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480560" y="3657600"/>
            <a:ext cx="3200400" cy="1188720"/>
          </a:xfrm>
          <a:prstGeom prst="roundRect">
            <a:avLst>
              <a:gd name="adj" fmla="val 4615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480560" y="36576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Better information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680960" y="3657600"/>
            <a:ext cx="457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8FAF9A"/>
                </a:solidFill>
              </a:rPr>
              <a:t>→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138160" y="3657600"/>
            <a:ext cx="3200400" cy="1188720"/>
          </a:xfrm>
          <a:prstGeom prst="roundRect">
            <a:avLst>
              <a:gd name="adj" fmla="val 4615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138160" y="36576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Better decisions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22960" y="52578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Psychological safety is not a benefit you offer your workforce. It is the mechanism by which your organization stays informed.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 ONE  |  15 MINUTES  |  GROUPS OF THREE TO FIVE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 the System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783080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 EVENT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063240" y="1783080"/>
            <a:ext cx="5532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visibly happening?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569464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2569464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 PATTERN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063240" y="2569464"/>
            <a:ext cx="5532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keeps recurring?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3355848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3355848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 STRUCTURE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063240" y="3355848"/>
            <a:ext cx="5532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policies, incentives, workflows, information flows, resources, or decision rights help create the pattern?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4142232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4142232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 HUMAN DYNAMIC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063240" y="4142232"/>
            <a:ext cx="5532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might fear, trust, identity, burnout, power, communication, or uncertainty be contributing?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928616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4928616"/>
            <a:ext cx="2194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 LEVERAGE POINT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063240" y="4928616"/>
            <a:ext cx="5532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could a focused intervention create meaningful change?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9098280" y="1783080"/>
            <a:ext cx="2450592" cy="3675888"/>
          </a:xfrm>
          <a:prstGeom prst="roundRect">
            <a:avLst>
              <a:gd name="adj" fmla="val 2239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326880" y="2011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ask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326880" y="2423160"/>
            <a:ext cx="2011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unintended consequence could that intervention create?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40080" y="56692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one group member’s real challenge. One person captures. Everyone else asks questions.</a:t>
            </a:r>
            <a:endParaRPr lang="en-US" sz="15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Symptoms to Leverage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3492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01168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looked different once you examined the system rather than the symptom?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6199632" y="1783080"/>
            <a:ext cx="534924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519672" y="201168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Did your challenge become more technical or more adaptive as you examined it?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40080" y="3931920"/>
            <a:ext cx="10908792" cy="1234440"/>
          </a:xfrm>
          <a:prstGeom prst="roundRect">
            <a:avLst>
              <a:gd name="adj" fmla="val 4444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05840" y="3931920"/>
            <a:ext cx="10149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organization is perfectly designed to produce the results it is currently producing.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640080" y="53949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leadership question is not who is failing. It is: what in our system makes this outcome predictable?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0080" y="5897880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deeper you move beneath the event, the more likely you are to encounter behavior, relationships, assumptions, power, culture, and identity. That is where leadership becomes necessary.</a:t>
            </a:r>
            <a:endParaRPr lang="en-US" sz="14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4480560"/>
            <a:ext cx="3657600" cy="3657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863840" y="3566160"/>
            <a:ext cx="5486400" cy="54864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949440" y="2651760"/>
            <a:ext cx="7315200" cy="73152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155448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Break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822960" y="251460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minutes. We resume at 10:00.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822960" y="3383280"/>
            <a:ext cx="6949440" cy="2103120"/>
          </a:xfrm>
          <a:prstGeom prst="roundRect">
            <a:avLst>
              <a:gd name="adj" fmla="val 2609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43000" y="36118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we return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43000" y="4023360"/>
            <a:ext cx="6309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truth about your organization may need to be named before meaningful change can occur?</a:t>
            </a:r>
            <a:endParaRPr lang="en-US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548640" y="5303520"/>
            <a:ext cx="3291840" cy="32918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4480560"/>
            <a:ext cx="4937760" cy="49377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-2194560" y="3657600"/>
            <a:ext cx="6583680" cy="65836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-3017520" y="283464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60020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22960" y="2514600"/>
            <a:ext cx="9144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 and Grow:</a:t>
            </a:r>
            <a:endParaRPr lang="en-US" sz="4000" dirty="0"/>
          </a:p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Insight to Action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10:00 to 10:20  |  Teaching and application</a:t>
            </a:r>
            <a:endParaRPr lang="en-US" sz="1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Matters Most: Four Filters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487168" cy="2880360"/>
          </a:xfrm>
          <a:prstGeom prst="roundRect">
            <a:avLst>
              <a:gd name="adj" fmla="val 2206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2148840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68680" y="2743200"/>
            <a:ext cx="202996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addressing this meaningfully improve outcomes?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401568" y="1828800"/>
            <a:ext cx="2487168" cy="2880360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30168" y="2148840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Influence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630168" y="2743200"/>
            <a:ext cx="202996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meaningfully affect it?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163056" y="1828800"/>
            <a:ext cx="2487168" cy="2880360"/>
          </a:xfrm>
          <a:prstGeom prst="roundRect">
            <a:avLst>
              <a:gd name="adj" fmla="val 2206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91656" y="2148840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Urgency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391656" y="2743200"/>
            <a:ext cx="202996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if we wait?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924544" y="1828800"/>
            <a:ext cx="2487168" cy="2880360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53144" y="2148840"/>
            <a:ext cx="2029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Alignment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9153144" y="2743200"/>
            <a:ext cx="202996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action support our mission and values?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0080" y="50292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challenge that scores high on impact and low on influence is not a priority. It is a conversation you need to have with someone else.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" y="55778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organization working on twelve priorities does not have priorities. It has a list.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4572000"/>
            <a:ext cx="3291840" cy="329184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503920" y="3749040"/>
            <a:ext cx="4937760" cy="493776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680960" y="2926080"/>
            <a:ext cx="6583680" cy="658368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VALUES COMPASS™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22960" y="1463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questions, asked together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2103120"/>
            <a:ext cx="5029200" cy="1371600"/>
          </a:xfrm>
          <a:prstGeom prst="roundRect">
            <a:avLst>
              <a:gd name="adj" fmla="val 4000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9728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our stated values require us to do here?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217920" y="2103120"/>
            <a:ext cx="5029200" cy="1371600"/>
          </a:xfrm>
          <a:prstGeom prst="roundRect">
            <a:avLst>
              <a:gd name="adj" fmla="val 4000"/>
            </a:avLst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9224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our current behavior suggest we actually value?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2960" y="3977640"/>
            <a:ext cx="10424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Values do not become organizational values because they are written on a wall.</a:t>
            </a:r>
            <a:endParaRPr lang="en-US" sz="2400" dirty="0"/>
          </a:p>
          <a:p>
            <a:pPr marL="0" indent="0">
              <a:lnSpc>
                <a:spcPts val="34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become values when they consistently constrain and guide decisions.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22960" y="580644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9DC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between the two questions is not hypocrisy. It is the most actionable information available to a leadership team.</a:t>
            </a:r>
            <a:endParaRPr lang="en-US" sz="1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Insight Without Changed Behavior Is Not Transformation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67665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911096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9110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508760" y="1828800"/>
            <a:ext cx="5669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must change?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2578608"/>
            <a:ext cx="67665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2660904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26609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508760" y="2578608"/>
            <a:ext cx="5669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owns what?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3328416"/>
            <a:ext cx="67665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68680" y="3410712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3410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508760" y="3328416"/>
            <a:ext cx="5669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behavior must become different?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40080" y="4078224"/>
            <a:ext cx="67665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68680" y="4160520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6868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508760" y="4078224"/>
            <a:ext cx="5669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support or capability is required?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0080" y="4828032"/>
            <a:ext cx="6766560" cy="621792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68680" y="4910328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49103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508760" y="4828032"/>
            <a:ext cx="5669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we know it is working?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726680" y="1828800"/>
            <a:ext cx="3822192" cy="3749040"/>
          </a:xfrm>
          <a:prstGeom prst="roundRect">
            <a:avLst>
              <a:gd name="adj" fmla="val 1463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8001000" y="210312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the issue into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8001000" y="2514600"/>
            <a:ext cx="32918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Priority</a:t>
            </a:r>
            <a:endParaRPr lang="en-US" sz="21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21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Behavior</a:t>
            </a:r>
            <a:endParaRPr lang="en-US" sz="21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21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Owner</a:t>
            </a:r>
            <a:endParaRPr lang="en-US" sz="21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↓</a:t>
            </a:r>
            <a:endParaRPr lang="en-US" sz="2100" dirty="0"/>
          </a:p>
          <a:p>
            <a:pPr marL="0" indent="0">
              <a:lnSpc>
                <a:spcPts val="3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</a:t>
            </a:r>
            <a:endParaRPr lang="en-US" sz="2100" dirty="0"/>
          </a:p>
        </p:txBody>
      </p:sp>
      <p:sp>
        <p:nvSpPr>
          <p:cNvPr id="27" name="Shape 25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Implementation Discipline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401568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14884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69748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specific action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15968" y="1874520"/>
            <a:ext cx="3401568" cy="1691640"/>
          </a:xfrm>
          <a:prstGeom prst="roundRect">
            <a:avLst>
              <a:gd name="adj" fmla="val 3243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90288" y="214884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90288" y="269748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accountable owner, named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1856" y="1874520"/>
            <a:ext cx="3401568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66176" y="214884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66176" y="269748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milestone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3840480"/>
            <a:ext cx="3401568" cy="1691640"/>
          </a:xfrm>
          <a:prstGeom prst="roundRect">
            <a:avLst>
              <a:gd name="adj" fmla="val 3243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41148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MEASURED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4400" y="466344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success indicator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315968" y="3840480"/>
            <a:ext cx="3401568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90288" y="41148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4590288" y="466344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 and capability required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7991856" y="3840480"/>
            <a:ext cx="3401568" cy="1691640"/>
          </a:xfrm>
          <a:prstGeom prst="roundRect">
            <a:avLst>
              <a:gd name="adj" fmla="val 3243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266176" y="41148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8266176" y="466344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needs to understand what, and why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40080" y="58521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fields. If your implementation plan cannot fill all six for each priority, it is not yet a plan.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 Is Not Finished at Implementation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08792" cy="960120"/>
          </a:xfrm>
          <a:prstGeom prst="roundRect">
            <a:avLst>
              <a:gd name="adj" fmla="val 5714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05840" y="1783080"/>
            <a:ext cx="10149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strategic plans assume the future will cooperate. It rarely does.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640080" y="30632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working?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401568" y="30632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401568" y="30632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not?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63056" y="30632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163056" y="30632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we learning?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924544" y="30632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924544" y="30632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has changed?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39776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needs adjustment?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401568" y="39776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01568" y="39776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needs reinforcement?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63056" y="3977640"/>
            <a:ext cx="2487168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163056" y="3977640"/>
            <a:ext cx="2487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we still aligned?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" y="516636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cadence in advance. A review that is scheduled when the initiative is healthy will still happen when it is not.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WIDER SYSTEM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ALIGN Operating System™</a:t>
            </a:r>
            <a:endParaRPr lang="en-US" sz="3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566928"/>
            <a:ext cx="804672" cy="80467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157276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architecture. ALIGN is the framework inside it.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40080" y="2057400"/>
            <a:ext cx="3401568" cy="1097280"/>
          </a:xfrm>
          <a:prstGeom prst="roundRect">
            <a:avLst>
              <a:gd name="adj" fmla="val 5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96112" y="2212848"/>
            <a:ext cx="2889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Framework™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96112" y="2606040"/>
            <a:ext cx="2889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change methodology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15968" y="2057400"/>
            <a:ext cx="3401568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0" y="2212848"/>
            <a:ext cx="2889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Learning™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4572000" y="2606040"/>
            <a:ext cx="2889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capability is built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7991856" y="2057400"/>
            <a:ext cx="3401568" cy="10972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247888" y="2212848"/>
            <a:ext cx="2889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Research™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8247888" y="2606040"/>
            <a:ext cx="288950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evidence shows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40080" y="342900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CAPABILITIES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2606040" y="3429000"/>
            <a:ext cx="8942832" cy="777240"/>
          </a:xfrm>
          <a:prstGeom prst="roundRect">
            <a:avLst>
              <a:gd name="adj" fmla="val 5882"/>
            </a:avLst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606040" y="3429000"/>
            <a:ext cx="178856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394606" y="3429000"/>
            <a:ext cx="178856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183173" y="3429000"/>
            <a:ext cx="178856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7971739" y="3429000"/>
            <a:ext cx="178856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9760306" y="3429000"/>
            <a:ext cx="178856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Navigate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640080" y="4416552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2606040" y="4416552"/>
            <a:ext cx="8942832" cy="777240"/>
          </a:xfrm>
          <a:prstGeom prst="roundRect">
            <a:avLst>
              <a:gd name="adj" fmla="val 5882"/>
            </a:avLst>
          </a:prstGeom>
          <a:solidFill>
            <a:srgbClr val="DCE5DE"/>
          </a:solidFill>
          <a:ln w="12700">
            <a:solidFill>
              <a:srgbClr val="DCE5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2606040" y="4416552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841748" y="4416552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7077456" y="4416552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Facilitation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9313164" y="4416552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640080" y="5404104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2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LANDS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2606040" y="5404104"/>
            <a:ext cx="8942832" cy="777240"/>
          </a:xfrm>
          <a:prstGeom prst="roundRect">
            <a:avLst>
              <a:gd name="adj" fmla="val 5882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2606040" y="5404104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</a:t>
            </a:r>
            <a:endParaRPr lang="en-US" sz="1500" dirty="0"/>
          </a:p>
        </p:txBody>
      </p:sp>
      <p:sp>
        <p:nvSpPr>
          <p:cNvPr id="31" name="Text 28"/>
          <p:cNvSpPr/>
          <p:nvPr/>
        </p:nvSpPr>
        <p:spPr>
          <a:xfrm>
            <a:off x="4841748" y="5404104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</a:t>
            </a:r>
            <a:endParaRPr lang="en-US" sz="1500" dirty="0"/>
          </a:p>
        </p:txBody>
      </p:sp>
      <p:sp>
        <p:nvSpPr>
          <p:cNvPr id="32" name="Text 29"/>
          <p:cNvSpPr/>
          <p:nvPr/>
        </p:nvSpPr>
        <p:spPr>
          <a:xfrm>
            <a:off x="7077456" y="5404104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Organizations</a:t>
            </a:r>
            <a:endParaRPr lang="en-US" sz="1500" dirty="0"/>
          </a:p>
        </p:txBody>
      </p:sp>
      <p:sp>
        <p:nvSpPr>
          <p:cNvPr id="33" name="Text 30"/>
          <p:cNvSpPr/>
          <p:nvPr/>
        </p:nvSpPr>
        <p:spPr>
          <a:xfrm>
            <a:off x="9313164" y="5404104"/>
            <a:ext cx="223570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640080" y="6400800"/>
            <a:ext cx="109087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 you are learning this morning is one layer of a larger architecture. The rest of it is what keeps the change alive after the workshop ends.</a:t>
            </a:r>
            <a:endParaRPr lang="en-US" sz="13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OPERATING SYSTEM IN PRACTICE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Purpose to Impact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2029968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68680" y="25603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30906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we lead. The impact we create.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401568" y="182880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30168" y="2029968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30168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630168" y="25603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PRINCIPLES™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30168" y="30906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values and beliefs that guide how we lead.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163056" y="182880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391656" y="2029968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391656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6391656" y="25603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FRAMEWORK FOR CHANGE™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391656" y="30906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model for sustainable transformation.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924544" y="182880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153144" y="2029968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153144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153144" y="25603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LEADERSHIP PRACTICES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53144" y="309067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daily behaviors that bring alignment to life.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40080" y="397764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68680" y="4178808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68680" y="4178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68680" y="470916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TOOLS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68680" y="523951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resources to apply, measure, and grow.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3401568" y="397764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3630168" y="4178808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3630168" y="4178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3630168" y="470916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CAPSTONE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3630168" y="523951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 learning. Demonstrate leadership.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6163056" y="397764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6391656" y="4178808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391656" y="4178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6391656" y="470916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90-DAY ACTION PLAN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391656" y="523951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Commit, prioritize, and take aligned action.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8924544" y="3977640"/>
            <a:ext cx="2487168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9153144" y="4178808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9153144" y="4178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9153144" y="470916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ORGANIZATIONAL IMPACT</a:t>
            </a:r>
            <a:endParaRPr lang="en-US" sz="1400" dirty="0"/>
          </a:p>
        </p:txBody>
      </p:sp>
      <p:sp>
        <p:nvSpPr>
          <p:cNvPr id="43" name="Text 41"/>
          <p:cNvSpPr/>
          <p:nvPr/>
        </p:nvSpPr>
        <p:spPr>
          <a:xfrm>
            <a:off x="9153144" y="5239512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people. Aligned teams. Lasting results.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640080" y="6172200"/>
            <a:ext cx="109087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Purpose without practice is a statement. Practice without measurement is an assumption.</a:t>
            </a:r>
            <a:endParaRPr lang="en-US" sz="1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Is Not Judgment. It Is Information.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01568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21031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 measure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65176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the desired result change?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15968" y="1828800"/>
            <a:ext cx="3401568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90288" y="21031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measure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590288" y="265176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we doing what we said we would do?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1856" y="1828800"/>
            <a:ext cx="3401568" cy="2286000"/>
          </a:xfrm>
          <a:prstGeom prst="roundRect">
            <a:avLst>
              <a:gd name="adj" fmla="val 24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66176" y="210312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measure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66176" y="2651760"/>
            <a:ext cx="2880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happening to trust, engagement, workload, behavior, and experience?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4480560"/>
            <a:ext cx="10908792" cy="1554480"/>
          </a:xfrm>
          <a:prstGeom prst="roundRect">
            <a:avLst>
              <a:gd name="adj" fmla="val 3529"/>
            </a:avLst>
          </a:prstGeom>
          <a:solidFill>
            <a:srgbClr val="17494D"/>
          </a:solidFill>
          <a:ln w="12700">
            <a:solidFill>
              <a:srgbClr val="17494D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5840" y="4480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the dashboard is green but the workforce is collapsing, the system is not aligned.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640080" y="6144768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organizations measure the first two well and the third not at all, which is how a successful initiative and an exhausted workforce coexist in the same quarterly report.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9235440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235440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9802368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802368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0369296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369296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36224" y="6089904"/>
            <a:ext cx="420624" cy="420624"/>
          </a:xfrm>
          <a:prstGeom prst="ellipse">
            <a:avLst/>
          </a:prstGeom>
          <a:solidFill>
            <a:srgbClr val="DCE3DC"/>
          </a:solidFill>
          <a:ln w="12700">
            <a:solidFill>
              <a:srgbClr val="CBD5C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0936224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1503152" y="6089904"/>
            <a:ext cx="420624" cy="420624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503152" y="6089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BREAKOUT TWO  |  15 MINUTES  |  4 MINUTES ALONE, THEN PAIRS OR TRIADS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in Action: Your Challenge Canvas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777240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68680" y="1901952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9019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63040" y="1783080"/>
            <a:ext cx="1600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ASSESS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063240" y="1783080"/>
            <a:ext cx="5166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actually happening? What do I know versus assume?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2606040"/>
            <a:ext cx="777240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68680" y="2724912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68680" y="27249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63040" y="2606040"/>
            <a:ext cx="1600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63240" y="2606040"/>
            <a:ext cx="5166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or perspective am I missing? Who do I need to hear from?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3429000"/>
            <a:ext cx="777240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68680" y="3547872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8680" y="35478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463040" y="3429000"/>
            <a:ext cx="1600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063240" y="3429000"/>
            <a:ext cx="5166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underlying issue or highest-leverage opportunity?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" y="4251960"/>
            <a:ext cx="777240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868680" y="4370832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68680" y="43708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463040" y="4251960"/>
            <a:ext cx="1600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063240" y="4251960"/>
            <a:ext cx="5166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one action or leadership behavior we should test? Who owns it? What will success look like?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40080" y="5074920"/>
            <a:ext cx="7772400" cy="694944"/>
          </a:xfrm>
          <a:prstGeom prst="roundRect">
            <a:avLst>
              <a:gd name="adj" fmla="val 7895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68680" y="5193792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68680" y="5193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463040" y="5074920"/>
            <a:ext cx="16002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NAVIGATE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3063240" y="5074920"/>
            <a:ext cx="516636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we measure, learn, reinforce, and adapt? When will we revisit the decision?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8732520" y="1783080"/>
            <a:ext cx="2816352" cy="4069080"/>
          </a:xfrm>
          <a:prstGeom prst="roundRect">
            <a:avLst>
              <a:gd name="adj" fmla="val 1948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006840" y="2011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rule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9006840" y="2423160"/>
            <a:ext cx="228600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only. No advice.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you assuming?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Whose voice is missing?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or system?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or adaptive?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behavior needs to change?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you know?</a:t>
            </a:r>
            <a:endParaRPr lang="en-US" sz="13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 Requires Leaders Who Can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0574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PAUSE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22960" y="26060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Emotional intelligence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401568" y="18288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584448" y="20574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LISTEN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3584448" y="26060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Curiosity and perspective-taking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63056" y="18288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45936" y="20574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SEE THE SYSTEM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345936" y="26060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thinking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924544" y="18288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07424" y="20574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CREATE CANDOR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107424" y="26060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Trust™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0080" y="34290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36576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NAME WHAT MATTERS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22960" y="42062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Clarity and moral courage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3401568" y="34290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584448" y="36576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EXPLAIN WHY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3584448" y="42062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Purpose-centered communication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163056" y="34290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345936" y="36576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6345936" y="42062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FAF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Accountability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8924544" y="3429000"/>
            <a:ext cx="2487168" cy="13716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107424" y="3657600"/>
            <a:ext cx="21214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ADAPT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9107424" y="4206240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F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leadership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0080" y="521208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cannot implement a human-centered change framework without examining the behavior of the humans leading the change.</a:t>
            </a:r>
            <a:endParaRPr lang="en-US" sz="21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03904" y="1143000"/>
            <a:ext cx="4572000" cy="45720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2889504" y="228600"/>
            <a:ext cx="6400800" cy="64008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975104" y="-685800"/>
            <a:ext cx="8229600" cy="8229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60704" y="-1600200"/>
            <a:ext cx="10058400" cy="100584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15544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Strategy Meets Soul™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1371600" y="2743200"/>
            <a:ext cx="4206240" cy="1371600"/>
          </a:xfrm>
          <a:prstGeom prst="roundRect">
            <a:avLst>
              <a:gd name="adj" fmla="val 4000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645920" y="274320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discipline without human insight creates brittle change.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583680" y="2743200"/>
            <a:ext cx="4206240" cy="1371600"/>
          </a:xfrm>
          <a:prstGeom prst="roundRect">
            <a:avLst>
              <a:gd name="adj" fmla="val 4000"/>
            </a:avLst>
          </a:prstGeom>
          <a:solidFill>
            <a:srgbClr val="17494D"/>
          </a:solidFill>
          <a:ln w="12700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858000" y="2743200"/>
            <a:ext cx="3657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insight without operational discipline creates good intentions.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960" y="46634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Sustainable transformation requires both.</a:t>
            </a:r>
            <a:endParaRPr lang="en-US" sz="3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E8E6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9184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50" dirty="0">
                <a:solidFill>
                  <a:srgbClr val="6D8C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THIS DOWN BEFORE YOU LEAVE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F5E6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30-Day ALIGN Commitment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908792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965960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600200" y="182880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challenge I will address differently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88336"/>
            <a:ext cx="10908792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2825496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14400" y="28254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600200" y="2688336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conversation I need to have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40080" y="3547872"/>
            <a:ext cx="10908792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14400" y="3685032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3685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600200" y="3547872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leadership behavior I will intentionally practice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40080" y="4407408"/>
            <a:ext cx="10908792" cy="73152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3DBD4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14400" y="4544568"/>
            <a:ext cx="457200" cy="457200"/>
          </a:xfrm>
          <a:prstGeom prst="ellipse">
            <a:avLst/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4544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600200" y="4407408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action I will take in the next seven days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40080" y="5266944"/>
            <a:ext cx="10908792" cy="731520"/>
          </a:xfrm>
          <a:prstGeom prst="roundRect">
            <a:avLst>
              <a:gd name="adj" fmla="val 7500"/>
            </a:avLst>
          </a:prstGeom>
          <a:solidFill>
            <a:srgbClr val="1F5E63"/>
          </a:solidFill>
          <a:ln w="12700">
            <a:solidFill>
              <a:srgbClr val="1F5E63"/>
            </a:solidFill>
            <a:prstDash val="solid"/>
          </a:ln>
          <a:effectLst>
            <a:outerShdw blurRad="127000" dist="25400" dir="5400000" algn="bl" rotWithShape="0">
              <a:srgbClr val="9AA79E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14400" y="5404104"/>
            <a:ext cx="457200" cy="457200"/>
          </a:xfrm>
          <a:prstGeom prst="ellipse">
            <a:avLst/>
          </a:prstGeom>
          <a:solidFill>
            <a:srgbClr val="8FAF9A"/>
          </a:solidFill>
          <a:ln w="12700">
            <a:solidFill>
              <a:srgbClr val="8FAF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5404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600200" y="5266944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indicator that will tell me it is working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40080" y="617220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1F5E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 days. Five lines. One of them happens this week.</a:t>
            </a:r>
            <a:endParaRPr 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F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032504" y="1600200"/>
            <a:ext cx="4114800" cy="41148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3118104" y="685800"/>
            <a:ext cx="5943600" cy="59436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203704" y="-228600"/>
            <a:ext cx="7772400" cy="77724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289304" y="-1143000"/>
            <a:ext cx="9601200" cy="96012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74904" y="-2057400"/>
            <a:ext cx="11430000" cy="11430000"/>
          </a:xfrm>
          <a:prstGeom prst="ellipse">
            <a:avLst/>
          </a:prstGeom>
          <a:solidFill>
            <a:srgbClr val="FFFFFF">
              <a:alpha val="0"/>
            </a:srgbClr>
          </a:solidFill>
          <a:ln w="15875">
            <a:solidFill>
              <a:srgbClr val="2E7A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286000"/>
            <a:ext cx="10332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54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Leadership creates ripples.</a:t>
            </a:r>
            <a:endParaRPr lang="en-US" sz="3800" dirty="0"/>
          </a:p>
          <a:p>
            <a:pPr marL="0" indent="0" algn="ctr">
              <a:lnSpc>
                <a:spcPts val="54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Alignment determines their direction.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914400" y="411480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i="1" dirty="0">
                <a:solidFill>
                  <a:srgbClr val="8FAF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you.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4572000" y="4901184"/>
            <a:ext cx="3054096" cy="1143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032" y="5138928"/>
            <a:ext cx="2542032" cy="66751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14400" y="6236208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00" dirty="0">
                <a:solidFill>
                  <a:srgbClr val="BFD2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Steven Haden  |  Ripple Effect Partners  |  ALIGN Framework for Change™ | steven.haden@rippleeffectpartners.co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3011</Words>
  <Application>Microsoft Office PowerPoint</Application>
  <PresentationFormat>Widescreen</PresentationFormat>
  <Paragraphs>604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ALIGN to Thrive</dc:title>
  <dc:subject>PptxGenJS Presentation</dc:subject>
  <dc:creator>Steven Haden, Ripple Effect Partners</dc:creator>
  <cp:lastModifiedBy>Steven Haden</cp:lastModifiedBy>
  <cp:revision>1</cp:revision>
  <dcterms:created xsi:type="dcterms:W3CDTF">2026-08-10T16:36:44Z</dcterms:created>
  <dcterms:modified xsi:type="dcterms:W3CDTF">2026-09-15T21:53:53Z</dcterms:modified>
</cp:coreProperties>
</file>