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Gordita Bold" charset="1" panose="00000000000000000000"/>
      <p:regular r:id="rId21"/>
    </p:embeddedFont>
    <p:embeddedFont>
      <p:font typeface="Aptos" charset="1" panose="020B0004020202020204"/>
      <p:regular r:id="rId22"/>
    </p:embeddedFont>
    <p:embeddedFont>
      <p:font typeface="Open Sans Bold" charset="1" panose="00000000000000000000"/>
      <p:regular r:id="rId23"/>
    </p:embeddedFont>
    <p:embeddedFont>
      <p:font typeface="Open Sans" charset="1" panose="00000000000000000000"/>
      <p:regular r:id="rId24"/>
    </p:embeddedFont>
    <p:embeddedFont>
      <p:font typeface="Gordita" charset="1" panose="00000000000000000000"/>
      <p:regular r:id="rId25"/>
    </p:embeddedFont>
    <p:embeddedFont>
      <p:font typeface="Garet Bold" charset="1" panose="00000000000000000000"/>
      <p:regular r:id="rId26"/>
    </p:embeddedFont>
    <p:embeddedFont>
      <p:font typeface="Garet" charset="1" panose="00000000000000000000"/>
      <p:regular r:id="rId27"/>
    </p:embeddedFont>
    <p:embeddedFont>
      <p:font typeface="Montserrat Bold" charset="1" panose="000008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12" Target="../media/image21.png" Type="http://schemas.openxmlformats.org/officeDocument/2006/relationships/image"/><Relationship Id="rId13" Target="../media/image22.svg" Type="http://schemas.openxmlformats.org/officeDocument/2006/relationships/image"/><Relationship Id="rId14" Target="../media/image23.png" Type="http://schemas.openxmlformats.org/officeDocument/2006/relationships/image"/><Relationship Id="rId15" Target="../media/image24.svg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svg" Type="http://schemas.openxmlformats.org/officeDocument/2006/relationships/image"/><Relationship Id="rId5" Target="../media/image14.svg" Type="http://schemas.openxmlformats.org/officeDocument/2006/relationships/image"/><Relationship Id="rId6" Target="../media/image15.sv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12" Target="../media/image33.png" Type="http://schemas.openxmlformats.org/officeDocument/2006/relationships/image"/><Relationship Id="rId13" Target="../media/image34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11.png" Type="http://schemas.openxmlformats.org/officeDocument/2006/relationships/image"/><Relationship Id="rId5" Target="../media/image15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svg" Type="http://schemas.openxmlformats.org/officeDocument/2006/relationships/image"/><Relationship Id="rId2" Target="../media/image35.png" Type="http://schemas.openxmlformats.org/officeDocument/2006/relationships/image"/><Relationship Id="rId3" Target="../media/image36.svg" Type="http://schemas.openxmlformats.org/officeDocument/2006/relationships/image"/><Relationship Id="rId4" Target="../media/image11.png" Type="http://schemas.openxmlformats.org/officeDocument/2006/relationships/image"/><Relationship Id="rId5" Target="../media/image14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15.sv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16" Target="../media/image55.png" Type="http://schemas.openxmlformats.org/officeDocument/2006/relationships/image"/><Relationship Id="rId17" Target="../media/image56.svg" Type="http://schemas.openxmlformats.org/officeDocument/2006/relationships/image"/><Relationship Id="rId18" Target="../media/image57.png" Type="http://schemas.openxmlformats.org/officeDocument/2006/relationships/image"/><Relationship Id="rId19" Target="../media/image58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6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3.png" Type="http://schemas.openxmlformats.org/officeDocument/2006/relationships/image"/><Relationship Id="rId11" Target="../media/image74.svg" Type="http://schemas.openxmlformats.org/officeDocument/2006/relationships/image"/><Relationship Id="rId2" Target="../media/image65.png" Type="http://schemas.openxmlformats.org/officeDocument/2006/relationships/image"/><Relationship Id="rId3" Target="../media/image66.svg" Type="http://schemas.openxmlformats.org/officeDocument/2006/relationships/image"/><Relationship Id="rId4" Target="../media/image67.png" Type="http://schemas.openxmlformats.org/officeDocument/2006/relationships/image"/><Relationship Id="rId5" Target="../media/image68.svg" Type="http://schemas.openxmlformats.org/officeDocument/2006/relationships/image"/><Relationship Id="rId6" Target="../media/image69.png" Type="http://schemas.openxmlformats.org/officeDocument/2006/relationships/image"/><Relationship Id="rId7" Target="../media/image70.svg" Type="http://schemas.openxmlformats.org/officeDocument/2006/relationships/image"/><Relationship Id="rId8" Target="../media/image71.png" Type="http://schemas.openxmlformats.org/officeDocument/2006/relationships/image"/><Relationship Id="rId9" Target="../media/image7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5.png" Type="http://schemas.openxmlformats.org/officeDocument/2006/relationships/image"/><Relationship Id="rId3" Target="../media/image76.svg" Type="http://schemas.openxmlformats.org/officeDocument/2006/relationships/image"/><Relationship Id="rId4" Target="../media/image77.png" Type="http://schemas.openxmlformats.org/officeDocument/2006/relationships/image"/><Relationship Id="rId5" Target="../media/image78.svg" Type="http://schemas.openxmlformats.org/officeDocument/2006/relationships/image"/><Relationship Id="rId6" Target="../media/image79.png" Type="http://schemas.openxmlformats.org/officeDocument/2006/relationships/image"/><Relationship Id="rId7" Target="../media/image80.svg" Type="http://schemas.openxmlformats.org/officeDocument/2006/relationships/image"/><Relationship Id="rId8" Target="../media/image81.png" Type="http://schemas.openxmlformats.org/officeDocument/2006/relationships/image"/><Relationship Id="rId9" Target="../media/image8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png" Type="http://schemas.openxmlformats.org/officeDocument/2006/relationships/image"/><Relationship Id="rId11" Target="../media/image84.svg" Type="http://schemas.openxmlformats.org/officeDocument/2006/relationships/image"/><Relationship Id="rId12" Target="../media/image85.png" Type="http://schemas.openxmlformats.org/officeDocument/2006/relationships/image"/><Relationship Id="rId13" Target="../media/image86.svg" Type="http://schemas.openxmlformats.org/officeDocument/2006/relationships/image"/><Relationship Id="rId14" Target="../media/image87.png" Type="http://schemas.openxmlformats.org/officeDocument/2006/relationships/image"/><Relationship Id="rId15" Target="../media/image88.svg" Type="http://schemas.openxmlformats.org/officeDocument/2006/relationships/image"/><Relationship Id="rId16" Target="../media/image89.png" Type="http://schemas.openxmlformats.org/officeDocument/2006/relationships/image"/><Relationship Id="rId17" Target="../media/image90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11.png" Type="http://schemas.openxmlformats.org/officeDocument/2006/relationships/image"/><Relationship Id="rId5" Target="../media/image14.svg" Type="http://schemas.openxmlformats.org/officeDocument/2006/relationships/image"/><Relationship Id="rId6" Target="../media/image12.svg" Type="http://schemas.openxmlformats.org/officeDocument/2006/relationships/image"/><Relationship Id="rId7" Target="../media/image13.svg" Type="http://schemas.openxmlformats.org/officeDocument/2006/relationships/image"/><Relationship Id="rId8" Target="../media/image15.sv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svg" Type="http://schemas.openxmlformats.org/officeDocument/2006/relationships/image"/><Relationship Id="rId5" Target="../media/image14.svg" Type="http://schemas.openxmlformats.org/officeDocument/2006/relationships/image"/><Relationship Id="rId6" Target="../media/image15.svg" Type="http://schemas.openxmlformats.org/officeDocument/2006/relationships/image"/><Relationship Id="rId7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11243" y="2548560"/>
            <a:ext cx="16953406" cy="3557873"/>
            <a:chOff x="0" y="0"/>
            <a:chExt cx="22754019" cy="4775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754019" cy="4775200"/>
            </a:xfrm>
            <a:custGeom>
              <a:avLst/>
              <a:gdLst/>
              <a:ahLst/>
              <a:cxnLst/>
              <a:rect r="r" b="b" t="t" l="l"/>
              <a:pathLst>
                <a:path h="4775200" w="22754019">
                  <a:moveTo>
                    <a:pt x="0" y="0"/>
                  </a:moveTo>
                  <a:lnTo>
                    <a:pt x="22754019" y="0"/>
                  </a:lnTo>
                  <a:lnTo>
                    <a:pt x="22754019" y="4775200"/>
                  </a:lnTo>
                  <a:lnTo>
                    <a:pt x="0" y="4775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4623" r="19627" b="-2462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85725"/>
              <a:ext cx="22754019" cy="4689475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7884"/>
                </a:lnSpc>
              </a:pPr>
              <a:r>
                <a:rPr lang="en-US" sz="7300" b="true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Reimagining Crisis Care: </a:t>
              </a:r>
            </a:p>
            <a:p>
              <a:pPr algn="ctr">
                <a:lnSpc>
                  <a:spcPts val="7884"/>
                </a:lnSpc>
              </a:pPr>
              <a:r>
                <a:rPr lang="en-US" sz="7300" b="true">
                  <a:solidFill>
                    <a:srgbClr val="000000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Meeting Youth Where They Are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19188" y="6405375"/>
            <a:ext cx="13533120" cy="1771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Lyza Verosky, LCSW</a:t>
            </a:r>
          </a:p>
          <a:p>
            <a:pPr algn="ctr">
              <a:lnSpc>
                <a:spcPts val="3499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Natoshia Murray, LPCC</a:t>
            </a:r>
          </a:p>
          <a:p>
            <a:pPr algn="ctr">
              <a:lnSpc>
                <a:spcPts val="3499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Zhaelin Cruz, MSW</a:t>
            </a:r>
          </a:p>
          <a:p>
            <a:pPr algn="ctr">
              <a:lnSpc>
                <a:spcPts val="3499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Samantha Santy, LCSW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266727"/>
            <a:ext cx="18290193" cy="1020273"/>
            <a:chOff x="0" y="0"/>
            <a:chExt cx="24386923" cy="1360364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18251505" y="0"/>
              <a:ext cx="6135418" cy="1360364"/>
              <a:chOff x="0" y="0"/>
              <a:chExt cx="1131459" cy="25087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31459" cy="250871"/>
              </a:xfrm>
              <a:custGeom>
                <a:avLst/>
                <a:gdLst/>
                <a:ahLst/>
                <a:cxnLst/>
                <a:rect r="r" b="b" t="t" l="l"/>
                <a:pathLst>
                  <a:path h="250871" w="1131459">
                    <a:moveTo>
                      <a:pt x="0" y="0"/>
                    </a:moveTo>
                    <a:lnTo>
                      <a:pt x="1131459" y="0"/>
                    </a:lnTo>
                    <a:lnTo>
                      <a:pt x="1131459" y="250871"/>
                    </a:lnTo>
                    <a:lnTo>
                      <a:pt x="0" y="250871"/>
                    </a:lnTo>
                    <a:close/>
                  </a:path>
                </a:pathLst>
              </a:custGeom>
              <a:solidFill>
                <a:srgbClr val="55A345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28575"/>
                <a:ext cx="1131459" cy="2222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4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6083835" y="0"/>
              <a:ext cx="6135418" cy="1360364"/>
              <a:chOff x="0" y="0"/>
              <a:chExt cx="1131459" cy="25087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31459" cy="250871"/>
              </a:xfrm>
              <a:custGeom>
                <a:avLst/>
                <a:gdLst/>
                <a:ahLst/>
                <a:cxnLst/>
                <a:rect r="r" b="b" t="t" l="l"/>
                <a:pathLst>
                  <a:path h="250871" w="1131459">
                    <a:moveTo>
                      <a:pt x="0" y="0"/>
                    </a:moveTo>
                    <a:lnTo>
                      <a:pt x="1131459" y="0"/>
                    </a:lnTo>
                    <a:lnTo>
                      <a:pt x="1131459" y="250871"/>
                    </a:lnTo>
                    <a:lnTo>
                      <a:pt x="0" y="250871"/>
                    </a:lnTo>
                    <a:close/>
                  </a:path>
                </a:pathLst>
              </a:custGeom>
              <a:solidFill>
                <a:srgbClr val="AC2C17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28575"/>
                <a:ext cx="1131459" cy="2222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4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0" y="0"/>
              <a:ext cx="6135418" cy="1360364"/>
              <a:chOff x="0" y="0"/>
              <a:chExt cx="1131459" cy="250871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131459" cy="250871"/>
              </a:xfrm>
              <a:custGeom>
                <a:avLst/>
                <a:gdLst/>
                <a:ahLst/>
                <a:cxnLst/>
                <a:rect r="r" b="b" t="t" l="l"/>
                <a:pathLst>
                  <a:path h="250871" w="1131459">
                    <a:moveTo>
                      <a:pt x="0" y="0"/>
                    </a:moveTo>
                    <a:lnTo>
                      <a:pt x="1131459" y="0"/>
                    </a:lnTo>
                    <a:lnTo>
                      <a:pt x="1131459" y="250871"/>
                    </a:lnTo>
                    <a:lnTo>
                      <a:pt x="0" y="250871"/>
                    </a:lnTo>
                    <a:close/>
                  </a:path>
                </a:pathLst>
              </a:custGeom>
              <a:solidFill>
                <a:srgbClr val="469496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28575"/>
                <a:ext cx="1131459" cy="2222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4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2167670" y="0"/>
              <a:ext cx="6135418" cy="1360364"/>
              <a:chOff x="0" y="0"/>
              <a:chExt cx="1131459" cy="250871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131459" cy="250871"/>
              </a:xfrm>
              <a:custGeom>
                <a:avLst/>
                <a:gdLst/>
                <a:ahLst/>
                <a:cxnLst/>
                <a:rect r="r" b="b" t="t" l="l"/>
                <a:pathLst>
                  <a:path h="250871" w="1131459">
                    <a:moveTo>
                      <a:pt x="0" y="0"/>
                    </a:moveTo>
                    <a:lnTo>
                      <a:pt x="1131459" y="0"/>
                    </a:lnTo>
                    <a:lnTo>
                      <a:pt x="1131459" y="250871"/>
                    </a:lnTo>
                    <a:lnTo>
                      <a:pt x="0" y="250871"/>
                    </a:lnTo>
                    <a:close/>
                  </a:path>
                </a:pathLst>
              </a:custGeom>
              <a:solidFill>
                <a:srgbClr val="DC8103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28575"/>
                <a:ext cx="1131459" cy="2222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4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6017471" y="1475381"/>
            <a:ext cx="6253058" cy="1073179"/>
          </a:xfrm>
          <a:custGeom>
            <a:avLst/>
            <a:gdLst/>
            <a:ahLst/>
            <a:cxnLst/>
            <a:rect r="r" b="b" t="t" l="l"/>
            <a:pathLst>
              <a:path h="1073179" w="6253058">
                <a:moveTo>
                  <a:pt x="0" y="0"/>
                </a:moveTo>
                <a:lnTo>
                  <a:pt x="6253058" y="0"/>
                </a:lnTo>
                <a:lnTo>
                  <a:pt x="6253058" y="1073179"/>
                </a:lnTo>
                <a:lnTo>
                  <a:pt x="0" y="10731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232665" y="2942404"/>
            <a:ext cx="11861022" cy="7920665"/>
            <a:chOff x="0" y="0"/>
            <a:chExt cx="15814696" cy="10560887"/>
          </a:xfrm>
        </p:grpSpPr>
        <p:grpSp>
          <p:nvGrpSpPr>
            <p:cNvPr name="Group 3" id="3"/>
            <p:cNvGrpSpPr/>
            <p:nvPr/>
          </p:nvGrpSpPr>
          <p:grpSpPr>
            <a:xfrm rot="-5400000">
              <a:off x="5954784" y="368988"/>
              <a:ext cx="9218941" cy="9628671"/>
              <a:chOff x="0" y="0"/>
              <a:chExt cx="571500" cy="5969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571500" cy="596900"/>
              </a:xfrm>
              <a:custGeom>
                <a:avLst/>
                <a:gdLst/>
                <a:ahLst/>
                <a:cxnLst/>
                <a:rect r="r" b="b" t="t" l="l"/>
                <a:pathLst>
                  <a:path h="596900" w="571500">
                    <a:moveTo>
                      <a:pt x="571500" y="596900"/>
                    </a:moveTo>
                    <a:lnTo>
                      <a:pt x="0" y="596900"/>
                    </a:lnTo>
                    <a:lnTo>
                      <a:pt x="0" y="0"/>
                    </a:lnTo>
                    <a:lnTo>
                      <a:pt x="571500" y="596900"/>
                    </a:lnTo>
                    <a:close/>
                  </a:path>
                </a:pathLst>
              </a:custGeom>
              <a:solidFill>
                <a:srgbClr val="FFD29F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250825"/>
                <a:ext cx="285750" cy="34480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959418" y="4996703"/>
              <a:ext cx="9009825" cy="4796091"/>
              <a:chOff x="0" y="0"/>
              <a:chExt cx="1779718" cy="947376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779718" cy="947376"/>
              </a:xfrm>
              <a:custGeom>
                <a:avLst/>
                <a:gdLst/>
                <a:ahLst/>
                <a:cxnLst/>
                <a:rect r="r" b="b" t="t" l="l"/>
                <a:pathLst>
                  <a:path h="947376" w="1779718">
                    <a:moveTo>
                      <a:pt x="889859" y="0"/>
                    </a:moveTo>
                    <a:lnTo>
                      <a:pt x="1779718" y="947376"/>
                    </a:lnTo>
                    <a:lnTo>
                      <a:pt x="0" y="947376"/>
                    </a:lnTo>
                    <a:lnTo>
                      <a:pt x="889859" y="0"/>
                    </a:lnTo>
                    <a:close/>
                  </a:path>
                </a:pathLst>
              </a:custGeom>
              <a:solidFill>
                <a:srgbClr val="FFD29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278081" y="392228"/>
                <a:ext cx="1223556" cy="48747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9"/>
                  </a:lnSpc>
                </a:pPr>
              </a:p>
            </p:txBody>
          </p:sp>
        </p:grpSp>
        <p:sp>
          <p:nvSpPr>
            <p:cNvPr name="AutoShape 9" id="9"/>
            <p:cNvSpPr/>
            <p:nvPr/>
          </p:nvSpPr>
          <p:spPr>
            <a:xfrm flipV="true">
              <a:off x="197566" y="5096556"/>
              <a:ext cx="5266765" cy="5266765"/>
            </a:xfrm>
            <a:prstGeom prst="line">
              <a:avLst/>
            </a:prstGeom>
            <a:ln cap="flat" w="558800">
              <a:solidFill>
                <a:srgbClr val="AC2C17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0" id="10"/>
            <p:cNvSpPr/>
            <p:nvPr/>
          </p:nvSpPr>
          <p:spPr>
            <a:xfrm>
              <a:off x="5295097" y="4929001"/>
              <a:ext cx="2812354" cy="2812354"/>
            </a:xfrm>
            <a:prstGeom prst="line">
              <a:avLst/>
            </a:prstGeom>
            <a:ln cap="flat" w="558800">
              <a:solidFill>
                <a:srgbClr val="AC2C17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1" id="11"/>
            <p:cNvSpPr/>
            <p:nvPr/>
          </p:nvSpPr>
          <p:spPr>
            <a:xfrm flipV="true">
              <a:off x="7946175" y="197566"/>
              <a:ext cx="7670956" cy="7670956"/>
            </a:xfrm>
            <a:prstGeom prst="line">
              <a:avLst/>
            </a:prstGeom>
            <a:ln cap="flat" w="558800">
              <a:solidFill>
                <a:srgbClr val="AC2C17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06313" y="4535572"/>
            <a:ext cx="10323057" cy="1032251"/>
            <a:chOff x="0" y="0"/>
            <a:chExt cx="13764075" cy="13763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834905" cy="1265077"/>
            </a:xfrm>
            <a:custGeom>
              <a:avLst/>
              <a:gdLst/>
              <a:ahLst/>
              <a:cxnLst/>
              <a:rect r="r" b="b" t="t" l="l"/>
              <a:pathLst>
                <a:path h="1265077" w="2834905">
                  <a:moveTo>
                    <a:pt x="0" y="0"/>
                  </a:moveTo>
                  <a:lnTo>
                    <a:pt x="2834905" y="0"/>
                  </a:lnTo>
                  <a:lnTo>
                    <a:pt x="2834905" y="1265077"/>
                  </a:lnTo>
                  <a:lnTo>
                    <a:pt x="0" y="1265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716152" y="393355"/>
              <a:ext cx="1122339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2021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3161420" y="-3732"/>
              <a:ext cx="10602655" cy="13800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Childre</a:t>
              </a:r>
              <a:r>
                <a:rPr lang="en-US" sz="19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n’s Hospital Colorado declared a “State of Emergency” for youth mental health, citing a 90% increase in demand for behavioral health services compared to pre-pandemic levels.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3471926" y="933450"/>
            <a:ext cx="11344147" cy="85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Where We Started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4665625" y="4705251"/>
            <a:ext cx="1070923" cy="2021894"/>
            <a:chOff x="0" y="0"/>
            <a:chExt cx="1427898" cy="2695859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1267961"/>
              <a:ext cx="1427898" cy="1427898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97B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427898" cy="2143186"/>
            </a:xfrm>
            <a:custGeom>
              <a:avLst/>
              <a:gdLst/>
              <a:ahLst/>
              <a:cxnLst/>
              <a:rect r="r" b="b" t="t" l="l"/>
              <a:pathLst>
                <a:path h="2143186" w="1427898">
                  <a:moveTo>
                    <a:pt x="0" y="0"/>
                  </a:moveTo>
                  <a:lnTo>
                    <a:pt x="1427898" y="0"/>
                  </a:lnTo>
                  <a:lnTo>
                    <a:pt x="1427898" y="2143186"/>
                  </a:lnTo>
                  <a:lnTo>
                    <a:pt x="0" y="21431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241397" y="478213"/>
              <a:ext cx="945104" cy="3867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b="true" sz="17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2021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616676" y="5518105"/>
            <a:ext cx="1071552" cy="2021894"/>
            <a:chOff x="0" y="0"/>
            <a:chExt cx="1428736" cy="2695859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1267961"/>
              <a:ext cx="1427898" cy="1427898"/>
              <a:chOff x="0" y="0"/>
              <a:chExt cx="812800" cy="81280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69496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7" id="27"/>
            <p:cNvSpPr/>
            <p:nvPr/>
          </p:nvSpPr>
          <p:spPr>
            <a:xfrm flipH="false" flipV="false" rot="0">
              <a:off x="839" y="0"/>
              <a:ext cx="1427898" cy="2143186"/>
            </a:xfrm>
            <a:custGeom>
              <a:avLst/>
              <a:gdLst/>
              <a:ahLst/>
              <a:cxnLst/>
              <a:rect r="r" b="b" t="t" l="l"/>
              <a:pathLst>
                <a:path h="2143186" w="1427898">
                  <a:moveTo>
                    <a:pt x="0" y="0"/>
                  </a:moveTo>
                  <a:lnTo>
                    <a:pt x="1427897" y="0"/>
                  </a:lnTo>
                  <a:lnTo>
                    <a:pt x="1427897" y="2143186"/>
                  </a:lnTo>
                  <a:lnTo>
                    <a:pt x="0" y="21431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 rot="0">
              <a:off x="116363" y="380947"/>
              <a:ext cx="1195171" cy="8058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b="true" sz="17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2020-2022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6723838" y="2942404"/>
            <a:ext cx="1070923" cy="2021894"/>
            <a:chOff x="0" y="0"/>
            <a:chExt cx="1427898" cy="2695859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1267961"/>
              <a:ext cx="1427898" cy="1427898"/>
              <a:chOff x="0" y="0"/>
              <a:chExt cx="812800" cy="81280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F6277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427898" cy="2143186"/>
            </a:xfrm>
            <a:custGeom>
              <a:avLst/>
              <a:gdLst/>
              <a:ahLst/>
              <a:cxnLst/>
              <a:rect r="r" b="b" t="t" l="l"/>
              <a:pathLst>
                <a:path h="2143186" w="1427898">
                  <a:moveTo>
                    <a:pt x="0" y="0"/>
                  </a:moveTo>
                  <a:lnTo>
                    <a:pt x="1427898" y="0"/>
                  </a:lnTo>
                  <a:lnTo>
                    <a:pt x="1427898" y="2143186"/>
                  </a:lnTo>
                  <a:lnTo>
                    <a:pt x="0" y="21431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 rot="0">
              <a:off x="107093" y="479054"/>
              <a:ext cx="1320804" cy="3867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19"/>
                </a:lnSpc>
              </a:pPr>
              <a:r>
                <a:rPr lang="en-US" b="true" sz="17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ongoing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06313" y="2646071"/>
            <a:ext cx="9802447" cy="1032251"/>
            <a:chOff x="0" y="0"/>
            <a:chExt cx="13069930" cy="1376335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834905" cy="1265077"/>
            </a:xfrm>
            <a:custGeom>
              <a:avLst/>
              <a:gdLst/>
              <a:ahLst/>
              <a:cxnLst/>
              <a:rect r="r" b="b" t="t" l="l"/>
              <a:pathLst>
                <a:path h="1265077" w="2834905">
                  <a:moveTo>
                    <a:pt x="0" y="0"/>
                  </a:moveTo>
                  <a:lnTo>
                    <a:pt x="2834905" y="0"/>
                  </a:lnTo>
                  <a:lnTo>
                    <a:pt x="2834905" y="1265077"/>
                  </a:lnTo>
                  <a:lnTo>
                    <a:pt x="0" y="1265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 rot="0">
              <a:off x="3161420" y="-3732"/>
              <a:ext cx="9908509" cy="13800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The age-adjusted rate</a:t>
              </a:r>
              <a:r>
                <a:rPr lang="en-US" sz="19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of mental health diagnosed hospitalizations (per 100,000 population) was 2,854.1 hospitalizations per 100,000 people in Colorado.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669452" y="158405"/>
              <a:ext cx="1122339" cy="910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b="true" sz="19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2020-2021</a:t>
              </a: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0">
            <a:off x="713470" y="6915735"/>
            <a:ext cx="2126179" cy="948807"/>
          </a:xfrm>
          <a:custGeom>
            <a:avLst/>
            <a:gdLst/>
            <a:ahLst/>
            <a:cxnLst/>
            <a:rect r="r" b="b" t="t" l="l"/>
            <a:pathLst>
              <a:path h="948807" w="2126179">
                <a:moveTo>
                  <a:pt x="0" y="0"/>
                </a:moveTo>
                <a:lnTo>
                  <a:pt x="2126179" y="0"/>
                </a:lnTo>
                <a:lnTo>
                  <a:pt x="2126179" y="948807"/>
                </a:lnTo>
                <a:lnTo>
                  <a:pt x="0" y="9488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3084535" y="6117598"/>
            <a:ext cx="6239576" cy="280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</a:t>
            </a:r>
            <a:r>
              <a:rPr lang="en-US" sz="1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aps in outpatient and step-down behavioral health services. 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Limited Medicaid-covered IOP or PHP options for teens, forcing families to seek care far from home or forgo treatment altogether.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 urgent need for more school-based mental health providers, youth-specific substance use treatment and context aware care.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041444" y="7193063"/>
            <a:ext cx="1324809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b="true" sz="19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ongoing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43602" y="2180405"/>
            <a:ext cx="3256352" cy="1086147"/>
            <a:chOff x="0" y="0"/>
            <a:chExt cx="670031" cy="2234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0031" cy="223487"/>
            </a:xfrm>
            <a:custGeom>
              <a:avLst/>
              <a:gdLst/>
              <a:ahLst/>
              <a:cxnLst/>
              <a:rect r="r" b="b" t="t" l="l"/>
              <a:pathLst>
                <a:path h="223487" w="670031">
                  <a:moveTo>
                    <a:pt x="46435" y="0"/>
                  </a:moveTo>
                  <a:lnTo>
                    <a:pt x="623596" y="0"/>
                  </a:lnTo>
                  <a:cubicBezTo>
                    <a:pt x="635911" y="0"/>
                    <a:pt x="647722" y="4892"/>
                    <a:pt x="656431" y="13601"/>
                  </a:cubicBezTo>
                  <a:cubicBezTo>
                    <a:pt x="665139" y="22309"/>
                    <a:pt x="670031" y="34120"/>
                    <a:pt x="670031" y="46435"/>
                  </a:cubicBezTo>
                  <a:lnTo>
                    <a:pt x="670031" y="177052"/>
                  </a:lnTo>
                  <a:cubicBezTo>
                    <a:pt x="670031" y="202697"/>
                    <a:pt x="649241" y="223487"/>
                    <a:pt x="623596" y="223487"/>
                  </a:cubicBezTo>
                  <a:lnTo>
                    <a:pt x="46435" y="223487"/>
                  </a:lnTo>
                  <a:cubicBezTo>
                    <a:pt x="20790" y="223487"/>
                    <a:pt x="0" y="202697"/>
                    <a:pt x="0" y="177052"/>
                  </a:cubicBezTo>
                  <a:lnTo>
                    <a:pt x="0" y="46435"/>
                  </a:lnTo>
                  <a:cubicBezTo>
                    <a:pt x="0" y="20790"/>
                    <a:pt x="20790" y="0"/>
                    <a:pt x="46435" y="0"/>
                  </a:cubicBezTo>
                  <a:close/>
                </a:path>
              </a:pathLst>
            </a:custGeom>
            <a:solidFill>
              <a:srgbClr val="43A17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670031" cy="2234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803531" y="2427056"/>
            <a:ext cx="592845" cy="59284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5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43602" y="3894897"/>
            <a:ext cx="3256352" cy="1086147"/>
            <a:chOff x="0" y="0"/>
            <a:chExt cx="670031" cy="2234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70031" cy="223487"/>
            </a:xfrm>
            <a:custGeom>
              <a:avLst/>
              <a:gdLst/>
              <a:ahLst/>
              <a:cxnLst/>
              <a:rect r="r" b="b" t="t" l="l"/>
              <a:pathLst>
                <a:path h="223487" w="670031">
                  <a:moveTo>
                    <a:pt x="46435" y="0"/>
                  </a:moveTo>
                  <a:lnTo>
                    <a:pt x="623596" y="0"/>
                  </a:lnTo>
                  <a:cubicBezTo>
                    <a:pt x="635911" y="0"/>
                    <a:pt x="647722" y="4892"/>
                    <a:pt x="656431" y="13601"/>
                  </a:cubicBezTo>
                  <a:cubicBezTo>
                    <a:pt x="665139" y="22309"/>
                    <a:pt x="670031" y="34120"/>
                    <a:pt x="670031" y="46435"/>
                  </a:cubicBezTo>
                  <a:lnTo>
                    <a:pt x="670031" y="177052"/>
                  </a:lnTo>
                  <a:cubicBezTo>
                    <a:pt x="670031" y="202697"/>
                    <a:pt x="649241" y="223487"/>
                    <a:pt x="623596" y="223487"/>
                  </a:cubicBezTo>
                  <a:lnTo>
                    <a:pt x="46435" y="223487"/>
                  </a:lnTo>
                  <a:cubicBezTo>
                    <a:pt x="20790" y="223487"/>
                    <a:pt x="0" y="202697"/>
                    <a:pt x="0" y="177052"/>
                  </a:cubicBezTo>
                  <a:lnTo>
                    <a:pt x="0" y="46435"/>
                  </a:lnTo>
                  <a:cubicBezTo>
                    <a:pt x="0" y="20790"/>
                    <a:pt x="20790" y="0"/>
                    <a:pt x="46435" y="0"/>
                  </a:cubicBezTo>
                  <a:close/>
                </a:path>
              </a:pathLst>
            </a:custGeom>
            <a:solidFill>
              <a:srgbClr val="AD471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670031" cy="2234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803531" y="4141548"/>
            <a:ext cx="592845" cy="592845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43602" y="5609390"/>
            <a:ext cx="3256352" cy="1086147"/>
            <a:chOff x="0" y="0"/>
            <a:chExt cx="670031" cy="22348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70031" cy="223487"/>
            </a:xfrm>
            <a:custGeom>
              <a:avLst/>
              <a:gdLst/>
              <a:ahLst/>
              <a:cxnLst/>
              <a:rect r="r" b="b" t="t" l="l"/>
              <a:pathLst>
                <a:path h="223487" w="670031">
                  <a:moveTo>
                    <a:pt x="46435" y="0"/>
                  </a:moveTo>
                  <a:lnTo>
                    <a:pt x="623596" y="0"/>
                  </a:lnTo>
                  <a:cubicBezTo>
                    <a:pt x="635911" y="0"/>
                    <a:pt x="647722" y="4892"/>
                    <a:pt x="656431" y="13601"/>
                  </a:cubicBezTo>
                  <a:cubicBezTo>
                    <a:pt x="665139" y="22309"/>
                    <a:pt x="670031" y="34120"/>
                    <a:pt x="670031" y="46435"/>
                  </a:cubicBezTo>
                  <a:lnTo>
                    <a:pt x="670031" y="177052"/>
                  </a:lnTo>
                  <a:cubicBezTo>
                    <a:pt x="670031" y="202697"/>
                    <a:pt x="649241" y="223487"/>
                    <a:pt x="623596" y="223487"/>
                  </a:cubicBezTo>
                  <a:lnTo>
                    <a:pt x="46435" y="223487"/>
                  </a:lnTo>
                  <a:cubicBezTo>
                    <a:pt x="20790" y="223487"/>
                    <a:pt x="0" y="202697"/>
                    <a:pt x="0" y="177052"/>
                  </a:cubicBezTo>
                  <a:lnTo>
                    <a:pt x="0" y="46435"/>
                  </a:lnTo>
                  <a:cubicBezTo>
                    <a:pt x="0" y="20790"/>
                    <a:pt x="20790" y="0"/>
                    <a:pt x="46435" y="0"/>
                  </a:cubicBezTo>
                  <a:close/>
                </a:path>
              </a:pathLst>
            </a:custGeom>
            <a:solidFill>
              <a:srgbClr val="469496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670031" cy="2234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803531" y="5856041"/>
            <a:ext cx="592845" cy="592845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F6277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843602" y="7323883"/>
            <a:ext cx="3256352" cy="1086147"/>
            <a:chOff x="0" y="0"/>
            <a:chExt cx="670031" cy="22348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70031" cy="223487"/>
            </a:xfrm>
            <a:custGeom>
              <a:avLst/>
              <a:gdLst/>
              <a:ahLst/>
              <a:cxnLst/>
              <a:rect r="r" b="b" t="t" l="l"/>
              <a:pathLst>
                <a:path h="223487" w="670031">
                  <a:moveTo>
                    <a:pt x="46435" y="0"/>
                  </a:moveTo>
                  <a:lnTo>
                    <a:pt x="623596" y="0"/>
                  </a:lnTo>
                  <a:cubicBezTo>
                    <a:pt x="635911" y="0"/>
                    <a:pt x="647722" y="4892"/>
                    <a:pt x="656431" y="13601"/>
                  </a:cubicBezTo>
                  <a:cubicBezTo>
                    <a:pt x="665139" y="22309"/>
                    <a:pt x="670031" y="34120"/>
                    <a:pt x="670031" y="46435"/>
                  </a:cubicBezTo>
                  <a:lnTo>
                    <a:pt x="670031" y="177052"/>
                  </a:lnTo>
                  <a:cubicBezTo>
                    <a:pt x="670031" y="202697"/>
                    <a:pt x="649241" y="223487"/>
                    <a:pt x="623596" y="223487"/>
                  </a:cubicBezTo>
                  <a:lnTo>
                    <a:pt x="46435" y="223487"/>
                  </a:lnTo>
                  <a:cubicBezTo>
                    <a:pt x="20790" y="223487"/>
                    <a:pt x="0" y="202697"/>
                    <a:pt x="0" y="177052"/>
                  </a:cubicBezTo>
                  <a:lnTo>
                    <a:pt x="0" y="46435"/>
                  </a:lnTo>
                  <a:cubicBezTo>
                    <a:pt x="0" y="20790"/>
                    <a:pt x="20790" y="0"/>
                    <a:pt x="46435" y="0"/>
                  </a:cubicBezTo>
                  <a:close/>
                </a:path>
              </a:pathLst>
            </a:custGeom>
            <a:solidFill>
              <a:srgbClr val="F19226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670031" cy="2234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803531" y="7570534"/>
            <a:ext cx="592845" cy="592845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C8103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>
            <a:off x="4396376" y="2723478"/>
            <a:ext cx="559248" cy="857246"/>
          </a:xfrm>
          <a:custGeom>
            <a:avLst/>
            <a:gdLst/>
            <a:ahLst/>
            <a:cxnLst/>
            <a:rect r="r" b="b" t="t" l="l"/>
            <a:pathLst>
              <a:path h="857246" w="559248">
                <a:moveTo>
                  <a:pt x="0" y="0"/>
                </a:moveTo>
                <a:lnTo>
                  <a:pt x="0" y="428623"/>
                </a:lnTo>
                <a:lnTo>
                  <a:pt x="559249" y="428623"/>
                </a:lnTo>
                <a:lnTo>
                  <a:pt x="559249" y="857246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7" id="27"/>
          <p:cNvSpPr/>
          <p:nvPr/>
        </p:nvSpPr>
        <p:spPr>
          <a:xfrm>
            <a:off x="4396376" y="3580724"/>
            <a:ext cx="559248" cy="857247"/>
          </a:xfrm>
          <a:custGeom>
            <a:avLst/>
            <a:gdLst/>
            <a:ahLst/>
            <a:cxnLst/>
            <a:rect r="r" b="b" t="t" l="l"/>
            <a:pathLst>
              <a:path h="857247" w="559248">
                <a:moveTo>
                  <a:pt x="0" y="857247"/>
                </a:moveTo>
                <a:lnTo>
                  <a:pt x="0" y="428624"/>
                </a:lnTo>
                <a:lnTo>
                  <a:pt x="559249" y="428624"/>
                </a:lnTo>
                <a:lnTo>
                  <a:pt x="559249" y="0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8" id="28"/>
          <p:cNvSpPr/>
          <p:nvPr/>
        </p:nvSpPr>
        <p:spPr>
          <a:xfrm>
            <a:off x="4396376" y="6152464"/>
            <a:ext cx="559248" cy="857246"/>
          </a:xfrm>
          <a:custGeom>
            <a:avLst/>
            <a:gdLst/>
            <a:ahLst/>
            <a:cxnLst/>
            <a:rect r="r" b="b" t="t" l="l"/>
            <a:pathLst>
              <a:path h="857246" w="559248">
                <a:moveTo>
                  <a:pt x="0" y="0"/>
                </a:moveTo>
                <a:lnTo>
                  <a:pt x="0" y="428623"/>
                </a:lnTo>
                <a:lnTo>
                  <a:pt x="559249" y="428623"/>
                </a:lnTo>
                <a:lnTo>
                  <a:pt x="559249" y="857246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9" id="29"/>
          <p:cNvSpPr/>
          <p:nvPr/>
        </p:nvSpPr>
        <p:spPr>
          <a:xfrm>
            <a:off x="4396376" y="7009710"/>
            <a:ext cx="559248" cy="857247"/>
          </a:xfrm>
          <a:custGeom>
            <a:avLst/>
            <a:gdLst/>
            <a:ahLst/>
            <a:cxnLst/>
            <a:rect r="r" b="b" t="t" l="l"/>
            <a:pathLst>
              <a:path h="857247" w="559248">
                <a:moveTo>
                  <a:pt x="0" y="857247"/>
                </a:moveTo>
                <a:lnTo>
                  <a:pt x="0" y="428624"/>
                </a:lnTo>
                <a:lnTo>
                  <a:pt x="559249" y="428624"/>
                </a:lnTo>
                <a:lnTo>
                  <a:pt x="559249" y="0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0" id="30"/>
          <p:cNvSpPr txBox="true"/>
          <p:nvPr/>
        </p:nvSpPr>
        <p:spPr>
          <a:xfrm rot="0">
            <a:off x="1126873" y="2450802"/>
            <a:ext cx="2484969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Individual and Family Therapy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28062" y="4279065"/>
            <a:ext cx="2484969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Crisis Management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54255" y="5852516"/>
            <a:ext cx="2830205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Caregiver Supports and Family Skill Building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28062" y="7724237"/>
            <a:ext cx="2484969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Behavior Coaching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477820" y="666543"/>
            <a:ext cx="11344147" cy="85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Youth Cri</a:t>
            </a: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sis Resolution Team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704268" y="9540791"/>
            <a:ext cx="15076289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32"/>
              </a:lnSpc>
            </a:pPr>
            <a:r>
              <a:rPr lang="en-US" sz="211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YCRT aims to avoid hospital admission whenever possible by wrapping services around the family in an effective manner.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4188046" y="2204151"/>
            <a:ext cx="3256352" cy="1086147"/>
            <a:chOff x="0" y="0"/>
            <a:chExt cx="670031" cy="223487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70031" cy="223487"/>
            </a:xfrm>
            <a:custGeom>
              <a:avLst/>
              <a:gdLst/>
              <a:ahLst/>
              <a:cxnLst/>
              <a:rect r="r" b="b" t="t" l="l"/>
              <a:pathLst>
                <a:path h="223487" w="670031">
                  <a:moveTo>
                    <a:pt x="46435" y="0"/>
                  </a:moveTo>
                  <a:lnTo>
                    <a:pt x="623596" y="0"/>
                  </a:lnTo>
                  <a:cubicBezTo>
                    <a:pt x="635911" y="0"/>
                    <a:pt x="647722" y="4892"/>
                    <a:pt x="656431" y="13601"/>
                  </a:cubicBezTo>
                  <a:cubicBezTo>
                    <a:pt x="665139" y="22309"/>
                    <a:pt x="670031" y="34120"/>
                    <a:pt x="670031" y="46435"/>
                  </a:cubicBezTo>
                  <a:lnTo>
                    <a:pt x="670031" y="177052"/>
                  </a:lnTo>
                  <a:cubicBezTo>
                    <a:pt x="670031" y="202697"/>
                    <a:pt x="649241" y="223487"/>
                    <a:pt x="623596" y="223487"/>
                  </a:cubicBezTo>
                  <a:lnTo>
                    <a:pt x="46435" y="223487"/>
                  </a:lnTo>
                  <a:cubicBezTo>
                    <a:pt x="20790" y="223487"/>
                    <a:pt x="0" y="202697"/>
                    <a:pt x="0" y="177052"/>
                  </a:cubicBezTo>
                  <a:lnTo>
                    <a:pt x="0" y="46435"/>
                  </a:lnTo>
                  <a:cubicBezTo>
                    <a:pt x="0" y="20790"/>
                    <a:pt x="20790" y="0"/>
                    <a:pt x="46435" y="0"/>
                  </a:cubicBezTo>
                  <a:close/>
                </a:path>
              </a:pathLst>
            </a:custGeom>
            <a:solidFill>
              <a:srgbClr val="FFAD4D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670031" cy="2234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14676158" y="2304312"/>
            <a:ext cx="2541299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Case Management and Care Coordination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13891624" y="2450802"/>
            <a:ext cx="592845" cy="592845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9226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4188046" y="3918644"/>
            <a:ext cx="3256352" cy="1086147"/>
            <a:chOff x="0" y="0"/>
            <a:chExt cx="670031" cy="22348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670031" cy="223487"/>
            </a:xfrm>
            <a:custGeom>
              <a:avLst/>
              <a:gdLst/>
              <a:ahLst/>
              <a:cxnLst/>
              <a:rect r="r" b="b" t="t" l="l"/>
              <a:pathLst>
                <a:path h="223487" w="670031">
                  <a:moveTo>
                    <a:pt x="46435" y="0"/>
                  </a:moveTo>
                  <a:lnTo>
                    <a:pt x="623596" y="0"/>
                  </a:lnTo>
                  <a:cubicBezTo>
                    <a:pt x="635911" y="0"/>
                    <a:pt x="647722" y="4892"/>
                    <a:pt x="656431" y="13601"/>
                  </a:cubicBezTo>
                  <a:cubicBezTo>
                    <a:pt x="665139" y="22309"/>
                    <a:pt x="670031" y="34120"/>
                    <a:pt x="670031" y="46435"/>
                  </a:cubicBezTo>
                  <a:lnTo>
                    <a:pt x="670031" y="177052"/>
                  </a:lnTo>
                  <a:cubicBezTo>
                    <a:pt x="670031" y="202697"/>
                    <a:pt x="649241" y="223487"/>
                    <a:pt x="623596" y="223487"/>
                  </a:cubicBezTo>
                  <a:lnTo>
                    <a:pt x="46435" y="223487"/>
                  </a:lnTo>
                  <a:cubicBezTo>
                    <a:pt x="20790" y="223487"/>
                    <a:pt x="0" y="202697"/>
                    <a:pt x="0" y="177052"/>
                  </a:cubicBezTo>
                  <a:lnTo>
                    <a:pt x="0" y="46435"/>
                  </a:lnTo>
                  <a:cubicBezTo>
                    <a:pt x="0" y="20790"/>
                    <a:pt x="20790" y="0"/>
                    <a:pt x="46435" y="0"/>
                  </a:cubicBezTo>
                  <a:close/>
                </a:path>
              </a:pathLst>
            </a:custGeom>
            <a:solidFill>
              <a:srgbClr val="007558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670031" cy="2234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14687884" y="4143843"/>
            <a:ext cx="2484969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Peer Support Services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13891624" y="4165295"/>
            <a:ext cx="592845" cy="592845"/>
            <a:chOff x="0" y="0"/>
            <a:chExt cx="812800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3A17C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4188046" y="5852516"/>
            <a:ext cx="3256352" cy="1086147"/>
            <a:chOff x="0" y="0"/>
            <a:chExt cx="670031" cy="223487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70031" cy="223487"/>
            </a:xfrm>
            <a:custGeom>
              <a:avLst/>
              <a:gdLst/>
              <a:ahLst/>
              <a:cxnLst/>
              <a:rect r="r" b="b" t="t" l="l"/>
              <a:pathLst>
                <a:path h="223487" w="670031">
                  <a:moveTo>
                    <a:pt x="46435" y="0"/>
                  </a:moveTo>
                  <a:lnTo>
                    <a:pt x="623596" y="0"/>
                  </a:lnTo>
                  <a:cubicBezTo>
                    <a:pt x="635911" y="0"/>
                    <a:pt x="647722" y="4892"/>
                    <a:pt x="656431" y="13601"/>
                  </a:cubicBezTo>
                  <a:cubicBezTo>
                    <a:pt x="665139" y="22309"/>
                    <a:pt x="670031" y="34120"/>
                    <a:pt x="670031" y="46435"/>
                  </a:cubicBezTo>
                  <a:lnTo>
                    <a:pt x="670031" y="177052"/>
                  </a:lnTo>
                  <a:cubicBezTo>
                    <a:pt x="670031" y="202697"/>
                    <a:pt x="649241" y="223487"/>
                    <a:pt x="623596" y="223487"/>
                  </a:cubicBezTo>
                  <a:lnTo>
                    <a:pt x="46435" y="223487"/>
                  </a:lnTo>
                  <a:cubicBezTo>
                    <a:pt x="20790" y="223487"/>
                    <a:pt x="0" y="202697"/>
                    <a:pt x="0" y="177052"/>
                  </a:cubicBezTo>
                  <a:lnTo>
                    <a:pt x="0" y="46435"/>
                  </a:lnTo>
                  <a:cubicBezTo>
                    <a:pt x="0" y="20790"/>
                    <a:pt x="20790" y="0"/>
                    <a:pt x="46435" y="0"/>
                  </a:cubicBezTo>
                  <a:close/>
                </a:path>
              </a:pathLst>
            </a:custGeom>
            <a:solidFill>
              <a:srgbClr val="AC2C17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0"/>
              <a:ext cx="670031" cy="2234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sp>
        <p:nvSpPr>
          <p:cNvPr name="TextBox 53" id="53"/>
          <p:cNvSpPr txBox="true"/>
          <p:nvPr/>
        </p:nvSpPr>
        <p:spPr>
          <a:xfrm rot="0">
            <a:off x="14676158" y="5966964"/>
            <a:ext cx="2508421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79"/>
              </a:lnSpc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Psychiatry and Medication Management</a:t>
            </a:r>
          </a:p>
        </p:txBody>
      </p:sp>
      <p:grpSp>
        <p:nvGrpSpPr>
          <p:cNvPr name="Group 54" id="54"/>
          <p:cNvGrpSpPr/>
          <p:nvPr/>
        </p:nvGrpSpPr>
        <p:grpSpPr>
          <a:xfrm rot="0">
            <a:off x="13891624" y="6099167"/>
            <a:ext cx="592845" cy="592845"/>
            <a:chOff x="0" y="0"/>
            <a:chExt cx="812800" cy="8128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D471E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4188046" y="7567009"/>
            <a:ext cx="3256352" cy="1086147"/>
            <a:chOff x="0" y="0"/>
            <a:chExt cx="670031" cy="223487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70031" cy="223487"/>
            </a:xfrm>
            <a:custGeom>
              <a:avLst/>
              <a:gdLst/>
              <a:ahLst/>
              <a:cxnLst/>
              <a:rect r="r" b="b" t="t" l="l"/>
              <a:pathLst>
                <a:path h="223487" w="670031">
                  <a:moveTo>
                    <a:pt x="46435" y="0"/>
                  </a:moveTo>
                  <a:lnTo>
                    <a:pt x="623596" y="0"/>
                  </a:lnTo>
                  <a:cubicBezTo>
                    <a:pt x="635911" y="0"/>
                    <a:pt x="647722" y="4892"/>
                    <a:pt x="656431" y="13601"/>
                  </a:cubicBezTo>
                  <a:cubicBezTo>
                    <a:pt x="665139" y="22309"/>
                    <a:pt x="670031" y="34120"/>
                    <a:pt x="670031" y="46435"/>
                  </a:cubicBezTo>
                  <a:lnTo>
                    <a:pt x="670031" y="177052"/>
                  </a:lnTo>
                  <a:cubicBezTo>
                    <a:pt x="670031" y="202697"/>
                    <a:pt x="649241" y="223487"/>
                    <a:pt x="623596" y="223487"/>
                  </a:cubicBezTo>
                  <a:lnTo>
                    <a:pt x="46435" y="223487"/>
                  </a:lnTo>
                  <a:cubicBezTo>
                    <a:pt x="20790" y="223487"/>
                    <a:pt x="0" y="202697"/>
                    <a:pt x="0" y="177052"/>
                  </a:cubicBezTo>
                  <a:lnTo>
                    <a:pt x="0" y="46435"/>
                  </a:lnTo>
                  <a:cubicBezTo>
                    <a:pt x="0" y="20790"/>
                    <a:pt x="20790" y="0"/>
                    <a:pt x="46435" y="0"/>
                  </a:cubicBezTo>
                  <a:close/>
                </a:path>
              </a:pathLst>
            </a:custGeom>
            <a:solidFill>
              <a:srgbClr val="0097B2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0" y="0"/>
              <a:ext cx="670031" cy="2234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13891624" y="7813660"/>
            <a:ext cx="592845" cy="592845"/>
            <a:chOff x="0" y="0"/>
            <a:chExt cx="812800" cy="8128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F6277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63" id="63"/>
          <p:cNvSpPr/>
          <p:nvPr/>
        </p:nvSpPr>
        <p:spPr>
          <a:xfrm>
            <a:off x="13332375" y="2747224"/>
            <a:ext cx="559248" cy="857246"/>
          </a:xfrm>
          <a:custGeom>
            <a:avLst/>
            <a:gdLst/>
            <a:ahLst/>
            <a:cxnLst/>
            <a:rect r="r" b="b" t="t" l="l"/>
            <a:pathLst>
              <a:path h="857246" w="559248">
                <a:moveTo>
                  <a:pt x="0" y="857247"/>
                </a:moveTo>
                <a:lnTo>
                  <a:pt x="0" y="428624"/>
                </a:lnTo>
                <a:lnTo>
                  <a:pt x="559248" y="428624"/>
                </a:lnTo>
                <a:lnTo>
                  <a:pt x="559248" y="0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4" id="64"/>
          <p:cNvSpPr/>
          <p:nvPr/>
        </p:nvSpPr>
        <p:spPr>
          <a:xfrm>
            <a:off x="13332375" y="3604471"/>
            <a:ext cx="559248" cy="857247"/>
          </a:xfrm>
          <a:custGeom>
            <a:avLst/>
            <a:gdLst/>
            <a:ahLst/>
            <a:cxnLst/>
            <a:rect r="r" b="b" t="t" l="l"/>
            <a:pathLst>
              <a:path h="857247" w="559248">
                <a:moveTo>
                  <a:pt x="0" y="0"/>
                </a:moveTo>
                <a:lnTo>
                  <a:pt x="0" y="428623"/>
                </a:lnTo>
                <a:lnTo>
                  <a:pt x="559248" y="428623"/>
                </a:lnTo>
                <a:lnTo>
                  <a:pt x="559248" y="857246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5" id="65"/>
          <p:cNvSpPr/>
          <p:nvPr/>
        </p:nvSpPr>
        <p:spPr>
          <a:xfrm>
            <a:off x="13332375" y="6395589"/>
            <a:ext cx="559248" cy="857247"/>
          </a:xfrm>
          <a:custGeom>
            <a:avLst/>
            <a:gdLst/>
            <a:ahLst/>
            <a:cxnLst/>
            <a:rect r="r" b="b" t="t" l="l"/>
            <a:pathLst>
              <a:path h="857247" w="559248">
                <a:moveTo>
                  <a:pt x="0" y="857247"/>
                </a:moveTo>
                <a:lnTo>
                  <a:pt x="0" y="428623"/>
                </a:lnTo>
                <a:lnTo>
                  <a:pt x="559248" y="428623"/>
                </a:lnTo>
                <a:lnTo>
                  <a:pt x="559248" y="0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6" id="66"/>
          <p:cNvSpPr/>
          <p:nvPr/>
        </p:nvSpPr>
        <p:spPr>
          <a:xfrm>
            <a:off x="13332375" y="7252836"/>
            <a:ext cx="559248" cy="857247"/>
          </a:xfrm>
          <a:custGeom>
            <a:avLst/>
            <a:gdLst/>
            <a:ahLst/>
            <a:cxnLst/>
            <a:rect r="r" b="b" t="t" l="l"/>
            <a:pathLst>
              <a:path h="857247" w="559248">
                <a:moveTo>
                  <a:pt x="0" y="0"/>
                </a:moveTo>
                <a:lnTo>
                  <a:pt x="0" y="428623"/>
                </a:lnTo>
                <a:lnTo>
                  <a:pt x="559248" y="428623"/>
                </a:lnTo>
                <a:lnTo>
                  <a:pt x="559248" y="857246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7" id="67"/>
          <p:cNvSpPr txBox="true"/>
          <p:nvPr/>
        </p:nvSpPr>
        <p:spPr>
          <a:xfrm rot="0">
            <a:off x="14674969" y="7815955"/>
            <a:ext cx="2484969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Needs Assessment and Service Planning</a:t>
            </a:r>
          </a:p>
        </p:txBody>
      </p:sp>
      <p:sp>
        <p:nvSpPr>
          <p:cNvPr name="Freeform 68" id="68"/>
          <p:cNvSpPr/>
          <p:nvPr/>
        </p:nvSpPr>
        <p:spPr>
          <a:xfrm>
            <a:off x="11369235" y="3392083"/>
            <a:ext cx="1963141" cy="483266"/>
          </a:xfrm>
          <a:custGeom>
            <a:avLst/>
            <a:gdLst/>
            <a:ahLst/>
            <a:cxnLst/>
            <a:rect r="r" b="b" t="t" l="l"/>
            <a:pathLst>
              <a:path h="483266" w="1963141">
                <a:moveTo>
                  <a:pt x="0" y="483266"/>
                </a:moveTo>
                <a:lnTo>
                  <a:pt x="0" y="0"/>
                </a:lnTo>
                <a:lnTo>
                  <a:pt x="1519319" y="0"/>
                </a:lnTo>
                <a:lnTo>
                  <a:pt x="1519319" y="314698"/>
                </a:lnTo>
                <a:lnTo>
                  <a:pt x="1963140" y="314698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9" id="69"/>
          <p:cNvSpPr/>
          <p:nvPr/>
        </p:nvSpPr>
        <p:spPr>
          <a:xfrm>
            <a:off x="11595726" y="6938663"/>
            <a:ext cx="1736650" cy="388462"/>
          </a:xfrm>
          <a:custGeom>
            <a:avLst/>
            <a:gdLst/>
            <a:ahLst/>
            <a:cxnLst/>
            <a:rect r="r" b="b" t="t" l="l"/>
            <a:pathLst>
              <a:path h="388462" w="1736650">
                <a:moveTo>
                  <a:pt x="0" y="0"/>
                </a:moveTo>
                <a:lnTo>
                  <a:pt x="1009662" y="0"/>
                </a:lnTo>
                <a:lnTo>
                  <a:pt x="1009662" y="388462"/>
                </a:lnTo>
                <a:lnTo>
                  <a:pt x="1736649" y="388462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0" id="70"/>
          <p:cNvSpPr/>
          <p:nvPr/>
        </p:nvSpPr>
        <p:spPr>
          <a:xfrm>
            <a:off x="4955625" y="3427747"/>
            <a:ext cx="1678579" cy="305955"/>
          </a:xfrm>
          <a:custGeom>
            <a:avLst/>
            <a:gdLst/>
            <a:ahLst/>
            <a:cxnLst/>
            <a:rect r="r" b="b" t="t" l="l"/>
            <a:pathLst>
              <a:path h="305955" w="1678579">
                <a:moveTo>
                  <a:pt x="0" y="0"/>
                </a:moveTo>
                <a:lnTo>
                  <a:pt x="619430" y="0"/>
                </a:lnTo>
                <a:lnTo>
                  <a:pt x="619430" y="305955"/>
                </a:lnTo>
                <a:lnTo>
                  <a:pt x="1678579" y="305955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1" id="71"/>
          <p:cNvSpPr/>
          <p:nvPr/>
        </p:nvSpPr>
        <p:spPr>
          <a:xfrm>
            <a:off x="4955625" y="6772584"/>
            <a:ext cx="1678579" cy="299883"/>
          </a:xfrm>
          <a:custGeom>
            <a:avLst/>
            <a:gdLst/>
            <a:ahLst/>
            <a:cxnLst/>
            <a:rect r="r" b="b" t="t" l="l"/>
            <a:pathLst>
              <a:path h="299883" w="1678579">
                <a:moveTo>
                  <a:pt x="0" y="299884"/>
                </a:moveTo>
                <a:lnTo>
                  <a:pt x="619430" y="299884"/>
                </a:lnTo>
                <a:lnTo>
                  <a:pt x="619430" y="0"/>
                </a:lnTo>
                <a:lnTo>
                  <a:pt x="1678579" y="0"/>
                </a:lnTo>
              </a:path>
            </a:pathLst>
          </a:custGeom>
          <a:ln cap="flat" w="19050">
            <a:solidFill>
              <a:srgbClr val="4F166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2" id="72"/>
          <p:cNvGrpSpPr/>
          <p:nvPr/>
        </p:nvGrpSpPr>
        <p:grpSpPr>
          <a:xfrm rot="0">
            <a:off x="5574750" y="2180405"/>
            <a:ext cx="7034219" cy="6229626"/>
            <a:chOff x="0" y="0"/>
            <a:chExt cx="917778" cy="812800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917778" cy="812800"/>
            </a:xfrm>
            <a:custGeom>
              <a:avLst/>
              <a:gdLst/>
              <a:ahLst/>
              <a:cxnLst/>
              <a:rect r="r" b="b" t="t" l="l"/>
              <a:pathLst>
                <a:path h="812800" w="917778">
                  <a:moveTo>
                    <a:pt x="458889" y="0"/>
                  </a:moveTo>
                  <a:cubicBezTo>
                    <a:pt x="205452" y="0"/>
                    <a:pt x="0" y="181951"/>
                    <a:pt x="0" y="406400"/>
                  </a:cubicBezTo>
                  <a:cubicBezTo>
                    <a:pt x="0" y="630849"/>
                    <a:pt x="205452" y="812800"/>
                    <a:pt x="458889" y="812800"/>
                  </a:cubicBezTo>
                  <a:cubicBezTo>
                    <a:pt x="712326" y="812800"/>
                    <a:pt x="917778" y="630849"/>
                    <a:pt x="917778" y="406400"/>
                  </a:cubicBezTo>
                  <a:cubicBezTo>
                    <a:pt x="917778" y="181951"/>
                    <a:pt x="712326" y="0"/>
                    <a:pt x="458889" y="0"/>
                  </a:cubicBezTo>
                  <a:close/>
                </a:path>
              </a:pathLst>
            </a:custGeom>
            <a:solidFill>
              <a:srgbClr val="FFD29F"/>
            </a:solidFill>
            <a:ln cap="sq">
              <a:noFill/>
              <a:prstDash val="dash"/>
              <a:miter/>
            </a:ln>
          </p:spPr>
        </p:sp>
        <p:sp>
          <p:nvSpPr>
            <p:cNvPr name="TextBox 74" id="74"/>
            <p:cNvSpPr txBox="true"/>
            <p:nvPr/>
          </p:nvSpPr>
          <p:spPr>
            <a:xfrm>
              <a:off x="86042" y="47625"/>
              <a:ext cx="745695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75" id="75"/>
          <p:cNvSpPr txBox="true"/>
          <p:nvPr/>
        </p:nvSpPr>
        <p:spPr>
          <a:xfrm rot="0">
            <a:off x="6560113" y="3818200"/>
            <a:ext cx="5063493" cy="319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upports families with youth and young adults who are experiencing behavioral health challenges and would benefit from intensive, short-term (up to 42 days), in-home services and linkage to ongoing supports.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13152778" y="2383341"/>
            <a:ext cx="5046600" cy="2700946"/>
            <a:chOff x="0" y="0"/>
            <a:chExt cx="996635" cy="533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96635" cy="533400"/>
            </a:xfrm>
            <a:custGeom>
              <a:avLst/>
              <a:gdLst/>
              <a:ahLst/>
              <a:cxnLst/>
              <a:rect r="r" b="b" t="t" l="l"/>
              <a:pathLst>
                <a:path h="533400" w="996635">
                  <a:moveTo>
                    <a:pt x="239386" y="166418"/>
                  </a:moveTo>
                  <a:lnTo>
                    <a:pt x="996635" y="166418"/>
                  </a:lnTo>
                  <a:lnTo>
                    <a:pt x="996635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55A34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20650" y="184150"/>
              <a:ext cx="875985" cy="184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825880" y="3232311"/>
            <a:ext cx="4326898" cy="1012285"/>
            <a:chOff x="0" y="0"/>
            <a:chExt cx="1072318" cy="2508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72318" cy="250871"/>
            </a:xfrm>
            <a:custGeom>
              <a:avLst/>
              <a:gdLst/>
              <a:ahLst/>
              <a:cxnLst/>
              <a:rect r="r" b="b" t="t" l="l"/>
              <a:pathLst>
                <a:path h="250871" w="1072318">
                  <a:moveTo>
                    <a:pt x="0" y="0"/>
                  </a:moveTo>
                  <a:lnTo>
                    <a:pt x="1072318" y="0"/>
                  </a:lnTo>
                  <a:lnTo>
                    <a:pt x="1072318" y="250871"/>
                  </a:lnTo>
                  <a:lnTo>
                    <a:pt x="0" y="250871"/>
                  </a:lnTo>
                  <a:close/>
                </a:path>
              </a:pathLst>
            </a:custGeom>
            <a:solidFill>
              <a:srgbClr val="DC810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19050"/>
              <a:ext cx="1072318" cy="2318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498982" y="3232311"/>
            <a:ext cx="4326898" cy="1012285"/>
            <a:chOff x="0" y="0"/>
            <a:chExt cx="1072318" cy="2508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2318" cy="250871"/>
            </a:xfrm>
            <a:custGeom>
              <a:avLst/>
              <a:gdLst/>
              <a:ahLst/>
              <a:cxnLst/>
              <a:rect r="r" b="b" t="t" l="l"/>
              <a:pathLst>
                <a:path h="250871" w="1072318">
                  <a:moveTo>
                    <a:pt x="0" y="0"/>
                  </a:moveTo>
                  <a:lnTo>
                    <a:pt x="1072318" y="0"/>
                  </a:lnTo>
                  <a:lnTo>
                    <a:pt x="1072318" y="250871"/>
                  </a:lnTo>
                  <a:lnTo>
                    <a:pt x="0" y="250871"/>
                  </a:lnTo>
                  <a:close/>
                </a:path>
              </a:pathLst>
            </a:custGeom>
            <a:solidFill>
              <a:srgbClr val="AC2C1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19050"/>
              <a:ext cx="1072318" cy="2318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0" y="3232311"/>
            <a:ext cx="4498982" cy="1012285"/>
            <a:chOff x="0" y="0"/>
            <a:chExt cx="1114965" cy="25087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14965" cy="250871"/>
            </a:xfrm>
            <a:custGeom>
              <a:avLst/>
              <a:gdLst/>
              <a:ahLst/>
              <a:cxnLst/>
              <a:rect r="r" b="b" t="t" l="l"/>
              <a:pathLst>
                <a:path h="250871" w="1114965">
                  <a:moveTo>
                    <a:pt x="0" y="0"/>
                  </a:moveTo>
                  <a:lnTo>
                    <a:pt x="1114965" y="0"/>
                  </a:lnTo>
                  <a:lnTo>
                    <a:pt x="1114965" y="250871"/>
                  </a:lnTo>
                  <a:lnTo>
                    <a:pt x="0" y="250871"/>
                  </a:lnTo>
                  <a:close/>
                </a:path>
              </a:pathLst>
            </a:custGeom>
            <a:solidFill>
              <a:srgbClr val="46949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19050"/>
              <a:ext cx="1114965" cy="2318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093240" y="2529736"/>
            <a:ext cx="2996288" cy="2996288"/>
          </a:xfrm>
          <a:custGeom>
            <a:avLst/>
            <a:gdLst/>
            <a:ahLst/>
            <a:cxnLst/>
            <a:rect r="r" b="b" t="t" l="l"/>
            <a:pathLst>
              <a:path h="2996288" w="2996288">
                <a:moveTo>
                  <a:pt x="0" y="0"/>
                </a:moveTo>
                <a:lnTo>
                  <a:pt x="2996288" y="0"/>
                </a:lnTo>
                <a:lnTo>
                  <a:pt x="2996288" y="2996288"/>
                </a:lnTo>
                <a:lnTo>
                  <a:pt x="0" y="29962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054411" y="5839257"/>
            <a:ext cx="1518389" cy="1518389"/>
          </a:xfrm>
          <a:custGeom>
            <a:avLst/>
            <a:gdLst/>
            <a:ahLst/>
            <a:cxnLst/>
            <a:rect r="r" b="b" t="t" l="l"/>
            <a:pathLst>
              <a:path h="1518389" w="1518389">
                <a:moveTo>
                  <a:pt x="0" y="0"/>
                </a:moveTo>
                <a:lnTo>
                  <a:pt x="1518389" y="0"/>
                </a:lnTo>
                <a:lnTo>
                  <a:pt x="1518389" y="1518390"/>
                </a:lnTo>
                <a:lnTo>
                  <a:pt x="0" y="15183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131455" y="2529736"/>
            <a:ext cx="2408156" cy="2408156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69496"/>
            </a:solidFill>
            <a:ln w="1428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727513" y="5839257"/>
            <a:ext cx="1518389" cy="1518389"/>
          </a:xfrm>
          <a:custGeom>
            <a:avLst/>
            <a:gdLst/>
            <a:ahLst/>
            <a:cxnLst/>
            <a:rect r="r" b="b" t="t" l="l"/>
            <a:pathLst>
              <a:path h="1518389" w="1518389">
                <a:moveTo>
                  <a:pt x="0" y="0"/>
                </a:moveTo>
                <a:lnTo>
                  <a:pt x="1518389" y="0"/>
                </a:lnTo>
                <a:lnTo>
                  <a:pt x="1518389" y="1518390"/>
                </a:lnTo>
                <a:lnTo>
                  <a:pt x="0" y="15183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0" id="20"/>
          <p:cNvGrpSpPr/>
          <p:nvPr/>
        </p:nvGrpSpPr>
        <p:grpSpPr>
          <a:xfrm rot="0">
            <a:off x="1727513" y="5843986"/>
            <a:ext cx="1216041" cy="1216041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69496"/>
            </a:solidFill>
            <a:ln w="1143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054411" y="5843986"/>
            <a:ext cx="1216041" cy="1216041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  <a:ln w="1143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10376758" y="5839257"/>
            <a:ext cx="1518389" cy="1518389"/>
          </a:xfrm>
          <a:custGeom>
            <a:avLst/>
            <a:gdLst/>
            <a:ahLst/>
            <a:cxnLst/>
            <a:rect r="r" b="b" t="t" l="l"/>
            <a:pathLst>
              <a:path h="1518389" w="1518389">
                <a:moveTo>
                  <a:pt x="0" y="0"/>
                </a:moveTo>
                <a:lnTo>
                  <a:pt x="1518390" y="0"/>
                </a:lnTo>
                <a:lnTo>
                  <a:pt x="1518390" y="1518390"/>
                </a:lnTo>
                <a:lnTo>
                  <a:pt x="0" y="15183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7" id="27"/>
          <p:cNvGrpSpPr/>
          <p:nvPr/>
        </p:nvGrpSpPr>
        <p:grpSpPr>
          <a:xfrm rot="0">
            <a:off x="10381309" y="5843986"/>
            <a:ext cx="1216041" cy="1216041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C8103"/>
            </a:solidFill>
            <a:ln w="1143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14710482" y="5839257"/>
            <a:ext cx="1518389" cy="1518389"/>
          </a:xfrm>
          <a:custGeom>
            <a:avLst/>
            <a:gdLst/>
            <a:ahLst/>
            <a:cxnLst/>
            <a:rect r="r" b="b" t="t" l="l"/>
            <a:pathLst>
              <a:path h="1518389" w="1518389">
                <a:moveTo>
                  <a:pt x="0" y="0"/>
                </a:moveTo>
                <a:lnTo>
                  <a:pt x="1518389" y="0"/>
                </a:lnTo>
                <a:lnTo>
                  <a:pt x="1518389" y="1518390"/>
                </a:lnTo>
                <a:lnTo>
                  <a:pt x="0" y="15183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1" id="31"/>
          <p:cNvGrpSpPr/>
          <p:nvPr/>
        </p:nvGrpSpPr>
        <p:grpSpPr>
          <a:xfrm rot="0">
            <a:off x="14710482" y="5843986"/>
            <a:ext cx="1216041" cy="121604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A345"/>
            </a:solidFill>
            <a:ln w="1143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5465179" y="2529736"/>
            <a:ext cx="2996288" cy="2996288"/>
          </a:xfrm>
          <a:custGeom>
            <a:avLst/>
            <a:gdLst/>
            <a:ahLst/>
            <a:cxnLst/>
            <a:rect r="r" b="b" t="t" l="l"/>
            <a:pathLst>
              <a:path h="2996288" w="2996288">
                <a:moveTo>
                  <a:pt x="0" y="0"/>
                </a:moveTo>
                <a:lnTo>
                  <a:pt x="2996288" y="0"/>
                </a:lnTo>
                <a:lnTo>
                  <a:pt x="2996288" y="2996288"/>
                </a:lnTo>
                <a:lnTo>
                  <a:pt x="0" y="29962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5" id="35"/>
          <p:cNvGrpSpPr/>
          <p:nvPr/>
        </p:nvGrpSpPr>
        <p:grpSpPr>
          <a:xfrm rot="0">
            <a:off x="5458353" y="2529736"/>
            <a:ext cx="2408156" cy="2408156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  <a:ln w="1428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9785251" y="2529736"/>
            <a:ext cx="2996288" cy="2996288"/>
          </a:xfrm>
          <a:custGeom>
            <a:avLst/>
            <a:gdLst/>
            <a:ahLst/>
            <a:cxnLst/>
            <a:rect r="r" b="b" t="t" l="l"/>
            <a:pathLst>
              <a:path h="2996288" w="2996288">
                <a:moveTo>
                  <a:pt x="0" y="0"/>
                </a:moveTo>
                <a:lnTo>
                  <a:pt x="2996288" y="0"/>
                </a:lnTo>
                <a:lnTo>
                  <a:pt x="2996288" y="2996288"/>
                </a:lnTo>
                <a:lnTo>
                  <a:pt x="0" y="29962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9" id="39"/>
          <p:cNvGrpSpPr/>
          <p:nvPr/>
        </p:nvGrpSpPr>
        <p:grpSpPr>
          <a:xfrm rot="0">
            <a:off x="9785251" y="2529736"/>
            <a:ext cx="2408156" cy="2408156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C8103"/>
            </a:solidFill>
            <a:ln w="1428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14114424" y="2529736"/>
            <a:ext cx="2996288" cy="2996288"/>
          </a:xfrm>
          <a:custGeom>
            <a:avLst/>
            <a:gdLst/>
            <a:ahLst/>
            <a:cxnLst/>
            <a:rect r="r" b="b" t="t" l="l"/>
            <a:pathLst>
              <a:path h="2996288" w="2996288">
                <a:moveTo>
                  <a:pt x="0" y="0"/>
                </a:moveTo>
                <a:lnTo>
                  <a:pt x="2996288" y="0"/>
                </a:lnTo>
                <a:lnTo>
                  <a:pt x="2996288" y="2996288"/>
                </a:lnTo>
                <a:lnTo>
                  <a:pt x="0" y="29962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3" id="43"/>
          <p:cNvGrpSpPr/>
          <p:nvPr/>
        </p:nvGrpSpPr>
        <p:grpSpPr>
          <a:xfrm rot="0">
            <a:off x="14114424" y="2529736"/>
            <a:ext cx="2408156" cy="2408156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A345"/>
            </a:solidFill>
            <a:ln w="1428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AutoShape 46" id="46"/>
          <p:cNvSpPr/>
          <p:nvPr/>
        </p:nvSpPr>
        <p:spPr>
          <a:xfrm>
            <a:off x="2335533" y="4937893"/>
            <a:ext cx="0" cy="906094"/>
          </a:xfrm>
          <a:prstGeom prst="line">
            <a:avLst/>
          </a:prstGeom>
          <a:ln cap="flat" w="47625">
            <a:solidFill>
              <a:srgbClr val="313131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7" id="47"/>
          <p:cNvSpPr/>
          <p:nvPr/>
        </p:nvSpPr>
        <p:spPr>
          <a:xfrm>
            <a:off x="6662431" y="4937893"/>
            <a:ext cx="0" cy="906094"/>
          </a:xfrm>
          <a:prstGeom prst="line">
            <a:avLst/>
          </a:prstGeom>
          <a:ln cap="flat" w="47625">
            <a:solidFill>
              <a:srgbClr val="313131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8" id="48"/>
          <p:cNvSpPr/>
          <p:nvPr/>
        </p:nvSpPr>
        <p:spPr>
          <a:xfrm>
            <a:off x="10989329" y="4937893"/>
            <a:ext cx="0" cy="906094"/>
          </a:xfrm>
          <a:prstGeom prst="line">
            <a:avLst/>
          </a:prstGeom>
          <a:ln cap="flat" w="47625">
            <a:solidFill>
              <a:srgbClr val="313131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49" id="49"/>
          <p:cNvSpPr/>
          <p:nvPr/>
        </p:nvSpPr>
        <p:spPr>
          <a:xfrm>
            <a:off x="15318502" y="4937893"/>
            <a:ext cx="0" cy="906094"/>
          </a:xfrm>
          <a:prstGeom prst="line">
            <a:avLst/>
          </a:prstGeom>
          <a:ln cap="flat" w="47625">
            <a:solidFill>
              <a:srgbClr val="313131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50" id="50"/>
          <p:cNvSpPr/>
          <p:nvPr/>
        </p:nvSpPr>
        <p:spPr>
          <a:xfrm flipH="false" flipV="false" rot="0">
            <a:off x="1691100" y="3089381"/>
            <a:ext cx="1288866" cy="1288866"/>
          </a:xfrm>
          <a:custGeom>
            <a:avLst/>
            <a:gdLst/>
            <a:ahLst/>
            <a:cxnLst/>
            <a:rect r="r" b="b" t="t" l="l"/>
            <a:pathLst>
              <a:path h="1288866" w="1288866">
                <a:moveTo>
                  <a:pt x="0" y="0"/>
                </a:moveTo>
                <a:lnTo>
                  <a:pt x="1288866" y="0"/>
                </a:lnTo>
                <a:lnTo>
                  <a:pt x="1288866" y="1288866"/>
                </a:lnTo>
                <a:lnTo>
                  <a:pt x="0" y="12888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5844616" y="2952449"/>
            <a:ext cx="1635629" cy="1292147"/>
          </a:xfrm>
          <a:custGeom>
            <a:avLst/>
            <a:gdLst/>
            <a:ahLst/>
            <a:cxnLst/>
            <a:rect r="r" b="b" t="t" l="l"/>
            <a:pathLst>
              <a:path h="1292147" w="1635629">
                <a:moveTo>
                  <a:pt x="0" y="0"/>
                </a:moveTo>
                <a:lnTo>
                  <a:pt x="1635630" y="0"/>
                </a:lnTo>
                <a:lnTo>
                  <a:pt x="1635630" y="1292147"/>
                </a:lnTo>
                <a:lnTo>
                  <a:pt x="0" y="12921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0229365" y="2978600"/>
            <a:ext cx="1519927" cy="1510428"/>
          </a:xfrm>
          <a:custGeom>
            <a:avLst/>
            <a:gdLst/>
            <a:ahLst/>
            <a:cxnLst/>
            <a:rect r="r" b="b" t="t" l="l"/>
            <a:pathLst>
              <a:path h="1510428" w="1519927">
                <a:moveTo>
                  <a:pt x="0" y="0"/>
                </a:moveTo>
                <a:lnTo>
                  <a:pt x="1519928" y="0"/>
                </a:lnTo>
                <a:lnTo>
                  <a:pt x="1519928" y="1510428"/>
                </a:lnTo>
                <a:lnTo>
                  <a:pt x="0" y="151042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14644388" y="2872158"/>
            <a:ext cx="1465289" cy="1616870"/>
          </a:xfrm>
          <a:custGeom>
            <a:avLst/>
            <a:gdLst/>
            <a:ahLst/>
            <a:cxnLst/>
            <a:rect r="r" b="b" t="t" l="l"/>
            <a:pathLst>
              <a:path h="1616870" w="1465289">
                <a:moveTo>
                  <a:pt x="0" y="0"/>
                </a:moveTo>
                <a:lnTo>
                  <a:pt x="1465289" y="0"/>
                </a:lnTo>
                <a:lnTo>
                  <a:pt x="1465289" y="1616870"/>
                </a:lnTo>
                <a:lnTo>
                  <a:pt x="0" y="16168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4" id="54"/>
          <p:cNvSpPr txBox="true"/>
          <p:nvPr/>
        </p:nvSpPr>
        <p:spPr>
          <a:xfrm rot="0">
            <a:off x="4742987" y="628306"/>
            <a:ext cx="10006837" cy="1218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7"/>
              </a:lnSpc>
              <a:spcBef>
                <a:spcPct val="0"/>
              </a:spcBef>
            </a:pPr>
            <a:r>
              <a:rPr lang="en-US" b="true" sz="7148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Referral</a:t>
            </a:r>
            <a:r>
              <a:rPr lang="en-US" b="true" sz="7148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 Process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724746" y="7395747"/>
            <a:ext cx="3166550" cy="419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2"/>
              </a:lnSpc>
            </a:pPr>
            <a:r>
              <a:rPr lang="en-US" sz="3056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Identify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2097019" y="6274418"/>
            <a:ext cx="477027" cy="42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3"/>
              </a:lnSpc>
            </a:pPr>
            <a:r>
              <a:rPr lang="en-US" b="true" sz="2975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01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6389754" y="6274418"/>
            <a:ext cx="545355" cy="42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3"/>
              </a:lnSpc>
            </a:pPr>
            <a:r>
              <a:rPr lang="en-US" b="true" sz="2975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02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0719261" y="6274418"/>
            <a:ext cx="540135" cy="42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3"/>
              </a:lnSpc>
            </a:pPr>
            <a:r>
              <a:rPr lang="en-US" b="true" sz="2975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03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5034928" y="6274418"/>
            <a:ext cx="565758" cy="424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73"/>
              </a:lnSpc>
            </a:pPr>
            <a:r>
              <a:rPr lang="en-US" b="true" sz="2975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04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5137686" y="7386222"/>
            <a:ext cx="3166550" cy="42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</a:pPr>
            <a:r>
              <a:rPr lang="en-US" sz="3063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Communicate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9464584" y="7386222"/>
            <a:ext cx="3166550" cy="42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</a:pPr>
            <a:r>
              <a:rPr lang="en-US" sz="3063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Outreach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3793758" y="7386222"/>
            <a:ext cx="3166550" cy="42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</a:pPr>
            <a:r>
              <a:rPr lang="en-US" sz="3063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Contact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635064" y="7948345"/>
            <a:ext cx="3400939" cy="1523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2319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en-US" sz="2319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lient identified as high risk (multiple crisis visits, concerning risk but not needing hospitalization)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5137686" y="7948345"/>
            <a:ext cx="3108287" cy="1142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2319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Comm</a:t>
            </a:r>
            <a:r>
              <a:rPr lang="en-US" sz="2319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unication with Program Director to determine fit​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9614989" y="7948345"/>
            <a:ext cx="3166550" cy="1142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2319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Phon</a:t>
            </a:r>
            <a:r>
              <a:rPr lang="en-US" sz="2319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 outreach to schedule and answer any urgent questions​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3299970" y="7948345"/>
            <a:ext cx="4154126" cy="1904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2319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Initia</a:t>
            </a:r>
            <a:r>
              <a:rPr lang="en-US" sz="2319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l contact includes Clinician who completes risk assessment, Columbia, and identifies which components of YCRT will be utilized ​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79833" y="4571309"/>
            <a:ext cx="3444318" cy="1933124"/>
          </a:xfrm>
          <a:custGeom>
            <a:avLst/>
            <a:gdLst/>
            <a:ahLst/>
            <a:cxnLst/>
            <a:rect r="r" b="b" t="t" l="l"/>
            <a:pathLst>
              <a:path h="1933124" w="3444318">
                <a:moveTo>
                  <a:pt x="0" y="0"/>
                </a:moveTo>
                <a:lnTo>
                  <a:pt x="3444318" y="0"/>
                </a:lnTo>
                <a:lnTo>
                  <a:pt x="3444318" y="1933123"/>
                </a:lnTo>
                <a:lnTo>
                  <a:pt x="0" y="1933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1742572" y="3081337"/>
            <a:ext cx="6200429" cy="2754702"/>
            <a:chOff x="0" y="0"/>
            <a:chExt cx="1633035" cy="72551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33035" cy="725518"/>
            </a:xfrm>
            <a:custGeom>
              <a:avLst/>
              <a:gdLst/>
              <a:ahLst/>
              <a:cxnLst/>
              <a:rect r="r" b="b" t="t" l="l"/>
              <a:pathLst>
                <a:path h="725518" w="1633035">
                  <a:moveTo>
                    <a:pt x="0" y="0"/>
                  </a:moveTo>
                  <a:lnTo>
                    <a:pt x="1633035" y="0"/>
                  </a:lnTo>
                  <a:lnTo>
                    <a:pt x="1633035" y="725518"/>
                  </a:lnTo>
                  <a:lnTo>
                    <a:pt x="0" y="72551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633035" cy="7540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391051" y="8163723"/>
            <a:ext cx="3444318" cy="1933124"/>
          </a:xfrm>
          <a:custGeom>
            <a:avLst/>
            <a:gdLst/>
            <a:ahLst/>
            <a:cxnLst/>
            <a:rect r="r" b="b" t="t" l="l"/>
            <a:pathLst>
              <a:path h="1933124" w="3444318">
                <a:moveTo>
                  <a:pt x="0" y="0"/>
                </a:moveTo>
                <a:lnTo>
                  <a:pt x="3444318" y="0"/>
                </a:lnTo>
                <a:lnTo>
                  <a:pt x="3444318" y="1933124"/>
                </a:lnTo>
                <a:lnTo>
                  <a:pt x="0" y="1933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0600909" y="4571309"/>
            <a:ext cx="3444318" cy="1933124"/>
          </a:xfrm>
          <a:custGeom>
            <a:avLst/>
            <a:gdLst/>
            <a:ahLst/>
            <a:cxnLst/>
            <a:rect r="r" b="b" t="t" l="l"/>
            <a:pathLst>
              <a:path h="1933124" w="3444318">
                <a:moveTo>
                  <a:pt x="0" y="0"/>
                </a:moveTo>
                <a:lnTo>
                  <a:pt x="3444318" y="0"/>
                </a:lnTo>
                <a:lnTo>
                  <a:pt x="3444318" y="1933123"/>
                </a:lnTo>
                <a:lnTo>
                  <a:pt x="0" y="1933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" id="8"/>
          <p:cNvGrpSpPr/>
          <p:nvPr/>
        </p:nvGrpSpPr>
        <p:grpSpPr>
          <a:xfrm rot="0">
            <a:off x="5487230" y="6704457"/>
            <a:ext cx="6536223" cy="2754702"/>
            <a:chOff x="0" y="0"/>
            <a:chExt cx="1721474" cy="72551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21474" cy="725518"/>
            </a:xfrm>
            <a:custGeom>
              <a:avLst/>
              <a:gdLst/>
              <a:ahLst/>
              <a:cxnLst/>
              <a:rect r="r" b="b" t="t" l="l"/>
              <a:pathLst>
                <a:path h="725518" w="1721474">
                  <a:moveTo>
                    <a:pt x="0" y="0"/>
                  </a:moveTo>
                  <a:lnTo>
                    <a:pt x="1721474" y="0"/>
                  </a:lnTo>
                  <a:lnTo>
                    <a:pt x="1721474" y="725518"/>
                  </a:lnTo>
                  <a:lnTo>
                    <a:pt x="0" y="72551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721474" cy="7540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564353" y="3081337"/>
            <a:ext cx="6200429" cy="2754702"/>
            <a:chOff x="0" y="0"/>
            <a:chExt cx="1633035" cy="72551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33035" cy="725518"/>
            </a:xfrm>
            <a:custGeom>
              <a:avLst/>
              <a:gdLst/>
              <a:ahLst/>
              <a:cxnLst/>
              <a:rect r="r" b="b" t="t" l="l"/>
              <a:pathLst>
                <a:path h="725518" w="1633035">
                  <a:moveTo>
                    <a:pt x="0" y="0"/>
                  </a:moveTo>
                  <a:lnTo>
                    <a:pt x="1633035" y="0"/>
                  </a:lnTo>
                  <a:lnTo>
                    <a:pt x="1633035" y="725518"/>
                  </a:lnTo>
                  <a:lnTo>
                    <a:pt x="0" y="72551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633035" cy="7540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>
            <a:off x="5184285" y="6319864"/>
            <a:ext cx="7008967" cy="0"/>
          </a:xfrm>
          <a:prstGeom prst="line">
            <a:avLst/>
          </a:prstGeom>
          <a:ln cap="flat" w="38100">
            <a:solidFill>
              <a:srgbClr val="8E93A9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2714812" y="3591350"/>
            <a:ext cx="2095500" cy="2095500"/>
          </a:xfrm>
          <a:custGeom>
            <a:avLst/>
            <a:gdLst/>
            <a:ahLst/>
            <a:cxnLst/>
            <a:rect r="r" b="b" t="t" l="l"/>
            <a:pathLst>
              <a:path h="2095500" w="2095500">
                <a:moveTo>
                  <a:pt x="0" y="0"/>
                </a:moveTo>
                <a:lnTo>
                  <a:pt x="2095500" y="0"/>
                </a:lnTo>
                <a:lnTo>
                  <a:pt x="2095500" y="2095500"/>
                </a:lnTo>
                <a:lnTo>
                  <a:pt x="0" y="2095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6" id="16"/>
          <p:cNvGrpSpPr/>
          <p:nvPr/>
        </p:nvGrpSpPr>
        <p:grpSpPr>
          <a:xfrm rot="0">
            <a:off x="2714812" y="3591350"/>
            <a:ext cx="1734676" cy="1734676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7B2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9884695" y="3591350"/>
            <a:ext cx="2095500" cy="2095500"/>
          </a:xfrm>
          <a:custGeom>
            <a:avLst/>
            <a:gdLst/>
            <a:ahLst/>
            <a:cxnLst/>
            <a:rect r="r" b="b" t="t" l="l"/>
            <a:pathLst>
              <a:path h="2095500" w="2095500">
                <a:moveTo>
                  <a:pt x="0" y="0"/>
                </a:moveTo>
                <a:lnTo>
                  <a:pt x="2095500" y="0"/>
                </a:lnTo>
                <a:lnTo>
                  <a:pt x="2095500" y="2095500"/>
                </a:lnTo>
                <a:lnTo>
                  <a:pt x="0" y="2095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0" id="20"/>
          <p:cNvGrpSpPr/>
          <p:nvPr/>
        </p:nvGrpSpPr>
        <p:grpSpPr>
          <a:xfrm rot="0">
            <a:off x="9884695" y="3591350"/>
            <a:ext cx="1734676" cy="1734676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3A17C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5807983" y="7165747"/>
            <a:ext cx="2095500" cy="2095500"/>
          </a:xfrm>
          <a:custGeom>
            <a:avLst/>
            <a:gdLst/>
            <a:ahLst/>
            <a:cxnLst/>
            <a:rect r="r" b="b" t="t" l="l"/>
            <a:pathLst>
              <a:path h="2095500" w="2095500">
                <a:moveTo>
                  <a:pt x="0" y="0"/>
                </a:moveTo>
                <a:lnTo>
                  <a:pt x="2095500" y="0"/>
                </a:lnTo>
                <a:lnTo>
                  <a:pt x="2095500" y="2095500"/>
                </a:lnTo>
                <a:lnTo>
                  <a:pt x="0" y="2095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4" id="24"/>
          <p:cNvGrpSpPr/>
          <p:nvPr/>
        </p:nvGrpSpPr>
        <p:grpSpPr>
          <a:xfrm rot="0">
            <a:off x="5807983" y="7165747"/>
            <a:ext cx="1734676" cy="1734676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5051550" y="6187128"/>
            <a:ext cx="265471" cy="265471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7B2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8622607" y="6187128"/>
            <a:ext cx="265471" cy="265471"/>
            <a:chOff x="0" y="0"/>
            <a:chExt cx="8128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193253" y="6187128"/>
            <a:ext cx="265471" cy="265471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3A17C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2913619" y="3790157"/>
            <a:ext cx="1337063" cy="1337063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0083501" y="3790157"/>
            <a:ext cx="1337063" cy="1337063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6006790" y="7364554"/>
            <a:ext cx="1337063" cy="1337063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5" id="45"/>
          <p:cNvSpPr/>
          <p:nvPr/>
        </p:nvSpPr>
        <p:spPr>
          <a:xfrm flipH="false" flipV="false" rot="0">
            <a:off x="3150832" y="4002266"/>
            <a:ext cx="862637" cy="912843"/>
          </a:xfrm>
          <a:custGeom>
            <a:avLst/>
            <a:gdLst/>
            <a:ahLst/>
            <a:cxnLst/>
            <a:rect r="r" b="b" t="t" l="l"/>
            <a:pathLst>
              <a:path h="912843" w="862637">
                <a:moveTo>
                  <a:pt x="0" y="0"/>
                </a:moveTo>
                <a:lnTo>
                  <a:pt x="862636" y="0"/>
                </a:lnTo>
                <a:lnTo>
                  <a:pt x="862636" y="912843"/>
                </a:lnTo>
                <a:lnTo>
                  <a:pt x="0" y="9128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6227714" y="7531989"/>
            <a:ext cx="895213" cy="1037929"/>
          </a:xfrm>
          <a:custGeom>
            <a:avLst/>
            <a:gdLst/>
            <a:ahLst/>
            <a:cxnLst/>
            <a:rect r="r" b="b" t="t" l="l"/>
            <a:pathLst>
              <a:path h="1037929" w="895213">
                <a:moveTo>
                  <a:pt x="0" y="0"/>
                </a:moveTo>
                <a:lnTo>
                  <a:pt x="895214" y="0"/>
                </a:lnTo>
                <a:lnTo>
                  <a:pt x="895214" y="1037929"/>
                </a:lnTo>
                <a:lnTo>
                  <a:pt x="0" y="10379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0375217" y="3993061"/>
            <a:ext cx="805814" cy="818085"/>
          </a:xfrm>
          <a:custGeom>
            <a:avLst/>
            <a:gdLst/>
            <a:ahLst/>
            <a:cxnLst/>
            <a:rect r="r" b="b" t="t" l="l"/>
            <a:pathLst>
              <a:path h="818085" w="805814">
                <a:moveTo>
                  <a:pt x="0" y="0"/>
                </a:moveTo>
                <a:lnTo>
                  <a:pt x="805814" y="0"/>
                </a:lnTo>
                <a:lnTo>
                  <a:pt x="805814" y="818085"/>
                </a:lnTo>
                <a:lnTo>
                  <a:pt x="0" y="81808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479421" y="1940241"/>
            <a:ext cx="17329158" cy="464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YCRT Direc</a:t>
            </a: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tor and Crisis team meet weekly to discuss high acuity youth and potential referrals. 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471926" y="933567"/>
            <a:ext cx="11344147" cy="85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Who is r</a:t>
            </a: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eferred and how?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787454" y="3631111"/>
            <a:ext cx="2803283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2879"/>
              </a:lnSpc>
            </a:pPr>
            <a:r>
              <a:rPr lang="en-US" b="true" sz="2399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Age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1957336" y="3535861"/>
            <a:ext cx="2803283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2879"/>
              </a:lnSpc>
            </a:pPr>
            <a:r>
              <a:rPr lang="en-US" b="true" sz="2399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Need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880625" y="7110258"/>
            <a:ext cx="2803283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2879"/>
              </a:lnSpc>
            </a:pPr>
            <a:r>
              <a:rPr lang="en-US" b="true" sz="2399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Safety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787454" y="4223566"/>
            <a:ext cx="2803283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</a:pPr>
            <a:r>
              <a:rPr lang="en-US" sz="1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0</a:t>
            </a:r>
            <a:r>
              <a:rPr lang="en-US" sz="1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 25 years of age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1952745" y="4017906"/>
            <a:ext cx="3416230" cy="1303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</a:pPr>
            <a:r>
              <a:rPr lang="en-US" sz="1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Has presented in the crisis system and/or</a:t>
            </a:r>
            <a:r>
              <a:rPr lang="en-US" sz="1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emergency departments with high acuity behavioral health needs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7903483" y="7493889"/>
            <a:ext cx="3803231" cy="1636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</a:pPr>
            <a:r>
              <a:rPr lang="en-US" sz="1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Has received a crisis evaluation and </a:t>
            </a:r>
            <a:r>
              <a:rPr lang="en-US" sz="1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is determined to be safe to remain in the home or community to receive intensive, short-term stabilization interventions</a:t>
            </a:r>
          </a:p>
        </p:txBody>
      </p:sp>
    </p:spTree>
  </p:cSld>
  <p:clrMapOvr>
    <a:masterClrMapping/>
  </p:clrMapOvr>
  <p:transition spd="fast">
    <p:wipe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3130764" y="8964842"/>
            <a:ext cx="12024588" cy="0"/>
          </a:xfrm>
          <a:prstGeom prst="line">
            <a:avLst/>
          </a:prstGeom>
          <a:ln cap="flat" w="38100">
            <a:solidFill>
              <a:srgbClr val="8E93A9"/>
            </a:solidFill>
            <a:prstDash val="sysDash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2998029" y="8832107"/>
            <a:ext cx="265471" cy="265471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7B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004176" y="8832107"/>
            <a:ext cx="265471" cy="265471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010323" y="8832107"/>
            <a:ext cx="265471" cy="265471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3A17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022617" y="8832107"/>
            <a:ext cx="265471" cy="265471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0A22D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024601" y="4224010"/>
            <a:ext cx="5719828" cy="4056562"/>
            <a:chOff x="0" y="0"/>
            <a:chExt cx="1506457" cy="106839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06457" cy="1068395"/>
            </a:xfrm>
            <a:custGeom>
              <a:avLst/>
              <a:gdLst/>
              <a:ahLst/>
              <a:cxnLst/>
              <a:rect r="r" b="b" t="t" l="l"/>
              <a:pathLst>
                <a:path h="1068395" w="1506457">
                  <a:moveTo>
                    <a:pt x="0" y="0"/>
                  </a:moveTo>
                  <a:lnTo>
                    <a:pt x="1506457" y="0"/>
                  </a:lnTo>
                  <a:lnTo>
                    <a:pt x="1506457" y="1068395"/>
                  </a:lnTo>
                  <a:lnTo>
                    <a:pt x="0" y="10683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506457" cy="11064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4267119" y="4240936"/>
            <a:ext cx="3038124" cy="4427138"/>
          </a:xfrm>
          <a:custGeom>
            <a:avLst/>
            <a:gdLst/>
            <a:ahLst/>
            <a:cxnLst/>
            <a:rect r="r" b="b" t="t" l="l"/>
            <a:pathLst>
              <a:path h="4427138" w="3038124">
                <a:moveTo>
                  <a:pt x="0" y="0"/>
                </a:moveTo>
                <a:lnTo>
                  <a:pt x="3038123" y="0"/>
                </a:lnTo>
                <a:lnTo>
                  <a:pt x="3038123" y="4427138"/>
                </a:lnTo>
                <a:lnTo>
                  <a:pt x="0" y="44271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9275794" y="4224010"/>
            <a:ext cx="5746823" cy="4056562"/>
            <a:chOff x="0" y="0"/>
            <a:chExt cx="1513567" cy="106839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513567" cy="1068395"/>
            </a:xfrm>
            <a:custGeom>
              <a:avLst/>
              <a:gdLst/>
              <a:ahLst/>
              <a:cxnLst/>
              <a:rect r="r" b="b" t="t" l="l"/>
              <a:pathLst>
                <a:path h="1068395" w="1513567">
                  <a:moveTo>
                    <a:pt x="0" y="0"/>
                  </a:moveTo>
                  <a:lnTo>
                    <a:pt x="1513567" y="0"/>
                  </a:lnTo>
                  <a:lnTo>
                    <a:pt x="1513567" y="1068395"/>
                  </a:lnTo>
                  <a:lnTo>
                    <a:pt x="0" y="106839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513567" cy="11064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0509023" y="4249399"/>
            <a:ext cx="3014893" cy="4393287"/>
          </a:xfrm>
          <a:custGeom>
            <a:avLst/>
            <a:gdLst/>
            <a:ahLst/>
            <a:cxnLst/>
            <a:rect r="r" b="b" t="t" l="l"/>
            <a:pathLst>
              <a:path h="4393287" w="3014893">
                <a:moveTo>
                  <a:pt x="0" y="0"/>
                </a:moveTo>
                <a:lnTo>
                  <a:pt x="3014893" y="0"/>
                </a:lnTo>
                <a:lnTo>
                  <a:pt x="3014893" y="4393287"/>
                </a:lnTo>
                <a:lnTo>
                  <a:pt x="0" y="439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2016470" y="8832107"/>
            <a:ext cx="265471" cy="265471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1125268" y="2982360"/>
            <a:ext cx="2047875" cy="2047875"/>
            <a:chOff x="0" y="0"/>
            <a:chExt cx="2730500" cy="27305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730500" cy="2730500"/>
            </a:xfrm>
            <a:custGeom>
              <a:avLst/>
              <a:gdLst/>
              <a:ahLst/>
              <a:cxnLst/>
              <a:rect r="r" b="b" t="t" l="l"/>
              <a:pathLst>
                <a:path h="2730500" w="2730500">
                  <a:moveTo>
                    <a:pt x="0" y="0"/>
                  </a:moveTo>
                  <a:lnTo>
                    <a:pt x="2730500" y="0"/>
                  </a:lnTo>
                  <a:lnTo>
                    <a:pt x="2730500" y="2730500"/>
                  </a:lnTo>
                  <a:lnTo>
                    <a:pt x="0" y="273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name="Group 28" id="28"/>
            <p:cNvGrpSpPr/>
            <p:nvPr/>
          </p:nvGrpSpPr>
          <p:grpSpPr>
            <a:xfrm rot="0">
              <a:off x="0" y="0"/>
              <a:ext cx="2268653" cy="2268653"/>
              <a:chOff x="0" y="0"/>
              <a:chExt cx="812800" cy="81280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A602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1" id="31"/>
            <p:cNvGrpSpPr/>
            <p:nvPr/>
          </p:nvGrpSpPr>
          <p:grpSpPr>
            <a:xfrm rot="0">
              <a:off x="260004" y="260004"/>
              <a:ext cx="1748645" cy="1748645"/>
              <a:chOff x="0" y="0"/>
              <a:chExt cx="812800" cy="8128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34" id="34"/>
            <p:cNvSpPr/>
            <p:nvPr/>
          </p:nvSpPr>
          <p:spPr>
            <a:xfrm flipH="false" flipV="false" rot="0">
              <a:off x="546780" y="516152"/>
              <a:ext cx="1175094" cy="1130227"/>
            </a:xfrm>
            <a:custGeom>
              <a:avLst/>
              <a:gdLst/>
              <a:ahLst/>
              <a:cxnLst/>
              <a:rect r="r" b="b" t="t" l="l"/>
              <a:pathLst>
                <a:path h="1130227" w="1175094">
                  <a:moveTo>
                    <a:pt x="0" y="0"/>
                  </a:moveTo>
                  <a:lnTo>
                    <a:pt x="1175094" y="0"/>
                  </a:lnTo>
                  <a:lnTo>
                    <a:pt x="1175094" y="1130226"/>
                  </a:lnTo>
                  <a:lnTo>
                    <a:pt x="0" y="1130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4762243" y="2982360"/>
            <a:ext cx="2047875" cy="2047875"/>
            <a:chOff x="0" y="0"/>
            <a:chExt cx="2730500" cy="27305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730500" cy="2730500"/>
            </a:xfrm>
            <a:custGeom>
              <a:avLst/>
              <a:gdLst/>
              <a:ahLst/>
              <a:cxnLst/>
              <a:rect r="r" b="b" t="t" l="l"/>
              <a:pathLst>
                <a:path h="2730500" w="2730500">
                  <a:moveTo>
                    <a:pt x="0" y="0"/>
                  </a:moveTo>
                  <a:lnTo>
                    <a:pt x="2730500" y="0"/>
                  </a:lnTo>
                  <a:lnTo>
                    <a:pt x="2730500" y="2730500"/>
                  </a:lnTo>
                  <a:lnTo>
                    <a:pt x="0" y="273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name="Group 37" id="37"/>
            <p:cNvGrpSpPr/>
            <p:nvPr/>
          </p:nvGrpSpPr>
          <p:grpSpPr>
            <a:xfrm rot="0">
              <a:off x="0" y="0"/>
              <a:ext cx="2268653" cy="2268653"/>
              <a:chOff x="0" y="0"/>
              <a:chExt cx="812800" cy="81280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97B2"/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260004" y="260004"/>
              <a:ext cx="1748645" cy="1748645"/>
              <a:chOff x="0" y="0"/>
              <a:chExt cx="812800" cy="812800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43" id="43"/>
            <p:cNvSpPr/>
            <p:nvPr/>
          </p:nvSpPr>
          <p:spPr>
            <a:xfrm flipH="false" flipV="false" rot="0">
              <a:off x="537116" y="516152"/>
              <a:ext cx="1194420" cy="1312550"/>
            </a:xfrm>
            <a:custGeom>
              <a:avLst/>
              <a:gdLst/>
              <a:ahLst/>
              <a:cxnLst/>
              <a:rect r="r" b="b" t="t" l="l"/>
              <a:pathLst>
                <a:path h="1312550" w="1194420">
                  <a:moveTo>
                    <a:pt x="0" y="0"/>
                  </a:moveTo>
                  <a:lnTo>
                    <a:pt x="1194421" y="0"/>
                  </a:lnTo>
                  <a:lnTo>
                    <a:pt x="1194421" y="1312550"/>
                  </a:lnTo>
                  <a:lnTo>
                    <a:pt x="0" y="1312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44" id="44"/>
          <p:cNvSpPr txBox="true"/>
          <p:nvPr/>
        </p:nvSpPr>
        <p:spPr>
          <a:xfrm rot="0">
            <a:off x="994597" y="1374360"/>
            <a:ext cx="16562393" cy="760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3"/>
              </a:lnSpc>
            </a:pPr>
            <a:r>
              <a:rPr lang="en-US" b="true" sz="5348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WHAT MAKES</a:t>
            </a:r>
            <a:r>
              <a:rPr lang="en-US" b="true" sz="5348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 YCRT SERVICES DIFFERENT?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977825" y="4849260"/>
            <a:ext cx="3657668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879"/>
              </a:lnSpc>
            </a:pPr>
            <a:r>
              <a:rPr lang="en-US" b="true" sz="2399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How many services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720592" y="5322935"/>
            <a:ext cx="4567167" cy="979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</a:pPr>
            <a:r>
              <a:rPr lang="en-US" sz="17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At minimum, 3 services a week including systems involvem</a:t>
            </a:r>
            <a:r>
              <a:rPr lang="en-US" sz="17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ent (school, family members, other professionals)​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674682" y="4849260"/>
            <a:ext cx="4715312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879"/>
              </a:lnSpc>
            </a:pPr>
            <a:r>
              <a:rPr lang="en-US" b="true" sz="2399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Where we are seeing clients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9808760" y="5193408"/>
            <a:ext cx="4814968" cy="2646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99"/>
              </a:lnSpc>
            </a:pPr>
            <a:r>
              <a:rPr lang="en-US" sz="17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Our program sees clients in a variety of settings, depending on client accessibility and comfortability</a:t>
            </a:r>
          </a:p>
          <a:p>
            <a:pPr algn="l" marL="388618" indent="-194309" lvl="1">
              <a:lnSpc>
                <a:spcPts val="2699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Work with schools and school-based therapy programs to coordinat</a:t>
            </a:r>
            <a:r>
              <a:rPr lang="en-US" sz="17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e for appointments in the school ​</a:t>
            </a:r>
          </a:p>
          <a:p>
            <a:pPr algn="l" marL="388618" indent="-194309" lvl="1">
              <a:lnSpc>
                <a:spcPts val="2699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In the home​</a:t>
            </a:r>
          </a:p>
          <a:p>
            <a:pPr algn="l" marL="388618" indent="-194309" lvl="1">
              <a:lnSpc>
                <a:spcPts val="2699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Outside in the community </a:t>
            </a:r>
          </a:p>
        </p:txBody>
      </p:sp>
    </p:spTree>
  </p:cSld>
  <p:clrMapOvr>
    <a:masterClrMapping/>
  </p:clrMapOvr>
  <p:transition spd="fast">
    <p:wipe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54468" y="6203911"/>
            <a:ext cx="5997187" cy="3618303"/>
          </a:xfrm>
          <a:custGeom>
            <a:avLst/>
            <a:gdLst/>
            <a:ahLst/>
            <a:cxnLst/>
            <a:rect r="r" b="b" t="t" l="l"/>
            <a:pathLst>
              <a:path h="3618303" w="5997187">
                <a:moveTo>
                  <a:pt x="0" y="0"/>
                </a:moveTo>
                <a:lnTo>
                  <a:pt x="5997187" y="0"/>
                </a:lnTo>
                <a:lnTo>
                  <a:pt x="5997187" y="3618303"/>
                </a:lnTo>
                <a:lnTo>
                  <a:pt x="0" y="3618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141429" y="5399136"/>
            <a:ext cx="5997187" cy="3618303"/>
          </a:xfrm>
          <a:custGeom>
            <a:avLst/>
            <a:gdLst/>
            <a:ahLst/>
            <a:cxnLst/>
            <a:rect r="r" b="b" t="t" l="l"/>
            <a:pathLst>
              <a:path h="3618303" w="5997187">
                <a:moveTo>
                  <a:pt x="0" y="0"/>
                </a:moveTo>
                <a:lnTo>
                  <a:pt x="5997187" y="0"/>
                </a:lnTo>
                <a:lnTo>
                  <a:pt x="5997187" y="3618303"/>
                </a:lnTo>
                <a:lnTo>
                  <a:pt x="0" y="36183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1136345" y="4599585"/>
            <a:ext cx="5997187" cy="3618303"/>
          </a:xfrm>
          <a:custGeom>
            <a:avLst/>
            <a:gdLst/>
            <a:ahLst/>
            <a:cxnLst/>
            <a:rect r="r" b="b" t="t" l="l"/>
            <a:pathLst>
              <a:path h="3618303" w="5997187">
                <a:moveTo>
                  <a:pt x="0" y="0"/>
                </a:moveTo>
                <a:lnTo>
                  <a:pt x="5997187" y="0"/>
                </a:lnTo>
                <a:lnTo>
                  <a:pt x="5997187" y="3618303"/>
                </a:lnTo>
                <a:lnTo>
                  <a:pt x="0" y="36183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3503749" y="6882331"/>
            <a:ext cx="1272120" cy="1696161"/>
          </a:xfrm>
          <a:custGeom>
            <a:avLst/>
            <a:gdLst/>
            <a:ahLst/>
            <a:cxnLst/>
            <a:rect r="r" b="b" t="t" l="l"/>
            <a:pathLst>
              <a:path h="1696161" w="1272120">
                <a:moveTo>
                  <a:pt x="0" y="0"/>
                </a:moveTo>
                <a:lnTo>
                  <a:pt x="1272120" y="0"/>
                </a:lnTo>
                <a:lnTo>
                  <a:pt x="1272120" y="1696161"/>
                </a:lnTo>
                <a:lnTo>
                  <a:pt x="0" y="16961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6" id="6"/>
          <p:cNvGrpSpPr/>
          <p:nvPr/>
        </p:nvGrpSpPr>
        <p:grpSpPr>
          <a:xfrm rot="0">
            <a:off x="3571578" y="6952450"/>
            <a:ext cx="1136461" cy="1136461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F6277"/>
            </a:solidFill>
            <a:ln cap="sq">
              <a:noFill/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28363" lIns="28363" bIns="28363" rIns="28363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512926" y="6111019"/>
            <a:ext cx="1262148" cy="1682863"/>
          </a:xfrm>
          <a:custGeom>
            <a:avLst/>
            <a:gdLst/>
            <a:ahLst/>
            <a:cxnLst/>
            <a:rect r="r" b="b" t="t" l="l"/>
            <a:pathLst>
              <a:path h="1682863" w="1262148">
                <a:moveTo>
                  <a:pt x="0" y="0"/>
                </a:moveTo>
                <a:lnTo>
                  <a:pt x="1262148" y="0"/>
                </a:lnTo>
                <a:lnTo>
                  <a:pt x="1262148" y="1682863"/>
                </a:lnTo>
                <a:lnTo>
                  <a:pt x="0" y="16828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  <a:ln cap="rnd">
            <a:noFill/>
            <a:prstDash val="solid"/>
            <a:round/>
          </a:ln>
        </p:spPr>
      </p:sp>
      <p:grpSp>
        <p:nvGrpSpPr>
          <p:cNvPr name="Group 10" id="10"/>
          <p:cNvGrpSpPr/>
          <p:nvPr/>
        </p:nvGrpSpPr>
        <p:grpSpPr>
          <a:xfrm rot="0">
            <a:off x="8580224" y="6180588"/>
            <a:ext cx="1127551" cy="112755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007558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28363" lIns="28363" bIns="28363" rIns="28363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3476973" y="5280159"/>
            <a:ext cx="1315929" cy="1754573"/>
          </a:xfrm>
          <a:custGeom>
            <a:avLst/>
            <a:gdLst/>
            <a:ahLst/>
            <a:cxnLst/>
            <a:rect r="r" b="b" t="t" l="l"/>
            <a:pathLst>
              <a:path h="1754573" w="1315929">
                <a:moveTo>
                  <a:pt x="0" y="0"/>
                </a:moveTo>
                <a:lnTo>
                  <a:pt x="1315930" y="0"/>
                </a:lnTo>
                <a:lnTo>
                  <a:pt x="1315930" y="1754572"/>
                </a:lnTo>
                <a:lnTo>
                  <a:pt x="0" y="17545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4" id="14"/>
          <p:cNvGrpSpPr/>
          <p:nvPr/>
        </p:nvGrpSpPr>
        <p:grpSpPr>
          <a:xfrm rot="0">
            <a:off x="13547139" y="5352692"/>
            <a:ext cx="1175598" cy="1175598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A602"/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28363" lIns="28363" bIns="28363" rIns="28363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3741358" y="7191460"/>
            <a:ext cx="796902" cy="658441"/>
          </a:xfrm>
          <a:custGeom>
            <a:avLst/>
            <a:gdLst/>
            <a:ahLst/>
            <a:cxnLst/>
            <a:rect r="r" b="b" t="t" l="l"/>
            <a:pathLst>
              <a:path h="658441" w="796902">
                <a:moveTo>
                  <a:pt x="0" y="0"/>
                </a:moveTo>
                <a:lnTo>
                  <a:pt x="796902" y="0"/>
                </a:lnTo>
                <a:lnTo>
                  <a:pt x="796902" y="658441"/>
                </a:lnTo>
                <a:lnTo>
                  <a:pt x="0" y="6584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764030" y="6358607"/>
            <a:ext cx="759940" cy="771513"/>
          </a:xfrm>
          <a:custGeom>
            <a:avLst/>
            <a:gdLst/>
            <a:ahLst/>
            <a:cxnLst/>
            <a:rect r="r" b="b" t="t" l="l"/>
            <a:pathLst>
              <a:path h="771513" w="759940">
                <a:moveTo>
                  <a:pt x="0" y="0"/>
                </a:moveTo>
                <a:lnTo>
                  <a:pt x="759940" y="0"/>
                </a:lnTo>
                <a:lnTo>
                  <a:pt x="759940" y="771513"/>
                </a:lnTo>
                <a:lnTo>
                  <a:pt x="0" y="77151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766649" y="5570182"/>
            <a:ext cx="736578" cy="740618"/>
          </a:xfrm>
          <a:custGeom>
            <a:avLst/>
            <a:gdLst/>
            <a:ahLst/>
            <a:cxnLst/>
            <a:rect r="r" b="b" t="t" l="l"/>
            <a:pathLst>
              <a:path h="740618" w="736578">
                <a:moveTo>
                  <a:pt x="0" y="0"/>
                </a:moveTo>
                <a:lnTo>
                  <a:pt x="736578" y="0"/>
                </a:lnTo>
                <a:lnTo>
                  <a:pt x="736578" y="740618"/>
                </a:lnTo>
                <a:lnTo>
                  <a:pt x="0" y="74061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586890" y="3809623"/>
            <a:ext cx="3554539" cy="140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0097B2"/>
                </a:solidFill>
                <a:latin typeface="Gordita Bold"/>
                <a:ea typeface="Gordita Bold"/>
                <a:cs typeface="Gordita Bold"/>
                <a:sym typeface="Gordita Bold"/>
              </a:rPr>
              <a:t>Solution-Focused &amp; Strengths-Based Supervision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654351" y="5387504"/>
            <a:ext cx="3392243" cy="81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What do we n</a:t>
            </a:r>
            <a:r>
              <a:rPr lang="en-US" sz="1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eed to see happen in the next week to feel like progress is being made?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575935" y="3059902"/>
            <a:ext cx="3994112" cy="931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4"/>
              </a:lnSpc>
              <a:spcBef>
                <a:spcPct val="0"/>
              </a:spcBef>
            </a:pPr>
            <a:r>
              <a:rPr lang="en-US" b="true" sz="2696">
                <a:solidFill>
                  <a:srgbClr val="00916D"/>
                </a:solidFill>
                <a:latin typeface="Gordita Bold"/>
                <a:ea typeface="Gordita Bold"/>
                <a:cs typeface="Gordita Bold"/>
                <a:sym typeface="Gordita Bold"/>
              </a:rPr>
              <a:t>Systems-Focused and Systems-Informed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575935" y="4057068"/>
            <a:ext cx="3994112" cy="1871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b="true" sz="17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</a:t>
            </a:r>
            <a:r>
              <a:rPr lang="en-US" b="true" sz="17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 we looking at every risk factor through a systemic lens? </a:t>
            </a:r>
          </a:p>
          <a:p>
            <a:pPr algn="l" marL="0" indent="0" lvl="0">
              <a:lnSpc>
                <a:spcPts val="1260"/>
              </a:lnSpc>
              <a:spcBef>
                <a:spcPct val="0"/>
              </a:spcBef>
            </a:pP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Emphasis on working within the team to support the youth and connecting with systems who can continue the support after the six weeks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708736" y="2991489"/>
            <a:ext cx="2997421" cy="455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4"/>
              </a:lnSpc>
              <a:spcBef>
                <a:spcPct val="0"/>
              </a:spcBef>
            </a:pPr>
            <a:r>
              <a:rPr lang="en-US" b="true" sz="2696">
                <a:solidFill>
                  <a:srgbClr val="FFA602"/>
                </a:solidFill>
                <a:latin typeface="Gordita Bold"/>
                <a:ea typeface="Gordita Bold"/>
                <a:cs typeface="Gordita Bold"/>
                <a:sym typeface="Gordita Bold"/>
              </a:rPr>
              <a:t>Client-Centered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708736" y="3574909"/>
            <a:ext cx="3588982" cy="1369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Foc</a:t>
            </a:r>
            <a:r>
              <a:rPr lang="en-US" sz="1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us on addressing emotional dysregulation and learning to get through those moments. Identifying triggers to be processed in other individual therapies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889513" y="667128"/>
            <a:ext cx="14432209" cy="85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Supervisory</a:t>
            </a: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 Approach to Practice in YCRT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503749" y="1640895"/>
            <a:ext cx="11557769" cy="824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NRBH </a:t>
            </a:r>
            <a:r>
              <a:rPr lang="en-US" sz="23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recognizes a need to be intentional in maintaining stabilization and safety while working within a time-limited program</a:t>
            </a:r>
          </a:p>
        </p:txBody>
      </p:sp>
    </p:spTree>
  </p:cSld>
  <p:clrMapOvr>
    <a:masterClrMapping/>
  </p:clrMapOvr>
  <p:transition spd="fast">
    <p:wipe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92610" y="6552519"/>
            <a:ext cx="7366690" cy="929982"/>
            <a:chOff x="0" y="0"/>
            <a:chExt cx="3219228" cy="406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19228" cy="406400"/>
            </a:xfrm>
            <a:custGeom>
              <a:avLst/>
              <a:gdLst/>
              <a:ahLst/>
              <a:cxnLst/>
              <a:rect r="r" b="b" t="t" l="l"/>
              <a:pathLst>
                <a:path h="406400" w="3219228">
                  <a:moveTo>
                    <a:pt x="301602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016028" y="406400"/>
                  </a:lnTo>
                  <a:lnTo>
                    <a:pt x="3219228" y="203200"/>
                  </a:lnTo>
                  <a:lnTo>
                    <a:pt x="3016028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3104928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892610" y="7946516"/>
            <a:ext cx="7364093" cy="929982"/>
            <a:chOff x="0" y="0"/>
            <a:chExt cx="3218093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18093" cy="406400"/>
            </a:xfrm>
            <a:custGeom>
              <a:avLst/>
              <a:gdLst/>
              <a:ahLst/>
              <a:cxnLst/>
              <a:rect r="r" b="b" t="t" l="l"/>
              <a:pathLst>
                <a:path h="406400" w="3218093">
                  <a:moveTo>
                    <a:pt x="301489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014893" y="406400"/>
                  </a:lnTo>
                  <a:lnTo>
                    <a:pt x="3218093" y="203200"/>
                  </a:lnTo>
                  <a:lnTo>
                    <a:pt x="3014893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3103793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10800000">
            <a:off x="8048204" y="2248028"/>
            <a:ext cx="2191591" cy="8511817"/>
            <a:chOff x="0" y="0"/>
            <a:chExt cx="577209" cy="224179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77209" cy="2241795"/>
            </a:xfrm>
            <a:custGeom>
              <a:avLst/>
              <a:gdLst/>
              <a:ahLst/>
              <a:cxnLst/>
              <a:rect r="r" b="b" t="t" l="l"/>
              <a:pathLst>
                <a:path h="2241795" w="577209">
                  <a:moveTo>
                    <a:pt x="577209" y="0"/>
                  </a:moveTo>
                  <a:lnTo>
                    <a:pt x="577209" y="2127495"/>
                  </a:lnTo>
                  <a:lnTo>
                    <a:pt x="288605" y="2241795"/>
                  </a:lnTo>
                  <a:lnTo>
                    <a:pt x="0" y="2127495"/>
                  </a:lnTo>
                  <a:lnTo>
                    <a:pt x="0" y="0"/>
                  </a:lnTo>
                  <a:lnTo>
                    <a:pt x="577209" y="0"/>
                  </a:lnTo>
                  <a:close/>
                </a:path>
              </a:pathLst>
            </a:custGeom>
            <a:solidFill>
              <a:srgbClr val="46949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577209" cy="21274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10800000">
            <a:off x="1031297" y="7247473"/>
            <a:ext cx="7016907" cy="929982"/>
            <a:chOff x="0" y="0"/>
            <a:chExt cx="3066373" cy="40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2952073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-10800000">
            <a:off x="1031297" y="5838144"/>
            <a:ext cx="7016907" cy="929982"/>
            <a:chOff x="0" y="0"/>
            <a:chExt cx="3066373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952073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242393" y="5143191"/>
            <a:ext cx="7016907" cy="929982"/>
            <a:chOff x="0" y="0"/>
            <a:chExt cx="3066373" cy="406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2952073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-10800000">
            <a:off x="1031297" y="4428816"/>
            <a:ext cx="7016907" cy="929982"/>
            <a:chOff x="0" y="0"/>
            <a:chExt cx="3066373" cy="4064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2952073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7735127" y="2896118"/>
            <a:ext cx="2817746" cy="1408873"/>
          </a:xfrm>
          <a:custGeom>
            <a:avLst/>
            <a:gdLst/>
            <a:ahLst/>
            <a:cxnLst/>
            <a:rect r="r" b="b" t="t" l="l"/>
            <a:pathLst>
              <a:path h="1408873" w="2817746">
                <a:moveTo>
                  <a:pt x="0" y="0"/>
                </a:moveTo>
                <a:lnTo>
                  <a:pt x="2817746" y="0"/>
                </a:lnTo>
                <a:lnTo>
                  <a:pt x="2817746" y="1408873"/>
                </a:lnTo>
                <a:lnTo>
                  <a:pt x="0" y="1408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2082323" y="2248028"/>
            <a:ext cx="4855071" cy="648090"/>
            <a:chOff x="0" y="0"/>
            <a:chExt cx="3044486" cy="406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044486" cy="406400"/>
            </a:xfrm>
            <a:custGeom>
              <a:avLst/>
              <a:gdLst/>
              <a:ahLst/>
              <a:cxnLst/>
              <a:rect r="r" b="b" t="t" l="l"/>
              <a:pathLst>
                <a:path h="406400" w="3044486">
                  <a:moveTo>
                    <a:pt x="2841286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841286" y="406400"/>
                  </a:lnTo>
                  <a:lnTo>
                    <a:pt x="3044486" y="203200"/>
                  </a:lnTo>
                  <a:lnTo>
                    <a:pt x="2841286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152400" y="0"/>
              <a:ext cx="2739686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350606" y="2248028"/>
            <a:ext cx="4855071" cy="648090"/>
            <a:chOff x="0" y="0"/>
            <a:chExt cx="3044486" cy="4064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044486" cy="406400"/>
            </a:xfrm>
            <a:custGeom>
              <a:avLst/>
              <a:gdLst/>
              <a:ahLst/>
              <a:cxnLst/>
              <a:rect r="r" b="b" t="t" l="l"/>
              <a:pathLst>
                <a:path h="406400" w="3044486">
                  <a:moveTo>
                    <a:pt x="2841286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841286" y="406400"/>
                  </a:lnTo>
                  <a:lnTo>
                    <a:pt x="3044486" y="203200"/>
                  </a:lnTo>
                  <a:lnTo>
                    <a:pt x="2841286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152400" y="0"/>
              <a:ext cx="2739686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0843923" y="8216769"/>
            <a:ext cx="5813848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Real-w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orld application of skills​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738571" y="7511765"/>
            <a:ext cx="5212768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Stre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ngths-based exploration​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843923" y="6780755"/>
            <a:ext cx="6198706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Incr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eased engagement &amp; hope​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738571" y="5912610"/>
            <a:ext cx="5996557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Individualized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 therapeutic interventions​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843923" y="5217657"/>
            <a:ext cx="5364945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Conn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ection through lived experience​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738571" y="4698544"/>
            <a:ext cx="6309634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Emo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tional processing &amp; stabilization​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518695" y="2347963"/>
            <a:ext cx="2770277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b="true" sz="2699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Peer Support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2630817" y="2347963"/>
            <a:ext cx="3812674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2699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Individual​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471926" y="554038"/>
            <a:ext cx="11344147" cy="85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YCRT Treatm</a:t>
            </a: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ent and Intervention​</a:t>
            </a:r>
          </a:p>
        </p:txBody>
      </p:sp>
    </p:spTree>
  </p:cSld>
  <p:clrMapOvr>
    <a:masterClrMapping/>
  </p:clrMapOvr>
  <p:transition spd="fast">
    <p:wipe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65315" y="5683739"/>
            <a:ext cx="7366690" cy="929982"/>
            <a:chOff x="0" y="0"/>
            <a:chExt cx="3219228" cy="406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19228" cy="406400"/>
            </a:xfrm>
            <a:custGeom>
              <a:avLst/>
              <a:gdLst/>
              <a:ahLst/>
              <a:cxnLst/>
              <a:rect r="r" b="b" t="t" l="l"/>
              <a:pathLst>
                <a:path h="406400" w="3219228">
                  <a:moveTo>
                    <a:pt x="301602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016028" y="406400"/>
                  </a:lnTo>
                  <a:lnTo>
                    <a:pt x="3219228" y="203200"/>
                  </a:lnTo>
                  <a:lnTo>
                    <a:pt x="3016028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104928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865315" y="7077736"/>
            <a:ext cx="7364093" cy="929982"/>
            <a:chOff x="0" y="0"/>
            <a:chExt cx="3218093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18093" cy="406400"/>
            </a:xfrm>
            <a:custGeom>
              <a:avLst/>
              <a:gdLst/>
              <a:ahLst/>
              <a:cxnLst/>
              <a:rect r="r" b="b" t="t" l="l"/>
              <a:pathLst>
                <a:path h="406400" w="3218093">
                  <a:moveTo>
                    <a:pt x="301489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014893" y="406400"/>
                  </a:lnTo>
                  <a:lnTo>
                    <a:pt x="3218093" y="203200"/>
                  </a:lnTo>
                  <a:lnTo>
                    <a:pt x="3014893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03793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865315" y="8473418"/>
            <a:ext cx="7393985" cy="929982"/>
            <a:chOff x="0" y="0"/>
            <a:chExt cx="3231156" cy="40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31156" cy="406400"/>
            </a:xfrm>
            <a:custGeom>
              <a:avLst/>
              <a:gdLst/>
              <a:ahLst/>
              <a:cxnLst/>
              <a:rect r="r" b="b" t="t" l="l"/>
              <a:pathLst>
                <a:path h="406400" w="3231156">
                  <a:moveTo>
                    <a:pt x="302795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027956" y="406400"/>
                  </a:lnTo>
                  <a:lnTo>
                    <a:pt x="3231156" y="203200"/>
                  </a:lnTo>
                  <a:lnTo>
                    <a:pt x="3027956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3116856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10800000">
            <a:off x="1028700" y="7592781"/>
            <a:ext cx="7016907" cy="929982"/>
            <a:chOff x="0" y="0"/>
            <a:chExt cx="3066373" cy="40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2952073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-10800000">
            <a:off x="1028700" y="6183453"/>
            <a:ext cx="7016907" cy="929982"/>
            <a:chOff x="0" y="0"/>
            <a:chExt cx="3066373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2952073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-10800000">
            <a:off x="1028700" y="4774124"/>
            <a:ext cx="7016907" cy="929982"/>
            <a:chOff x="0" y="0"/>
            <a:chExt cx="3066373" cy="406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2952073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215098" y="4274411"/>
            <a:ext cx="7016907" cy="929982"/>
            <a:chOff x="0" y="0"/>
            <a:chExt cx="3066373" cy="4064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8575"/>
              <a:ext cx="2952073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-10800000">
            <a:off x="1028700" y="3364796"/>
            <a:ext cx="7016907" cy="929982"/>
            <a:chOff x="0" y="0"/>
            <a:chExt cx="3066373" cy="4064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2952073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082323" y="2248028"/>
            <a:ext cx="4855071" cy="648090"/>
            <a:chOff x="0" y="0"/>
            <a:chExt cx="3044486" cy="406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044486" cy="406400"/>
            </a:xfrm>
            <a:custGeom>
              <a:avLst/>
              <a:gdLst/>
              <a:ahLst/>
              <a:cxnLst/>
              <a:rect r="r" b="b" t="t" l="l"/>
              <a:pathLst>
                <a:path h="406400" w="3044486">
                  <a:moveTo>
                    <a:pt x="2841286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841286" y="406400"/>
                  </a:lnTo>
                  <a:lnTo>
                    <a:pt x="3044486" y="203200"/>
                  </a:lnTo>
                  <a:lnTo>
                    <a:pt x="2841286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152400" y="-28575"/>
              <a:ext cx="2739686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350606" y="2248028"/>
            <a:ext cx="4855071" cy="648090"/>
            <a:chOff x="0" y="0"/>
            <a:chExt cx="3044486" cy="4064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044486" cy="406400"/>
            </a:xfrm>
            <a:custGeom>
              <a:avLst/>
              <a:gdLst/>
              <a:ahLst/>
              <a:cxnLst/>
              <a:rect r="r" b="b" t="t" l="l"/>
              <a:pathLst>
                <a:path h="406400" w="3044486">
                  <a:moveTo>
                    <a:pt x="2841286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841286" y="406400"/>
                  </a:lnTo>
                  <a:lnTo>
                    <a:pt x="3044486" y="203200"/>
                  </a:lnTo>
                  <a:lnTo>
                    <a:pt x="2841286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152400" y="-28575"/>
              <a:ext cx="2739686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0552873" y="8566934"/>
            <a:ext cx="4251668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Mai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ntenance Planning and Linking to supports​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552873" y="7204271"/>
            <a:ext cx="6076540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Interventions tail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ored to family systems and other factors of influence​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735973" y="6447744"/>
            <a:ext cx="6456176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Copi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ng tools &amp; wellness strategies​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552873" y="5791861"/>
            <a:ext cx="5364945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R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elational impact of current behavior patterns​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735973" y="5053378"/>
            <a:ext cx="4251668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Circle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 of support mapping​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552873" y="4588387"/>
            <a:ext cx="5364945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B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ehavioral pattern identification ​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735973" y="3600555"/>
            <a:ext cx="4251668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S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trengths &amp; identity​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518695" y="2300338"/>
            <a:ext cx="2770277" cy="931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b="true" sz="2699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Family Therapy ​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2630817" y="2300338"/>
            <a:ext cx="3812674" cy="455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b="true" sz="2699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Resiliency Planning​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471926" y="554038"/>
            <a:ext cx="11344147" cy="85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YCRT Treatm</a:t>
            </a: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ent and Intervention​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735973" y="7857073"/>
            <a:ext cx="5997906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Values,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 goals, &amp; future orientation​</a:t>
            </a:r>
          </a:p>
        </p:txBody>
      </p:sp>
      <p:grpSp>
        <p:nvGrpSpPr>
          <p:cNvPr name="Group 43" id="43"/>
          <p:cNvGrpSpPr/>
          <p:nvPr/>
        </p:nvGrpSpPr>
        <p:grpSpPr>
          <a:xfrm rot="-10800000">
            <a:off x="1028700" y="9125479"/>
            <a:ext cx="7016907" cy="929982"/>
            <a:chOff x="0" y="0"/>
            <a:chExt cx="3066373" cy="4064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28575"/>
              <a:ext cx="2952073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1735973" y="9403399"/>
            <a:ext cx="5003882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Pers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onalized resilience portfolio​</a:t>
            </a:r>
          </a:p>
        </p:txBody>
      </p:sp>
      <p:grpSp>
        <p:nvGrpSpPr>
          <p:cNvPr name="Group 47" id="47"/>
          <p:cNvGrpSpPr/>
          <p:nvPr/>
        </p:nvGrpSpPr>
        <p:grpSpPr>
          <a:xfrm rot="-10800000">
            <a:off x="8048204" y="2248028"/>
            <a:ext cx="2191591" cy="8511817"/>
            <a:chOff x="0" y="0"/>
            <a:chExt cx="577209" cy="2241795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577209" cy="2241795"/>
            </a:xfrm>
            <a:custGeom>
              <a:avLst/>
              <a:gdLst/>
              <a:ahLst/>
              <a:cxnLst/>
              <a:rect r="r" b="b" t="t" l="l"/>
              <a:pathLst>
                <a:path h="2241795" w="577209">
                  <a:moveTo>
                    <a:pt x="577209" y="0"/>
                  </a:moveTo>
                  <a:lnTo>
                    <a:pt x="577209" y="2127495"/>
                  </a:lnTo>
                  <a:lnTo>
                    <a:pt x="288605" y="2241795"/>
                  </a:lnTo>
                  <a:lnTo>
                    <a:pt x="0" y="2127495"/>
                  </a:lnTo>
                  <a:lnTo>
                    <a:pt x="0" y="0"/>
                  </a:lnTo>
                  <a:lnTo>
                    <a:pt x="577209" y="0"/>
                  </a:lnTo>
                  <a:close/>
                </a:path>
              </a:pathLst>
            </a:custGeom>
            <a:solidFill>
              <a:srgbClr val="007558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577209" cy="21274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sp>
        <p:nvSpPr>
          <p:cNvPr name="Freeform 50" id="50"/>
          <p:cNvSpPr/>
          <p:nvPr/>
        </p:nvSpPr>
        <p:spPr>
          <a:xfrm flipH="false" flipV="false" rot="0">
            <a:off x="7735127" y="2896118"/>
            <a:ext cx="2817746" cy="1408873"/>
          </a:xfrm>
          <a:custGeom>
            <a:avLst/>
            <a:gdLst/>
            <a:ahLst/>
            <a:cxnLst/>
            <a:rect r="r" b="b" t="t" l="l"/>
            <a:pathLst>
              <a:path h="1408873" w="2817746">
                <a:moveTo>
                  <a:pt x="0" y="0"/>
                </a:moveTo>
                <a:lnTo>
                  <a:pt x="2817746" y="0"/>
                </a:lnTo>
                <a:lnTo>
                  <a:pt x="2817746" y="1408873"/>
                </a:lnTo>
                <a:lnTo>
                  <a:pt x="0" y="1408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wipe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892610" y="6552519"/>
            <a:ext cx="7366690" cy="929982"/>
            <a:chOff x="0" y="0"/>
            <a:chExt cx="3219228" cy="406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19228" cy="406400"/>
            </a:xfrm>
            <a:custGeom>
              <a:avLst/>
              <a:gdLst/>
              <a:ahLst/>
              <a:cxnLst/>
              <a:rect r="r" b="b" t="t" l="l"/>
              <a:pathLst>
                <a:path h="406400" w="3219228">
                  <a:moveTo>
                    <a:pt x="301602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016028" y="406400"/>
                  </a:lnTo>
                  <a:lnTo>
                    <a:pt x="3219228" y="203200"/>
                  </a:lnTo>
                  <a:lnTo>
                    <a:pt x="3016028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104928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892610" y="7946516"/>
            <a:ext cx="7364093" cy="929982"/>
            <a:chOff x="0" y="0"/>
            <a:chExt cx="3218093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18093" cy="406400"/>
            </a:xfrm>
            <a:custGeom>
              <a:avLst/>
              <a:gdLst/>
              <a:ahLst/>
              <a:cxnLst/>
              <a:rect r="r" b="b" t="t" l="l"/>
              <a:pathLst>
                <a:path h="406400" w="3218093">
                  <a:moveTo>
                    <a:pt x="301489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014893" y="406400"/>
                  </a:lnTo>
                  <a:lnTo>
                    <a:pt x="3218093" y="203200"/>
                  </a:lnTo>
                  <a:lnTo>
                    <a:pt x="3014893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103793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10800000">
            <a:off x="1031297" y="7247473"/>
            <a:ext cx="7016907" cy="929982"/>
            <a:chOff x="0" y="0"/>
            <a:chExt cx="3066373" cy="40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952073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10800000">
            <a:off x="1031297" y="5838144"/>
            <a:ext cx="7016907" cy="929982"/>
            <a:chOff x="0" y="0"/>
            <a:chExt cx="3066373" cy="40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952073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42393" y="5143191"/>
            <a:ext cx="7016907" cy="929982"/>
            <a:chOff x="0" y="0"/>
            <a:chExt cx="3066373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952073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-10800000">
            <a:off x="1031297" y="4428816"/>
            <a:ext cx="7016907" cy="929982"/>
            <a:chOff x="0" y="0"/>
            <a:chExt cx="3066373" cy="406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066373" cy="406400"/>
            </a:xfrm>
            <a:custGeom>
              <a:avLst/>
              <a:gdLst/>
              <a:ahLst/>
              <a:cxnLst/>
              <a:rect r="r" b="b" t="t" l="l"/>
              <a:pathLst>
                <a:path h="406400" w="3066373">
                  <a:moveTo>
                    <a:pt x="2863173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863173" y="406400"/>
                  </a:lnTo>
                  <a:lnTo>
                    <a:pt x="3066373" y="203200"/>
                  </a:lnTo>
                  <a:lnTo>
                    <a:pt x="2863173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952073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082323" y="2248028"/>
            <a:ext cx="4855071" cy="648090"/>
            <a:chOff x="0" y="0"/>
            <a:chExt cx="3044486" cy="4064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044486" cy="406400"/>
            </a:xfrm>
            <a:custGeom>
              <a:avLst/>
              <a:gdLst/>
              <a:ahLst/>
              <a:cxnLst/>
              <a:rect r="r" b="b" t="t" l="l"/>
              <a:pathLst>
                <a:path h="406400" w="3044486">
                  <a:moveTo>
                    <a:pt x="2841286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841286" y="406400"/>
                  </a:lnTo>
                  <a:lnTo>
                    <a:pt x="3044486" y="203200"/>
                  </a:lnTo>
                  <a:lnTo>
                    <a:pt x="2841286" y="0"/>
                  </a:ln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152400" y="-38100"/>
              <a:ext cx="273968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667298" y="1883790"/>
            <a:ext cx="4855071" cy="1352526"/>
            <a:chOff x="0" y="0"/>
            <a:chExt cx="3044486" cy="84813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044486" cy="848134"/>
            </a:xfrm>
            <a:custGeom>
              <a:avLst/>
              <a:gdLst/>
              <a:ahLst/>
              <a:cxnLst/>
              <a:rect r="r" b="b" t="t" l="l"/>
              <a:pathLst>
                <a:path h="848134" w="3044486">
                  <a:moveTo>
                    <a:pt x="2841286" y="0"/>
                  </a:moveTo>
                  <a:lnTo>
                    <a:pt x="203200" y="0"/>
                  </a:lnTo>
                  <a:lnTo>
                    <a:pt x="0" y="424067"/>
                  </a:lnTo>
                  <a:lnTo>
                    <a:pt x="203200" y="848134"/>
                  </a:lnTo>
                  <a:lnTo>
                    <a:pt x="2841286" y="848134"/>
                  </a:lnTo>
                  <a:lnTo>
                    <a:pt x="3044486" y="424067"/>
                  </a:lnTo>
                  <a:lnTo>
                    <a:pt x="2841286" y="0"/>
                  </a:ln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152400" y="-38100"/>
              <a:ext cx="2739686" cy="8862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0843923" y="8015901"/>
            <a:ext cx="5813848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Individualized g</a:t>
            </a: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oals and interventions​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683128" y="7472976"/>
            <a:ext cx="599655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Connection to ongoing supports​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843923" y="6624615"/>
            <a:ext cx="5145338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Connection to personal </a:t>
            </a: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and professional supports​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738571" y="5910240"/>
            <a:ext cx="5885672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Tailored in</a:t>
            </a: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terventions to support youth and family progress ​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843923" y="5215287"/>
            <a:ext cx="5364945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Id</a:t>
            </a: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entification of strengths, needs, and goals for behaviors​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738571" y="4689019"/>
            <a:ext cx="6428569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Emo</a:t>
            </a:r>
            <a:r>
              <a:rPr lang="en-US" sz="2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tional Processing &amp; Stabilization​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241107" y="2043163"/>
            <a:ext cx="3967761" cy="976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Case Management/ Behavior Coaching ​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630817" y="2290813"/>
            <a:ext cx="3812674" cy="481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Caregiver Consults​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471926" y="554038"/>
            <a:ext cx="11344147" cy="85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YCRT Treatm</a:t>
            </a: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ent and Intervention​</a:t>
            </a:r>
          </a:p>
        </p:txBody>
      </p:sp>
      <p:grpSp>
        <p:nvGrpSpPr>
          <p:cNvPr name="Group 35" id="35"/>
          <p:cNvGrpSpPr/>
          <p:nvPr/>
        </p:nvGrpSpPr>
        <p:grpSpPr>
          <a:xfrm rot="-10800000">
            <a:off x="8048204" y="2248028"/>
            <a:ext cx="2191591" cy="8511817"/>
            <a:chOff x="0" y="0"/>
            <a:chExt cx="577209" cy="2241795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577209" cy="2241795"/>
            </a:xfrm>
            <a:custGeom>
              <a:avLst/>
              <a:gdLst/>
              <a:ahLst/>
              <a:cxnLst/>
              <a:rect r="r" b="b" t="t" l="l"/>
              <a:pathLst>
                <a:path h="2241795" w="577209">
                  <a:moveTo>
                    <a:pt x="577209" y="0"/>
                  </a:moveTo>
                  <a:lnTo>
                    <a:pt x="577209" y="2127495"/>
                  </a:lnTo>
                  <a:lnTo>
                    <a:pt x="288605" y="2241795"/>
                  </a:lnTo>
                  <a:lnTo>
                    <a:pt x="0" y="2127495"/>
                  </a:lnTo>
                  <a:lnTo>
                    <a:pt x="0" y="0"/>
                  </a:lnTo>
                  <a:lnTo>
                    <a:pt x="577209" y="0"/>
                  </a:lnTo>
                  <a:close/>
                </a:path>
              </a:pathLst>
            </a:custGeom>
            <a:solidFill>
              <a:srgbClr val="AD471E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577209" cy="21274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9"/>
                </a:lnSpc>
              </a:pP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7735127" y="2896118"/>
            <a:ext cx="2817746" cy="1408873"/>
          </a:xfrm>
          <a:custGeom>
            <a:avLst/>
            <a:gdLst/>
            <a:ahLst/>
            <a:cxnLst/>
            <a:rect r="r" b="b" t="t" l="l"/>
            <a:pathLst>
              <a:path h="1408873" w="2817746">
                <a:moveTo>
                  <a:pt x="0" y="0"/>
                </a:moveTo>
                <a:lnTo>
                  <a:pt x="2817746" y="0"/>
                </a:lnTo>
                <a:lnTo>
                  <a:pt x="2817746" y="1408873"/>
                </a:lnTo>
                <a:lnTo>
                  <a:pt x="0" y="1408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wipe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477027" y="2040185"/>
            <a:ext cx="11344147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How do</a:t>
            </a:r>
            <a:r>
              <a:rPr lang="en-US" sz="2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 crisis support engage YCRT clients?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2368" y="957511"/>
            <a:ext cx="16983264" cy="85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Ongoing Collaboration with Walk in Cri</a:t>
            </a:r>
            <a:r>
              <a:rPr lang="en-US" b="true" sz="5000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sis Services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5101" y="8641672"/>
            <a:ext cx="18288000" cy="2054631"/>
            <a:chOff x="0" y="0"/>
            <a:chExt cx="3762963" cy="4227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762963" cy="422764"/>
            </a:xfrm>
            <a:custGeom>
              <a:avLst/>
              <a:gdLst/>
              <a:ahLst/>
              <a:cxnLst/>
              <a:rect r="r" b="b" t="t" l="l"/>
              <a:pathLst>
                <a:path h="422764" w="3762963">
                  <a:moveTo>
                    <a:pt x="0" y="0"/>
                  </a:moveTo>
                  <a:lnTo>
                    <a:pt x="3762963" y="0"/>
                  </a:lnTo>
                  <a:lnTo>
                    <a:pt x="3762963" y="422764"/>
                  </a:lnTo>
                  <a:lnTo>
                    <a:pt x="0" y="422764"/>
                  </a:lnTo>
                  <a:close/>
                </a:path>
              </a:pathLst>
            </a:custGeom>
            <a:solidFill>
              <a:srgbClr val="FFD29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3762963" cy="451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5549379" y="5048182"/>
            <a:ext cx="7199443" cy="3599721"/>
          </a:xfrm>
          <a:custGeom>
            <a:avLst/>
            <a:gdLst/>
            <a:ahLst/>
            <a:cxnLst/>
            <a:rect r="r" b="b" t="t" l="l"/>
            <a:pathLst>
              <a:path h="3599721" w="7199443">
                <a:moveTo>
                  <a:pt x="0" y="0"/>
                </a:moveTo>
                <a:lnTo>
                  <a:pt x="7199443" y="0"/>
                </a:lnTo>
                <a:lnTo>
                  <a:pt x="7199443" y="3599721"/>
                </a:lnTo>
                <a:lnTo>
                  <a:pt x="0" y="35997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33801" y="8467289"/>
            <a:ext cx="16230600" cy="348766"/>
            <a:chOff x="0" y="0"/>
            <a:chExt cx="3339630" cy="7176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339629" cy="71762"/>
            </a:xfrm>
            <a:custGeom>
              <a:avLst/>
              <a:gdLst/>
              <a:ahLst/>
              <a:cxnLst/>
              <a:rect r="r" b="b" t="t" l="l"/>
              <a:pathLst>
                <a:path h="71762" w="3339629">
                  <a:moveTo>
                    <a:pt x="35881" y="0"/>
                  </a:moveTo>
                  <a:lnTo>
                    <a:pt x="3303748" y="0"/>
                  </a:lnTo>
                  <a:cubicBezTo>
                    <a:pt x="3323565" y="0"/>
                    <a:pt x="3339629" y="16065"/>
                    <a:pt x="3339629" y="35881"/>
                  </a:cubicBezTo>
                  <a:lnTo>
                    <a:pt x="3339629" y="35881"/>
                  </a:lnTo>
                  <a:cubicBezTo>
                    <a:pt x="3339629" y="55698"/>
                    <a:pt x="3323565" y="71762"/>
                    <a:pt x="3303748" y="71762"/>
                  </a:cubicBezTo>
                  <a:lnTo>
                    <a:pt x="35881" y="71762"/>
                  </a:lnTo>
                  <a:cubicBezTo>
                    <a:pt x="16065" y="71762"/>
                    <a:pt x="0" y="55698"/>
                    <a:pt x="0" y="35881"/>
                  </a:cubicBezTo>
                  <a:lnTo>
                    <a:pt x="0" y="35881"/>
                  </a:lnTo>
                  <a:cubicBezTo>
                    <a:pt x="0" y="16065"/>
                    <a:pt x="16065" y="0"/>
                    <a:pt x="35881" y="0"/>
                  </a:cubicBez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3339630" cy="1003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932669" y="7349040"/>
            <a:ext cx="2432863" cy="243286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07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801795" y="5313074"/>
            <a:ext cx="6274251" cy="1905804"/>
          </a:xfrm>
          <a:custGeom>
            <a:avLst/>
            <a:gdLst/>
            <a:ahLst/>
            <a:cxnLst/>
            <a:rect r="r" b="b" t="t" l="l"/>
            <a:pathLst>
              <a:path h="1905804" w="6274251">
                <a:moveTo>
                  <a:pt x="0" y="0"/>
                </a:moveTo>
                <a:lnTo>
                  <a:pt x="6274250" y="0"/>
                </a:lnTo>
                <a:lnTo>
                  <a:pt x="6274250" y="1905803"/>
                </a:lnTo>
                <a:lnTo>
                  <a:pt x="0" y="19058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-788045" y="5772224"/>
            <a:ext cx="6284452" cy="1908902"/>
          </a:xfrm>
          <a:custGeom>
            <a:avLst/>
            <a:gdLst/>
            <a:ahLst/>
            <a:cxnLst/>
            <a:rect r="r" b="b" t="t" l="l"/>
            <a:pathLst>
              <a:path h="1908902" w="6284452">
                <a:moveTo>
                  <a:pt x="6284452" y="0"/>
                </a:moveTo>
                <a:lnTo>
                  <a:pt x="0" y="0"/>
                </a:lnTo>
                <a:lnTo>
                  <a:pt x="0" y="1908903"/>
                </a:lnTo>
                <a:lnTo>
                  <a:pt x="6284452" y="1908903"/>
                </a:lnTo>
                <a:lnTo>
                  <a:pt x="628445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569570" y="2682999"/>
            <a:ext cx="7473029" cy="2269933"/>
          </a:xfrm>
          <a:custGeom>
            <a:avLst/>
            <a:gdLst/>
            <a:ahLst/>
            <a:cxnLst/>
            <a:rect r="r" b="b" t="t" l="l"/>
            <a:pathLst>
              <a:path h="2269933" w="7473029">
                <a:moveTo>
                  <a:pt x="0" y="0"/>
                </a:moveTo>
                <a:lnTo>
                  <a:pt x="7473029" y="0"/>
                </a:lnTo>
                <a:lnTo>
                  <a:pt x="7473029" y="2269933"/>
                </a:lnTo>
                <a:lnTo>
                  <a:pt x="0" y="22699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1457831" y="3065075"/>
            <a:ext cx="6277882" cy="1906907"/>
          </a:xfrm>
          <a:custGeom>
            <a:avLst/>
            <a:gdLst/>
            <a:ahLst/>
            <a:cxnLst/>
            <a:rect r="r" b="b" t="t" l="l"/>
            <a:pathLst>
              <a:path h="1906907" w="6277882">
                <a:moveTo>
                  <a:pt x="6277882" y="0"/>
                </a:moveTo>
                <a:lnTo>
                  <a:pt x="0" y="0"/>
                </a:lnTo>
                <a:lnTo>
                  <a:pt x="0" y="1906907"/>
                </a:lnTo>
                <a:lnTo>
                  <a:pt x="6277882" y="1906907"/>
                </a:lnTo>
                <a:lnTo>
                  <a:pt x="627788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2498583" y="5772224"/>
            <a:ext cx="830999" cy="830999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  <a:r>
                <a:rPr lang="en-US" b="true" sz="1799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04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4968620" y="5772224"/>
            <a:ext cx="830999" cy="830999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  <a:r>
                <a:rPr lang="en-US" b="true" sz="1799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01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259277" y="3525329"/>
            <a:ext cx="830999" cy="830999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  <a:r>
                <a:rPr lang="en-US" b="true" sz="1799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03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7207925" y="3525329"/>
            <a:ext cx="830999" cy="830999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F38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  <a:r>
                <a:rPr lang="en-US" b="true" sz="1799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02</a:t>
              </a: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3849403" y="5734124"/>
            <a:ext cx="4193197" cy="1044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Inten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sive Care Coordinators alert YCRT of inpatient stays and discharges.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52368" y="6009125"/>
            <a:ext cx="3681817" cy="139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Collaboration with YCRT staff to coordinate treatment goals and safety planning efforts when clients are seen at crisis.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467767" y="2924203"/>
            <a:ext cx="5676636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Crisis sends "y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outh contact forms" after any crisis visit with a minor. This form is emailed directly to attending practitioners and youth team managers to inform of disposition and aid in referrals/ongoing treatment.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760769" y="3330632"/>
            <a:ext cx="3681817" cy="139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YCRT c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 request crisis complete phone check-ins during "off hours" like overnight and weekends. </a:t>
            </a:r>
          </a:p>
        </p:txBody>
      </p:sp>
    </p:spTree>
  </p:cSld>
  <p:clrMapOvr>
    <a:masterClrMapping/>
  </p:clrMapOvr>
  <p:transition spd="fast">
    <p:wipe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46374" y="3936157"/>
            <a:ext cx="1202288" cy="120228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F6277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74604" y="3093881"/>
            <a:ext cx="3572017" cy="2478484"/>
            <a:chOff x="0" y="0"/>
            <a:chExt cx="940778" cy="65276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40778" cy="652769"/>
            </a:xfrm>
            <a:custGeom>
              <a:avLst/>
              <a:gdLst/>
              <a:ahLst/>
              <a:cxnLst/>
              <a:rect r="r" b="b" t="t" l="l"/>
              <a:pathLst>
                <a:path h="652769" w="940778">
                  <a:moveTo>
                    <a:pt x="36845" y="0"/>
                  </a:moveTo>
                  <a:lnTo>
                    <a:pt x="903933" y="0"/>
                  </a:lnTo>
                  <a:cubicBezTo>
                    <a:pt x="913705" y="0"/>
                    <a:pt x="923077" y="3882"/>
                    <a:pt x="929986" y="10792"/>
                  </a:cubicBezTo>
                  <a:cubicBezTo>
                    <a:pt x="936896" y="17702"/>
                    <a:pt x="940778" y="27073"/>
                    <a:pt x="940778" y="36845"/>
                  </a:cubicBezTo>
                  <a:lnTo>
                    <a:pt x="940778" y="615924"/>
                  </a:lnTo>
                  <a:cubicBezTo>
                    <a:pt x="940778" y="625696"/>
                    <a:pt x="936896" y="635068"/>
                    <a:pt x="929986" y="641978"/>
                  </a:cubicBezTo>
                  <a:cubicBezTo>
                    <a:pt x="923077" y="648888"/>
                    <a:pt x="913705" y="652769"/>
                    <a:pt x="903933" y="652769"/>
                  </a:cubicBezTo>
                  <a:lnTo>
                    <a:pt x="36845" y="652769"/>
                  </a:lnTo>
                  <a:cubicBezTo>
                    <a:pt x="27073" y="652769"/>
                    <a:pt x="17702" y="648888"/>
                    <a:pt x="10792" y="641978"/>
                  </a:cubicBezTo>
                  <a:cubicBezTo>
                    <a:pt x="3882" y="635068"/>
                    <a:pt x="0" y="625696"/>
                    <a:pt x="0" y="615924"/>
                  </a:cubicBezTo>
                  <a:lnTo>
                    <a:pt x="0" y="36845"/>
                  </a:lnTo>
                  <a:cubicBezTo>
                    <a:pt x="0" y="27073"/>
                    <a:pt x="3882" y="17702"/>
                    <a:pt x="10792" y="10792"/>
                  </a:cubicBezTo>
                  <a:cubicBezTo>
                    <a:pt x="17702" y="3882"/>
                    <a:pt x="27073" y="0"/>
                    <a:pt x="36845" y="0"/>
                  </a:cubicBezTo>
                  <a:close/>
                </a:path>
              </a:pathLst>
            </a:custGeom>
            <a:solidFill>
              <a:srgbClr val="0F627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940778" cy="709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45131" y="3298059"/>
            <a:ext cx="3602387" cy="2478484"/>
            <a:chOff x="0" y="0"/>
            <a:chExt cx="948777" cy="6527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48777" cy="652769"/>
            </a:xfrm>
            <a:custGeom>
              <a:avLst/>
              <a:gdLst/>
              <a:ahLst/>
              <a:cxnLst/>
              <a:rect r="r" b="b" t="t" l="l"/>
              <a:pathLst>
                <a:path h="652769" w="948777">
                  <a:moveTo>
                    <a:pt x="36535" y="0"/>
                  </a:moveTo>
                  <a:lnTo>
                    <a:pt x="912242" y="0"/>
                  </a:lnTo>
                  <a:cubicBezTo>
                    <a:pt x="932420" y="0"/>
                    <a:pt x="948777" y="16357"/>
                    <a:pt x="948777" y="36535"/>
                  </a:cubicBezTo>
                  <a:lnTo>
                    <a:pt x="948777" y="616235"/>
                  </a:lnTo>
                  <a:cubicBezTo>
                    <a:pt x="948777" y="636412"/>
                    <a:pt x="932420" y="652769"/>
                    <a:pt x="912242" y="652769"/>
                  </a:cubicBezTo>
                  <a:lnTo>
                    <a:pt x="36535" y="652769"/>
                  </a:lnTo>
                  <a:cubicBezTo>
                    <a:pt x="16357" y="652769"/>
                    <a:pt x="0" y="636412"/>
                    <a:pt x="0" y="616235"/>
                  </a:cubicBezTo>
                  <a:lnTo>
                    <a:pt x="0" y="36535"/>
                  </a:lnTo>
                  <a:cubicBezTo>
                    <a:pt x="0" y="16357"/>
                    <a:pt x="16357" y="0"/>
                    <a:pt x="3653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948777" cy="709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459238" y="4049021"/>
            <a:ext cx="976560" cy="97656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F6277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475176" y="6688867"/>
            <a:ext cx="14413855" cy="2478484"/>
            <a:chOff x="0" y="0"/>
            <a:chExt cx="3796242" cy="65276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796242" cy="652769"/>
            </a:xfrm>
            <a:custGeom>
              <a:avLst/>
              <a:gdLst/>
              <a:ahLst/>
              <a:cxnLst/>
              <a:rect r="r" b="b" t="t" l="l"/>
              <a:pathLst>
                <a:path h="652769" w="3796242">
                  <a:moveTo>
                    <a:pt x="9131" y="0"/>
                  </a:moveTo>
                  <a:lnTo>
                    <a:pt x="3787111" y="0"/>
                  </a:lnTo>
                  <a:cubicBezTo>
                    <a:pt x="3792153" y="0"/>
                    <a:pt x="3796242" y="4088"/>
                    <a:pt x="3796242" y="9131"/>
                  </a:cubicBezTo>
                  <a:lnTo>
                    <a:pt x="3796242" y="643638"/>
                  </a:lnTo>
                  <a:cubicBezTo>
                    <a:pt x="3796242" y="646060"/>
                    <a:pt x="3795280" y="648383"/>
                    <a:pt x="3793567" y="650095"/>
                  </a:cubicBezTo>
                  <a:cubicBezTo>
                    <a:pt x="3791855" y="651807"/>
                    <a:pt x="3789532" y="652769"/>
                    <a:pt x="3787111" y="652769"/>
                  </a:cubicBezTo>
                  <a:lnTo>
                    <a:pt x="9131" y="652769"/>
                  </a:lnTo>
                  <a:cubicBezTo>
                    <a:pt x="6709" y="652769"/>
                    <a:pt x="4387" y="651807"/>
                    <a:pt x="2674" y="650095"/>
                  </a:cubicBezTo>
                  <a:cubicBezTo>
                    <a:pt x="962" y="648383"/>
                    <a:pt x="0" y="646060"/>
                    <a:pt x="0" y="643638"/>
                  </a:cubicBezTo>
                  <a:lnTo>
                    <a:pt x="0" y="9131"/>
                  </a:lnTo>
                  <a:cubicBezTo>
                    <a:pt x="0" y="6709"/>
                    <a:pt x="962" y="4387"/>
                    <a:pt x="2674" y="2674"/>
                  </a:cubicBezTo>
                  <a:cubicBezTo>
                    <a:pt x="4387" y="962"/>
                    <a:pt x="6709" y="0"/>
                    <a:pt x="9131" y="0"/>
                  </a:cubicBezTo>
                  <a:close/>
                </a:path>
              </a:pathLst>
            </a:custGeom>
            <a:solidFill>
              <a:srgbClr val="55A345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3796242" cy="709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950690" y="3871077"/>
            <a:ext cx="1202288" cy="1202288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D471E"/>
            </a:solidFill>
            <a:ln cap="sq">
              <a:noFill/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619288" y="3028801"/>
            <a:ext cx="3731649" cy="2478484"/>
            <a:chOff x="0" y="0"/>
            <a:chExt cx="982821" cy="65276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82821" cy="652769"/>
            </a:xfrm>
            <a:custGeom>
              <a:avLst/>
              <a:gdLst/>
              <a:ahLst/>
              <a:cxnLst/>
              <a:rect r="r" b="b" t="t" l="l"/>
              <a:pathLst>
                <a:path h="652769" w="982821">
                  <a:moveTo>
                    <a:pt x="35269" y="0"/>
                  </a:moveTo>
                  <a:lnTo>
                    <a:pt x="947552" y="0"/>
                  </a:lnTo>
                  <a:cubicBezTo>
                    <a:pt x="956906" y="0"/>
                    <a:pt x="965877" y="3716"/>
                    <a:pt x="972491" y="10330"/>
                  </a:cubicBezTo>
                  <a:cubicBezTo>
                    <a:pt x="979105" y="16944"/>
                    <a:pt x="982821" y="25915"/>
                    <a:pt x="982821" y="35269"/>
                  </a:cubicBezTo>
                  <a:lnTo>
                    <a:pt x="982821" y="617500"/>
                  </a:lnTo>
                  <a:cubicBezTo>
                    <a:pt x="982821" y="626854"/>
                    <a:pt x="979105" y="635825"/>
                    <a:pt x="972491" y="642439"/>
                  </a:cubicBezTo>
                  <a:cubicBezTo>
                    <a:pt x="965877" y="649054"/>
                    <a:pt x="956906" y="652769"/>
                    <a:pt x="947552" y="652769"/>
                  </a:cubicBezTo>
                  <a:lnTo>
                    <a:pt x="35269" y="652769"/>
                  </a:lnTo>
                  <a:cubicBezTo>
                    <a:pt x="25915" y="652769"/>
                    <a:pt x="16944" y="649054"/>
                    <a:pt x="10330" y="642439"/>
                  </a:cubicBezTo>
                  <a:cubicBezTo>
                    <a:pt x="3716" y="635825"/>
                    <a:pt x="0" y="626854"/>
                    <a:pt x="0" y="617500"/>
                  </a:cubicBezTo>
                  <a:lnTo>
                    <a:pt x="0" y="35269"/>
                  </a:lnTo>
                  <a:cubicBezTo>
                    <a:pt x="0" y="25915"/>
                    <a:pt x="3716" y="16944"/>
                    <a:pt x="10330" y="10330"/>
                  </a:cubicBezTo>
                  <a:cubicBezTo>
                    <a:pt x="16944" y="3716"/>
                    <a:pt x="25915" y="0"/>
                    <a:pt x="35269" y="0"/>
                  </a:cubicBezTo>
                  <a:close/>
                </a:path>
              </a:pathLst>
            </a:custGeom>
            <a:solidFill>
              <a:srgbClr val="AC2C17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982821" cy="709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857024" y="3232979"/>
            <a:ext cx="3694811" cy="2478484"/>
            <a:chOff x="0" y="0"/>
            <a:chExt cx="973119" cy="65276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73119" cy="652769"/>
            </a:xfrm>
            <a:custGeom>
              <a:avLst/>
              <a:gdLst/>
              <a:ahLst/>
              <a:cxnLst/>
              <a:rect r="r" b="b" t="t" l="l"/>
              <a:pathLst>
                <a:path h="652769" w="973119">
                  <a:moveTo>
                    <a:pt x="35621" y="0"/>
                  </a:moveTo>
                  <a:lnTo>
                    <a:pt x="937498" y="0"/>
                  </a:lnTo>
                  <a:cubicBezTo>
                    <a:pt x="946945" y="0"/>
                    <a:pt x="956006" y="3753"/>
                    <a:pt x="962686" y="10433"/>
                  </a:cubicBezTo>
                  <a:cubicBezTo>
                    <a:pt x="969366" y="17113"/>
                    <a:pt x="973119" y="26174"/>
                    <a:pt x="973119" y="35621"/>
                  </a:cubicBezTo>
                  <a:lnTo>
                    <a:pt x="973119" y="617149"/>
                  </a:lnTo>
                  <a:cubicBezTo>
                    <a:pt x="973119" y="636821"/>
                    <a:pt x="957171" y="652769"/>
                    <a:pt x="937498" y="652769"/>
                  </a:cubicBezTo>
                  <a:lnTo>
                    <a:pt x="35621" y="652769"/>
                  </a:lnTo>
                  <a:cubicBezTo>
                    <a:pt x="26174" y="652769"/>
                    <a:pt x="17113" y="649017"/>
                    <a:pt x="10433" y="642336"/>
                  </a:cubicBezTo>
                  <a:cubicBezTo>
                    <a:pt x="3753" y="635656"/>
                    <a:pt x="0" y="626596"/>
                    <a:pt x="0" y="617149"/>
                  </a:cubicBezTo>
                  <a:lnTo>
                    <a:pt x="0" y="35621"/>
                  </a:lnTo>
                  <a:cubicBezTo>
                    <a:pt x="0" y="15948"/>
                    <a:pt x="15948" y="0"/>
                    <a:pt x="3562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973119" cy="709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063554" y="3983941"/>
            <a:ext cx="976560" cy="976560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6057012" y="3834068"/>
            <a:ext cx="1202288" cy="1202288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7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939731" y="2991792"/>
            <a:ext cx="4517528" cy="2478484"/>
            <a:chOff x="0" y="0"/>
            <a:chExt cx="1189802" cy="652769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89802" cy="652769"/>
            </a:xfrm>
            <a:custGeom>
              <a:avLst/>
              <a:gdLst/>
              <a:ahLst/>
              <a:cxnLst/>
              <a:rect r="r" b="b" t="t" l="l"/>
              <a:pathLst>
                <a:path h="652769" w="1189802">
                  <a:moveTo>
                    <a:pt x="29134" y="0"/>
                  </a:moveTo>
                  <a:lnTo>
                    <a:pt x="1160668" y="0"/>
                  </a:lnTo>
                  <a:cubicBezTo>
                    <a:pt x="1176758" y="0"/>
                    <a:pt x="1189802" y="13044"/>
                    <a:pt x="1189802" y="29134"/>
                  </a:cubicBezTo>
                  <a:lnTo>
                    <a:pt x="1189802" y="623636"/>
                  </a:lnTo>
                  <a:cubicBezTo>
                    <a:pt x="1189802" y="631362"/>
                    <a:pt x="1186732" y="638773"/>
                    <a:pt x="1181269" y="644236"/>
                  </a:cubicBezTo>
                  <a:cubicBezTo>
                    <a:pt x="1175805" y="649700"/>
                    <a:pt x="1168395" y="652769"/>
                    <a:pt x="1160668" y="652769"/>
                  </a:cubicBezTo>
                  <a:lnTo>
                    <a:pt x="29134" y="652769"/>
                  </a:lnTo>
                  <a:cubicBezTo>
                    <a:pt x="21407" y="652769"/>
                    <a:pt x="13997" y="649700"/>
                    <a:pt x="8533" y="644236"/>
                  </a:cubicBezTo>
                  <a:cubicBezTo>
                    <a:pt x="3069" y="638773"/>
                    <a:pt x="0" y="631362"/>
                    <a:pt x="0" y="623636"/>
                  </a:cubicBezTo>
                  <a:lnTo>
                    <a:pt x="0" y="29134"/>
                  </a:lnTo>
                  <a:cubicBezTo>
                    <a:pt x="0" y="21407"/>
                    <a:pt x="3069" y="13997"/>
                    <a:pt x="8533" y="8533"/>
                  </a:cubicBezTo>
                  <a:cubicBezTo>
                    <a:pt x="13997" y="3069"/>
                    <a:pt x="21407" y="0"/>
                    <a:pt x="29134" y="0"/>
                  </a:cubicBezTo>
                  <a:close/>
                </a:path>
              </a:pathLst>
            </a:custGeom>
            <a:solidFill>
              <a:srgbClr val="0097B2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57150"/>
              <a:ext cx="1189802" cy="709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2189745" y="3195970"/>
            <a:ext cx="4468411" cy="2478484"/>
            <a:chOff x="0" y="0"/>
            <a:chExt cx="1176865" cy="652769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176865" cy="652769"/>
            </a:xfrm>
            <a:custGeom>
              <a:avLst/>
              <a:gdLst/>
              <a:ahLst/>
              <a:cxnLst/>
              <a:rect r="r" b="b" t="t" l="l"/>
              <a:pathLst>
                <a:path h="652769" w="1176865">
                  <a:moveTo>
                    <a:pt x="29454" y="0"/>
                  </a:moveTo>
                  <a:lnTo>
                    <a:pt x="1147411" y="0"/>
                  </a:lnTo>
                  <a:cubicBezTo>
                    <a:pt x="1163678" y="0"/>
                    <a:pt x="1176865" y="13187"/>
                    <a:pt x="1176865" y="29454"/>
                  </a:cubicBezTo>
                  <a:lnTo>
                    <a:pt x="1176865" y="623315"/>
                  </a:lnTo>
                  <a:cubicBezTo>
                    <a:pt x="1176865" y="639582"/>
                    <a:pt x="1163678" y="652769"/>
                    <a:pt x="1147411" y="652769"/>
                  </a:cubicBezTo>
                  <a:lnTo>
                    <a:pt x="29454" y="652769"/>
                  </a:lnTo>
                  <a:cubicBezTo>
                    <a:pt x="13187" y="652769"/>
                    <a:pt x="0" y="639582"/>
                    <a:pt x="0" y="623315"/>
                  </a:cubicBezTo>
                  <a:lnTo>
                    <a:pt x="0" y="29454"/>
                  </a:lnTo>
                  <a:cubicBezTo>
                    <a:pt x="0" y="13187"/>
                    <a:pt x="13187" y="0"/>
                    <a:pt x="294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57150"/>
              <a:ext cx="1176865" cy="709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6169876" y="3946932"/>
            <a:ext cx="976560" cy="976560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7B2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4719451" y="4309234"/>
            <a:ext cx="456135" cy="456135"/>
          </a:xfrm>
          <a:custGeom>
            <a:avLst/>
            <a:gdLst/>
            <a:ahLst/>
            <a:cxnLst/>
            <a:rect r="r" b="b" t="t" l="l"/>
            <a:pathLst>
              <a:path h="456135" w="456135">
                <a:moveTo>
                  <a:pt x="0" y="0"/>
                </a:moveTo>
                <a:lnTo>
                  <a:pt x="456135" y="0"/>
                </a:lnTo>
                <a:lnTo>
                  <a:pt x="456135" y="456135"/>
                </a:lnTo>
                <a:lnTo>
                  <a:pt x="0" y="456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0360288" y="4298153"/>
            <a:ext cx="383093" cy="348136"/>
          </a:xfrm>
          <a:custGeom>
            <a:avLst/>
            <a:gdLst/>
            <a:ahLst/>
            <a:cxnLst/>
            <a:rect r="r" b="b" t="t" l="l"/>
            <a:pathLst>
              <a:path h="348136" w="383093">
                <a:moveTo>
                  <a:pt x="0" y="0"/>
                </a:moveTo>
                <a:lnTo>
                  <a:pt x="383093" y="0"/>
                </a:lnTo>
                <a:lnTo>
                  <a:pt x="383093" y="348136"/>
                </a:lnTo>
                <a:lnTo>
                  <a:pt x="0" y="348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6456223" y="4233279"/>
            <a:ext cx="403867" cy="403867"/>
          </a:xfrm>
          <a:custGeom>
            <a:avLst/>
            <a:gdLst/>
            <a:ahLst/>
            <a:cxnLst/>
            <a:rect r="r" b="b" t="t" l="l"/>
            <a:pathLst>
              <a:path h="403867" w="403867">
                <a:moveTo>
                  <a:pt x="0" y="0"/>
                </a:moveTo>
                <a:lnTo>
                  <a:pt x="403866" y="0"/>
                </a:lnTo>
                <a:lnTo>
                  <a:pt x="403866" y="403866"/>
                </a:lnTo>
                <a:lnTo>
                  <a:pt x="0" y="4038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4" id="44"/>
          <p:cNvGrpSpPr/>
          <p:nvPr/>
        </p:nvGrpSpPr>
        <p:grpSpPr>
          <a:xfrm rot="0">
            <a:off x="15610536" y="7531143"/>
            <a:ext cx="1202288" cy="1202288"/>
            <a:chOff x="0" y="0"/>
            <a:chExt cx="812800" cy="8128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A345"/>
            </a:solidFill>
            <a:ln cap="sq">
              <a:noFill/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676073" y="6893045"/>
            <a:ext cx="14535606" cy="2478484"/>
            <a:chOff x="0" y="0"/>
            <a:chExt cx="3828308" cy="652769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3828308" cy="652769"/>
            </a:xfrm>
            <a:custGeom>
              <a:avLst/>
              <a:gdLst/>
              <a:ahLst/>
              <a:cxnLst/>
              <a:rect r="r" b="b" t="t" l="l"/>
              <a:pathLst>
                <a:path h="652769" w="3828308">
                  <a:moveTo>
                    <a:pt x="9054" y="0"/>
                  </a:moveTo>
                  <a:lnTo>
                    <a:pt x="3819253" y="0"/>
                  </a:lnTo>
                  <a:cubicBezTo>
                    <a:pt x="3821655" y="0"/>
                    <a:pt x="3823958" y="954"/>
                    <a:pt x="3825656" y="2652"/>
                  </a:cubicBezTo>
                  <a:cubicBezTo>
                    <a:pt x="3827354" y="4350"/>
                    <a:pt x="3828308" y="6653"/>
                    <a:pt x="3828308" y="9054"/>
                  </a:cubicBezTo>
                  <a:lnTo>
                    <a:pt x="3828308" y="643715"/>
                  </a:lnTo>
                  <a:cubicBezTo>
                    <a:pt x="3828308" y="648716"/>
                    <a:pt x="3824254" y="652769"/>
                    <a:pt x="3819253" y="652769"/>
                  </a:cubicBezTo>
                  <a:lnTo>
                    <a:pt x="9054" y="652769"/>
                  </a:lnTo>
                  <a:cubicBezTo>
                    <a:pt x="6653" y="652769"/>
                    <a:pt x="4350" y="651815"/>
                    <a:pt x="2652" y="650117"/>
                  </a:cubicBezTo>
                  <a:cubicBezTo>
                    <a:pt x="954" y="648419"/>
                    <a:pt x="0" y="646116"/>
                    <a:pt x="0" y="643715"/>
                  </a:cubicBezTo>
                  <a:lnTo>
                    <a:pt x="0" y="9054"/>
                  </a:lnTo>
                  <a:cubicBezTo>
                    <a:pt x="0" y="6653"/>
                    <a:pt x="954" y="4350"/>
                    <a:pt x="2652" y="2652"/>
                  </a:cubicBezTo>
                  <a:cubicBezTo>
                    <a:pt x="4350" y="954"/>
                    <a:pt x="6653" y="0"/>
                    <a:pt x="90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57150"/>
              <a:ext cx="3828308" cy="709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5723400" y="7644007"/>
            <a:ext cx="976560" cy="976560"/>
            <a:chOff x="0" y="0"/>
            <a:chExt cx="812800" cy="8128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A345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2" id="5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61"/>
                </a:lnSpc>
              </a:pPr>
            </a:p>
          </p:txBody>
        </p:sp>
      </p:grpSp>
      <p:sp>
        <p:nvSpPr>
          <p:cNvPr name="Freeform 53" id="53"/>
          <p:cNvSpPr/>
          <p:nvPr/>
        </p:nvSpPr>
        <p:spPr>
          <a:xfrm flipH="false" flipV="false" rot="0">
            <a:off x="15983612" y="7885169"/>
            <a:ext cx="456135" cy="456135"/>
          </a:xfrm>
          <a:custGeom>
            <a:avLst/>
            <a:gdLst/>
            <a:ahLst/>
            <a:cxnLst/>
            <a:rect r="r" b="b" t="t" l="l"/>
            <a:pathLst>
              <a:path h="456135" w="456135">
                <a:moveTo>
                  <a:pt x="0" y="0"/>
                </a:moveTo>
                <a:lnTo>
                  <a:pt x="456135" y="0"/>
                </a:lnTo>
                <a:lnTo>
                  <a:pt x="456135" y="456135"/>
                </a:lnTo>
                <a:lnTo>
                  <a:pt x="0" y="4561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4" id="54"/>
          <p:cNvSpPr txBox="true"/>
          <p:nvPr/>
        </p:nvSpPr>
        <p:spPr>
          <a:xfrm rot="0">
            <a:off x="2721618" y="923925"/>
            <a:ext cx="12888917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YCRT Outcomes 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2721618" y="1777362"/>
            <a:ext cx="1288891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Fiscal Year 2024 - 2025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739841" y="3925430"/>
            <a:ext cx="2979611" cy="34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34 / 35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739841" y="4305257"/>
            <a:ext cx="2406600" cy="872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Clients successfully dis</a:t>
            </a: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charged from YCRT services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7254391" y="3858176"/>
            <a:ext cx="2979611" cy="34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Success = 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7254391" y="4242351"/>
            <a:ext cx="2472280" cy="872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ischarge after completing the full 4-6 weeks of YCRT services 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2444320" y="3595253"/>
            <a:ext cx="2979611" cy="34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82%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2444320" y="3931803"/>
            <a:ext cx="3959261" cy="1167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of YCRT parti</a:t>
            </a: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cipants successfully completed the program and maintained stabilization without crisis intervention for the fiscal year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2544109" y="7338643"/>
            <a:ext cx="7718971" cy="34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Of the 34 successful discharges, 5 participants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2544109" y="7666107"/>
            <a:ext cx="10884240" cy="1167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had contact with a crisis system/emergency department w/ behavioral health related concerns.</a:t>
            </a:r>
          </a:p>
          <a:p>
            <a:pPr algn="l" marL="777240" indent="-259080" lvl="2">
              <a:lnSpc>
                <a:spcPts val="2340"/>
              </a:lnSpc>
              <a:buFont typeface="Arial"/>
              <a:buChar char="⚬"/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1 Participant was placed on M1 hold</a:t>
            </a:r>
          </a:p>
          <a:p>
            <a:pPr algn="l" marL="777240" indent="-259080" lvl="2">
              <a:lnSpc>
                <a:spcPts val="2340"/>
              </a:lnSpc>
              <a:buFont typeface="Arial"/>
              <a:buChar char="⚬"/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4 Participants were placed in a behavioral health facility for stabilization</a:t>
            </a:r>
          </a:p>
          <a:p>
            <a:pPr algn="l" marL="777240" indent="-259080" lvl="2">
              <a:lnSpc>
                <a:spcPts val="2340"/>
              </a:lnSpc>
              <a:buFont typeface="Arial"/>
              <a:buChar char="⚬"/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1 Participant completed suicide following discharge</a:t>
            </a:r>
          </a:p>
        </p:txBody>
      </p:sp>
    </p:spTree>
  </p:cSld>
  <p:clrMapOvr>
    <a:masterClrMapping/>
  </p:clrMapOvr>
  <p:transition spd="fast">
    <p:wipe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8017649" y="3222143"/>
            <a:ext cx="466985" cy="1820425"/>
          </a:xfrm>
          <a:custGeom>
            <a:avLst/>
            <a:gdLst/>
            <a:ahLst/>
            <a:cxnLst/>
            <a:rect r="r" b="b" t="t" l="l"/>
            <a:pathLst>
              <a:path h="1820425" w="466985">
                <a:moveTo>
                  <a:pt x="0" y="1820425"/>
                </a:moveTo>
                <a:quadBezTo>
                  <a:pt x="933969" y="910212"/>
                  <a:pt x="0" y="0"/>
                </a:quadBezTo>
              </a:path>
            </a:pathLst>
          </a:custGeom>
          <a:ln cap="flat" w="704850">
            <a:solidFill>
              <a:srgbClr val="469496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9570483" y="6650051"/>
            <a:ext cx="466985" cy="1820425"/>
          </a:xfrm>
          <a:custGeom>
            <a:avLst/>
            <a:gdLst/>
            <a:ahLst/>
            <a:cxnLst/>
            <a:rect r="r" b="b" t="t" l="l"/>
            <a:pathLst>
              <a:path h="1820425" w="466985">
                <a:moveTo>
                  <a:pt x="466985" y="0"/>
                </a:moveTo>
                <a:quadBezTo>
                  <a:pt x="-466984" y="910212"/>
                  <a:pt x="466985" y="1820425"/>
                </a:quadBezTo>
              </a:path>
            </a:pathLst>
          </a:custGeom>
          <a:ln cap="flat" w="704850">
            <a:solidFill>
              <a:srgbClr val="55A34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8017649" y="6678498"/>
            <a:ext cx="466985" cy="1820425"/>
          </a:xfrm>
          <a:custGeom>
            <a:avLst/>
            <a:gdLst/>
            <a:ahLst/>
            <a:cxnLst/>
            <a:rect r="r" b="b" t="t" l="l"/>
            <a:pathLst>
              <a:path h="1820425" w="466985">
                <a:moveTo>
                  <a:pt x="0" y="1820425"/>
                </a:moveTo>
                <a:quadBezTo>
                  <a:pt x="933969" y="910213"/>
                  <a:pt x="0" y="0"/>
                </a:quadBezTo>
              </a:path>
            </a:pathLst>
          </a:custGeom>
          <a:ln cap="flat" w="704850">
            <a:solidFill>
              <a:srgbClr val="AC2C1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>
            <a:off x="9570483" y="3193695"/>
            <a:ext cx="466985" cy="1820425"/>
          </a:xfrm>
          <a:custGeom>
            <a:avLst/>
            <a:gdLst/>
            <a:ahLst/>
            <a:cxnLst/>
            <a:rect r="r" b="b" t="t" l="l"/>
            <a:pathLst>
              <a:path h="1820425" w="466985">
                <a:moveTo>
                  <a:pt x="466985" y="0"/>
                </a:moveTo>
                <a:quadBezTo>
                  <a:pt x="-466984" y="910213"/>
                  <a:pt x="466985" y="1820426"/>
                </a:quadBezTo>
              </a:path>
            </a:pathLst>
          </a:custGeom>
          <a:ln cap="flat" w="704850">
            <a:solidFill>
              <a:srgbClr val="DC810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2577608" y="4071972"/>
            <a:ext cx="3824887" cy="2146718"/>
          </a:xfrm>
          <a:custGeom>
            <a:avLst/>
            <a:gdLst/>
            <a:ahLst/>
            <a:cxnLst/>
            <a:rect r="r" b="b" t="t" l="l"/>
            <a:pathLst>
              <a:path h="2146718" w="3824887">
                <a:moveTo>
                  <a:pt x="0" y="0"/>
                </a:moveTo>
                <a:lnTo>
                  <a:pt x="3824887" y="0"/>
                </a:lnTo>
                <a:lnTo>
                  <a:pt x="3824887" y="2146717"/>
                </a:lnTo>
                <a:lnTo>
                  <a:pt x="0" y="2146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789890" y="4071972"/>
            <a:ext cx="3824887" cy="2146718"/>
          </a:xfrm>
          <a:custGeom>
            <a:avLst/>
            <a:gdLst/>
            <a:ahLst/>
            <a:cxnLst/>
            <a:rect r="r" b="b" t="t" l="l"/>
            <a:pathLst>
              <a:path h="2146718" w="3824887">
                <a:moveTo>
                  <a:pt x="0" y="0"/>
                </a:moveTo>
                <a:lnTo>
                  <a:pt x="3824887" y="0"/>
                </a:lnTo>
                <a:lnTo>
                  <a:pt x="3824887" y="2146717"/>
                </a:lnTo>
                <a:lnTo>
                  <a:pt x="0" y="2146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789890" y="7552870"/>
            <a:ext cx="3824887" cy="2146718"/>
          </a:xfrm>
          <a:custGeom>
            <a:avLst/>
            <a:gdLst/>
            <a:ahLst/>
            <a:cxnLst/>
            <a:rect r="r" b="b" t="t" l="l"/>
            <a:pathLst>
              <a:path h="2146718" w="3824887">
                <a:moveTo>
                  <a:pt x="0" y="0"/>
                </a:moveTo>
                <a:lnTo>
                  <a:pt x="3824887" y="0"/>
                </a:lnTo>
                <a:lnTo>
                  <a:pt x="3824887" y="2146718"/>
                </a:lnTo>
                <a:lnTo>
                  <a:pt x="0" y="21467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440339" y="7552870"/>
            <a:ext cx="3824887" cy="2146718"/>
          </a:xfrm>
          <a:custGeom>
            <a:avLst/>
            <a:gdLst/>
            <a:ahLst/>
            <a:cxnLst/>
            <a:rect r="r" b="b" t="t" l="l"/>
            <a:pathLst>
              <a:path h="2146718" w="3824887">
                <a:moveTo>
                  <a:pt x="0" y="0"/>
                </a:moveTo>
                <a:lnTo>
                  <a:pt x="3824887" y="0"/>
                </a:lnTo>
                <a:lnTo>
                  <a:pt x="3824887" y="2146718"/>
                </a:lnTo>
                <a:lnTo>
                  <a:pt x="0" y="21467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312764" y="2650418"/>
            <a:ext cx="6080036" cy="2935427"/>
            <a:chOff x="0" y="0"/>
            <a:chExt cx="1601326" cy="77311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01326" cy="773117"/>
            </a:xfrm>
            <a:custGeom>
              <a:avLst/>
              <a:gdLst/>
              <a:ahLst/>
              <a:cxnLst/>
              <a:rect r="r" b="b" t="t" l="l"/>
              <a:pathLst>
                <a:path h="773117" w="1601326">
                  <a:moveTo>
                    <a:pt x="57300" y="0"/>
                  </a:moveTo>
                  <a:lnTo>
                    <a:pt x="1544026" y="0"/>
                  </a:lnTo>
                  <a:cubicBezTo>
                    <a:pt x="1559223" y="0"/>
                    <a:pt x="1573798" y="6037"/>
                    <a:pt x="1584544" y="16783"/>
                  </a:cubicBezTo>
                  <a:cubicBezTo>
                    <a:pt x="1595290" y="27529"/>
                    <a:pt x="1601326" y="42103"/>
                    <a:pt x="1601326" y="57300"/>
                  </a:cubicBezTo>
                  <a:lnTo>
                    <a:pt x="1601326" y="715816"/>
                  </a:lnTo>
                  <a:cubicBezTo>
                    <a:pt x="1601326" y="731013"/>
                    <a:pt x="1595290" y="745588"/>
                    <a:pt x="1584544" y="756334"/>
                  </a:cubicBezTo>
                  <a:cubicBezTo>
                    <a:pt x="1573798" y="767080"/>
                    <a:pt x="1559223" y="773117"/>
                    <a:pt x="1544026" y="773117"/>
                  </a:cubicBezTo>
                  <a:lnTo>
                    <a:pt x="57300" y="773117"/>
                  </a:lnTo>
                  <a:cubicBezTo>
                    <a:pt x="42103" y="773117"/>
                    <a:pt x="27529" y="767080"/>
                    <a:pt x="16783" y="756334"/>
                  </a:cubicBezTo>
                  <a:cubicBezTo>
                    <a:pt x="6037" y="745588"/>
                    <a:pt x="0" y="731013"/>
                    <a:pt x="0" y="715816"/>
                  </a:cubicBezTo>
                  <a:lnTo>
                    <a:pt x="0" y="57300"/>
                  </a:lnTo>
                  <a:cubicBezTo>
                    <a:pt x="0" y="42103"/>
                    <a:pt x="6037" y="27529"/>
                    <a:pt x="16783" y="16783"/>
                  </a:cubicBezTo>
                  <a:cubicBezTo>
                    <a:pt x="27529" y="6037"/>
                    <a:pt x="42103" y="0"/>
                    <a:pt x="57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28575"/>
              <a:ext cx="1601326" cy="7445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10800000">
            <a:off x="10662316" y="6106774"/>
            <a:ext cx="6080036" cy="2935427"/>
            <a:chOff x="0" y="0"/>
            <a:chExt cx="1601326" cy="77311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01326" cy="773117"/>
            </a:xfrm>
            <a:custGeom>
              <a:avLst/>
              <a:gdLst/>
              <a:ahLst/>
              <a:cxnLst/>
              <a:rect r="r" b="b" t="t" l="l"/>
              <a:pathLst>
                <a:path h="773117" w="1601326">
                  <a:moveTo>
                    <a:pt x="57300" y="0"/>
                  </a:moveTo>
                  <a:lnTo>
                    <a:pt x="1544026" y="0"/>
                  </a:lnTo>
                  <a:cubicBezTo>
                    <a:pt x="1559223" y="0"/>
                    <a:pt x="1573798" y="6037"/>
                    <a:pt x="1584544" y="16783"/>
                  </a:cubicBezTo>
                  <a:cubicBezTo>
                    <a:pt x="1595290" y="27529"/>
                    <a:pt x="1601326" y="42103"/>
                    <a:pt x="1601326" y="57300"/>
                  </a:cubicBezTo>
                  <a:lnTo>
                    <a:pt x="1601326" y="715816"/>
                  </a:lnTo>
                  <a:cubicBezTo>
                    <a:pt x="1601326" y="731013"/>
                    <a:pt x="1595290" y="745588"/>
                    <a:pt x="1584544" y="756334"/>
                  </a:cubicBezTo>
                  <a:cubicBezTo>
                    <a:pt x="1573798" y="767080"/>
                    <a:pt x="1559223" y="773117"/>
                    <a:pt x="1544026" y="773117"/>
                  </a:cubicBezTo>
                  <a:lnTo>
                    <a:pt x="57300" y="773117"/>
                  </a:lnTo>
                  <a:cubicBezTo>
                    <a:pt x="42103" y="773117"/>
                    <a:pt x="27529" y="767080"/>
                    <a:pt x="16783" y="756334"/>
                  </a:cubicBezTo>
                  <a:cubicBezTo>
                    <a:pt x="6037" y="745588"/>
                    <a:pt x="0" y="731013"/>
                    <a:pt x="0" y="715816"/>
                  </a:cubicBezTo>
                  <a:lnTo>
                    <a:pt x="0" y="57300"/>
                  </a:lnTo>
                  <a:cubicBezTo>
                    <a:pt x="0" y="42103"/>
                    <a:pt x="6037" y="27529"/>
                    <a:pt x="16783" y="16783"/>
                  </a:cubicBezTo>
                  <a:cubicBezTo>
                    <a:pt x="27529" y="6037"/>
                    <a:pt x="42103" y="0"/>
                    <a:pt x="57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28575"/>
              <a:ext cx="1601326" cy="7445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312764" y="6106774"/>
            <a:ext cx="6080036" cy="2935427"/>
            <a:chOff x="0" y="0"/>
            <a:chExt cx="1601326" cy="77311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01326" cy="773117"/>
            </a:xfrm>
            <a:custGeom>
              <a:avLst/>
              <a:gdLst/>
              <a:ahLst/>
              <a:cxnLst/>
              <a:rect r="r" b="b" t="t" l="l"/>
              <a:pathLst>
                <a:path h="773117" w="1601326">
                  <a:moveTo>
                    <a:pt x="57300" y="0"/>
                  </a:moveTo>
                  <a:lnTo>
                    <a:pt x="1544026" y="0"/>
                  </a:lnTo>
                  <a:cubicBezTo>
                    <a:pt x="1559223" y="0"/>
                    <a:pt x="1573798" y="6037"/>
                    <a:pt x="1584544" y="16783"/>
                  </a:cubicBezTo>
                  <a:cubicBezTo>
                    <a:pt x="1595290" y="27529"/>
                    <a:pt x="1601326" y="42103"/>
                    <a:pt x="1601326" y="57300"/>
                  </a:cubicBezTo>
                  <a:lnTo>
                    <a:pt x="1601326" y="715816"/>
                  </a:lnTo>
                  <a:cubicBezTo>
                    <a:pt x="1601326" y="731013"/>
                    <a:pt x="1595290" y="745588"/>
                    <a:pt x="1584544" y="756334"/>
                  </a:cubicBezTo>
                  <a:cubicBezTo>
                    <a:pt x="1573798" y="767080"/>
                    <a:pt x="1559223" y="773117"/>
                    <a:pt x="1544026" y="773117"/>
                  </a:cubicBezTo>
                  <a:lnTo>
                    <a:pt x="57300" y="773117"/>
                  </a:lnTo>
                  <a:cubicBezTo>
                    <a:pt x="42103" y="773117"/>
                    <a:pt x="27529" y="767080"/>
                    <a:pt x="16783" y="756334"/>
                  </a:cubicBezTo>
                  <a:cubicBezTo>
                    <a:pt x="6037" y="745588"/>
                    <a:pt x="0" y="731013"/>
                    <a:pt x="0" y="715816"/>
                  </a:cubicBezTo>
                  <a:lnTo>
                    <a:pt x="0" y="57300"/>
                  </a:lnTo>
                  <a:cubicBezTo>
                    <a:pt x="0" y="42103"/>
                    <a:pt x="6037" y="27529"/>
                    <a:pt x="16783" y="16783"/>
                  </a:cubicBezTo>
                  <a:cubicBezTo>
                    <a:pt x="27529" y="6037"/>
                    <a:pt x="42103" y="0"/>
                    <a:pt x="57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28575"/>
              <a:ext cx="1601326" cy="7445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6389133" y="6576895"/>
            <a:ext cx="2447925" cy="2447925"/>
          </a:xfrm>
          <a:custGeom>
            <a:avLst/>
            <a:gdLst/>
            <a:ahLst/>
            <a:cxnLst/>
            <a:rect r="r" b="b" t="t" l="l"/>
            <a:pathLst>
              <a:path h="2447925" w="2447925">
                <a:moveTo>
                  <a:pt x="0" y="0"/>
                </a:moveTo>
                <a:lnTo>
                  <a:pt x="2447925" y="0"/>
                </a:lnTo>
                <a:lnTo>
                  <a:pt x="2447925" y="2447925"/>
                </a:lnTo>
                <a:lnTo>
                  <a:pt x="0" y="2447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0" id="20"/>
          <p:cNvGrpSpPr/>
          <p:nvPr/>
        </p:nvGrpSpPr>
        <p:grpSpPr>
          <a:xfrm rot="-10800000">
            <a:off x="10662316" y="2650418"/>
            <a:ext cx="6080036" cy="2935427"/>
            <a:chOff x="0" y="0"/>
            <a:chExt cx="1601326" cy="77311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601326" cy="773117"/>
            </a:xfrm>
            <a:custGeom>
              <a:avLst/>
              <a:gdLst/>
              <a:ahLst/>
              <a:cxnLst/>
              <a:rect r="r" b="b" t="t" l="l"/>
              <a:pathLst>
                <a:path h="773117" w="1601326">
                  <a:moveTo>
                    <a:pt x="57300" y="0"/>
                  </a:moveTo>
                  <a:lnTo>
                    <a:pt x="1544026" y="0"/>
                  </a:lnTo>
                  <a:cubicBezTo>
                    <a:pt x="1559223" y="0"/>
                    <a:pt x="1573798" y="6037"/>
                    <a:pt x="1584544" y="16783"/>
                  </a:cubicBezTo>
                  <a:cubicBezTo>
                    <a:pt x="1595290" y="27529"/>
                    <a:pt x="1601326" y="42103"/>
                    <a:pt x="1601326" y="57300"/>
                  </a:cubicBezTo>
                  <a:lnTo>
                    <a:pt x="1601326" y="715816"/>
                  </a:lnTo>
                  <a:cubicBezTo>
                    <a:pt x="1601326" y="731013"/>
                    <a:pt x="1595290" y="745588"/>
                    <a:pt x="1584544" y="756334"/>
                  </a:cubicBezTo>
                  <a:cubicBezTo>
                    <a:pt x="1573798" y="767080"/>
                    <a:pt x="1559223" y="773117"/>
                    <a:pt x="1544026" y="773117"/>
                  </a:cubicBezTo>
                  <a:lnTo>
                    <a:pt x="57300" y="773117"/>
                  </a:lnTo>
                  <a:cubicBezTo>
                    <a:pt x="42103" y="773117"/>
                    <a:pt x="27529" y="767080"/>
                    <a:pt x="16783" y="756334"/>
                  </a:cubicBezTo>
                  <a:cubicBezTo>
                    <a:pt x="6037" y="745588"/>
                    <a:pt x="0" y="731013"/>
                    <a:pt x="0" y="715816"/>
                  </a:cubicBezTo>
                  <a:lnTo>
                    <a:pt x="0" y="57300"/>
                  </a:lnTo>
                  <a:cubicBezTo>
                    <a:pt x="0" y="42103"/>
                    <a:pt x="6037" y="27529"/>
                    <a:pt x="16783" y="16783"/>
                  </a:cubicBezTo>
                  <a:cubicBezTo>
                    <a:pt x="27529" y="6037"/>
                    <a:pt x="42103" y="0"/>
                    <a:pt x="573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28575"/>
              <a:ext cx="1601326" cy="7445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6395209" y="3168063"/>
            <a:ext cx="2447925" cy="2447925"/>
          </a:xfrm>
          <a:custGeom>
            <a:avLst/>
            <a:gdLst/>
            <a:ahLst/>
            <a:cxnLst/>
            <a:rect r="r" b="b" t="t" l="l"/>
            <a:pathLst>
              <a:path h="2447925" w="2447925">
                <a:moveTo>
                  <a:pt x="0" y="0"/>
                </a:moveTo>
                <a:lnTo>
                  <a:pt x="2447925" y="0"/>
                </a:lnTo>
                <a:lnTo>
                  <a:pt x="2447925" y="2447925"/>
                </a:lnTo>
                <a:lnTo>
                  <a:pt x="0" y="2447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-5400000">
            <a:off x="6395209" y="3120540"/>
            <a:ext cx="1995184" cy="1995184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69496"/>
            </a:solidFill>
            <a:ln w="1428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951192" y="4577763"/>
            <a:ext cx="1428750" cy="1428750"/>
          </a:xfrm>
          <a:custGeom>
            <a:avLst/>
            <a:gdLst/>
            <a:ahLst/>
            <a:cxnLst/>
            <a:rect r="r" b="b" t="t" l="l"/>
            <a:pathLst>
              <a:path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8" id="28"/>
          <p:cNvGrpSpPr/>
          <p:nvPr/>
        </p:nvGrpSpPr>
        <p:grpSpPr>
          <a:xfrm rot="-5400000">
            <a:off x="1008342" y="4577763"/>
            <a:ext cx="1097955" cy="1097955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69496"/>
            </a:solidFill>
            <a:ln w="762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5879483" y="4577763"/>
            <a:ext cx="1428750" cy="1428750"/>
          </a:xfrm>
          <a:custGeom>
            <a:avLst/>
            <a:gdLst/>
            <a:ahLst/>
            <a:cxnLst/>
            <a:rect r="r" b="b" t="t" l="l"/>
            <a:pathLst>
              <a:path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2" id="32"/>
          <p:cNvGrpSpPr/>
          <p:nvPr/>
        </p:nvGrpSpPr>
        <p:grpSpPr>
          <a:xfrm rot="-5400000">
            <a:off x="15946158" y="4577763"/>
            <a:ext cx="1097955" cy="1097955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C8103"/>
            </a:solidFill>
            <a:ln w="762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951192" y="5855744"/>
            <a:ext cx="1428750" cy="1428750"/>
          </a:xfrm>
          <a:custGeom>
            <a:avLst/>
            <a:gdLst/>
            <a:ahLst/>
            <a:cxnLst/>
            <a:rect r="r" b="b" t="t" l="l"/>
            <a:pathLst>
              <a:path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6" id="36"/>
          <p:cNvGrpSpPr/>
          <p:nvPr/>
        </p:nvGrpSpPr>
        <p:grpSpPr>
          <a:xfrm rot="-5400000">
            <a:off x="1008342" y="5866218"/>
            <a:ext cx="1097955" cy="1097955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  <a:ln w="762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0">
            <a:off x="15908058" y="5855744"/>
            <a:ext cx="1428750" cy="1428750"/>
          </a:xfrm>
          <a:custGeom>
            <a:avLst/>
            <a:gdLst/>
            <a:ahLst/>
            <a:cxnLst/>
            <a:rect r="r" b="b" t="t" l="l"/>
            <a:pathLst>
              <a:path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0" id="40"/>
          <p:cNvGrpSpPr/>
          <p:nvPr/>
        </p:nvGrpSpPr>
        <p:grpSpPr>
          <a:xfrm rot="-5400000">
            <a:off x="15946158" y="5866218"/>
            <a:ext cx="1097955" cy="1097955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A345"/>
            </a:solidFill>
            <a:ln w="762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43" id="43"/>
          <p:cNvSpPr/>
          <p:nvPr/>
        </p:nvSpPr>
        <p:spPr>
          <a:xfrm flipH="false" flipV="false" rot="0">
            <a:off x="9664724" y="6594275"/>
            <a:ext cx="2447925" cy="2447925"/>
          </a:xfrm>
          <a:custGeom>
            <a:avLst/>
            <a:gdLst/>
            <a:ahLst/>
            <a:cxnLst/>
            <a:rect r="r" b="b" t="t" l="l"/>
            <a:pathLst>
              <a:path h="2447925" w="2447925">
                <a:moveTo>
                  <a:pt x="0" y="0"/>
                </a:moveTo>
                <a:lnTo>
                  <a:pt x="2447925" y="0"/>
                </a:lnTo>
                <a:lnTo>
                  <a:pt x="2447925" y="2447925"/>
                </a:lnTo>
                <a:lnTo>
                  <a:pt x="0" y="2447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4" id="44"/>
          <p:cNvGrpSpPr/>
          <p:nvPr/>
        </p:nvGrpSpPr>
        <p:grpSpPr>
          <a:xfrm rot="5400000">
            <a:off x="9664724" y="6576895"/>
            <a:ext cx="1995184" cy="1995184"/>
            <a:chOff x="0" y="0"/>
            <a:chExt cx="812800" cy="8128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A345"/>
            </a:solidFill>
            <a:ln w="1428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-5400000">
            <a:off x="6395209" y="6576895"/>
            <a:ext cx="1995184" cy="1995184"/>
            <a:chOff x="0" y="0"/>
            <a:chExt cx="812800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  <a:ln w="1428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50" id="50"/>
          <p:cNvSpPr/>
          <p:nvPr/>
        </p:nvSpPr>
        <p:spPr>
          <a:xfrm flipH="false" flipV="false" rot="0">
            <a:off x="9664724" y="3120540"/>
            <a:ext cx="2447925" cy="2447925"/>
          </a:xfrm>
          <a:custGeom>
            <a:avLst/>
            <a:gdLst/>
            <a:ahLst/>
            <a:cxnLst/>
            <a:rect r="r" b="b" t="t" l="l"/>
            <a:pathLst>
              <a:path h="2447925" w="2447925">
                <a:moveTo>
                  <a:pt x="0" y="0"/>
                </a:moveTo>
                <a:lnTo>
                  <a:pt x="2447925" y="0"/>
                </a:lnTo>
                <a:lnTo>
                  <a:pt x="2447925" y="2447925"/>
                </a:lnTo>
                <a:lnTo>
                  <a:pt x="0" y="2447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5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1" id="51"/>
          <p:cNvGrpSpPr/>
          <p:nvPr/>
        </p:nvGrpSpPr>
        <p:grpSpPr>
          <a:xfrm rot="5400000">
            <a:off x="9664724" y="3120540"/>
            <a:ext cx="1995184" cy="1995184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C8103"/>
            </a:solidFill>
            <a:ln w="1428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54" id="54"/>
          <p:cNvSpPr/>
          <p:nvPr/>
        </p:nvSpPr>
        <p:spPr>
          <a:xfrm flipH="false" flipV="false" rot="0">
            <a:off x="6949158" y="3625196"/>
            <a:ext cx="887284" cy="985872"/>
          </a:xfrm>
          <a:custGeom>
            <a:avLst/>
            <a:gdLst/>
            <a:ahLst/>
            <a:cxnLst/>
            <a:rect r="r" b="b" t="t" l="l"/>
            <a:pathLst>
              <a:path h="985872" w="887284">
                <a:moveTo>
                  <a:pt x="0" y="0"/>
                </a:moveTo>
                <a:lnTo>
                  <a:pt x="887285" y="0"/>
                </a:lnTo>
                <a:lnTo>
                  <a:pt x="887285" y="985872"/>
                </a:lnTo>
                <a:lnTo>
                  <a:pt x="0" y="9858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6877955" y="7013764"/>
            <a:ext cx="1029692" cy="1078212"/>
          </a:xfrm>
          <a:custGeom>
            <a:avLst/>
            <a:gdLst/>
            <a:ahLst/>
            <a:cxnLst/>
            <a:rect r="r" b="b" t="t" l="l"/>
            <a:pathLst>
              <a:path h="1078212" w="1029692">
                <a:moveTo>
                  <a:pt x="0" y="0"/>
                </a:moveTo>
                <a:lnTo>
                  <a:pt x="1029692" y="0"/>
                </a:lnTo>
                <a:lnTo>
                  <a:pt x="1029692" y="1078212"/>
                </a:lnTo>
                <a:lnTo>
                  <a:pt x="0" y="10782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0">
            <a:off x="10111765" y="3508206"/>
            <a:ext cx="1101102" cy="1258402"/>
          </a:xfrm>
          <a:custGeom>
            <a:avLst/>
            <a:gdLst/>
            <a:ahLst/>
            <a:cxnLst/>
            <a:rect r="r" b="b" t="t" l="l"/>
            <a:pathLst>
              <a:path h="1258402" w="1101102">
                <a:moveTo>
                  <a:pt x="0" y="0"/>
                </a:moveTo>
                <a:lnTo>
                  <a:pt x="1101102" y="0"/>
                </a:lnTo>
                <a:lnTo>
                  <a:pt x="1101102" y="1258402"/>
                </a:lnTo>
                <a:lnTo>
                  <a:pt x="0" y="125840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0">
            <a:off x="10007266" y="6964173"/>
            <a:ext cx="1310100" cy="1211843"/>
          </a:xfrm>
          <a:custGeom>
            <a:avLst/>
            <a:gdLst/>
            <a:ahLst/>
            <a:cxnLst/>
            <a:rect r="r" b="b" t="t" l="l"/>
            <a:pathLst>
              <a:path h="1211843" w="1310100">
                <a:moveTo>
                  <a:pt x="0" y="0"/>
                </a:moveTo>
                <a:lnTo>
                  <a:pt x="1310100" y="0"/>
                </a:lnTo>
                <a:lnTo>
                  <a:pt x="1310100" y="1211842"/>
                </a:lnTo>
                <a:lnTo>
                  <a:pt x="0" y="121184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8" id="58"/>
          <p:cNvSpPr txBox="true"/>
          <p:nvPr/>
        </p:nvSpPr>
        <p:spPr>
          <a:xfrm rot="0">
            <a:off x="4478871" y="587412"/>
            <a:ext cx="9330258" cy="1110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sz="7286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FY 25-26 Outcom</a:t>
            </a:r>
            <a:r>
              <a:rPr lang="en-US" b="true" sz="728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2234580" y="3273582"/>
            <a:ext cx="3893928" cy="171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45 clients served within the FY25-26 with 38 of those clients being admitted after July 1, 2025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2300751" y="6781248"/>
            <a:ext cx="3893928" cy="171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Of the 38 admissions, 31 of those clients were successfully discharged from the program 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2052229" y="2939850"/>
            <a:ext cx="4011498" cy="2403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94% of youth who successfully discharged from the program in FY25 did not require further hospitalization after their discharge from the program 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2071076" y="6598694"/>
            <a:ext cx="4424059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 clients utilized crisis services without placement, 2 clients were placed at an inpatient mental health facility, zero completed suicides</a:t>
            </a:r>
          </a:p>
        </p:txBody>
      </p:sp>
    </p:spTree>
  </p:cSld>
  <p:clrMapOvr>
    <a:masterClrMapping/>
  </p:clrMapOvr>
  <p:transition spd="fast">
    <p:wipe dir="l"/>
  </p:transition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6766" y="4360705"/>
            <a:ext cx="9887902" cy="1321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774"/>
              </a:lnSpc>
              <a:spcBef>
                <a:spcPct val="0"/>
              </a:spcBef>
            </a:pPr>
            <a:r>
              <a:rPr lang="en-US" b="true" sz="7695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Panel Discussion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2193" y="6078099"/>
            <a:ext cx="18290193" cy="1020273"/>
            <a:chOff x="0" y="0"/>
            <a:chExt cx="24386923" cy="1360364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18251505" y="0"/>
              <a:ext cx="6135418" cy="1360364"/>
              <a:chOff x="0" y="0"/>
              <a:chExt cx="1131459" cy="250871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131459" cy="250871"/>
              </a:xfrm>
              <a:custGeom>
                <a:avLst/>
                <a:gdLst/>
                <a:ahLst/>
                <a:cxnLst/>
                <a:rect r="r" b="b" t="t" l="l"/>
                <a:pathLst>
                  <a:path h="250871" w="1131459">
                    <a:moveTo>
                      <a:pt x="0" y="0"/>
                    </a:moveTo>
                    <a:lnTo>
                      <a:pt x="1131459" y="0"/>
                    </a:lnTo>
                    <a:lnTo>
                      <a:pt x="1131459" y="250871"/>
                    </a:lnTo>
                    <a:lnTo>
                      <a:pt x="0" y="250871"/>
                    </a:lnTo>
                    <a:close/>
                  </a:path>
                </a:pathLst>
              </a:custGeom>
              <a:solidFill>
                <a:srgbClr val="55A345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28575"/>
                <a:ext cx="1131459" cy="2222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4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6083835" y="0"/>
              <a:ext cx="6135418" cy="1360364"/>
              <a:chOff x="0" y="0"/>
              <a:chExt cx="1131459" cy="25087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31459" cy="250871"/>
              </a:xfrm>
              <a:custGeom>
                <a:avLst/>
                <a:gdLst/>
                <a:ahLst/>
                <a:cxnLst/>
                <a:rect r="r" b="b" t="t" l="l"/>
                <a:pathLst>
                  <a:path h="250871" w="1131459">
                    <a:moveTo>
                      <a:pt x="0" y="0"/>
                    </a:moveTo>
                    <a:lnTo>
                      <a:pt x="1131459" y="0"/>
                    </a:lnTo>
                    <a:lnTo>
                      <a:pt x="1131459" y="250871"/>
                    </a:lnTo>
                    <a:lnTo>
                      <a:pt x="0" y="250871"/>
                    </a:lnTo>
                    <a:close/>
                  </a:path>
                </a:pathLst>
              </a:custGeom>
              <a:solidFill>
                <a:srgbClr val="AC2C17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28575"/>
                <a:ext cx="1131459" cy="2222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4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0" y="0"/>
              <a:ext cx="6135418" cy="1360364"/>
              <a:chOff x="0" y="0"/>
              <a:chExt cx="1131459" cy="25087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31459" cy="250871"/>
              </a:xfrm>
              <a:custGeom>
                <a:avLst/>
                <a:gdLst/>
                <a:ahLst/>
                <a:cxnLst/>
                <a:rect r="r" b="b" t="t" l="l"/>
                <a:pathLst>
                  <a:path h="250871" w="1131459">
                    <a:moveTo>
                      <a:pt x="0" y="0"/>
                    </a:moveTo>
                    <a:lnTo>
                      <a:pt x="1131459" y="0"/>
                    </a:lnTo>
                    <a:lnTo>
                      <a:pt x="1131459" y="250871"/>
                    </a:lnTo>
                    <a:lnTo>
                      <a:pt x="0" y="250871"/>
                    </a:lnTo>
                    <a:close/>
                  </a:path>
                </a:pathLst>
              </a:custGeom>
              <a:solidFill>
                <a:srgbClr val="469496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28575"/>
                <a:ext cx="1131459" cy="2222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4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12167670" y="0"/>
              <a:ext cx="6135418" cy="1360364"/>
              <a:chOff x="0" y="0"/>
              <a:chExt cx="1131459" cy="250871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131459" cy="250871"/>
              </a:xfrm>
              <a:custGeom>
                <a:avLst/>
                <a:gdLst/>
                <a:ahLst/>
                <a:cxnLst/>
                <a:rect r="r" b="b" t="t" l="l"/>
                <a:pathLst>
                  <a:path h="250871" w="1131459">
                    <a:moveTo>
                      <a:pt x="0" y="0"/>
                    </a:moveTo>
                    <a:lnTo>
                      <a:pt x="1131459" y="0"/>
                    </a:lnTo>
                    <a:lnTo>
                      <a:pt x="1131459" y="250871"/>
                    </a:lnTo>
                    <a:lnTo>
                      <a:pt x="0" y="250871"/>
                    </a:lnTo>
                    <a:close/>
                  </a:path>
                </a:pathLst>
              </a:custGeom>
              <a:solidFill>
                <a:srgbClr val="DC8103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28575"/>
                <a:ext cx="1131459" cy="22229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4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85831" y="5143500"/>
            <a:ext cx="4296008" cy="952524"/>
            <a:chOff x="0" y="0"/>
            <a:chExt cx="1131459" cy="2508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1459" cy="250871"/>
            </a:xfrm>
            <a:custGeom>
              <a:avLst/>
              <a:gdLst/>
              <a:ahLst/>
              <a:cxnLst/>
              <a:rect r="r" b="b" t="t" l="l"/>
              <a:pathLst>
                <a:path h="250871" w="1131459">
                  <a:moveTo>
                    <a:pt x="0" y="0"/>
                  </a:moveTo>
                  <a:lnTo>
                    <a:pt x="1131459" y="0"/>
                  </a:lnTo>
                  <a:lnTo>
                    <a:pt x="1131459" y="250871"/>
                  </a:lnTo>
                  <a:lnTo>
                    <a:pt x="0" y="250871"/>
                  </a:lnTo>
                  <a:close/>
                </a:path>
              </a:pathLst>
            </a:custGeom>
            <a:solidFill>
              <a:srgbClr val="55A34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28575"/>
              <a:ext cx="1131459" cy="222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866051" y="5143500"/>
            <a:ext cx="4296008" cy="952524"/>
            <a:chOff x="0" y="0"/>
            <a:chExt cx="1131459" cy="2508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31459" cy="250871"/>
            </a:xfrm>
            <a:custGeom>
              <a:avLst/>
              <a:gdLst/>
              <a:ahLst/>
              <a:cxnLst/>
              <a:rect r="r" b="b" t="t" l="l"/>
              <a:pathLst>
                <a:path h="250871" w="1131459">
                  <a:moveTo>
                    <a:pt x="0" y="0"/>
                  </a:moveTo>
                  <a:lnTo>
                    <a:pt x="1131459" y="0"/>
                  </a:lnTo>
                  <a:lnTo>
                    <a:pt x="1131459" y="250871"/>
                  </a:lnTo>
                  <a:lnTo>
                    <a:pt x="0" y="250871"/>
                  </a:lnTo>
                  <a:close/>
                </a:path>
              </a:pathLst>
            </a:custGeom>
            <a:solidFill>
              <a:srgbClr val="AC2C1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28575"/>
              <a:ext cx="1131459" cy="222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06161" y="5143500"/>
            <a:ext cx="4296008" cy="952524"/>
            <a:chOff x="0" y="0"/>
            <a:chExt cx="1131459" cy="2508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31459" cy="250871"/>
            </a:xfrm>
            <a:custGeom>
              <a:avLst/>
              <a:gdLst/>
              <a:ahLst/>
              <a:cxnLst/>
              <a:rect r="r" b="b" t="t" l="l"/>
              <a:pathLst>
                <a:path h="250871" w="1131459">
                  <a:moveTo>
                    <a:pt x="0" y="0"/>
                  </a:moveTo>
                  <a:lnTo>
                    <a:pt x="1131459" y="0"/>
                  </a:lnTo>
                  <a:lnTo>
                    <a:pt x="1131459" y="250871"/>
                  </a:lnTo>
                  <a:lnTo>
                    <a:pt x="0" y="250871"/>
                  </a:lnTo>
                  <a:close/>
                </a:path>
              </a:pathLst>
            </a:custGeom>
            <a:solidFill>
              <a:srgbClr val="46949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28575"/>
              <a:ext cx="1131459" cy="222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6376855" y="6944177"/>
            <a:ext cx="1428750" cy="1428750"/>
          </a:xfrm>
          <a:custGeom>
            <a:avLst/>
            <a:gdLst/>
            <a:ahLst/>
            <a:cxnLst/>
            <a:rect r="r" b="b" t="t" l="l"/>
            <a:pathLst>
              <a:path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16965" y="6944177"/>
            <a:ext cx="1428750" cy="1428750"/>
          </a:xfrm>
          <a:custGeom>
            <a:avLst/>
            <a:gdLst/>
            <a:ahLst/>
            <a:cxnLst/>
            <a:rect r="r" b="b" t="t" l="l"/>
            <a:pathLst>
              <a:path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3" id="13"/>
          <p:cNvGrpSpPr/>
          <p:nvPr/>
        </p:nvGrpSpPr>
        <p:grpSpPr>
          <a:xfrm rot="0">
            <a:off x="2116965" y="6948626"/>
            <a:ext cx="1144251" cy="114425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69496"/>
            </a:solidFill>
            <a:ln w="1143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376855" y="6948626"/>
            <a:ext cx="1144251" cy="1144251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C2C17"/>
            </a:solidFill>
            <a:ln w="1143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0632463" y="6944177"/>
            <a:ext cx="1428750" cy="1428750"/>
          </a:xfrm>
          <a:custGeom>
            <a:avLst/>
            <a:gdLst/>
            <a:ahLst/>
            <a:cxnLst/>
            <a:rect r="r" b="b" t="t" l="l"/>
            <a:pathLst>
              <a:path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0" id="20"/>
          <p:cNvGrpSpPr/>
          <p:nvPr/>
        </p:nvGrpSpPr>
        <p:grpSpPr>
          <a:xfrm rot="0">
            <a:off x="10636745" y="6948626"/>
            <a:ext cx="1144251" cy="1144251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C8103"/>
            </a:solidFill>
            <a:ln w="1143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4890833" y="6944177"/>
            <a:ext cx="1428750" cy="1428750"/>
          </a:xfrm>
          <a:custGeom>
            <a:avLst/>
            <a:gdLst/>
            <a:ahLst/>
            <a:cxnLst/>
            <a:rect r="r" b="b" t="t" l="l"/>
            <a:pathLst>
              <a:path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4" id="24"/>
          <p:cNvGrpSpPr/>
          <p:nvPr/>
        </p:nvGrpSpPr>
        <p:grpSpPr>
          <a:xfrm rot="0">
            <a:off x="14890833" y="6948626"/>
            <a:ext cx="1144251" cy="1144251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A345"/>
            </a:solidFill>
            <a:ln w="1143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AutoShape 27" id="27"/>
          <p:cNvSpPr/>
          <p:nvPr/>
        </p:nvSpPr>
        <p:spPr>
          <a:xfrm>
            <a:off x="2689090" y="6096024"/>
            <a:ext cx="0" cy="852602"/>
          </a:xfrm>
          <a:prstGeom prst="line">
            <a:avLst/>
          </a:prstGeom>
          <a:ln cap="flat" w="47625">
            <a:solidFill>
              <a:srgbClr val="313131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6948980" y="6096024"/>
            <a:ext cx="0" cy="852602"/>
          </a:xfrm>
          <a:prstGeom prst="line">
            <a:avLst/>
          </a:prstGeom>
          <a:ln cap="flat" w="47625">
            <a:solidFill>
              <a:srgbClr val="313131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11208870" y="6096024"/>
            <a:ext cx="0" cy="852602"/>
          </a:xfrm>
          <a:prstGeom prst="line">
            <a:avLst/>
          </a:prstGeom>
          <a:ln cap="flat" w="47625">
            <a:solidFill>
              <a:srgbClr val="313131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15462958" y="6096024"/>
            <a:ext cx="0" cy="852602"/>
          </a:xfrm>
          <a:prstGeom prst="line">
            <a:avLst/>
          </a:prstGeom>
          <a:ln cap="flat" w="47625">
            <a:solidFill>
              <a:srgbClr val="313131"/>
            </a:solidFill>
            <a:prstDash val="sysDot"/>
            <a:headEnd type="none" len="sm" w="sm"/>
            <a:tailEnd type="none" len="sm" w="sm"/>
          </a:ln>
        </p:spPr>
      </p:sp>
      <p:grpSp>
        <p:nvGrpSpPr>
          <p:cNvPr name="Group 31" id="31"/>
          <p:cNvGrpSpPr/>
          <p:nvPr/>
        </p:nvGrpSpPr>
        <p:grpSpPr>
          <a:xfrm rot="0">
            <a:off x="9125941" y="5143500"/>
            <a:ext cx="4296008" cy="952524"/>
            <a:chOff x="0" y="0"/>
            <a:chExt cx="1131459" cy="250871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131459" cy="250871"/>
            </a:xfrm>
            <a:custGeom>
              <a:avLst/>
              <a:gdLst/>
              <a:ahLst/>
              <a:cxnLst/>
              <a:rect r="r" b="b" t="t" l="l"/>
              <a:pathLst>
                <a:path h="250871" w="1131459">
                  <a:moveTo>
                    <a:pt x="0" y="0"/>
                  </a:moveTo>
                  <a:lnTo>
                    <a:pt x="1131459" y="0"/>
                  </a:lnTo>
                  <a:lnTo>
                    <a:pt x="1131459" y="250871"/>
                  </a:lnTo>
                  <a:lnTo>
                    <a:pt x="0" y="250871"/>
                  </a:lnTo>
                  <a:close/>
                </a:path>
              </a:pathLst>
            </a:custGeom>
            <a:solidFill>
              <a:srgbClr val="DC8103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28575"/>
              <a:ext cx="1131459" cy="222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49"/>
                </a:lnSpc>
              </a:pP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5999412" y="1304248"/>
            <a:ext cx="6253058" cy="1073179"/>
          </a:xfrm>
          <a:custGeom>
            <a:avLst/>
            <a:gdLst/>
            <a:ahLst/>
            <a:cxnLst/>
            <a:rect r="r" b="b" t="t" l="l"/>
            <a:pathLst>
              <a:path h="1073179" w="6253058">
                <a:moveTo>
                  <a:pt x="0" y="0"/>
                </a:moveTo>
                <a:lnTo>
                  <a:pt x="6253058" y="0"/>
                </a:lnTo>
                <a:lnTo>
                  <a:pt x="6253058" y="1073179"/>
                </a:lnTo>
                <a:lnTo>
                  <a:pt x="0" y="10731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2556083" y="2734387"/>
            <a:ext cx="13139715" cy="2085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19"/>
              </a:lnSpc>
            </a:pPr>
            <a:r>
              <a:rPr lang="en-US" sz="13682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you!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64360" y="8439602"/>
            <a:ext cx="2979611" cy="67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Lyza Verosky </a:t>
            </a:r>
            <a:r>
              <a:rPr lang="en-US" sz="2400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LCSW</a:t>
            </a:r>
            <a:r>
              <a:rPr lang="en-US" sz="2400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​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524250" y="8439602"/>
            <a:ext cx="2979611" cy="6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Natoshia Murray 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LPCC</a:t>
            </a:r>
            <a:r>
              <a:rPr lang="en-US" sz="2499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​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784140" y="8439602"/>
            <a:ext cx="2979611" cy="6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Zhaelin Cruz 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MSW</a:t>
            </a:r>
            <a:r>
              <a:rPr lang="en-US" sz="2499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​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4044030" y="8439602"/>
            <a:ext cx="2979611" cy="69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Samantha Santy </a:t>
            </a:r>
            <a:r>
              <a:rPr lang="en-US" sz="24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LCSW</a:t>
            </a:r>
            <a:r>
              <a:rPr lang="en-US" sz="2499" b="true">
                <a:solidFill>
                  <a:srgbClr val="000000"/>
                </a:solidFill>
                <a:latin typeface="Gordita Bold"/>
                <a:ea typeface="Gordita Bold"/>
                <a:cs typeface="Gordita Bold"/>
                <a:sym typeface="Gordita Bold"/>
              </a:rPr>
              <a:t>​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048849" y="9151437"/>
            <a:ext cx="3410632" cy="281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Lyza.</a:t>
            </a: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Verosky@NorthRange.org​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100235" y="9151437"/>
            <a:ext cx="3827640" cy="281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Na</a:t>
            </a: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toshia.Murray@NorthRange.org​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580162" y="9151437"/>
            <a:ext cx="3387565" cy="281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Zha</a:t>
            </a: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elin.Cruz@NorthRange.org​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614943" y="9151437"/>
            <a:ext cx="3837784" cy="281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Samantha.Santy@NorthRange.org</a:t>
            </a:r>
          </a:p>
        </p:txBody>
      </p:sp>
    </p:spTree>
  </p:cSld>
  <p:clrMapOvr>
    <a:masterClrMapping/>
  </p:clrMapOvr>
  <p:transition spd="fast">
    <p:wipe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DAHNgy9qVps</dc:identifier>
  <dcterms:modified xsi:type="dcterms:W3CDTF">2011-08-01T06:04:30Z</dcterms:modified>
  <cp:revision>1</cp:revision>
  <dc:title>Reimagining Crisis Care CBHC FINAL 09.10.26</dc:title>
</cp:coreProperties>
</file>